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8.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3.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5.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0" r:id="rId4"/>
    <p:sldMasterId id="2147483691" r:id="rId5"/>
    <p:sldMasterId id="2147483707" r:id="rId6"/>
    <p:sldMasterId id="2147483720" r:id="rId7"/>
    <p:sldMasterId id="2147483739" r:id="rId8"/>
    <p:sldMasterId id="2147483751" r:id="rId9"/>
    <p:sldMasterId id="2147483759" r:id="rId10"/>
    <p:sldMasterId id="2147483767" r:id="rId11"/>
    <p:sldMasterId id="2147483779" r:id="rId12"/>
    <p:sldMasterId id="2147483792" r:id="rId13"/>
    <p:sldMasterId id="2147483801" r:id="rId14"/>
    <p:sldMasterId id="2147483807" r:id="rId15"/>
    <p:sldMasterId id="2147483813" r:id="rId16"/>
  </p:sldMasterIdLst>
  <p:notesMasterIdLst>
    <p:notesMasterId r:id="rId51"/>
  </p:notesMasterIdLst>
  <p:sldIdLst>
    <p:sldId id="299" r:id="rId17"/>
    <p:sldId id="268" r:id="rId18"/>
    <p:sldId id="300" r:id="rId19"/>
    <p:sldId id="293" r:id="rId20"/>
    <p:sldId id="288" r:id="rId21"/>
    <p:sldId id="289" r:id="rId22"/>
    <p:sldId id="292" r:id="rId23"/>
    <p:sldId id="294" r:id="rId24"/>
    <p:sldId id="257" r:id="rId25"/>
    <p:sldId id="266" r:id="rId26"/>
    <p:sldId id="301" r:id="rId27"/>
    <p:sldId id="270" r:id="rId28"/>
    <p:sldId id="258" r:id="rId29"/>
    <p:sldId id="259" r:id="rId30"/>
    <p:sldId id="281" r:id="rId31"/>
    <p:sldId id="279" r:id="rId32"/>
    <p:sldId id="280" r:id="rId33"/>
    <p:sldId id="273" r:id="rId34"/>
    <p:sldId id="295" r:id="rId35"/>
    <p:sldId id="282" r:id="rId36"/>
    <p:sldId id="305" r:id="rId37"/>
    <p:sldId id="297" r:id="rId38"/>
    <p:sldId id="304" r:id="rId39"/>
    <p:sldId id="275" r:id="rId40"/>
    <p:sldId id="303" r:id="rId41"/>
    <p:sldId id="296" r:id="rId42"/>
    <p:sldId id="277" r:id="rId43"/>
    <p:sldId id="278" r:id="rId44"/>
    <p:sldId id="276" r:id="rId45"/>
    <p:sldId id="256" r:id="rId46"/>
    <p:sldId id="283" r:id="rId47"/>
    <p:sldId id="285" r:id="rId48"/>
    <p:sldId id="261" r:id="rId49"/>
    <p:sldId id="263" r:id="rId5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83" autoAdjust="0"/>
  </p:normalViewPr>
  <p:slideViewPr>
    <p:cSldViewPr snapToGrid="0" snapToObjects="1">
      <p:cViewPr varScale="1">
        <p:scale>
          <a:sx n="157" d="100"/>
          <a:sy n="157" d="100"/>
        </p:scale>
        <p:origin x="-232" y="-104"/>
      </p:cViewPr>
      <p:guideLst>
        <p:guide orient="horz" pos="1620"/>
        <p:guide pos="2880"/>
      </p:guideLst>
    </p:cSldViewPr>
  </p:slideViewPr>
  <p:notesTextViewPr>
    <p:cViewPr>
      <p:scale>
        <a:sx n="100" d="100"/>
        <a:sy n="100" d="100"/>
      </p:scale>
      <p:origin x="0" y="0"/>
    </p:cViewPr>
  </p:notesTextViewPr>
  <p:sorterViewPr>
    <p:cViewPr>
      <p:scale>
        <a:sx n="145" d="100"/>
        <a:sy n="145" d="100"/>
      </p:scale>
      <p:origin x="0" y="33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 Target="slides/slide1.xml"/><Relationship Id="rId18" Type="http://schemas.openxmlformats.org/officeDocument/2006/relationships/slide" Target="slides/slide2.xml"/><Relationship Id="rId19" Type="http://schemas.openxmlformats.org/officeDocument/2006/relationships/slide" Target="slides/slide3.xml"/><Relationship Id="rId50" Type="http://schemas.openxmlformats.org/officeDocument/2006/relationships/slide" Target="slides/slide34.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24.xml"/><Relationship Id="rId41" Type="http://schemas.openxmlformats.org/officeDocument/2006/relationships/slide" Target="slides/slide25.xml"/><Relationship Id="rId42" Type="http://schemas.openxmlformats.org/officeDocument/2006/relationships/slide" Target="slides/slide26.xml"/><Relationship Id="rId43" Type="http://schemas.openxmlformats.org/officeDocument/2006/relationships/slide" Target="slides/slide27.xml"/><Relationship Id="rId44" Type="http://schemas.openxmlformats.org/officeDocument/2006/relationships/slide" Target="slides/slide28.xml"/><Relationship Id="rId45" Type="http://schemas.openxmlformats.org/officeDocument/2006/relationships/slide" Target="slides/slide29.xml"/><Relationship Id="rId46" Type="http://schemas.openxmlformats.org/officeDocument/2006/relationships/slide" Target="slides/slide30.xml"/><Relationship Id="rId47" Type="http://schemas.openxmlformats.org/officeDocument/2006/relationships/slide" Target="slides/slide31.xml"/><Relationship Id="rId48" Type="http://schemas.openxmlformats.org/officeDocument/2006/relationships/slide" Target="slides/slide32.xml"/><Relationship Id="rId49" Type="http://schemas.openxmlformats.org/officeDocument/2006/relationships/slide" Target="slides/slide3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4.xml"/><Relationship Id="rId31" Type="http://schemas.openxmlformats.org/officeDocument/2006/relationships/slide" Target="slides/slide15.xml"/><Relationship Id="rId32" Type="http://schemas.openxmlformats.org/officeDocument/2006/relationships/slide" Target="slides/slide16.xml"/><Relationship Id="rId33" Type="http://schemas.openxmlformats.org/officeDocument/2006/relationships/slide" Target="slides/slide17.xml"/><Relationship Id="rId34" Type="http://schemas.openxmlformats.org/officeDocument/2006/relationships/slide" Target="slides/slide18.xml"/><Relationship Id="rId35" Type="http://schemas.openxmlformats.org/officeDocument/2006/relationships/slide" Target="slides/slide19.xml"/><Relationship Id="rId36" Type="http://schemas.openxmlformats.org/officeDocument/2006/relationships/slide" Target="slides/slide20.xml"/><Relationship Id="rId37" Type="http://schemas.openxmlformats.org/officeDocument/2006/relationships/slide" Target="slides/slide21.xml"/><Relationship Id="rId38" Type="http://schemas.openxmlformats.org/officeDocument/2006/relationships/slide" Target="slides/slide22.xml"/><Relationship Id="rId39" Type="http://schemas.openxmlformats.org/officeDocument/2006/relationships/slide" Target="slides/slide23.xml"/><Relationship Id="rId20" Type="http://schemas.openxmlformats.org/officeDocument/2006/relationships/slide" Target="slides/slide4.xml"/><Relationship Id="rId21" Type="http://schemas.openxmlformats.org/officeDocument/2006/relationships/slide" Target="slides/slide5.xml"/><Relationship Id="rId22" Type="http://schemas.openxmlformats.org/officeDocument/2006/relationships/slide" Target="slides/slide6.xml"/><Relationship Id="rId23" Type="http://schemas.openxmlformats.org/officeDocument/2006/relationships/slide" Target="slides/slide7.xml"/><Relationship Id="rId24" Type="http://schemas.openxmlformats.org/officeDocument/2006/relationships/slide" Target="slides/slide8.xml"/><Relationship Id="rId25" Type="http://schemas.openxmlformats.org/officeDocument/2006/relationships/slide" Target="slides/slide9.xml"/><Relationship Id="rId26" Type="http://schemas.openxmlformats.org/officeDocument/2006/relationships/slide" Target="slides/slide10.xml"/><Relationship Id="rId27" Type="http://schemas.openxmlformats.org/officeDocument/2006/relationships/slide" Target="slides/slide11.xml"/><Relationship Id="rId28" Type="http://schemas.openxmlformats.org/officeDocument/2006/relationships/slide" Target="slides/slide12.xml"/><Relationship Id="rId29" Type="http://schemas.openxmlformats.org/officeDocument/2006/relationships/slide" Target="slides/slide13.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61793-C70C-9A41-B5FF-CEEA072626DC}" type="datetimeFigureOut">
              <a:t>10/29/18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AF8E59-59E5-3A42-98E7-4CACDAA0EB27}" type="slidenum">
              <a:t>‹#›</a:t>
            </a:fld>
            <a:endParaRPr lang="en-US"/>
          </a:p>
        </p:txBody>
      </p:sp>
    </p:spTree>
    <p:extLst>
      <p:ext uri="{BB962C8B-B14F-4D97-AF65-F5344CB8AC3E}">
        <p14:creationId xmlns:p14="http://schemas.microsoft.com/office/powerpoint/2010/main" val="1995653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a9093302a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a9093302a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always, it’s important to translate the input coming from partners’ deployments into requirements, to make the platform better. I’d like to go through some fundamental challenges met with the previous platform, that gave the community some rationale to create the new one.</a:t>
            </a:r>
            <a:br>
              <a:rPr lang="en"/>
            </a:br>
            <a:r>
              <a:rPr lang="en"/>
              <a:t>BULLET EXPLAINATION</a:t>
            </a:r>
            <a:br>
              <a:rPr lang="en"/>
            </a:br>
            <a:r>
              <a:rPr lang="en"/>
              <a:t>* CORD wasn’t really able to distinguish between a deployment and a development workflow. Most of the time software was built as well during the deployment phases, which is unexpected and time consuming</a:t>
            </a:r>
            <a:br>
              <a:rPr lang="en"/>
            </a:br>
            <a:r>
              <a:rPr lang="en"/>
              <a:t>* CORD was spawning VMs during the deployment phase, such requiring either physical machines or VMs</a:t>
            </a:r>
            <a:br>
              <a:rPr lang="en"/>
            </a:br>
            <a:r>
              <a:rPr lang="en"/>
              <a:t>* CORD had to be installed on Ubuntu 16.04</a:t>
            </a:r>
            <a:br>
              <a:rPr lang="en"/>
            </a:br>
            <a:r>
              <a:rPr lang="en"/>
              <a:t>* Offline installation was not officially supported, and anyway quite difficult -&gt; problem for most of the SPs</a:t>
            </a:r>
            <a:br>
              <a:rPr lang="en"/>
            </a:br>
            <a:r>
              <a:rPr lang="en"/>
              <a:t>* CORD installation was monolithic. It was installing OS, configure OS, install components (i.e. ONOS, OpenStack, XOS) and profiles, together in one step</a:t>
            </a:r>
            <a:endParaRPr lang="en-US"/>
          </a:p>
          <a:p>
            <a:pPr marL="457200" lvl="0" indent="-298450" algn="l" rtl="0">
              <a:spcBef>
                <a:spcPts val="0"/>
              </a:spcBef>
              <a:spcAft>
                <a:spcPts val="0"/>
              </a:spcAft>
              <a:buSzPts val="1100"/>
              <a:buChar char="●"/>
            </a:pPr>
            <a:r>
              <a:rPr lang="en-US"/>
              <a:t>As a user, you had to decide what “flavor” (use-case) of CORD to install, at the very beginning of the installation. Want to install R-CORD? Choose it at the beginning. Changed your mind and want to install M-CORD? You’ve to reinstall the entire platform</a:t>
            </a:r>
          </a:p>
          <a:p>
            <a:pPr marL="457200" lvl="0" indent="-298450" algn="l" rtl="0">
              <a:spcBef>
                <a:spcPts val="0"/>
              </a:spcBef>
              <a:spcAft>
                <a:spcPts val="0"/>
              </a:spcAft>
              <a:buSzPts val="1100"/>
              <a:buChar char="●"/>
            </a:pPr>
            <a:r>
              <a:rPr lang="en-US"/>
              <a:t>Over time, users (including developers and QA) asked to be able to run CORD in different environments. For example, on single machines for development vs full clusters for trials and production. The two workflows have diverged quite a lot over time and were considerably different from one each other</a:t>
            </a:r>
          </a:p>
          <a:p>
            <a:pPr marL="457200" lvl="0" indent="-298450" algn="l" rtl="0">
              <a:spcBef>
                <a:spcPts val="0"/>
              </a:spcBef>
              <a:spcAft>
                <a:spcPts val="0"/>
              </a:spcAft>
              <a:buSzPts val="1100"/>
              <a:buChar char="●"/>
            </a:pPr>
            <a:r>
              <a:rPr lang="en-US"/>
              <a:t>Many components were tightly coupled, at the point that it was very difficult to exclude them from the system. Classical example: many SPs use their own infra tools (DNS, system configurator like Puppet). CORD providing these services as well, and this was most of the time an issue</a:t>
            </a:r>
          </a:p>
          <a:p>
            <a:pPr marL="457200" lvl="0" indent="-298450" algn="l" rtl="0">
              <a:spcBef>
                <a:spcPts val="0"/>
              </a:spcBef>
              <a:spcAft>
                <a:spcPts val="0"/>
              </a:spcAft>
              <a:buSzPts val="1100"/>
              <a:buChar char="●"/>
            </a:pPr>
            <a:r>
              <a:rPr lang="en-US"/>
              <a:t>Having scripts to automate processes is important, but it’s also important to find the right balance between automation and make difficult for users what’s under the hood</a:t>
            </a:r>
          </a:p>
          <a:p>
            <a:pPr marL="457200" lvl="0" indent="-298450" algn="l" rtl="0">
              <a:spcBef>
                <a:spcPts val="0"/>
              </a:spcBef>
              <a:spcAft>
                <a:spcPts val="0"/>
              </a:spcAft>
              <a:buSzPts val="1100"/>
              <a:buChar char="●"/>
            </a:pPr>
            <a:r>
              <a:rPr lang="en-US"/>
              <a:t>CORD is an integration of effort, using many components. It has been traditionally released as a whole, even if these components have been historically released by different groups. Often it has been a problem to advance features separately</a:t>
            </a: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a9093302a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a9093302a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 distinction</a:t>
            </a:r>
            <a:r>
              <a:rPr lang="en-US" baseline="0"/>
              <a:t> between head-node and compute node</a:t>
            </a:r>
            <a:endParaRPr lang="en-US"/>
          </a:p>
          <a:p>
            <a:pPr marL="0" lvl="0" indent="0" algn="l" rtl="0">
              <a:spcBef>
                <a:spcPts val="0"/>
              </a:spcBef>
              <a:spcAft>
                <a:spcPts val="0"/>
              </a:spcAft>
              <a:buNone/>
            </a:pPr>
            <a:r>
              <a:rPr lang="en-US"/>
              <a:t>Offline install – local</a:t>
            </a:r>
            <a:r>
              <a:rPr lang="en-US" baseline="0"/>
              <a:t> docker registry</a:t>
            </a:r>
            <a:endParaRPr lang="en-US"/>
          </a:p>
          <a:p>
            <a:pPr marL="0" lvl="0" indent="0" algn="l" rtl="0">
              <a:spcBef>
                <a:spcPts val="0"/>
              </a:spcBef>
              <a:spcAft>
                <a:spcPts val="0"/>
              </a:spcAft>
              <a:buNone/>
            </a:pPr>
            <a:r>
              <a:rPr lang="en-US"/>
              <a:t>Modularity  - install what you need – choose helm chart, your</a:t>
            </a:r>
            <a:r>
              <a:rPr lang="en-US" baseline="0"/>
              <a:t> own fabric, your own DNS</a:t>
            </a:r>
            <a:endParaRPr lang="en-US"/>
          </a:p>
          <a:p>
            <a:pPr marL="0" lvl="0" indent="0" algn="l" rtl="0">
              <a:spcBef>
                <a:spcPts val="0"/>
              </a:spcBef>
              <a:spcAft>
                <a:spcPts val="0"/>
              </a:spcAft>
              <a:buNone/>
            </a:pPr>
            <a:r>
              <a:rPr lang="en-US"/>
              <a:t>1 switch/</a:t>
            </a:r>
            <a:r>
              <a:rPr lang="en-US" baseline="0"/>
              <a:t> 1 server – expand as you wish</a:t>
            </a:r>
            <a:endParaRPr lang="en-US"/>
          </a:p>
          <a:p>
            <a:pPr marL="0" lvl="0" indent="0" algn="l" rtl="0">
              <a:spcBef>
                <a:spcPts val="0"/>
              </a:spcBef>
              <a:spcAft>
                <a:spcPts val="0"/>
              </a:spcAft>
              <a:buNone/>
            </a:pPr>
            <a:endParaRPr lang="en-US"/>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4" name="Shape 46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42a738fb1a_0_4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3" name="Google Shape;733;g42a738fb1a_0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E3C897-FF40-AE4B-A0AA-87F2280A65DA}" type="slidenum">
              <a:rPr>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2983268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4" Type="http://schemas.microsoft.com/office/2007/relationships/hdphoto" Target="../media/hdphoto1.wdp"/><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5.jpe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2.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5.jpe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7.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8.jpg"/><Relationship Id="rId3" Type="http://schemas.openxmlformats.org/officeDocument/2006/relationships/image" Target="../media/image19.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20.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20.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8.jpg"/><Relationship Id="rId3" Type="http://schemas.openxmlformats.org/officeDocument/2006/relationships/image" Target="../media/image19.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20.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20.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jpg"/><Relationship Id="rId8" Type="http://schemas.openxmlformats.org/officeDocument/2006/relationships/image" Target="../media/image26.png"/><Relationship Id="rId9" Type="http://schemas.openxmlformats.org/officeDocument/2006/relationships/image" Target="../media/image27.png"/><Relationship Id="rId1" Type="http://schemas.openxmlformats.org/officeDocument/2006/relationships/slideMaster" Target="../slideMasters/slideMaster16.xml"/><Relationship Id="rId2" Type="http://schemas.openxmlformats.org/officeDocument/2006/relationships/image" Target="../media/image2.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2.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EBD0F0-094C-B843-B82F-D7D1B10D0BBE}" type="datetimeFigureOut">
              <a:t>10/29/18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4007874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t>10/29/18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2189437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EBD0F0-094C-B843-B82F-D7D1B10D0BBE}" type="datetimeFigureOut">
              <a:t>10/29/18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2952274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EBD0F0-094C-B843-B82F-D7D1B10D0BBE}" type="datetimeFigureOut">
              <a:t>10/29/18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668909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EBD0F0-094C-B843-B82F-D7D1B10D0BBE}" type="datetimeFigureOut">
              <a:t>10/29/18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1378789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EBD0F0-094C-B843-B82F-D7D1B10D0BBE}" type="datetimeFigureOut">
              <a:t>10/29/18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3727855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EBD0F0-094C-B843-B82F-D7D1B10D0BBE}" type="datetimeFigureOut">
              <a:t>10/29/18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2586829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BD0F0-094C-B843-B82F-D7D1B10D0BBE}" type="datetimeFigureOut">
              <a:t>10/29/18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806587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BD0F0-094C-B843-B82F-D7D1B10D0BBE}" type="datetimeFigureOut">
              <a:t>10/29/18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1270536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t>10/29/18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2343427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t>10/29/18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44C60-6F7B-7542-87CE-5C18AAD8678F}" type="slidenum">
              <a:t>‹#›</a:t>
            </a:fld>
            <a:endParaRPr lang="en-US"/>
          </a:p>
        </p:txBody>
      </p:sp>
    </p:spTree>
    <p:extLst>
      <p:ext uri="{BB962C8B-B14F-4D97-AF65-F5344CB8AC3E}">
        <p14:creationId xmlns:p14="http://schemas.microsoft.com/office/powerpoint/2010/main" val="2249693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57"/>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8844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6772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213"/>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4508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08541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88969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6057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71041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8"/>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01701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77459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374602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20344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2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65" y="295730"/>
            <a:ext cx="2546597" cy="1750786"/>
          </a:xfrm>
          <a:prstGeom prst="rect">
            <a:avLst/>
          </a:prstGeom>
        </p:spPr>
      </p:pic>
      <p:sp>
        <p:nvSpPr>
          <p:cNvPr id="5" name="Rectangle 4"/>
          <p:cNvSpPr/>
          <p:nvPr userDrawn="1"/>
        </p:nvSpPr>
        <p:spPr>
          <a:xfrm>
            <a:off x="775796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5564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34" y="245274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81589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8218822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023041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717086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0023586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5505501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Shape 11"/>
          <p:cNvSpPr txBox="1">
            <a:spLocks noGrp="1"/>
          </p:cNvSpPr>
          <p:nvPr>
            <p:ph type="subTitle" idx="1"/>
          </p:nvPr>
        </p:nvSpPr>
        <p:spPr>
          <a:xfrm>
            <a:off x="311700" y="2834129"/>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3641455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5"/>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3090129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14476205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28704436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42378925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311700" y="1389602"/>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38547965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2"/>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7999308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sp>
        <p:nvSpPr>
          <p:cNvPr id="37" name="Shape 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265500" y="2803076"/>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9"/>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30691525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31969809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Shape 45"/>
          <p:cNvSpPr txBox="1">
            <a:spLocks noGrp="1"/>
          </p:cNvSpPr>
          <p:nvPr>
            <p:ph type="title" hasCustomPrompt="1"/>
          </p:nvPr>
        </p:nvSpPr>
        <p:spPr>
          <a:xfrm>
            <a:off x="311700" y="1106129"/>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latin typeface="Arial"/>
              </a:rPr>
              <a:pPr/>
              <a:t>‹#›</a:t>
            </a:fld>
            <a:endParaRPr>
              <a:solidFill>
                <a:srgbClr val="595959"/>
              </a:solidFill>
              <a:latin typeface="Arial"/>
            </a:endParaRPr>
          </a:p>
        </p:txBody>
      </p:sp>
    </p:spTree>
    <p:extLst>
      <p:ext uri="{BB962C8B-B14F-4D97-AF65-F5344CB8AC3E}">
        <p14:creationId xmlns:p14="http://schemas.microsoft.com/office/powerpoint/2010/main" val="8361710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3" y="0"/>
            <a:ext cx="9146383" cy="5143500"/>
          </a:xfrm>
          <a:prstGeom prst="rect">
            <a:avLst/>
          </a:prstGeom>
        </p:spPr>
      </p:pic>
      <p:sp>
        <p:nvSpPr>
          <p:cNvPr id="7" name="Rectangle 2"/>
          <p:cNvSpPr>
            <a:spLocks noGrp="1" noChangeArrowheads="1"/>
          </p:cNvSpPr>
          <p:nvPr>
            <p:ph type="ctrTitle"/>
          </p:nvPr>
        </p:nvSpPr>
        <p:spPr>
          <a:xfrm>
            <a:off x="240092" y="1043917"/>
            <a:ext cx="4115872" cy="1028700"/>
          </a:xfrm>
        </p:spPr>
        <p:txBody>
          <a:bodyPr anchor="b"/>
          <a:lstStyle>
            <a:lvl1pPr>
              <a:defRPr sz="2100" b="0">
                <a:solidFill>
                  <a:schemeClr val="tx1"/>
                </a:solidFill>
              </a:defRPr>
            </a:lvl1pPr>
          </a:lstStyle>
          <a:p>
            <a:r>
              <a:rPr lang="en-US"/>
              <a:t>Click to edit Master title style</a:t>
            </a:r>
            <a:endParaRPr lang="en-US" dirty="0"/>
          </a:p>
        </p:txBody>
      </p:sp>
      <p:sp>
        <p:nvSpPr>
          <p:cNvPr id="8" name="Rectangle 3"/>
          <p:cNvSpPr>
            <a:spLocks noGrp="1" noChangeArrowheads="1"/>
          </p:cNvSpPr>
          <p:nvPr>
            <p:ph type="subTitle" idx="1" hasCustomPrompt="1"/>
          </p:nvPr>
        </p:nvSpPr>
        <p:spPr>
          <a:xfrm>
            <a:off x="240092" y="2740430"/>
            <a:ext cx="4115872" cy="1028700"/>
          </a:xfrm>
          <a:prstGeom prst="rect">
            <a:avLst/>
          </a:prstGeom>
        </p:spPr>
        <p:txBody>
          <a:bodyPr/>
          <a:lstStyle>
            <a:lvl1pPr>
              <a:spcBef>
                <a:spcPts val="0"/>
              </a:spcBef>
              <a:spcAft>
                <a:spcPts val="150"/>
              </a:spcAft>
              <a:buNone/>
              <a:defRPr sz="1200" b="0">
                <a:solidFill>
                  <a:schemeClr val="tx1"/>
                </a:solidFill>
              </a:defRPr>
            </a:lvl1pPr>
          </a:lstStyle>
          <a:p>
            <a:r>
              <a:rPr lang="en-US" dirty="0"/>
              <a:t>Click to edit Master presenter style</a:t>
            </a:r>
          </a:p>
        </p:txBody>
      </p:sp>
      <p:sp>
        <p:nvSpPr>
          <p:cNvPr id="9" name="Text Placeholder 2"/>
          <p:cNvSpPr>
            <a:spLocks noGrp="1"/>
          </p:cNvSpPr>
          <p:nvPr>
            <p:ph type="body" sz="quarter" idx="10" hasCustomPrompt="1"/>
          </p:nvPr>
        </p:nvSpPr>
        <p:spPr>
          <a:xfrm>
            <a:off x="240092" y="2072618"/>
            <a:ext cx="4115872" cy="685800"/>
          </a:xfrm>
          <a:prstGeom prst="rect">
            <a:avLst/>
          </a:prstGeom>
        </p:spPr>
        <p:txBody>
          <a:bodyPr>
            <a:noAutofit/>
          </a:bodyPr>
          <a:lstStyle>
            <a:lvl1pPr marL="0" indent="0">
              <a:buNone/>
              <a:defRPr sz="1500" b="0">
                <a:solidFill>
                  <a:schemeClr val="tx1"/>
                </a:solidFill>
              </a:defRPr>
            </a:lvl1pPr>
          </a:lstStyle>
          <a:p>
            <a:pPr lvl="0"/>
            <a:r>
              <a:rPr lang="en-US" dirty="0"/>
              <a:t>Click to edit Master subtitle styles</a:t>
            </a:r>
          </a:p>
        </p:txBody>
      </p:sp>
      <p:pic>
        <p:nvPicPr>
          <p:cNvPr id="12" name="Picture 11"/>
          <p:cNvPicPr>
            <a:picLocks noChangeAspect="1"/>
          </p:cNvPicPr>
          <p:nvPr userDrawn="1"/>
        </p:nvPicPr>
        <p:blipFill>
          <a:blip r:embed="rId3" cstate="email">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240133" y="499135"/>
            <a:ext cx="1371957" cy="535367"/>
          </a:xfrm>
          <a:prstGeom prst="rect">
            <a:avLst/>
          </a:prstGeom>
        </p:spPr>
      </p:pic>
      <p:sp>
        <p:nvSpPr>
          <p:cNvPr id="13" name="Footer Placeholder 3"/>
          <p:cNvSpPr txBox="1">
            <a:spLocks/>
          </p:cNvSpPr>
          <p:nvPr userDrawn="1"/>
        </p:nvSpPr>
        <p:spPr>
          <a:xfrm>
            <a:off x="240162" y="4852053"/>
            <a:ext cx="3772883" cy="273844"/>
          </a:xfrm>
          <a:prstGeom prst="rect">
            <a:avLst/>
          </a:prstGeom>
        </p:spPr>
        <p:txBody>
          <a:bodyPr vert="horz" lIns="0"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CED0D2"/>
                </a:solidFill>
                <a:latin typeface="Arial"/>
              </a:rPr>
              <a:t>Copyright © Ciena Corporation 2016. All rights reserved. Confidential &amp; Proprietary.</a:t>
            </a:r>
            <a:endParaRPr lang="en-US" sz="500" dirty="0">
              <a:solidFill>
                <a:srgbClr val="CED0D2"/>
              </a:solidFill>
              <a:latin typeface="Arial"/>
            </a:endParaRPr>
          </a:p>
        </p:txBody>
      </p:sp>
    </p:spTree>
    <p:extLst>
      <p:ext uri="{BB962C8B-B14F-4D97-AF65-F5344CB8AC3E}">
        <p14:creationId xmlns:p14="http://schemas.microsoft.com/office/powerpoint/2010/main" val="105069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 y="671"/>
            <a:ext cx="9144095" cy="5142213"/>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8"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dirty="0">
                <a:solidFill>
                  <a:srgbClr val="343642"/>
                </a:solidFill>
                <a:latin typeface="Arial"/>
              </a:rPr>
              <a:t>Copyright © </a:t>
            </a:r>
            <a:r>
              <a:rPr lang="en-US" sz="500" dirty="0" err="1">
                <a:solidFill>
                  <a:srgbClr val="343642"/>
                </a:solidFill>
                <a:latin typeface="Arial"/>
              </a:rPr>
              <a:t>Ciena</a:t>
            </a:r>
            <a:r>
              <a:rPr lang="en-US" sz="500" dirty="0">
                <a:solidFill>
                  <a:srgbClr val="343642"/>
                </a:solidFill>
                <a:latin typeface="Arial"/>
              </a:rPr>
              <a:t> Corporation 2016. All rights reserved. Confidential &amp; Proprietary.</a:t>
            </a:r>
          </a:p>
        </p:txBody>
      </p:sp>
      <p:sp>
        <p:nvSpPr>
          <p:cNvPr id="19"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243092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5418"/>
            <a:ext cx="9144000" cy="4799350"/>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8"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dirty="0">
                <a:solidFill>
                  <a:srgbClr val="343642"/>
                </a:solidFill>
                <a:latin typeface="Arial"/>
              </a:rPr>
              <a:t>Copyright © </a:t>
            </a:r>
            <a:r>
              <a:rPr lang="en-US" sz="500" dirty="0" err="1">
                <a:solidFill>
                  <a:srgbClr val="343642"/>
                </a:solidFill>
                <a:latin typeface="Arial"/>
              </a:rPr>
              <a:t>Ciena</a:t>
            </a:r>
            <a:r>
              <a:rPr lang="en-US" sz="500" dirty="0">
                <a:solidFill>
                  <a:srgbClr val="343642"/>
                </a:solidFill>
                <a:latin typeface="Arial"/>
              </a:rPr>
              <a:t> Corporation 2016. All rights reserved. Confidential &amp; Proprietary.</a:t>
            </a:r>
          </a:p>
        </p:txBody>
      </p:sp>
      <p:sp>
        <p:nvSpPr>
          <p:cNvPr id="19"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4239854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805"/>
            <a:ext cx="9144000" cy="4799350"/>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7"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dirty="0">
                <a:solidFill>
                  <a:srgbClr val="343642"/>
                </a:solidFill>
                <a:latin typeface="Arial"/>
              </a:rPr>
              <a:t>Copyright © </a:t>
            </a:r>
            <a:r>
              <a:rPr lang="en-US" sz="500" dirty="0" err="1">
                <a:solidFill>
                  <a:srgbClr val="343642"/>
                </a:solidFill>
                <a:latin typeface="Arial"/>
              </a:rPr>
              <a:t>Ciena</a:t>
            </a:r>
            <a:r>
              <a:rPr lang="en-US" sz="500" dirty="0">
                <a:solidFill>
                  <a:srgbClr val="343642"/>
                </a:solidFill>
                <a:latin typeface="Arial"/>
              </a:rPr>
              <a:t> Corporation 2016. All rights reserved. Confidential &amp; Proprietary.</a:t>
            </a:r>
          </a:p>
        </p:txBody>
      </p:sp>
      <p:sp>
        <p:nvSpPr>
          <p:cNvPr id="18"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21536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109"/>
            <a:ext cx="9144000" cy="4799350"/>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7"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343642"/>
                </a:solidFill>
                <a:latin typeface="Arial"/>
              </a:rPr>
              <a:t>Copyright © Ciena Corporation 2016. All rights reserved. Confidential &amp; Proprietary.</a:t>
            </a:r>
          </a:p>
        </p:txBody>
      </p:sp>
      <p:sp>
        <p:nvSpPr>
          <p:cNvPr id="18"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3250032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5418"/>
            <a:ext cx="9144000" cy="4799350"/>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7"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343642"/>
                </a:solidFill>
                <a:latin typeface="Arial"/>
              </a:rPr>
              <a:t>Copyright © Ciena Corporation 2016. All rights reserved. Confidential &amp; Proprietary.</a:t>
            </a:r>
          </a:p>
        </p:txBody>
      </p:sp>
      <p:sp>
        <p:nvSpPr>
          <p:cNvPr id="18"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72710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9019"/>
            <a:ext cx="9144000" cy="4799350"/>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7"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343642"/>
                </a:solidFill>
                <a:latin typeface="Arial"/>
              </a:rPr>
              <a:t>Copyright © Ciena Corporation 2016. All rights reserved. Confidential &amp; Proprietary.</a:t>
            </a:r>
          </a:p>
        </p:txBody>
      </p:sp>
      <p:sp>
        <p:nvSpPr>
          <p:cNvPr id="18"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1380719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6_Section Header">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5418"/>
            <a:ext cx="9144000" cy="4799350"/>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7"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343642"/>
                </a:solidFill>
                <a:latin typeface="Arial"/>
              </a:rPr>
              <a:t>Copyright © Ciena Corporation 2016. All rights reserved. Confidential &amp; Proprietary.</a:t>
            </a:r>
          </a:p>
        </p:txBody>
      </p:sp>
      <p:sp>
        <p:nvSpPr>
          <p:cNvPr id="18"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259180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7_Section Header">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 y="0"/>
            <a:ext cx="9146381" cy="4800600"/>
          </a:xfrm>
          <a:prstGeom prst="rect">
            <a:avLst/>
          </a:prstGeom>
        </p:spPr>
      </p:pic>
      <p:sp>
        <p:nvSpPr>
          <p:cNvPr id="15" name="TextBox 14"/>
          <p:cNvSpPr txBox="1"/>
          <p:nvPr userDrawn="1"/>
        </p:nvSpPr>
        <p:spPr>
          <a:xfrm>
            <a:off x="-1" y="4800600"/>
            <a:ext cx="9144095" cy="342900"/>
          </a:xfrm>
          <a:prstGeom prst="rect">
            <a:avLst/>
          </a:prstGeom>
          <a:solidFill>
            <a:schemeClr val="tx1"/>
          </a:solidFill>
        </p:spPr>
        <p:txBody>
          <a:bodyPr wrap="square" lIns="68589" tIns="34295" rIns="68589" bIns="34295" rtlCol="0">
            <a:noAutofit/>
          </a:bodyPr>
          <a:lstStyle/>
          <a:p>
            <a:pPr defTabSz="685891"/>
            <a:endParaRPr lang="en-US" sz="1400" dirty="0">
              <a:solidFill>
                <a:srgbClr val="FFFFFF"/>
              </a:solidFill>
              <a:latin typeface="Arial"/>
            </a:endParaRPr>
          </a:p>
        </p:txBody>
      </p:sp>
      <p:sp>
        <p:nvSpPr>
          <p:cNvPr id="2" name="Title 1"/>
          <p:cNvSpPr>
            <a:spLocks noGrp="1"/>
          </p:cNvSpPr>
          <p:nvPr>
            <p:ph type="title" hasCustomPrompt="1"/>
          </p:nvPr>
        </p:nvSpPr>
        <p:spPr>
          <a:xfrm>
            <a:off x="240092" y="2057400"/>
            <a:ext cx="4115872" cy="1028700"/>
          </a:xfrm>
        </p:spPr>
        <p:txBody>
          <a:bodyPr anchor="t"/>
          <a:lstStyle>
            <a:lvl1pPr algn="l">
              <a:defRPr sz="2100"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240092" y="205740"/>
            <a:ext cx="4115872" cy="342900"/>
          </a:xfrm>
        </p:spPr>
        <p:txBody>
          <a:bodyPr anchor="t"/>
          <a:lstStyle>
            <a:lvl1pPr marL="0" indent="0">
              <a:buNone/>
              <a:defRPr sz="1200" b="0">
                <a:solidFill>
                  <a:schemeClr val="tx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a:t>Edit Master text styles</a:t>
            </a:r>
          </a:p>
        </p:txBody>
      </p:sp>
      <p:grpSp>
        <p:nvGrpSpPr>
          <p:cNvPr id="7" name="Group 6"/>
          <p:cNvGrpSpPr/>
          <p:nvPr userDrawn="1"/>
        </p:nvGrpSpPr>
        <p:grpSpPr>
          <a:xfrm>
            <a:off x="240128" y="4849174"/>
            <a:ext cx="549023" cy="174362"/>
            <a:chOff x="468313" y="351632"/>
            <a:chExt cx="844550" cy="268288"/>
          </a:xfrm>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solidFill>
              <a:srgbClr val="C71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7"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343642"/>
                </a:solidFill>
                <a:latin typeface="Arial"/>
              </a:rPr>
              <a:t>Copyright © Ciena Corporation 2016. All rights reserved. Confidential &amp; Proprietary.</a:t>
            </a:r>
          </a:p>
        </p:txBody>
      </p:sp>
      <p:sp>
        <p:nvSpPr>
          <p:cNvPr id="18"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343642"/>
                </a:solidFill>
                <a:latin typeface="Arial"/>
              </a:rPr>
              <a:pPr defTabSz="685891">
                <a:defRPr/>
              </a:pPr>
              <a:t>‹#›</a:t>
            </a:fld>
            <a:endParaRPr lang="en-US" sz="900">
              <a:solidFill>
                <a:srgbClr val="343642"/>
              </a:solidFill>
              <a:latin typeface="Arial"/>
            </a:endParaRPr>
          </a:p>
        </p:txBody>
      </p:sp>
    </p:spTree>
    <p:extLst>
      <p:ext uri="{BB962C8B-B14F-4D97-AF65-F5344CB8AC3E}">
        <p14:creationId xmlns:p14="http://schemas.microsoft.com/office/powerpoint/2010/main" val="251481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207466" y="4460560"/>
            <a:ext cx="1936537" cy="682943"/>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chemeClr val="bg1"/>
              </a:buCl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p:cNvGrpSpPr/>
          <p:nvPr userDrawn="1"/>
        </p:nvGrpSpPr>
        <p:grpSpPr>
          <a:xfrm>
            <a:off x="240128" y="4849174"/>
            <a:ext cx="549023" cy="174362"/>
            <a:chOff x="468313" y="351632"/>
            <a:chExt cx="844550" cy="268288"/>
          </a:xfrm>
          <a:solidFill>
            <a:schemeClr val="tx1"/>
          </a:solidFill>
        </p:grpSpPr>
        <p:sp>
          <p:nvSpPr>
            <p:cNvPr id="9"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Oval 19"/>
            <p:cNvSpPr>
              <a:spLocks noChangeArrowheads="1"/>
            </p:cNvSpPr>
            <p:nvPr userDrawn="1"/>
          </p:nvSpPr>
          <p:spPr bwMode="auto">
            <a:xfrm>
              <a:off x="631826" y="351632"/>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4"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5"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CED0D2"/>
                </a:solidFill>
                <a:latin typeface="Arial"/>
              </a:rPr>
              <a:t>Copyright © Ciena Corporation 2016. All rights reserved. Confidential &amp; Proprietary.</a:t>
            </a:r>
          </a:p>
        </p:txBody>
      </p:sp>
      <p:sp>
        <p:nvSpPr>
          <p:cNvPr id="16"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CED0D2"/>
                </a:solidFill>
                <a:latin typeface="Arial"/>
              </a:rPr>
              <a:pPr defTabSz="685891">
                <a:defRPr/>
              </a:pPr>
              <a:t>‹#›</a:t>
            </a:fld>
            <a:endParaRPr lang="en-US" sz="900">
              <a:solidFill>
                <a:srgbClr val="CED0D2"/>
              </a:solidFill>
              <a:latin typeface="Arial"/>
            </a:endParaRPr>
          </a:p>
        </p:txBody>
      </p:sp>
    </p:spTree>
    <p:extLst>
      <p:ext uri="{BB962C8B-B14F-4D97-AF65-F5344CB8AC3E}">
        <p14:creationId xmlns:p14="http://schemas.microsoft.com/office/powerpoint/2010/main" val="142670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with Bullets">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207466" y="4460560"/>
            <a:ext cx="1936537" cy="682943"/>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9" name="Group 8"/>
          <p:cNvGrpSpPr/>
          <p:nvPr userDrawn="1"/>
        </p:nvGrpSpPr>
        <p:grpSpPr>
          <a:xfrm>
            <a:off x="240128" y="4849174"/>
            <a:ext cx="549023" cy="174362"/>
            <a:chOff x="468313" y="351632"/>
            <a:chExt cx="844550" cy="268288"/>
          </a:xfrm>
          <a:solidFill>
            <a:schemeClr val="tx1"/>
          </a:solidFill>
        </p:grpSpPr>
        <p:sp>
          <p:nvSpPr>
            <p:cNvPr id="10"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4" name="Oval 19"/>
            <p:cNvSpPr>
              <a:spLocks noChangeArrowheads="1"/>
            </p:cNvSpPr>
            <p:nvPr userDrawn="1"/>
          </p:nvSpPr>
          <p:spPr bwMode="auto">
            <a:xfrm>
              <a:off x="631826" y="351632"/>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5"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6"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CED0D2"/>
                </a:solidFill>
                <a:latin typeface="Arial"/>
              </a:rPr>
              <a:t>Copyright © Ciena Corporation 2016. All rights reserved. Confidential &amp; Proprietary.</a:t>
            </a:r>
          </a:p>
        </p:txBody>
      </p:sp>
      <p:sp>
        <p:nvSpPr>
          <p:cNvPr id="17"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CED0D2"/>
                </a:solidFill>
                <a:latin typeface="Arial"/>
              </a:rPr>
              <a:pPr defTabSz="685891">
                <a:defRPr/>
              </a:pPr>
              <a:t>‹#›</a:t>
            </a:fld>
            <a:endParaRPr lang="en-US" sz="900">
              <a:solidFill>
                <a:srgbClr val="CED0D2"/>
              </a:solidFill>
              <a:latin typeface="Arial"/>
            </a:endParaRPr>
          </a:p>
        </p:txBody>
      </p:sp>
    </p:spTree>
    <p:extLst>
      <p:ext uri="{BB962C8B-B14F-4D97-AF65-F5344CB8AC3E}">
        <p14:creationId xmlns:p14="http://schemas.microsoft.com/office/powerpoint/2010/main" val="95328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207466" y="4460560"/>
            <a:ext cx="1936537" cy="682943"/>
          </a:xfrm>
          <a:prstGeom prst="rect">
            <a:avLst/>
          </a:prstGeom>
        </p:spPr>
      </p:pic>
      <p:sp>
        <p:nvSpPr>
          <p:cNvPr id="2" name="Title 1"/>
          <p:cNvSpPr>
            <a:spLocks noGrp="1"/>
          </p:cNvSpPr>
          <p:nvPr>
            <p:ph type="title"/>
          </p:nvPr>
        </p:nvSpPr>
        <p:spPr>
          <a:xfrm>
            <a:off x="240092" y="205979"/>
            <a:ext cx="8670770" cy="637794"/>
          </a:xfrm>
        </p:spPr>
        <p:txBody>
          <a:bodyPr/>
          <a:lstStyle/>
          <a:p>
            <a:r>
              <a:rPr lang="en-US"/>
              <a:t>Click to edit Master title style</a:t>
            </a:r>
          </a:p>
        </p:txBody>
      </p:sp>
      <p:sp>
        <p:nvSpPr>
          <p:cNvPr id="3" name="Content Placeholder 2"/>
          <p:cNvSpPr>
            <a:spLocks noGrp="1"/>
          </p:cNvSpPr>
          <p:nvPr>
            <p:ph sz="half" idx="1"/>
          </p:nvPr>
        </p:nvSpPr>
        <p:spPr>
          <a:xfrm>
            <a:off x="240092" y="939547"/>
            <a:ext cx="4115872" cy="3394472"/>
          </a:xfrm>
        </p:spPr>
        <p:txBody>
          <a:bodyPr vert="horz" lIns="0" tIns="34295" rIns="68589" bIns="34295"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4990" y="939547"/>
            <a:ext cx="4115872" cy="3394472"/>
          </a:xfrm>
        </p:spPr>
        <p:txBody>
          <a:bodyPr vert="horz" lIns="0" tIns="34295" rIns="68589" bIns="34295"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9" name="Group 8"/>
          <p:cNvGrpSpPr/>
          <p:nvPr userDrawn="1"/>
        </p:nvGrpSpPr>
        <p:grpSpPr>
          <a:xfrm>
            <a:off x="240128" y="4849174"/>
            <a:ext cx="549023" cy="174362"/>
            <a:chOff x="468313" y="351632"/>
            <a:chExt cx="844550" cy="268288"/>
          </a:xfrm>
          <a:solidFill>
            <a:schemeClr val="tx1"/>
          </a:solidFill>
        </p:grpSpPr>
        <p:sp>
          <p:nvSpPr>
            <p:cNvPr id="10"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4" name="Oval 19"/>
            <p:cNvSpPr>
              <a:spLocks noChangeArrowheads="1"/>
            </p:cNvSpPr>
            <p:nvPr userDrawn="1"/>
          </p:nvSpPr>
          <p:spPr bwMode="auto">
            <a:xfrm>
              <a:off x="631826" y="351632"/>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5"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6"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CED0D2"/>
                </a:solidFill>
                <a:latin typeface="Arial"/>
              </a:rPr>
              <a:t>Copyright © Ciena Corporation 2016. All rights reserved. Confidential &amp; Proprietary.</a:t>
            </a:r>
          </a:p>
        </p:txBody>
      </p:sp>
      <p:sp>
        <p:nvSpPr>
          <p:cNvPr id="17"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CED0D2"/>
                </a:solidFill>
                <a:latin typeface="Arial"/>
              </a:rPr>
              <a:pPr defTabSz="685891">
                <a:defRPr/>
              </a:pPr>
              <a:t>‹#›</a:t>
            </a:fld>
            <a:endParaRPr lang="en-US" sz="900">
              <a:solidFill>
                <a:srgbClr val="CED0D2"/>
              </a:solidFill>
              <a:latin typeface="Arial"/>
            </a:endParaRPr>
          </a:p>
        </p:txBody>
      </p:sp>
    </p:spTree>
    <p:extLst>
      <p:ext uri="{BB962C8B-B14F-4D97-AF65-F5344CB8AC3E}">
        <p14:creationId xmlns:p14="http://schemas.microsoft.com/office/powerpoint/2010/main" val="228160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207466" y="4460560"/>
            <a:ext cx="1936537" cy="682943"/>
          </a:xfrm>
          <a:prstGeom prst="rect">
            <a:avLst/>
          </a:prstGeom>
        </p:spPr>
      </p:pic>
      <p:sp>
        <p:nvSpPr>
          <p:cNvPr id="2" name="Title 1"/>
          <p:cNvSpPr>
            <a:spLocks noGrp="1"/>
          </p:cNvSpPr>
          <p:nvPr>
            <p:ph type="title"/>
          </p:nvPr>
        </p:nvSpPr>
        <p:spPr/>
        <p:txBody>
          <a:bodyPr/>
          <a:lstStyle/>
          <a:p>
            <a:r>
              <a:rPr lang="en-US"/>
              <a:t>Click to edit Master title style</a:t>
            </a:r>
          </a:p>
        </p:txBody>
      </p:sp>
      <p:grpSp>
        <p:nvGrpSpPr>
          <p:cNvPr id="7" name="Group 6"/>
          <p:cNvGrpSpPr/>
          <p:nvPr userDrawn="1"/>
        </p:nvGrpSpPr>
        <p:grpSpPr>
          <a:xfrm>
            <a:off x="240128" y="4849174"/>
            <a:ext cx="549023" cy="174362"/>
            <a:chOff x="468313" y="351632"/>
            <a:chExt cx="844550" cy="268288"/>
          </a:xfrm>
          <a:solidFill>
            <a:schemeClr val="tx1"/>
          </a:solidFill>
        </p:grpSpPr>
        <p:sp>
          <p:nvSpPr>
            <p:cNvPr id="8"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Oval 19"/>
            <p:cNvSpPr>
              <a:spLocks noChangeArrowheads="1"/>
            </p:cNvSpPr>
            <p:nvPr userDrawn="1"/>
          </p:nvSpPr>
          <p:spPr bwMode="auto">
            <a:xfrm>
              <a:off x="631826" y="351632"/>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3"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4"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CED0D2"/>
                </a:solidFill>
                <a:latin typeface="Arial"/>
              </a:rPr>
              <a:t>Copyright © Ciena Corporation 2016. All rights reserved. Confidential &amp; Proprietary.</a:t>
            </a:r>
          </a:p>
        </p:txBody>
      </p:sp>
      <p:sp>
        <p:nvSpPr>
          <p:cNvPr id="15"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CED0D2"/>
                </a:solidFill>
                <a:latin typeface="Arial"/>
              </a:rPr>
              <a:pPr defTabSz="685891">
                <a:defRPr/>
              </a:pPr>
              <a:t>‹#›</a:t>
            </a:fld>
            <a:endParaRPr lang="en-US" sz="900">
              <a:solidFill>
                <a:srgbClr val="CED0D2"/>
              </a:solidFill>
              <a:latin typeface="Arial"/>
            </a:endParaRPr>
          </a:p>
        </p:txBody>
      </p:sp>
    </p:spTree>
    <p:extLst>
      <p:ext uri="{BB962C8B-B14F-4D97-AF65-F5344CB8AC3E}">
        <p14:creationId xmlns:p14="http://schemas.microsoft.com/office/powerpoint/2010/main" val="345471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207466" y="4460560"/>
            <a:ext cx="1936537" cy="682943"/>
          </a:xfrm>
          <a:prstGeom prst="rect">
            <a:avLst/>
          </a:prstGeom>
        </p:spPr>
      </p:pic>
      <p:grpSp>
        <p:nvGrpSpPr>
          <p:cNvPr id="6" name="Group 5"/>
          <p:cNvGrpSpPr/>
          <p:nvPr userDrawn="1"/>
        </p:nvGrpSpPr>
        <p:grpSpPr>
          <a:xfrm>
            <a:off x="240128" y="4849174"/>
            <a:ext cx="549023" cy="174362"/>
            <a:chOff x="468313" y="351632"/>
            <a:chExt cx="844550" cy="268288"/>
          </a:xfrm>
          <a:solidFill>
            <a:schemeClr val="tx1"/>
          </a:solidFill>
        </p:grpSpPr>
        <p:sp>
          <p:nvSpPr>
            <p:cNvPr id="7" name="Freeform 15"/>
            <p:cNvSpPr>
              <a:spLocks/>
            </p:cNvSpPr>
            <p:nvPr userDrawn="1"/>
          </p:nvSpPr>
          <p:spPr bwMode="auto">
            <a:xfrm>
              <a:off x="468313" y="434182"/>
              <a:ext cx="144463" cy="185738"/>
            </a:xfrm>
            <a:custGeom>
              <a:avLst/>
              <a:gdLst>
                <a:gd name="T0" fmla="*/ 385 w 385"/>
                <a:gd name="T1" fmla="*/ 21 h 491"/>
                <a:gd name="T2" fmla="*/ 262 w 385"/>
                <a:gd name="T3" fmla="*/ 0 h 491"/>
                <a:gd name="T4" fmla="*/ 0 w 385"/>
                <a:gd name="T5" fmla="*/ 247 h 491"/>
                <a:gd name="T6" fmla="*/ 249 w 385"/>
                <a:gd name="T7" fmla="*/ 491 h 491"/>
                <a:gd name="T8" fmla="*/ 385 w 385"/>
                <a:gd name="T9" fmla="*/ 465 h 491"/>
                <a:gd name="T10" fmla="*/ 385 w 385"/>
                <a:gd name="T11" fmla="*/ 341 h 491"/>
                <a:gd name="T12" fmla="*/ 290 w 385"/>
                <a:gd name="T13" fmla="*/ 358 h 491"/>
                <a:gd name="T14" fmla="*/ 162 w 385"/>
                <a:gd name="T15" fmla="*/ 250 h 491"/>
                <a:gd name="T16" fmla="*/ 292 w 385"/>
                <a:gd name="T17" fmla="*/ 135 h 491"/>
                <a:gd name="T18" fmla="*/ 385 w 385"/>
                <a:gd name="T19" fmla="*/ 152 h 491"/>
                <a:gd name="T20" fmla="*/ 385 w 385"/>
                <a:gd name="T21" fmla="*/ 2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91">
                  <a:moveTo>
                    <a:pt x="385" y="21"/>
                  </a:moveTo>
                  <a:cubicBezTo>
                    <a:pt x="348" y="10"/>
                    <a:pt x="297" y="0"/>
                    <a:pt x="262" y="0"/>
                  </a:cubicBezTo>
                  <a:cubicBezTo>
                    <a:pt x="117" y="0"/>
                    <a:pt x="0" y="88"/>
                    <a:pt x="0" y="247"/>
                  </a:cubicBezTo>
                  <a:cubicBezTo>
                    <a:pt x="0" y="409"/>
                    <a:pt x="113" y="491"/>
                    <a:pt x="249" y="491"/>
                  </a:cubicBezTo>
                  <a:cubicBezTo>
                    <a:pt x="288" y="491"/>
                    <a:pt x="349" y="483"/>
                    <a:pt x="385" y="465"/>
                  </a:cubicBezTo>
                  <a:cubicBezTo>
                    <a:pt x="385" y="341"/>
                    <a:pt x="385" y="341"/>
                    <a:pt x="385" y="341"/>
                  </a:cubicBezTo>
                  <a:cubicBezTo>
                    <a:pt x="354" y="353"/>
                    <a:pt x="318" y="358"/>
                    <a:pt x="290" y="358"/>
                  </a:cubicBezTo>
                  <a:cubicBezTo>
                    <a:pt x="231" y="358"/>
                    <a:pt x="162" y="323"/>
                    <a:pt x="162" y="250"/>
                  </a:cubicBezTo>
                  <a:cubicBezTo>
                    <a:pt x="162" y="167"/>
                    <a:pt x="227" y="135"/>
                    <a:pt x="292" y="135"/>
                  </a:cubicBezTo>
                  <a:cubicBezTo>
                    <a:pt x="323" y="135"/>
                    <a:pt x="358" y="145"/>
                    <a:pt x="385" y="152"/>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8" name="Freeform 16"/>
            <p:cNvSpPr>
              <a:spLocks noEditPoints="1"/>
            </p:cNvSpPr>
            <p:nvPr userDrawn="1"/>
          </p:nvSpPr>
          <p:spPr bwMode="auto">
            <a:xfrm>
              <a:off x="1100138" y="435770"/>
              <a:ext cx="171450" cy="182563"/>
            </a:xfrm>
            <a:custGeom>
              <a:avLst/>
              <a:gdLst>
                <a:gd name="T0" fmla="*/ 158 w 455"/>
                <a:gd name="T1" fmla="*/ 487 h 487"/>
                <a:gd name="T2" fmla="*/ 296 w 455"/>
                <a:gd name="T3" fmla="*/ 428 h 487"/>
                <a:gd name="T4" fmla="*/ 296 w 455"/>
                <a:gd name="T5" fmla="*/ 476 h 487"/>
                <a:gd name="T6" fmla="*/ 455 w 455"/>
                <a:gd name="T7" fmla="*/ 476 h 487"/>
                <a:gd name="T8" fmla="*/ 455 w 455"/>
                <a:gd name="T9" fmla="*/ 207 h 487"/>
                <a:gd name="T10" fmla="*/ 408 w 455"/>
                <a:gd name="T11" fmla="*/ 58 h 487"/>
                <a:gd name="T12" fmla="*/ 230 w 455"/>
                <a:gd name="T13" fmla="*/ 0 h 487"/>
                <a:gd name="T14" fmla="*/ 37 w 455"/>
                <a:gd name="T15" fmla="*/ 38 h 487"/>
                <a:gd name="T16" fmla="*/ 37 w 455"/>
                <a:gd name="T17" fmla="*/ 156 h 487"/>
                <a:gd name="T18" fmla="*/ 203 w 455"/>
                <a:gd name="T19" fmla="*/ 127 h 487"/>
                <a:gd name="T20" fmla="*/ 297 w 455"/>
                <a:gd name="T21" fmla="*/ 203 h 487"/>
                <a:gd name="T22" fmla="*/ 297 w 455"/>
                <a:gd name="T23" fmla="*/ 211 h 487"/>
                <a:gd name="T24" fmla="*/ 184 w 455"/>
                <a:gd name="T25" fmla="*/ 193 h 487"/>
                <a:gd name="T26" fmla="*/ 0 w 455"/>
                <a:gd name="T27" fmla="*/ 340 h 487"/>
                <a:gd name="T28" fmla="*/ 0 w 455"/>
                <a:gd name="T29" fmla="*/ 342 h 487"/>
                <a:gd name="T30" fmla="*/ 158 w 455"/>
                <a:gd name="T31" fmla="*/ 487 h 487"/>
                <a:gd name="T32" fmla="*/ 217 w 455"/>
                <a:gd name="T33" fmla="*/ 384 h 487"/>
                <a:gd name="T34" fmla="*/ 159 w 455"/>
                <a:gd name="T35" fmla="*/ 332 h 487"/>
                <a:gd name="T36" fmla="*/ 159 w 455"/>
                <a:gd name="T37" fmla="*/ 331 h 487"/>
                <a:gd name="T38" fmla="*/ 234 w 455"/>
                <a:gd name="T39" fmla="*/ 273 h 487"/>
                <a:gd name="T40" fmla="*/ 298 w 455"/>
                <a:gd name="T41" fmla="*/ 288 h 487"/>
                <a:gd name="T42" fmla="*/ 217 w 455"/>
                <a:gd name="T43" fmla="*/ 38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5" h="487">
                  <a:moveTo>
                    <a:pt x="158" y="487"/>
                  </a:moveTo>
                  <a:cubicBezTo>
                    <a:pt x="220" y="487"/>
                    <a:pt x="264" y="463"/>
                    <a:pt x="296" y="428"/>
                  </a:cubicBezTo>
                  <a:cubicBezTo>
                    <a:pt x="296" y="476"/>
                    <a:pt x="296" y="476"/>
                    <a:pt x="296" y="476"/>
                  </a:cubicBezTo>
                  <a:cubicBezTo>
                    <a:pt x="455" y="476"/>
                    <a:pt x="455" y="476"/>
                    <a:pt x="455" y="476"/>
                  </a:cubicBezTo>
                  <a:cubicBezTo>
                    <a:pt x="455" y="207"/>
                    <a:pt x="455" y="207"/>
                    <a:pt x="455" y="207"/>
                  </a:cubicBezTo>
                  <a:cubicBezTo>
                    <a:pt x="455" y="141"/>
                    <a:pt x="444" y="92"/>
                    <a:pt x="408" y="58"/>
                  </a:cubicBezTo>
                  <a:cubicBezTo>
                    <a:pt x="371" y="20"/>
                    <a:pt x="314" y="0"/>
                    <a:pt x="230" y="0"/>
                  </a:cubicBezTo>
                  <a:cubicBezTo>
                    <a:pt x="162" y="1"/>
                    <a:pt x="98" y="18"/>
                    <a:pt x="37" y="38"/>
                  </a:cubicBezTo>
                  <a:cubicBezTo>
                    <a:pt x="37" y="156"/>
                    <a:pt x="37" y="156"/>
                    <a:pt x="37" y="156"/>
                  </a:cubicBezTo>
                  <a:cubicBezTo>
                    <a:pt x="90" y="136"/>
                    <a:pt x="154" y="127"/>
                    <a:pt x="203" y="127"/>
                  </a:cubicBezTo>
                  <a:cubicBezTo>
                    <a:pt x="266" y="127"/>
                    <a:pt x="297" y="155"/>
                    <a:pt x="297" y="203"/>
                  </a:cubicBezTo>
                  <a:cubicBezTo>
                    <a:pt x="297" y="211"/>
                    <a:pt x="297" y="211"/>
                    <a:pt x="297" y="211"/>
                  </a:cubicBezTo>
                  <a:cubicBezTo>
                    <a:pt x="270" y="202"/>
                    <a:pt x="227" y="193"/>
                    <a:pt x="184" y="193"/>
                  </a:cubicBezTo>
                  <a:cubicBezTo>
                    <a:pt x="74" y="193"/>
                    <a:pt x="0" y="243"/>
                    <a:pt x="0" y="340"/>
                  </a:cubicBezTo>
                  <a:cubicBezTo>
                    <a:pt x="0" y="342"/>
                    <a:pt x="0" y="342"/>
                    <a:pt x="0" y="342"/>
                  </a:cubicBezTo>
                  <a:cubicBezTo>
                    <a:pt x="0" y="435"/>
                    <a:pt x="69" y="487"/>
                    <a:pt x="158" y="487"/>
                  </a:cubicBezTo>
                  <a:moveTo>
                    <a:pt x="217" y="384"/>
                  </a:moveTo>
                  <a:cubicBezTo>
                    <a:pt x="183" y="384"/>
                    <a:pt x="159" y="364"/>
                    <a:pt x="159" y="332"/>
                  </a:cubicBezTo>
                  <a:cubicBezTo>
                    <a:pt x="159" y="331"/>
                    <a:pt x="159" y="331"/>
                    <a:pt x="159" y="331"/>
                  </a:cubicBezTo>
                  <a:cubicBezTo>
                    <a:pt x="159" y="296"/>
                    <a:pt x="187" y="273"/>
                    <a:pt x="234" y="273"/>
                  </a:cubicBezTo>
                  <a:cubicBezTo>
                    <a:pt x="259" y="273"/>
                    <a:pt x="280" y="280"/>
                    <a:pt x="298" y="288"/>
                  </a:cubicBezTo>
                  <a:cubicBezTo>
                    <a:pt x="298" y="347"/>
                    <a:pt x="265" y="384"/>
                    <a:pt x="217" y="3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9" name="Freeform 17"/>
            <p:cNvSpPr>
              <a:spLocks/>
            </p:cNvSpPr>
            <p:nvPr userDrawn="1"/>
          </p:nvSpPr>
          <p:spPr bwMode="auto">
            <a:xfrm>
              <a:off x="912813" y="435770"/>
              <a:ext cx="173038" cy="179388"/>
            </a:xfrm>
            <a:custGeom>
              <a:avLst/>
              <a:gdLst>
                <a:gd name="T0" fmla="*/ 0 w 457"/>
                <a:gd name="T1" fmla="*/ 13 h 475"/>
                <a:gd name="T2" fmla="*/ 157 w 457"/>
                <a:gd name="T3" fmla="*/ 13 h 475"/>
                <a:gd name="T4" fmla="*/ 157 w 457"/>
                <a:gd name="T5" fmla="*/ 83 h 475"/>
                <a:gd name="T6" fmla="*/ 164 w 457"/>
                <a:gd name="T7" fmla="*/ 75 h 475"/>
                <a:gd name="T8" fmla="*/ 301 w 457"/>
                <a:gd name="T9" fmla="*/ 0 h 475"/>
                <a:gd name="T10" fmla="*/ 457 w 457"/>
                <a:gd name="T11" fmla="*/ 169 h 475"/>
                <a:gd name="T12" fmla="*/ 457 w 457"/>
                <a:gd name="T13" fmla="*/ 475 h 475"/>
                <a:gd name="T14" fmla="*/ 300 w 457"/>
                <a:gd name="T15" fmla="*/ 475 h 475"/>
                <a:gd name="T16" fmla="*/ 300 w 457"/>
                <a:gd name="T17" fmla="*/ 222 h 475"/>
                <a:gd name="T18" fmla="*/ 230 w 457"/>
                <a:gd name="T19" fmla="*/ 139 h 475"/>
                <a:gd name="T20" fmla="*/ 157 w 457"/>
                <a:gd name="T21" fmla="*/ 222 h 475"/>
                <a:gd name="T22" fmla="*/ 157 w 457"/>
                <a:gd name="T23" fmla="*/ 475 h 475"/>
                <a:gd name="T24" fmla="*/ 0 w 457"/>
                <a:gd name="T25" fmla="*/ 475 h 475"/>
                <a:gd name="T26" fmla="*/ 0 w 457"/>
                <a:gd name="T27" fmla="*/ 1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475">
                  <a:moveTo>
                    <a:pt x="0" y="13"/>
                  </a:moveTo>
                  <a:cubicBezTo>
                    <a:pt x="157" y="13"/>
                    <a:pt x="157" y="13"/>
                    <a:pt x="157" y="13"/>
                  </a:cubicBezTo>
                  <a:cubicBezTo>
                    <a:pt x="157" y="83"/>
                    <a:pt x="157" y="83"/>
                    <a:pt x="157" y="83"/>
                  </a:cubicBezTo>
                  <a:cubicBezTo>
                    <a:pt x="164" y="75"/>
                    <a:pt x="164" y="75"/>
                    <a:pt x="164" y="75"/>
                  </a:cubicBezTo>
                  <a:cubicBezTo>
                    <a:pt x="194" y="37"/>
                    <a:pt x="236" y="0"/>
                    <a:pt x="301" y="0"/>
                  </a:cubicBezTo>
                  <a:cubicBezTo>
                    <a:pt x="399" y="0"/>
                    <a:pt x="457" y="64"/>
                    <a:pt x="457" y="169"/>
                  </a:cubicBezTo>
                  <a:cubicBezTo>
                    <a:pt x="457" y="475"/>
                    <a:pt x="457" y="475"/>
                    <a:pt x="457" y="475"/>
                  </a:cubicBezTo>
                  <a:cubicBezTo>
                    <a:pt x="300" y="475"/>
                    <a:pt x="300" y="475"/>
                    <a:pt x="300" y="475"/>
                  </a:cubicBezTo>
                  <a:cubicBezTo>
                    <a:pt x="300" y="222"/>
                    <a:pt x="300" y="222"/>
                    <a:pt x="300" y="222"/>
                  </a:cubicBezTo>
                  <a:cubicBezTo>
                    <a:pt x="300" y="169"/>
                    <a:pt x="272" y="139"/>
                    <a:pt x="230" y="139"/>
                  </a:cubicBezTo>
                  <a:cubicBezTo>
                    <a:pt x="188" y="139"/>
                    <a:pt x="157" y="169"/>
                    <a:pt x="157" y="222"/>
                  </a:cubicBezTo>
                  <a:cubicBezTo>
                    <a:pt x="157" y="475"/>
                    <a:pt x="157" y="475"/>
                    <a:pt x="157" y="475"/>
                  </a:cubicBezTo>
                  <a:cubicBezTo>
                    <a:pt x="0" y="475"/>
                    <a:pt x="0" y="475"/>
                    <a:pt x="0" y="475"/>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0" name="Freeform 18"/>
            <p:cNvSpPr>
              <a:spLocks noEditPoints="1"/>
            </p:cNvSpPr>
            <p:nvPr userDrawn="1"/>
          </p:nvSpPr>
          <p:spPr bwMode="auto">
            <a:xfrm>
              <a:off x="636588" y="429420"/>
              <a:ext cx="258763" cy="190500"/>
            </a:xfrm>
            <a:custGeom>
              <a:avLst/>
              <a:gdLst>
                <a:gd name="T0" fmla="*/ 683 w 683"/>
                <a:gd name="T1" fmla="*/ 433 h 506"/>
                <a:gd name="T2" fmla="*/ 484 w 683"/>
                <a:gd name="T3" fmla="*/ 502 h 506"/>
                <a:gd name="T4" fmla="*/ 331 w 683"/>
                <a:gd name="T5" fmla="*/ 455 h 506"/>
                <a:gd name="T6" fmla="*/ 119 w 683"/>
                <a:gd name="T7" fmla="*/ 494 h 506"/>
                <a:gd name="T8" fmla="*/ 0 w 683"/>
                <a:gd name="T9" fmla="*/ 322 h 506"/>
                <a:gd name="T10" fmla="*/ 0 w 683"/>
                <a:gd name="T11" fmla="*/ 33 h 506"/>
                <a:gd name="T12" fmla="*/ 147 w 683"/>
                <a:gd name="T13" fmla="*/ 33 h 506"/>
                <a:gd name="T14" fmla="*/ 151 w 683"/>
                <a:gd name="T15" fmla="*/ 274 h 506"/>
                <a:gd name="T16" fmla="*/ 264 w 683"/>
                <a:gd name="T17" fmla="*/ 374 h 506"/>
                <a:gd name="T18" fmla="*/ 239 w 683"/>
                <a:gd name="T19" fmla="*/ 258 h 506"/>
                <a:gd name="T20" fmla="*/ 485 w 683"/>
                <a:gd name="T21" fmla="*/ 0 h 506"/>
                <a:gd name="T22" fmla="*/ 623 w 683"/>
                <a:gd name="T23" fmla="*/ 225 h 506"/>
                <a:gd name="T24" fmla="*/ 475 w 683"/>
                <a:gd name="T25" fmla="*/ 369 h 506"/>
                <a:gd name="T26" fmla="*/ 683 w 683"/>
                <a:gd name="T27" fmla="*/ 342 h 506"/>
                <a:gd name="T28" fmla="*/ 683 w 683"/>
                <a:gd name="T29" fmla="*/ 433 h 506"/>
                <a:gd name="T30" fmla="*/ 514 w 683"/>
                <a:gd name="T31" fmla="*/ 231 h 506"/>
                <a:gd name="T32" fmla="*/ 477 w 683"/>
                <a:gd name="T33" fmla="*/ 134 h 506"/>
                <a:gd name="T34" fmla="*/ 422 w 683"/>
                <a:gd name="T35" fmla="*/ 310 h 506"/>
                <a:gd name="T36" fmla="*/ 514 w 683"/>
                <a:gd name="T37" fmla="*/ 23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3" h="506">
                  <a:moveTo>
                    <a:pt x="683" y="433"/>
                  </a:moveTo>
                  <a:cubicBezTo>
                    <a:pt x="634" y="467"/>
                    <a:pt x="566" y="502"/>
                    <a:pt x="484" y="502"/>
                  </a:cubicBezTo>
                  <a:cubicBezTo>
                    <a:pt x="425" y="502"/>
                    <a:pt x="372" y="483"/>
                    <a:pt x="331" y="455"/>
                  </a:cubicBezTo>
                  <a:cubicBezTo>
                    <a:pt x="247" y="493"/>
                    <a:pt x="183" y="506"/>
                    <a:pt x="119" y="494"/>
                  </a:cubicBezTo>
                  <a:cubicBezTo>
                    <a:pt x="15" y="476"/>
                    <a:pt x="0" y="383"/>
                    <a:pt x="0" y="322"/>
                  </a:cubicBezTo>
                  <a:cubicBezTo>
                    <a:pt x="0" y="33"/>
                    <a:pt x="0" y="33"/>
                    <a:pt x="0" y="33"/>
                  </a:cubicBezTo>
                  <a:cubicBezTo>
                    <a:pt x="147" y="33"/>
                    <a:pt x="147" y="33"/>
                    <a:pt x="147" y="33"/>
                  </a:cubicBezTo>
                  <a:cubicBezTo>
                    <a:pt x="147" y="33"/>
                    <a:pt x="148" y="174"/>
                    <a:pt x="151" y="274"/>
                  </a:cubicBezTo>
                  <a:cubicBezTo>
                    <a:pt x="154" y="356"/>
                    <a:pt x="172" y="400"/>
                    <a:pt x="264" y="374"/>
                  </a:cubicBezTo>
                  <a:cubicBezTo>
                    <a:pt x="248" y="340"/>
                    <a:pt x="239" y="300"/>
                    <a:pt x="239" y="258"/>
                  </a:cubicBezTo>
                  <a:cubicBezTo>
                    <a:pt x="242" y="122"/>
                    <a:pt x="346" y="0"/>
                    <a:pt x="485" y="0"/>
                  </a:cubicBezTo>
                  <a:cubicBezTo>
                    <a:pt x="642" y="0"/>
                    <a:pt x="680" y="134"/>
                    <a:pt x="623" y="225"/>
                  </a:cubicBezTo>
                  <a:cubicBezTo>
                    <a:pt x="587" y="282"/>
                    <a:pt x="532" y="330"/>
                    <a:pt x="475" y="369"/>
                  </a:cubicBezTo>
                  <a:cubicBezTo>
                    <a:pt x="531" y="410"/>
                    <a:pt x="621" y="381"/>
                    <a:pt x="683" y="342"/>
                  </a:cubicBezTo>
                  <a:lnTo>
                    <a:pt x="683" y="433"/>
                  </a:lnTo>
                  <a:close/>
                  <a:moveTo>
                    <a:pt x="514" y="231"/>
                  </a:moveTo>
                  <a:cubicBezTo>
                    <a:pt x="568" y="163"/>
                    <a:pt x="525" y="122"/>
                    <a:pt x="477" y="134"/>
                  </a:cubicBezTo>
                  <a:cubicBezTo>
                    <a:pt x="435" y="144"/>
                    <a:pt x="369" y="212"/>
                    <a:pt x="422" y="310"/>
                  </a:cubicBezTo>
                  <a:cubicBezTo>
                    <a:pt x="460" y="285"/>
                    <a:pt x="492" y="259"/>
                    <a:pt x="514"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1" name="Oval 19"/>
            <p:cNvSpPr>
              <a:spLocks noChangeArrowheads="1"/>
            </p:cNvSpPr>
            <p:nvPr userDrawn="1"/>
          </p:nvSpPr>
          <p:spPr bwMode="auto">
            <a:xfrm>
              <a:off x="631826" y="351632"/>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sp>
          <p:nvSpPr>
            <p:cNvPr id="12" name="Freeform 20"/>
            <p:cNvSpPr>
              <a:spLocks noEditPoints="1"/>
            </p:cNvSpPr>
            <p:nvPr userDrawn="1"/>
          </p:nvSpPr>
          <p:spPr bwMode="auto">
            <a:xfrm>
              <a:off x="1290638" y="592932"/>
              <a:ext cx="22225" cy="22225"/>
            </a:xfrm>
            <a:custGeom>
              <a:avLst/>
              <a:gdLst>
                <a:gd name="T0" fmla="*/ 29 w 58"/>
                <a:gd name="T1" fmla="*/ 0 h 57"/>
                <a:gd name="T2" fmla="*/ 58 w 58"/>
                <a:gd name="T3" fmla="*/ 28 h 57"/>
                <a:gd name="T4" fmla="*/ 29 w 58"/>
                <a:gd name="T5" fmla="*/ 57 h 57"/>
                <a:gd name="T6" fmla="*/ 0 w 58"/>
                <a:gd name="T7" fmla="*/ 29 h 57"/>
                <a:gd name="T8" fmla="*/ 29 w 58"/>
                <a:gd name="T9" fmla="*/ 0 h 57"/>
                <a:gd name="T10" fmla="*/ 29 w 58"/>
                <a:gd name="T11" fmla="*/ 53 h 57"/>
                <a:gd name="T12" fmla="*/ 54 w 58"/>
                <a:gd name="T13" fmla="*/ 28 h 57"/>
                <a:gd name="T14" fmla="*/ 29 w 58"/>
                <a:gd name="T15" fmla="*/ 4 h 57"/>
                <a:gd name="T16" fmla="*/ 5 w 58"/>
                <a:gd name="T17" fmla="*/ 29 h 57"/>
                <a:gd name="T18" fmla="*/ 29 w 58"/>
                <a:gd name="T19" fmla="*/ 53 h 57"/>
                <a:gd name="T20" fmla="*/ 19 w 58"/>
                <a:gd name="T21" fmla="*/ 12 h 57"/>
                <a:gd name="T22" fmla="*/ 31 w 58"/>
                <a:gd name="T23" fmla="*/ 12 h 57"/>
                <a:gd name="T24" fmla="*/ 43 w 58"/>
                <a:gd name="T25" fmla="*/ 22 h 57"/>
                <a:gd name="T26" fmla="*/ 34 w 58"/>
                <a:gd name="T27" fmla="*/ 31 h 57"/>
                <a:gd name="T28" fmla="*/ 43 w 58"/>
                <a:gd name="T29" fmla="*/ 45 h 57"/>
                <a:gd name="T30" fmla="*/ 38 w 58"/>
                <a:gd name="T31" fmla="*/ 45 h 57"/>
                <a:gd name="T32" fmla="*/ 29 w 58"/>
                <a:gd name="T33" fmla="*/ 31 h 57"/>
                <a:gd name="T34" fmla="*/ 23 w 58"/>
                <a:gd name="T35" fmla="*/ 31 h 57"/>
                <a:gd name="T36" fmla="*/ 23 w 58"/>
                <a:gd name="T37" fmla="*/ 45 h 57"/>
                <a:gd name="T38" fmla="*/ 19 w 58"/>
                <a:gd name="T39" fmla="*/ 45 h 57"/>
                <a:gd name="T40" fmla="*/ 19 w 58"/>
                <a:gd name="T41" fmla="*/ 12 h 57"/>
                <a:gd name="T42" fmla="*/ 23 w 58"/>
                <a:gd name="T43" fmla="*/ 27 h 57"/>
                <a:gd name="T44" fmla="*/ 29 w 58"/>
                <a:gd name="T45" fmla="*/ 27 h 57"/>
                <a:gd name="T46" fmla="*/ 38 w 58"/>
                <a:gd name="T47" fmla="*/ 21 h 57"/>
                <a:gd name="T48" fmla="*/ 30 w 58"/>
                <a:gd name="T49" fmla="*/ 16 h 57"/>
                <a:gd name="T50" fmla="*/ 23 w 58"/>
                <a:gd name="T51" fmla="*/ 16 h 57"/>
                <a:gd name="T52" fmla="*/ 23 w 58"/>
                <a:gd name="T53"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7">
                  <a:moveTo>
                    <a:pt x="29" y="0"/>
                  </a:moveTo>
                  <a:cubicBezTo>
                    <a:pt x="45" y="0"/>
                    <a:pt x="58" y="12"/>
                    <a:pt x="58" y="28"/>
                  </a:cubicBezTo>
                  <a:cubicBezTo>
                    <a:pt x="58" y="45"/>
                    <a:pt x="45" y="57"/>
                    <a:pt x="29" y="57"/>
                  </a:cubicBezTo>
                  <a:cubicBezTo>
                    <a:pt x="14" y="57"/>
                    <a:pt x="0" y="45"/>
                    <a:pt x="0" y="29"/>
                  </a:cubicBezTo>
                  <a:cubicBezTo>
                    <a:pt x="0" y="12"/>
                    <a:pt x="14" y="0"/>
                    <a:pt x="29" y="0"/>
                  </a:cubicBezTo>
                  <a:moveTo>
                    <a:pt x="29" y="53"/>
                  </a:moveTo>
                  <a:cubicBezTo>
                    <a:pt x="43" y="53"/>
                    <a:pt x="54" y="42"/>
                    <a:pt x="54" y="28"/>
                  </a:cubicBezTo>
                  <a:cubicBezTo>
                    <a:pt x="54" y="15"/>
                    <a:pt x="43" y="4"/>
                    <a:pt x="29" y="4"/>
                  </a:cubicBezTo>
                  <a:cubicBezTo>
                    <a:pt x="16" y="4"/>
                    <a:pt x="5" y="15"/>
                    <a:pt x="5" y="29"/>
                  </a:cubicBezTo>
                  <a:cubicBezTo>
                    <a:pt x="5" y="42"/>
                    <a:pt x="16" y="53"/>
                    <a:pt x="29" y="53"/>
                  </a:cubicBezTo>
                  <a:moveTo>
                    <a:pt x="19" y="12"/>
                  </a:moveTo>
                  <a:cubicBezTo>
                    <a:pt x="31" y="12"/>
                    <a:pt x="31" y="12"/>
                    <a:pt x="31" y="12"/>
                  </a:cubicBezTo>
                  <a:cubicBezTo>
                    <a:pt x="39" y="12"/>
                    <a:pt x="43" y="15"/>
                    <a:pt x="43" y="22"/>
                  </a:cubicBezTo>
                  <a:cubicBezTo>
                    <a:pt x="43" y="28"/>
                    <a:pt x="39" y="30"/>
                    <a:pt x="34" y="31"/>
                  </a:cubicBezTo>
                  <a:cubicBezTo>
                    <a:pt x="43" y="45"/>
                    <a:pt x="43" y="45"/>
                    <a:pt x="43" y="45"/>
                  </a:cubicBezTo>
                  <a:cubicBezTo>
                    <a:pt x="38" y="45"/>
                    <a:pt x="38" y="45"/>
                    <a:pt x="38" y="45"/>
                  </a:cubicBezTo>
                  <a:cubicBezTo>
                    <a:pt x="29" y="31"/>
                    <a:pt x="29" y="31"/>
                    <a:pt x="29" y="31"/>
                  </a:cubicBezTo>
                  <a:cubicBezTo>
                    <a:pt x="23" y="31"/>
                    <a:pt x="23" y="31"/>
                    <a:pt x="23" y="31"/>
                  </a:cubicBezTo>
                  <a:cubicBezTo>
                    <a:pt x="23" y="45"/>
                    <a:pt x="23" y="45"/>
                    <a:pt x="23" y="45"/>
                  </a:cubicBezTo>
                  <a:cubicBezTo>
                    <a:pt x="19" y="45"/>
                    <a:pt x="19" y="45"/>
                    <a:pt x="19" y="45"/>
                  </a:cubicBezTo>
                  <a:lnTo>
                    <a:pt x="19" y="12"/>
                  </a:lnTo>
                  <a:close/>
                  <a:moveTo>
                    <a:pt x="23" y="27"/>
                  </a:moveTo>
                  <a:cubicBezTo>
                    <a:pt x="29" y="27"/>
                    <a:pt x="29" y="27"/>
                    <a:pt x="29" y="27"/>
                  </a:cubicBezTo>
                  <a:cubicBezTo>
                    <a:pt x="34" y="27"/>
                    <a:pt x="38" y="27"/>
                    <a:pt x="38" y="21"/>
                  </a:cubicBezTo>
                  <a:cubicBezTo>
                    <a:pt x="38" y="17"/>
                    <a:pt x="34" y="16"/>
                    <a:pt x="30" y="16"/>
                  </a:cubicBezTo>
                  <a:cubicBezTo>
                    <a:pt x="23" y="16"/>
                    <a:pt x="23" y="16"/>
                    <a:pt x="23" y="16"/>
                  </a:cubicBezTo>
                  <a:lnTo>
                    <a:pt x="23"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91"/>
              <a:endParaRPr lang="en-US" sz="1400">
                <a:solidFill>
                  <a:srgbClr val="FFFFFF"/>
                </a:solidFill>
                <a:latin typeface="Arial"/>
              </a:endParaRPr>
            </a:p>
          </p:txBody>
        </p:sp>
      </p:grpSp>
      <p:sp>
        <p:nvSpPr>
          <p:cNvPr id="13" name="Footer Placeholder 3"/>
          <p:cNvSpPr txBox="1">
            <a:spLocks/>
          </p:cNvSpPr>
          <p:nvPr userDrawn="1"/>
        </p:nvSpPr>
        <p:spPr>
          <a:xfrm>
            <a:off x="834608" y="4852053"/>
            <a:ext cx="3772883" cy="273844"/>
          </a:xfrm>
          <a:prstGeom prst="rect">
            <a:avLst/>
          </a:prstGeom>
        </p:spPr>
        <p:txBody>
          <a:bodyPr vert="horz" lIns="68589"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CED0D2"/>
                </a:solidFill>
                <a:latin typeface="Arial"/>
              </a:rPr>
              <a:t>Copyright © Ciena Corporation 2016. All rights reserved. Confidential &amp; Proprietary.</a:t>
            </a:r>
          </a:p>
        </p:txBody>
      </p:sp>
      <p:sp>
        <p:nvSpPr>
          <p:cNvPr id="14"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CED0D2"/>
                </a:solidFill>
                <a:latin typeface="Arial"/>
              </a:rPr>
              <a:pPr defTabSz="685891">
                <a:defRPr/>
              </a:pPr>
              <a:t>‹#›</a:t>
            </a:fld>
            <a:endParaRPr lang="en-US" sz="900">
              <a:solidFill>
                <a:srgbClr val="CED0D2"/>
              </a:solidFill>
              <a:latin typeface="Arial"/>
            </a:endParaRPr>
          </a:p>
        </p:txBody>
      </p:sp>
    </p:spTree>
    <p:extLst>
      <p:ext uri="{BB962C8B-B14F-4D97-AF65-F5344CB8AC3E}">
        <p14:creationId xmlns:p14="http://schemas.microsoft.com/office/powerpoint/2010/main" val="422672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9" name="Freeform 6"/>
          <p:cNvSpPr>
            <a:spLocks noChangeAspect="1"/>
          </p:cNvSpPr>
          <p:nvPr userDrawn="1"/>
        </p:nvSpPr>
        <p:spPr bwMode="auto">
          <a:xfrm>
            <a:off x="10" y="0"/>
            <a:ext cx="4846833" cy="5143500"/>
          </a:xfrm>
          <a:custGeom>
            <a:avLst/>
            <a:gdLst>
              <a:gd name="T0" fmla="*/ 1692 w 1902"/>
              <a:gd name="T1" fmla="*/ 1080 h 2160"/>
              <a:gd name="T2" fmla="*/ 1902 w 1902"/>
              <a:gd name="T3" fmla="*/ 0 h 2160"/>
              <a:gd name="T4" fmla="*/ 0 w 1902"/>
              <a:gd name="T5" fmla="*/ 0 h 2160"/>
              <a:gd name="T6" fmla="*/ 0 w 1902"/>
              <a:gd name="T7" fmla="*/ 2160 h 2160"/>
              <a:gd name="T8" fmla="*/ 1902 w 1902"/>
              <a:gd name="T9" fmla="*/ 2160 h 2160"/>
              <a:gd name="T10" fmla="*/ 1692 w 1902"/>
              <a:gd name="T11" fmla="*/ 1080 h 2160"/>
            </a:gdLst>
            <a:ahLst/>
            <a:cxnLst>
              <a:cxn ang="0">
                <a:pos x="T0" y="T1"/>
              </a:cxn>
              <a:cxn ang="0">
                <a:pos x="T2" y="T3"/>
              </a:cxn>
              <a:cxn ang="0">
                <a:pos x="T4" y="T5"/>
              </a:cxn>
              <a:cxn ang="0">
                <a:pos x="T6" y="T7"/>
              </a:cxn>
              <a:cxn ang="0">
                <a:pos x="T8" y="T9"/>
              </a:cxn>
              <a:cxn ang="0">
                <a:pos x="T10" y="T11"/>
              </a:cxn>
            </a:cxnLst>
            <a:rect l="0" t="0" r="r" b="b"/>
            <a:pathLst>
              <a:path w="1902" h="2160">
                <a:moveTo>
                  <a:pt x="1692" y="1080"/>
                </a:moveTo>
                <a:cubicBezTo>
                  <a:pt x="1692" y="698"/>
                  <a:pt x="1767" y="334"/>
                  <a:pt x="1902" y="0"/>
                </a:cubicBezTo>
                <a:cubicBezTo>
                  <a:pt x="0" y="0"/>
                  <a:pt x="0" y="0"/>
                  <a:pt x="0" y="0"/>
                </a:cubicBezTo>
                <a:cubicBezTo>
                  <a:pt x="0" y="2160"/>
                  <a:pt x="0" y="2160"/>
                  <a:pt x="0" y="2160"/>
                </a:cubicBezTo>
                <a:cubicBezTo>
                  <a:pt x="1902" y="2160"/>
                  <a:pt x="1902" y="2160"/>
                  <a:pt x="1902" y="2160"/>
                </a:cubicBezTo>
                <a:cubicBezTo>
                  <a:pt x="1767" y="1826"/>
                  <a:pt x="1692" y="1462"/>
                  <a:pt x="1692" y="1080"/>
                </a:cubicBezTo>
                <a:close/>
              </a:path>
            </a:pathLst>
          </a:custGeom>
          <a:gradFill>
            <a:gsLst>
              <a:gs pos="0">
                <a:schemeClr val="accent4"/>
              </a:gs>
              <a:gs pos="82000">
                <a:schemeClr val="accent1"/>
              </a:gs>
            </a:gsLst>
            <a:lin ang="4800000" scaled="0"/>
          </a:gradFill>
          <a:ln>
            <a:noFill/>
          </a:ln>
        </p:spPr>
        <p:txBody>
          <a:bodyPr vert="horz" wrap="square" lIns="68589" tIns="34295" rIns="68589" bIns="34295" numCol="1" anchor="t" anchorCtr="0" compatLnSpc="1">
            <a:prstTxWarp prst="textNoShape">
              <a:avLst/>
            </a:prstTxWarp>
          </a:bodyPr>
          <a:lstStyle/>
          <a:p>
            <a:pPr defTabSz="685891"/>
            <a:endParaRPr lang="en-US" sz="1400">
              <a:solidFill>
                <a:srgbClr val="FFFFFF"/>
              </a:solidFill>
              <a:latin typeface="Arial"/>
            </a:endParaRPr>
          </a:p>
        </p:txBody>
      </p:sp>
      <p:sp>
        <p:nvSpPr>
          <p:cNvPr id="6" name="Rectangle 2"/>
          <p:cNvSpPr>
            <a:spLocks noGrp="1" noChangeArrowheads="1"/>
          </p:cNvSpPr>
          <p:nvPr>
            <p:ph type="ctrTitle"/>
          </p:nvPr>
        </p:nvSpPr>
        <p:spPr>
          <a:xfrm>
            <a:off x="70" y="2136351"/>
            <a:ext cx="4321665" cy="870800"/>
          </a:xfrm>
        </p:spPr>
        <p:txBody>
          <a:bodyPr anchor="ctr"/>
          <a:lstStyle>
            <a:lvl1pPr algn="ctr">
              <a:defRPr sz="2100" b="0">
                <a:solidFill>
                  <a:schemeClr val="tx1">
                    <a:alpha val="99000"/>
                  </a:schemeClr>
                </a:solidFill>
              </a:defRPr>
            </a:lvl1pPr>
          </a:lstStyle>
          <a:p>
            <a:r>
              <a:rPr lang="en-US"/>
              <a:t>Click to edit Master title style</a:t>
            </a:r>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85640" y="2088346"/>
            <a:ext cx="2198156" cy="864515"/>
          </a:xfrm>
          <a:prstGeom prst="rect">
            <a:avLst/>
          </a:prstGeom>
        </p:spPr>
      </p:pic>
      <p:sp>
        <p:nvSpPr>
          <p:cNvPr id="8" name="Slide Number Placeholder 4"/>
          <p:cNvSpPr txBox="1">
            <a:spLocks/>
          </p:cNvSpPr>
          <p:nvPr userDrawn="1"/>
        </p:nvSpPr>
        <p:spPr>
          <a:xfrm>
            <a:off x="6777261" y="4852053"/>
            <a:ext cx="2133600" cy="273844"/>
          </a:xfrm>
          <a:prstGeom prst="rect">
            <a:avLst/>
          </a:prstGeom>
        </p:spPr>
        <p:txBody>
          <a:bodyPr vert="horz" lIns="68589" tIns="34295" rIns="68589" bIns="34295"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fld id="{F7915F22-A628-4E8E-9DBD-986B65DD8195}" type="slidenum">
              <a:rPr lang="en-US" sz="900" smtClean="0">
                <a:solidFill>
                  <a:srgbClr val="CED0D2"/>
                </a:solidFill>
                <a:latin typeface="Arial"/>
              </a:rPr>
              <a:pPr defTabSz="685891">
                <a:defRPr/>
              </a:pPr>
              <a:t>‹#›</a:t>
            </a:fld>
            <a:endParaRPr lang="en-US" sz="900">
              <a:solidFill>
                <a:srgbClr val="CED0D2"/>
              </a:solidFill>
              <a:latin typeface="Arial"/>
            </a:endParaRPr>
          </a:p>
        </p:txBody>
      </p:sp>
      <p:sp>
        <p:nvSpPr>
          <p:cNvPr id="10" name="Footer Placeholder 3"/>
          <p:cNvSpPr txBox="1">
            <a:spLocks/>
          </p:cNvSpPr>
          <p:nvPr userDrawn="1"/>
        </p:nvSpPr>
        <p:spPr>
          <a:xfrm>
            <a:off x="240162" y="4852053"/>
            <a:ext cx="3772883" cy="273844"/>
          </a:xfrm>
          <a:prstGeom prst="rect">
            <a:avLst/>
          </a:prstGeom>
        </p:spPr>
        <p:txBody>
          <a:bodyPr vert="horz" lIns="0" tIns="34295" rIns="68589" bIns="34295" rtlCol="0" anchor="ctr"/>
          <a:lstStyle>
            <a:defPPr>
              <a:defRPr lang="en-US"/>
            </a:defPPr>
            <a:lvl1pPr marL="0" algn="l"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91">
              <a:defRPr/>
            </a:pPr>
            <a:r>
              <a:rPr lang="en-US" sz="500">
                <a:solidFill>
                  <a:srgbClr val="CED0D2"/>
                </a:solidFill>
                <a:latin typeface="Arial"/>
              </a:rPr>
              <a:t>Copyright © Ciena Corporation 2016. All rights reserved. Confidential &amp; Proprietary.</a:t>
            </a:r>
            <a:endParaRPr lang="en-US" sz="500" dirty="0">
              <a:solidFill>
                <a:srgbClr val="CED0D2"/>
              </a:solidFill>
              <a:latin typeface="Arial"/>
            </a:endParaRPr>
          </a:p>
        </p:txBody>
      </p:sp>
    </p:spTree>
    <p:extLst>
      <p:ext uri="{BB962C8B-B14F-4D97-AF65-F5344CB8AC3E}">
        <p14:creationId xmlns:p14="http://schemas.microsoft.com/office/powerpoint/2010/main" val="212011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53"/>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056217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81273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208"/>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0"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78083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01472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6" y="1151335"/>
            <a:ext cx="4041775"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6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12472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616015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13578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9"/>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54924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43815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3701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673135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1"/>
            <a:ext cx="1828800" cy="4900246"/>
          </a:xfrm>
        </p:spPr>
        <p:txBody>
          <a:bodyPr/>
          <a:lstStyle/>
          <a:p>
            <a:r>
              <a:rPr lang="en-US" smtClean="0"/>
              <a:t>Click icon to add picture</a:t>
            </a:r>
            <a:endParaRPr lang="en-US"/>
          </a:p>
        </p:txBody>
      </p:sp>
      <p:sp>
        <p:nvSpPr>
          <p:cNvPr id="3" name="Content Placeholder 2"/>
          <p:cNvSpPr>
            <a:spLocks noGrp="1"/>
          </p:cNvSpPr>
          <p:nvPr>
            <p:ph idx="1" hasCustomPrompt="1"/>
          </p:nvPr>
        </p:nvSpPr>
        <p:spPr>
          <a:xfrm>
            <a:off x="2051245"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4903485"/>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defTabSz="457181"/>
            <a:endParaRPr lang="en-US">
              <a:solidFill>
                <a:prstClr val="white"/>
              </a:solidFill>
              <a:latin typeface="Calibri"/>
            </a:endParaRPr>
          </a:p>
        </p:txBody>
      </p:sp>
      <p:sp>
        <p:nvSpPr>
          <p:cNvPr id="8" name="Footer Placeholder 4"/>
          <p:cNvSpPr>
            <a:spLocks noGrp="1"/>
          </p:cNvSpPr>
          <p:nvPr>
            <p:ph type="ftr" sz="quarter" idx="11"/>
          </p:nvPr>
        </p:nvSpPr>
        <p:spPr>
          <a:xfrm>
            <a:off x="0" y="4889988"/>
            <a:ext cx="3429000" cy="273844"/>
          </a:xfrm>
        </p:spPr>
        <p:txBody>
          <a:bodyPr lIns="213962"/>
          <a:lstStyle>
            <a:lvl1pPr algn="l">
              <a:defRPr sz="800">
                <a:solidFill>
                  <a:schemeClr val="tx1"/>
                </a:solidFill>
                <a:latin typeface="Arial" panose="020B0604020202020204" pitchFamily="34" charset="0"/>
                <a:cs typeface="Arial" panose="020B0604020202020204" pitchFamily="34" charset="0"/>
              </a:defRPr>
            </a:lvl1pPr>
          </a:lstStyle>
          <a:p>
            <a:r>
              <a:rPr lang="en-US" smtClean="0">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39"/>
            <a:ext cx="804672" cy="195129"/>
          </a:xfrm>
          <a:prstGeom prst="rect">
            <a:avLst/>
          </a:prstGeom>
          <a:noFill/>
        </p:spPr>
        <p:txBody>
          <a:bodyPr wrap="square" lIns="71320" tIns="35661" rIns="71320" bIns="35661" rtlCol="0">
            <a:spAutoFit/>
          </a:bodyPr>
          <a:lstStyle/>
          <a:p>
            <a:pPr algn="r" defTabSz="457181"/>
            <a:fld id="{1A1FECE1-0BD3-D343-939B-B1E74A9862C0}" type="slidenum">
              <a:rPr lang="en-US" sz="800">
                <a:solidFill>
                  <a:prstClr val="black"/>
                </a:solidFill>
                <a:latin typeface="Calibri"/>
              </a:rPr>
              <a:pPr algn="r" defTabSz="457181"/>
              <a:t>‹#›</a:t>
            </a:fld>
            <a:endParaRPr lang="en-US" sz="800" dirty="0">
              <a:solidFill>
                <a:prstClr val="black"/>
              </a:solidFill>
              <a:latin typeface="Calibri"/>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2"/>
            <a:ext cx="2169442" cy="424849"/>
          </a:xfrm>
          <a:prstGeom prst="rect">
            <a:avLst/>
          </a:prstGeom>
        </p:spPr>
      </p:pic>
      <p:sp>
        <p:nvSpPr>
          <p:cNvPr id="15" name="Title 1"/>
          <p:cNvSpPr>
            <a:spLocks noGrp="1"/>
          </p:cNvSpPr>
          <p:nvPr>
            <p:ph type="title"/>
          </p:nvPr>
        </p:nvSpPr>
        <p:spPr>
          <a:xfrm>
            <a:off x="1841210" y="86501"/>
            <a:ext cx="4955059" cy="476149"/>
          </a:xfrm>
        </p:spPr>
        <p:txBody>
          <a:bodyPr lIns="213962">
            <a:normAutofit/>
          </a:bodyPr>
          <a:lstStyle>
            <a:lvl1pPr>
              <a:defRPr sz="1900" b="1">
                <a:solidFill>
                  <a:srgbClr val="000000"/>
                </a:solidFill>
              </a:defRPr>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1980668" y="601825"/>
            <a:ext cx="6871751" cy="230933"/>
          </a:xfrm>
        </p:spPr>
        <p:txBody>
          <a:bodyPr>
            <a:normAutofit/>
          </a:bodyPr>
          <a:lstStyle>
            <a:lvl1pPr marL="0" indent="0">
              <a:buNone/>
              <a:defRPr sz="1400">
                <a:solidFill>
                  <a:srgbClr val="DD1C4E"/>
                </a:solidFill>
              </a:defRPr>
            </a:lvl1pPr>
          </a:lstStyle>
          <a:p>
            <a:pPr lvl="0"/>
            <a:r>
              <a:rPr lang="en-US" smtClean="0"/>
              <a:t>Edit Master text styles</a:t>
            </a:r>
          </a:p>
        </p:txBody>
      </p:sp>
    </p:spTree>
    <p:extLst>
      <p:ext uri="{BB962C8B-B14F-4D97-AF65-F5344CB8AC3E}">
        <p14:creationId xmlns:p14="http://schemas.microsoft.com/office/powerpoint/2010/main" val="542327475"/>
      </p:ext>
    </p:extLst>
  </p:cSld>
  <p:clrMapOvr>
    <a:masterClrMapping/>
  </p:clrMapOvr>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5" y="295730"/>
            <a:ext cx="2546597" cy="1750786"/>
          </a:xfrm>
          <a:prstGeom prst="rect">
            <a:avLst/>
          </a:prstGeom>
        </p:spPr>
      </p:pic>
      <p:sp>
        <p:nvSpPr>
          <p:cNvPr id="5" name="Rectangle 4"/>
          <p:cNvSpPr/>
          <p:nvPr userDrawn="1"/>
        </p:nvSpPr>
        <p:spPr>
          <a:xfrm>
            <a:off x="775792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74671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34" y="245272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76985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0339292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16827285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0032862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7851119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0338957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438349"/>
            <a:ext cx="8229600" cy="624903"/>
          </a:xfrm>
          <a:prstGeom prst="rect">
            <a:avLst/>
          </a:prstGeom>
        </p:spPr>
        <p:txBody>
          <a:bodyPr lIns="91413" tIns="91413" rIns="91413" bIns="91413"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200150"/>
            <a:ext cx="8229600" cy="3725680"/>
          </a:xfrm>
          <a:prstGeom prst="rect">
            <a:avLst/>
          </a:prstGeom>
        </p:spPr>
        <p:txBody>
          <a:bodyPr lIns="91413" tIns="91413" rIns="91413" bIns="91413"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69562066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4" y="4663218"/>
            <a:ext cx="548703" cy="393637"/>
          </a:xfrm>
          <a:prstGeom prst="rect">
            <a:avLst/>
          </a:prstGeom>
          <a:noFill/>
          <a:ln>
            <a:noFill/>
          </a:ln>
        </p:spPr>
        <p:txBody>
          <a:bodyPr lIns="91425" tIns="91425" rIns="91425" bIns="91425" anchor="ctr" anchorCtr="0">
            <a:noAutofit/>
          </a:bodyPr>
          <a:lstStyle/>
          <a:p>
            <a:pPr algn="r">
              <a:buClr>
                <a:srgbClr val="595959"/>
              </a:buClr>
              <a:buSzPct val="25000"/>
              <a:buFont typeface="Helvetica Neue"/>
              <a:buNone/>
            </a:pPr>
            <a:fld id="{00000000-1234-1234-1234-123412341234}" type="slidenum">
              <a:rPr lang="en" sz="1000">
                <a:solidFill>
                  <a:srgbClr val="595959"/>
                </a:solidFill>
                <a:latin typeface="Helvetica Neue"/>
                <a:ea typeface="Helvetica Neue"/>
                <a:cs typeface="Helvetica Neue"/>
                <a:sym typeface="Helvetica Neue"/>
              </a:rPr>
              <a:pPr algn="r">
                <a:buClr>
                  <a:srgbClr val="595959"/>
                </a:buClr>
                <a:buSzPct val="25000"/>
                <a:buFont typeface="Helvetica Neue"/>
                <a:buNone/>
              </a:pPr>
              <a:t>‹#›</a:t>
            </a:fld>
            <a:endParaRPr lang="en" sz="10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7"/>
            <a:ext cx="7776600" cy="500107"/>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42852473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271984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802619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830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555036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2133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77156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55242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506701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67219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154616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66062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6"/>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7" y="295731"/>
            <a:ext cx="2546597" cy="1750786"/>
          </a:xfrm>
          <a:prstGeom prst="rect">
            <a:avLst/>
          </a:prstGeom>
        </p:spPr>
      </p:pic>
      <p:sp>
        <p:nvSpPr>
          <p:cNvPr id="5" name="Rectangle 4"/>
          <p:cNvSpPr/>
          <p:nvPr userDrawn="1"/>
        </p:nvSpPr>
        <p:spPr>
          <a:xfrm>
            <a:off x="7757928"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75383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34" y="2452728"/>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22754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3110497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4"/>
            <a:ext cx="7340600"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9"/>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3499412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918361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4"/>
            <a:ext cx="8476192" cy="532624"/>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4"/>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73451719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73015789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6"/>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7" y="295731"/>
            <a:ext cx="2546597" cy="1750786"/>
          </a:xfrm>
          <a:prstGeom prst="rect">
            <a:avLst/>
          </a:prstGeom>
        </p:spPr>
      </p:pic>
      <p:sp>
        <p:nvSpPr>
          <p:cNvPr id="5" name="Rectangle 4"/>
          <p:cNvSpPr/>
          <p:nvPr userDrawn="1"/>
        </p:nvSpPr>
        <p:spPr>
          <a:xfrm>
            <a:off x="7757928"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840054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51534" y="2452728"/>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7913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59380741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4"/>
            <a:ext cx="7340600" cy="532624"/>
          </a:xfrm>
        </p:spPr>
        <p:txBody>
          <a:bodyPr/>
          <a:lstStyle>
            <a:lvl1pPr>
              <a:defRPr>
                <a:solidFill>
                  <a:schemeClr val="tx2"/>
                </a:solidFill>
              </a:defRPr>
            </a:lvl1pPr>
          </a:lstStyle>
          <a:p>
            <a:r>
              <a:rPr lang="en-US" smtClean="0"/>
              <a:t>Click to edit Master title style</a:t>
            </a:r>
            <a:endParaRPr lang="en-US"/>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9"/>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8535847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9924530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4"/>
            <a:ext cx="8476192" cy="532624"/>
          </a:xfrm>
        </p:spPr>
        <p:txBody>
          <a:bodyPr/>
          <a:lstStyle>
            <a:lvl1pPr>
              <a:defRPr>
                <a:solidFill>
                  <a:schemeClr val="tx2"/>
                </a:solidFill>
              </a:defRPr>
            </a:lvl1pPr>
          </a:lstStyle>
          <a:p>
            <a:r>
              <a:rPr lang="en-US" smtClean="0"/>
              <a:t>Click to edit Master title style</a:t>
            </a:r>
            <a:endParaRPr lang="en-US"/>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4"/>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4381401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288963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3"/>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386770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04951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488381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49098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74458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20914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44058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7734359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1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928127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583654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117376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5329657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750658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5"/>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0"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7740598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40529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9" y="1151335"/>
            <a:ext cx="4041775"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558828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757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358814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9"/>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95494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753784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882180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32827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1"/>
            <a:ext cx="1828800" cy="4900246"/>
          </a:xfrm>
        </p:spPr>
        <p:txBody>
          <a:bodyPr/>
          <a:lstStyle/>
          <a:p>
            <a:r>
              <a:rPr lang="en-US" smtClean="0"/>
              <a:t>Click icon to add picture</a:t>
            </a:r>
            <a:endParaRPr lang="en-US"/>
          </a:p>
        </p:txBody>
      </p:sp>
      <p:sp>
        <p:nvSpPr>
          <p:cNvPr id="3" name="Content Placeholder 2"/>
          <p:cNvSpPr>
            <a:spLocks noGrp="1"/>
          </p:cNvSpPr>
          <p:nvPr>
            <p:ph idx="1" hasCustomPrompt="1"/>
          </p:nvPr>
        </p:nvSpPr>
        <p:spPr>
          <a:xfrm>
            <a:off x="2051228"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4903462"/>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defTabSz="457181"/>
            <a:endParaRPr lang="en-US">
              <a:solidFill>
                <a:prstClr val="white"/>
              </a:solidFill>
              <a:latin typeface="Calibri"/>
            </a:endParaRPr>
          </a:p>
        </p:txBody>
      </p:sp>
      <p:sp>
        <p:nvSpPr>
          <p:cNvPr id="8" name="Footer Placeholder 4"/>
          <p:cNvSpPr>
            <a:spLocks noGrp="1"/>
          </p:cNvSpPr>
          <p:nvPr>
            <p:ph type="ftr" sz="quarter" idx="11"/>
          </p:nvPr>
        </p:nvSpPr>
        <p:spPr>
          <a:xfrm>
            <a:off x="0" y="4889987"/>
            <a:ext cx="3429000" cy="273844"/>
          </a:xfrm>
        </p:spPr>
        <p:txBody>
          <a:bodyPr lIns="213962"/>
          <a:lstStyle>
            <a:lvl1pPr algn="l">
              <a:defRPr sz="800">
                <a:solidFill>
                  <a:schemeClr val="tx1"/>
                </a:solidFill>
                <a:latin typeface="Arial" panose="020B0604020202020204" pitchFamily="34" charset="0"/>
                <a:cs typeface="Arial" panose="020B0604020202020204" pitchFamily="34" charset="0"/>
              </a:defRPr>
            </a:lvl1pPr>
          </a:lstStyle>
          <a:p>
            <a:r>
              <a:rPr lang="en-US" smtClean="0">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16"/>
            <a:ext cx="804672" cy="195129"/>
          </a:xfrm>
          <a:prstGeom prst="rect">
            <a:avLst/>
          </a:prstGeom>
          <a:noFill/>
        </p:spPr>
        <p:txBody>
          <a:bodyPr wrap="square" lIns="71320" tIns="35661" rIns="71320" bIns="35661" rtlCol="0">
            <a:spAutoFit/>
          </a:bodyPr>
          <a:lstStyle/>
          <a:p>
            <a:pPr algn="r" defTabSz="457181"/>
            <a:fld id="{1A1FECE1-0BD3-D343-939B-B1E74A9862C0}" type="slidenum">
              <a:rPr lang="en-US" sz="800">
                <a:solidFill>
                  <a:prstClr val="black"/>
                </a:solidFill>
                <a:latin typeface="Calibri"/>
              </a:rPr>
              <a:pPr algn="r" defTabSz="457181"/>
              <a:t>‹#›</a:t>
            </a:fld>
            <a:endParaRPr lang="en-US" sz="800" dirty="0">
              <a:solidFill>
                <a:prstClr val="black"/>
              </a:solidFill>
              <a:latin typeface="Calibri"/>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2"/>
            <a:ext cx="2169442" cy="424849"/>
          </a:xfrm>
          <a:prstGeom prst="rect">
            <a:avLst/>
          </a:prstGeom>
        </p:spPr>
      </p:pic>
      <p:sp>
        <p:nvSpPr>
          <p:cNvPr id="15" name="Title 1"/>
          <p:cNvSpPr>
            <a:spLocks noGrp="1"/>
          </p:cNvSpPr>
          <p:nvPr>
            <p:ph type="title"/>
          </p:nvPr>
        </p:nvSpPr>
        <p:spPr>
          <a:xfrm>
            <a:off x="1841164" y="86500"/>
            <a:ext cx="4955059" cy="476149"/>
          </a:xfrm>
        </p:spPr>
        <p:txBody>
          <a:bodyPr lIns="213962">
            <a:normAutofit/>
          </a:bodyPr>
          <a:lstStyle>
            <a:lvl1pPr>
              <a:defRPr sz="1900" b="1">
                <a:solidFill>
                  <a:srgbClr val="000000"/>
                </a:solidFill>
              </a:defRPr>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1980668" y="601825"/>
            <a:ext cx="6871751" cy="230933"/>
          </a:xfrm>
        </p:spPr>
        <p:txBody>
          <a:bodyPr>
            <a:normAutofit/>
          </a:bodyPr>
          <a:lstStyle>
            <a:lvl1pPr marL="0" indent="0">
              <a:buNone/>
              <a:defRPr sz="1400">
                <a:solidFill>
                  <a:srgbClr val="DD1C4E"/>
                </a:solidFill>
              </a:defRPr>
            </a:lvl1pPr>
          </a:lstStyle>
          <a:p>
            <a:pPr lvl="0"/>
            <a:r>
              <a:rPr lang="en-US" smtClean="0"/>
              <a:t>Edit Master text styles</a:t>
            </a:r>
          </a:p>
        </p:txBody>
      </p:sp>
    </p:spTree>
    <p:extLst>
      <p:ext uri="{BB962C8B-B14F-4D97-AF65-F5344CB8AC3E}">
        <p14:creationId xmlns:p14="http://schemas.microsoft.com/office/powerpoint/2010/main" val="1500540347"/>
      </p:ext>
    </p:extLst>
  </p:cSld>
  <p:clrMapOvr>
    <a:masterClrMapping/>
  </p:clrMapOvr>
  <p:timing>
    <p:tnLst>
      <p:par>
        <p:cTn xmlns:p14="http://schemas.microsoft.com/office/powerpoint/2010/main" id="1" dur="indefinite" restart="never" nodeType="tmRoot"/>
      </p:par>
    </p:tnLst>
  </p:timing>
  <p:extLst mod="1">
    <p:ext uri="{DCECCB84-F9BA-43D5-87BE-67443E8EF086}">
      <p15:sldGuideLst xmlns="" xmlns:p15="http://schemas.microsoft.com/office/powerpoint/2012/main">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18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45181" y="2626894"/>
            <a:ext cx="8293326" cy="710370"/>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02" y="3404824"/>
            <a:ext cx="8293329" cy="42405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485" y="295730"/>
            <a:ext cx="2546597" cy="1750786"/>
          </a:xfrm>
          <a:prstGeom prst="rect">
            <a:avLst/>
          </a:prstGeom>
        </p:spPr>
      </p:pic>
      <p:sp>
        <p:nvSpPr>
          <p:cNvPr id="5" name="Rectangle 4"/>
          <p:cNvSpPr/>
          <p:nvPr userDrawn="1"/>
        </p:nvSpPr>
        <p:spPr>
          <a:xfrm>
            <a:off x="7757886" y="130629"/>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69127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1"/>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57200" y="1670434"/>
            <a:ext cx="8229600" cy="714713"/>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7201" y="2452707"/>
            <a:ext cx="8229600" cy="137404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alibri"/>
                <a:cs typeface="Calibri"/>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9" name="Picture 8"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45363" y="295731"/>
            <a:ext cx="1244707" cy="855736"/>
          </a:xfrm>
          <a:prstGeom prst="rect">
            <a:avLst/>
          </a:prstGeom>
        </p:spPr>
      </p:pic>
      <p:sp>
        <p:nvSpPr>
          <p:cNvPr id="12" name="Slide Number Placeholder 12"/>
          <p:cNvSpPr txBox="1">
            <a:spLocks/>
          </p:cNvSpPr>
          <p:nvPr userDrawn="1"/>
        </p:nvSpPr>
        <p:spPr>
          <a:xfrm>
            <a:off x="8068733" y="4775200"/>
            <a:ext cx="1075265" cy="368300"/>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A6A6A6"/>
                </a:solidFill>
                <a:latin typeface="Corbel"/>
                <a:ea typeface="+mn-ea"/>
                <a:cs typeface="Corbe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173665015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ct val="100000"/>
              </a:lnSpc>
              <a:defRPr/>
            </a:lvl1pPr>
            <a:lvl2pPr>
              <a:lnSpc>
                <a:spcPct val="100000"/>
              </a:lnSpc>
              <a:defRPr/>
            </a:lvl2pPr>
            <a:lvl3pPr>
              <a:lnSpc>
                <a:spcPct val="100000"/>
              </a:lnSpc>
              <a:buClr>
                <a:schemeClr val="bg2"/>
              </a:buClr>
              <a:defRPr/>
            </a:lvl3pPr>
            <a:lvl4pPr>
              <a:lnSpc>
                <a:spcPct val="100000"/>
              </a:lnSpc>
              <a:buClr>
                <a:schemeClr val="bg2"/>
              </a:buClr>
              <a:defRPr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43965903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37368"/>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170432509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60585691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lgn="ctr">
              <a:defRPr>
                <a:solidFill>
                  <a:srgbClr val="007DAF"/>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44603"/>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84898745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09755770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377775" y="232476"/>
            <a:ext cx="8229600" cy="624927"/>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6" name="Shape 16"/>
          <p:cNvSpPr txBox="1">
            <a:spLocks noGrp="1"/>
          </p:cNvSpPr>
          <p:nvPr>
            <p:ph type="sldNum" idx="12"/>
          </p:nvPr>
        </p:nvSpPr>
        <p:spPr>
          <a:xfrm>
            <a:off x="8556811" y="4749850"/>
            <a:ext cx="548699" cy="393600"/>
          </a:xfrm>
          <a:prstGeom prst="rect">
            <a:avLst/>
          </a:prstGeom>
        </p:spPr>
        <p:txBody>
          <a:bodyPr lIns="91425" tIns="91425" rIns="91425" bIns="91425" anchor="ctr" anchorCtr="0">
            <a:noAutofit/>
          </a:bodyPr>
          <a:lstStyle/>
          <a:p>
            <a:fld id="{00000000-1234-1234-1234-123412341234}" type="slidenum">
              <a:rPr lang="en">
                <a:solidFill>
                  <a:srgbClr val="FFFFFF">
                    <a:lumMod val="65000"/>
                  </a:srgbClr>
                </a:solidFill>
              </a:rPr>
              <a:pPr/>
              <a:t>‹#›</a:t>
            </a:fld>
            <a:endParaRPr lang="en">
              <a:solidFill>
                <a:srgbClr val="FFFFFF">
                  <a:lumMod val="65000"/>
                </a:srgbClr>
              </a:solidFill>
            </a:endParaRPr>
          </a:p>
        </p:txBody>
      </p:sp>
      <p:pic>
        <p:nvPicPr>
          <p:cNvPr id="17" name="Shape 17" descr="onos-logo.png"/>
          <p:cNvPicPr preferRelativeResize="0"/>
          <p:nvPr/>
        </p:nvPicPr>
        <p:blipFill>
          <a:blip r:embed="rId2">
            <a:alphaModFix amt="96000"/>
          </a:blip>
          <a:stretch>
            <a:fillRect/>
          </a:stretch>
        </p:blipFill>
        <p:spPr>
          <a:xfrm>
            <a:off x="8344100" y="131256"/>
            <a:ext cx="623100" cy="577293"/>
          </a:xfrm>
          <a:prstGeom prst="rect">
            <a:avLst/>
          </a:prstGeom>
          <a:noFill/>
          <a:ln>
            <a:noFill/>
          </a:ln>
        </p:spPr>
      </p:pic>
      <p:sp>
        <p:nvSpPr>
          <p:cNvPr id="18" name="Shape 18"/>
          <p:cNvSpPr txBox="1">
            <a:spLocks noGrp="1"/>
          </p:cNvSpPr>
          <p:nvPr>
            <p:ph type="body" idx="1"/>
          </p:nvPr>
        </p:nvSpPr>
        <p:spPr>
          <a:xfrm>
            <a:off x="457200" y="751502"/>
            <a:ext cx="8229600" cy="3989400"/>
          </a:xfrm>
          <a:prstGeom prst="rect">
            <a:avLst/>
          </a:prstGeom>
        </p:spPr>
        <p:txBody>
          <a:bodyPr lIns="91425" tIns="91425" rIns="91425" bIns="91425" anchor="t" anchorCtr="0"/>
          <a:lstStyle>
            <a:lvl1pPr lvl="0">
              <a:spcBef>
                <a:spcPts val="0"/>
              </a:spcBef>
              <a:buSzPct val="100000"/>
              <a:defRPr sz="2400"/>
            </a:lvl1pPr>
            <a:lvl2pPr lvl="1">
              <a:spcBef>
                <a:spcPts val="0"/>
              </a:spcBef>
              <a:buSzPct val="100000"/>
              <a:defRPr sz="1800"/>
            </a:lvl2pPr>
            <a:lvl3pPr lvl="2">
              <a:spcBef>
                <a:spcPts val="0"/>
              </a:spcBef>
              <a:buSzPct val="100000"/>
              <a:defRPr sz="1400"/>
            </a:lvl3pPr>
            <a:lvl4pPr lvl="3">
              <a:spcBef>
                <a:spcPts val="0"/>
              </a:spcBef>
              <a:buSzPct val="100000"/>
              <a:defRPr sz="1200"/>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31490851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a:off x="0" y="1906350"/>
            <a:ext cx="9144000" cy="2011800"/>
          </a:xfrm>
          <a:prstGeom prst="rect">
            <a:avLst/>
          </a:prstGeom>
          <a:solidFill>
            <a:srgbClr val="007EC4"/>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sp>
        <p:nvSpPr>
          <p:cNvPr id="11" name="Google Shape;11;p2"/>
          <p:cNvSpPr txBox="1">
            <a:spLocks noGrp="1"/>
          </p:cNvSpPr>
          <p:nvPr>
            <p:ph type="ctrTitle"/>
          </p:nvPr>
        </p:nvSpPr>
        <p:spPr>
          <a:xfrm>
            <a:off x="311700" y="1906348"/>
            <a:ext cx="8520600" cy="2011800"/>
          </a:xfrm>
          <a:prstGeom prst="rect">
            <a:avLst/>
          </a:prstGeom>
        </p:spPr>
        <p:txBody>
          <a:bodyPr spcFirstLastPara="1" wrap="square" lIns="91425" tIns="91425" rIns="91425" bIns="91425" anchor="ctr" anchorCtr="0"/>
          <a:lstStyle>
            <a:lvl1pPr lvl="0" algn="ctr">
              <a:spcBef>
                <a:spcPts val="0"/>
              </a:spcBef>
              <a:spcAft>
                <a:spcPts val="0"/>
              </a:spcAft>
              <a:buClr>
                <a:srgbClr val="FFFFFF"/>
              </a:buClr>
              <a:buSzPts val="5200"/>
              <a:buFont typeface="Droid Sans"/>
              <a:buNone/>
              <a:defRPr sz="5200">
                <a:solidFill>
                  <a:srgbClr val="FFFFFF"/>
                </a:solidFill>
                <a:latin typeface="Droid Sans"/>
                <a:ea typeface="Droid Sans"/>
                <a:cs typeface="Droid Sans"/>
                <a:sym typeface="Droid Sans"/>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pic>
        <p:nvPicPr>
          <p:cNvPr id="12" name="Google Shape;12;p2"/>
          <p:cNvPicPr preferRelativeResize="0"/>
          <p:nvPr/>
        </p:nvPicPr>
        <p:blipFill rotWithShape="1">
          <a:blip r:embed="rId2">
            <a:alphaModFix/>
          </a:blip>
          <a:srcRect t="50794" b="17856"/>
          <a:stretch/>
        </p:blipFill>
        <p:spPr>
          <a:xfrm>
            <a:off x="0" y="-1"/>
            <a:ext cx="9143999" cy="1906346"/>
          </a:xfrm>
          <a:prstGeom prst="rect">
            <a:avLst/>
          </a:prstGeom>
          <a:noFill/>
          <a:ln>
            <a:noFill/>
          </a:ln>
        </p:spPr>
      </p:pic>
      <p:pic>
        <p:nvPicPr>
          <p:cNvPr id="13" name="Google Shape;13;p2" descr="cord-logo.png"/>
          <p:cNvPicPr preferRelativeResize="0"/>
          <p:nvPr/>
        </p:nvPicPr>
        <p:blipFill>
          <a:blip r:embed="rId3">
            <a:alphaModFix/>
          </a:blip>
          <a:stretch>
            <a:fillRect/>
          </a:stretch>
        </p:blipFill>
        <p:spPr>
          <a:xfrm>
            <a:off x="6277615" y="4126195"/>
            <a:ext cx="2857142" cy="1095238"/>
          </a:xfrm>
          <a:prstGeom prst="rect">
            <a:avLst/>
          </a:prstGeom>
          <a:noFill/>
          <a:ln>
            <a:noFill/>
          </a:ln>
        </p:spPr>
      </p:pic>
      <p:sp>
        <p:nvSpPr>
          <p:cNvPr id="14" name="Google Shape;14;p2"/>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b="1" kern="0">
                <a:solidFill>
                  <a:srgbClr val="000000"/>
                </a:solidFill>
                <a:latin typeface="Droid Sans"/>
                <a:ea typeface="Droid Sans"/>
                <a:cs typeface="Droid Sans"/>
                <a:sym typeface="Droid Sans"/>
              </a:rPr>
              <a:t>#</a:t>
            </a:r>
            <a:r>
              <a:rPr lang="en" sz="1400" b="1" kern="0">
                <a:solidFill>
                  <a:srgbClr val="222222"/>
                </a:solidFill>
                <a:highlight>
                  <a:srgbClr val="FFFFFF"/>
                </a:highlight>
                <a:latin typeface="Droid Sans"/>
                <a:ea typeface="Droid Sans"/>
                <a:cs typeface="Droid Sans"/>
                <a:sym typeface="Droid Sans"/>
              </a:rPr>
              <a:t>OpenCORD</a:t>
            </a:r>
            <a:endParaRPr sz="1400" b="1" kern="0">
              <a:solidFill>
                <a:srgbClr val="000000"/>
              </a:solidFill>
              <a:latin typeface="Droid Sans"/>
              <a:ea typeface="Droid Sans"/>
              <a:cs typeface="Droid Sans"/>
              <a:sym typeface="Droid Sans"/>
            </a:endParaRPr>
          </a:p>
        </p:txBody>
      </p:sp>
    </p:spTree>
    <p:extLst>
      <p:ext uri="{BB962C8B-B14F-4D97-AF65-F5344CB8AC3E}">
        <p14:creationId xmlns:p14="http://schemas.microsoft.com/office/powerpoint/2010/main" val="79690725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p:nvPr/>
        </p:nvSpPr>
        <p:spPr>
          <a:xfrm>
            <a:off x="0" y="1565850"/>
            <a:ext cx="9144000" cy="2011800"/>
          </a:xfrm>
          <a:prstGeom prst="rect">
            <a:avLst/>
          </a:prstGeom>
          <a:solidFill>
            <a:srgbClr val="007EC4"/>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pic>
        <p:nvPicPr>
          <p:cNvPr id="17" name="Google Shape;17;p3" descr="cord-favicon.png"/>
          <p:cNvPicPr preferRelativeResize="0"/>
          <p:nvPr/>
        </p:nvPicPr>
        <p:blipFill>
          <a:blip r:embed="rId2">
            <a:alphaModFix/>
          </a:blip>
          <a:stretch>
            <a:fillRect/>
          </a:stretch>
        </p:blipFill>
        <p:spPr>
          <a:xfrm>
            <a:off x="8512444" y="4513119"/>
            <a:ext cx="548631" cy="548631"/>
          </a:xfrm>
          <a:prstGeom prst="rect">
            <a:avLst/>
          </a:prstGeom>
          <a:noFill/>
          <a:ln>
            <a:noFill/>
          </a:ln>
        </p:spPr>
      </p:pic>
      <p:sp>
        <p:nvSpPr>
          <p:cNvPr id="18" name="Google Shape;18;p3"/>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b="1" kern="0">
                <a:solidFill>
                  <a:srgbClr val="000000"/>
                </a:solidFill>
                <a:latin typeface="Droid Sans"/>
                <a:ea typeface="Droid Sans"/>
                <a:cs typeface="Droid Sans"/>
                <a:sym typeface="Droid Sans"/>
              </a:rPr>
              <a:t>#</a:t>
            </a:r>
            <a:r>
              <a:rPr lang="en" sz="1400" b="1" kern="0">
                <a:solidFill>
                  <a:srgbClr val="222222"/>
                </a:solidFill>
                <a:highlight>
                  <a:srgbClr val="FFFFFF"/>
                </a:highlight>
                <a:latin typeface="Droid Sans"/>
                <a:ea typeface="Droid Sans"/>
                <a:cs typeface="Droid Sans"/>
                <a:sym typeface="Droid Sans"/>
              </a:rPr>
              <a:t>OpenCORD</a:t>
            </a:r>
            <a:endParaRPr sz="1400" b="1" kern="0">
              <a:solidFill>
                <a:srgbClr val="000000"/>
              </a:solidFill>
              <a:latin typeface="Droid Sans"/>
              <a:ea typeface="Droid Sans"/>
              <a:cs typeface="Droid Sans"/>
              <a:sym typeface="Droid Sans"/>
            </a:endParaRPr>
          </a:p>
        </p:txBody>
      </p:sp>
      <p:sp>
        <p:nvSpPr>
          <p:cNvPr id="19" name="Google Shape;19;p3"/>
          <p:cNvSpPr txBox="1">
            <a:spLocks noGrp="1"/>
          </p:cNvSpPr>
          <p:nvPr>
            <p:ph type="title"/>
          </p:nvPr>
        </p:nvSpPr>
        <p:spPr>
          <a:xfrm>
            <a:off x="0" y="2282803"/>
            <a:ext cx="9144000" cy="555000"/>
          </a:xfrm>
          <a:prstGeom prst="rect">
            <a:avLst/>
          </a:prstGeom>
        </p:spPr>
        <p:txBody>
          <a:bodyPr spcFirstLastPara="1" wrap="square" lIns="91425" tIns="91425" rIns="91425" bIns="91425" anchor="t" anchorCtr="0"/>
          <a:lstStyle>
            <a:lvl1pPr lvl="0" algn="ctr" rtl="0">
              <a:spcBef>
                <a:spcPts val="0"/>
              </a:spcBef>
              <a:spcAft>
                <a:spcPts val="0"/>
              </a:spcAft>
              <a:buNone/>
              <a:defRPr>
                <a:solidFill>
                  <a:srgbClr val="FFFFFF"/>
                </a:solidFill>
                <a:latin typeface="Droid Sans"/>
                <a:ea typeface="Droid Sans"/>
                <a:cs typeface="Droid Sans"/>
                <a:sym typeface="Droid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420036735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20"/>
        <p:cNvGrpSpPr/>
        <p:nvPr/>
      </p:nvGrpSpPr>
      <p:grpSpPr>
        <a:xfrm>
          <a:off x="0" y="0"/>
          <a:ext cx="0" cy="0"/>
          <a:chOff x="0" y="0"/>
          <a:chExt cx="0" cy="0"/>
        </a:xfrm>
      </p:grpSpPr>
      <p:sp>
        <p:nvSpPr>
          <p:cNvPr id="21" name="Google Shape;21;p4"/>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b="1" kern="0">
                <a:solidFill>
                  <a:srgbClr val="000000"/>
                </a:solidFill>
                <a:latin typeface="Droid Sans"/>
                <a:ea typeface="Droid Sans"/>
                <a:cs typeface="Droid Sans"/>
                <a:sym typeface="Droid Sans"/>
              </a:rPr>
              <a:t>#</a:t>
            </a:r>
            <a:r>
              <a:rPr lang="en" sz="1400" b="1" kern="0">
                <a:solidFill>
                  <a:srgbClr val="222222"/>
                </a:solidFill>
                <a:highlight>
                  <a:srgbClr val="FFFFFF"/>
                </a:highlight>
                <a:latin typeface="Droid Sans"/>
                <a:ea typeface="Droid Sans"/>
                <a:cs typeface="Droid Sans"/>
                <a:sym typeface="Droid Sans"/>
              </a:rPr>
              <a:t>OpenCORD</a:t>
            </a:r>
            <a:endParaRPr sz="1400" b="1" kern="0">
              <a:solidFill>
                <a:srgbClr val="000000"/>
              </a:solidFill>
              <a:latin typeface="Droid Sans"/>
              <a:ea typeface="Droid Sans"/>
              <a:cs typeface="Droid Sans"/>
              <a:sym typeface="Droid Sans"/>
            </a:endParaRPr>
          </a:p>
        </p:txBody>
      </p:sp>
      <p:sp>
        <p:nvSpPr>
          <p:cNvPr id="22" name="Google Shape;22;p4"/>
          <p:cNvSpPr/>
          <p:nvPr/>
        </p:nvSpPr>
        <p:spPr>
          <a:xfrm>
            <a:off x="0" y="0"/>
            <a:ext cx="9144000" cy="711900"/>
          </a:xfrm>
          <a:prstGeom prst="rect">
            <a:avLst/>
          </a:prstGeom>
          <a:solidFill>
            <a:srgbClr val="007EC4"/>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sp>
        <p:nvSpPr>
          <p:cNvPr id="23" name="Google Shape;23;p4"/>
          <p:cNvSpPr txBox="1"/>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algn="r" defTabSz="914400">
              <a:buClr>
                <a:srgbClr val="000000"/>
              </a:buClr>
              <a:buFont typeface="Arial"/>
              <a:buNone/>
            </a:pPr>
            <a:fld id="{00000000-1234-1234-1234-123412341234}" type="slidenum">
              <a:rPr lang="en" sz="1000" kern="0">
                <a:solidFill>
                  <a:srgbClr val="595959"/>
                </a:solidFill>
                <a:latin typeface="Arial"/>
                <a:ea typeface="Arial"/>
                <a:cs typeface="Arial"/>
                <a:sym typeface="Arial"/>
              </a:rPr>
              <a:pPr algn="r" defTabSz="914400">
                <a:buClr>
                  <a:srgbClr val="000000"/>
                </a:buClr>
                <a:buFont typeface="Arial"/>
                <a:buNone/>
              </a:pPr>
              <a:t>‹#›</a:t>
            </a:fld>
            <a:endParaRPr sz="1000" kern="0">
              <a:solidFill>
                <a:srgbClr val="595959"/>
              </a:solidFill>
              <a:latin typeface="Arial"/>
              <a:ea typeface="Arial"/>
              <a:cs typeface="Arial"/>
              <a:sym typeface="Arial"/>
            </a:endParaRPr>
          </a:p>
        </p:txBody>
      </p:sp>
      <p:pic>
        <p:nvPicPr>
          <p:cNvPr id="24" name="Google Shape;24;p4" descr="cord-favicon.png"/>
          <p:cNvPicPr preferRelativeResize="0"/>
          <p:nvPr/>
        </p:nvPicPr>
        <p:blipFill>
          <a:blip r:embed="rId2">
            <a:alphaModFix/>
          </a:blip>
          <a:stretch>
            <a:fillRect/>
          </a:stretch>
        </p:blipFill>
        <p:spPr>
          <a:xfrm>
            <a:off x="8472443" y="59394"/>
            <a:ext cx="548631" cy="548631"/>
          </a:xfrm>
          <a:prstGeom prst="rect">
            <a:avLst/>
          </a:prstGeom>
          <a:noFill/>
          <a:ln>
            <a:noFill/>
          </a:ln>
        </p:spPr>
      </p:pic>
      <p:sp>
        <p:nvSpPr>
          <p:cNvPr id="25" name="Google Shape;25;p4"/>
          <p:cNvSpPr txBox="1">
            <a:spLocks noGrp="1"/>
          </p:cNvSpPr>
          <p:nvPr>
            <p:ph type="title"/>
          </p:nvPr>
        </p:nvSpPr>
        <p:spPr>
          <a:xfrm>
            <a:off x="313648" y="70163"/>
            <a:ext cx="8202900" cy="615300"/>
          </a:xfrm>
          <a:prstGeom prst="rect">
            <a:avLst/>
          </a:prstGeom>
        </p:spPr>
        <p:txBody>
          <a:bodyPr spcFirstLastPara="1" wrap="square" lIns="91425" tIns="91425" rIns="91425" bIns="91425" anchor="t" anchorCtr="0"/>
          <a:lstStyle>
            <a:lvl1pPr lvl="0">
              <a:spcBef>
                <a:spcPts val="0"/>
              </a:spcBef>
              <a:spcAft>
                <a:spcPts val="0"/>
              </a:spcAft>
              <a:buNone/>
              <a:defRPr b="1">
                <a:solidFill>
                  <a:srgbClr val="FFFFFF"/>
                </a:solidFill>
                <a:latin typeface="Droid Sans"/>
                <a:ea typeface="Droid Sans"/>
                <a:cs typeface="Droid Sans"/>
                <a:sym typeface="Droid Sans"/>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6" name="Google Shape;26;p4"/>
          <p:cNvSpPr txBox="1">
            <a:spLocks noGrp="1"/>
          </p:cNvSpPr>
          <p:nvPr>
            <p:ph type="body" idx="1"/>
          </p:nvPr>
        </p:nvSpPr>
        <p:spPr>
          <a:xfrm>
            <a:off x="464436" y="886763"/>
            <a:ext cx="8184900" cy="3818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Font typeface="Droid Sans"/>
              <a:buChar char="●"/>
              <a:defRPr>
                <a:latin typeface="Droid Sans"/>
                <a:ea typeface="Droid Sans"/>
                <a:cs typeface="Droid Sans"/>
                <a:sym typeface="Droid Sans"/>
              </a:defRPr>
            </a:lvl1pPr>
            <a:lvl2pPr marL="914400" lvl="1" indent="-317500">
              <a:spcBef>
                <a:spcPts val="1600"/>
              </a:spcBef>
              <a:spcAft>
                <a:spcPts val="0"/>
              </a:spcAft>
              <a:buSzPts val="1400"/>
              <a:buFont typeface="Droid Sans"/>
              <a:buChar char="○"/>
              <a:defRPr>
                <a:latin typeface="Droid Sans"/>
                <a:ea typeface="Droid Sans"/>
                <a:cs typeface="Droid Sans"/>
                <a:sym typeface="Droid Sans"/>
              </a:defRPr>
            </a:lvl2pPr>
            <a:lvl3pPr marL="1371600" lvl="2" indent="-317500">
              <a:spcBef>
                <a:spcPts val="1600"/>
              </a:spcBef>
              <a:spcAft>
                <a:spcPts val="0"/>
              </a:spcAft>
              <a:buSzPts val="1400"/>
              <a:buFont typeface="Droid Sans"/>
              <a:buChar char="■"/>
              <a:defRPr>
                <a:latin typeface="Droid Sans"/>
                <a:ea typeface="Droid Sans"/>
                <a:cs typeface="Droid Sans"/>
                <a:sym typeface="Droid Sans"/>
              </a:defRPr>
            </a:lvl3pPr>
            <a:lvl4pPr marL="1828800" lvl="3" indent="-317500">
              <a:spcBef>
                <a:spcPts val="1600"/>
              </a:spcBef>
              <a:spcAft>
                <a:spcPts val="0"/>
              </a:spcAft>
              <a:buSzPts val="1400"/>
              <a:buFont typeface="Droid Sans"/>
              <a:buChar char="●"/>
              <a:defRPr>
                <a:latin typeface="Droid Sans"/>
                <a:ea typeface="Droid Sans"/>
                <a:cs typeface="Droid Sans"/>
                <a:sym typeface="Droid Sans"/>
              </a:defRPr>
            </a:lvl4pPr>
            <a:lvl5pPr marL="2286000" lvl="4" indent="-317500">
              <a:spcBef>
                <a:spcPts val="1600"/>
              </a:spcBef>
              <a:spcAft>
                <a:spcPts val="0"/>
              </a:spcAft>
              <a:buSzPts val="1400"/>
              <a:buFont typeface="Droid Sans"/>
              <a:buChar char="○"/>
              <a:defRPr>
                <a:latin typeface="Droid Sans"/>
                <a:ea typeface="Droid Sans"/>
                <a:cs typeface="Droid Sans"/>
                <a:sym typeface="Droid Sans"/>
              </a:defRPr>
            </a:lvl5pPr>
            <a:lvl6pPr marL="2743200" lvl="5" indent="-317500">
              <a:spcBef>
                <a:spcPts val="1600"/>
              </a:spcBef>
              <a:spcAft>
                <a:spcPts val="0"/>
              </a:spcAft>
              <a:buSzPts val="1400"/>
              <a:buFont typeface="Droid Sans"/>
              <a:buChar char="■"/>
              <a:defRPr>
                <a:latin typeface="Droid Sans"/>
                <a:ea typeface="Droid Sans"/>
                <a:cs typeface="Droid Sans"/>
                <a:sym typeface="Droid Sans"/>
              </a:defRPr>
            </a:lvl6pPr>
            <a:lvl7pPr marL="3200400" lvl="6" indent="-317500">
              <a:spcBef>
                <a:spcPts val="1600"/>
              </a:spcBef>
              <a:spcAft>
                <a:spcPts val="0"/>
              </a:spcAft>
              <a:buSzPts val="1400"/>
              <a:buFont typeface="Droid Sans"/>
              <a:buChar char="●"/>
              <a:defRPr>
                <a:latin typeface="Droid Sans"/>
                <a:ea typeface="Droid Sans"/>
                <a:cs typeface="Droid Sans"/>
                <a:sym typeface="Droid Sans"/>
              </a:defRPr>
            </a:lvl7pPr>
            <a:lvl8pPr marL="3657600" lvl="7" indent="-317500">
              <a:spcBef>
                <a:spcPts val="1600"/>
              </a:spcBef>
              <a:spcAft>
                <a:spcPts val="0"/>
              </a:spcAft>
              <a:buSzPts val="1400"/>
              <a:buFont typeface="Droid Sans"/>
              <a:buChar char="○"/>
              <a:defRPr>
                <a:latin typeface="Droid Sans"/>
                <a:ea typeface="Droid Sans"/>
                <a:cs typeface="Droid Sans"/>
                <a:sym typeface="Droid Sans"/>
              </a:defRPr>
            </a:lvl8pPr>
            <a:lvl9pPr marL="4114800" lvl="8" indent="-317500">
              <a:spcBef>
                <a:spcPts val="1600"/>
              </a:spcBef>
              <a:spcAft>
                <a:spcPts val="1600"/>
              </a:spcAft>
              <a:buSzPts val="1400"/>
              <a:buFont typeface="Droid Sans"/>
              <a:buChar char="■"/>
              <a:defRPr>
                <a:latin typeface="Droid Sans"/>
                <a:ea typeface="Droid Sans"/>
                <a:cs typeface="Droid Sans"/>
                <a:sym typeface="Droid Sans"/>
              </a:defRPr>
            </a:lvl9pPr>
          </a:lstStyle>
          <a:p>
            <a:endParaRPr/>
          </a:p>
        </p:txBody>
      </p:sp>
    </p:spTree>
    <p:extLst>
      <p:ext uri="{BB962C8B-B14F-4D97-AF65-F5344CB8AC3E}">
        <p14:creationId xmlns:p14="http://schemas.microsoft.com/office/powerpoint/2010/main" val="378365997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27"/>
        <p:cNvGrpSpPr/>
        <p:nvPr/>
      </p:nvGrpSpPr>
      <p:grpSpPr>
        <a:xfrm>
          <a:off x="0" y="0"/>
          <a:ext cx="0" cy="0"/>
          <a:chOff x="0" y="0"/>
          <a:chExt cx="0" cy="0"/>
        </a:xfrm>
      </p:grpSpPr>
      <p:sp>
        <p:nvSpPr>
          <p:cNvPr id="28" name="Google Shape;28;p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9" name="Google Shape;29;p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327487976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a:endParaRPr/>
          </a:p>
        </p:txBody>
      </p:sp>
      <p:sp>
        <p:nvSpPr>
          <p:cNvPr id="33" name="Google Shape;33;p6"/>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1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1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1600"/>
              </a:spcBef>
              <a:spcAft>
                <a:spcPts val="160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 name="Google Shape;34;p6"/>
          <p:cNvSpPr txBox="1">
            <a:spLocks noGrp="1"/>
          </p:cNvSpPr>
          <p:nvPr>
            <p:ph type="dt" idx="10"/>
          </p:nvPr>
        </p:nvSpPr>
        <p:spPr>
          <a:xfrm>
            <a:off x="457200" y="4767264"/>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defTabSz="914400">
              <a:buClr>
                <a:srgbClr val="000000"/>
              </a:buClr>
              <a:buFont typeface="Arial"/>
              <a:buNone/>
            </a:pPr>
            <a:endParaRPr kern="0"/>
          </a:p>
        </p:txBody>
      </p:sp>
      <p:sp>
        <p:nvSpPr>
          <p:cNvPr id="35" name="Google Shape;35;p6"/>
          <p:cNvSpPr txBox="1">
            <a:spLocks noGrp="1"/>
          </p:cNvSpPr>
          <p:nvPr>
            <p:ph type="ftr" idx="11"/>
          </p:nvPr>
        </p:nvSpPr>
        <p:spPr>
          <a:xfrm>
            <a:off x="3124200" y="4767264"/>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defTabSz="914400">
              <a:buClr>
                <a:srgbClr val="000000"/>
              </a:buClr>
              <a:buFont typeface="Arial"/>
              <a:buNone/>
            </a:pPr>
            <a:endParaRPr kern="0"/>
          </a:p>
        </p:txBody>
      </p:sp>
      <p:sp>
        <p:nvSpPr>
          <p:cNvPr id="36" name="Google Shape;36;p6"/>
          <p:cNvSpPr txBox="1">
            <a:spLocks noGrp="1"/>
          </p:cNvSpPr>
          <p:nvPr>
            <p:ph type="sldNum" idx="12"/>
          </p:nvPr>
        </p:nvSpPr>
        <p:spPr>
          <a:xfrm>
            <a:off x="6553200" y="4767264"/>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39604715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a:off x="0" y="1906350"/>
            <a:ext cx="9144000" cy="2011800"/>
          </a:xfrm>
          <a:prstGeom prst="rect">
            <a:avLst/>
          </a:prstGeom>
          <a:solidFill>
            <a:srgbClr val="007EC4"/>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sp>
        <p:nvSpPr>
          <p:cNvPr id="11" name="Google Shape;11;p2"/>
          <p:cNvSpPr txBox="1">
            <a:spLocks noGrp="1"/>
          </p:cNvSpPr>
          <p:nvPr>
            <p:ph type="ctrTitle"/>
          </p:nvPr>
        </p:nvSpPr>
        <p:spPr>
          <a:xfrm>
            <a:off x="311700" y="1906348"/>
            <a:ext cx="8520600" cy="2011800"/>
          </a:xfrm>
          <a:prstGeom prst="rect">
            <a:avLst/>
          </a:prstGeom>
        </p:spPr>
        <p:txBody>
          <a:bodyPr spcFirstLastPara="1" wrap="square" lIns="91425" tIns="91425" rIns="91425" bIns="91425" anchor="ctr" anchorCtr="0"/>
          <a:lstStyle>
            <a:lvl1pPr lvl="0" algn="ctr">
              <a:spcBef>
                <a:spcPts val="0"/>
              </a:spcBef>
              <a:spcAft>
                <a:spcPts val="0"/>
              </a:spcAft>
              <a:buClr>
                <a:srgbClr val="FFFFFF"/>
              </a:buClr>
              <a:buSzPts val="5200"/>
              <a:buFont typeface="Droid Sans"/>
              <a:buNone/>
              <a:defRPr sz="5200">
                <a:solidFill>
                  <a:srgbClr val="FFFFFF"/>
                </a:solidFill>
                <a:latin typeface="Droid Sans"/>
                <a:ea typeface="Droid Sans"/>
                <a:cs typeface="Droid Sans"/>
                <a:sym typeface="Droid Sans"/>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pic>
        <p:nvPicPr>
          <p:cNvPr id="12" name="Google Shape;12;p2"/>
          <p:cNvPicPr preferRelativeResize="0"/>
          <p:nvPr/>
        </p:nvPicPr>
        <p:blipFill rotWithShape="1">
          <a:blip r:embed="rId2">
            <a:alphaModFix/>
          </a:blip>
          <a:srcRect t="50794" b="17856"/>
          <a:stretch/>
        </p:blipFill>
        <p:spPr>
          <a:xfrm>
            <a:off x="0" y="-1"/>
            <a:ext cx="9143999" cy="1906346"/>
          </a:xfrm>
          <a:prstGeom prst="rect">
            <a:avLst/>
          </a:prstGeom>
          <a:noFill/>
          <a:ln>
            <a:noFill/>
          </a:ln>
        </p:spPr>
      </p:pic>
      <p:pic>
        <p:nvPicPr>
          <p:cNvPr id="13" name="Google Shape;13;p2" descr="cord-logo.png"/>
          <p:cNvPicPr preferRelativeResize="0"/>
          <p:nvPr/>
        </p:nvPicPr>
        <p:blipFill>
          <a:blip r:embed="rId3">
            <a:alphaModFix/>
          </a:blip>
          <a:stretch>
            <a:fillRect/>
          </a:stretch>
        </p:blipFill>
        <p:spPr>
          <a:xfrm>
            <a:off x="6277615" y="4126195"/>
            <a:ext cx="2857142" cy="1095238"/>
          </a:xfrm>
          <a:prstGeom prst="rect">
            <a:avLst/>
          </a:prstGeom>
          <a:noFill/>
          <a:ln>
            <a:noFill/>
          </a:ln>
        </p:spPr>
      </p:pic>
      <p:sp>
        <p:nvSpPr>
          <p:cNvPr id="14" name="Google Shape;14;p2"/>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b="1" kern="0">
                <a:solidFill>
                  <a:srgbClr val="000000"/>
                </a:solidFill>
                <a:latin typeface="Droid Sans"/>
                <a:ea typeface="Droid Sans"/>
                <a:cs typeface="Droid Sans"/>
                <a:sym typeface="Droid Sans"/>
              </a:rPr>
              <a:t>#</a:t>
            </a:r>
            <a:r>
              <a:rPr lang="en" sz="1400" b="1" kern="0">
                <a:solidFill>
                  <a:srgbClr val="222222"/>
                </a:solidFill>
                <a:highlight>
                  <a:srgbClr val="FFFFFF"/>
                </a:highlight>
                <a:latin typeface="Droid Sans"/>
                <a:ea typeface="Droid Sans"/>
                <a:cs typeface="Droid Sans"/>
                <a:sym typeface="Droid Sans"/>
              </a:rPr>
              <a:t>OpenCORD</a:t>
            </a:r>
            <a:endParaRPr sz="1400" b="1" kern="0">
              <a:solidFill>
                <a:srgbClr val="000000"/>
              </a:solidFill>
              <a:latin typeface="Droid Sans"/>
              <a:ea typeface="Droid Sans"/>
              <a:cs typeface="Droid Sans"/>
              <a:sym typeface="Droid Sans"/>
            </a:endParaRPr>
          </a:p>
        </p:txBody>
      </p:sp>
    </p:spTree>
    <p:extLst>
      <p:ext uri="{BB962C8B-B14F-4D97-AF65-F5344CB8AC3E}">
        <p14:creationId xmlns:p14="http://schemas.microsoft.com/office/powerpoint/2010/main" val="25984086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p:nvPr/>
        </p:nvSpPr>
        <p:spPr>
          <a:xfrm>
            <a:off x="0" y="1565850"/>
            <a:ext cx="9144000" cy="2011800"/>
          </a:xfrm>
          <a:prstGeom prst="rect">
            <a:avLst/>
          </a:prstGeom>
          <a:solidFill>
            <a:srgbClr val="007EC4"/>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pic>
        <p:nvPicPr>
          <p:cNvPr id="17" name="Google Shape;17;p3" descr="cord-favicon.png"/>
          <p:cNvPicPr preferRelativeResize="0"/>
          <p:nvPr/>
        </p:nvPicPr>
        <p:blipFill>
          <a:blip r:embed="rId2">
            <a:alphaModFix/>
          </a:blip>
          <a:stretch>
            <a:fillRect/>
          </a:stretch>
        </p:blipFill>
        <p:spPr>
          <a:xfrm>
            <a:off x="8512444" y="4513119"/>
            <a:ext cx="548631" cy="548631"/>
          </a:xfrm>
          <a:prstGeom prst="rect">
            <a:avLst/>
          </a:prstGeom>
          <a:noFill/>
          <a:ln>
            <a:noFill/>
          </a:ln>
        </p:spPr>
      </p:pic>
      <p:sp>
        <p:nvSpPr>
          <p:cNvPr id="18" name="Google Shape;18;p3"/>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b="1" kern="0">
                <a:solidFill>
                  <a:srgbClr val="000000"/>
                </a:solidFill>
                <a:latin typeface="Droid Sans"/>
                <a:ea typeface="Droid Sans"/>
                <a:cs typeface="Droid Sans"/>
                <a:sym typeface="Droid Sans"/>
              </a:rPr>
              <a:t>#</a:t>
            </a:r>
            <a:r>
              <a:rPr lang="en" sz="1400" b="1" kern="0">
                <a:solidFill>
                  <a:srgbClr val="222222"/>
                </a:solidFill>
                <a:highlight>
                  <a:srgbClr val="FFFFFF"/>
                </a:highlight>
                <a:latin typeface="Droid Sans"/>
                <a:ea typeface="Droid Sans"/>
                <a:cs typeface="Droid Sans"/>
                <a:sym typeface="Droid Sans"/>
              </a:rPr>
              <a:t>OpenCORD</a:t>
            </a:r>
            <a:endParaRPr sz="1400" b="1" kern="0">
              <a:solidFill>
                <a:srgbClr val="000000"/>
              </a:solidFill>
              <a:latin typeface="Droid Sans"/>
              <a:ea typeface="Droid Sans"/>
              <a:cs typeface="Droid Sans"/>
              <a:sym typeface="Droid Sans"/>
            </a:endParaRPr>
          </a:p>
        </p:txBody>
      </p:sp>
      <p:sp>
        <p:nvSpPr>
          <p:cNvPr id="19" name="Google Shape;19;p3"/>
          <p:cNvSpPr txBox="1">
            <a:spLocks noGrp="1"/>
          </p:cNvSpPr>
          <p:nvPr>
            <p:ph type="title"/>
          </p:nvPr>
        </p:nvSpPr>
        <p:spPr>
          <a:xfrm>
            <a:off x="0" y="2282803"/>
            <a:ext cx="9144000" cy="555000"/>
          </a:xfrm>
          <a:prstGeom prst="rect">
            <a:avLst/>
          </a:prstGeom>
        </p:spPr>
        <p:txBody>
          <a:bodyPr spcFirstLastPara="1" wrap="square" lIns="91425" tIns="91425" rIns="91425" bIns="91425" anchor="t" anchorCtr="0"/>
          <a:lstStyle>
            <a:lvl1pPr lvl="0" algn="ctr" rtl="0">
              <a:spcBef>
                <a:spcPts val="0"/>
              </a:spcBef>
              <a:spcAft>
                <a:spcPts val="0"/>
              </a:spcAft>
              <a:buNone/>
              <a:defRPr>
                <a:solidFill>
                  <a:srgbClr val="FFFFFF"/>
                </a:solidFill>
                <a:latin typeface="Droid Sans"/>
                <a:ea typeface="Droid Sans"/>
                <a:cs typeface="Droid Sans"/>
                <a:sym typeface="Droid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155537162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20"/>
        <p:cNvGrpSpPr/>
        <p:nvPr/>
      </p:nvGrpSpPr>
      <p:grpSpPr>
        <a:xfrm>
          <a:off x="0" y="0"/>
          <a:ext cx="0" cy="0"/>
          <a:chOff x="0" y="0"/>
          <a:chExt cx="0" cy="0"/>
        </a:xfrm>
      </p:grpSpPr>
      <p:sp>
        <p:nvSpPr>
          <p:cNvPr id="21" name="Google Shape;21;p4"/>
          <p:cNvSpPr txBox="1"/>
          <p:nvPr/>
        </p:nvSpPr>
        <p:spPr>
          <a:xfrm>
            <a:off x="20210" y="4785250"/>
            <a:ext cx="2002200" cy="4230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b="1" kern="0">
                <a:solidFill>
                  <a:srgbClr val="000000"/>
                </a:solidFill>
                <a:latin typeface="Droid Sans"/>
                <a:ea typeface="Droid Sans"/>
                <a:cs typeface="Droid Sans"/>
                <a:sym typeface="Droid Sans"/>
              </a:rPr>
              <a:t>#</a:t>
            </a:r>
            <a:r>
              <a:rPr lang="en" sz="1400" b="1" kern="0">
                <a:solidFill>
                  <a:srgbClr val="222222"/>
                </a:solidFill>
                <a:highlight>
                  <a:srgbClr val="FFFFFF"/>
                </a:highlight>
                <a:latin typeface="Droid Sans"/>
                <a:ea typeface="Droid Sans"/>
                <a:cs typeface="Droid Sans"/>
                <a:sym typeface="Droid Sans"/>
              </a:rPr>
              <a:t>OpenCORD</a:t>
            </a:r>
            <a:endParaRPr sz="1400" b="1" kern="0">
              <a:solidFill>
                <a:srgbClr val="000000"/>
              </a:solidFill>
              <a:latin typeface="Droid Sans"/>
              <a:ea typeface="Droid Sans"/>
              <a:cs typeface="Droid Sans"/>
              <a:sym typeface="Droid Sans"/>
            </a:endParaRPr>
          </a:p>
        </p:txBody>
      </p:sp>
      <p:sp>
        <p:nvSpPr>
          <p:cNvPr id="22" name="Google Shape;22;p4"/>
          <p:cNvSpPr/>
          <p:nvPr/>
        </p:nvSpPr>
        <p:spPr>
          <a:xfrm>
            <a:off x="0" y="0"/>
            <a:ext cx="9144000" cy="711900"/>
          </a:xfrm>
          <a:prstGeom prst="rect">
            <a:avLst/>
          </a:prstGeom>
          <a:solidFill>
            <a:srgbClr val="007EC4"/>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sp>
        <p:nvSpPr>
          <p:cNvPr id="23" name="Google Shape;23;p4"/>
          <p:cNvSpPr txBox="1"/>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algn="r" defTabSz="914400">
              <a:buClr>
                <a:srgbClr val="000000"/>
              </a:buClr>
              <a:buFont typeface="Arial"/>
              <a:buNone/>
            </a:pPr>
            <a:fld id="{00000000-1234-1234-1234-123412341234}" type="slidenum">
              <a:rPr lang="en" sz="1000" kern="0">
                <a:solidFill>
                  <a:srgbClr val="595959"/>
                </a:solidFill>
                <a:latin typeface="Arial"/>
                <a:ea typeface="Arial"/>
                <a:cs typeface="Arial"/>
                <a:sym typeface="Arial"/>
              </a:rPr>
              <a:pPr algn="r" defTabSz="914400">
                <a:buClr>
                  <a:srgbClr val="000000"/>
                </a:buClr>
                <a:buFont typeface="Arial"/>
                <a:buNone/>
              </a:pPr>
              <a:t>‹#›</a:t>
            </a:fld>
            <a:endParaRPr sz="1000" kern="0">
              <a:solidFill>
                <a:srgbClr val="595959"/>
              </a:solidFill>
              <a:latin typeface="Arial"/>
              <a:ea typeface="Arial"/>
              <a:cs typeface="Arial"/>
              <a:sym typeface="Arial"/>
            </a:endParaRPr>
          </a:p>
        </p:txBody>
      </p:sp>
      <p:pic>
        <p:nvPicPr>
          <p:cNvPr id="24" name="Google Shape;24;p4" descr="cord-favicon.png"/>
          <p:cNvPicPr preferRelativeResize="0"/>
          <p:nvPr/>
        </p:nvPicPr>
        <p:blipFill>
          <a:blip r:embed="rId2">
            <a:alphaModFix/>
          </a:blip>
          <a:stretch>
            <a:fillRect/>
          </a:stretch>
        </p:blipFill>
        <p:spPr>
          <a:xfrm>
            <a:off x="8472443" y="59394"/>
            <a:ext cx="548631" cy="548631"/>
          </a:xfrm>
          <a:prstGeom prst="rect">
            <a:avLst/>
          </a:prstGeom>
          <a:noFill/>
          <a:ln>
            <a:noFill/>
          </a:ln>
        </p:spPr>
      </p:pic>
      <p:sp>
        <p:nvSpPr>
          <p:cNvPr id="25" name="Google Shape;25;p4"/>
          <p:cNvSpPr txBox="1">
            <a:spLocks noGrp="1"/>
          </p:cNvSpPr>
          <p:nvPr>
            <p:ph type="title"/>
          </p:nvPr>
        </p:nvSpPr>
        <p:spPr>
          <a:xfrm>
            <a:off x="313648" y="70163"/>
            <a:ext cx="8202900" cy="615300"/>
          </a:xfrm>
          <a:prstGeom prst="rect">
            <a:avLst/>
          </a:prstGeom>
        </p:spPr>
        <p:txBody>
          <a:bodyPr spcFirstLastPara="1" wrap="square" lIns="91425" tIns="91425" rIns="91425" bIns="91425" anchor="t" anchorCtr="0"/>
          <a:lstStyle>
            <a:lvl1pPr lvl="0">
              <a:spcBef>
                <a:spcPts val="0"/>
              </a:spcBef>
              <a:spcAft>
                <a:spcPts val="0"/>
              </a:spcAft>
              <a:buNone/>
              <a:defRPr b="1">
                <a:solidFill>
                  <a:srgbClr val="FFFFFF"/>
                </a:solidFill>
                <a:latin typeface="Droid Sans"/>
                <a:ea typeface="Droid Sans"/>
                <a:cs typeface="Droid Sans"/>
                <a:sym typeface="Droid Sans"/>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26" name="Google Shape;26;p4"/>
          <p:cNvSpPr txBox="1">
            <a:spLocks noGrp="1"/>
          </p:cNvSpPr>
          <p:nvPr>
            <p:ph type="body" idx="1"/>
          </p:nvPr>
        </p:nvSpPr>
        <p:spPr>
          <a:xfrm>
            <a:off x="464436" y="886763"/>
            <a:ext cx="8184900" cy="3818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Font typeface="Droid Sans"/>
              <a:buChar char="●"/>
              <a:defRPr>
                <a:latin typeface="Droid Sans"/>
                <a:ea typeface="Droid Sans"/>
                <a:cs typeface="Droid Sans"/>
                <a:sym typeface="Droid Sans"/>
              </a:defRPr>
            </a:lvl1pPr>
            <a:lvl2pPr marL="914400" lvl="1" indent="-317500">
              <a:spcBef>
                <a:spcPts val="1600"/>
              </a:spcBef>
              <a:spcAft>
                <a:spcPts val="0"/>
              </a:spcAft>
              <a:buSzPts val="1400"/>
              <a:buFont typeface="Droid Sans"/>
              <a:buChar char="○"/>
              <a:defRPr>
                <a:latin typeface="Droid Sans"/>
                <a:ea typeface="Droid Sans"/>
                <a:cs typeface="Droid Sans"/>
                <a:sym typeface="Droid Sans"/>
              </a:defRPr>
            </a:lvl2pPr>
            <a:lvl3pPr marL="1371600" lvl="2" indent="-317500">
              <a:spcBef>
                <a:spcPts val="1600"/>
              </a:spcBef>
              <a:spcAft>
                <a:spcPts val="0"/>
              </a:spcAft>
              <a:buSzPts val="1400"/>
              <a:buFont typeface="Droid Sans"/>
              <a:buChar char="■"/>
              <a:defRPr>
                <a:latin typeface="Droid Sans"/>
                <a:ea typeface="Droid Sans"/>
                <a:cs typeface="Droid Sans"/>
                <a:sym typeface="Droid Sans"/>
              </a:defRPr>
            </a:lvl3pPr>
            <a:lvl4pPr marL="1828800" lvl="3" indent="-317500">
              <a:spcBef>
                <a:spcPts val="1600"/>
              </a:spcBef>
              <a:spcAft>
                <a:spcPts val="0"/>
              </a:spcAft>
              <a:buSzPts val="1400"/>
              <a:buFont typeface="Droid Sans"/>
              <a:buChar char="●"/>
              <a:defRPr>
                <a:latin typeface="Droid Sans"/>
                <a:ea typeface="Droid Sans"/>
                <a:cs typeface="Droid Sans"/>
                <a:sym typeface="Droid Sans"/>
              </a:defRPr>
            </a:lvl4pPr>
            <a:lvl5pPr marL="2286000" lvl="4" indent="-317500">
              <a:spcBef>
                <a:spcPts val="1600"/>
              </a:spcBef>
              <a:spcAft>
                <a:spcPts val="0"/>
              </a:spcAft>
              <a:buSzPts val="1400"/>
              <a:buFont typeface="Droid Sans"/>
              <a:buChar char="○"/>
              <a:defRPr>
                <a:latin typeface="Droid Sans"/>
                <a:ea typeface="Droid Sans"/>
                <a:cs typeface="Droid Sans"/>
                <a:sym typeface="Droid Sans"/>
              </a:defRPr>
            </a:lvl5pPr>
            <a:lvl6pPr marL="2743200" lvl="5" indent="-317500">
              <a:spcBef>
                <a:spcPts val="1600"/>
              </a:spcBef>
              <a:spcAft>
                <a:spcPts val="0"/>
              </a:spcAft>
              <a:buSzPts val="1400"/>
              <a:buFont typeface="Droid Sans"/>
              <a:buChar char="■"/>
              <a:defRPr>
                <a:latin typeface="Droid Sans"/>
                <a:ea typeface="Droid Sans"/>
                <a:cs typeface="Droid Sans"/>
                <a:sym typeface="Droid Sans"/>
              </a:defRPr>
            </a:lvl6pPr>
            <a:lvl7pPr marL="3200400" lvl="6" indent="-317500">
              <a:spcBef>
                <a:spcPts val="1600"/>
              </a:spcBef>
              <a:spcAft>
                <a:spcPts val="0"/>
              </a:spcAft>
              <a:buSzPts val="1400"/>
              <a:buFont typeface="Droid Sans"/>
              <a:buChar char="●"/>
              <a:defRPr>
                <a:latin typeface="Droid Sans"/>
                <a:ea typeface="Droid Sans"/>
                <a:cs typeface="Droid Sans"/>
                <a:sym typeface="Droid Sans"/>
              </a:defRPr>
            </a:lvl7pPr>
            <a:lvl8pPr marL="3657600" lvl="7" indent="-317500">
              <a:spcBef>
                <a:spcPts val="1600"/>
              </a:spcBef>
              <a:spcAft>
                <a:spcPts val="0"/>
              </a:spcAft>
              <a:buSzPts val="1400"/>
              <a:buFont typeface="Droid Sans"/>
              <a:buChar char="○"/>
              <a:defRPr>
                <a:latin typeface="Droid Sans"/>
                <a:ea typeface="Droid Sans"/>
                <a:cs typeface="Droid Sans"/>
                <a:sym typeface="Droid Sans"/>
              </a:defRPr>
            </a:lvl8pPr>
            <a:lvl9pPr marL="4114800" lvl="8" indent="-317500">
              <a:spcBef>
                <a:spcPts val="1600"/>
              </a:spcBef>
              <a:spcAft>
                <a:spcPts val="1600"/>
              </a:spcAft>
              <a:buSzPts val="1400"/>
              <a:buFont typeface="Droid Sans"/>
              <a:buChar char="■"/>
              <a:defRPr>
                <a:latin typeface="Droid Sans"/>
                <a:ea typeface="Droid Sans"/>
                <a:cs typeface="Droid Sans"/>
                <a:sym typeface="Droid Sans"/>
              </a:defRPr>
            </a:lvl9pPr>
          </a:lstStyle>
          <a:p>
            <a:endParaRPr/>
          </a:p>
        </p:txBody>
      </p:sp>
    </p:spTree>
    <p:extLst>
      <p:ext uri="{BB962C8B-B14F-4D97-AF65-F5344CB8AC3E}">
        <p14:creationId xmlns:p14="http://schemas.microsoft.com/office/powerpoint/2010/main" val="357188740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27"/>
        <p:cNvGrpSpPr/>
        <p:nvPr/>
      </p:nvGrpSpPr>
      <p:grpSpPr>
        <a:xfrm>
          <a:off x="0" y="0"/>
          <a:ext cx="0" cy="0"/>
          <a:chOff x="0" y="0"/>
          <a:chExt cx="0" cy="0"/>
        </a:xfrm>
      </p:grpSpPr>
      <p:sp>
        <p:nvSpPr>
          <p:cNvPr id="28" name="Google Shape;28;p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9" name="Google Shape;29;p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374047838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a:endParaRPr/>
          </a:p>
        </p:txBody>
      </p:sp>
      <p:sp>
        <p:nvSpPr>
          <p:cNvPr id="33" name="Google Shape;33;p6"/>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1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1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1600"/>
              </a:spcBef>
              <a:spcAft>
                <a:spcPts val="160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 name="Google Shape;34;p6"/>
          <p:cNvSpPr txBox="1">
            <a:spLocks noGrp="1"/>
          </p:cNvSpPr>
          <p:nvPr>
            <p:ph type="dt" idx="10"/>
          </p:nvPr>
        </p:nvSpPr>
        <p:spPr>
          <a:xfrm>
            <a:off x="457200" y="4767264"/>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defTabSz="914400">
              <a:buClr>
                <a:srgbClr val="000000"/>
              </a:buClr>
              <a:buFont typeface="Arial"/>
              <a:buNone/>
            </a:pPr>
            <a:endParaRPr kern="0"/>
          </a:p>
        </p:txBody>
      </p:sp>
      <p:sp>
        <p:nvSpPr>
          <p:cNvPr id="35" name="Google Shape;35;p6"/>
          <p:cNvSpPr txBox="1">
            <a:spLocks noGrp="1"/>
          </p:cNvSpPr>
          <p:nvPr>
            <p:ph type="ftr" idx="11"/>
          </p:nvPr>
        </p:nvSpPr>
        <p:spPr>
          <a:xfrm>
            <a:off x="3124200" y="4767264"/>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defTabSz="914400">
              <a:buClr>
                <a:srgbClr val="000000"/>
              </a:buClr>
              <a:buFont typeface="Arial"/>
              <a:buNone/>
            </a:pPr>
            <a:endParaRPr kern="0"/>
          </a:p>
        </p:txBody>
      </p:sp>
      <p:sp>
        <p:nvSpPr>
          <p:cNvPr id="36" name="Google Shape;36;p6"/>
          <p:cNvSpPr txBox="1">
            <a:spLocks noGrp="1"/>
          </p:cNvSpPr>
          <p:nvPr>
            <p:ph type="sldNum" idx="12"/>
          </p:nvPr>
        </p:nvSpPr>
        <p:spPr>
          <a:xfrm>
            <a:off x="6553200" y="4767264"/>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423007647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28" name="Rectangle 27"/>
          <p:cNvSpPr/>
          <p:nvPr userDrawn="1"/>
        </p:nvSpPr>
        <p:spPr>
          <a:xfrm>
            <a:off x="0" y="1803091"/>
            <a:ext cx="9144000" cy="2471173"/>
          </a:xfrm>
          <a:prstGeom prst="rect">
            <a:avLst/>
          </a:prstGeom>
          <a:gradFill flip="none" rotWithShape="1">
            <a:gsLst>
              <a:gs pos="0">
                <a:schemeClr val="tx2"/>
              </a:gs>
              <a:gs pos="100000">
                <a:schemeClr val="accent5"/>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cxnSp>
        <p:nvCxnSpPr>
          <p:cNvPr id="29" name="Straight Connector 28"/>
          <p:cNvCxnSpPr/>
          <p:nvPr userDrawn="1"/>
        </p:nvCxnSpPr>
        <p:spPr>
          <a:xfrm>
            <a:off x="0" y="180309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userDrawn="1"/>
        </p:nvCxnSpPr>
        <p:spPr>
          <a:xfrm>
            <a:off x="0" y="42723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45181" y="2118167"/>
            <a:ext cx="8293326" cy="710370"/>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02" y="2896097"/>
            <a:ext cx="8293329" cy="42405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71009" y="166611"/>
            <a:ext cx="2183741" cy="1501323"/>
          </a:xfrm>
          <a:prstGeom prst="rect">
            <a:avLst/>
          </a:prstGeom>
        </p:spPr>
      </p:pic>
      <p:sp>
        <p:nvSpPr>
          <p:cNvPr id="5" name="Rectangle 4"/>
          <p:cNvSpPr/>
          <p:nvPr userDrawn="1"/>
        </p:nvSpPr>
        <p:spPr>
          <a:xfrm>
            <a:off x="7757886" y="130629"/>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7" name="Rectangle 6"/>
          <p:cNvSpPr/>
          <p:nvPr userDrawn="1"/>
        </p:nvSpPr>
        <p:spPr>
          <a:xfrm>
            <a:off x="8001000" y="4851401"/>
            <a:ext cx="1143000" cy="292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7" name="Picture 16" descr="ATT.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4215" y="4675478"/>
            <a:ext cx="658368" cy="301138"/>
          </a:xfrm>
          <a:prstGeom prst="rect">
            <a:avLst/>
          </a:prstGeom>
        </p:spPr>
      </p:pic>
      <p:pic>
        <p:nvPicPr>
          <p:cNvPr id="18" name="Picture 17" descr="China-Unicom-logo.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41934" y="4580800"/>
            <a:ext cx="621792" cy="349208"/>
          </a:xfrm>
          <a:prstGeom prst="rect">
            <a:avLst/>
          </a:prstGeom>
        </p:spPr>
      </p:pic>
      <p:pic>
        <p:nvPicPr>
          <p:cNvPr id="19" name="Picture 18" descr="Comcast_Logo.svg.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113077" y="4662603"/>
            <a:ext cx="753327" cy="266678"/>
          </a:xfrm>
          <a:prstGeom prst="rect">
            <a:avLst/>
          </a:prstGeom>
        </p:spPr>
      </p:pic>
      <p:pic>
        <p:nvPicPr>
          <p:cNvPr id="20" name="Picture 19" descr="T-mobile.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215755" y="4678649"/>
            <a:ext cx="505861" cy="252931"/>
          </a:xfrm>
          <a:prstGeom prst="rect">
            <a:avLst/>
          </a:prstGeom>
        </p:spPr>
      </p:pic>
      <p:pic>
        <p:nvPicPr>
          <p:cNvPr id="21" name="Picture 20" descr="Google-Logo.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70967" y="4720370"/>
            <a:ext cx="678438" cy="229312"/>
          </a:xfrm>
          <a:prstGeom prst="rect">
            <a:avLst/>
          </a:prstGeom>
        </p:spPr>
      </p:pic>
      <p:pic>
        <p:nvPicPr>
          <p:cNvPr id="22" name="Picture 21" descr="NTT_Group_logo.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098756" y="4729441"/>
            <a:ext cx="964096" cy="228105"/>
          </a:xfrm>
          <a:prstGeom prst="rect">
            <a:avLst/>
          </a:prstGeom>
        </p:spPr>
      </p:pic>
      <p:pic>
        <p:nvPicPr>
          <p:cNvPr id="23" name="Picture 22" descr="Turk-Telekom.pn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412205" y="4651114"/>
            <a:ext cx="988695" cy="328718"/>
          </a:xfrm>
          <a:prstGeom prst="rect">
            <a:avLst/>
          </a:prstGeom>
        </p:spPr>
      </p:pic>
      <p:sp>
        <p:nvSpPr>
          <p:cNvPr id="25" name="TextBox 24"/>
          <p:cNvSpPr txBox="1"/>
          <p:nvPr userDrawn="1"/>
        </p:nvSpPr>
        <p:spPr>
          <a:xfrm>
            <a:off x="3598943" y="4292400"/>
            <a:ext cx="1977336" cy="276999"/>
          </a:xfrm>
          <a:prstGeom prst="rect">
            <a:avLst/>
          </a:prstGeom>
          <a:noFill/>
        </p:spPr>
        <p:txBody>
          <a:bodyPr wrap="none" rtlCol="0">
            <a:spAutoFit/>
          </a:bodyPr>
          <a:lstStyle/>
          <a:p>
            <a:r>
              <a:rPr lang="en-US" sz="1200" dirty="0">
                <a:solidFill>
                  <a:srgbClr val="FFFFFF">
                    <a:lumMod val="50000"/>
                  </a:srgbClr>
                </a:solidFill>
                <a:latin typeface="Calibri"/>
              </a:rPr>
              <a:t>An Operator </a:t>
            </a:r>
            <a:r>
              <a:rPr lang="en-US" sz="1200">
                <a:solidFill>
                  <a:srgbClr val="FFFFFF">
                    <a:lumMod val="50000"/>
                  </a:srgbClr>
                </a:solidFill>
                <a:latin typeface="Calibri"/>
              </a:rPr>
              <a:t>Led Consortium</a:t>
            </a:r>
          </a:p>
        </p:txBody>
      </p:sp>
    </p:spTree>
    <p:extLst>
      <p:ext uri="{BB962C8B-B14F-4D97-AF65-F5344CB8AC3E}">
        <p14:creationId xmlns:p14="http://schemas.microsoft.com/office/powerpoint/2010/main" val="46108204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1"/>
            <a:ext cx="9144000" cy="2471173"/>
          </a:xfrm>
          <a:prstGeom prst="rect">
            <a:avLst/>
          </a:prstGeom>
          <a:gradFill flip="none" rotWithShape="1">
            <a:gsLst>
              <a:gs pos="0">
                <a:schemeClr val="tx2"/>
              </a:gs>
              <a:gs pos="100000">
                <a:schemeClr val="accent5"/>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2" name="Title 1"/>
          <p:cNvSpPr>
            <a:spLocks noGrp="1"/>
          </p:cNvSpPr>
          <p:nvPr>
            <p:ph type="ctrTitle"/>
          </p:nvPr>
        </p:nvSpPr>
        <p:spPr>
          <a:xfrm>
            <a:off x="457200" y="1670434"/>
            <a:ext cx="8229600" cy="714713"/>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7201" y="2452707"/>
            <a:ext cx="8229600" cy="137404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alibri"/>
                <a:cs typeface="Calibri"/>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9" name="Picture 8"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45363" y="295731"/>
            <a:ext cx="1244707" cy="855736"/>
          </a:xfrm>
          <a:prstGeom prst="rect">
            <a:avLst/>
          </a:prstGeom>
        </p:spPr>
      </p:pic>
      <p:sp>
        <p:nvSpPr>
          <p:cNvPr id="12" name="Slide Number Placeholder 12"/>
          <p:cNvSpPr txBox="1">
            <a:spLocks/>
          </p:cNvSpPr>
          <p:nvPr userDrawn="1"/>
        </p:nvSpPr>
        <p:spPr>
          <a:xfrm>
            <a:off x="8068733" y="4775200"/>
            <a:ext cx="1075265" cy="368300"/>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A6A6A6"/>
                </a:solidFill>
                <a:latin typeface="Corbel"/>
                <a:ea typeface="+mn-ea"/>
                <a:cs typeface="Corbe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56566542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CC"/>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ct val="100000"/>
              </a:lnSpc>
              <a:defRPr/>
            </a:lvl1pPr>
            <a:lvl2pPr>
              <a:lnSpc>
                <a:spcPct val="100000"/>
              </a:lnSpc>
              <a:defRPr/>
            </a:lvl2pPr>
            <a:lvl3pPr>
              <a:lnSpc>
                <a:spcPct val="100000"/>
              </a:lnSpc>
              <a:buClr>
                <a:schemeClr val="accent5"/>
              </a:buClr>
              <a:defRPr/>
            </a:lvl3pPr>
            <a:lvl4pPr>
              <a:lnSpc>
                <a:spcPct val="100000"/>
              </a:lnSpc>
              <a:buClr>
                <a:schemeClr val="accent5"/>
              </a:buClr>
              <a:defRPr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69276005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CC"/>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accent5"/>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37368"/>
            <a:ext cx="8229600" cy="427642"/>
          </a:xfrm>
        </p:spPr>
        <p:txBody>
          <a:bodyPr>
            <a:noAutofit/>
          </a:bodyPr>
          <a:lstStyle>
            <a:lvl1pPr marL="0" indent="0" algn="ctr">
              <a:buFontTx/>
              <a:buNone/>
              <a:defRPr sz="2200" baseline="0">
                <a:solidFill>
                  <a:srgbClr val="007DCC"/>
                </a:solidFill>
              </a:defRPr>
            </a:lvl1pPr>
          </a:lstStyle>
          <a:p>
            <a:pPr lvl="0"/>
            <a:r>
              <a:rPr lang="en-US"/>
              <a:t>Click to edit Master subtitle stlye</a:t>
            </a:r>
          </a:p>
        </p:txBody>
      </p:sp>
    </p:spTree>
    <p:extLst>
      <p:ext uri="{BB962C8B-B14F-4D97-AF65-F5344CB8AC3E}">
        <p14:creationId xmlns:p14="http://schemas.microsoft.com/office/powerpoint/2010/main" val="60749377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2-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4" name="Content Placeholder 2"/>
          <p:cNvSpPr>
            <a:spLocks noGrp="1"/>
          </p:cNvSpPr>
          <p:nvPr>
            <p:ph idx="1"/>
          </p:nvPr>
        </p:nvSpPr>
        <p:spPr>
          <a:xfrm>
            <a:off x="457199" y="1097280"/>
            <a:ext cx="4275667" cy="3411220"/>
          </a:xfrm>
        </p:spPr>
        <p:txBody>
          <a:bodyPr/>
          <a:lstStyle>
            <a:lvl1pPr>
              <a:lnSpc>
                <a:spcPct val="100000"/>
              </a:lnSpc>
              <a:defRPr sz="2200"/>
            </a:lvl1pPr>
            <a:lvl2pPr>
              <a:lnSpc>
                <a:spcPct val="100000"/>
              </a:lnSpc>
              <a:defRPr sz="2000"/>
            </a:lvl2pPr>
            <a:lvl3pPr>
              <a:lnSpc>
                <a:spcPct val="100000"/>
              </a:lnSpc>
              <a:buClr>
                <a:schemeClr val="accent5"/>
              </a:buClr>
              <a:defRPr sz="1800"/>
            </a:lvl3pPr>
            <a:lvl4pPr>
              <a:lnSpc>
                <a:spcPct val="100000"/>
              </a:lnSpc>
              <a:buClr>
                <a:schemeClr val="accent5"/>
              </a:buClr>
              <a:defRPr sz="1600"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2"/>
          <p:cNvSpPr>
            <a:spLocks noGrp="1"/>
          </p:cNvSpPr>
          <p:nvPr>
            <p:ph idx="11"/>
          </p:nvPr>
        </p:nvSpPr>
        <p:spPr>
          <a:xfrm>
            <a:off x="4732866" y="1097280"/>
            <a:ext cx="4275667" cy="3411220"/>
          </a:xfrm>
        </p:spPr>
        <p:txBody>
          <a:bodyPr/>
          <a:lstStyle>
            <a:lvl1pPr>
              <a:lnSpc>
                <a:spcPct val="100000"/>
              </a:lnSpc>
              <a:defRPr sz="2200"/>
            </a:lvl1pPr>
            <a:lvl2pPr>
              <a:lnSpc>
                <a:spcPct val="100000"/>
              </a:lnSpc>
              <a:defRPr sz="2000"/>
            </a:lvl2pPr>
            <a:lvl3pPr>
              <a:lnSpc>
                <a:spcPct val="100000"/>
              </a:lnSpc>
              <a:buClr>
                <a:schemeClr val="accent5"/>
              </a:buClr>
              <a:defRPr sz="1800"/>
            </a:lvl3pPr>
            <a:lvl4pPr>
              <a:lnSpc>
                <a:spcPct val="100000"/>
              </a:lnSpc>
              <a:buClr>
                <a:schemeClr val="accent5"/>
              </a:buClr>
              <a:defRPr sz="1600"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785060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ubtitle, 2-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4" name="Text Placeholder 4"/>
          <p:cNvSpPr>
            <a:spLocks noGrp="1"/>
          </p:cNvSpPr>
          <p:nvPr>
            <p:ph type="body" sz="quarter" idx="11" hasCustomPrompt="1"/>
          </p:nvPr>
        </p:nvSpPr>
        <p:spPr>
          <a:xfrm>
            <a:off x="457200" y="537368"/>
            <a:ext cx="8229600" cy="427642"/>
          </a:xfrm>
        </p:spPr>
        <p:txBody>
          <a:bodyPr>
            <a:noAutofit/>
          </a:bodyPr>
          <a:lstStyle>
            <a:lvl1pPr marL="0" indent="0" algn="ctr">
              <a:buFontTx/>
              <a:buNone/>
              <a:defRPr sz="2200" baseline="0">
                <a:solidFill>
                  <a:srgbClr val="007DCC"/>
                </a:solidFill>
              </a:defRPr>
            </a:lvl1pPr>
          </a:lstStyle>
          <a:p>
            <a:pPr lvl="0"/>
            <a:r>
              <a:rPr lang="en-US"/>
              <a:t>Click to edit Master subtitle stlye</a:t>
            </a:r>
          </a:p>
        </p:txBody>
      </p:sp>
      <p:sp>
        <p:nvSpPr>
          <p:cNvPr id="5" name="Content Placeholder 2"/>
          <p:cNvSpPr>
            <a:spLocks noGrp="1"/>
          </p:cNvSpPr>
          <p:nvPr>
            <p:ph idx="1"/>
          </p:nvPr>
        </p:nvSpPr>
        <p:spPr>
          <a:xfrm>
            <a:off x="457199" y="1097280"/>
            <a:ext cx="4275667" cy="3411220"/>
          </a:xfrm>
        </p:spPr>
        <p:txBody>
          <a:bodyPr/>
          <a:lstStyle>
            <a:lvl1pPr>
              <a:lnSpc>
                <a:spcPct val="100000"/>
              </a:lnSpc>
              <a:defRPr sz="2200"/>
            </a:lvl1pPr>
            <a:lvl2pPr>
              <a:lnSpc>
                <a:spcPct val="100000"/>
              </a:lnSpc>
              <a:defRPr sz="2000"/>
            </a:lvl2pPr>
            <a:lvl3pPr>
              <a:lnSpc>
                <a:spcPct val="100000"/>
              </a:lnSpc>
              <a:buClr>
                <a:schemeClr val="accent5"/>
              </a:buClr>
              <a:defRPr sz="1800"/>
            </a:lvl3pPr>
            <a:lvl4pPr>
              <a:lnSpc>
                <a:spcPct val="100000"/>
              </a:lnSpc>
              <a:buClr>
                <a:schemeClr val="accent5"/>
              </a:buClr>
              <a:defRPr sz="1600"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2"/>
          <p:cNvSpPr>
            <a:spLocks noGrp="1"/>
          </p:cNvSpPr>
          <p:nvPr>
            <p:ph idx="12"/>
          </p:nvPr>
        </p:nvSpPr>
        <p:spPr>
          <a:xfrm>
            <a:off x="4732866" y="1097280"/>
            <a:ext cx="4275667" cy="3411220"/>
          </a:xfrm>
        </p:spPr>
        <p:txBody>
          <a:bodyPr/>
          <a:lstStyle>
            <a:lvl1pPr>
              <a:lnSpc>
                <a:spcPct val="100000"/>
              </a:lnSpc>
              <a:defRPr sz="2200"/>
            </a:lvl1pPr>
            <a:lvl2pPr>
              <a:lnSpc>
                <a:spcPct val="100000"/>
              </a:lnSpc>
              <a:defRPr sz="2000"/>
            </a:lvl2pPr>
            <a:lvl3pPr>
              <a:lnSpc>
                <a:spcPct val="100000"/>
              </a:lnSpc>
              <a:buClr>
                <a:schemeClr val="accent5"/>
              </a:buClr>
              <a:defRPr sz="1800"/>
            </a:lvl3pPr>
            <a:lvl4pPr>
              <a:lnSpc>
                <a:spcPct val="100000"/>
              </a:lnSpc>
              <a:buClr>
                <a:schemeClr val="accent5"/>
              </a:buClr>
              <a:defRPr sz="1600"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5360147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99160716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lgn="ctr">
              <a:defRPr>
                <a:solidFill>
                  <a:srgbClr val="007DCC"/>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44603"/>
            <a:ext cx="8229600" cy="427642"/>
          </a:xfrm>
        </p:spPr>
        <p:txBody>
          <a:bodyPr>
            <a:noAutofit/>
          </a:bodyPr>
          <a:lstStyle>
            <a:lvl1pPr marL="0" indent="0" algn="ctr">
              <a:buFontTx/>
              <a:buNone/>
              <a:defRPr sz="2200" baseline="0">
                <a:solidFill>
                  <a:srgbClr val="007DCC"/>
                </a:solidFill>
              </a:defRPr>
            </a:lvl1pPr>
          </a:lstStyle>
          <a:p>
            <a:pPr lvl="0"/>
            <a:r>
              <a:rPr lang="en-US"/>
              <a:t>Click to edit Master subtitle stlye</a:t>
            </a:r>
          </a:p>
        </p:txBody>
      </p:sp>
    </p:spTree>
    <p:extLst>
      <p:ext uri="{BB962C8B-B14F-4D97-AF65-F5344CB8AC3E}">
        <p14:creationId xmlns:p14="http://schemas.microsoft.com/office/powerpoint/2010/main" val="196269659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0190361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theme" Target="../theme/theme3.xml"/><Relationship Id="rId9" Type="http://schemas.openxmlformats.org/officeDocument/2006/relationships/image" Target="../media/image1.png"/><Relationship Id="rId1" Type="http://schemas.openxmlformats.org/officeDocument/2006/relationships/slideLayout" Target="../slideLayouts/slideLayout23.xml"/><Relationship Id="rId2"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2.xml"/><Relationship Id="rId4" Type="http://schemas.openxmlformats.org/officeDocument/2006/relationships/slideLayout" Target="../slideLayouts/slideLayout33.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 Id="rId9" Type="http://schemas.openxmlformats.org/officeDocument/2006/relationships/slideLayout" Target="../slideLayouts/slideLayout38.xml"/><Relationship Id="rId10" Type="http://schemas.openxmlformats.org/officeDocument/2006/relationships/slideLayout" Target="../slideLayouts/slideLayout39.xml"/><Relationship Id="rId11" Type="http://schemas.openxmlformats.org/officeDocument/2006/relationships/theme" Target="../theme/theme4.xml"/><Relationship Id="rId1" Type="http://schemas.openxmlformats.org/officeDocument/2006/relationships/slideLayout" Target="../slideLayouts/slideLayout30.xml"/><Relationship Id="rId2"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0.xml"/><Relationship Id="rId12" Type="http://schemas.openxmlformats.org/officeDocument/2006/relationships/slideLayout" Target="../slideLayouts/slideLayout51.xml"/><Relationship Id="rId13" Type="http://schemas.openxmlformats.org/officeDocument/2006/relationships/slideLayout" Target="../slideLayouts/slideLayout52.xml"/><Relationship Id="rId14" Type="http://schemas.openxmlformats.org/officeDocument/2006/relationships/slideLayout" Target="../slideLayouts/slideLayout53.xml"/><Relationship Id="rId15" Type="http://schemas.openxmlformats.org/officeDocument/2006/relationships/slideLayout" Target="../slideLayouts/slideLayout54.xml"/><Relationship Id="rId16" Type="http://schemas.openxmlformats.org/officeDocument/2006/relationships/theme" Target="../theme/theme5.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9" Type="http://schemas.openxmlformats.org/officeDocument/2006/relationships/slideLayout" Target="../slideLayouts/slideLayout48.xml"/><Relationship Id="rId10"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5.xml"/><Relationship Id="rId12" Type="http://schemas.openxmlformats.org/officeDocument/2006/relationships/slideLayout" Target="../slideLayouts/slideLayout66.xml"/><Relationship Id="rId13" Type="http://schemas.openxmlformats.org/officeDocument/2006/relationships/theme" Target="../theme/theme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 Id="rId9" Type="http://schemas.openxmlformats.org/officeDocument/2006/relationships/slideLayout" Target="../slideLayouts/slideLayout63.xml"/><Relationship Id="rId10"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theme" Target="../theme/theme7.xml"/><Relationship Id="rId11"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6.xml"/><Relationship Id="rId12" Type="http://schemas.openxmlformats.org/officeDocument/2006/relationships/theme" Target="../theme/theme8.xml"/><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9" Type="http://schemas.openxmlformats.org/officeDocument/2006/relationships/slideLayout" Target="../slideLayouts/slideLayout84.xml"/><Relationship Id="rId10"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9.xml"/><Relationship Id="rId4" Type="http://schemas.openxmlformats.org/officeDocument/2006/relationships/slideLayout" Target="../slideLayouts/slideLayout90.xml"/><Relationship Id="rId5" Type="http://schemas.openxmlformats.org/officeDocument/2006/relationships/slideLayout" Target="../slideLayouts/slideLayout91.xml"/><Relationship Id="rId6" Type="http://schemas.openxmlformats.org/officeDocument/2006/relationships/slideLayout" Target="../slideLayouts/slideLayout92.xml"/><Relationship Id="rId7" Type="http://schemas.openxmlformats.org/officeDocument/2006/relationships/slideLayout" Target="../slideLayouts/slideLayout93.xml"/><Relationship Id="rId8" Type="http://schemas.openxmlformats.org/officeDocument/2006/relationships/theme" Target="../theme/theme9.xml"/><Relationship Id="rId9" Type="http://schemas.openxmlformats.org/officeDocument/2006/relationships/image" Target="../media/image1.png"/><Relationship Id="rId1" Type="http://schemas.openxmlformats.org/officeDocument/2006/relationships/slideLayout" Target="../slideLayouts/slideLayout87.xml"/><Relationship Id="rId2"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4" Type="http://schemas.openxmlformats.org/officeDocument/2006/relationships/slideLayout" Target="../slideLayouts/slideLayout97.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theme" Target="../theme/theme10.xml"/><Relationship Id="rId9" Type="http://schemas.openxmlformats.org/officeDocument/2006/relationships/image" Target="../media/image1.png"/><Relationship Id="rId1" Type="http://schemas.openxmlformats.org/officeDocument/2006/relationships/slideLayout" Target="../slideLayouts/slideLayout94.xml"/><Relationship Id="rId2" Type="http://schemas.openxmlformats.org/officeDocument/2006/relationships/slideLayout" Target="../slideLayouts/slideLayout95.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1.xml"/><Relationship Id="rId12" Type="http://schemas.openxmlformats.org/officeDocument/2006/relationships/theme" Target="../theme/theme11.xml"/><Relationship Id="rId1" Type="http://schemas.openxmlformats.org/officeDocument/2006/relationships/slideLayout" Target="../slideLayouts/slideLayout101.xml"/><Relationship Id="rId2" Type="http://schemas.openxmlformats.org/officeDocument/2006/relationships/slideLayout" Target="../slideLayouts/slideLayout102.xml"/><Relationship Id="rId3" Type="http://schemas.openxmlformats.org/officeDocument/2006/relationships/slideLayout" Target="../slideLayouts/slideLayout103.xml"/><Relationship Id="rId4" Type="http://schemas.openxmlformats.org/officeDocument/2006/relationships/slideLayout" Target="../slideLayouts/slideLayout104.xml"/><Relationship Id="rId5" Type="http://schemas.openxmlformats.org/officeDocument/2006/relationships/slideLayout" Target="../slideLayouts/slideLayout105.xml"/><Relationship Id="rId6" Type="http://schemas.openxmlformats.org/officeDocument/2006/relationships/slideLayout" Target="../slideLayouts/slideLayout106.xml"/><Relationship Id="rId7" Type="http://schemas.openxmlformats.org/officeDocument/2006/relationships/slideLayout" Target="../slideLayouts/slideLayout107.xml"/><Relationship Id="rId8" Type="http://schemas.openxmlformats.org/officeDocument/2006/relationships/slideLayout" Target="../slideLayouts/slideLayout108.xml"/><Relationship Id="rId9" Type="http://schemas.openxmlformats.org/officeDocument/2006/relationships/slideLayout" Target="../slideLayouts/slideLayout109.xml"/><Relationship Id="rId10"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2.xml"/><Relationship Id="rId12" Type="http://schemas.openxmlformats.org/officeDocument/2006/relationships/slideLayout" Target="../slideLayouts/slideLayout123.xml"/><Relationship Id="rId13" Type="http://schemas.openxmlformats.org/officeDocument/2006/relationships/theme" Target="../theme/theme12.xml"/><Relationship Id="rId1" Type="http://schemas.openxmlformats.org/officeDocument/2006/relationships/slideLayout" Target="../slideLayouts/slideLayout112.xml"/><Relationship Id="rId2" Type="http://schemas.openxmlformats.org/officeDocument/2006/relationships/slideLayout" Target="../slideLayouts/slideLayout113.xml"/><Relationship Id="rId3" Type="http://schemas.openxmlformats.org/officeDocument/2006/relationships/slideLayout" Target="../slideLayouts/slideLayout114.xml"/><Relationship Id="rId4" Type="http://schemas.openxmlformats.org/officeDocument/2006/relationships/slideLayout" Target="../slideLayouts/slideLayout115.xml"/><Relationship Id="rId5" Type="http://schemas.openxmlformats.org/officeDocument/2006/relationships/slideLayout" Target="../slideLayouts/slideLayout116.xml"/><Relationship Id="rId6" Type="http://schemas.openxmlformats.org/officeDocument/2006/relationships/slideLayout" Target="../slideLayouts/slideLayout117.xml"/><Relationship Id="rId7" Type="http://schemas.openxmlformats.org/officeDocument/2006/relationships/slideLayout" Target="../slideLayouts/slideLayout118.xml"/><Relationship Id="rId8" Type="http://schemas.openxmlformats.org/officeDocument/2006/relationships/slideLayout" Target="../slideLayouts/slideLayout119.xml"/><Relationship Id="rId9" Type="http://schemas.openxmlformats.org/officeDocument/2006/relationships/slideLayout" Target="../slideLayouts/slideLayout120.xml"/><Relationship Id="rId10"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26.xml"/><Relationship Id="rId4" Type="http://schemas.openxmlformats.org/officeDocument/2006/relationships/slideLayout" Target="../slideLayouts/slideLayout127.xml"/><Relationship Id="rId5" Type="http://schemas.openxmlformats.org/officeDocument/2006/relationships/slideLayout" Target="../slideLayouts/slideLayout128.xml"/><Relationship Id="rId6" Type="http://schemas.openxmlformats.org/officeDocument/2006/relationships/slideLayout" Target="../slideLayouts/slideLayout129.xml"/><Relationship Id="rId7" Type="http://schemas.openxmlformats.org/officeDocument/2006/relationships/slideLayout" Target="../slideLayouts/slideLayout130.xml"/><Relationship Id="rId8" Type="http://schemas.openxmlformats.org/officeDocument/2006/relationships/slideLayout" Target="../slideLayouts/slideLayout131.xml"/><Relationship Id="rId9" Type="http://schemas.openxmlformats.org/officeDocument/2006/relationships/theme" Target="../theme/theme13.xml"/><Relationship Id="rId10" Type="http://schemas.openxmlformats.org/officeDocument/2006/relationships/image" Target="../media/image1.png"/><Relationship Id="rId1" Type="http://schemas.openxmlformats.org/officeDocument/2006/relationships/slideLayout" Target="../slideLayouts/slideLayout124.xml"/><Relationship Id="rId2" Type="http://schemas.openxmlformats.org/officeDocument/2006/relationships/slideLayout" Target="../slideLayouts/slideLayout125.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theme" Target="../theme/theme14.xml"/><Relationship Id="rId1" Type="http://schemas.openxmlformats.org/officeDocument/2006/relationships/slideLayout" Target="../slideLayouts/slideLayout132.xml"/><Relationship Id="rId2" Type="http://schemas.openxmlformats.org/officeDocument/2006/relationships/slideLayout" Target="../slideLayouts/slideLayout133.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theme" Target="../theme/theme15.xml"/><Relationship Id="rId1" Type="http://schemas.openxmlformats.org/officeDocument/2006/relationships/slideLayout" Target="../slideLayouts/slideLayout137.xml"/><Relationship Id="rId2" Type="http://schemas.openxmlformats.org/officeDocument/2006/relationships/slideLayout" Target="../slideLayouts/slideLayout138.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144.xml"/><Relationship Id="rId4" Type="http://schemas.openxmlformats.org/officeDocument/2006/relationships/slideLayout" Target="../slideLayouts/slideLayout145.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9" Type="http://schemas.openxmlformats.org/officeDocument/2006/relationships/slideLayout" Target="../slideLayouts/slideLayout150.xml"/><Relationship Id="rId10" Type="http://schemas.openxmlformats.org/officeDocument/2006/relationships/theme" Target="../theme/theme16.xml"/><Relationship Id="rId11" Type="http://schemas.openxmlformats.org/officeDocument/2006/relationships/image" Target="../media/image1.png"/><Relationship Id="rId1" Type="http://schemas.openxmlformats.org/officeDocument/2006/relationships/slideLayout" Target="../slideLayouts/slideLayout142.xml"/><Relationship Id="rId2" Type="http://schemas.openxmlformats.org/officeDocument/2006/relationships/slideLayout" Target="../slideLayouts/slideLayout1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9EBD0F0-094C-B843-B82F-D7D1B10D0BBE}" type="datetimeFigureOut">
              <a:t>10/29/18</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5544C60-6F7B-7542-87CE-5C18AAD8678F}" type="slidenum">
              <a:t>‹#›</a:t>
            </a:fld>
            <a:endParaRPr lang="en-US"/>
          </a:p>
        </p:txBody>
      </p:sp>
    </p:spTree>
    <p:extLst>
      <p:ext uri="{BB962C8B-B14F-4D97-AF65-F5344CB8AC3E}">
        <p14:creationId xmlns:p14="http://schemas.microsoft.com/office/powerpoint/2010/main" val="3681623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C48BD0D-B298-FA41-9050-3BE4130CB141}"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D569746-BAAD-2D40-8F01-0CF5BFAC8574}"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985685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p:nvPicPr>
        <p:blipFill rotWithShape="1">
          <a:blip r:embed="rId9">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29480003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defTabSz="914400">
              <a:buClr>
                <a:srgbClr val="000000"/>
              </a:buClr>
              <a:buFont typeface="Arial"/>
              <a:buNone/>
            </a:pPr>
            <a:fld id="{00000000-1234-1234-1234-123412341234}" type="slidenum">
              <a:rPr lang="en" kern="0">
                <a:solidFill>
                  <a:srgbClr val="595959"/>
                </a:solidFill>
                <a:latin typeface="Arial"/>
                <a:ea typeface="Arial"/>
                <a:cs typeface="Arial"/>
                <a:sym typeface="Arial"/>
              </a:rPr>
              <a:pPr defTabSz="914400">
                <a:buClr>
                  <a:srgbClr val="000000"/>
                </a:buClr>
                <a:buFont typeface="Arial"/>
                <a:buNone/>
              </a:pPr>
              <a:t>‹#›</a:t>
            </a:fld>
            <a:endParaRPr kern="0">
              <a:solidFill>
                <a:srgbClr val="595959"/>
              </a:solidFill>
              <a:latin typeface="Arial"/>
              <a:ea typeface="Arial"/>
              <a:cs typeface="Arial"/>
              <a:sym typeface="Arial"/>
            </a:endParaRPr>
          </a:p>
        </p:txBody>
      </p:sp>
    </p:spTree>
    <p:extLst>
      <p:ext uri="{BB962C8B-B14F-4D97-AF65-F5344CB8AC3E}">
        <p14:creationId xmlns:p14="http://schemas.microsoft.com/office/powerpoint/2010/main" val="3818293144"/>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0092" y="205979"/>
            <a:ext cx="8670770" cy="637794"/>
          </a:xfrm>
          <a:prstGeom prst="rect">
            <a:avLst/>
          </a:prstGeom>
        </p:spPr>
        <p:txBody>
          <a:bodyPr vert="horz" lIns="0" tIns="34295" rIns="0" bIns="34295"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240091" y="939546"/>
            <a:ext cx="8670770" cy="3394710"/>
          </a:xfrm>
          <a:prstGeom prst="rect">
            <a:avLst/>
          </a:prstGeom>
        </p:spPr>
        <p:txBody>
          <a:bodyPr vert="horz" lIns="0" tIns="34295" rIns="68589" bIns="34295"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66580545"/>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5891" rtl="0" eaLnBrk="1" latinLnBrk="0" hangingPunct="1">
        <a:spcBef>
          <a:spcPct val="0"/>
        </a:spcBef>
        <a:buNone/>
        <a:defRPr sz="1800" kern="1200">
          <a:solidFill>
            <a:schemeClr val="tx1"/>
          </a:solidFill>
          <a:latin typeface="+mj-lt"/>
          <a:ea typeface="+mj-ea"/>
          <a:cs typeface="+mj-cs"/>
        </a:defRPr>
      </a:lvl1pPr>
    </p:titleStyle>
    <p:bodyStyle>
      <a:lvl1pPr marL="214341" indent="-214341" algn="l" defTabSz="685891" rtl="0" eaLnBrk="1" latinLnBrk="0" hangingPunct="1">
        <a:spcBef>
          <a:spcPct val="20000"/>
        </a:spcBef>
        <a:buFont typeface="Arial" panose="020B0604020202020204" pitchFamily="34" charset="0"/>
        <a:buChar char="•"/>
        <a:defRPr lang="en-US" sz="1400" b="1" kern="1200" dirty="0" smtClean="0">
          <a:solidFill>
            <a:schemeClr val="tx1"/>
          </a:solidFill>
          <a:latin typeface="+mn-lt"/>
          <a:ea typeface="+mn-ea"/>
          <a:cs typeface="+mn-cs"/>
        </a:defRPr>
      </a:lvl1pPr>
      <a:lvl2pPr marL="557287" indent="-214341" algn="l" defTabSz="685891" rtl="0" eaLnBrk="1" latinLnBrk="0" hangingPunct="1">
        <a:spcBef>
          <a:spcPct val="20000"/>
        </a:spcBef>
        <a:buFont typeface="Arial" panose="020B0604020202020204" pitchFamily="34" charset="0"/>
        <a:buChar char="•"/>
        <a:defRPr lang="en-US" sz="1400" kern="1200" dirty="0" smtClean="0">
          <a:solidFill>
            <a:schemeClr val="tx1"/>
          </a:solidFill>
          <a:latin typeface="+mn-lt"/>
          <a:ea typeface="+mn-ea"/>
          <a:cs typeface="+mn-cs"/>
        </a:defRPr>
      </a:lvl2pPr>
      <a:lvl3pPr marL="900233" indent="-214341" algn="l" defTabSz="685891" rtl="0" eaLnBrk="1" latinLnBrk="0" hangingPunct="1">
        <a:spcBef>
          <a:spcPct val="20000"/>
        </a:spcBef>
        <a:buFont typeface="Arial" panose="020B0604020202020204" pitchFamily="34" charset="0"/>
        <a:buChar char="•"/>
        <a:defRPr lang="en-US" sz="1200" kern="1200" dirty="0" smtClean="0">
          <a:solidFill>
            <a:schemeClr val="tx1"/>
          </a:solidFill>
          <a:latin typeface="+mn-lt"/>
          <a:ea typeface="+mn-ea"/>
          <a:cs typeface="+mn-cs"/>
        </a:defRPr>
      </a:lvl3pPr>
      <a:lvl4pPr marL="1243178" indent="-214341" algn="l" defTabSz="685891" rtl="0" eaLnBrk="1" latinLnBrk="0" hangingPunct="1">
        <a:spcBef>
          <a:spcPct val="20000"/>
        </a:spcBef>
        <a:buFont typeface="Arial" panose="020B0604020202020204" pitchFamily="34" charset="0"/>
        <a:buChar char="•"/>
        <a:defRPr lang="en-US" sz="1100" kern="1200" dirty="0" smtClean="0">
          <a:solidFill>
            <a:schemeClr val="tx1"/>
          </a:solidFill>
          <a:latin typeface="+mn-lt"/>
          <a:ea typeface="+mn-ea"/>
          <a:cs typeface="+mn-cs"/>
        </a:defRPr>
      </a:lvl4pPr>
      <a:lvl5pPr marL="1500388" indent="-128605" algn="l" defTabSz="685891" rtl="0" eaLnBrk="1" latinLnBrk="0" hangingPunct="1">
        <a:spcBef>
          <a:spcPct val="20000"/>
        </a:spcBef>
        <a:buFont typeface="Arial" panose="020B0604020202020204" pitchFamily="34" charset="0"/>
        <a:buChar char="•"/>
        <a:defRPr lang="en-US" sz="900" kern="1200" dirty="0" smtClean="0">
          <a:solidFill>
            <a:schemeClr val="tx1"/>
          </a:solidFill>
          <a:latin typeface="+mn-lt"/>
          <a:ea typeface="+mn-ea"/>
          <a:cs typeface="+mn-cs"/>
        </a:defRPr>
      </a:lvl5pPr>
      <a:lvl6pPr marL="1886201"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9147"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2093"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5039" indent="-171473" algn="l" defTabSz="685891"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91" rtl="0" eaLnBrk="1" latinLnBrk="0" hangingPunct="1">
        <a:defRPr sz="1400" kern="1200">
          <a:solidFill>
            <a:schemeClr val="tx1"/>
          </a:solidFill>
          <a:latin typeface="+mn-lt"/>
          <a:ea typeface="+mn-ea"/>
          <a:cs typeface="+mn-cs"/>
        </a:defRPr>
      </a:lvl1pPr>
      <a:lvl2pPr marL="342946" algn="l" defTabSz="685891" rtl="0" eaLnBrk="1" latinLnBrk="0" hangingPunct="1">
        <a:defRPr sz="1400" kern="1200">
          <a:solidFill>
            <a:schemeClr val="tx1"/>
          </a:solidFill>
          <a:latin typeface="+mn-lt"/>
          <a:ea typeface="+mn-ea"/>
          <a:cs typeface="+mn-cs"/>
        </a:defRPr>
      </a:lvl2pPr>
      <a:lvl3pPr marL="685891" algn="l" defTabSz="685891" rtl="0" eaLnBrk="1" latinLnBrk="0" hangingPunct="1">
        <a:defRPr sz="1400" kern="1200">
          <a:solidFill>
            <a:schemeClr val="tx1"/>
          </a:solidFill>
          <a:latin typeface="+mn-lt"/>
          <a:ea typeface="+mn-ea"/>
          <a:cs typeface="+mn-cs"/>
        </a:defRPr>
      </a:lvl3pPr>
      <a:lvl4pPr marL="1028837" algn="l" defTabSz="685891" rtl="0" eaLnBrk="1" latinLnBrk="0" hangingPunct="1">
        <a:defRPr sz="1400" kern="1200">
          <a:solidFill>
            <a:schemeClr val="tx1"/>
          </a:solidFill>
          <a:latin typeface="+mn-lt"/>
          <a:ea typeface="+mn-ea"/>
          <a:cs typeface="+mn-cs"/>
        </a:defRPr>
      </a:lvl4pPr>
      <a:lvl5pPr marL="1371783" algn="l" defTabSz="685891" rtl="0" eaLnBrk="1" latinLnBrk="0" hangingPunct="1">
        <a:defRPr sz="1400" kern="1200">
          <a:solidFill>
            <a:schemeClr val="tx1"/>
          </a:solidFill>
          <a:latin typeface="+mn-lt"/>
          <a:ea typeface="+mn-ea"/>
          <a:cs typeface="+mn-cs"/>
        </a:defRPr>
      </a:lvl5pPr>
      <a:lvl6pPr marL="1714729" algn="l" defTabSz="685891" rtl="0" eaLnBrk="1" latinLnBrk="0" hangingPunct="1">
        <a:defRPr sz="1400" kern="1200">
          <a:solidFill>
            <a:schemeClr val="tx1"/>
          </a:solidFill>
          <a:latin typeface="+mn-lt"/>
          <a:ea typeface="+mn-ea"/>
          <a:cs typeface="+mn-cs"/>
        </a:defRPr>
      </a:lvl6pPr>
      <a:lvl7pPr marL="2057674" algn="l" defTabSz="685891" rtl="0" eaLnBrk="1" latinLnBrk="0" hangingPunct="1">
        <a:defRPr sz="1400" kern="1200">
          <a:solidFill>
            <a:schemeClr val="tx1"/>
          </a:solidFill>
          <a:latin typeface="+mn-lt"/>
          <a:ea typeface="+mn-ea"/>
          <a:cs typeface="+mn-cs"/>
        </a:defRPr>
      </a:lvl7pPr>
      <a:lvl8pPr marL="2400620" algn="l" defTabSz="685891" rtl="0" eaLnBrk="1" latinLnBrk="0" hangingPunct="1">
        <a:defRPr sz="1400" kern="1200">
          <a:solidFill>
            <a:schemeClr val="tx1"/>
          </a:solidFill>
          <a:latin typeface="+mn-lt"/>
          <a:ea typeface="+mn-ea"/>
          <a:cs typeface="+mn-cs"/>
        </a:defRPr>
      </a:lvl8pPr>
      <a:lvl9pPr marL="2743566" algn="l" defTabSz="685891"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457181"/>
            <a:fld id="{0B1DCCFD-FDB7-5F4E-955D-9A0812BCE1B4}" type="datetimeFigureOut">
              <a:rPr lang="en-US">
                <a:solidFill>
                  <a:prstClr val="black">
                    <a:tint val="75000"/>
                  </a:prstClr>
                </a:solidFill>
                <a:latin typeface="Calibri"/>
              </a:rPr>
              <a:pPr defTabSz="457181"/>
              <a:t>10/29/18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457181"/>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457181"/>
            <a:fld id="{CC4CE3F4-385D-AC4C-A6DA-46D34BEFBCC0}" type="slidenum">
              <a:rPr>
                <a:solidFill>
                  <a:prstClr val="black">
                    <a:tint val="75000"/>
                  </a:prstClr>
                </a:solidFill>
                <a:latin typeface="Calibri"/>
              </a:rPr>
              <a:pPr defTabSz="457181"/>
              <a:t>‹#›</a:t>
            </a:fld>
            <a:endParaRPr lang="en-US">
              <a:solidFill>
                <a:prstClr val="black">
                  <a:tint val="75000"/>
                </a:prstClr>
              </a:solidFill>
              <a:latin typeface="Calibri"/>
            </a:endParaRPr>
          </a:p>
        </p:txBody>
      </p:sp>
    </p:spTree>
    <p:extLst>
      <p:ext uri="{BB962C8B-B14F-4D97-AF65-F5344CB8AC3E}">
        <p14:creationId xmlns:p14="http://schemas.microsoft.com/office/powerpoint/2010/main" val="281675567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xStyles>
    <p:titleStyle>
      <a:lvl1pPr algn="ctr" defTabSz="457181" rtl="0" eaLnBrk="1" latinLnBrk="0" hangingPunct="1">
        <a:spcBef>
          <a:spcPct val="0"/>
        </a:spcBef>
        <a:buNone/>
        <a:defRPr sz="4400" kern="1200">
          <a:solidFill>
            <a:schemeClr val="tx1"/>
          </a:solidFill>
          <a:latin typeface="+mj-lt"/>
          <a:ea typeface="+mj-ea"/>
          <a:cs typeface="+mj-cs"/>
        </a:defRPr>
      </a:lvl1pPr>
    </p:titleStyle>
    <p:bodyStyle>
      <a:lvl1pPr marL="342886" indent="-342886" algn="l" defTabSz="457181" rtl="0" eaLnBrk="1" latinLnBrk="0" hangingPunct="1">
        <a:spcBef>
          <a:spcPct val="20000"/>
        </a:spcBef>
        <a:buFont typeface="Arial"/>
        <a:buChar char="•"/>
        <a:defRPr sz="3200" kern="1200">
          <a:solidFill>
            <a:schemeClr val="tx1"/>
          </a:solidFill>
          <a:latin typeface="+mn-lt"/>
          <a:ea typeface="+mn-ea"/>
          <a:cs typeface="+mn-cs"/>
        </a:defRPr>
      </a:lvl1pPr>
      <a:lvl2pPr marL="742920" indent="-285739" algn="l" defTabSz="457181" rtl="0" eaLnBrk="1" latinLnBrk="0" hangingPunct="1">
        <a:spcBef>
          <a:spcPct val="20000"/>
        </a:spcBef>
        <a:buFont typeface="Arial"/>
        <a:buChar char="–"/>
        <a:defRPr sz="2800" kern="1200">
          <a:solidFill>
            <a:schemeClr val="tx1"/>
          </a:solidFill>
          <a:latin typeface="+mn-lt"/>
          <a:ea typeface="+mn-ea"/>
          <a:cs typeface="+mn-cs"/>
        </a:defRPr>
      </a:lvl2pPr>
      <a:lvl3pPr marL="1142954" indent="-228591" algn="l" defTabSz="457181" rtl="0" eaLnBrk="1" latinLnBrk="0" hangingPunct="1">
        <a:spcBef>
          <a:spcPct val="20000"/>
        </a:spcBef>
        <a:buFont typeface="Arial"/>
        <a:buChar char="•"/>
        <a:defRPr sz="2400" kern="1200">
          <a:solidFill>
            <a:schemeClr val="tx1"/>
          </a:solidFill>
          <a:latin typeface="+mn-lt"/>
          <a:ea typeface="+mn-ea"/>
          <a:cs typeface="+mn-cs"/>
        </a:defRPr>
      </a:lvl3pPr>
      <a:lvl4pPr marL="1600136" indent="-228591" algn="l" defTabSz="457181" rtl="0" eaLnBrk="1" latinLnBrk="0" hangingPunct="1">
        <a:spcBef>
          <a:spcPct val="20000"/>
        </a:spcBef>
        <a:buFont typeface="Arial"/>
        <a:buChar char="–"/>
        <a:defRPr sz="2000" kern="1200">
          <a:solidFill>
            <a:schemeClr val="tx1"/>
          </a:solidFill>
          <a:latin typeface="+mn-lt"/>
          <a:ea typeface="+mn-ea"/>
          <a:cs typeface="+mn-cs"/>
        </a:defRPr>
      </a:lvl4pPr>
      <a:lvl5pPr marL="2057318" indent="-228591" algn="l" defTabSz="457181" rtl="0" eaLnBrk="1" latinLnBrk="0" hangingPunct="1">
        <a:spcBef>
          <a:spcPct val="20000"/>
        </a:spcBef>
        <a:buFont typeface="Arial"/>
        <a:buChar char="»"/>
        <a:defRPr sz="2000" kern="1200">
          <a:solidFill>
            <a:schemeClr val="tx1"/>
          </a:solidFill>
          <a:latin typeface="+mn-lt"/>
          <a:ea typeface="+mn-ea"/>
          <a:cs typeface="+mn-cs"/>
        </a:defRPr>
      </a:lvl5pPr>
      <a:lvl6pPr marL="2514499"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3"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4"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userDrawn="1"/>
        </p:nvPicPr>
        <p:blipFill rotWithShape="1">
          <a:blip r:embed="rId11">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212541578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03ABAF6-761F-4441-9DB7-435A84591374}"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1CC4C9A-F90F-BA48-9732-86202936CA78}"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40037127"/>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userDrawn="1"/>
        </p:nvPicPr>
        <p:blipFill rotWithShape="1">
          <a:blip r:embed="rId9">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309844951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smtClean="0"/>
              <a:t>Click to edit Master title style</a:t>
            </a:r>
            <a:endParaRPr lang="en-US"/>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userDrawn="1"/>
        </p:nvPicPr>
        <p:blipFill rotWithShape="1">
          <a:blip r:embed="rId9">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255222314"/>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77854DD-B36F-D344-92BD-78B239D861B0}" type="datetimeFigureOut">
              <a:rPr lang="en-US">
                <a:solidFill>
                  <a:prstClr val="black">
                    <a:tint val="75000"/>
                  </a:prstClr>
                </a:solidFill>
                <a:latin typeface="Calibri"/>
              </a:rPr>
              <a:pPr/>
              <a:t>10/29/18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71C5C65-C56B-1C44-9E68-5F057EB05192}"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5781340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457181"/>
            <a:fld id="{0B1DCCFD-FDB7-5F4E-955D-9A0812BCE1B4}" type="datetimeFigureOut">
              <a:rPr lang="en-US">
                <a:solidFill>
                  <a:prstClr val="black">
                    <a:tint val="75000"/>
                  </a:prstClr>
                </a:solidFill>
                <a:latin typeface="Calibri"/>
              </a:rPr>
              <a:pPr defTabSz="457181"/>
              <a:t>10/29/18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457181"/>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457181"/>
            <a:fld id="{CC4CE3F4-385D-AC4C-A6DA-46D34BEFBCC0}" type="slidenum">
              <a:rPr>
                <a:solidFill>
                  <a:prstClr val="black">
                    <a:tint val="75000"/>
                  </a:prstClr>
                </a:solidFill>
                <a:latin typeface="Calibri"/>
              </a:rPr>
              <a:pPr defTabSz="457181"/>
              <a:t>‹#›</a:t>
            </a:fld>
            <a:endParaRPr lang="en-US">
              <a:solidFill>
                <a:prstClr val="black">
                  <a:tint val="75000"/>
                </a:prstClr>
              </a:solidFill>
              <a:latin typeface="Calibri"/>
            </a:endParaRPr>
          </a:p>
        </p:txBody>
      </p:sp>
    </p:spTree>
    <p:extLst>
      <p:ext uri="{BB962C8B-B14F-4D97-AF65-F5344CB8AC3E}">
        <p14:creationId xmlns:p14="http://schemas.microsoft.com/office/powerpoint/2010/main" val="377405309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txStyles>
    <p:titleStyle>
      <a:lvl1pPr algn="ctr" defTabSz="457181" rtl="0" eaLnBrk="1" latinLnBrk="0" hangingPunct="1">
        <a:spcBef>
          <a:spcPct val="0"/>
        </a:spcBef>
        <a:buNone/>
        <a:defRPr sz="4400" kern="1200">
          <a:solidFill>
            <a:schemeClr val="tx1"/>
          </a:solidFill>
          <a:latin typeface="+mj-lt"/>
          <a:ea typeface="+mj-ea"/>
          <a:cs typeface="+mj-cs"/>
        </a:defRPr>
      </a:lvl1pPr>
    </p:titleStyle>
    <p:bodyStyle>
      <a:lvl1pPr marL="342886" indent="-342886" algn="l" defTabSz="457181" rtl="0" eaLnBrk="1" latinLnBrk="0" hangingPunct="1">
        <a:spcBef>
          <a:spcPct val="20000"/>
        </a:spcBef>
        <a:buFont typeface="Arial"/>
        <a:buChar char="•"/>
        <a:defRPr sz="3200" kern="1200">
          <a:solidFill>
            <a:schemeClr val="tx1"/>
          </a:solidFill>
          <a:latin typeface="+mn-lt"/>
          <a:ea typeface="+mn-ea"/>
          <a:cs typeface="+mn-cs"/>
        </a:defRPr>
      </a:lvl1pPr>
      <a:lvl2pPr marL="742920" indent="-285739" algn="l" defTabSz="457181" rtl="0" eaLnBrk="1" latinLnBrk="0" hangingPunct="1">
        <a:spcBef>
          <a:spcPct val="20000"/>
        </a:spcBef>
        <a:buFont typeface="Arial"/>
        <a:buChar char="–"/>
        <a:defRPr sz="2800" kern="1200">
          <a:solidFill>
            <a:schemeClr val="tx1"/>
          </a:solidFill>
          <a:latin typeface="+mn-lt"/>
          <a:ea typeface="+mn-ea"/>
          <a:cs typeface="+mn-cs"/>
        </a:defRPr>
      </a:lvl2pPr>
      <a:lvl3pPr marL="1142954" indent="-228591" algn="l" defTabSz="457181" rtl="0" eaLnBrk="1" latinLnBrk="0" hangingPunct="1">
        <a:spcBef>
          <a:spcPct val="20000"/>
        </a:spcBef>
        <a:buFont typeface="Arial"/>
        <a:buChar char="•"/>
        <a:defRPr sz="2400" kern="1200">
          <a:solidFill>
            <a:schemeClr val="tx1"/>
          </a:solidFill>
          <a:latin typeface="+mn-lt"/>
          <a:ea typeface="+mn-ea"/>
          <a:cs typeface="+mn-cs"/>
        </a:defRPr>
      </a:lvl3pPr>
      <a:lvl4pPr marL="1600136" indent="-228591" algn="l" defTabSz="457181" rtl="0" eaLnBrk="1" latinLnBrk="0" hangingPunct="1">
        <a:spcBef>
          <a:spcPct val="20000"/>
        </a:spcBef>
        <a:buFont typeface="Arial"/>
        <a:buChar char="–"/>
        <a:defRPr sz="2000" kern="1200">
          <a:solidFill>
            <a:schemeClr val="tx1"/>
          </a:solidFill>
          <a:latin typeface="+mn-lt"/>
          <a:ea typeface="+mn-ea"/>
          <a:cs typeface="+mn-cs"/>
        </a:defRPr>
      </a:lvl4pPr>
      <a:lvl5pPr marL="2057318" indent="-228591" algn="l" defTabSz="457181" rtl="0" eaLnBrk="1" latinLnBrk="0" hangingPunct="1">
        <a:spcBef>
          <a:spcPct val="20000"/>
        </a:spcBef>
        <a:buFont typeface="Arial"/>
        <a:buChar char="»"/>
        <a:defRPr sz="2000" kern="1200">
          <a:solidFill>
            <a:schemeClr val="tx1"/>
          </a:solidFill>
          <a:latin typeface="+mn-lt"/>
          <a:ea typeface="+mn-ea"/>
          <a:cs typeface="+mn-cs"/>
        </a:defRPr>
      </a:lvl5pPr>
      <a:lvl6pPr marL="2514499"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3"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4"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2933"/>
            <a:ext cx="82296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alibri"/>
                <a:cs typeface="Calibri"/>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p:nvPicPr>
        <p:blipFill rotWithShape="1">
          <a:blip r:embed="rId10">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6790899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Lst>
  <p:hf hdr="0" ftr="0"/>
  <p:txStyles>
    <p:titleStyle>
      <a:lvl1pPr algn="ctr" defTabSz="457200" rtl="0" eaLnBrk="1" latinLnBrk="0" hangingPunct="1">
        <a:lnSpc>
          <a:spcPts val="3400"/>
        </a:lnSpc>
        <a:spcBef>
          <a:spcPct val="0"/>
        </a:spcBef>
        <a:buNone/>
        <a:defRPr sz="3000" b="0" i="0" kern="1200">
          <a:solidFill>
            <a:schemeClr val="accent3"/>
          </a:solidFill>
          <a:latin typeface="Calibri"/>
          <a:ea typeface="+mj-ea"/>
          <a:cs typeface="Calibri"/>
        </a:defRPr>
      </a:lvl1pPr>
    </p:titleStyle>
    <p:bodyStyle>
      <a:lvl1pPr marL="219456" indent="-219456" algn="l" defTabSz="457200" rtl="0" eaLnBrk="1" latinLnBrk="0" hangingPunct="1">
        <a:lnSpc>
          <a:spcPct val="100000"/>
        </a:lnSpc>
        <a:spcBef>
          <a:spcPts val="800"/>
        </a:spcBef>
        <a:buClr>
          <a:schemeClr val="bg2"/>
        </a:buClr>
        <a:buSzPct val="85000"/>
        <a:buFont typeface="Arial"/>
        <a:buChar char="•"/>
        <a:defRPr sz="2400" kern="1200">
          <a:solidFill>
            <a:srgbClr val="000000"/>
          </a:solidFill>
          <a:latin typeface="Calibri"/>
          <a:ea typeface="+mn-ea"/>
          <a:cs typeface="Calibri"/>
        </a:defRPr>
      </a:lvl1pPr>
      <a:lvl2pPr marL="411480" indent="-182880" algn="l" defTabSz="457200" rtl="0" eaLnBrk="1" latinLnBrk="0" hangingPunct="1">
        <a:lnSpc>
          <a:spcPct val="100000"/>
        </a:lnSpc>
        <a:spcBef>
          <a:spcPts val="700"/>
        </a:spcBef>
        <a:buClr>
          <a:schemeClr val="bg2"/>
        </a:buClr>
        <a:buSzPct val="85000"/>
        <a:buFont typeface="Arial"/>
        <a:buChar char="•"/>
        <a:defRPr sz="2200" kern="1200">
          <a:solidFill>
            <a:srgbClr val="000000"/>
          </a:solidFill>
          <a:latin typeface="Calibri"/>
          <a:ea typeface="+mn-ea"/>
          <a:cs typeface="Calibri"/>
        </a:defRPr>
      </a:lvl2pPr>
      <a:lvl3pPr marL="612648" indent="-182880" algn="l" defTabSz="457200" rtl="0" eaLnBrk="1" latinLnBrk="0" hangingPunct="1">
        <a:lnSpc>
          <a:spcPct val="100000"/>
        </a:lnSpc>
        <a:spcBef>
          <a:spcPts val="600"/>
        </a:spcBef>
        <a:buClr>
          <a:schemeClr val="bg2"/>
        </a:buClr>
        <a:buSzPct val="85000"/>
        <a:buFont typeface="Arial"/>
        <a:buChar char="•"/>
        <a:defRPr sz="2000" kern="1200">
          <a:solidFill>
            <a:srgbClr val="000000"/>
          </a:solidFill>
          <a:latin typeface="Calibri"/>
          <a:ea typeface="+mn-ea"/>
          <a:cs typeface="Calibri"/>
        </a:defRPr>
      </a:lvl3pPr>
      <a:lvl4pPr marL="768096" indent="-164592" algn="l" defTabSz="457200" rtl="0" eaLnBrk="1" latinLnBrk="0" hangingPunct="1">
        <a:lnSpc>
          <a:spcPct val="100000"/>
        </a:lnSpc>
        <a:spcBef>
          <a:spcPts val="500"/>
        </a:spcBef>
        <a:buClr>
          <a:schemeClr val="bg2"/>
        </a:buClr>
        <a:buSzPct val="85000"/>
        <a:buFont typeface="Arial"/>
        <a:buChar char="•"/>
        <a:defRPr sz="1800" kern="1200" baseline="0">
          <a:solidFill>
            <a:srgbClr val="000000"/>
          </a:solidFill>
          <a:latin typeface="Calibri"/>
          <a:ea typeface="+mn-ea"/>
          <a:cs typeface="Calibri"/>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sz="1400">
                <a:solidFill>
                  <a:schemeClr val="dk2"/>
                </a:solidFill>
              </a:defRPr>
            </a:lvl2pPr>
            <a:lvl3pPr marL="1371600" lvl="2" indent="-317500">
              <a:lnSpc>
                <a:spcPct val="115000"/>
              </a:lnSpc>
              <a:spcBef>
                <a:spcPts val="1600"/>
              </a:spcBef>
              <a:spcAft>
                <a:spcPts val="0"/>
              </a:spcAft>
              <a:buClr>
                <a:schemeClr val="dk2"/>
              </a:buClr>
              <a:buSzPts val="1400"/>
              <a:buChar char="■"/>
              <a:defRPr sz="1400">
                <a:solidFill>
                  <a:schemeClr val="dk2"/>
                </a:solidFill>
              </a:defRPr>
            </a:lvl3pPr>
            <a:lvl4pPr marL="1828800" lvl="3" indent="-317500">
              <a:lnSpc>
                <a:spcPct val="115000"/>
              </a:lnSpc>
              <a:spcBef>
                <a:spcPts val="1600"/>
              </a:spcBef>
              <a:spcAft>
                <a:spcPts val="0"/>
              </a:spcAft>
              <a:buClr>
                <a:schemeClr val="dk2"/>
              </a:buClr>
              <a:buSzPts val="1400"/>
              <a:buChar char="●"/>
              <a:defRPr sz="1400">
                <a:solidFill>
                  <a:schemeClr val="dk2"/>
                </a:solidFill>
              </a:defRPr>
            </a:lvl4pPr>
            <a:lvl5pPr marL="2286000" lvl="4" indent="-317500">
              <a:lnSpc>
                <a:spcPct val="115000"/>
              </a:lnSpc>
              <a:spcBef>
                <a:spcPts val="1600"/>
              </a:spcBef>
              <a:spcAft>
                <a:spcPts val="0"/>
              </a:spcAft>
              <a:buClr>
                <a:schemeClr val="dk2"/>
              </a:buClr>
              <a:buSzPts val="1400"/>
              <a:buChar char="○"/>
              <a:defRPr sz="1400">
                <a:solidFill>
                  <a:schemeClr val="dk2"/>
                </a:solidFill>
              </a:defRPr>
            </a:lvl5pPr>
            <a:lvl6pPr marL="2743200" lvl="5" indent="-317500">
              <a:lnSpc>
                <a:spcPct val="115000"/>
              </a:lnSpc>
              <a:spcBef>
                <a:spcPts val="1600"/>
              </a:spcBef>
              <a:spcAft>
                <a:spcPts val="0"/>
              </a:spcAft>
              <a:buClr>
                <a:schemeClr val="dk2"/>
              </a:buClr>
              <a:buSzPts val="1400"/>
              <a:buChar char="■"/>
              <a:defRPr sz="1400">
                <a:solidFill>
                  <a:schemeClr val="dk2"/>
                </a:solidFill>
              </a:defRPr>
            </a:lvl6pPr>
            <a:lvl7pPr marL="3200400" lvl="6" indent="-317500">
              <a:lnSpc>
                <a:spcPct val="115000"/>
              </a:lnSpc>
              <a:spcBef>
                <a:spcPts val="1600"/>
              </a:spcBef>
              <a:spcAft>
                <a:spcPts val="0"/>
              </a:spcAft>
              <a:buClr>
                <a:schemeClr val="dk2"/>
              </a:buClr>
              <a:buSzPts val="1400"/>
              <a:buChar char="●"/>
              <a:defRPr sz="1400">
                <a:solidFill>
                  <a:schemeClr val="dk2"/>
                </a:solidFill>
              </a:defRPr>
            </a:lvl7pPr>
            <a:lvl8pPr marL="3657600" lvl="7" indent="-317500">
              <a:lnSpc>
                <a:spcPct val="115000"/>
              </a:lnSpc>
              <a:spcBef>
                <a:spcPts val="1600"/>
              </a:spcBef>
              <a:spcAft>
                <a:spcPts val="0"/>
              </a:spcAft>
              <a:buClr>
                <a:schemeClr val="dk2"/>
              </a:buClr>
              <a:buSzPts val="1400"/>
              <a:buChar char="○"/>
              <a:defRPr sz="1400">
                <a:solidFill>
                  <a:schemeClr val="dk2"/>
                </a:solidFill>
              </a:defRPr>
            </a:lvl8pPr>
            <a:lvl9pPr marL="4114800" lvl="8" indent="-317500">
              <a:lnSpc>
                <a:spcPct val="115000"/>
              </a:lnSpc>
              <a:spcBef>
                <a:spcPts val="1600"/>
              </a:spcBef>
              <a:spcAft>
                <a:spcPts val="1600"/>
              </a:spcAft>
              <a:buClr>
                <a:schemeClr val="dk2"/>
              </a:buClr>
              <a:buSzPts val="1400"/>
              <a:buChar char="■"/>
              <a:defRPr sz="1400">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defTabSz="914400">
              <a:buClr>
                <a:srgbClr val="000000"/>
              </a:buClr>
              <a:buFont typeface="Arial"/>
              <a:buNone/>
            </a:pPr>
            <a:fld id="{00000000-1234-1234-1234-123412341234}" type="slidenum">
              <a:rPr lang="en" kern="0">
                <a:solidFill>
                  <a:srgbClr val="595959"/>
                </a:solidFill>
                <a:latin typeface="Arial"/>
                <a:ea typeface="Arial"/>
                <a:cs typeface="Arial"/>
                <a:sym typeface="Arial"/>
              </a:rPr>
              <a:pPr defTabSz="914400">
                <a:buClr>
                  <a:srgbClr val="000000"/>
                </a:buClr>
                <a:buFont typeface="Arial"/>
                <a:buNone/>
              </a:pPr>
              <a:t>‹#›</a:t>
            </a:fld>
            <a:endParaRPr kern="0">
              <a:solidFill>
                <a:srgbClr val="595959"/>
              </a:solidFill>
              <a:latin typeface="Arial"/>
              <a:ea typeface="Arial"/>
              <a:cs typeface="Arial"/>
              <a:sym typeface="Arial"/>
            </a:endParaRPr>
          </a:p>
        </p:txBody>
      </p:sp>
    </p:spTree>
    <p:extLst>
      <p:ext uri="{BB962C8B-B14F-4D97-AF65-F5344CB8AC3E}">
        <p14:creationId xmlns:p14="http://schemas.microsoft.com/office/powerpoint/2010/main" val="272940284"/>
      </p:ext>
    </p:extLst>
  </p:cSld>
  <p:clrMap bg1="lt1" tx1="dk1" bg2="dk2" tx2="lt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sz="1400">
                <a:solidFill>
                  <a:schemeClr val="dk2"/>
                </a:solidFill>
              </a:defRPr>
            </a:lvl2pPr>
            <a:lvl3pPr marL="1371600" lvl="2" indent="-317500">
              <a:lnSpc>
                <a:spcPct val="115000"/>
              </a:lnSpc>
              <a:spcBef>
                <a:spcPts val="1600"/>
              </a:spcBef>
              <a:spcAft>
                <a:spcPts val="0"/>
              </a:spcAft>
              <a:buClr>
                <a:schemeClr val="dk2"/>
              </a:buClr>
              <a:buSzPts val="1400"/>
              <a:buChar char="■"/>
              <a:defRPr sz="1400">
                <a:solidFill>
                  <a:schemeClr val="dk2"/>
                </a:solidFill>
              </a:defRPr>
            </a:lvl3pPr>
            <a:lvl4pPr marL="1828800" lvl="3" indent="-317500">
              <a:lnSpc>
                <a:spcPct val="115000"/>
              </a:lnSpc>
              <a:spcBef>
                <a:spcPts val="1600"/>
              </a:spcBef>
              <a:spcAft>
                <a:spcPts val="0"/>
              </a:spcAft>
              <a:buClr>
                <a:schemeClr val="dk2"/>
              </a:buClr>
              <a:buSzPts val="1400"/>
              <a:buChar char="●"/>
              <a:defRPr sz="1400">
                <a:solidFill>
                  <a:schemeClr val="dk2"/>
                </a:solidFill>
              </a:defRPr>
            </a:lvl4pPr>
            <a:lvl5pPr marL="2286000" lvl="4" indent="-317500">
              <a:lnSpc>
                <a:spcPct val="115000"/>
              </a:lnSpc>
              <a:spcBef>
                <a:spcPts val="1600"/>
              </a:spcBef>
              <a:spcAft>
                <a:spcPts val="0"/>
              </a:spcAft>
              <a:buClr>
                <a:schemeClr val="dk2"/>
              </a:buClr>
              <a:buSzPts val="1400"/>
              <a:buChar char="○"/>
              <a:defRPr sz="1400">
                <a:solidFill>
                  <a:schemeClr val="dk2"/>
                </a:solidFill>
              </a:defRPr>
            </a:lvl5pPr>
            <a:lvl6pPr marL="2743200" lvl="5" indent="-317500">
              <a:lnSpc>
                <a:spcPct val="115000"/>
              </a:lnSpc>
              <a:spcBef>
                <a:spcPts val="1600"/>
              </a:spcBef>
              <a:spcAft>
                <a:spcPts val="0"/>
              </a:spcAft>
              <a:buClr>
                <a:schemeClr val="dk2"/>
              </a:buClr>
              <a:buSzPts val="1400"/>
              <a:buChar char="■"/>
              <a:defRPr sz="1400">
                <a:solidFill>
                  <a:schemeClr val="dk2"/>
                </a:solidFill>
              </a:defRPr>
            </a:lvl6pPr>
            <a:lvl7pPr marL="3200400" lvl="6" indent="-317500">
              <a:lnSpc>
                <a:spcPct val="115000"/>
              </a:lnSpc>
              <a:spcBef>
                <a:spcPts val="1600"/>
              </a:spcBef>
              <a:spcAft>
                <a:spcPts val="0"/>
              </a:spcAft>
              <a:buClr>
                <a:schemeClr val="dk2"/>
              </a:buClr>
              <a:buSzPts val="1400"/>
              <a:buChar char="●"/>
              <a:defRPr sz="1400">
                <a:solidFill>
                  <a:schemeClr val="dk2"/>
                </a:solidFill>
              </a:defRPr>
            </a:lvl7pPr>
            <a:lvl8pPr marL="3657600" lvl="7" indent="-317500">
              <a:lnSpc>
                <a:spcPct val="115000"/>
              </a:lnSpc>
              <a:spcBef>
                <a:spcPts val="1600"/>
              </a:spcBef>
              <a:spcAft>
                <a:spcPts val="0"/>
              </a:spcAft>
              <a:buClr>
                <a:schemeClr val="dk2"/>
              </a:buClr>
              <a:buSzPts val="1400"/>
              <a:buChar char="○"/>
              <a:defRPr sz="1400">
                <a:solidFill>
                  <a:schemeClr val="dk2"/>
                </a:solidFill>
              </a:defRPr>
            </a:lvl8pPr>
            <a:lvl9pPr marL="4114800" lvl="8" indent="-317500">
              <a:lnSpc>
                <a:spcPct val="115000"/>
              </a:lnSpc>
              <a:spcBef>
                <a:spcPts val="1600"/>
              </a:spcBef>
              <a:spcAft>
                <a:spcPts val="1600"/>
              </a:spcAft>
              <a:buClr>
                <a:schemeClr val="dk2"/>
              </a:buClr>
              <a:buSzPts val="1400"/>
              <a:buChar char="■"/>
              <a:defRPr sz="1400">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defTabSz="914400">
              <a:buClr>
                <a:srgbClr val="000000"/>
              </a:buClr>
              <a:buFont typeface="Arial"/>
              <a:buNone/>
            </a:pPr>
            <a:fld id="{00000000-1234-1234-1234-123412341234}" type="slidenum">
              <a:rPr lang="en" kern="0">
                <a:solidFill>
                  <a:srgbClr val="595959"/>
                </a:solidFill>
                <a:latin typeface="Arial"/>
                <a:ea typeface="Arial"/>
                <a:cs typeface="Arial"/>
                <a:sym typeface="Arial"/>
              </a:rPr>
              <a:pPr defTabSz="914400">
                <a:buClr>
                  <a:srgbClr val="000000"/>
                </a:buClr>
                <a:buFont typeface="Arial"/>
                <a:buNone/>
              </a:pPr>
              <a:t>‹#›</a:t>
            </a:fld>
            <a:endParaRPr kern="0">
              <a:solidFill>
                <a:srgbClr val="595959"/>
              </a:solidFill>
              <a:latin typeface="Arial"/>
              <a:ea typeface="Arial"/>
              <a:cs typeface="Arial"/>
              <a:sym typeface="Arial"/>
            </a:endParaRPr>
          </a:p>
        </p:txBody>
      </p:sp>
    </p:spTree>
    <p:extLst>
      <p:ext uri="{BB962C8B-B14F-4D97-AF65-F5344CB8AC3E}">
        <p14:creationId xmlns:p14="http://schemas.microsoft.com/office/powerpoint/2010/main" val="3740951074"/>
      </p:ext>
    </p:extLst>
  </p:cSld>
  <p:clrMap bg1="lt1" tx1="dk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2933"/>
            <a:ext cx="82296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alibri"/>
                <a:cs typeface="Calibri"/>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pic>
        <p:nvPicPr>
          <p:cNvPr id="11" name="Picture 10" descr="ONF_NO-TAG_WITH-GRADIENT.png"/>
          <p:cNvPicPr>
            <a:picLocks noChangeAspect="1"/>
          </p:cNvPicPr>
          <p:nvPr/>
        </p:nvPicPr>
        <p:blipFill rotWithShape="1">
          <a:blip r:embed="rId11">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349360842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Lst>
  <p:hf hdr="0" ftr="0"/>
  <p:txStyles>
    <p:titleStyle>
      <a:lvl1pPr algn="ctr" defTabSz="457200" rtl="0" eaLnBrk="1" latinLnBrk="0" hangingPunct="1">
        <a:lnSpc>
          <a:spcPts val="3400"/>
        </a:lnSpc>
        <a:spcBef>
          <a:spcPct val="0"/>
        </a:spcBef>
        <a:buNone/>
        <a:defRPr sz="3000" b="0" i="0" kern="1200">
          <a:solidFill>
            <a:schemeClr val="accent1"/>
          </a:solidFill>
          <a:latin typeface="Calibri"/>
          <a:ea typeface="+mj-ea"/>
          <a:cs typeface="Calibri"/>
        </a:defRPr>
      </a:lvl1pPr>
    </p:titleStyle>
    <p:bodyStyle>
      <a:lvl1pPr marL="219456" indent="-219456" algn="l" defTabSz="457200" rtl="0" eaLnBrk="1" latinLnBrk="0" hangingPunct="1">
        <a:lnSpc>
          <a:spcPct val="100000"/>
        </a:lnSpc>
        <a:spcBef>
          <a:spcPts val="800"/>
        </a:spcBef>
        <a:buClr>
          <a:schemeClr val="accent5"/>
        </a:buClr>
        <a:buSzPct val="85000"/>
        <a:buFont typeface="Arial"/>
        <a:buChar char="•"/>
        <a:defRPr sz="2400" kern="1200">
          <a:solidFill>
            <a:srgbClr val="000000"/>
          </a:solidFill>
          <a:latin typeface="Calibri"/>
          <a:ea typeface="+mn-ea"/>
          <a:cs typeface="Calibri"/>
        </a:defRPr>
      </a:lvl1pPr>
      <a:lvl2pPr marL="411480" indent="-182880" algn="l" defTabSz="457200" rtl="0" eaLnBrk="1" latinLnBrk="0" hangingPunct="1">
        <a:lnSpc>
          <a:spcPct val="100000"/>
        </a:lnSpc>
        <a:spcBef>
          <a:spcPts val="700"/>
        </a:spcBef>
        <a:buClr>
          <a:schemeClr val="accent5"/>
        </a:buClr>
        <a:buSzPct val="85000"/>
        <a:buFont typeface="Arial"/>
        <a:buChar char="•"/>
        <a:defRPr sz="2200" kern="1200">
          <a:solidFill>
            <a:srgbClr val="000000"/>
          </a:solidFill>
          <a:latin typeface="Calibri"/>
          <a:ea typeface="+mn-ea"/>
          <a:cs typeface="Calibri"/>
        </a:defRPr>
      </a:lvl2pPr>
      <a:lvl3pPr marL="612648" indent="-182880" algn="l" defTabSz="457200" rtl="0" eaLnBrk="1" latinLnBrk="0" hangingPunct="1">
        <a:lnSpc>
          <a:spcPct val="100000"/>
        </a:lnSpc>
        <a:spcBef>
          <a:spcPts val="600"/>
        </a:spcBef>
        <a:buClr>
          <a:schemeClr val="accent5"/>
        </a:buClr>
        <a:buSzPct val="85000"/>
        <a:buFont typeface="Arial"/>
        <a:buChar char="•"/>
        <a:defRPr sz="2000" kern="1200">
          <a:solidFill>
            <a:srgbClr val="000000"/>
          </a:solidFill>
          <a:latin typeface="Calibri"/>
          <a:ea typeface="+mn-ea"/>
          <a:cs typeface="Calibri"/>
        </a:defRPr>
      </a:lvl3pPr>
      <a:lvl4pPr marL="768096" indent="-164592" algn="l" defTabSz="457200" rtl="0" eaLnBrk="1" latinLnBrk="0" hangingPunct="1">
        <a:lnSpc>
          <a:spcPct val="100000"/>
        </a:lnSpc>
        <a:spcBef>
          <a:spcPts val="500"/>
        </a:spcBef>
        <a:buClr>
          <a:schemeClr val="accent5"/>
        </a:buClr>
        <a:buSzPct val="85000"/>
        <a:buFont typeface="Arial"/>
        <a:buChar char="•"/>
        <a:defRPr sz="1800" kern="1200" baseline="0">
          <a:solidFill>
            <a:srgbClr val="000000"/>
          </a:solidFill>
          <a:latin typeface="Calibri"/>
          <a:ea typeface="+mn-ea"/>
          <a:cs typeface="Calibri"/>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2.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1" Type="http://schemas.openxmlformats.org/officeDocument/2006/relationships/slideLayout" Target="../slideLayouts/slideLayout71.xml"/><Relationship Id="rId2"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9.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9.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1.png"/><Relationship Id="rId1" Type="http://schemas.openxmlformats.org/officeDocument/2006/relationships/slideLayout" Target="../slideLayouts/slideLayout76.xml"/><Relationship Id="rId2"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36.png"/><Relationship Id="rId3"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xml"/><Relationship Id="rId3"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1.png"/><Relationship Id="rId1" Type="http://schemas.openxmlformats.org/officeDocument/2006/relationships/slideLayout" Target="../slideLayouts/slideLayout76.xml"/><Relationship Id="rId2" Type="http://schemas.openxmlformats.org/officeDocument/2006/relationships/image" Target="../media/image3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image" Target="../media/image3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6.xml"/><Relationship Id="rId3" Type="http://schemas.openxmlformats.org/officeDocument/2006/relationships/image" Target="../media/image3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image" Target="../media/image3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png"/><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image" Target="../media/image3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11" Type="http://schemas.openxmlformats.org/officeDocument/2006/relationships/image" Target="../media/image50.png"/><Relationship Id="rId12" Type="http://schemas.openxmlformats.org/officeDocument/2006/relationships/image" Target="../media/image51.png"/><Relationship Id="rId13" Type="http://schemas.openxmlformats.org/officeDocument/2006/relationships/image" Target="../media/image52.png"/><Relationship Id="rId14" Type="http://schemas.openxmlformats.org/officeDocument/2006/relationships/image" Target="../media/image53.png"/><Relationship Id="rId15" Type="http://schemas.openxmlformats.org/officeDocument/2006/relationships/image" Target="../media/image54.png"/><Relationship Id="rId16" Type="http://schemas.openxmlformats.org/officeDocument/2006/relationships/image" Target="../media/image55.png"/><Relationship Id="rId17" Type="http://schemas.openxmlformats.org/officeDocument/2006/relationships/image" Target="../media/image56.png"/><Relationship Id="rId1" Type="http://schemas.openxmlformats.org/officeDocument/2006/relationships/slideLayout" Target="../slideLayouts/slideLayout102.xml"/><Relationship Id="rId2" Type="http://schemas.openxmlformats.org/officeDocument/2006/relationships/notesSlide" Target="../notesSlides/notesSlide7.xml"/><Relationship Id="rId3" Type="http://schemas.openxmlformats.org/officeDocument/2006/relationships/image" Target="../media/image42.png"/><Relationship Id="rId4" Type="http://schemas.openxmlformats.org/officeDocument/2006/relationships/image" Target="../media/image43.jp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7.png"/><Relationship Id="rId9" Type="http://schemas.openxmlformats.org/officeDocument/2006/relationships/image" Target="../media/image48.png"/><Relationship Id="rId10"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45181" y="2118167"/>
            <a:ext cx="8293326" cy="537754"/>
          </a:xfrm>
        </p:spPr>
        <p:txBody>
          <a:bodyPr/>
          <a:lstStyle/>
          <a:p>
            <a:r>
              <a:rPr lang="en-US"/>
              <a:t>SEBA, VOLTHA &amp; Residential CORD</a:t>
            </a:r>
          </a:p>
        </p:txBody>
      </p:sp>
      <p:sp>
        <p:nvSpPr>
          <p:cNvPr id="6" name="Subtitle 5"/>
          <p:cNvSpPr>
            <a:spLocks noGrp="1"/>
          </p:cNvSpPr>
          <p:nvPr>
            <p:ph type="subTitle" idx="1"/>
          </p:nvPr>
        </p:nvSpPr>
        <p:spPr/>
        <p:txBody>
          <a:bodyPr>
            <a:noAutofit/>
          </a:bodyPr>
          <a:lstStyle/>
          <a:p>
            <a:r>
              <a:rPr lang="en-US" sz="1800"/>
              <a:t>Saurav Das</a:t>
            </a:r>
            <a:br>
              <a:rPr lang="en-US" sz="1800"/>
            </a:br>
            <a:r>
              <a:rPr lang="en-US" sz="1800"/>
              <a:t>Director of Engineering, ONF</a:t>
            </a:r>
          </a:p>
        </p:txBody>
      </p:sp>
      <p:sp>
        <p:nvSpPr>
          <p:cNvPr id="4" name="TextBox 3"/>
          <p:cNvSpPr txBox="1"/>
          <p:nvPr/>
        </p:nvSpPr>
        <p:spPr>
          <a:xfrm>
            <a:off x="461056" y="3908593"/>
            <a:ext cx="8229600" cy="276999"/>
          </a:xfrm>
          <a:prstGeom prst="rect">
            <a:avLst/>
          </a:prstGeom>
          <a:noFill/>
        </p:spPr>
        <p:txBody>
          <a:bodyPr wrap="square" rtlCol="0">
            <a:spAutoFit/>
          </a:bodyPr>
          <a:lstStyle/>
          <a:p>
            <a:pPr algn="ctr"/>
            <a:fld id="{90C1520D-DB4D-B246-8934-D276FD1DEE9B}" type="datetime4">
              <a:rPr lang="en-US" sz="1200">
                <a:solidFill>
                  <a:srgbClr val="FFFFFF"/>
                </a:solidFill>
                <a:latin typeface="Calibri"/>
                <a:cs typeface="Calibri"/>
              </a:rPr>
              <a:pPr algn="ctr"/>
              <a:t>October 29, 2018</a:t>
            </a:fld>
            <a:endParaRPr lang="en-US" sz="1200">
              <a:solidFill>
                <a:srgbClr val="FFFFFF"/>
              </a:solidFill>
              <a:latin typeface="Calibri"/>
              <a:cs typeface="Calibri"/>
            </a:endParaRPr>
          </a:p>
        </p:txBody>
      </p:sp>
    </p:spTree>
    <p:extLst>
      <p:ext uri="{BB962C8B-B14F-4D97-AF65-F5344CB8AC3E}">
        <p14:creationId xmlns:p14="http://schemas.microsoft.com/office/powerpoint/2010/main" val="231272339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Picture 140"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945592" y="3275623"/>
            <a:ext cx="641351" cy="925827"/>
          </a:xfrm>
          <a:prstGeom prst="rect">
            <a:avLst/>
          </a:prstGeom>
        </p:spPr>
      </p:pic>
      <p:pic>
        <p:nvPicPr>
          <p:cNvPr id="143" name="Picture 142"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863870" y="3275623"/>
            <a:ext cx="641351" cy="925827"/>
          </a:xfrm>
          <a:prstGeom prst="rect">
            <a:avLst/>
          </a:prstGeom>
        </p:spPr>
      </p:pic>
      <p:pic>
        <p:nvPicPr>
          <p:cNvPr id="144" name="Picture 143"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801226" y="3275623"/>
            <a:ext cx="641351" cy="925827"/>
          </a:xfrm>
          <a:prstGeom prst="rect">
            <a:avLst/>
          </a:prstGeom>
        </p:spPr>
      </p:pic>
      <p:pic>
        <p:nvPicPr>
          <p:cNvPr id="146" name="Picture 145"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726312" y="3275623"/>
            <a:ext cx="641351" cy="925827"/>
          </a:xfrm>
          <a:prstGeom prst="rect">
            <a:avLst/>
          </a:prstGeom>
        </p:spPr>
      </p:pic>
      <p:pic>
        <p:nvPicPr>
          <p:cNvPr id="148" name="Picture 147"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57745" y="3275623"/>
            <a:ext cx="641351" cy="925827"/>
          </a:xfrm>
          <a:prstGeom prst="rect">
            <a:avLst/>
          </a:prstGeom>
        </p:spPr>
      </p:pic>
      <p:pic>
        <p:nvPicPr>
          <p:cNvPr id="150" name="Picture 149"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577941" y="3275623"/>
            <a:ext cx="641351" cy="925827"/>
          </a:xfrm>
          <a:prstGeom prst="rect">
            <a:avLst/>
          </a:prstGeom>
        </p:spPr>
      </p:pic>
      <p:pic>
        <p:nvPicPr>
          <p:cNvPr id="152" name="Picture 151"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520328" y="3275623"/>
            <a:ext cx="641351" cy="925827"/>
          </a:xfrm>
          <a:prstGeom prst="rect">
            <a:avLst/>
          </a:prstGeom>
        </p:spPr>
      </p:pic>
      <p:pic>
        <p:nvPicPr>
          <p:cNvPr id="93" name="Picture 92" descr="cell-tower.png"/>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66786" y="613383"/>
            <a:ext cx="606344" cy="1021263"/>
          </a:xfrm>
          <a:prstGeom prst="rect">
            <a:avLst/>
          </a:prstGeom>
        </p:spPr>
      </p:pic>
      <p:cxnSp>
        <p:nvCxnSpPr>
          <p:cNvPr id="142" name="Straight Connector 141"/>
          <p:cNvCxnSpPr>
            <a:stCxn id="132" idx="0"/>
            <a:endCxn id="104" idx="0"/>
          </p:cNvCxnSpPr>
          <p:nvPr/>
        </p:nvCxnSpPr>
        <p:spPr>
          <a:xfrm flipH="1">
            <a:off x="1352742" y="2690972"/>
            <a:ext cx="18496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5" name="Straight Connector 144"/>
          <p:cNvCxnSpPr>
            <a:stCxn id="132" idx="0"/>
            <a:endCxn id="106" idx="0"/>
          </p:cNvCxnSpPr>
          <p:nvPr/>
        </p:nvCxnSpPr>
        <p:spPr>
          <a:xfrm flipH="1">
            <a:off x="2279818" y="2690972"/>
            <a:ext cx="9225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7" name="Straight Connector 146"/>
          <p:cNvCxnSpPr>
            <a:stCxn id="132" idx="0"/>
            <a:endCxn id="113" idx="0"/>
          </p:cNvCxnSpPr>
          <p:nvPr/>
        </p:nvCxnSpPr>
        <p:spPr>
          <a:xfrm>
            <a:off x="3202305"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9" name="Straight Connector 148"/>
          <p:cNvCxnSpPr>
            <a:stCxn id="130" idx="0"/>
            <a:endCxn id="115" idx="0"/>
          </p:cNvCxnSpPr>
          <p:nvPr/>
        </p:nvCxnSpPr>
        <p:spPr>
          <a:xfrm>
            <a:off x="4132591" y="2690972"/>
            <a:ext cx="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1" name="Straight Connector 150"/>
          <p:cNvCxnSpPr>
            <a:stCxn id="132" idx="0"/>
            <a:endCxn id="115" idx="0"/>
          </p:cNvCxnSpPr>
          <p:nvPr/>
        </p:nvCxnSpPr>
        <p:spPr>
          <a:xfrm>
            <a:off x="3202305" y="2690972"/>
            <a:ext cx="9302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3" name="Straight Connector 152"/>
          <p:cNvCxnSpPr>
            <a:stCxn id="132" idx="0"/>
            <a:endCxn id="118" idx="0"/>
          </p:cNvCxnSpPr>
          <p:nvPr/>
        </p:nvCxnSpPr>
        <p:spPr>
          <a:xfrm>
            <a:off x="3202305" y="269097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7" name="Straight Connector 156"/>
          <p:cNvCxnSpPr>
            <a:stCxn id="132" idx="0"/>
            <a:endCxn id="120" idx="0"/>
          </p:cNvCxnSpPr>
          <p:nvPr/>
        </p:nvCxnSpPr>
        <p:spPr>
          <a:xfrm>
            <a:off x="3202305" y="2690972"/>
            <a:ext cx="27844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1" name="Straight Connector 160"/>
          <p:cNvCxnSpPr>
            <a:stCxn id="132" idx="0"/>
            <a:endCxn id="122" idx="0"/>
          </p:cNvCxnSpPr>
          <p:nvPr/>
        </p:nvCxnSpPr>
        <p:spPr>
          <a:xfrm>
            <a:off x="3202305" y="2690972"/>
            <a:ext cx="37115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5" name="Straight Connector 164"/>
          <p:cNvCxnSpPr>
            <a:stCxn id="132" idx="0"/>
            <a:endCxn id="124" idx="0"/>
          </p:cNvCxnSpPr>
          <p:nvPr/>
        </p:nvCxnSpPr>
        <p:spPr>
          <a:xfrm>
            <a:off x="3202305" y="2690972"/>
            <a:ext cx="46513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7" name="Straight Connector 166"/>
          <p:cNvCxnSpPr>
            <a:stCxn id="130" idx="0"/>
            <a:endCxn id="113" idx="0"/>
          </p:cNvCxnSpPr>
          <p:nvPr/>
        </p:nvCxnSpPr>
        <p:spPr>
          <a:xfrm flipH="1">
            <a:off x="32023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9" name="Straight Connector 168"/>
          <p:cNvCxnSpPr>
            <a:stCxn id="130" idx="0"/>
            <a:endCxn id="106" idx="0"/>
          </p:cNvCxnSpPr>
          <p:nvPr/>
        </p:nvCxnSpPr>
        <p:spPr>
          <a:xfrm flipH="1">
            <a:off x="2279824" y="2690972"/>
            <a:ext cx="18527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1" name="Straight Connector 170"/>
          <p:cNvCxnSpPr>
            <a:stCxn id="130" idx="0"/>
            <a:endCxn id="104" idx="0"/>
          </p:cNvCxnSpPr>
          <p:nvPr/>
        </p:nvCxnSpPr>
        <p:spPr>
          <a:xfrm flipH="1">
            <a:off x="1352719" y="2690972"/>
            <a:ext cx="27798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3" name="Straight Connector 172"/>
          <p:cNvCxnSpPr>
            <a:stCxn id="130" idx="0"/>
            <a:endCxn id="118" idx="0"/>
          </p:cNvCxnSpPr>
          <p:nvPr/>
        </p:nvCxnSpPr>
        <p:spPr>
          <a:xfrm>
            <a:off x="4132591" y="2690972"/>
            <a:ext cx="923914"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5" name="Straight Connector 174"/>
          <p:cNvCxnSpPr>
            <a:stCxn id="130" idx="0"/>
            <a:endCxn id="120" idx="0"/>
          </p:cNvCxnSpPr>
          <p:nvPr/>
        </p:nvCxnSpPr>
        <p:spPr>
          <a:xfrm>
            <a:off x="4132591" y="269097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7" name="Straight Connector 176"/>
          <p:cNvCxnSpPr>
            <a:stCxn id="130" idx="0"/>
            <a:endCxn id="122" idx="0"/>
          </p:cNvCxnSpPr>
          <p:nvPr/>
        </p:nvCxnSpPr>
        <p:spPr>
          <a:xfrm>
            <a:off x="4132591" y="2690972"/>
            <a:ext cx="27813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9" name="Straight Connector 178"/>
          <p:cNvCxnSpPr>
            <a:stCxn id="130" idx="0"/>
            <a:endCxn id="124" idx="0"/>
          </p:cNvCxnSpPr>
          <p:nvPr/>
        </p:nvCxnSpPr>
        <p:spPr>
          <a:xfrm>
            <a:off x="4132591" y="2690972"/>
            <a:ext cx="37211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sp>
        <p:nvSpPr>
          <p:cNvPr id="2" name="Title 1"/>
          <p:cNvSpPr>
            <a:spLocks noGrp="1"/>
          </p:cNvSpPr>
          <p:nvPr>
            <p:ph type="title"/>
          </p:nvPr>
        </p:nvSpPr>
        <p:spPr>
          <a:xfrm>
            <a:off x="447675" y="72933"/>
            <a:ext cx="8521700" cy="523220"/>
          </a:xfrm>
        </p:spPr>
        <p:txBody>
          <a:bodyPr/>
          <a:lstStyle/>
          <a:p>
            <a:r>
              <a:rPr lang="en-US" sz="2800" b="1" dirty="0" smtClean="0">
                <a:solidFill>
                  <a:srgbClr val="4F81BD"/>
                </a:solidFill>
                <a:latin typeface="+mj-lt"/>
              </a:rPr>
              <a:t>CORD: Central Office Re-Architected as a Datacenter</a:t>
            </a:r>
            <a:endParaRPr lang="en-US" sz="2800" b="1" dirty="0">
              <a:solidFill>
                <a:srgbClr val="4F81BD"/>
              </a:solidFill>
              <a:latin typeface="+mj-lt"/>
            </a:endParaRPr>
          </a:p>
        </p:txBody>
      </p:sp>
      <p:cxnSp>
        <p:nvCxnSpPr>
          <p:cNvPr id="212" name="Straight Connector 211"/>
          <p:cNvCxnSpPr>
            <a:stCxn id="128" idx="0"/>
            <a:endCxn id="104" idx="0"/>
          </p:cNvCxnSpPr>
          <p:nvPr/>
        </p:nvCxnSpPr>
        <p:spPr>
          <a:xfrm flipH="1">
            <a:off x="1352723" y="2690972"/>
            <a:ext cx="37038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6" name="Straight Connector 215"/>
          <p:cNvCxnSpPr>
            <a:stCxn id="128" idx="0"/>
            <a:endCxn id="113" idx="0"/>
          </p:cNvCxnSpPr>
          <p:nvPr/>
        </p:nvCxnSpPr>
        <p:spPr>
          <a:xfrm flipH="1">
            <a:off x="3202305" y="2690972"/>
            <a:ext cx="18542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8" name="Straight Connector 217"/>
          <p:cNvCxnSpPr>
            <a:stCxn id="128" idx="0"/>
            <a:endCxn id="115" idx="0"/>
          </p:cNvCxnSpPr>
          <p:nvPr/>
        </p:nvCxnSpPr>
        <p:spPr>
          <a:xfrm flipH="1">
            <a:off x="4132591" y="2690972"/>
            <a:ext cx="923914"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0" name="Straight Connector 219"/>
          <p:cNvCxnSpPr>
            <a:stCxn id="128" idx="0"/>
            <a:endCxn id="118" idx="0"/>
          </p:cNvCxnSpPr>
          <p:nvPr/>
        </p:nvCxnSpPr>
        <p:spPr>
          <a:xfrm>
            <a:off x="5056505"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2" name="Straight Connector 221"/>
          <p:cNvCxnSpPr>
            <a:stCxn id="128" idx="0"/>
            <a:endCxn id="120" idx="0"/>
          </p:cNvCxnSpPr>
          <p:nvPr/>
        </p:nvCxnSpPr>
        <p:spPr>
          <a:xfrm>
            <a:off x="50565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6" name="Straight Connector 225"/>
          <p:cNvCxnSpPr>
            <a:stCxn id="128" idx="0"/>
            <a:endCxn id="122" idx="0"/>
          </p:cNvCxnSpPr>
          <p:nvPr/>
        </p:nvCxnSpPr>
        <p:spPr>
          <a:xfrm>
            <a:off x="5056505" y="2690972"/>
            <a:ext cx="18573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0" name="Straight Connector 229"/>
          <p:cNvCxnSpPr>
            <a:stCxn id="126" idx="0"/>
            <a:endCxn id="104" idx="0"/>
          </p:cNvCxnSpPr>
          <p:nvPr/>
        </p:nvCxnSpPr>
        <p:spPr>
          <a:xfrm flipH="1">
            <a:off x="1352742" y="2690972"/>
            <a:ext cx="46340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4" name="Straight Connector 233"/>
          <p:cNvCxnSpPr>
            <a:stCxn id="126" idx="0"/>
            <a:endCxn id="113" idx="0"/>
          </p:cNvCxnSpPr>
          <p:nvPr/>
        </p:nvCxnSpPr>
        <p:spPr>
          <a:xfrm flipH="1">
            <a:off x="3202305" y="2690972"/>
            <a:ext cx="27844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8" name="Straight Connector 237"/>
          <p:cNvCxnSpPr>
            <a:stCxn id="126" idx="0"/>
            <a:endCxn id="118" idx="0"/>
          </p:cNvCxnSpPr>
          <p:nvPr/>
        </p:nvCxnSpPr>
        <p:spPr>
          <a:xfrm flipH="1">
            <a:off x="50565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2" name="Straight Connector 241"/>
          <p:cNvCxnSpPr>
            <a:stCxn id="126" idx="0"/>
            <a:endCxn id="122" idx="0"/>
          </p:cNvCxnSpPr>
          <p:nvPr/>
        </p:nvCxnSpPr>
        <p:spPr>
          <a:xfrm>
            <a:off x="5986791" y="2690972"/>
            <a:ext cx="9271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4" name="Straight Connector 243"/>
          <p:cNvCxnSpPr>
            <a:stCxn id="126" idx="0"/>
            <a:endCxn id="124" idx="0"/>
          </p:cNvCxnSpPr>
          <p:nvPr/>
        </p:nvCxnSpPr>
        <p:spPr>
          <a:xfrm>
            <a:off x="5986791" y="2690972"/>
            <a:ext cx="18669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6" name="Straight Connector 245"/>
          <p:cNvCxnSpPr>
            <a:stCxn id="126" idx="0"/>
            <a:endCxn id="120" idx="0"/>
          </p:cNvCxnSpPr>
          <p:nvPr/>
        </p:nvCxnSpPr>
        <p:spPr>
          <a:xfrm>
            <a:off x="5986791"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248" name="Group 247"/>
          <p:cNvGrpSpPr/>
          <p:nvPr/>
        </p:nvGrpSpPr>
        <p:grpSpPr>
          <a:xfrm>
            <a:off x="3820219" y="2538015"/>
            <a:ext cx="598706" cy="344401"/>
            <a:chOff x="3769419" y="2741133"/>
            <a:chExt cx="574073" cy="330231"/>
          </a:xfrm>
        </p:grpSpPr>
        <p:sp>
          <p:nvSpPr>
            <p:cNvPr id="130" name="Rectangle 129"/>
            <p:cNvSpPr/>
            <p:nvPr/>
          </p:nvSpPr>
          <p:spPr>
            <a:xfrm>
              <a:off x="3964164"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9" name="Picture 12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69419" y="2741133"/>
              <a:ext cx="574073" cy="330231"/>
            </a:xfrm>
            <a:prstGeom prst="rect">
              <a:avLst/>
            </a:prstGeom>
          </p:spPr>
        </p:pic>
      </p:grpSp>
      <p:grpSp>
        <p:nvGrpSpPr>
          <p:cNvPr id="247" name="Group 246"/>
          <p:cNvGrpSpPr/>
          <p:nvPr/>
        </p:nvGrpSpPr>
        <p:grpSpPr>
          <a:xfrm>
            <a:off x="2889933" y="2538015"/>
            <a:ext cx="598706" cy="344401"/>
            <a:chOff x="2839133" y="2741133"/>
            <a:chExt cx="574073" cy="330231"/>
          </a:xfrm>
        </p:grpSpPr>
        <p:sp>
          <p:nvSpPr>
            <p:cNvPr id="132" name="Rectangle 131"/>
            <p:cNvSpPr/>
            <p:nvPr/>
          </p:nvSpPr>
          <p:spPr>
            <a:xfrm>
              <a:off x="3033878"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31" name="Picture 130"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39133" y="2741133"/>
              <a:ext cx="574073" cy="330231"/>
            </a:xfrm>
            <a:prstGeom prst="rect">
              <a:avLst/>
            </a:prstGeom>
          </p:spPr>
        </p:pic>
      </p:grpSp>
      <p:sp>
        <p:nvSpPr>
          <p:cNvPr id="263" name="Rounded Rectangle 262"/>
          <p:cNvSpPr/>
          <p:nvPr/>
        </p:nvSpPr>
        <p:spPr>
          <a:xfrm>
            <a:off x="1053063" y="2207286"/>
            <a:ext cx="7066197" cy="289441"/>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45720" rtlCol="0" anchor="ctr">
            <a:noAutofit/>
          </a:bodyPr>
          <a:lstStyle/>
          <a:p>
            <a:pPr algn="ctr"/>
            <a:r>
              <a:rPr lang="en-US" sz="1400" b="1" dirty="0">
                <a:solidFill>
                  <a:srgbClr val="FFFFFF"/>
                </a:solidFill>
                <a:latin typeface="Corbel"/>
                <a:cs typeface="Corbel"/>
              </a:rPr>
              <a:t>Access Service Orchestration &amp; Control</a:t>
            </a:r>
          </a:p>
        </p:txBody>
      </p:sp>
      <p:sp>
        <p:nvSpPr>
          <p:cNvPr id="265" name="TextBox 264"/>
          <p:cNvSpPr txBox="1"/>
          <p:nvPr/>
        </p:nvSpPr>
        <p:spPr>
          <a:xfrm>
            <a:off x="3454086" y="1630364"/>
            <a:ext cx="1831744"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Mobile</a:t>
            </a:r>
            <a:br>
              <a:rPr lang="en-US" sz="1400" dirty="0">
                <a:solidFill>
                  <a:srgbClr val="4B4B4B"/>
                </a:solidFill>
                <a:latin typeface="Corbel"/>
                <a:cs typeface="Corbel"/>
              </a:rPr>
            </a:br>
            <a:r>
              <a:rPr lang="en-US" sz="1000" dirty="0" err="1">
                <a:solidFill>
                  <a:srgbClr val="4B4B4B"/>
                </a:solidFill>
                <a:latin typeface="Corbel"/>
                <a:cs typeface="Corbel"/>
              </a:rPr>
              <a:t>vBBU</a:t>
            </a:r>
            <a:r>
              <a:rPr lang="en-US" sz="1000" dirty="0">
                <a:solidFill>
                  <a:srgbClr val="4B4B4B"/>
                </a:solidFill>
                <a:latin typeface="Corbel"/>
                <a:cs typeface="Corbel"/>
              </a:rPr>
              <a:t>. </a:t>
            </a:r>
            <a:r>
              <a:rPr lang="en-US" sz="1000" dirty="0" err="1">
                <a:solidFill>
                  <a:srgbClr val="4B4B4B"/>
                </a:solidFill>
                <a:latin typeface="Corbel"/>
                <a:cs typeface="Corbel"/>
              </a:rPr>
              <a:t>vMME</a:t>
            </a:r>
            <a:r>
              <a:rPr lang="en-US" sz="1000" dirty="0">
                <a:solidFill>
                  <a:srgbClr val="4B4B4B"/>
                </a:solidFill>
                <a:latin typeface="Corbel"/>
                <a:cs typeface="Corbel"/>
              </a:rPr>
              <a:t>, </a:t>
            </a:r>
            <a:r>
              <a:rPr lang="en-US" sz="1000" dirty="0" err="1">
                <a:solidFill>
                  <a:srgbClr val="4B4B4B"/>
                </a:solidFill>
                <a:latin typeface="Corbel"/>
                <a:cs typeface="Corbel"/>
              </a:rPr>
              <a:t>vSGW</a:t>
            </a:r>
            <a:r>
              <a:rPr lang="en-US" sz="1000" dirty="0">
                <a:solidFill>
                  <a:srgbClr val="4B4B4B"/>
                </a:solidFill>
                <a:latin typeface="Corbel"/>
                <a:cs typeface="Corbel"/>
              </a:rPr>
              <a:t>, </a:t>
            </a:r>
            <a:r>
              <a:rPr lang="en-US" sz="1000" dirty="0" err="1">
                <a:solidFill>
                  <a:srgbClr val="4B4B4B"/>
                </a:solidFill>
                <a:latin typeface="Corbel"/>
                <a:cs typeface="Corbel"/>
              </a:rPr>
              <a:t>vPGW</a:t>
            </a:r>
            <a:r>
              <a:rPr lang="en-US" sz="1000" dirty="0">
                <a:solidFill>
                  <a:srgbClr val="4B4B4B"/>
                </a:solidFill>
                <a:latin typeface="Corbel"/>
                <a:cs typeface="Corbel"/>
              </a:rPr>
              <a:t>, </a:t>
            </a:r>
            <a:r>
              <a:rPr lang="en-US" sz="1000" dirty="0" err="1">
                <a:solidFill>
                  <a:srgbClr val="4B4B4B"/>
                </a:solidFill>
                <a:latin typeface="Corbel"/>
                <a:cs typeface="Corbel"/>
              </a:rPr>
              <a:t>vCDN</a:t>
            </a:r>
            <a:endParaRPr lang="en-US" sz="1000" dirty="0">
              <a:solidFill>
                <a:srgbClr val="4B4B4B"/>
              </a:solidFill>
              <a:latin typeface="Corbel"/>
              <a:cs typeface="Corbel"/>
            </a:endParaRPr>
          </a:p>
        </p:txBody>
      </p:sp>
      <p:sp>
        <p:nvSpPr>
          <p:cNvPr id="267" name="TextBox 266"/>
          <p:cNvSpPr txBox="1"/>
          <p:nvPr/>
        </p:nvSpPr>
        <p:spPr>
          <a:xfrm>
            <a:off x="7321509" y="4185774"/>
            <a:ext cx="1101764"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ROADM </a:t>
            </a:r>
            <a:r>
              <a:rPr lang="en-US" sz="1400" dirty="0" err="1">
                <a:solidFill>
                  <a:srgbClr val="4B4B4B"/>
                </a:solidFill>
                <a:latin typeface="Corbel"/>
                <a:cs typeface="Corbel"/>
              </a:rPr>
              <a:t>(Core)</a:t>
            </a:r>
            <a:endParaRPr lang="en-US" sz="1400" dirty="0">
              <a:solidFill>
                <a:srgbClr val="4B4B4B"/>
              </a:solidFill>
              <a:latin typeface="Corbel"/>
              <a:cs typeface="Corbel"/>
            </a:endParaRPr>
          </a:p>
        </p:txBody>
      </p:sp>
      <p:sp>
        <p:nvSpPr>
          <p:cNvPr id="269" name="TextBox 268"/>
          <p:cNvSpPr txBox="1"/>
          <p:nvPr/>
        </p:nvSpPr>
        <p:spPr>
          <a:xfrm>
            <a:off x="2061777" y="4185774"/>
            <a:ext cx="406061"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BBUs</a:t>
            </a:r>
            <a:endParaRPr lang="en-US" sz="1400">
              <a:solidFill>
                <a:srgbClr val="4B4B4B"/>
              </a:solidFill>
              <a:latin typeface="Corbel"/>
              <a:cs typeface="Corbel"/>
            </a:endParaRPr>
          </a:p>
        </p:txBody>
      </p:sp>
      <p:sp>
        <p:nvSpPr>
          <p:cNvPr id="270" name="TextBox 269"/>
          <p:cNvSpPr txBox="1"/>
          <p:nvPr/>
        </p:nvSpPr>
        <p:spPr>
          <a:xfrm>
            <a:off x="2809036" y="4185774"/>
            <a:ext cx="751019"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PON OLTs</a:t>
            </a:r>
            <a:endParaRPr lang="en-US" sz="1400">
              <a:solidFill>
                <a:srgbClr val="4B4B4B"/>
              </a:solidFill>
              <a:latin typeface="Corbel"/>
              <a:cs typeface="Corbel"/>
            </a:endParaRPr>
          </a:p>
        </p:txBody>
      </p:sp>
      <p:sp>
        <p:nvSpPr>
          <p:cNvPr id="87" name="TextBox 86"/>
          <p:cNvSpPr txBox="1"/>
          <p:nvPr/>
        </p:nvSpPr>
        <p:spPr>
          <a:xfrm>
            <a:off x="1004740" y="1620735"/>
            <a:ext cx="1384343"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Residential</a:t>
            </a:r>
            <a:br>
              <a:rPr lang="en-US" sz="1400" dirty="0">
                <a:solidFill>
                  <a:srgbClr val="4B4B4B"/>
                </a:solidFill>
                <a:latin typeface="Corbel"/>
                <a:cs typeface="Corbel"/>
              </a:rPr>
            </a:br>
            <a:r>
              <a:rPr lang="en-US" sz="1000" dirty="0" err="1">
                <a:solidFill>
                  <a:srgbClr val="4B4B4B"/>
                </a:solidFill>
                <a:latin typeface="Corbel"/>
                <a:cs typeface="Corbel"/>
              </a:rPr>
              <a:t>vOLT, vSG, vRouter, vCDN</a:t>
            </a:r>
            <a:endParaRPr lang="en-US" sz="1000" dirty="0">
              <a:solidFill>
                <a:srgbClr val="4B4B4B"/>
              </a:solidFill>
              <a:latin typeface="Corbel"/>
              <a:cs typeface="Corbel"/>
            </a:endParaRPr>
          </a:p>
        </p:txBody>
      </p:sp>
      <p:sp>
        <p:nvSpPr>
          <p:cNvPr id="88" name="TextBox 87"/>
          <p:cNvSpPr txBox="1"/>
          <p:nvPr/>
        </p:nvSpPr>
        <p:spPr>
          <a:xfrm>
            <a:off x="5998816" y="1656142"/>
            <a:ext cx="2090316"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cs typeface="Corbel"/>
              </a:rPr>
              <a:t>Enterprise</a:t>
            </a:r>
            <a:br>
              <a:rPr lang="en-US" sz="1400" dirty="0">
                <a:solidFill>
                  <a:srgbClr val="4B4B4B"/>
                </a:solidFill>
                <a:latin typeface="Corbel"/>
                <a:cs typeface="Corbel"/>
              </a:rPr>
            </a:br>
            <a:r>
              <a:rPr lang="en-US" sz="1000" dirty="0" err="1">
                <a:solidFill>
                  <a:srgbClr val="4B4B4B"/>
                </a:solidFill>
                <a:latin typeface="Corbel"/>
                <a:cs typeface="Corbel"/>
              </a:rPr>
              <a:t>vCarrierEthernet, vOAM, vWanEx, vIDS</a:t>
            </a:r>
            <a:endParaRPr lang="en-US" sz="1000" dirty="0">
              <a:solidFill>
                <a:srgbClr val="4B4B4B"/>
              </a:solidFill>
              <a:latin typeface="Corbel"/>
              <a:cs typeface="Corbel"/>
            </a:endParaRPr>
          </a:p>
        </p:txBody>
      </p:sp>
      <p:pic>
        <p:nvPicPr>
          <p:cNvPr id="91" name="Picture 90" descr="building2.png"/>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684082" y="502539"/>
            <a:ext cx="678160" cy="1110157"/>
          </a:xfrm>
          <a:prstGeom prst="rect">
            <a:avLst/>
          </a:prstGeom>
        </p:spPr>
      </p:pic>
      <p:pic>
        <p:nvPicPr>
          <p:cNvPr id="92" name="Picture 91" descr="house.png"/>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39683" y="957259"/>
            <a:ext cx="816038" cy="584522"/>
          </a:xfrm>
          <a:prstGeom prst="rect">
            <a:avLst/>
          </a:prstGeom>
        </p:spPr>
      </p:pic>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2</a:t>
            </a:fld>
            <a:endParaRPr lang="en-US">
              <a:solidFill>
                <a:srgbClr val="FFFFFF">
                  <a:lumMod val="65000"/>
                </a:srgbClr>
              </a:solidFill>
            </a:endParaRPr>
          </a:p>
        </p:txBody>
      </p:sp>
      <p:grpSp>
        <p:nvGrpSpPr>
          <p:cNvPr id="257" name="Group 256"/>
          <p:cNvGrpSpPr/>
          <p:nvPr/>
        </p:nvGrpSpPr>
        <p:grpSpPr>
          <a:xfrm>
            <a:off x="6601519" y="3122665"/>
            <a:ext cx="598706" cy="344401"/>
            <a:chOff x="6550719" y="3436458"/>
            <a:chExt cx="574073" cy="330231"/>
          </a:xfrm>
        </p:grpSpPr>
        <p:sp>
          <p:nvSpPr>
            <p:cNvPr id="122" name="Rectangle 121"/>
            <p:cNvSpPr/>
            <p:nvPr/>
          </p:nvSpPr>
          <p:spPr>
            <a:xfrm>
              <a:off x="67454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1" name="Picture 120"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50719" y="3436458"/>
              <a:ext cx="574073" cy="330231"/>
            </a:xfrm>
            <a:prstGeom prst="rect">
              <a:avLst/>
            </a:prstGeom>
          </p:spPr>
        </p:pic>
      </p:grpSp>
      <p:grpSp>
        <p:nvGrpSpPr>
          <p:cNvPr id="256" name="Group 255"/>
          <p:cNvGrpSpPr/>
          <p:nvPr/>
        </p:nvGrpSpPr>
        <p:grpSpPr>
          <a:xfrm>
            <a:off x="5674419" y="3122665"/>
            <a:ext cx="598706" cy="344401"/>
            <a:chOff x="5623619" y="3436458"/>
            <a:chExt cx="574073" cy="330231"/>
          </a:xfrm>
        </p:grpSpPr>
        <p:sp>
          <p:nvSpPr>
            <p:cNvPr id="120" name="Rectangle 119"/>
            <p:cNvSpPr/>
            <p:nvPr/>
          </p:nvSpPr>
          <p:spPr>
            <a:xfrm>
              <a:off x="58183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9" name="Picture 11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23619" y="3436458"/>
              <a:ext cx="574073" cy="330231"/>
            </a:xfrm>
            <a:prstGeom prst="rect">
              <a:avLst/>
            </a:prstGeom>
          </p:spPr>
        </p:pic>
      </p:grpSp>
      <p:grpSp>
        <p:nvGrpSpPr>
          <p:cNvPr id="255" name="Group 254"/>
          <p:cNvGrpSpPr/>
          <p:nvPr/>
        </p:nvGrpSpPr>
        <p:grpSpPr>
          <a:xfrm>
            <a:off x="4744133" y="3122665"/>
            <a:ext cx="598706" cy="344401"/>
            <a:chOff x="4693333" y="3436458"/>
            <a:chExt cx="574073" cy="330231"/>
          </a:xfrm>
        </p:grpSpPr>
        <p:sp>
          <p:nvSpPr>
            <p:cNvPr id="118" name="Rectangle 117"/>
            <p:cNvSpPr/>
            <p:nvPr/>
          </p:nvSpPr>
          <p:spPr>
            <a:xfrm>
              <a:off x="4888078"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7" name="Picture 116"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93333" y="3436458"/>
              <a:ext cx="574073" cy="330231"/>
            </a:xfrm>
            <a:prstGeom prst="rect">
              <a:avLst/>
            </a:prstGeom>
          </p:spPr>
        </p:pic>
      </p:grpSp>
      <p:cxnSp>
        <p:nvCxnSpPr>
          <p:cNvPr id="12" name="Straight Connector 11"/>
          <p:cNvCxnSpPr>
            <a:stCxn id="106" idx="0"/>
            <a:endCxn id="128" idx="1"/>
          </p:cNvCxnSpPr>
          <p:nvPr/>
        </p:nvCxnSpPr>
        <p:spPr>
          <a:xfrm flipV="1">
            <a:off x="2279802" y="2725720"/>
            <a:ext cx="2667432"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06" idx="3"/>
            <a:endCxn id="126" idx="1"/>
          </p:cNvCxnSpPr>
          <p:nvPr/>
        </p:nvCxnSpPr>
        <p:spPr>
          <a:xfrm flipV="1">
            <a:off x="2389085" y="2725740"/>
            <a:ext cx="3488447" cy="584655"/>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115" idx="0"/>
            <a:endCxn id="126" idx="1"/>
          </p:cNvCxnSpPr>
          <p:nvPr/>
        </p:nvCxnSpPr>
        <p:spPr>
          <a:xfrm flipV="1">
            <a:off x="4132607" y="2725720"/>
            <a:ext cx="1744929"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124" idx="0"/>
            <a:endCxn id="128" idx="2"/>
          </p:cNvCxnSpPr>
          <p:nvPr/>
        </p:nvCxnSpPr>
        <p:spPr>
          <a:xfrm flipH="1" flipV="1">
            <a:off x="5056505" y="2760492"/>
            <a:ext cx="2797186" cy="515119"/>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2" name="Group 21"/>
          <p:cNvGrpSpPr/>
          <p:nvPr/>
        </p:nvGrpSpPr>
        <p:grpSpPr>
          <a:xfrm>
            <a:off x="3820219" y="3122665"/>
            <a:ext cx="598706" cy="344401"/>
            <a:chOff x="3820219" y="3153790"/>
            <a:chExt cx="598706" cy="344401"/>
          </a:xfrm>
        </p:grpSpPr>
        <p:sp>
          <p:nvSpPr>
            <p:cNvPr id="115" name="Rectangle 114"/>
            <p:cNvSpPr/>
            <p:nvPr/>
          </p:nvSpPr>
          <p:spPr>
            <a:xfrm>
              <a:off x="40233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4" name="Picture 113"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20219" y="3153790"/>
              <a:ext cx="598706" cy="344401"/>
            </a:xfrm>
            <a:prstGeom prst="rect">
              <a:avLst/>
            </a:prstGeom>
          </p:spPr>
        </p:pic>
      </p:grpSp>
      <p:grpSp>
        <p:nvGrpSpPr>
          <p:cNvPr id="24" name="Group 23"/>
          <p:cNvGrpSpPr/>
          <p:nvPr/>
        </p:nvGrpSpPr>
        <p:grpSpPr>
          <a:xfrm>
            <a:off x="5674419" y="2538015"/>
            <a:ext cx="598706" cy="344401"/>
            <a:chOff x="5674419" y="2569135"/>
            <a:chExt cx="598706" cy="344401"/>
          </a:xfrm>
        </p:grpSpPr>
        <p:sp>
          <p:nvSpPr>
            <p:cNvPr id="126" name="Rectangle 125"/>
            <p:cNvSpPr/>
            <p:nvPr/>
          </p:nvSpPr>
          <p:spPr>
            <a:xfrm>
              <a:off x="5877520"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5" name="Picture 124"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74419" y="2569135"/>
              <a:ext cx="598706" cy="344401"/>
            </a:xfrm>
            <a:prstGeom prst="rect">
              <a:avLst/>
            </a:prstGeom>
          </p:spPr>
        </p:pic>
      </p:grpSp>
      <p:grpSp>
        <p:nvGrpSpPr>
          <p:cNvPr id="26" name="Group 25"/>
          <p:cNvGrpSpPr/>
          <p:nvPr/>
        </p:nvGrpSpPr>
        <p:grpSpPr>
          <a:xfrm>
            <a:off x="4744133" y="2538015"/>
            <a:ext cx="598706" cy="344401"/>
            <a:chOff x="4744133" y="2569135"/>
            <a:chExt cx="598706" cy="344401"/>
          </a:xfrm>
        </p:grpSpPr>
        <p:sp>
          <p:nvSpPr>
            <p:cNvPr id="128" name="Rectangle 127"/>
            <p:cNvSpPr/>
            <p:nvPr/>
          </p:nvSpPr>
          <p:spPr>
            <a:xfrm>
              <a:off x="4947234"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7" name="Picture 126"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44133" y="2569135"/>
              <a:ext cx="598706" cy="344401"/>
            </a:xfrm>
            <a:prstGeom prst="rect">
              <a:avLst/>
            </a:prstGeom>
          </p:spPr>
        </p:pic>
      </p:grpSp>
      <p:grpSp>
        <p:nvGrpSpPr>
          <p:cNvPr id="21" name="Group 20"/>
          <p:cNvGrpSpPr/>
          <p:nvPr/>
        </p:nvGrpSpPr>
        <p:grpSpPr>
          <a:xfrm>
            <a:off x="2889933" y="3122665"/>
            <a:ext cx="598706" cy="344401"/>
            <a:chOff x="2889933" y="3153790"/>
            <a:chExt cx="598706" cy="344401"/>
          </a:xfrm>
        </p:grpSpPr>
        <p:sp>
          <p:nvSpPr>
            <p:cNvPr id="113" name="Rectangle 112"/>
            <p:cNvSpPr/>
            <p:nvPr/>
          </p:nvSpPr>
          <p:spPr>
            <a:xfrm>
              <a:off x="3093034"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12" name="Picture 111"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89933" y="3153790"/>
              <a:ext cx="598706" cy="344401"/>
            </a:xfrm>
            <a:prstGeom prst="rect">
              <a:avLst/>
            </a:prstGeom>
          </p:spPr>
        </p:pic>
      </p:grpSp>
      <p:grpSp>
        <p:nvGrpSpPr>
          <p:cNvPr id="23" name="Group 22"/>
          <p:cNvGrpSpPr/>
          <p:nvPr/>
        </p:nvGrpSpPr>
        <p:grpSpPr>
          <a:xfrm>
            <a:off x="7541319" y="3122665"/>
            <a:ext cx="598706" cy="344401"/>
            <a:chOff x="7541319" y="3153790"/>
            <a:chExt cx="598706" cy="344401"/>
          </a:xfrm>
        </p:grpSpPr>
        <p:sp>
          <p:nvSpPr>
            <p:cNvPr id="124" name="Rectangle 123"/>
            <p:cNvSpPr/>
            <p:nvPr/>
          </p:nvSpPr>
          <p:spPr>
            <a:xfrm>
              <a:off x="77444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23" name="Picture 122"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41319" y="3153790"/>
              <a:ext cx="598706" cy="344401"/>
            </a:xfrm>
            <a:prstGeom prst="rect">
              <a:avLst/>
            </a:prstGeom>
          </p:spPr>
        </p:pic>
      </p:grpSp>
      <p:grpSp>
        <p:nvGrpSpPr>
          <p:cNvPr id="19" name="Group 18"/>
          <p:cNvGrpSpPr/>
          <p:nvPr/>
        </p:nvGrpSpPr>
        <p:grpSpPr>
          <a:xfrm>
            <a:off x="1967430" y="3122665"/>
            <a:ext cx="598706" cy="344401"/>
            <a:chOff x="1967430" y="3153790"/>
            <a:chExt cx="598706" cy="344401"/>
          </a:xfrm>
        </p:grpSpPr>
        <p:sp>
          <p:nvSpPr>
            <p:cNvPr id="106" name="Rectangle 105"/>
            <p:cNvSpPr/>
            <p:nvPr/>
          </p:nvSpPr>
          <p:spPr>
            <a:xfrm>
              <a:off x="2170531"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05" name="Picture 104"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7430" y="3153790"/>
              <a:ext cx="598706" cy="344401"/>
            </a:xfrm>
            <a:prstGeom prst="rect">
              <a:avLst/>
            </a:prstGeom>
          </p:spPr>
        </p:pic>
      </p:grpSp>
      <p:sp>
        <p:nvSpPr>
          <p:cNvPr id="96" name="TextBox 95"/>
          <p:cNvSpPr txBox="1"/>
          <p:nvPr/>
        </p:nvSpPr>
        <p:spPr>
          <a:xfrm>
            <a:off x="4170268" y="4185774"/>
            <a:ext cx="2577629" cy="215444"/>
          </a:xfrm>
          <a:prstGeom prst="rect">
            <a:avLst/>
          </a:prstGeom>
          <a:noFill/>
        </p:spPr>
        <p:txBody>
          <a:bodyPr wrap="none" lIns="0" tIns="0" rIns="0" bIns="0" rtlCol="0">
            <a:spAutoFit/>
          </a:bodyPr>
          <a:lstStyle/>
          <a:p>
            <a:pPr algn="ctr" defTabSz="457123">
              <a:spcBef>
                <a:spcPts val="400"/>
              </a:spcBef>
            </a:pPr>
            <a:r>
              <a:rPr lang="en-US" sz="1400">
                <a:solidFill>
                  <a:srgbClr val="4B4B4B"/>
                </a:solidFill>
                <a:latin typeface="Corbel"/>
                <a:cs typeface="Corbel"/>
              </a:rPr>
              <a:t>COTS (Off-the-Shelf) x86 Compute </a:t>
            </a:r>
            <a:endParaRPr lang="en-US" sz="1400" dirty="0">
              <a:solidFill>
                <a:srgbClr val="4B4B4B"/>
              </a:solidFill>
              <a:latin typeface="Corbel"/>
              <a:cs typeface="Corbel"/>
            </a:endParaRPr>
          </a:p>
        </p:txBody>
      </p:sp>
      <p:sp>
        <p:nvSpPr>
          <p:cNvPr id="97" name="TextBox 96"/>
          <p:cNvSpPr txBox="1"/>
          <p:nvPr/>
        </p:nvSpPr>
        <p:spPr>
          <a:xfrm>
            <a:off x="7035520" y="2591198"/>
            <a:ext cx="1579158" cy="420628"/>
          </a:xfrm>
          <a:prstGeom prst="rect">
            <a:avLst/>
          </a:prstGeom>
          <a:noFill/>
        </p:spPr>
        <p:txBody>
          <a:bodyPr wrap="none" lIns="0" tIns="0" rIns="0" bIns="0" rtlCol="0">
            <a:spAutoFit/>
          </a:bodyPr>
          <a:lstStyle/>
          <a:p>
            <a:pPr algn="ctr" defTabSz="457123">
              <a:spcBef>
                <a:spcPts val="400"/>
              </a:spcBef>
            </a:pPr>
            <a:r>
              <a:rPr lang="en-US" sz="1200" dirty="0">
                <a:solidFill>
                  <a:srgbClr val="4B4B4B"/>
                </a:solidFill>
                <a:latin typeface="Corbel"/>
                <a:cs typeface="Corbel"/>
              </a:rPr>
              <a:t>White-box Switches with</a:t>
            </a:r>
          </a:p>
          <a:p>
            <a:pPr algn="ctr" defTabSz="457123">
              <a:spcBef>
                <a:spcPts val="400"/>
              </a:spcBef>
            </a:pPr>
            <a:r>
              <a:rPr lang="en-US" sz="1200" dirty="0">
                <a:solidFill>
                  <a:srgbClr val="4B4B4B"/>
                </a:solidFill>
                <a:latin typeface="Corbel"/>
                <a:cs typeface="Corbel"/>
              </a:rPr>
              <a:t>Merchant Silicon</a:t>
            </a:r>
          </a:p>
        </p:txBody>
      </p:sp>
      <p:sp>
        <p:nvSpPr>
          <p:cNvPr id="4" name="Rectangle 3"/>
          <p:cNvSpPr/>
          <p:nvPr/>
        </p:nvSpPr>
        <p:spPr>
          <a:xfrm>
            <a:off x="2241307" y="4606121"/>
            <a:ext cx="5612384" cy="369332"/>
          </a:xfrm>
          <a:prstGeom prst="rect">
            <a:avLst/>
          </a:prstGeom>
        </p:spPr>
        <p:txBody>
          <a:bodyPr wrap="none">
            <a:spAutoFit/>
          </a:bodyPr>
          <a:lstStyle/>
          <a:p>
            <a:pPr algn="ctr">
              <a:spcBef>
                <a:spcPct val="20000"/>
              </a:spcBef>
            </a:pPr>
            <a:r>
              <a:rPr lang="en-US" dirty="0">
                <a:solidFill>
                  <a:srgbClr val="000000"/>
                </a:solidFill>
                <a:latin typeface="Calibri (Body)"/>
                <a:cs typeface="Calibri (Body)"/>
              </a:rPr>
              <a:t>Economies of a datacenter, Agility of a cloud provider </a:t>
            </a:r>
          </a:p>
        </p:txBody>
      </p:sp>
      <p:sp>
        <p:nvSpPr>
          <p:cNvPr id="99" name="Shape 2051"/>
          <p:cNvSpPr/>
          <p:nvPr/>
        </p:nvSpPr>
        <p:spPr>
          <a:xfrm>
            <a:off x="83150" y="4083625"/>
            <a:ext cx="1067690" cy="1015024"/>
          </a:xfrm>
          <a:prstGeom prst="ellipse">
            <a:avLst/>
          </a:prstGeom>
          <a:solidFill>
            <a:srgbClr val="008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a:buClr>
                <a:srgbClr val="000000"/>
              </a:buClr>
              <a:buSzPct val="25000"/>
              <a:buFont typeface="Calibri"/>
              <a:buNone/>
            </a:pPr>
            <a:r>
              <a:rPr lang="en">
                <a:solidFill>
                  <a:srgbClr val="000000"/>
                </a:solidFill>
                <a:latin typeface="Corbel" charset="0"/>
                <a:ea typeface="Corbel" charset="0"/>
                <a:cs typeface="Corbel" charset="0"/>
                <a:sym typeface="Calibri"/>
              </a:rPr>
              <a:t>SDN</a:t>
            </a:r>
          </a:p>
        </p:txBody>
      </p:sp>
      <p:sp>
        <p:nvSpPr>
          <p:cNvPr id="100" name="Shape 2052"/>
          <p:cNvSpPr/>
          <p:nvPr/>
        </p:nvSpPr>
        <p:spPr>
          <a:xfrm>
            <a:off x="836125" y="4083805"/>
            <a:ext cx="1067690" cy="1015024"/>
          </a:xfrm>
          <a:prstGeom prst="ellipse">
            <a:avLst/>
          </a:prstGeom>
          <a:solidFill>
            <a:srgbClr val="3366FF">
              <a:alpha val="1765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algn="r">
              <a:buClr>
                <a:srgbClr val="000000"/>
              </a:buClr>
              <a:buSzPct val="25000"/>
              <a:buFont typeface="Calibri"/>
              <a:buNone/>
            </a:pPr>
            <a:r>
              <a:rPr lang="en">
                <a:solidFill>
                  <a:srgbClr val="000000"/>
                </a:solidFill>
                <a:latin typeface="Corbel" charset="0"/>
                <a:ea typeface="Corbel" charset="0"/>
                <a:cs typeface="Corbel" charset="0"/>
                <a:sym typeface="Calibri"/>
              </a:rPr>
              <a:t>NFV</a:t>
            </a:r>
          </a:p>
        </p:txBody>
      </p:sp>
      <p:sp>
        <p:nvSpPr>
          <p:cNvPr id="101" name="Shape 2053"/>
          <p:cNvSpPr/>
          <p:nvPr/>
        </p:nvSpPr>
        <p:spPr>
          <a:xfrm>
            <a:off x="519218" y="3431305"/>
            <a:ext cx="1067690" cy="1015024"/>
          </a:xfrm>
          <a:prstGeom prst="ellipse">
            <a:avLst/>
          </a:prstGeom>
          <a:solidFill>
            <a:srgbClr val="FF0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t" anchorCtr="0">
            <a:noAutofit/>
          </a:bodyPr>
          <a:lstStyle/>
          <a:p>
            <a:pPr algn="ctr">
              <a:buClr>
                <a:srgbClr val="000000"/>
              </a:buClr>
              <a:buSzPct val="25000"/>
              <a:buFont typeface="Calibri"/>
              <a:buNone/>
            </a:pPr>
            <a:r>
              <a:rPr lang="en" dirty="0">
                <a:solidFill>
                  <a:srgbClr val="000000"/>
                </a:solidFill>
                <a:latin typeface="Corbel" charset="0"/>
                <a:ea typeface="Corbel" charset="0"/>
                <a:cs typeface="Corbel" charset="0"/>
                <a:sym typeface="Calibri"/>
              </a:rPr>
              <a:t>Cloud</a:t>
            </a:r>
          </a:p>
        </p:txBody>
      </p:sp>
      <p:grpSp>
        <p:nvGrpSpPr>
          <p:cNvPr id="107" name="Group 106"/>
          <p:cNvGrpSpPr/>
          <p:nvPr/>
        </p:nvGrpSpPr>
        <p:grpSpPr>
          <a:xfrm>
            <a:off x="1149641" y="3122665"/>
            <a:ext cx="598706" cy="344401"/>
            <a:chOff x="1967430" y="3153790"/>
            <a:chExt cx="598706" cy="344401"/>
          </a:xfrm>
        </p:grpSpPr>
        <p:sp>
          <p:nvSpPr>
            <p:cNvPr id="108" name="Rectangle 107"/>
            <p:cNvSpPr/>
            <p:nvPr/>
          </p:nvSpPr>
          <p:spPr>
            <a:xfrm>
              <a:off x="2170531"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pic>
          <p:nvPicPr>
            <p:cNvPr id="109" name="Picture 10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7430" y="3153790"/>
              <a:ext cx="598706" cy="344401"/>
            </a:xfrm>
            <a:prstGeom prst="rect">
              <a:avLst/>
            </a:prstGeom>
          </p:spPr>
        </p:pic>
      </p:grpSp>
    </p:spTree>
    <p:extLst>
      <p:ext uri="{BB962C8B-B14F-4D97-AF65-F5344CB8AC3E}">
        <p14:creationId xmlns:p14="http://schemas.microsoft.com/office/powerpoint/2010/main" val="66689100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0" y="70163"/>
            <a:ext cx="8516548" cy="615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Outline</a:t>
            </a:r>
            <a:endParaRPr/>
          </a:p>
        </p:txBody>
      </p:sp>
      <p:sp>
        <p:nvSpPr>
          <p:cNvPr id="47" name="Google Shape;47;p8"/>
          <p:cNvSpPr txBox="1">
            <a:spLocks noGrp="1"/>
          </p:cNvSpPr>
          <p:nvPr>
            <p:ph type="body" idx="1"/>
          </p:nvPr>
        </p:nvSpPr>
        <p:spPr>
          <a:xfrm>
            <a:off x="331648" y="920979"/>
            <a:ext cx="8184900" cy="3818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US" sz="2400">
                <a:solidFill>
                  <a:schemeClr val="accent5"/>
                </a:solidFill>
              </a:rPr>
              <a:t>CORD platform changes</a:t>
            </a:r>
          </a:p>
          <a:p>
            <a:pPr>
              <a:lnSpc>
                <a:spcPct val="200000"/>
              </a:lnSpc>
            </a:pPr>
            <a:r>
              <a:rPr lang="en-US" sz="2400">
                <a:solidFill>
                  <a:srgbClr val="0097A7"/>
                </a:solidFill>
              </a:rPr>
              <a:t>R-CORD &amp; VOLTHA changes</a:t>
            </a:r>
          </a:p>
          <a:p>
            <a:pPr>
              <a:lnSpc>
                <a:spcPct val="200000"/>
              </a:lnSpc>
            </a:pPr>
            <a:r>
              <a:rPr lang="en-US" sz="2400">
                <a:solidFill>
                  <a:srgbClr val="0097A7"/>
                </a:solidFill>
              </a:rPr>
              <a:t>So what is SEBA?</a:t>
            </a:r>
          </a:p>
          <a:p>
            <a:pPr>
              <a:lnSpc>
                <a:spcPct val="200000"/>
              </a:lnSpc>
            </a:pPr>
            <a:r>
              <a:rPr lang="en-US" sz="2400">
                <a:solidFill>
                  <a:srgbClr val="0097A7"/>
                </a:solidFill>
              </a:rPr>
              <a:t>SEBA development &amp; roadmap</a:t>
            </a:r>
          </a:p>
        </p:txBody>
      </p:sp>
    </p:spTree>
    <p:extLst>
      <p:ext uri="{BB962C8B-B14F-4D97-AF65-F5344CB8AC3E}">
        <p14:creationId xmlns:p14="http://schemas.microsoft.com/office/powerpoint/2010/main" val="1068869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animEffect transition="in" filter="fade">
                                      <p:cBhvr>
                                        <p:cTn id="7" dur="500"/>
                                        <p:tgtEl>
                                          <p:spTgt spid="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xEl>
                                              <p:pRg st="1" end="1"/>
                                            </p:txEl>
                                          </p:spTgt>
                                        </p:tgtEl>
                                        <p:attrNameLst>
                                          <p:attrName>style.visibility</p:attrName>
                                        </p:attrNameLst>
                                      </p:cBhvr>
                                      <p:to>
                                        <p:strVal val="visible"/>
                                      </p:to>
                                    </p:set>
                                    <p:animEffect transition="in" filter="fade">
                                      <p:cBhvr>
                                        <p:cTn id="12" dur="500"/>
                                        <p:tgtEl>
                                          <p:spTgt spid="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
                                            <p:txEl>
                                              <p:pRg st="2" end="2"/>
                                            </p:txEl>
                                          </p:spTgt>
                                        </p:tgtEl>
                                        <p:attrNameLst>
                                          <p:attrName>style.visibility</p:attrName>
                                        </p:attrNameLst>
                                      </p:cBhvr>
                                      <p:to>
                                        <p:strVal val="visible"/>
                                      </p:to>
                                    </p:set>
                                    <p:animEffect transition="in" filter="fade">
                                      <p:cBhvr>
                                        <p:cTn id="17" dur="500"/>
                                        <p:tgtEl>
                                          <p:spTgt spid="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
                                            <p:txEl>
                                              <p:pRg st="3" end="3"/>
                                            </p:txEl>
                                          </p:spTgt>
                                        </p:tgtEl>
                                        <p:attrNameLst>
                                          <p:attrName>style.visibility</p:attrName>
                                        </p:attrNameLst>
                                      </p:cBhvr>
                                      <p:to>
                                        <p:strVal val="visible"/>
                                      </p:to>
                                    </p:set>
                                    <p:animEffect transition="in" filter="fade">
                                      <p:cBhvr>
                                        <p:cTn id="22" dur="500"/>
                                        <p:tgtEl>
                                          <p:spTgt spid="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CORD platform changes</a:t>
            </a:r>
          </a:p>
        </p:txBody>
      </p:sp>
      <p:sp>
        <p:nvSpPr>
          <p:cNvPr id="2" name="Slide Number Placeholder 1"/>
          <p:cNvSpPr>
            <a:spLocks noGrp="1"/>
          </p:cNvSpPr>
          <p:nvPr>
            <p:ph type="sldNum" sz="quarter" idx="4"/>
          </p:nvPr>
        </p:nvSpPr>
        <p:spPr/>
        <p:txBody>
          <a:bodyPr/>
          <a:lstStyle/>
          <a:p>
            <a:fld id="{C921E2DF-5279-024C-809C-CD16853F95A6}" type="slidenum">
              <a:rPr lang="en-US"/>
              <a:pPr/>
              <a:t>4</a:t>
            </a:fld>
            <a:endParaRPr lang="en-US"/>
          </a:p>
        </p:txBody>
      </p:sp>
    </p:spTree>
    <p:extLst>
      <p:ext uri="{BB962C8B-B14F-4D97-AF65-F5344CB8AC3E}">
        <p14:creationId xmlns:p14="http://schemas.microsoft.com/office/powerpoint/2010/main" val="229363471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313648" y="70163"/>
            <a:ext cx="8202900" cy="61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CORD platform</a:t>
            </a:r>
            <a:r>
              <a:rPr lang="en-US"/>
              <a:t> &amp; build-process </a:t>
            </a:r>
            <a:r>
              <a:rPr lang="en-US" sz="2400"/>
              <a:t>(before mid-2018)</a:t>
            </a:r>
            <a:endParaRPr sz="2400"/>
          </a:p>
        </p:txBody>
      </p:sp>
      <p:sp>
        <p:nvSpPr>
          <p:cNvPr id="107" name="Google Shape;107;p13"/>
          <p:cNvSpPr/>
          <p:nvPr/>
        </p:nvSpPr>
        <p:spPr>
          <a:xfrm>
            <a:off x="19432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Bare metal</a:t>
            </a:r>
            <a:endParaRPr sz="1400" kern="0">
              <a:solidFill>
                <a:srgbClr val="000000"/>
              </a:solidFill>
              <a:latin typeface="Arial"/>
              <a:ea typeface="Arial"/>
              <a:cs typeface="Arial"/>
              <a:sym typeface="Arial"/>
            </a:endParaRPr>
          </a:p>
        </p:txBody>
      </p:sp>
      <p:sp>
        <p:nvSpPr>
          <p:cNvPr id="108" name="Google Shape;108;p13"/>
          <p:cNvSpPr/>
          <p:nvPr/>
        </p:nvSpPr>
        <p:spPr>
          <a:xfrm>
            <a:off x="448906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Bare metal</a:t>
            </a:r>
            <a:endParaRPr sz="1400" kern="0">
              <a:solidFill>
                <a:srgbClr val="000000"/>
              </a:solidFill>
              <a:latin typeface="Arial"/>
              <a:ea typeface="Arial"/>
              <a:cs typeface="Arial"/>
              <a:sym typeface="Arial"/>
            </a:endParaRPr>
          </a:p>
        </p:txBody>
      </p:sp>
      <p:sp>
        <p:nvSpPr>
          <p:cNvPr id="109" name="Google Shape;109;p13"/>
          <p:cNvSpPr/>
          <p:nvPr/>
        </p:nvSpPr>
        <p:spPr>
          <a:xfrm>
            <a:off x="70349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Bare metal</a:t>
            </a:r>
            <a:endParaRPr sz="1400" kern="0">
              <a:solidFill>
                <a:srgbClr val="000000"/>
              </a:solidFill>
              <a:latin typeface="Arial"/>
              <a:ea typeface="Arial"/>
              <a:cs typeface="Arial"/>
              <a:sym typeface="Arial"/>
            </a:endParaRPr>
          </a:p>
        </p:txBody>
      </p:sp>
      <p:cxnSp>
        <p:nvCxnSpPr>
          <p:cNvPr id="110" name="Google Shape;110;p13"/>
          <p:cNvCxnSpPr/>
          <p:nvPr/>
        </p:nvCxnSpPr>
        <p:spPr>
          <a:xfrm flipH="1">
            <a:off x="1678214" y="3053375"/>
            <a:ext cx="6280149" cy="4600"/>
          </a:xfrm>
          <a:prstGeom prst="straightConnector1">
            <a:avLst/>
          </a:prstGeom>
          <a:noFill/>
          <a:ln w="9525" cap="flat" cmpd="sng">
            <a:solidFill>
              <a:schemeClr val="dk2"/>
            </a:solidFill>
            <a:prstDash val="solid"/>
            <a:round/>
            <a:headEnd type="none" w="med" len="med"/>
            <a:tailEnd type="none" w="med" len="med"/>
          </a:ln>
        </p:spPr>
      </p:cxnSp>
      <p:cxnSp>
        <p:nvCxnSpPr>
          <p:cNvPr id="111" name="Google Shape;111;p13"/>
          <p:cNvCxnSpPr>
            <a:stCxn id="107" idx="2"/>
          </p:cNvCxnSpPr>
          <p:nvPr/>
        </p:nvCxnSpPr>
        <p:spPr>
          <a:xfrm>
            <a:off x="285881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2" name="Google Shape;112;p13"/>
          <p:cNvCxnSpPr>
            <a:stCxn id="108" idx="2"/>
          </p:cNvCxnSpPr>
          <p:nvPr/>
        </p:nvCxnSpPr>
        <p:spPr>
          <a:xfrm>
            <a:off x="540466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3" name="Google Shape;113;p13"/>
          <p:cNvCxnSpPr>
            <a:stCxn id="109" idx="2"/>
          </p:cNvCxnSpPr>
          <p:nvPr/>
        </p:nvCxnSpPr>
        <p:spPr>
          <a:xfrm>
            <a:off x="7950513" y="2597775"/>
            <a:ext cx="7800" cy="460200"/>
          </a:xfrm>
          <a:prstGeom prst="straightConnector1">
            <a:avLst/>
          </a:prstGeom>
          <a:noFill/>
          <a:ln w="9525" cap="flat" cmpd="sng">
            <a:solidFill>
              <a:schemeClr val="dk2"/>
            </a:solidFill>
            <a:prstDash val="solid"/>
            <a:round/>
            <a:headEnd type="none" w="med" len="med"/>
            <a:tailEnd type="none" w="med" len="med"/>
          </a:ln>
        </p:spPr>
      </p:cxnSp>
      <p:sp>
        <p:nvSpPr>
          <p:cNvPr id="114" name="Google Shape;114;p13"/>
          <p:cNvSpPr/>
          <p:nvPr/>
        </p:nvSpPr>
        <p:spPr>
          <a:xfrm>
            <a:off x="19432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OS</a:t>
            </a:r>
            <a:endParaRPr sz="1400" kern="0">
              <a:solidFill>
                <a:srgbClr val="000000"/>
              </a:solidFill>
              <a:latin typeface="Arial"/>
              <a:ea typeface="Arial"/>
              <a:cs typeface="Arial"/>
              <a:sym typeface="Arial"/>
            </a:endParaRPr>
          </a:p>
        </p:txBody>
      </p:sp>
      <p:sp>
        <p:nvSpPr>
          <p:cNvPr id="115" name="Google Shape;115;p13"/>
          <p:cNvSpPr/>
          <p:nvPr/>
        </p:nvSpPr>
        <p:spPr>
          <a:xfrm>
            <a:off x="448906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OS</a:t>
            </a:r>
            <a:endParaRPr sz="1400" kern="0">
              <a:solidFill>
                <a:srgbClr val="000000"/>
              </a:solidFill>
              <a:latin typeface="Arial"/>
              <a:ea typeface="Arial"/>
              <a:cs typeface="Arial"/>
              <a:sym typeface="Arial"/>
            </a:endParaRPr>
          </a:p>
        </p:txBody>
      </p:sp>
      <p:sp>
        <p:nvSpPr>
          <p:cNvPr id="116" name="Google Shape;116;p13"/>
          <p:cNvSpPr/>
          <p:nvPr/>
        </p:nvSpPr>
        <p:spPr>
          <a:xfrm>
            <a:off x="70349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OS</a:t>
            </a:r>
            <a:endParaRPr sz="1400" kern="0">
              <a:solidFill>
                <a:srgbClr val="000000"/>
              </a:solidFill>
              <a:latin typeface="Arial"/>
              <a:ea typeface="Arial"/>
              <a:cs typeface="Arial"/>
              <a:sym typeface="Arial"/>
            </a:endParaRPr>
          </a:p>
        </p:txBody>
      </p:sp>
      <p:sp>
        <p:nvSpPr>
          <p:cNvPr id="118" name="Google Shape;118;p13"/>
          <p:cNvSpPr txBox="1"/>
          <p:nvPr/>
        </p:nvSpPr>
        <p:spPr>
          <a:xfrm>
            <a:off x="1705432" y="2679785"/>
            <a:ext cx="3090038" cy="5469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kern="0">
                <a:solidFill>
                  <a:srgbClr val="000000"/>
                </a:solidFill>
                <a:latin typeface="Arial"/>
                <a:ea typeface="Arial"/>
                <a:cs typeface="Arial"/>
                <a:sym typeface="Arial"/>
              </a:rPr>
              <a:t>Management network</a:t>
            </a:r>
            <a:endParaRPr sz="1400" kern="0">
              <a:solidFill>
                <a:srgbClr val="000000"/>
              </a:solidFill>
              <a:latin typeface="Arial"/>
              <a:ea typeface="Arial"/>
              <a:cs typeface="Arial"/>
              <a:sym typeface="Arial"/>
            </a:endParaRPr>
          </a:p>
        </p:txBody>
      </p:sp>
      <p:sp>
        <p:nvSpPr>
          <p:cNvPr id="119" name="Google Shape;119;p13"/>
          <p:cNvSpPr/>
          <p:nvPr/>
        </p:nvSpPr>
        <p:spPr>
          <a:xfrm>
            <a:off x="1935455" y="1011988"/>
            <a:ext cx="758759"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ONOS</a:t>
            </a:r>
            <a:endParaRPr sz="1400" kern="0">
              <a:solidFill>
                <a:srgbClr val="000000"/>
              </a:solidFill>
              <a:latin typeface="Arial"/>
              <a:ea typeface="Arial"/>
              <a:cs typeface="Arial"/>
              <a:sym typeface="Arial"/>
            </a:endParaRPr>
          </a:p>
        </p:txBody>
      </p:sp>
      <p:sp>
        <p:nvSpPr>
          <p:cNvPr id="120" name="Google Shape;120;p13"/>
          <p:cNvSpPr/>
          <p:nvPr/>
        </p:nvSpPr>
        <p:spPr>
          <a:xfrm>
            <a:off x="2707838" y="1012988"/>
            <a:ext cx="106657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VOLTHA</a:t>
            </a:r>
            <a:endParaRPr sz="1400" kern="0">
              <a:solidFill>
                <a:srgbClr val="000000"/>
              </a:solidFill>
              <a:latin typeface="Arial"/>
              <a:ea typeface="Arial"/>
              <a:cs typeface="Arial"/>
              <a:sym typeface="Arial"/>
            </a:endParaRPr>
          </a:p>
        </p:txBody>
      </p:sp>
      <p:sp>
        <p:nvSpPr>
          <p:cNvPr id="121" name="Google Shape;121;p13"/>
          <p:cNvSpPr/>
          <p:nvPr/>
        </p:nvSpPr>
        <p:spPr>
          <a:xfrm>
            <a:off x="1943213" y="1353488"/>
            <a:ext cx="76462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XOS</a:t>
            </a:r>
            <a:endParaRPr sz="1400" kern="0">
              <a:solidFill>
                <a:srgbClr val="000000"/>
              </a:solidFill>
              <a:latin typeface="Arial"/>
              <a:ea typeface="Arial"/>
              <a:cs typeface="Arial"/>
              <a:sym typeface="Arial"/>
            </a:endParaRPr>
          </a:p>
        </p:txBody>
      </p:sp>
      <p:sp>
        <p:nvSpPr>
          <p:cNvPr id="123" name="Google Shape;123;p13"/>
          <p:cNvSpPr/>
          <p:nvPr/>
        </p:nvSpPr>
        <p:spPr>
          <a:xfrm>
            <a:off x="2707838" y="1353488"/>
            <a:ext cx="106657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OpenStack</a:t>
            </a:r>
            <a:endParaRPr sz="1200" kern="0">
              <a:solidFill>
                <a:srgbClr val="000000"/>
              </a:solidFill>
              <a:latin typeface="Arial"/>
              <a:ea typeface="Arial"/>
              <a:cs typeface="Arial"/>
              <a:sym typeface="Arial"/>
            </a:endParaRPr>
          </a:p>
        </p:txBody>
      </p:sp>
      <p:sp>
        <p:nvSpPr>
          <p:cNvPr id="124" name="Google Shape;124;p13"/>
          <p:cNvSpPr/>
          <p:nvPr/>
        </p:nvSpPr>
        <p:spPr>
          <a:xfrm>
            <a:off x="31850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Leaf</a:t>
            </a:r>
            <a:endParaRPr sz="1400" kern="0">
              <a:solidFill>
                <a:srgbClr val="000000"/>
              </a:solidFill>
              <a:latin typeface="Arial"/>
              <a:ea typeface="Arial"/>
              <a:cs typeface="Arial"/>
              <a:sym typeface="Arial"/>
            </a:endParaRPr>
          </a:p>
        </p:txBody>
      </p:sp>
      <p:sp>
        <p:nvSpPr>
          <p:cNvPr id="125" name="Google Shape;125;p13"/>
          <p:cNvSpPr/>
          <p:nvPr/>
        </p:nvSpPr>
        <p:spPr>
          <a:xfrm>
            <a:off x="57283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Leaf</a:t>
            </a:r>
            <a:endParaRPr sz="1400" kern="0">
              <a:solidFill>
                <a:srgbClr val="000000"/>
              </a:solidFill>
              <a:latin typeface="Arial"/>
              <a:ea typeface="Arial"/>
              <a:cs typeface="Arial"/>
              <a:sym typeface="Arial"/>
            </a:endParaRPr>
          </a:p>
        </p:txBody>
      </p:sp>
      <p:sp>
        <p:nvSpPr>
          <p:cNvPr id="126" name="Google Shape;126;p13"/>
          <p:cNvSpPr/>
          <p:nvPr/>
        </p:nvSpPr>
        <p:spPr>
          <a:xfrm>
            <a:off x="31850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Spine</a:t>
            </a:r>
            <a:endParaRPr sz="1400" kern="0">
              <a:solidFill>
                <a:srgbClr val="000000"/>
              </a:solidFill>
              <a:latin typeface="Arial"/>
              <a:ea typeface="Arial"/>
              <a:cs typeface="Arial"/>
              <a:sym typeface="Arial"/>
            </a:endParaRPr>
          </a:p>
        </p:txBody>
      </p:sp>
      <p:sp>
        <p:nvSpPr>
          <p:cNvPr id="127" name="Google Shape;127;p13"/>
          <p:cNvSpPr/>
          <p:nvPr/>
        </p:nvSpPr>
        <p:spPr>
          <a:xfrm>
            <a:off x="57283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Spine</a:t>
            </a:r>
            <a:endParaRPr sz="1400" kern="0">
              <a:solidFill>
                <a:srgbClr val="000000"/>
              </a:solidFill>
              <a:latin typeface="Arial"/>
              <a:ea typeface="Arial"/>
              <a:cs typeface="Arial"/>
              <a:sym typeface="Arial"/>
            </a:endParaRPr>
          </a:p>
        </p:txBody>
      </p:sp>
      <p:cxnSp>
        <p:nvCxnSpPr>
          <p:cNvPr id="128" name="Google Shape;128;p13"/>
          <p:cNvCxnSpPr/>
          <p:nvPr/>
        </p:nvCxnSpPr>
        <p:spPr>
          <a:xfrm rot="10800000">
            <a:off x="3344975" y="261222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29" name="Google Shape;129;p13"/>
          <p:cNvCxnSpPr/>
          <p:nvPr/>
        </p:nvCxnSpPr>
        <p:spPr>
          <a:xfrm>
            <a:off x="40244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0" name="Google Shape;130;p13"/>
          <p:cNvCxnSpPr>
            <a:stCxn id="125" idx="2"/>
            <a:endCxn id="126" idx="0"/>
          </p:cNvCxnSpPr>
          <p:nvPr/>
        </p:nvCxnSpPr>
        <p:spPr>
          <a:xfrm flipH="1">
            <a:off x="41005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1" name="Google Shape;131;p13"/>
          <p:cNvCxnSpPr/>
          <p:nvPr/>
        </p:nvCxnSpPr>
        <p:spPr>
          <a:xfrm>
            <a:off x="67201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2" name="Google Shape;132;p13"/>
          <p:cNvCxnSpPr>
            <a:stCxn id="124" idx="2"/>
            <a:endCxn id="127" idx="0"/>
          </p:cNvCxnSpPr>
          <p:nvPr/>
        </p:nvCxnSpPr>
        <p:spPr>
          <a:xfrm>
            <a:off x="41006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3" name="Google Shape;133;p13"/>
          <p:cNvCxnSpPr/>
          <p:nvPr/>
        </p:nvCxnSpPr>
        <p:spPr>
          <a:xfrm rot="10800000">
            <a:off x="4868050" y="260057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34" name="Google Shape;134;p13"/>
          <p:cNvCxnSpPr/>
          <p:nvPr/>
        </p:nvCxnSpPr>
        <p:spPr>
          <a:xfrm rot="10800000">
            <a:off x="7225025" y="2598740"/>
            <a:ext cx="0" cy="1098900"/>
          </a:xfrm>
          <a:prstGeom prst="straightConnector1">
            <a:avLst/>
          </a:prstGeom>
          <a:noFill/>
          <a:ln w="38100" cap="flat" cmpd="sng">
            <a:solidFill>
              <a:srgbClr val="0097A7"/>
            </a:solidFill>
            <a:prstDash val="solid"/>
            <a:round/>
            <a:headEnd type="none" w="med" len="med"/>
            <a:tailEnd type="none" w="med" len="med"/>
          </a:ln>
        </p:spPr>
      </p:cxnSp>
      <p:sp>
        <p:nvSpPr>
          <p:cNvPr id="135" name="Google Shape;135;p13"/>
          <p:cNvSpPr/>
          <p:nvPr/>
        </p:nvSpPr>
        <p:spPr>
          <a:xfrm>
            <a:off x="11394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Access</a:t>
            </a:r>
            <a:endParaRPr lang="en-US" sz="1400" kern="0">
              <a:solidFill>
                <a:srgbClr val="000000"/>
              </a:solidFill>
              <a:latin typeface="Arial"/>
              <a:ea typeface="Arial"/>
              <a:cs typeface="Arial"/>
              <a:sym typeface="Arial"/>
            </a:endParaRPr>
          </a:p>
          <a:p>
            <a:pPr algn="ctr" defTabSz="914400">
              <a:buClr>
                <a:srgbClr val="000000"/>
              </a:buClr>
              <a:buFont typeface="Arial"/>
              <a:buNone/>
            </a:pPr>
            <a:r>
              <a:rPr lang="en-US" sz="1400" kern="0">
                <a:solidFill>
                  <a:srgbClr val="000000"/>
                </a:solidFill>
                <a:latin typeface="Arial"/>
                <a:ea typeface="Arial"/>
                <a:cs typeface="Arial"/>
                <a:sym typeface="Arial"/>
              </a:rPr>
              <a:t>Node</a:t>
            </a:r>
            <a:endParaRPr sz="1400" kern="0">
              <a:solidFill>
                <a:srgbClr val="000000"/>
              </a:solidFill>
              <a:latin typeface="Arial"/>
              <a:ea typeface="Arial"/>
              <a:cs typeface="Arial"/>
              <a:sym typeface="Arial"/>
            </a:endParaRPr>
          </a:p>
        </p:txBody>
      </p:sp>
      <p:cxnSp>
        <p:nvCxnSpPr>
          <p:cNvPr id="136" name="Google Shape;136;p13"/>
          <p:cNvCxnSpPr>
            <a:stCxn id="135" idx="6"/>
            <a:endCxn id="124" idx="1"/>
          </p:cNvCxnSpPr>
          <p:nvPr/>
        </p:nvCxnSpPr>
        <p:spPr>
          <a:xfrm>
            <a:off x="2238300" y="3913925"/>
            <a:ext cx="946800" cy="0"/>
          </a:xfrm>
          <a:prstGeom prst="straightConnector1">
            <a:avLst/>
          </a:prstGeom>
          <a:noFill/>
          <a:ln w="38100" cap="flat" cmpd="sng">
            <a:solidFill>
              <a:srgbClr val="0097A7"/>
            </a:solidFill>
            <a:prstDash val="solid"/>
            <a:round/>
            <a:headEnd type="none" w="med" len="med"/>
            <a:tailEnd type="none" w="med" len="med"/>
          </a:ln>
        </p:spPr>
      </p:cxnSp>
      <p:sp>
        <p:nvSpPr>
          <p:cNvPr id="137" name="Google Shape;137;p13"/>
          <p:cNvSpPr/>
          <p:nvPr/>
        </p:nvSpPr>
        <p:spPr>
          <a:xfrm>
            <a:off x="80451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000" kern="0">
                <a:solidFill>
                  <a:srgbClr val="000000"/>
                </a:solidFill>
                <a:latin typeface="Arial"/>
                <a:ea typeface="Arial"/>
                <a:cs typeface="Arial"/>
                <a:sym typeface="Arial"/>
              </a:rPr>
              <a:t>Upstream</a:t>
            </a:r>
            <a:endParaRPr sz="1000" kern="0">
              <a:solidFill>
                <a:srgbClr val="000000"/>
              </a:solidFill>
              <a:latin typeface="Arial"/>
              <a:ea typeface="Arial"/>
              <a:cs typeface="Arial"/>
              <a:sym typeface="Arial"/>
            </a:endParaRPr>
          </a:p>
        </p:txBody>
      </p:sp>
      <p:cxnSp>
        <p:nvCxnSpPr>
          <p:cNvPr id="138" name="Google Shape;138;p13"/>
          <p:cNvCxnSpPr>
            <a:stCxn id="125" idx="3"/>
            <a:endCxn id="137" idx="2"/>
          </p:cNvCxnSpPr>
          <p:nvPr/>
        </p:nvCxnSpPr>
        <p:spPr>
          <a:xfrm>
            <a:off x="7559563" y="3913925"/>
            <a:ext cx="485400" cy="0"/>
          </a:xfrm>
          <a:prstGeom prst="straightConnector1">
            <a:avLst/>
          </a:prstGeom>
          <a:noFill/>
          <a:ln w="38100" cap="flat" cmpd="sng">
            <a:solidFill>
              <a:srgbClr val="0097A7"/>
            </a:solidFill>
            <a:prstDash val="solid"/>
            <a:round/>
            <a:headEnd type="none" w="med" len="med"/>
            <a:tailEnd type="none" w="med" len="med"/>
          </a:ln>
        </p:spPr>
      </p:cxnSp>
      <p:sp>
        <p:nvSpPr>
          <p:cNvPr id="139" name="Google Shape;139;p13"/>
          <p:cNvSpPr txBox="1"/>
          <p:nvPr/>
        </p:nvSpPr>
        <p:spPr>
          <a:xfrm>
            <a:off x="2198652" y="4125575"/>
            <a:ext cx="2803911" cy="5469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kern="0">
                <a:solidFill>
                  <a:srgbClr val="000000"/>
                </a:solidFill>
                <a:latin typeface="Arial"/>
                <a:ea typeface="Arial"/>
                <a:cs typeface="Arial"/>
                <a:sym typeface="Arial"/>
              </a:rPr>
              <a:t>Dataplane network</a:t>
            </a:r>
            <a:endParaRPr sz="1400" kern="0">
              <a:solidFill>
                <a:srgbClr val="000000"/>
              </a:solidFill>
              <a:latin typeface="Arial"/>
              <a:ea typeface="Arial"/>
              <a:cs typeface="Arial"/>
              <a:sym typeface="Arial"/>
            </a:endParaRPr>
          </a:p>
        </p:txBody>
      </p:sp>
      <p:cxnSp>
        <p:nvCxnSpPr>
          <p:cNvPr id="140" name="Google Shape;140;p13"/>
          <p:cNvCxnSpPr>
            <a:stCxn id="124" idx="0"/>
          </p:cNvCxnSpPr>
          <p:nvPr/>
        </p:nvCxnSpPr>
        <p:spPr>
          <a:xfrm rot="10800000">
            <a:off x="4100663" y="3054875"/>
            <a:ext cx="0" cy="647400"/>
          </a:xfrm>
          <a:prstGeom prst="straightConnector1">
            <a:avLst/>
          </a:prstGeom>
          <a:noFill/>
          <a:ln w="9525" cap="flat" cmpd="sng">
            <a:solidFill>
              <a:schemeClr val="dk2"/>
            </a:solidFill>
            <a:prstDash val="solid"/>
            <a:round/>
            <a:headEnd type="none" w="med" len="med"/>
            <a:tailEnd type="none" w="med" len="med"/>
          </a:ln>
        </p:spPr>
      </p:cxnSp>
      <p:cxnSp>
        <p:nvCxnSpPr>
          <p:cNvPr id="141" name="Google Shape;141;p13"/>
          <p:cNvCxnSpPr/>
          <p:nvPr/>
        </p:nvCxnSpPr>
        <p:spPr>
          <a:xfrm rot="10800000">
            <a:off x="6702125" y="3054950"/>
            <a:ext cx="0" cy="654600"/>
          </a:xfrm>
          <a:prstGeom prst="straightConnector1">
            <a:avLst/>
          </a:prstGeom>
          <a:noFill/>
          <a:ln w="9525" cap="flat" cmpd="sng">
            <a:solidFill>
              <a:schemeClr val="dk2"/>
            </a:solidFill>
            <a:prstDash val="solid"/>
            <a:round/>
            <a:headEnd type="none" w="med" len="med"/>
            <a:tailEnd type="none" w="med" len="med"/>
          </a:ln>
        </p:spPr>
      </p:cxnSp>
      <p:cxnSp>
        <p:nvCxnSpPr>
          <p:cNvPr id="142" name="Google Shape;142;p13"/>
          <p:cNvCxnSpPr/>
          <p:nvPr/>
        </p:nvCxnSpPr>
        <p:spPr>
          <a:xfrm rot="10800000">
            <a:off x="3664288" y="3055025"/>
            <a:ext cx="0" cy="1506300"/>
          </a:xfrm>
          <a:prstGeom prst="straightConnector1">
            <a:avLst/>
          </a:prstGeom>
          <a:noFill/>
          <a:ln w="9525" cap="flat" cmpd="sng">
            <a:solidFill>
              <a:schemeClr val="dk2"/>
            </a:solidFill>
            <a:prstDash val="solid"/>
            <a:round/>
            <a:headEnd type="none" w="med" len="med"/>
            <a:tailEnd type="none" w="med" len="med"/>
          </a:ln>
        </p:spPr>
      </p:cxnSp>
      <p:cxnSp>
        <p:nvCxnSpPr>
          <p:cNvPr id="143" name="Google Shape;143;p13"/>
          <p:cNvCxnSpPr/>
          <p:nvPr/>
        </p:nvCxnSpPr>
        <p:spPr>
          <a:xfrm rot="10800000">
            <a:off x="7006088" y="3055025"/>
            <a:ext cx="0" cy="1506300"/>
          </a:xfrm>
          <a:prstGeom prst="straightConnector1">
            <a:avLst/>
          </a:prstGeom>
          <a:noFill/>
          <a:ln w="9525" cap="flat" cmpd="sng">
            <a:solidFill>
              <a:schemeClr val="dk2"/>
            </a:solidFill>
            <a:prstDash val="solid"/>
            <a:round/>
            <a:headEnd type="none" w="med" len="med"/>
            <a:tailEnd type="none" w="med" len="med"/>
          </a:ln>
        </p:spPr>
      </p:cxnSp>
      <p:sp>
        <p:nvSpPr>
          <p:cNvPr id="41" name="Google Shape;121;p13"/>
          <p:cNvSpPr/>
          <p:nvPr/>
        </p:nvSpPr>
        <p:spPr>
          <a:xfrm>
            <a:off x="1943213" y="1846387"/>
            <a:ext cx="598601" cy="240745"/>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OvS</a:t>
            </a:r>
            <a:endParaRPr sz="1400" kern="0">
              <a:solidFill>
                <a:srgbClr val="000000"/>
              </a:solidFill>
              <a:latin typeface="Arial"/>
              <a:ea typeface="Arial"/>
              <a:cs typeface="Arial"/>
              <a:sym typeface="Arial"/>
            </a:endParaRPr>
          </a:p>
        </p:txBody>
      </p:sp>
      <p:sp>
        <p:nvSpPr>
          <p:cNvPr id="42" name="Google Shape;121;p13"/>
          <p:cNvSpPr/>
          <p:nvPr/>
        </p:nvSpPr>
        <p:spPr>
          <a:xfrm>
            <a:off x="4489063" y="1839903"/>
            <a:ext cx="598601" cy="240745"/>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OvS</a:t>
            </a:r>
            <a:endParaRPr sz="1400" kern="0">
              <a:solidFill>
                <a:srgbClr val="000000"/>
              </a:solidFill>
              <a:latin typeface="Arial"/>
              <a:ea typeface="Arial"/>
              <a:cs typeface="Arial"/>
              <a:sym typeface="Arial"/>
            </a:endParaRPr>
          </a:p>
        </p:txBody>
      </p:sp>
      <p:sp>
        <p:nvSpPr>
          <p:cNvPr id="43" name="Google Shape;121;p13"/>
          <p:cNvSpPr/>
          <p:nvPr/>
        </p:nvSpPr>
        <p:spPr>
          <a:xfrm>
            <a:off x="7034913" y="1839903"/>
            <a:ext cx="598601" cy="240745"/>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OvS</a:t>
            </a:r>
            <a:endParaRPr sz="1400" kern="0">
              <a:solidFill>
                <a:srgbClr val="000000"/>
              </a:solidFill>
              <a:latin typeface="Arial"/>
              <a:ea typeface="Arial"/>
              <a:cs typeface="Arial"/>
              <a:sym typeface="Arial"/>
            </a:endParaRPr>
          </a:p>
        </p:txBody>
      </p:sp>
      <p:sp>
        <p:nvSpPr>
          <p:cNvPr id="2" name="Left Brace 1"/>
          <p:cNvSpPr/>
          <p:nvPr/>
        </p:nvSpPr>
        <p:spPr>
          <a:xfrm flipH="1">
            <a:off x="3837077" y="1049182"/>
            <a:ext cx="109134" cy="158144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TextBox 2"/>
          <p:cNvSpPr txBox="1"/>
          <p:nvPr/>
        </p:nvSpPr>
        <p:spPr>
          <a:xfrm>
            <a:off x="3976527" y="1051088"/>
            <a:ext cx="658973" cy="461665"/>
          </a:xfrm>
          <a:prstGeom prst="rect">
            <a:avLst/>
          </a:prstGeom>
          <a:noFill/>
        </p:spPr>
        <p:txBody>
          <a:bodyPr wrap="square" rtlCol="0">
            <a:spAutoFit/>
          </a:bodyPr>
          <a:lstStyle/>
          <a:p>
            <a:r>
              <a:rPr lang="en-US" sz="1200"/>
              <a:t>Head</a:t>
            </a:r>
          </a:p>
          <a:p>
            <a:r>
              <a:rPr lang="en-US" sz="1200"/>
              <a:t>Node</a:t>
            </a:r>
          </a:p>
        </p:txBody>
      </p:sp>
      <p:sp>
        <p:nvSpPr>
          <p:cNvPr id="46" name="Google Shape;114;p13"/>
          <p:cNvSpPr/>
          <p:nvPr/>
        </p:nvSpPr>
        <p:spPr>
          <a:xfrm>
            <a:off x="4481162" y="391392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47" name="Google Shape;114;p13"/>
          <p:cNvSpPr/>
          <p:nvPr/>
        </p:nvSpPr>
        <p:spPr>
          <a:xfrm>
            <a:off x="7015931" y="391721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48" name="Google Shape;114;p13"/>
          <p:cNvSpPr/>
          <p:nvPr/>
        </p:nvSpPr>
        <p:spPr>
          <a:xfrm>
            <a:off x="7034913" y="477766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49" name="Google Shape;114;p13"/>
          <p:cNvSpPr/>
          <p:nvPr/>
        </p:nvSpPr>
        <p:spPr>
          <a:xfrm>
            <a:off x="4467462" y="477286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50" name="Google Shape;114;p13"/>
          <p:cNvSpPr/>
          <p:nvPr/>
        </p:nvSpPr>
        <p:spPr>
          <a:xfrm>
            <a:off x="1408112" y="412557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51" name="Google Shape;121;p13"/>
          <p:cNvSpPr/>
          <p:nvPr/>
        </p:nvSpPr>
        <p:spPr>
          <a:xfrm>
            <a:off x="5050539" y="1453243"/>
            <a:ext cx="598601" cy="240745"/>
          </a:xfrm>
          <a:prstGeom prst="roundRect">
            <a:avLst>
              <a:gd name="adj" fmla="val 16667"/>
            </a:avLst>
          </a:prstGeom>
          <a:ln>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vSG</a:t>
            </a:r>
            <a:endParaRPr sz="1400" kern="0">
              <a:solidFill>
                <a:srgbClr val="000000"/>
              </a:solidFill>
              <a:latin typeface="Arial"/>
              <a:ea typeface="Arial"/>
              <a:cs typeface="Arial"/>
              <a:sym typeface="Arial"/>
            </a:endParaRPr>
          </a:p>
        </p:txBody>
      </p:sp>
      <p:sp>
        <p:nvSpPr>
          <p:cNvPr id="52" name="Google Shape;121;p13"/>
          <p:cNvSpPr/>
          <p:nvPr/>
        </p:nvSpPr>
        <p:spPr>
          <a:xfrm>
            <a:off x="7745662" y="1453243"/>
            <a:ext cx="598601" cy="240745"/>
          </a:xfrm>
          <a:prstGeom prst="roundRect">
            <a:avLst>
              <a:gd name="adj" fmla="val 16667"/>
            </a:avLst>
          </a:prstGeom>
          <a:ln>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vSG</a:t>
            </a:r>
            <a:endParaRPr sz="1400" kern="0">
              <a:solidFill>
                <a:srgbClr val="000000"/>
              </a:solidFill>
              <a:latin typeface="Arial"/>
              <a:ea typeface="Arial"/>
              <a:cs typeface="Arial"/>
              <a:sym typeface="Arial"/>
            </a:endParaRPr>
          </a:p>
        </p:txBody>
      </p:sp>
      <p:sp>
        <p:nvSpPr>
          <p:cNvPr id="4" name="Heptagon 3"/>
          <p:cNvSpPr/>
          <p:nvPr/>
        </p:nvSpPr>
        <p:spPr>
          <a:xfrm>
            <a:off x="0" y="731774"/>
            <a:ext cx="317500" cy="317500"/>
          </a:xfrm>
          <a:prstGeom prst="heptagon">
            <a:avLst/>
          </a:prstGeom>
          <a:solidFill>
            <a:schemeClr val="accent5">
              <a:lumMod val="75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t>1</a:t>
            </a:r>
          </a:p>
        </p:txBody>
      </p:sp>
      <p:sp>
        <p:nvSpPr>
          <p:cNvPr id="6" name="TextBox 5"/>
          <p:cNvSpPr txBox="1"/>
          <p:nvPr/>
        </p:nvSpPr>
        <p:spPr>
          <a:xfrm>
            <a:off x="279599" y="768058"/>
            <a:ext cx="1328772" cy="307777"/>
          </a:xfrm>
          <a:prstGeom prst="rect">
            <a:avLst/>
          </a:prstGeom>
          <a:noFill/>
        </p:spPr>
        <p:txBody>
          <a:bodyPr wrap="none" rtlCol="0">
            <a:spAutoFit/>
          </a:bodyPr>
          <a:lstStyle/>
          <a:p>
            <a:r>
              <a:rPr lang="en-US" sz="1400"/>
              <a:t>Install OS, Virt</a:t>
            </a:r>
          </a:p>
        </p:txBody>
      </p:sp>
      <p:sp>
        <p:nvSpPr>
          <p:cNvPr id="56" name="Heptagon 55"/>
          <p:cNvSpPr/>
          <p:nvPr/>
        </p:nvSpPr>
        <p:spPr>
          <a:xfrm>
            <a:off x="0" y="1075835"/>
            <a:ext cx="317500" cy="317500"/>
          </a:xfrm>
          <a:prstGeom prst="heptagon">
            <a:avLst/>
          </a:prstGeom>
          <a:solidFill>
            <a:schemeClr val="accent5">
              <a:lumMod val="75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t>2</a:t>
            </a:r>
          </a:p>
        </p:txBody>
      </p:sp>
      <p:sp>
        <p:nvSpPr>
          <p:cNvPr id="57" name="TextBox 56"/>
          <p:cNvSpPr txBox="1"/>
          <p:nvPr/>
        </p:nvSpPr>
        <p:spPr>
          <a:xfrm>
            <a:off x="276399" y="1089150"/>
            <a:ext cx="1063149" cy="307777"/>
          </a:xfrm>
          <a:prstGeom prst="rect">
            <a:avLst/>
          </a:prstGeom>
          <a:noFill/>
        </p:spPr>
        <p:txBody>
          <a:bodyPr wrap="none" rtlCol="0">
            <a:spAutoFit/>
          </a:bodyPr>
          <a:lstStyle/>
          <a:p>
            <a:r>
              <a:rPr lang="en-US" sz="1400"/>
              <a:t>Head node</a:t>
            </a:r>
          </a:p>
        </p:txBody>
      </p:sp>
      <p:sp>
        <p:nvSpPr>
          <p:cNvPr id="58" name="Heptagon 57"/>
          <p:cNvSpPr/>
          <p:nvPr/>
        </p:nvSpPr>
        <p:spPr>
          <a:xfrm>
            <a:off x="0" y="1415069"/>
            <a:ext cx="317500" cy="317500"/>
          </a:xfrm>
          <a:prstGeom prst="heptagon">
            <a:avLst/>
          </a:prstGeom>
          <a:solidFill>
            <a:schemeClr val="accent5">
              <a:lumMod val="75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t>3</a:t>
            </a:r>
          </a:p>
        </p:txBody>
      </p:sp>
      <p:sp>
        <p:nvSpPr>
          <p:cNvPr id="59" name="TextBox 58"/>
          <p:cNvSpPr txBox="1"/>
          <p:nvPr/>
        </p:nvSpPr>
        <p:spPr>
          <a:xfrm>
            <a:off x="272395" y="1431976"/>
            <a:ext cx="1661194" cy="307777"/>
          </a:xfrm>
          <a:prstGeom prst="rect">
            <a:avLst/>
          </a:prstGeom>
          <a:noFill/>
        </p:spPr>
        <p:txBody>
          <a:bodyPr wrap="none" rtlCol="0">
            <a:spAutoFit/>
          </a:bodyPr>
          <a:lstStyle/>
          <a:p>
            <a:r>
              <a:rPr lang="en-US" sz="1400"/>
              <a:t>Switch/Access s/w</a:t>
            </a:r>
          </a:p>
        </p:txBody>
      </p:sp>
      <p:sp>
        <p:nvSpPr>
          <p:cNvPr id="60" name="Heptagon 59"/>
          <p:cNvSpPr/>
          <p:nvPr/>
        </p:nvSpPr>
        <p:spPr>
          <a:xfrm>
            <a:off x="0" y="1762448"/>
            <a:ext cx="317500" cy="317500"/>
          </a:xfrm>
          <a:prstGeom prst="heptagon">
            <a:avLst/>
          </a:prstGeom>
          <a:solidFill>
            <a:schemeClr val="accent5">
              <a:lumMod val="75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t>4</a:t>
            </a:r>
          </a:p>
        </p:txBody>
      </p:sp>
      <p:sp>
        <p:nvSpPr>
          <p:cNvPr id="61" name="TextBox 60"/>
          <p:cNvSpPr txBox="1"/>
          <p:nvPr/>
        </p:nvSpPr>
        <p:spPr>
          <a:xfrm>
            <a:off x="272395" y="1779355"/>
            <a:ext cx="1172116" cy="307777"/>
          </a:xfrm>
          <a:prstGeom prst="rect">
            <a:avLst/>
          </a:prstGeom>
          <a:noFill/>
        </p:spPr>
        <p:txBody>
          <a:bodyPr wrap="none" rtlCol="0">
            <a:spAutoFit/>
          </a:bodyPr>
          <a:lstStyle/>
          <a:p>
            <a:r>
              <a:rPr lang="en-US" sz="1400"/>
              <a:t>Connectivity</a:t>
            </a:r>
          </a:p>
        </p:txBody>
      </p:sp>
      <p:sp>
        <p:nvSpPr>
          <p:cNvPr id="62" name="Heptagon 61"/>
          <p:cNvSpPr/>
          <p:nvPr/>
        </p:nvSpPr>
        <p:spPr>
          <a:xfrm>
            <a:off x="0" y="2109750"/>
            <a:ext cx="317500" cy="317500"/>
          </a:xfrm>
          <a:prstGeom prst="heptagon">
            <a:avLst/>
          </a:prstGeom>
          <a:solidFill>
            <a:schemeClr val="accent5">
              <a:lumMod val="75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t>5</a:t>
            </a:r>
          </a:p>
        </p:txBody>
      </p:sp>
      <p:sp>
        <p:nvSpPr>
          <p:cNvPr id="63" name="TextBox 62"/>
          <p:cNvSpPr txBox="1"/>
          <p:nvPr/>
        </p:nvSpPr>
        <p:spPr>
          <a:xfrm>
            <a:off x="272395" y="2126657"/>
            <a:ext cx="1252592" cy="307777"/>
          </a:xfrm>
          <a:prstGeom prst="rect">
            <a:avLst/>
          </a:prstGeom>
          <a:noFill/>
        </p:spPr>
        <p:txBody>
          <a:bodyPr wrap="none" rtlCol="0">
            <a:spAutoFit/>
          </a:bodyPr>
          <a:lstStyle/>
          <a:p>
            <a:r>
              <a:rPr lang="en-US" sz="1400"/>
              <a:t>Configuration</a:t>
            </a:r>
          </a:p>
        </p:txBody>
      </p:sp>
      <p:sp>
        <p:nvSpPr>
          <p:cNvPr id="64" name="Heptagon 63"/>
          <p:cNvSpPr/>
          <p:nvPr/>
        </p:nvSpPr>
        <p:spPr>
          <a:xfrm>
            <a:off x="-6350" y="2471873"/>
            <a:ext cx="317500" cy="317500"/>
          </a:xfrm>
          <a:prstGeom prst="heptagon">
            <a:avLst/>
          </a:prstGeom>
          <a:solidFill>
            <a:schemeClr val="accent5">
              <a:lumMod val="75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t>6</a:t>
            </a:r>
          </a:p>
        </p:txBody>
      </p:sp>
      <p:sp>
        <p:nvSpPr>
          <p:cNvPr id="65" name="TextBox 64"/>
          <p:cNvSpPr txBox="1"/>
          <p:nvPr/>
        </p:nvSpPr>
        <p:spPr>
          <a:xfrm>
            <a:off x="263324" y="2501216"/>
            <a:ext cx="1311940" cy="307777"/>
          </a:xfrm>
          <a:prstGeom prst="rect">
            <a:avLst/>
          </a:prstGeom>
          <a:noFill/>
        </p:spPr>
        <p:txBody>
          <a:bodyPr wrap="none" rtlCol="0">
            <a:spAutoFit/>
          </a:bodyPr>
          <a:lstStyle/>
          <a:p>
            <a:r>
              <a:rPr lang="en-US" sz="1400"/>
              <a:t>User workflow</a:t>
            </a:r>
          </a:p>
        </p:txBody>
      </p:sp>
      <p:sp>
        <p:nvSpPr>
          <p:cNvPr id="66" name="Google Shape;121;p13"/>
          <p:cNvSpPr/>
          <p:nvPr/>
        </p:nvSpPr>
        <p:spPr>
          <a:xfrm>
            <a:off x="2260212" y="768058"/>
            <a:ext cx="1084763" cy="240745"/>
          </a:xfrm>
          <a:prstGeom prst="roundRect">
            <a:avLst>
              <a:gd name="adj" fmla="val 16667"/>
            </a:avLst>
          </a:prstGeom>
          <a:ln>
            <a:solidFill>
              <a:srgbClr val="FF0000"/>
            </a:solidFill>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profile</a:t>
            </a:r>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8679065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fade">
                                      <p:cBhvr>
                                        <p:cTn id="10" dur="500"/>
                                        <p:tgtEl>
                                          <p:spTgt spid="1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500"/>
                                        <p:tgtEl>
                                          <p:spTgt spid="5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500"/>
                                        <p:tgtEl>
                                          <p:spTgt spid="1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fade">
                                      <p:cBhvr>
                                        <p:cTn id="44" dur="500"/>
                                        <p:tgtEl>
                                          <p:spTgt spid="1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fade">
                                      <p:cBhvr>
                                        <p:cTn id="47" dur="500"/>
                                        <p:tgtEl>
                                          <p:spTgt spid="1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9"/>
                                        </p:tgtEl>
                                        <p:attrNameLst>
                                          <p:attrName>style.visibility</p:attrName>
                                        </p:attrNameLst>
                                      </p:cBhvr>
                                      <p:to>
                                        <p:strVal val="visible"/>
                                      </p:to>
                                    </p:set>
                                    <p:animEffect transition="in" filter="fade">
                                      <p:cBhvr>
                                        <p:cTn id="50" dur="500"/>
                                        <p:tgtEl>
                                          <p:spTgt spid="1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500"/>
                                        <p:tgtEl>
                                          <p:spTgt spid="4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500"/>
                                        <p:tgtEl>
                                          <p:spTgt spid="4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500"/>
                                        <p:tgtEl>
                                          <p:spTgt spid="6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fade">
                                      <p:cBhvr>
                                        <p:cTn id="89" dur="500"/>
                                        <p:tgtEl>
                                          <p:spTgt spid="61"/>
                                        </p:tgtEl>
                                      </p:cBhvr>
                                    </p:animEffect>
                                  </p:childTnLst>
                                </p:cTn>
                              </p:par>
                              <p:par>
                                <p:cTn id="90" presetID="10" presetClass="entr" presetSubtype="0" fill="hold" nodeType="withEffect">
                                  <p:stCondLst>
                                    <p:cond delay="0"/>
                                  </p:stCondLst>
                                  <p:childTnLst>
                                    <p:set>
                                      <p:cBhvr>
                                        <p:cTn id="91" dur="1" fill="hold">
                                          <p:stCondLst>
                                            <p:cond delay="0"/>
                                          </p:stCondLst>
                                        </p:cTn>
                                        <p:tgtEl>
                                          <p:spTgt spid="128"/>
                                        </p:tgtEl>
                                        <p:attrNameLst>
                                          <p:attrName>style.visibility</p:attrName>
                                        </p:attrNameLst>
                                      </p:cBhvr>
                                      <p:to>
                                        <p:strVal val="visible"/>
                                      </p:to>
                                    </p:set>
                                    <p:animEffect transition="in" filter="fade">
                                      <p:cBhvr>
                                        <p:cTn id="92" dur="500"/>
                                        <p:tgtEl>
                                          <p:spTgt spid="128"/>
                                        </p:tgtEl>
                                      </p:cBhvr>
                                    </p:animEffect>
                                  </p:childTnLst>
                                </p:cTn>
                              </p:par>
                              <p:par>
                                <p:cTn id="93" presetID="10" presetClass="entr" presetSubtype="0" fill="hold" nodeType="withEffect">
                                  <p:stCondLst>
                                    <p:cond delay="0"/>
                                  </p:stCondLst>
                                  <p:childTnLst>
                                    <p:set>
                                      <p:cBhvr>
                                        <p:cTn id="94" dur="1" fill="hold">
                                          <p:stCondLst>
                                            <p:cond delay="0"/>
                                          </p:stCondLst>
                                        </p:cTn>
                                        <p:tgtEl>
                                          <p:spTgt spid="136"/>
                                        </p:tgtEl>
                                        <p:attrNameLst>
                                          <p:attrName>style.visibility</p:attrName>
                                        </p:attrNameLst>
                                      </p:cBhvr>
                                      <p:to>
                                        <p:strVal val="visible"/>
                                      </p:to>
                                    </p:set>
                                    <p:animEffect transition="in" filter="fade">
                                      <p:cBhvr>
                                        <p:cTn id="95" dur="500"/>
                                        <p:tgtEl>
                                          <p:spTgt spid="136"/>
                                        </p:tgtEl>
                                      </p:cBhvr>
                                    </p:animEffect>
                                  </p:childTnLst>
                                </p:cTn>
                              </p:par>
                              <p:par>
                                <p:cTn id="96" presetID="10" presetClass="entr" presetSubtype="0" fill="hold" nodeType="withEffect">
                                  <p:stCondLst>
                                    <p:cond delay="0"/>
                                  </p:stCondLst>
                                  <p:childTnLst>
                                    <p:set>
                                      <p:cBhvr>
                                        <p:cTn id="97" dur="1" fill="hold">
                                          <p:stCondLst>
                                            <p:cond delay="0"/>
                                          </p:stCondLst>
                                        </p:cTn>
                                        <p:tgtEl>
                                          <p:spTgt spid="133"/>
                                        </p:tgtEl>
                                        <p:attrNameLst>
                                          <p:attrName>style.visibility</p:attrName>
                                        </p:attrNameLst>
                                      </p:cBhvr>
                                      <p:to>
                                        <p:strVal val="visible"/>
                                      </p:to>
                                    </p:set>
                                    <p:animEffect transition="in" filter="fade">
                                      <p:cBhvr>
                                        <p:cTn id="98" dur="500"/>
                                        <p:tgtEl>
                                          <p:spTgt spid="133"/>
                                        </p:tgtEl>
                                      </p:cBhvr>
                                    </p:animEffect>
                                  </p:childTnLst>
                                </p:cTn>
                              </p:par>
                              <p:par>
                                <p:cTn id="99" presetID="10" presetClass="entr" presetSubtype="0" fill="hold" nodeType="withEffect">
                                  <p:stCondLst>
                                    <p:cond delay="0"/>
                                  </p:stCondLst>
                                  <p:childTnLst>
                                    <p:set>
                                      <p:cBhvr>
                                        <p:cTn id="100" dur="1" fill="hold">
                                          <p:stCondLst>
                                            <p:cond delay="0"/>
                                          </p:stCondLst>
                                        </p:cTn>
                                        <p:tgtEl>
                                          <p:spTgt spid="134"/>
                                        </p:tgtEl>
                                        <p:attrNameLst>
                                          <p:attrName>style.visibility</p:attrName>
                                        </p:attrNameLst>
                                      </p:cBhvr>
                                      <p:to>
                                        <p:strVal val="visible"/>
                                      </p:to>
                                    </p:set>
                                    <p:animEffect transition="in" filter="fade">
                                      <p:cBhvr>
                                        <p:cTn id="101" dur="500"/>
                                        <p:tgtEl>
                                          <p:spTgt spid="134"/>
                                        </p:tgtEl>
                                      </p:cBhvr>
                                    </p:animEffect>
                                  </p:childTnLst>
                                </p:cTn>
                              </p:par>
                              <p:par>
                                <p:cTn id="102" presetID="10" presetClass="entr" presetSubtype="0" fill="hold" nodeType="withEffect">
                                  <p:stCondLst>
                                    <p:cond delay="0"/>
                                  </p:stCondLst>
                                  <p:childTnLst>
                                    <p:set>
                                      <p:cBhvr>
                                        <p:cTn id="103" dur="1" fill="hold">
                                          <p:stCondLst>
                                            <p:cond delay="0"/>
                                          </p:stCondLst>
                                        </p:cTn>
                                        <p:tgtEl>
                                          <p:spTgt spid="129"/>
                                        </p:tgtEl>
                                        <p:attrNameLst>
                                          <p:attrName>style.visibility</p:attrName>
                                        </p:attrNameLst>
                                      </p:cBhvr>
                                      <p:to>
                                        <p:strVal val="visible"/>
                                      </p:to>
                                    </p:set>
                                    <p:animEffect transition="in" filter="fade">
                                      <p:cBhvr>
                                        <p:cTn id="104" dur="500"/>
                                        <p:tgtEl>
                                          <p:spTgt spid="129"/>
                                        </p:tgtEl>
                                      </p:cBhvr>
                                    </p:animEffect>
                                  </p:childTnLst>
                                </p:cTn>
                              </p:par>
                              <p:par>
                                <p:cTn id="105" presetID="10" presetClass="entr" presetSubtype="0" fill="hold" nodeType="withEffect">
                                  <p:stCondLst>
                                    <p:cond delay="0"/>
                                  </p:stCondLst>
                                  <p:childTnLst>
                                    <p:set>
                                      <p:cBhvr>
                                        <p:cTn id="106" dur="1" fill="hold">
                                          <p:stCondLst>
                                            <p:cond delay="0"/>
                                          </p:stCondLst>
                                        </p:cTn>
                                        <p:tgtEl>
                                          <p:spTgt spid="132"/>
                                        </p:tgtEl>
                                        <p:attrNameLst>
                                          <p:attrName>style.visibility</p:attrName>
                                        </p:attrNameLst>
                                      </p:cBhvr>
                                      <p:to>
                                        <p:strVal val="visible"/>
                                      </p:to>
                                    </p:set>
                                    <p:animEffect transition="in" filter="fade">
                                      <p:cBhvr>
                                        <p:cTn id="107" dur="500"/>
                                        <p:tgtEl>
                                          <p:spTgt spid="132"/>
                                        </p:tgtEl>
                                      </p:cBhvr>
                                    </p:animEffect>
                                  </p:childTnLst>
                                </p:cTn>
                              </p:par>
                              <p:par>
                                <p:cTn id="108" presetID="10" presetClass="entr" presetSubtype="0" fill="hold" nodeType="withEffect">
                                  <p:stCondLst>
                                    <p:cond delay="0"/>
                                  </p:stCondLst>
                                  <p:childTnLst>
                                    <p:set>
                                      <p:cBhvr>
                                        <p:cTn id="109" dur="1" fill="hold">
                                          <p:stCondLst>
                                            <p:cond delay="0"/>
                                          </p:stCondLst>
                                        </p:cTn>
                                        <p:tgtEl>
                                          <p:spTgt spid="130"/>
                                        </p:tgtEl>
                                        <p:attrNameLst>
                                          <p:attrName>style.visibility</p:attrName>
                                        </p:attrNameLst>
                                      </p:cBhvr>
                                      <p:to>
                                        <p:strVal val="visible"/>
                                      </p:to>
                                    </p:set>
                                    <p:animEffect transition="in" filter="fade">
                                      <p:cBhvr>
                                        <p:cTn id="110" dur="500"/>
                                        <p:tgtEl>
                                          <p:spTgt spid="130"/>
                                        </p:tgtEl>
                                      </p:cBhvr>
                                    </p:animEffect>
                                  </p:childTnLst>
                                </p:cTn>
                              </p:par>
                              <p:par>
                                <p:cTn id="111" presetID="10" presetClass="entr" presetSubtype="0" fill="hold" nodeType="withEffect">
                                  <p:stCondLst>
                                    <p:cond delay="0"/>
                                  </p:stCondLst>
                                  <p:childTnLst>
                                    <p:set>
                                      <p:cBhvr>
                                        <p:cTn id="112" dur="1" fill="hold">
                                          <p:stCondLst>
                                            <p:cond delay="0"/>
                                          </p:stCondLst>
                                        </p:cTn>
                                        <p:tgtEl>
                                          <p:spTgt spid="131"/>
                                        </p:tgtEl>
                                        <p:attrNameLst>
                                          <p:attrName>style.visibility</p:attrName>
                                        </p:attrNameLst>
                                      </p:cBhvr>
                                      <p:to>
                                        <p:strVal val="visible"/>
                                      </p:to>
                                    </p:set>
                                    <p:animEffect transition="in" filter="fade">
                                      <p:cBhvr>
                                        <p:cTn id="113" dur="500"/>
                                        <p:tgtEl>
                                          <p:spTgt spid="131"/>
                                        </p:tgtEl>
                                      </p:cBhvr>
                                    </p:animEffect>
                                  </p:childTnLst>
                                </p:cTn>
                              </p:par>
                              <p:par>
                                <p:cTn id="114" presetID="10" presetClass="entr" presetSubtype="0" fill="hold" nodeType="withEffect">
                                  <p:stCondLst>
                                    <p:cond delay="0"/>
                                  </p:stCondLst>
                                  <p:childTnLst>
                                    <p:set>
                                      <p:cBhvr>
                                        <p:cTn id="115" dur="1" fill="hold">
                                          <p:stCondLst>
                                            <p:cond delay="0"/>
                                          </p:stCondLst>
                                        </p:cTn>
                                        <p:tgtEl>
                                          <p:spTgt spid="138"/>
                                        </p:tgtEl>
                                        <p:attrNameLst>
                                          <p:attrName>style.visibility</p:attrName>
                                        </p:attrNameLst>
                                      </p:cBhvr>
                                      <p:to>
                                        <p:strVal val="visible"/>
                                      </p:to>
                                    </p:set>
                                    <p:animEffect transition="in" filter="fade">
                                      <p:cBhvr>
                                        <p:cTn id="116" dur="500"/>
                                        <p:tgtEl>
                                          <p:spTgt spid="13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39"/>
                                        </p:tgtEl>
                                        <p:attrNameLst>
                                          <p:attrName>style.visibility</p:attrName>
                                        </p:attrNameLst>
                                      </p:cBhvr>
                                      <p:to>
                                        <p:strVal val="visible"/>
                                      </p:to>
                                    </p:set>
                                    <p:animEffect transition="in" filter="fade">
                                      <p:cBhvr>
                                        <p:cTn id="119" dur="500"/>
                                        <p:tgtEl>
                                          <p:spTgt spid="139"/>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fade">
                                      <p:cBhvr>
                                        <p:cTn id="124" dur="500"/>
                                        <p:tgtEl>
                                          <p:spTgt spid="62"/>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63"/>
                                        </p:tgtEl>
                                        <p:attrNameLst>
                                          <p:attrName>style.visibility</p:attrName>
                                        </p:attrNameLst>
                                      </p:cBhvr>
                                      <p:to>
                                        <p:strVal val="visible"/>
                                      </p:to>
                                    </p:set>
                                    <p:animEffect transition="in" filter="fade">
                                      <p:cBhvr>
                                        <p:cTn id="127" dur="500"/>
                                        <p:tgtEl>
                                          <p:spTgt spid="63"/>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66"/>
                                        </p:tgtEl>
                                        <p:attrNameLst>
                                          <p:attrName>style.visibility</p:attrName>
                                        </p:attrNameLst>
                                      </p:cBhvr>
                                      <p:to>
                                        <p:strVal val="visible"/>
                                      </p:to>
                                    </p:set>
                                    <p:animEffect transition="in" filter="fade">
                                      <p:cBhvr>
                                        <p:cTn id="130" dur="500"/>
                                        <p:tgtEl>
                                          <p:spTgt spid="66"/>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64"/>
                                        </p:tgtEl>
                                        <p:attrNameLst>
                                          <p:attrName>style.visibility</p:attrName>
                                        </p:attrNameLst>
                                      </p:cBhvr>
                                      <p:to>
                                        <p:strVal val="visible"/>
                                      </p:to>
                                    </p:set>
                                    <p:animEffect transition="in" filter="fade">
                                      <p:cBhvr>
                                        <p:cTn id="135" dur="500"/>
                                        <p:tgtEl>
                                          <p:spTgt spid="6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65"/>
                                        </p:tgtEl>
                                        <p:attrNameLst>
                                          <p:attrName>style.visibility</p:attrName>
                                        </p:attrNameLst>
                                      </p:cBhvr>
                                      <p:to>
                                        <p:strVal val="visible"/>
                                      </p:to>
                                    </p:set>
                                    <p:animEffect transition="in" filter="fade">
                                      <p:cBhvr>
                                        <p:cTn id="138" dur="500"/>
                                        <p:tgtEl>
                                          <p:spTgt spid="65"/>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51"/>
                                        </p:tgtEl>
                                        <p:attrNameLst>
                                          <p:attrName>style.visibility</p:attrName>
                                        </p:attrNameLst>
                                      </p:cBhvr>
                                      <p:to>
                                        <p:strVal val="visible"/>
                                      </p:to>
                                    </p:set>
                                    <p:animEffect transition="in" filter="fade">
                                      <p:cBhvr>
                                        <p:cTn id="141" dur="500"/>
                                        <p:tgtEl>
                                          <p:spTgt spid="51"/>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52"/>
                                        </p:tgtEl>
                                        <p:attrNameLst>
                                          <p:attrName>style.visibility</p:attrName>
                                        </p:attrNameLst>
                                      </p:cBhvr>
                                      <p:to>
                                        <p:strVal val="visible"/>
                                      </p:to>
                                    </p:set>
                                    <p:animEffect transition="in" filter="fade">
                                      <p:cBhvr>
                                        <p:cTn id="14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16" grpId="0" animBg="1"/>
      <p:bldP spid="119" grpId="0" animBg="1"/>
      <p:bldP spid="120" grpId="0" animBg="1"/>
      <p:bldP spid="121" grpId="0" animBg="1"/>
      <p:bldP spid="123" grpId="0" animBg="1"/>
      <p:bldP spid="139" grpId="0"/>
      <p:bldP spid="41" grpId="0" animBg="1"/>
      <p:bldP spid="42" grpId="0" animBg="1"/>
      <p:bldP spid="43" grpId="0" animBg="1"/>
      <p:bldP spid="2" grpId="0" animBg="1"/>
      <p:bldP spid="3" grpId="0"/>
      <p:bldP spid="46" grpId="0" animBg="1"/>
      <p:bldP spid="47" grpId="0" animBg="1"/>
      <p:bldP spid="48" grpId="0" animBg="1"/>
      <p:bldP spid="49" grpId="0" animBg="1"/>
      <p:bldP spid="50" grpId="0" animBg="1"/>
      <p:bldP spid="51" grpId="0" animBg="1"/>
      <p:bldP spid="52" grpId="0" animBg="1"/>
      <p:bldP spid="4" grpId="0" animBg="1"/>
      <p:bldP spid="6" grpId="0"/>
      <p:bldP spid="56" grpId="0" animBg="1"/>
      <p:bldP spid="57" grpId="0"/>
      <p:bldP spid="58" grpId="0" animBg="1"/>
      <p:bldP spid="59" grpId="0"/>
      <p:bldP spid="60" grpId="0" animBg="1"/>
      <p:bldP spid="61" grpId="0"/>
      <p:bldP spid="62" grpId="0" animBg="1"/>
      <p:bldP spid="63" grpId="0"/>
      <p:bldP spid="64" grpId="0" animBg="1"/>
      <p:bldP spid="65" grpId="0"/>
      <p:bldP spid="6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0" y="70163"/>
            <a:ext cx="8516548" cy="61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Issues with </a:t>
            </a:r>
            <a:r>
              <a:rPr lang="en"/>
              <a:t>the previous CORD platform</a:t>
            </a:r>
            <a:r>
              <a:rPr lang="en-US"/>
              <a:t> &amp; build</a:t>
            </a:r>
            <a:endParaRPr/>
          </a:p>
        </p:txBody>
      </p:sp>
      <p:sp>
        <p:nvSpPr>
          <p:cNvPr id="47" name="Google Shape;47;p8"/>
          <p:cNvSpPr txBox="1">
            <a:spLocks noGrp="1"/>
          </p:cNvSpPr>
          <p:nvPr>
            <p:ph type="body" idx="1"/>
          </p:nvPr>
        </p:nvSpPr>
        <p:spPr>
          <a:xfrm>
            <a:off x="331648" y="685463"/>
            <a:ext cx="8184900" cy="3818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US" sz="2000">
                <a:solidFill>
                  <a:schemeClr val="accent5"/>
                </a:solidFill>
              </a:rPr>
              <a:t>No distiniction between development vs deployment</a:t>
            </a:r>
          </a:p>
          <a:p>
            <a:pPr lvl="1" indent="-342900">
              <a:lnSpc>
                <a:spcPct val="120000"/>
              </a:lnSpc>
              <a:spcBef>
                <a:spcPts val="0"/>
              </a:spcBef>
              <a:buSzPts val="1800"/>
              <a:buFont typeface="Wingdings" charset="2"/>
              <a:buChar char="v"/>
            </a:pPr>
            <a:r>
              <a:rPr lang="en" sz="1600"/>
              <a:t>Most of the software built </a:t>
            </a:r>
            <a:r>
              <a:rPr lang="en-US" sz="1600"/>
              <a:t>from source </a:t>
            </a:r>
            <a:r>
              <a:rPr lang="en" sz="1600"/>
              <a:t>at “deploy time”</a:t>
            </a:r>
            <a:endParaRPr lang="en-US" sz="1600"/>
          </a:p>
          <a:p>
            <a:pPr lvl="1" indent="-342900">
              <a:lnSpc>
                <a:spcPct val="120000"/>
              </a:lnSpc>
              <a:spcBef>
                <a:spcPts val="0"/>
              </a:spcBef>
              <a:buSzPts val="1800"/>
              <a:buFont typeface="Wingdings" charset="2"/>
              <a:buChar char="v"/>
            </a:pPr>
            <a:r>
              <a:rPr lang="en-US" sz="1600"/>
              <a:t>Big scripts, scripts calling scripts, long process</a:t>
            </a:r>
          </a:p>
          <a:p>
            <a:pPr lvl="1" indent="-342900">
              <a:lnSpc>
                <a:spcPct val="120000"/>
              </a:lnSpc>
              <a:spcBef>
                <a:spcPts val="0"/>
              </a:spcBef>
              <a:buSzPts val="1800"/>
              <a:buFont typeface="Wingdings" charset="2"/>
              <a:buChar char="v"/>
            </a:pPr>
            <a:r>
              <a:rPr lang="en-US" sz="1600"/>
              <a:t>Monolithic: If something breaks, wipe and start from scratch</a:t>
            </a:r>
          </a:p>
          <a:p>
            <a:pPr lvl="1" indent="-342900">
              <a:lnSpc>
                <a:spcPct val="120000"/>
              </a:lnSpc>
              <a:spcBef>
                <a:spcPts val="0"/>
              </a:spcBef>
              <a:buSzPts val="1800"/>
              <a:buFont typeface="Wingdings" charset="2"/>
              <a:buChar char="v"/>
            </a:pPr>
            <a:r>
              <a:rPr lang="en-US" sz="1600"/>
              <a:t>Brittle: Small variations of hardware/connectivity could break build</a:t>
            </a:r>
          </a:p>
          <a:p>
            <a:pPr>
              <a:lnSpc>
                <a:spcPct val="150000"/>
              </a:lnSpc>
            </a:pPr>
            <a:r>
              <a:rPr lang="en-US" sz="2000">
                <a:solidFill>
                  <a:srgbClr val="0097A7"/>
                </a:solidFill>
              </a:rPr>
              <a:t>Not flexible or modular</a:t>
            </a:r>
          </a:p>
          <a:p>
            <a:pPr lvl="1" indent="-342900">
              <a:lnSpc>
                <a:spcPct val="120000"/>
              </a:lnSpc>
              <a:spcBef>
                <a:spcPts val="0"/>
              </a:spcBef>
              <a:buSzPts val="1800"/>
              <a:buFont typeface="Wingdings" charset="2"/>
              <a:buChar char="v"/>
            </a:pPr>
            <a:r>
              <a:rPr lang="en-US" sz="1600"/>
              <a:t>Required specific versions of server OS</a:t>
            </a:r>
          </a:p>
          <a:p>
            <a:pPr lvl="1" indent="-342900">
              <a:lnSpc>
                <a:spcPct val="120000"/>
              </a:lnSpc>
              <a:spcBef>
                <a:spcPts val="0"/>
              </a:spcBef>
              <a:buSzPts val="1800"/>
              <a:buFont typeface="Wingdings" charset="2"/>
              <a:buChar char="v"/>
            </a:pPr>
            <a:r>
              <a:rPr lang="en-US" sz="1600"/>
              <a:t>Tightly coupled components – cannot exclude or replace components</a:t>
            </a:r>
          </a:p>
          <a:p>
            <a:pPr lvl="1" indent="-342900">
              <a:lnSpc>
                <a:spcPct val="120000"/>
              </a:lnSpc>
              <a:spcBef>
                <a:spcPts val="0"/>
              </a:spcBef>
              <a:buSzPts val="1800"/>
              <a:buFont typeface="Wingdings" charset="2"/>
              <a:buChar char="v"/>
            </a:pPr>
            <a:r>
              <a:rPr lang="en-US" sz="1600"/>
              <a:t>Required internet access for install</a:t>
            </a:r>
          </a:p>
          <a:p>
            <a:pPr>
              <a:lnSpc>
                <a:spcPct val="150000"/>
              </a:lnSpc>
            </a:pPr>
            <a:r>
              <a:rPr lang="en-US" sz="2000">
                <a:solidFill>
                  <a:srgbClr val="0097A7"/>
                </a:solidFill>
              </a:rPr>
              <a:t>Hard to use</a:t>
            </a:r>
          </a:p>
          <a:p>
            <a:pPr lvl="1" indent="-342900">
              <a:lnSpc>
                <a:spcPct val="120000"/>
              </a:lnSpc>
              <a:spcBef>
                <a:spcPts val="0"/>
              </a:spcBef>
              <a:buSzPts val="1800"/>
              <a:buFont typeface="Wingdings" charset="2"/>
              <a:buChar char="v"/>
            </a:pPr>
            <a:r>
              <a:rPr lang="en-US" sz="1600"/>
              <a:t>Choose a profile at start; to change profiles reinstall</a:t>
            </a:r>
          </a:p>
          <a:p>
            <a:pPr lvl="1" indent="-342900">
              <a:lnSpc>
                <a:spcPct val="120000"/>
              </a:lnSpc>
              <a:spcBef>
                <a:spcPts val="0"/>
              </a:spcBef>
              <a:buSzPts val="1800"/>
              <a:buFont typeface="Wingdings" charset="2"/>
              <a:buChar char="v"/>
            </a:pPr>
            <a:r>
              <a:rPr lang="en-US" sz="1600"/>
              <a:t>No means for adding services at runtime</a:t>
            </a:r>
            <a:endParaRPr sz="1600"/>
          </a:p>
        </p:txBody>
      </p:sp>
    </p:spTree>
    <p:extLst>
      <p:ext uri="{BB962C8B-B14F-4D97-AF65-F5344CB8AC3E}">
        <p14:creationId xmlns:p14="http://schemas.microsoft.com/office/powerpoint/2010/main" val="32203518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xEl>
                                              <p:pRg st="5" end="5"/>
                                            </p:txEl>
                                          </p:spTgt>
                                        </p:tgtEl>
                                        <p:attrNameLst>
                                          <p:attrName>style.visibility</p:attrName>
                                        </p:attrNameLst>
                                      </p:cBhvr>
                                      <p:to>
                                        <p:strVal val="visible"/>
                                      </p:to>
                                    </p:set>
                                    <p:animEffect transition="in" filter="fade">
                                      <p:cBhvr>
                                        <p:cTn id="7" dur="500"/>
                                        <p:tgtEl>
                                          <p:spTgt spid="47">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7">
                                            <p:txEl>
                                              <p:pRg st="6" end="6"/>
                                            </p:txEl>
                                          </p:spTgt>
                                        </p:tgtEl>
                                        <p:attrNameLst>
                                          <p:attrName>style.visibility</p:attrName>
                                        </p:attrNameLst>
                                      </p:cBhvr>
                                      <p:to>
                                        <p:strVal val="visible"/>
                                      </p:to>
                                    </p:set>
                                    <p:animEffect transition="in" filter="fade">
                                      <p:cBhvr>
                                        <p:cTn id="10" dur="500"/>
                                        <p:tgtEl>
                                          <p:spTgt spid="47">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xEl>
                                              <p:pRg st="7" end="7"/>
                                            </p:txEl>
                                          </p:spTgt>
                                        </p:tgtEl>
                                        <p:attrNameLst>
                                          <p:attrName>style.visibility</p:attrName>
                                        </p:attrNameLst>
                                      </p:cBhvr>
                                      <p:to>
                                        <p:strVal val="visible"/>
                                      </p:to>
                                    </p:set>
                                    <p:animEffect transition="in" filter="fade">
                                      <p:cBhvr>
                                        <p:cTn id="13" dur="500"/>
                                        <p:tgtEl>
                                          <p:spTgt spid="47">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7">
                                            <p:txEl>
                                              <p:pRg st="8" end="8"/>
                                            </p:txEl>
                                          </p:spTgt>
                                        </p:tgtEl>
                                        <p:attrNameLst>
                                          <p:attrName>style.visibility</p:attrName>
                                        </p:attrNameLst>
                                      </p:cBhvr>
                                      <p:to>
                                        <p:strVal val="visible"/>
                                      </p:to>
                                    </p:set>
                                    <p:animEffect transition="in" filter="fade">
                                      <p:cBhvr>
                                        <p:cTn id="16" dur="500"/>
                                        <p:tgtEl>
                                          <p:spTgt spid="47">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7">
                                            <p:txEl>
                                              <p:pRg st="9" end="9"/>
                                            </p:txEl>
                                          </p:spTgt>
                                        </p:tgtEl>
                                        <p:attrNameLst>
                                          <p:attrName>style.visibility</p:attrName>
                                        </p:attrNameLst>
                                      </p:cBhvr>
                                      <p:to>
                                        <p:strVal val="visible"/>
                                      </p:to>
                                    </p:set>
                                    <p:animEffect transition="in" filter="fade">
                                      <p:cBhvr>
                                        <p:cTn id="21" dur="500"/>
                                        <p:tgtEl>
                                          <p:spTgt spid="47">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7">
                                            <p:txEl>
                                              <p:pRg st="10" end="10"/>
                                            </p:txEl>
                                          </p:spTgt>
                                        </p:tgtEl>
                                        <p:attrNameLst>
                                          <p:attrName>style.visibility</p:attrName>
                                        </p:attrNameLst>
                                      </p:cBhvr>
                                      <p:to>
                                        <p:strVal val="visible"/>
                                      </p:to>
                                    </p:set>
                                    <p:animEffect transition="in" filter="fade">
                                      <p:cBhvr>
                                        <p:cTn id="24" dur="500"/>
                                        <p:tgtEl>
                                          <p:spTgt spid="47">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7">
                                            <p:txEl>
                                              <p:pRg st="11" end="11"/>
                                            </p:txEl>
                                          </p:spTgt>
                                        </p:tgtEl>
                                        <p:attrNameLst>
                                          <p:attrName>style.visibility</p:attrName>
                                        </p:attrNameLst>
                                      </p:cBhvr>
                                      <p:to>
                                        <p:strVal val="visible"/>
                                      </p:to>
                                    </p:set>
                                    <p:animEffect transition="in" filter="fade">
                                      <p:cBhvr>
                                        <p:cTn id="27" dur="500"/>
                                        <p:tgtEl>
                                          <p:spTgt spid="4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313648" y="70163"/>
            <a:ext cx="8202900" cy="61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New </a:t>
            </a:r>
            <a:r>
              <a:rPr lang="en"/>
              <a:t>CORD </a:t>
            </a:r>
            <a:r>
              <a:rPr lang="en-US"/>
              <a:t>6.0 </a:t>
            </a:r>
            <a:r>
              <a:rPr lang="en"/>
              <a:t>platform</a:t>
            </a:r>
            <a:r>
              <a:rPr lang="en-US"/>
              <a:t> (</a:t>
            </a:r>
            <a:r>
              <a:rPr lang="en-US" sz="2400"/>
              <a:t>July-2018)</a:t>
            </a:r>
            <a:endParaRPr sz="2400"/>
          </a:p>
        </p:txBody>
      </p:sp>
      <p:sp>
        <p:nvSpPr>
          <p:cNvPr id="107" name="Google Shape;107;p13"/>
          <p:cNvSpPr/>
          <p:nvPr/>
        </p:nvSpPr>
        <p:spPr>
          <a:xfrm>
            <a:off x="19432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Bare metal</a:t>
            </a:r>
            <a:endParaRPr sz="1400" kern="0">
              <a:solidFill>
                <a:srgbClr val="000000"/>
              </a:solidFill>
              <a:latin typeface="Arial"/>
              <a:ea typeface="Arial"/>
              <a:cs typeface="Arial"/>
              <a:sym typeface="Arial"/>
            </a:endParaRPr>
          </a:p>
        </p:txBody>
      </p:sp>
      <p:sp>
        <p:nvSpPr>
          <p:cNvPr id="108" name="Google Shape;108;p13"/>
          <p:cNvSpPr/>
          <p:nvPr/>
        </p:nvSpPr>
        <p:spPr>
          <a:xfrm>
            <a:off x="448906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Bare metal</a:t>
            </a:r>
            <a:endParaRPr sz="1400" kern="0">
              <a:solidFill>
                <a:srgbClr val="000000"/>
              </a:solidFill>
              <a:latin typeface="Arial"/>
              <a:ea typeface="Arial"/>
              <a:cs typeface="Arial"/>
              <a:sym typeface="Arial"/>
            </a:endParaRPr>
          </a:p>
        </p:txBody>
      </p:sp>
      <p:sp>
        <p:nvSpPr>
          <p:cNvPr id="109" name="Google Shape;109;p13"/>
          <p:cNvSpPr/>
          <p:nvPr/>
        </p:nvSpPr>
        <p:spPr>
          <a:xfrm>
            <a:off x="7034913" y="21744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Bare metal</a:t>
            </a:r>
            <a:endParaRPr sz="1400" kern="0">
              <a:solidFill>
                <a:srgbClr val="000000"/>
              </a:solidFill>
              <a:latin typeface="Arial"/>
              <a:ea typeface="Arial"/>
              <a:cs typeface="Arial"/>
              <a:sym typeface="Arial"/>
            </a:endParaRPr>
          </a:p>
        </p:txBody>
      </p:sp>
      <p:cxnSp>
        <p:nvCxnSpPr>
          <p:cNvPr id="110" name="Google Shape;110;p13"/>
          <p:cNvCxnSpPr/>
          <p:nvPr/>
        </p:nvCxnSpPr>
        <p:spPr>
          <a:xfrm flipH="1">
            <a:off x="1678214" y="3053375"/>
            <a:ext cx="6280149" cy="4600"/>
          </a:xfrm>
          <a:prstGeom prst="straightConnector1">
            <a:avLst/>
          </a:prstGeom>
          <a:noFill/>
          <a:ln w="9525" cap="flat" cmpd="sng">
            <a:solidFill>
              <a:schemeClr val="dk2"/>
            </a:solidFill>
            <a:prstDash val="solid"/>
            <a:round/>
            <a:headEnd type="none" w="med" len="med"/>
            <a:tailEnd type="none" w="med" len="med"/>
          </a:ln>
        </p:spPr>
      </p:cxnSp>
      <p:cxnSp>
        <p:nvCxnSpPr>
          <p:cNvPr id="111" name="Google Shape;111;p13"/>
          <p:cNvCxnSpPr>
            <a:stCxn id="107" idx="2"/>
          </p:cNvCxnSpPr>
          <p:nvPr/>
        </p:nvCxnSpPr>
        <p:spPr>
          <a:xfrm>
            <a:off x="285881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2" name="Google Shape;112;p13"/>
          <p:cNvCxnSpPr>
            <a:stCxn id="108" idx="2"/>
          </p:cNvCxnSpPr>
          <p:nvPr/>
        </p:nvCxnSpPr>
        <p:spPr>
          <a:xfrm>
            <a:off x="5404663" y="2597775"/>
            <a:ext cx="0" cy="455700"/>
          </a:xfrm>
          <a:prstGeom prst="straightConnector1">
            <a:avLst/>
          </a:prstGeom>
          <a:noFill/>
          <a:ln w="9525" cap="flat" cmpd="sng">
            <a:solidFill>
              <a:schemeClr val="dk2"/>
            </a:solidFill>
            <a:prstDash val="solid"/>
            <a:round/>
            <a:headEnd type="none" w="med" len="med"/>
            <a:tailEnd type="none" w="med" len="med"/>
          </a:ln>
        </p:spPr>
      </p:cxnSp>
      <p:cxnSp>
        <p:nvCxnSpPr>
          <p:cNvPr id="113" name="Google Shape;113;p13"/>
          <p:cNvCxnSpPr>
            <a:stCxn id="109" idx="2"/>
          </p:cNvCxnSpPr>
          <p:nvPr/>
        </p:nvCxnSpPr>
        <p:spPr>
          <a:xfrm>
            <a:off x="7950513" y="2597775"/>
            <a:ext cx="7800" cy="460200"/>
          </a:xfrm>
          <a:prstGeom prst="straightConnector1">
            <a:avLst/>
          </a:prstGeom>
          <a:noFill/>
          <a:ln w="9525" cap="flat" cmpd="sng">
            <a:solidFill>
              <a:schemeClr val="dk2"/>
            </a:solidFill>
            <a:prstDash val="solid"/>
            <a:round/>
            <a:headEnd type="none" w="med" len="med"/>
            <a:tailEnd type="none" w="med" len="med"/>
          </a:ln>
        </p:spPr>
      </p:cxnSp>
      <p:sp>
        <p:nvSpPr>
          <p:cNvPr id="114" name="Google Shape;114;p13"/>
          <p:cNvSpPr/>
          <p:nvPr/>
        </p:nvSpPr>
        <p:spPr>
          <a:xfrm>
            <a:off x="19432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OS</a:t>
            </a:r>
            <a:endParaRPr sz="1400" kern="0">
              <a:solidFill>
                <a:srgbClr val="000000"/>
              </a:solidFill>
              <a:latin typeface="Arial"/>
              <a:ea typeface="Arial"/>
              <a:cs typeface="Arial"/>
              <a:sym typeface="Arial"/>
            </a:endParaRPr>
          </a:p>
        </p:txBody>
      </p:sp>
      <p:sp>
        <p:nvSpPr>
          <p:cNvPr id="115" name="Google Shape;115;p13"/>
          <p:cNvSpPr/>
          <p:nvPr/>
        </p:nvSpPr>
        <p:spPr>
          <a:xfrm>
            <a:off x="448906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OS</a:t>
            </a:r>
            <a:endParaRPr sz="1400" kern="0">
              <a:solidFill>
                <a:srgbClr val="000000"/>
              </a:solidFill>
              <a:latin typeface="Arial"/>
              <a:ea typeface="Arial"/>
              <a:cs typeface="Arial"/>
              <a:sym typeface="Arial"/>
            </a:endParaRPr>
          </a:p>
        </p:txBody>
      </p:sp>
      <p:sp>
        <p:nvSpPr>
          <p:cNvPr id="116" name="Google Shape;116;p13"/>
          <p:cNvSpPr/>
          <p:nvPr/>
        </p:nvSpPr>
        <p:spPr>
          <a:xfrm>
            <a:off x="7034913" y="1759402"/>
            <a:ext cx="1831200" cy="3405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OS</a:t>
            </a:r>
            <a:endParaRPr sz="1400" kern="0">
              <a:solidFill>
                <a:srgbClr val="000000"/>
              </a:solidFill>
              <a:latin typeface="Arial"/>
              <a:ea typeface="Arial"/>
              <a:cs typeface="Arial"/>
              <a:sym typeface="Arial"/>
            </a:endParaRPr>
          </a:p>
        </p:txBody>
      </p:sp>
      <p:sp>
        <p:nvSpPr>
          <p:cNvPr id="118" name="Google Shape;118;p13"/>
          <p:cNvSpPr txBox="1"/>
          <p:nvPr/>
        </p:nvSpPr>
        <p:spPr>
          <a:xfrm>
            <a:off x="1705432" y="2679785"/>
            <a:ext cx="3090038" cy="5469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kern="0">
                <a:solidFill>
                  <a:srgbClr val="000000"/>
                </a:solidFill>
                <a:latin typeface="Arial"/>
                <a:ea typeface="Arial"/>
                <a:cs typeface="Arial"/>
                <a:sym typeface="Arial"/>
              </a:rPr>
              <a:t>Management network</a:t>
            </a:r>
            <a:endParaRPr sz="1400" kern="0">
              <a:solidFill>
                <a:srgbClr val="000000"/>
              </a:solidFill>
              <a:latin typeface="Arial"/>
              <a:ea typeface="Arial"/>
              <a:cs typeface="Arial"/>
              <a:sym typeface="Arial"/>
            </a:endParaRPr>
          </a:p>
        </p:txBody>
      </p:sp>
      <p:sp>
        <p:nvSpPr>
          <p:cNvPr id="119" name="Google Shape;119;p13"/>
          <p:cNvSpPr/>
          <p:nvPr/>
        </p:nvSpPr>
        <p:spPr>
          <a:xfrm>
            <a:off x="1935455" y="1011988"/>
            <a:ext cx="758759"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ONOS</a:t>
            </a:r>
            <a:endParaRPr sz="1400" kern="0">
              <a:solidFill>
                <a:srgbClr val="000000"/>
              </a:solidFill>
              <a:latin typeface="Arial"/>
              <a:ea typeface="Arial"/>
              <a:cs typeface="Arial"/>
              <a:sym typeface="Arial"/>
            </a:endParaRPr>
          </a:p>
        </p:txBody>
      </p:sp>
      <p:sp>
        <p:nvSpPr>
          <p:cNvPr id="120" name="Google Shape;120;p13"/>
          <p:cNvSpPr/>
          <p:nvPr/>
        </p:nvSpPr>
        <p:spPr>
          <a:xfrm>
            <a:off x="2707838" y="1012988"/>
            <a:ext cx="106657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VOLTHA</a:t>
            </a:r>
            <a:endParaRPr sz="1400" kern="0">
              <a:solidFill>
                <a:srgbClr val="000000"/>
              </a:solidFill>
              <a:latin typeface="Arial"/>
              <a:ea typeface="Arial"/>
              <a:cs typeface="Arial"/>
              <a:sym typeface="Arial"/>
            </a:endParaRPr>
          </a:p>
        </p:txBody>
      </p:sp>
      <p:sp>
        <p:nvSpPr>
          <p:cNvPr id="121" name="Google Shape;121;p13"/>
          <p:cNvSpPr/>
          <p:nvPr/>
        </p:nvSpPr>
        <p:spPr>
          <a:xfrm>
            <a:off x="5579452" y="1008803"/>
            <a:ext cx="76462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XOS</a:t>
            </a:r>
            <a:endParaRPr sz="1400" kern="0">
              <a:solidFill>
                <a:srgbClr val="000000"/>
              </a:solidFill>
              <a:latin typeface="Arial"/>
              <a:ea typeface="Arial"/>
              <a:cs typeface="Arial"/>
              <a:sym typeface="Arial"/>
            </a:endParaRPr>
          </a:p>
        </p:txBody>
      </p:sp>
      <p:sp>
        <p:nvSpPr>
          <p:cNvPr id="123" name="Google Shape;123;p13"/>
          <p:cNvSpPr/>
          <p:nvPr/>
        </p:nvSpPr>
        <p:spPr>
          <a:xfrm>
            <a:off x="4489063" y="1011988"/>
            <a:ext cx="1066575" cy="340500"/>
          </a:xfrm>
          <a:prstGeom prst="roundRect">
            <a:avLst>
              <a:gd name="adj"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OpenStack</a:t>
            </a:r>
            <a:endParaRPr sz="1200" kern="0">
              <a:solidFill>
                <a:srgbClr val="000000"/>
              </a:solidFill>
              <a:latin typeface="Arial"/>
              <a:ea typeface="Arial"/>
              <a:cs typeface="Arial"/>
              <a:sym typeface="Arial"/>
            </a:endParaRPr>
          </a:p>
        </p:txBody>
      </p:sp>
      <p:sp>
        <p:nvSpPr>
          <p:cNvPr id="124" name="Google Shape;124;p13"/>
          <p:cNvSpPr/>
          <p:nvPr/>
        </p:nvSpPr>
        <p:spPr>
          <a:xfrm>
            <a:off x="31850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Leaf</a:t>
            </a:r>
            <a:endParaRPr sz="1400" kern="0">
              <a:solidFill>
                <a:srgbClr val="000000"/>
              </a:solidFill>
              <a:latin typeface="Arial"/>
              <a:ea typeface="Arial"/>
              <a:cs typeface="Arial"/>
              <a:sym typeface="Arial"/>
            </a:endParaRPr>
          </a:p>
        </p:txBody>
      </p:sp>
      <p:sp>
        <p:nvSpPr>
          <p:cNvPr id="125" name="Google Shape;125;p13"/>
          <p:cNvSpPr/>
          <p:nvPr/>
        </p:nvSpPr>
        <p:spPr>
          <a:xfrm>
            <a:off x="5728363" y="370227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Leaf</a:t>
            </a:r>
            <a:endParaRPr sz="1400" kern="0">
              <a:solidFill>
                <a:srgbClr val="000000"/>
              </a:solidFill>
              <a:latin typeface="Arial"/>
              <a:ea typeface="Arial"/>
              <a:cs typeface="Arial"/>
              <a:sym typeface="Arial"/>
            </a:endParaRPr>
          </a:p>
        </p:txBody>
      </p:sp>
      <p:sp>
        <p:nvSpPr>
          <p:cNvPr id="126" name="Google Shape;126;p13"/>
          <p:cNvSpPr/>
          <p:nvPr/>
        </p:nvSpPr>
        <p:spPr>
          <a:xfrm>
            <a:off x="31850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Spine</a:t>
            </a:r>
            <a:endParaRPr sz="1400" kern="0">
              <a:solidFill>
                <a:srgbClr val="000000"/>
              </a:solidFill>
              <a:latin typeface="Arial"/>
              <a:ea typeface="Arial"/>
              <a:cs typeface="Arial"/>
              <a:sym typeface="Arial"/>
            </a:endParaRPr>
          </a:p>
        </p:txBody>
      </p:sp>
      <p:sp>
        <p:nvSpPr>
          <p:cNvPr id="127" name="Google Shape;127;p13"/>
          <p:cNvSpPr/>
          <p:nvPr/>
        </p:nvSpPr>
        <p:spPr>
          <a:xfrm>
            <a:off x="5728363" y="4562725"/>
            <a:ext cx="1831200" cy="42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Spine</a:t>
            </a:r>
            <a:endParaRPr sz="1400" kern="0">
              <a:solidFill>
                <a:srgbClr val="000000"/>
              </a:solidFill>
              <a:latin typeface="Arial"/>
              <a:ea typeface="Arial"/>
              <a:cs typeface="Arial"/>
              <a:sym typeface="Arial"/>
            </a:endParaRPr>
          </a:p>
        </p:txBody>
      </p:sp>
      <p:cxnSp>
        <p:nvCxnSpPr>
          <p:cNvPr id="128" name="Google Shape;128;p13"/>
          <p:cNvCxnSpPr/>
          <p:nvPr/>
        </p:nvCxnSpPr>
        <p:spPr>
          <a:xfrm rot="10800000">
            <a:off x="3344975" y="261222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29" name="Google Shape;129;p13"/>
          <p:cNvCxnSpPr/>
          <p:nvPr/>
        </p:nvCxnSpPr>
        <p:spPr>
          <a:xfrm>
            <a:off x="40244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0" name="Google Shape;130;p13"/>
          <p:cNvCxnSpPr>
            <a:stCxn id="125" idx="2"/>
            <a:endCxn id="126" idx="0"/>
          </p:cNvCxnSpPr>
          <p:nvPr/>
        </p:nvCxnSpPr>
        <p:spPr>
          <a:xfrm flipH="1">
            <a:off x="41005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1" name="Google Shape;131;p13"/>
          <p:cNvCxnSpPr/>
          <p:nvPr/>
        </p:nvCxnSpPr>
        <p:spPr>
          <a:xfrm>
            <a:off x="6720163" y="4125575"/>
            <a:ext cx="0" cy="437100"/>
          </a:xfrm>
          <a:prstGeom prst="straightConnector1">
            <a:avLst/>
          </a:prstGeom>
          <a:noFill/>
          <a:ln w="38100" cap="flat" cmpd="sng">
            <a:solidFill>
              <a:srgbClr val="0097A7"/>
            </a:solidFill>
            <a:prstDash val="solid"/>
            <a:round/>
            <a:headEnd type="none" w="med" len="med"/>
            <a:tailEnd type="none" w="med" len="med"/>
          </a:ln>
        </p:spPr>
      </p:cxnSp>
      <p:cxnSp>
        <p:nvCxnSpPr>
          <p:cNvPr id="132" name="Google Shape;132;p13"/>
          <p:cNvCxnSpPr>
            <a:stCxn id="124" idx="2"/>
            <a:endCxn id="127" idx="0"/>
          </p:cNvCxnSpPr>
          <p:nvPr/>
        </p:nvCxnSpPr>
        <p:spPr>
          <a:xfrm>
            <a:off x="4100663" y="4125575"/>
            <a:ext cx="2543400" cy="437100"/>
          </a:xfrm>
          <a:prstGeom prst="straightConnector1">
            <a:avLst/>
          </a:prstGeom>
          <a:noFill/>
          <a:ln w="38100" cap="flat" cmpd="sng">
            <a:solidFill>
              <a:srgbClr val="0097A7"/>
            </a:solidFill>
            <a:prstDash val="solid"/>
            <a:round/>
            <a:headEnd type="none" w="med" len="med"/>
            <a:tailEnd type="none" w="med" len="med"/>
          </a:ln>
        </p:spPr>
      </p:cxnSp>
      <p:cxnSp>
        <p:nvCxnSpPr>
          <p:cNvPr id="133" name="Google Shape;133;p13"/>
          <p:cNvCxnSpPr/>
          <p:nvPr/>
        </p:nvCxnSpPr>
        <p:spPr>
          <a:xfrm rot="10800000">
            <a:off x="4868050" y="2600575"/>
            <a:ext cx="0" cy="1098900"/>
          </a:xfrm>
          <a:prstGeom prst="straightConnector1">
            <a:avLst/>
          </a:prstGeom>
          <a:noFill/>
          <a:ln w="38100" cap="flat" cmpd="sng">
            <a:solidFill>
              <a:srgbClr val="0097A7"/>
            </a:solidFill>
            <a:prstDash val="solid"/>
            <a:round/>
            <a:headEnd type="none" w="med" len="med"/>
            <a:tailEnd type="none" w="med" len="med"/>
          </a:ln>
        </p:spPr>
      </p:cxnSp>
      <p:cxnSp>
        <p:nvCxnSpPr>
          <p:cNvPr id="134" name="Google Shape;134;p13"/>
          <p:cNvCxnSpPr/>
          <p:nvPr/>
        </p:nvCxnSpPr>
        <p:spPr>
          <a:xfrm rot="10800000">
            <a:off x="7225025" y="2598740"/>
            <a:ext cx="0" cy="1098900"/>
          </a:xfrm>
          <a:prstGeom prst="straightConnector1">
            <a:avLst/>
          </a:prstGeom>
          <a:noFill/>
          <a:ln w="38100" cap="flat" cmpd="sng">
            <a:solidFill>
              <a:srgbClr val="0097A7"/>
            </a:solidFill>
            <a:prstDash val="solid"/>
            <a:round/>
            <a:headEnd type="none" w="med" len="med"/>
            <a:tailEnd type="none" w="med" len="med"/>
          </a:ln>
        </p:spPr>
      </p:cxnSp>
      <p:sp>
        <p:nvSpPr>
          <p:cNvPr id="135" name="Google Shape;135;p13"/>
          <p:cNvSpPr/>
          <p:nvPr/>
        </p:nvSpPr>
        <p:spPr>
          <a:xfrm>
            <a:off x="11394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Access</a:t>
            </a:r>
            <a:endParaRPr lang="en-US" sz="1400" kern="0">
              <a:solidFill>
                <a:srgbClr val="000000"/>
              </a:solidFill>
              <a:latin typeface="Arial"/>
              <a:ea typeface="Arial"/>
              <a:cs typeface="Arial"/>
              <a:sym typeface="Arial"/>
            </a:endParaRPr>
          </a:p>
          <a:p>
            <a:pPr algn="ctr" defTabSz="914400">
              <a:buClr>
                <a:srgbClr val="000000"/>
              </a:buClr>
              <a:buFont typeface="Arial"/>
              <a:buNone/>
            </a:pPr>
            <a:r>
              <a:rPr lang="en-US" sz="1400" kern="0">
                <a:solidFill>
                  <a:srgbClr val="000000"/>
                </a:solidFill>
                <a:latin typeface="Arial"/>
                <a:ea typeface="Arial"/>
                <a:cs typeface="Arial"/>
                <a:sym typeface="Arial"/>
              </a:rPr>
              <a:t>Node</a:t>
            </a:r>
            <a:endParaRPr sz="1400" kern="0">
              <a:solidFill>
                <a:srgbClr val="000000"/>
              </a:solidFill>
              <a:latin typeface="Arial"/>
              <a:ea typeface="Arial"/>
              <a:cs typeface="Arial"/>
              <a:sym typeface="Arial"/>
            </a:endParaRPr>
          </a:p>
        </p:txBody>
      </p:sp>
      <p:cxnSp>
        <p:nvCxnSpPr>
          <p:cNvPr id="136" name="Google Shape;136;p13"/>
          <p:cNvCxnSpPr>
            <a:stCxn id="135" idx="6"/>
            <a:endCxn id="124" idx="1"/>
          </p:cNvCxnSpPr>
          <p:nvPr/>
        </p:nvCxnSpPr>
        <p:spPr>
          <a:xfrm>
            <a:off x="2238300" y="3913925"/>
            <a:ext cx="946800" cy="0"/>
          </a:xfrm>
          <a:prstGeom prst="straightConnector1">
            <a:avLst/>
          </a:prstGeom>
          <a:noFill/>
          <a:ln w="38100" cap="flat" cmpd="sng">
            <a:solidFill>
              <a:srgbClr val="0097A7"/>
            </a:solidFill>
            <a:prstDash val="solid"/>
            <a:round/>
            <a:headEnd type="none" w="med" len="med"/>
            <a:tailEnd type="none" w="med" len="med"/>
          </a:ln>
        </p:spPr>
      </p:cxnSp>
      <p:sp>
        <p:nvSpPr>
          <p:cNvPr id="137" name="Google Shape;137;p13"/>
          <p:cNvSpPr/>
          <p:nvPr/>
        </p:nvSpPr>
        <p:spPr>
          <a:xfrm>
            <a:off x="8045100" y="3364475"/>
            <a:ext cx="1098900" cy="1098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000" kern="0">
                <a:solidFill>
                  <a:srgbClr val="000000"/>
                </a:solidFill>
                <a:latin typeface="Arial"/>
                <a:ea typeface="Arial"/>
                <a:cs typeface="Arial"/>
                <a:sym typeface="Arial"/>
              </a:rPr>
              <a:t>Upstream</a:t>
            </a:r>
            <a:endParaRPr sz="1000" kern="0">
              <a:solidFill>
                <a:srgbClr val="000000"/>
              </a:solidFill>
              <a:latin typeface="Arial"/>
              <a:ea typeface="Arial"/>
              <a:cs typeface="Arial"/>
              <a:sym typeface="Arial"/>
            </a:endParaRPr>
          </a:p>
        </p:txBody>
      </p:sp>
      <p:cxnSp>
        <p:nvCxnSpPr>
          <p:cNvPr id="138" name="Google Shape;138;p13"/>
          <p:cNvCxnSpPr>
            <a:stCxn id="125" idx="3"/>
            <a:endCxn id="137" idx="2"/>
          </p:cNvCxnSpPr>
          <p:nvPr/>
        </p:nvCxnSpPr>
        <p:spPr>
          <a:xfrm>
            <a:off x="7559563" y="3913925"/>
            <a:ext cx="485400" cy="0"/>
          </a:xfrm>
          <a:prstGeom prst="straightConnector1">
            <a:avLst/>
          </a:prstGeom>
          <a:noFill/>
          <a:ln w="38100" cap="flat" cmpd="sng">
            <a:solidFill>
              <a:srgbClr val="0097A7"/>
            </a:solidFill>
            <a:prstDash val="solid"/>
            <a:round/>
            <a:headEnd type="none" w="med" len="med"/>
            <a:tailEnd type="none" w="med" len="med"/>
          </a:ln>
        </p:spPr>
      </p:cxnSp>
      <p:sp>
        <p:nvSpPr>
          <p:cNvPr id="139" name="Google Shape;139;p13"/>
          <p:cNvSpPr txBox="1"/>
          <p:nvPr/>
        </p:nvSpPr>
        <p:spPr>
          <a:xfrm>
            <a:off x="2198652" y="4125575"/>
            <a:ext cx="2803911" cy="546900"/>
          </a:xfrm>
          <a:prstGeom prst="rect">
            <a:avLst/>
          </a:prstGeom>
          <a:noFill/>
          <a:ln>
            <a:noFill/>
          </a:ln>
        </p:spPr>
        <p:txBody>
          <a:bodyPr spcFirstLastPara="1" wrap="square" lIns="91425" tIns="91425" rIns="91425" bIns="91425" anchor="t" anchorCtr="0">
            <a:noAutofit/>
          </a:bodyPr>
          <a:lstStyle/>
          <a:p>
            <a:pPr defTabSz="914400">
              <a:buClr>
                <a:srgbClr val="000000"/>
              </a:buClr>
              <a:buFont typeface="Arial"/>
              <a:buNone/>
            </a:pPr>
            <a:r>
              <a:rPr lang="en" sz="1400" kern="0">
                <a:solidFill>
                  <a:srgbClr val="000000"/>
                </a:solidFill>
                <a:latin typeface="Arial"/>
                <a:ea typeface="Arial"/>
                <a:cs typeface="Arial"/>
                <a:sym typeface="Arial"/>
              </a:rPr>
              <a:t>Dataplane network</a:t>
            </a:r>
            <a:endParaRPr sz="1400" kern="0">
              <a:solidFill>
                <a:srgbClr val="000000"/>
              </a:solidFill>
              <a:latin typeface="Arial"/>
              <a:ea typeface="Arial"/>
              <a:cs typeface="Arial"/>
              <a:sym typeface="Arial"/>
            </a:endParaRPr>
          </a:p>
        </p:txBody>
      </p:sp>
      <p:cxnSp>
        <p:nvCxnSpPr>
          <p:cNvPr id="140" name="Google Shape;140;p13"/>
          <p:cNvCxnSpPr>
            <a:stCxn id="124" idx="0"/>
          </p:cNvCxnSpPr>
          <p:nvPr/>
        </p:nvCxnSpPr>
        <p:spPr>
          <a:xfrm rot="10800000">
            <a:off x="4100663" y="3054875"/>
            <a:ext cx="0" cy="647400"/>
          </a:xfrm>
          <a:prstGeom prst="straightConnector1">
            <a:avLst/>
          </a:prstGeom>
          <a:noFill/>
          <a:ln w="9525" cap="flat" cmpd="sng">
            <a:solidFill>
              <a:schemeClr val="dk2"/>
            </a:solidFill>
            <a:prstDash val="solid"/>
            <a:round/>
            <a:headEnd type="none" w="med" len="med"/>
            <a:tailEnd type="none" w="med" len="med"/>
          </a:ln>
        </p:spPr>
      </p:cxnSp>
      <p:cxnSp>
        <p:nvCxnSpPr>
          <p:cNvPr id="141" name="Google Shape;141;p13"/>
          <p:cNvCxnSpPr/>
          <p:nvPr/>
        </p:nvCxnSpPr>
        <p:spPr>
          <a:xfrm rot="10800000">
            <a:off x="6702125" y="3054950"/>
            <a:ext cx="0" cy="654600"/>
          </a:xfrm>
          <a:prstGeom prst="straightConnector1">
            <a:avLst/>
          </a:prstGeom>
          <a:noFill/>
          <a:ln w="9525" cap="flat" cmpd="sng">
            <a:solidFill>
              <a:schemeClr val="dk2"/>
            </a:solidFill>
            <a:prstDash val="solid"/>
            <a:round/>
            <a:headEnd type="none" w="med" len="med"/>
            <a:tailEnd type="none" w="med" len="med"/>
          </a:ln>
        </p:spPr>
      </p:cxnSp>
      <p:cxnSp>
        <p:nvCxnSpPr>
          <p:cNvPr id="142" name="Google Shape;142;p13"/>
          <p:cNvCxnSpPr/>
          <p:nvPr/>
        </p:nvCxnSpPr>
        <p:spPr>
          <a:xfrm rot="10800000">
            <a:off x="3664288" y="3055025"/>
            <a:ext cx="0" cy="1506300"/>
          </a:xfrm>
          <a:prstGeom prst="straightConnector1">
            <a:avLst/>
          </a:prstGeom>
          <a:noFill/>
          <a:ln w="9525" cap="flat" cmpd="sng">
            <a:solidFill>
              <a:schemeClr val="dk2"/>
            </a:solidFill>
            <a:prstDash val="solid"/>
            <a:round/>
            <a:headEnd type="none" w="med" len="med"/>
            <a:tailEnd type="none" w="med" len="med"/>
          </a:ln>
        </p:spPr>
      </p:cxnSp>
      <p:cxnSp>
        <p:nvCxnSpPr>
          <p:cNvPr id="143" name="Google Shape;143;p13"/>
          <p:cNvCxnSpPr/>
          <p:nvPr/>
        </p:nvCxnSpPr>
        <p:spPr>
          <a:xfrm rot="10800000">
            <a:off x="7006088" y="3055025"/>
            <a:ext cx="0" cy="1506300"/>
          </a:xfrm>
          <a:prstGeom prst="straightConnector1">
            <a:avLst/>
          </a:prstGeom>
          <a:noFill/>
          <a:ln w="9525" cap="flat" cmpd="sng">
            <a:solidFill>
              <a:schemeClr val="dk2"/>
            </a:solidFill>
            <a:prstDash val="solid"/>
            <a:round/>
            <a:headEnd type="none" w="med" len="med"/>
            <a:tailEnd type="none" w="med" len="med"/>
          </a:ln>
        </p:spPr>
      </p:cxnSp>
      <p:sp>
        <p:nvSpPr>
          <p:cNvPr id="46" name="Google Shape;114;p13"/>
          <p:cNvSpPr/>
          <p:nvPr/>
        </p:nvSpPr>
        <p:spPr>
          <a:xfrm>
            <a:off x="4481162" y="391392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47" name="Google Shape;114;p13"/>
          <p:cNvSpPr/>
          <p:nvPr/>
        </p:nvSpPr>
        <p:spPr>
          <a:xfrm>
            <a:off x="7015931" y="391721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48" name="Google Shape;114;p13"/>
          <p:cNvSpPr/>
          <p:nvPr/>
        </p:nvSpPr>
        <p:spPr>
          <a:xfrm>
            <a:off x="7034913" y="4777661"/>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49" name="Google Shape;114;p13"/>
          <p:cNvSpPr/>
          <p:nvPr/>
        </p:nvSpPr>
        <p:spPr>
          <a:xfrm>
            <a:off x="4467462" y="477286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50" name="Google Shape;114;p13"/>
          <p:cNvSpPr/>
          <p:nvPr/>
        </p:nvSpPr>
        <p:spPr>
          <a:xfrm>
            <a:off x="1408112" y="4125575"/>
            <a:ext cx="535101" cy="208364"/>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200" kern="0">
                <a:solidFill>
                  <a:srgbClr val="000000"/>
                </a:solidFill>
                <a:latin typeface="Arial"/>
                <a:ea typeface="Arial"/>
                <a:cs typeface="Arial"/>
                <a:sym typeface="Arial"/>
              </a:rPr>
              <a:t>OS</a:t>
            </a:r>
            <a:endParaRPr sz="1200" kern="0">
              <a:solidFill>
                <a:srgbClr val="000000"/>
              </a:solidFill>
              <a:latin typeface="Arial"/>
              <a:ea typeface="Arial"/>
              <a:cs typeface="Arial"/>
              <a:sym typeface="Arial"/>
            </a:endParaRPr>
          </a:p>
        </p:txBody>
      </p:sp>
      <p:sp>
        <p:nvSpPr>
          <p:cNvPr id="6" name="TextBox 5"/>
          <p:cNvSpPr txBox="1"/>
          <p:nvPr/>
        </p:nvSpPr>
        <p:spPr>
          <a:xfrm>
            <a:off x="26633" y="800781"/>
            <a:ext cx="1838680" cy="1600438"/>
          </a:xfrm>
          <a:prstGeom prst="rect">
            <a:avLst/>
          </a:prstGeom>
          <a:noFill/>
        </p:spPr>
        <p:txBody>
          <a:bodyPr wrap="square" rtlCol="0">
            <a:spAutoFit/>
          </a:bodyPr>
          <a:lstStyle/>
          <a:p>
            <a:r>
              <a:rPr lang="en" sz="1400" b="1">
                <a:solidFill>
                  <a:srgbClr val="0097A7"/>
                </a:solidFill>
              </a:rPr>
              <a:t>CORD control </a:t>
            </a:r>
            <a:r>
              <a:rPr lang="en" sz="1400"/>
              <a:t>software </a:t>
            </a:r>
            <a:r>
              <a:rPr lang="en" sz="1400">
                <a:sym typeface="Wingdings"/>
              </a:rPr>
              <a:t></a:t>
            </a:r>
            <a:r>
              <a:rPr lang="en" sz="1400"/>
              <a:t> set of </a:t>
            </a:r>
            <a:r>
              <a:rPr lang="en" sz="1400" b="1">
                <a:solidFill>
                  <a:srgbClr val="0097A7"/>
                </a:solidFill>
              </a:rPr>
              <a:t>Docker containers</a:t>
            </a:r>
            <a:r>
              <a:rPr lang="en" sz="1400">
                <a:solidFill>
                  <a:srgbClr val="0097A7"/>
                </a:solidFill>
              </a:rPr>
              <a:t> </a:t>
            </a:r>
            <a:r>
              <a:rPr lang="en" sz="1400"/>
              <a:t>deployed on </a:t>
            </a:r>
            <a:r>
              <a:rPr lang="en" sz="1400" b="1">
                <a:solidFill>
                  <a:srgbClr val="0097A7"/>
                </a:solidFill>
              </a:rPr>
              <a:t>Kubernetes</a:t>
            </a:r>
            <a:r>
              <a:rPr lang="en-US" sz="1400"/>
              <a:t> using </a:t>
            </a:r>
            <a:r>
              <a:rPr lang="en" sz="1400"/>
              <a:t>standard tools</a:t>
            </a:r>
            <a:r>
              <a:rPr lang="en-US" sz="1400"/>
              <a:t> like </a:t>
            </a:r>
            <a:r>
              <a:rPr lang="en-US" sz="1400" b="1">
                <a:solidFill>
                  <a:srgbClr val="0097A7"/>
                </a:solidFill>
              </a:rPr>
              <a:t>Helm charts</a:t>
            </a:r>
          </a:p>
        </p:txBody>
      </p:sp>
      <p:sp>
        <p:nvSpPr>
          <p:cNvPr id="66" name="Google Shape;121;p13"/>
          <p:cNvSpPr/>
          <p:nvPr/>
        </p:nvSpPr>
        <p:spPr>
          <a:xfrm>
            <a:off x="7408131" y="1108558"/>
            <a:ext cx="1084763" cy="240745"/>
          </a:xfrm>
          <a:prstGeom prst="roundRect">
            <a:avLst>
              <a:gd name="adj" fmla="val 16667"/>
            </a:avLst>
          </a:prstGeom>
          <a:ln>
            <a:solidFill>
              <a:srgbClr val="FF0000"/>
            </a:solidFill>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algn="ctr" defTabSz="914400">
              <a:buClr>
                <a:srgbClr val="000000"/>
              </a:buClr>
              <a:buFont typeface="Arial"/>
              <a:buNone/>
            </a:pPr>
            <a:r>
              <a:rPr lang="en-US" sz="1400" kern="0">
                <a:solidFill>
                  <a:srgbClr val="000000"/>
                </a:solidFill>
                <a:latin typeface="Arial"/>
                <a:ea typeface="Arial"/>
                <a:cs typeface="Arial"/>
                <a:sym typeface="Arial"/>
              </a:rPr>
              <a:t>profile</a:t>
            </a:r>
            <a:endParaRPr sz="1400" kern="0">
              <a:solidFill>
                <a:srgbClr val="000000"/>
              </a:solidFill>
              <a:latin typeface="Arial"/>
              <a:ea typeface="Arial"/>
              <a:cs typeface="Arial"/>
              <a:sym typeface="Arial"/>
            </a:endParaRPr>
          </a:p>
        </p:txBody>
      </p:sp>
      <p:sp>
        <p:nvSpPr>
          <p:cNvPr id="67" name="Google Shape;117;p13"/>
          <p:cNvSpPr/>
          <p:nvPr/>
        </p:nvSpPr>
        <p:spPr>
          <a:xfrm>
            <a:off x="1935275" y="1384015"/>
            <a:ext cx="6922800" cy="340500"/>
          </a:xfrm>
          <a:prstGeom prst="rect">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defTabSz="914400">
              <a:buClr>
                <a:srgbClr val="000000"/>
              </a:buClr>
              <a:buFont typeface="Arial"/>
              <a:buNone/>
            </a:pPr>
            <a:r>
              <a:rPr lang="en" sz="1400" kern="0">
                <a:solidFill>
                  <a:srgbClr val="000000"/>
                </a:solidFill>
                <a:latin typeface="Arial"/>
                <a:ea typeface="Arial"/>
                <a:cs typeface="Arial"/>
                <a:sym typeface="Arial"/>
              </a:rPr>
              <a:t>Kubernetes</a:t>
            </a:r>
            <a:endParaRPr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9572940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4"/>
                                        </p:tgtEl>
                                        <p:attrNameLst>
                                          <p:attrName>style.visibility</p:attrName>
                                        </p:attrNameLst>
                                      </p:cBhvr>
                                      <p:to>
                                        <p:strVal val="visible"/>
                                      </p:to>
                                    </p:set>
                                    <p:animEffect transition="in" filter="fade">
                                      <p:cBhvr>
                                        <p:cTn id="12" dur="500"/>
                                        <p:tgtEl>
                                          <p:spTgt spid="1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5"/>
                                        </p:tgtEl>
                                        <p:attrNameLst>
                                          <p:attrName>style.visibility</p:attrName>
                                        </p:attrNameLst>
                                      </p:cBhvr>
                                      <p:to>
                                        <p:strVal val="visible"/>
                                      </p:to>
                                    </p:set>
                                    <p:animEffect transition="in" filter="fade">
                                      <p:cBhvr>
                                        <p:cTn id="15" dur="500"/>
                                        <p:tgtEl>
                                          <p:spTgt spid="1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Effect transition="in" filter="fade">
                                      <p:cBhvr>
                                        <p:cTn id="18" dur="500"/>
                                        <p:tgtEl>
                                          <p:spTgt spid="1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1"/>
                                        </p:tgtEl>
                                        <p:attrNameLst>
                                          <p:attrName>style.visibility</p:attrName>
                                        </p:attrNameLst>
                                      </p:cBhvr>
                                      <p:to>
                                        <p:strVal val="visible"/>
                                      </p:to>
                                    </p:set>
                                    <p:animEffect transition="in" filter="fade">
                                      <p:cBhvr>
                                        <p:cTn id="28" dur="500"/>
                                        <p:tgtEl>
                                          <p:spTgt spid="1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fade">
                                      <p:cBhvr>
                                        <p:cTn id="31" dur="500"/>
                                        <p:tgtEl>
                                          <p:spTgt spid="1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0"/>
                                        </p:tgtEl>
                                        <p:attrNameLst>
                                          <p:attrName>style.visibility</p:attrName>
                                        </p:attrNameLst>
                                      </p:cBhvr>
                                      <p:to>
                                        <p:strVal val="visible"/>
                                      </p:to>
                                    </p:set>
                                    <p:animEffect transition="in" filter="fade">
                                      <p:cBhvr>
                                        <p:cTn id="34" dur="500"/>
                                        <p:tgtEl>
                                          <p:spTgt spid="1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fade">
                                      <p:cBhvr>
                                        <p:cTn id="40" dur="500"/>
                                        <p:tgtEl>
                                          <p:spTgt spid="1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16" grpId="0" animBg="1"/>
      <p:bldP spid="119" grpId="0" animBg="1"/>
      <p:bldP spid="120" grpId="0" animBg="1"/>
      <p:bldP spid="121" grpId="0" animBg="1"/>
      <p:bldP spid="123" grpId="0" animBg="1"/>
      <p:bldP spid="46" grpId="0" animBg="1"/>
      <p:bldP spid="47" grpId="0" animBg="1"/>
      <p:bldP spid="48" grpId="0" animBg="1"/>
      <p:bldP spid="49" grpId="0" animBg="1"/>
      <p:bldP spid="50" grpId="0" animBg="1"/>
      <p:bldP spid="6" grpId="0"/>
      <p:bldP spid="66" grpId="0" animBg="1"/>
      <p:bldP spid="6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R-CORD &amp; VOLTHA changes</a:t>
            </a:r>
          </a:p>
        </p:txBody>
      </p:sp>
      <p:sp>
        <p:nvSpPr>
          <p:cNvPr id="2" name="Slide Number Placeholder 1"/>
          <p:cNvSpPr>
            <a:spLocks noGrp="1"/>
          </p:cNvSpPr>
          <p:nvPr>
            <p:ph type="sldNum" sz="quarter" idx="4"/>
          </p:nvPr>
        </p:nvSpPr>
        <p:spPr/>
        <p:txBody>
          <a:bodyPr/>
          <a:lstStyle/>
          <a:p>
            <a:fld id="{C921E2DF-5279-024C-809C-CD16853F95A6}" type="slidenum">
              <a:rPr lang="en-US"/>
              <a:pPr/>
              <a:t>8</a:t>
            </a:fld>
            <a:endParaRPr lang="en-US"/>
          </a:p>
        </p:txBody>
      </p:sp>
    </p:spTree>
    <p:extLst>
      <p:ext uri="{BB962C8B-B14F-4D97-AF65-F5344CB8AC3E}">
        <p14:creationId xmlns:p14="http://schemas.microsoft.com/office/powerpoint/2010/main" val="287314504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17750" y="3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err="1">
                <a:solidFill>
                  <a:srgbClr val="4F81BD"/>
                </a:solidFill>
                <a:latin typeface="Calibri"/>
              </a:rPr>
              <a:t>Traditional Residential Access</a:t>
            </a:r>
            <a:endParaRPr lang="en-US" sz="3200" b="1" dirty="0">
              <a:solidFill>
                <a:srgbClr val="4F81BD"/>
              </a:solidFill>
              <a:latin typeface="Calibri"/>
            </a:endParaRPr>
          </a:p>
        </p:txBody>
      </p:sp>
      <p:sp>
        <p:nvSpPr>
          <p:cNvPr id="5" name="Rectangle 4"/>
          <p:cNvSpPr/>
          <p:nvPr/>
        </p:nvSpPr>
        <p:spPr>
          <a:xfrm>
            <a:off x="1303570" y="1122244"/>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rPr>
              <a:t>Residence</a:t>
            </a:r>
          </a:p>
        </p:txBody>
      </p:sp>
      <p:sp>
        <p:nvSpPr>
          <p:cNvPr id="6" name="Rectangle 5"/>
          <p:cNvSpPr/>
          <p:nvPr/>
        </p:nvSpPr>
        <p:spPr>
          <a:xfrm>
            <a:off x="3174114" y="1122206"/>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rPr>
              <a:t>Central Office</a:t>
            </a:r>
          </a:p>
        </p:txBody>
      </p:sp>
      <p:sp>
        <p:nvSpPr>
          <p:cNvPr id="7" name="Rounded Rectangle 6"/>
          <p:cNvSpPr/>
          <p:nvPr/>
        </p:nvSpPr>
        <p:spPr>
          <a:xfrm>
            <a:off x="1485809" y="2426839"/>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RG</a:t>
            </a:r>
          </a:p>
        </p:txBody>
      </p:sp>
      <p:sp>
        <p:nvSpPr>
          <p:cNvPr id="8" name="Rounded Rectangle 7"/>
          <p:cNvSpPr/>
          <p:nvPr/>
        </p:nvSpPr>
        <p:spPr>
          <a:xfrm>
            <a:off x="2229223" y="2426839"/>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ONU</a:t>
            </a:r>
          </a:p>
        </p:txBody>
      </p:sp>
      <p:sp>
        <p:nvSpPr>
          <p:cNvPr id="9" name="Rounded Rectangle 8"/>
          <p:cNvSpPr/>
          <p:nvPr/>
        </p:nvSpPr>
        <p:spPr>
          <a:xfrm>
            <a:off x="3375129" y="2426839"/>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OLT</a:t>
            </a:r>
          </a:p>
        </p:txBody>
      </p:sp>
      <p:sp>
        <p:nvSpPr>
          <p:cNvPr id="10" name="Rounded Rectangle 9"/>
          <p:cNvSpPr/>
          <p:nvPr/>
        </p:nvSpPr>
        <p:spPr>
          <a:xfrm>
            <a:off x="4453501" y="2426839"/>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400" dirty="0">
                <a:solidFill>
                  <a:srgbClr val="FFFFFF"/>
                </a:solidFill>
                <a:latin typeface="Calibri"/>
                <a:cs typeface="Calibri"/>
              </a:rPr>
              <a:t>ETH AGG</a:t>
            </a:r>
          </a:p>
        </p:txBody>
      </p:sp>
      <p:sp>
        <p:nvSpPr>
          <p:cNvPr id="11" name="Rounded Rectangle 10"/>
          <p:cNvSpPr/>
          <p:nvPr/>
        </p:nvSpPr>
        <p:spPr>
          <a:xfrm>
            <a:off x="5652069" y="2429187"/>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BNG</a:t>
            </a:r>
          </a:p>
        </p:txBody>
      </p:sp>
      <p:cxnSp>
        <p:nvCxnSpPr>
          <p:cNvPr id="12" name="Straight Connector 11"/>
          <p:cNvCxnSpPr>
            <a:stCxn id="11" idx="3"/>
            <a:endCxn id="17" idx="2"/>
          </p:cNvCxnSpPr>
          <p:nvPr/>
        </p:nvCxnSpPr>
        <p:spPr>
          <a:xfrm flipV="1">
            <a:off x="6226931" y="2628110"/>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2631460"/>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2631460"/>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808105" y="2631460"/>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2056599" y="2631459"/>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1929215"/>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600" dirty="0">
                <a:solidFill>
                  <a:srgbClr val="FFFFFF"/>
                </a:solidFill>
                <a:latin typeface="Calibri"/>
                <a:cs typeface="Calibri"/>
              </a:rPr>
              <a:t>Backbone</a:t>
            </a:r>
          </a:p>
          <a:p>
            <a:pPr algn="ctr">
              <a:lnSpc>
                <a:spcPct val="80000"/>
              </a:lnSpc>
            </a:pPr>
            <a:r>
              <a:rPr lang="en-US" sz="1600" dirty="0">
                <a:solidFill>
                  <a:srgbClr val="FFFFFF"/>
                </a:solidFill>
                <a:latin typeface="Calibri"/>
                <a:cs typeface="Calibri"/>
              </a:rPr>
              <a:t>Network</a:t>
            </a:r>
          </a:p>
        </p:txBody>
      </p:sp>
      <p:sp>
        <p:nvSpPr>
          <p:cNvPr id="18" name="TextBox 17"/>
          <p:cNvSpPr txBox="1"/>
          <p:nvPr/>
        </p:nvSpPr>
        <p:spPr>
          <a:xfrm>
            <a:off x="2516859" y="3418121"/>
            <a:ext cx="3651548" cy="923330"/>
          </a:xfrm>
          <a:prstGeom prst="rect">
            <a:avLst/>
          </a:prstGeom>
          <a:noFill/>
        </p:spPr>
        <p:txBody>
          <a:bodyPr wrap="none" rtlCol="0">
            <a:spAutoFit/>
          </a:bodyPr>
          <a:lstStyle/>
          <a:p>
            <a:r>
              <a:rPr lang="en-US" dirty="0">
                <a:solidFill>
                  <a:prstClr val="black"/>
                </a:solidFill>
                <a:latin typeface="Calibri"/>
              </a:rPr>
              <a:t>RG – Residential Gateway</a:t>
            </a:r>
          </a:p>
          <a:p>
            <a:r>
              <a:rPr lang="en-US" dirty="0">
                <a:solidFill>
                  <a:prstClr val="black"/>
                </a:solidFill>
                <a:latin typeface="Calibri"/>
              </a:rPr>
              <a:t>OLT – Optical Line Termination</a:t>
            </a:r>
          </a:p>
          <a:p>
            <a:r>
              <a:rPr lang="en-US" dirty="0">
                <a:solidFill>
                  <a:prstClr val="black"/>
                </a:solidFill>
                <a:latin typeface="Calibri"/>
              </a:rPr>
              <a:t>BNG – Broadband Network Gateway</a:t>
            </a:r>
          </a:p>
        </p:txBody>
      </p:sp>
    </p:spTree>
    <p:extLst>
      <p:ext uri="{BB962C8B-B14F-4D97-AF65-F5344CB8AC3E}">
        <p14:creationId xmlns:p14="http://schemas.microsoft.com/office/powerpoint/2010/main" val="169218039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4376" y="1641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err="1">
                <a:solidFill>
                  <a:srgbClr val="4F81BD"/>
                </a:solidFill>
                <a:latin typeface="Calibri"/>
              </a:rPr>
              <a:t>Residential CORD – Disaggregated Services </a:t>
            </a:r>
            <a:endParaRPr lang="en-US" sz="3200" b="1" dirty="0">
              <a:solidFill>
                <a:srgbClr val="4F81BD"/>
              </a:solidFill>
              <a:latin typeface="Calibri"/>
            </a:endParaRPr>
          </a:p>
        </p:txBody>
      </p:sp>
      <p:sp>
        <p:nvSpPr>
          <p:cNvPr id="5" name="Rectangle 4"/>
          <p:cNvSpPr/>
          <p:nvPr/>
        </p:nvSpPr>
        <p:spPr>
          <a:xfrm>
            <a:off x="1303570" y="1614414"/>
            <a:ext cx="1699509" cy="1982859"/>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rPr>
              <a:t>Residence</a:t>
            </a:r>
          </a:p>
        </p:txBody>
      </p:sp>
      <p:sp>
        <p:nvSpPr>
          <p:cNvPr id="6" name="Rectangle 5"/>
          <p:cNvSpPr/>
          <p:nvPr/>
        </p:nvSpPr>
        <p:spPr>
          <a:xfrm>
            <a:off x="3174114" y="1614376"/>
            <a:ext cx="3453031" cy="198286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rPr>
              <a:t>Central Office</a:t>
            </a:r>
          </a:p>
        </p:txBody>
      </p:sp>
      <p:sp>
        <p:nvSpPr>
          <p:cNvPr id="7" name="Rounded Rectangle 6"/>
          <p:cNvSpPr/>
          <p:nvPr/>
        </p:nvSpPr>
        <p:spPr>
          <a:xfrm>
            <a:off x="1485809" y="2919009"/>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RG</a:t>
            </a:r>
          </a:p>
        </p:txBody>
      </p:sp>
      <p:sp>
        <p:nvSpPr>
          <p:cNvPr id="8" name="Rounded Rectangle 7"/>
          <p:cNvSpPr/>
          <p:nvPr/>
        </p:nvSpPr>
        <p:spPr>
          <a:xfrm>
            <a:off x="2229223" y="2919009"/>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ONU</a:t>
            </a:r>
          </a:p>
        </p:txBody>
      </p:sp>
      <p:sp>
        <p:nvSpPr>
          <p:cNvPr id="9" name="Rounded Rectangle 8"/>
          <p:cNvSpPr/>
          <p:nvPr/>
        </p:nvSpPr>
        <p:spPr>
          <a:xfrm>
            <a:off x="3375129" y="2919009"/>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OLT</a:t>
            </a:r>
          </a:p>
        </p:txBody>
      </p:sp>
      <p:cxnSp>
        <p:nvCxnSpPr>
          <p:cNvPr id="10" name="Straight Connector 9"/>
          <p:cNvCxnSpPr>
            <a:stCxn id="31" idx="3"/>
            <a:endCxn id="14" idx="2"/>
          </p:cNvCxnSpPr>
          <p:nvPr/>
        </p:nvCxnSpPr>
        <p:spPr>
          <a:xfrm flipV="1">
            <a:off x="6226931" y="3120280"/>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9" idx="3"/>
            <a:endCxn id="33" idx="1"/>
          </p:cNvCxnSpPr>
          <p:nvPr/>
        </p:nvCxnSpPr>
        <p:spPr>
          <a:xfrm>
            <a:off x="3960577" y="3123630"/>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8" idx="3"/>
            <a:endCxn id="9" idx="1"/>
          </p:cNvCxnSpPr>
          <p:nvPr/>
        </p:nvCxnSpPr>
        <p:spPr>
          <a:xfrm>
            <a:off x="2808105" y="3123630"/>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7" idx="3"/>
            <a:endCxn id="8" idx="1"/>
          </p:cNvCxnSpPr>
          <p:nvPr/>
        </p:nvCxnSpPr>
        <p:spPr>
          <a:xfrm>
            <a:off x="2056599" y="3123629"/>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4" name="Cloud 13"/>
          <p:cNvSpPr/>
          <p:nvPr/>
        </p:nvSpPr>
        <p:spPr>
          <a:xfrm>
            <a:off x="6929299" y="2421385"/>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600" dirty="0">
                <a:solidFill>
                  <a:srgbClr val="FFFFFF"/>
                </a:solidFill>
                <a:latin typeface="Calibri"/>
                <a:cs typeface="Calibri"/>
              </a:rPr>
              <a:t>Backbone</a:t>
            </a:r>
          </a:p>
          <a:p>
            <a:pPr algn="ctr">
              <a:lnSpc>
                <a:spcPct val="80000"/>
              </a:lnSpc>
            </a:pPr>
            <a:r>
              <a:rPr lang="en-US" sz="1600" dirty="0">
                <a:solidFill>
                  <a:srgbClr val="FFFFFF"/>
                </a:solidFill>
                <a:latin typeface="Calibri"/>
                <a:cs typeface="Calibri"/>
              </a:rPr>
              <a:t>Network</a:t>
            </a:r>
          </a:p>
        </p:txBody>
      </p:sp>
      <p:cxnSp>
        <p:nvCxnSpPr>
          <p:cNvPr id="17" name="Straight Arrow Connector 16"/>
          <p:cNvCxnSpPr>
            <a:endCxn id="21" idx="4"/>
          </p:cNvCxnSpPr>
          <p:nvPr/>
        </p:nvCxnSpPr>
        <p:spPr>
          <a:xfrm flipV="1">
            <a:off x="3667853" y="2727428"/>
            <a:ext cx="0" cy="300124"/>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36598" y="3217439"/>
            <a:ext cx="827413"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934236" y="2460709"/>
            <a:ext cx="0" cy="566843"/>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3216443" y="2460709"/>
            <a:ext cx="902820" cy="2667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FFFFFF"/>
                </a:solidFill>
                <a:latin typeface="Arial"/>
              </a:rPr>
              <a:t>VOLTHA</a:t>
            </a:r>
          </a:p>
        </p:txBody>
      </p:sp>
      <p:cxnSp>
        <p:nvCxnSpPr>
          <p:cNvPr id="23" name="Straight Arrow Connector 22"/>
          <p:cNvCxnSpPr/>
          <p:nvPr/>
        </p:nvCxnSpPr>
        <p:spPr>
          <a:xfrm flipH="1">
            <a:off x="4119271" y="2594050"/>
            <a:ext cx="1814973"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4" name="Elbow Connector 23"/>
          <p:cNvCxnSpPr>
            <a:endCxn id="20" idx="4"/>
          </p:cNvCxnSpPr>
          <p:nvPr/>
        </p:nvCxnSpPr>
        <p:spPr>
          <a:xfrm rot="5400000" flipH="1" flipV="1">
            <a:off x="5765338" y="2351987"/>
            <a:ext cx="355381" cy="2485"/>
          </a:xfrm>
          <a:prstGeom prst="bent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33" idx="3"/>
            <a:endCxn id="31" idx="1"/>
          </p:cNvCxnSpPr>
          <p:nvPr/>
        </p:nvCxnSpPr>
        <p:spPr>
          <a:xfrm>
            <a:off x="5080846" y="3123630"/>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5652069" y="2921357"/>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BNG</a:t>
            </a:r>
          </a:p>
        </p:txBody>
      </p:sp>
      <p:sp>
        <p:nvSpPr>
          <p:cNvPr id="33" name="Rounded Rectangle 32"/>
          <p:cNvSpPr/>
          <p:nvPr/>
        </p:nvSpPr>
        <p:spPr>
          <a:xfrm>
            <a:off x="4453501" y="2919009"/>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400" dirty="0">
                <a:solidFill>
                  <a:srgbClr val="FFFFFF"/>
                </a:solidFill>
                <a:latin typeface="Calibri"/>
                <a:cs typeface="Calibri"/>
              </a:rPr>
              <a:t>ETH AGG</a:t>
            </a:r>
          </a:p>
        </p:txBody>
      </p:sp>
      <p:sp>
        <p:nvSpPr>
          <p:cNvPr id="34" name="TextBox 33"/>
          <p:cNvSpPr txBox="1"/>
          <p:nvPr/>
        </p:nvSpPr>
        <p:spPr>
          <a:xfrm>
            <a:off x="2665297" y="869773"/>
            <a:ext cx="1295319" cy="646331"/>
          </a:xfrm>
          <a:prstGeom prst="rect">
            <a:avLst/>
          </a:prstGeom>
          <a:noFill/>
        </p:spPr>
        <p:txBody>
          <a:bodyPr wrap="square" rtlCol="0">
            <a:spAutoFit/>
          </a:bodyPr>
          <a:lstStyle/>
          <a:p>
            <a:r>
              <a:rPr lang="en-US" sz="1200">
                <a:solidFill>
                  <a:prstClr val="black"/>
                </a:solidFill>
                <a:latin typeface="Calibri"/>
              </a:rPr>
              <a:t>Virtual OLT</a:t>
            </a:r>
          </a:p>
          <a:p>
            <a:r>
              <a:rPr lang="en-US" sz="1200">
                <a:solidFill>
                  <a:prstClr val="black"/>
                </a:solidFill>
                <a:latin typeface="Calibri"/>
              </a:rPr>
              <a:t>manages and abstracts PON</a:t>
            </a:r>
          </a:p>
        </p:txBody>
      </p:sp>
      <p:cxnSp>
        <p:nvCxnSpPr>
          <p:cNvPr id="35" name="Straight Arrow Connector 34"/>
          <p:cNvCxnSpPr/>
          <p:nvPr/>
        </p:nvCxnSpPr>
        <p:spPr>
          <a:xfrm>
            <a:off x="3375137" y="1534571"/>
            <a:ext cx="180871" cy="8868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254979" y="617618"/>
            <a:ext cx="1738140" cy="830997"/>
          </a:xfrm>
          <a:prstGeom prst="rect">
            <a:avLst/>
          </a:prstGeom>
          <a:noFill/>
        </p:spPr>
        <p:txBody>
          <a:bodyPr wrap="square" rtlCol="0">
            <a:spAutoFit/>
          </a:bodyPr>
          <a:lstStyle/>
          <a:p>
            <a:r>
              <a:rPr lang="en-US" sz="1200">
                <a:solidFill>
                  <a:prstClr val="black"/>
                </a:solidFill>
                <a:latin typeface="Calibri"/>
              </a:rPr>
              <a:t>vSGs per sub provide</a:t>
            </a:r>
          </a:p>
          <a:p>
            <a:pPr marL="171450" indent="-171450">
              <a:buFont typeface="Arial"/>
              <a:buChar char="•"/>
            </a:pPr>
            <a:r>
              <a:rPr lang="en-US" sz="1200">
                <a:solidFill>
                  <a:prstClr val="black"/>
                </a:solidFill>
                <a:latin typeface="Calibri"/>
              </a:rPr>
              <a:t>VLAN termination, </a:t>
            </a:r>
          </a:p>
          <a:p>
            <a:pPr marL="171450" indent="-171450">
              <a:buFont typeface="Arial"/>
              <a:buChar char="•"/>
            </a:pPr>
            <a:r>
              <a:rPr lang="en-US" sz="1200">
                <a:solidFill>
                  <a:prstClr val="black"/>
                </a:solidFill>
                <a:latin typeface="Calibri"/>
              </a:rPr>
              <a:t>QoS</a:t>
            </a:r>
          </a:p>
          <a:p>
            <a:pPr marL="171450" indent="-171450">
              <a:buFont typeface="Arial"/>
              <a:buChar char="•"/>
            </a:pPr>
            <a:r>
              <a:rPr lang="en-US" sz="1200">
                <a:solidFill>
                  <a:prstClr val="black"/>
                </a:solidFill>
              </a:rPr>
              <a:t>DHCP, NAT</a:t>
            </a:r>
            <a:endParaRPr lang="en-US" sz="1200">
              <a:solidFill>
                <a:prstClr val="black"/>
              </a:solidFill>
              <a:latin typeface="Calibri"/>
            </a:endParaRPr>
          </a:p>
        </p:txBody>
      </p:sp>
      <p:cxnSp>
        <p:nvCxnSpPr>
          <p:cNvPr id="37" name="Straight Arrow Connector 36"/>
          <p:cNvCxnSpPr/>
          <p:nvPr/>
        </p:nvCxnSpPr>
        <p:spPr>
          <a:xfrm flipH="1">
            <a:off x="6061108" y="1351643"/>
            <a:ext cx="207249" cy="4025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5831275" y="3928508"/>
            <a:ext cx="1326004" cy="646331"/>
          </a:xfrm>
          <a:prstGeom prst="rect">
            <a:avLst/>
          </a:prstGeom>
          <a:noFill/>
        </p:spPr>
        <p:txBody>
          <a:bodyPr wrap="none" rtlCol="0">
            <a:spAutoFit/>
          </a:bodyPr>
          <a:lstStyle/>
          <a:p>
            <a:r>
              <a:rPr lang="en-US" sz="1200">
                <a:solidFill>
                  <a:prstClr val="black"/>
                </a:solidFill>
                <a:latin typeface="Calibri"/>
              </a:rPr>
              <a:t>Fabric provides </a:t>
            </a:r>
          </a:p>
          <a:p>
            <a:pPr marL="171450" indent="-171450">
              <a:buFont typeface="Arial"/>
              <a:buChar char="•"/>
            </a:pPr>
            <a:r>
              <a:rPr lang="en-US" sz="1200">
                <a:solidFill>
                  <a:prstClr val="black"/>
                </a:solidFill>
                <a:latin typeface="Calibri"/>
              </a:rPr>
              <a:t>Eth aggregation</a:t>
            </a:r>
          </a:p>
          <a:p>
            <a:pPr marL="171450" indent="-171450">
              <a:buFont typeface="Arial"/>
              <a:buChar char="•"/>
            </a:pPr>
            <a:r>
              <a:rPr lang="en-US" sz="1200">
                <a:solidFill>
                  <a:prstClr val="black"/>
                </a:solidFill>
                <a:latin typeface="Calibri"/>
              </a:rPr>
              <a:t>Routing</a:t>
            </a:r>
          </a:p>
        </p:txBody>
      </p:sp>
      <p:cxnSp>
        <p:nvCxnSpPr>
          <p:cNvPr id="41" name="Straight Arrow Connector 40"/>
          <p:cNvCxnSpPr/>
          <p:nvPr/>
        </p:nvCxnSpPr>
        <p:spPr>
          <a:xfrm flipH="1" flipV="1">
            <a:off x="5652053" y="3827748"/>
            <a:ext cx="166730" cy="3362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4329176" y="3144129"/>
            <a:ext cx="1963902" cy="621756"/>
            <a:chOff x="4329176" y="2997859"/>
            <a:chExt cx="1963902" cy="621756"/>
          </a:xfrm>
        </p:grpSpPr>
        <p:sp>
          <p:nvSpPr>
            <p:cNvPr id="25" name="Rectangle 24"/>
            <p:cNvSpPr/>
            <p:nvPr/>
          </p:nvSpPr>
          <p:spPr>
            <a:xfrm>
              <a:off x="4329176" y="3007194"/>
              <a:ext cx="1963894" cy="61242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27" name="Straight Connector 26"/>
            <p:cNvCxnSpPr/>
            <p:nvPr/>
          </p:nvCxnSpPr>
          <p:spPr>
            <a:xfrm>
              <a:off x="6293070" y="3007194"/>
              <a:ext cx="0" cy="61242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329176" y="3619613"/>
              <a:ext cx="1963894"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4329213" y="3016147"/>
              <a:ext cx="1" cy="594322"/>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4522801" y="3004042"/>
              <a:ext cx="1525093" cy="584776"/>
            </a:xfrm>
            <a:prstGeom prst="rect">
              <a:avLst/>
            </a:prstGeom>
            <a:noFill/>
          </p:spPr>
          <p:txBody>
            <a:bodyPr wrap="square" rtlCol="0">
              <a:spAutoFit/>
            </a:bodyPr>
            <a:lstStyle/>
            <a:p>
              <a:r>
                <a:rPr lang="en-US" sz="1600" b="1" dirty="0">
                  <a:solidFill>
                    <a:prstClr val="white"/>
                  </a:solidFill>
                  <a:latin typeface="Calibri"/>
                </a:rPr>
                <a:t>Leaf-Spine Fabric</a:t>
              </a:r>
            </a:p>
          </p:txBody>
        </p:sp>
        <p:cxnSp>
          <p:nvCxnSpPr>
            <p:cNvPr id="32" name="Straight Connector 31"/>
            <p:cNvCxnSpPr/>
            <p:nvPr/>
          </p:nvCxnSpPr>
          <p:spPr>
            <a:xfrm>
              <a:off x="5148911" y="2998049"/>
              <a:ext cx="1144167" cy="18099"/>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4329183" y="2997859"/>
              <a:ext cx="819727"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sp>
        <p:nvSpPr>
          <p:cNvPr id="43" name="TextBox 42"/>
          <p:cNvSpPr txBox="1"/>
          <p:nvPr/>
        </p:nvSpPr>
        <p:spPr>
          <a:xfrm>
            <a:off x="1485818" y="4654418"/>
            <a:ext cx="7391165" cy="369332"/>
          </a:xfrm>
          <a:prstGeom prst="rect">
            <a:avLst/>
          </a:prstGeom>
          <a:noFill/>
        </p:spPr>
        <p:txBody>
          <a:bodyPr wrap="square" rtlCol="0">
            <a:spAutoFit/>
          </a:bodyPr>
          <a:lstStyle/>
          <a:p>
            <a:r>
              <a:rPr lang="en-US" b="1">
                <a:solidFill>
                  <a:srgbClr val="4F81BD"/>
                </a:solidFill>
                <a:latin typeface="Calibri"/>
              </a:rPr>
              <a:t>+ the ability to introduce other edge-compute services per subscriber</a:t>
            </a:r>
          </a:p>
        </p:txBody>
      </p:sp>
      <p:sp>
        <p:nvSpPr>
          <p:cNvPr id="49" name="Oval 48"/>
          <p:cNvSpPr/>
          <p:nvPr/>
        </p:nvSpPr>
        <p:spPr>
          <a:xfrm>
            <a:off x="5625743" y="1775402"/>
            <a:ext cx="819727" cy="2667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err="1">
                <a:solidFill>
                  <a:srgbClr val="FFFFFF"/>
                </a:solidFill>
                <a:latin typeface="Arial"/>
              </a:rPr>
              <a:t>vSG</a:t>
            </a:r>
            <a:endParaRPr lang="en-US" sz="1100" dirty="0">
              <a:solidFill>
                <a:srgbClr val="FFFFFF"/>
              </a:solidFill>
              <a:latin typeface="Arial"/>
            </a:endParaRPr>
          </a:p>
        </p:txBody>
      </p:sp>
      <p:sp>
        <p:nvSpPr>
          <p:cNvPr id="20" name="Oval 19"/>
          <p:cNvSpPr/>
          <p:nvPr/>
        </p:nvSpPr>
        <p:spPr>
          <a:xfrm>
            <a:off x="5534407" y="1908781"/>
            <a:ext cx="819727" cy="2667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err="1">
                <a:solidFill>
                  <a:srgbClr val="FFFFFF"/>
                </a:solidFill>
                <a:latin typeface="Arial"/>
              </a:rPr>
              <a:t>vSG</a:t>
            </a:r>
            <a:endParaRPr lang="en-US" sz="1100" dirty="0">
              <a:solidFill>
                <a:srgbClr val="FFFFFF"/>
              </a:solidFill>
              <a:latin typeface="Arial"/>
            </a:endParaRPr>
          </a:p>
        </p:txBody>
      </p:sp>
      <p:sp>
        <p:nvSpPr>
          <p:cNvPr id="48" name="Oval 47"/>
          <p:cNvSpPr/>
          <p:nvPr/>
        </p:nvSpPr>
        <p:spPr>
          <a:xfrm>
            <a:off x="5473343" y="2023301"/>
            <a:ext cx="819727" cy="26675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err="1">
                <a:solidFill>
                  <a:srgbClr val="FFFFFF"/>
                </a:solidFill>
                <a:latin typeface="Arial"/>
              </a:rPr>
              <a:t>vSG</a:t>
            </a:r>
            <a:endParaRPr lang="en-US" sz="1100" dirty="0">
              <a:solidFill>
                <a:srgbClr val="FFFFFF"/>
              </a:solidFill>
              <a:latin typeface="Arial"/>
            </a:endParaRPr>
          </a:p>
        </p:txBody>
      </p:sp>
      <p:grpSp>
        <p:nvGrpSpPr>
          <p:cNvPr id="50" name="Group 49"/>
          <p:cNvGrpSpPr/>
          <p:nvPr/>
        </p:nvGrpSpPr>
        <p:grpSpPr>
          <a:xfrm>
            <a:off x="3236598" y="3133922"/>
            <a:ext cx="882673" cy="621756"/>
            <a:chOff x="4329176" y="2997859"/>
            <a:chExt cx="1963902" cy="621756"/>
          </a:xfrm>
        </p:grpSpPr>
        <p:sp>
          <p:nvSpPr>
            <p:cNvPr id="51" name="Rectangle 50"/>
            <p:cNvSpPr/>
            <p:nvPr/>
          </p:nvSpPr>
          <p:spPr>
            <a:xfrm>
              <a:off x="4329176" y="3007194"/>
              <a:ext cx="1963894" cy="61242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2" name="Straight Connector 51"/>
            <p:cNvCxnSpPr/>
            <p:nvPr/>
          </p:nvCxnSpPr>
          <p:spPr>
            <a:xfrm>
              <a:off x="6293070" y="3007194"/>
              <a:ext cx="0" cy="61242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329176" y="3619613"/>
              <a:ext cx="1963894"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4329213" y="3016147"/>
              <a:ext cx="1" cy="594322"/>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4522800" y="3004042"/>
              <a:ext cx="1525093" cy="584776"/>
            </a:xfrm>
            <a:prstGeom prst="rect">
              <a:avLst/>
            </a:prstGeom>
            <a:noFill/>
          </p:spPr>
          <p:txBody>
            <a:bodyPr wrap="square" rtlCol="0">
              <a:spAutoFit/>
            </a:bodyPr>
            <a:lstStyle/>
            <a:p>
              <a:r>
                <a:rPr lang="en-US" sz="1600" b="1" dirty="0">
                  <a:solidFill>
                    <a:prstClr val="white"/>
                  </a:solidFill>
                  <a:latin typeface="Calibri"/>
                </a:rPr>
                <a:t>OLT MAC</a:t>
              </a:r>
            </a:p>
          </p:txBody>
        </p:sp>
        <p:cxnSp>
          <p:nvCxnSpPr>
            <p:cNvPr id="56" name="Straight Connector 55"/>
            <p:cNvCxnSpPr/>
            <p:nvPr/>
          </p:nvCxnSpPr>
          <p:spPr>
            <a:xfrm>
              <a:off x="5148911" y="2998049"/>
              <a:ext cx="1144167" cy="18099"/>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H="1">
              <a:off x="4329183" y="2997859"/>
              <a:ext cx="819727"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sp>
        <p:nvSpPr>
          <p:cNvPr id="58" name="Rectangle 57"/>
          <p:cNvSpPr/>
          <p:nvPr/>
        </p:nvSpPr>
        <p:spPr>
          <a:xfrm>
            <a:off x="4329214" y="2290058"/>
            <a:ext cx="453970" cy="276999"/>
          </a:xfrm>
          <a:prstGeom prst="rect">
            <a:avLst/>
          </a:prstGeom>
        </p:spPr>
        <p:txBody>
          <a:bodyPr wrap="none">
            <a:spAutoFit/>
          </a:bodyPr>
          <a:lstStyle/>
          <a:p>
            <a:r>
              <a:rPr lang="en-US" sz="1200">
                <a:solidFill>
                  <a:prstClr val="black"/>
                </a:solidFill>
              </a:rPr>
              <a:t>AAA</a:t>
            </a:r>
          </a:p>
        </p:txBody>
      </p:sp>
    </p:spTree>
    <p:extLst>
      <p:ext uri="{BB962C8B-B14F-4D97-AF65-F5344CB8AC3E}">
        <p14:creationId xmlns:p14="http://schemas.microsoft.com/office/powerpoint/2010/main" val="2604040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500"/>
                                        <p:tgtEl>
                                          <p:spTgt spid="4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3" grpId="0"/>
      <p:bldP spid="49" grpId="0" animBg="1"/>
      <p:bldP spid="20" grpId="0" animBg="1"/>
      <p:bldP spid="48" grpId="0" animBg="1"/>
      <p:bldP spid="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12197" b="12197"/>
          <a:stretch>
            <a:fillRect/>
          </a:stretch>
        </p:blipFill>
        <p:spPr>
          <a:xfrm>
            <a:off x="368784" y="530527"/>
            <a:ext cx="8229600" cy="3895291"/>
          </a:xfrm>
        </p:spPr>
      </p:pic>
    </p:spTree>
    <p:extLst>
      <p:ext uri="{BB962C8B-B14F-4D97-AF65-F5344CB8AC3E}">
        <p14:creationId xmlns:p14="http://schemas.microsoft.com/office/powerpoint/2010/main" val="89496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3483517"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cxnSp>
        <p:nvCxnSpPr>
          <p:cNvPr id="37" name="Elbow Connector 36"/>
          <p:cNvCxnSpPr>
            <a:cxnSpLocks/>
            <a:endCxn id="27" idx="1"/>
          </p:cNvCxnSpPr>
          <p:nvPr/>
        </p:nvCxnSpPr>
        <p:spPr>
          <a:xfrm rot="16200000" flipH="1">
            <a:off x="3045124" y="3670720"/>
            <a:ext cx="1418126" cy="572396"/>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75"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600" b="1">
                <a:solidFill>
                  <a:srgbClr val="4BACC6">
                    <a:lumMod val="50000"/>
                  </a:srgbClr>
                </a:solidFill>
                <a:latin typeface="Calibri"/>
              </a:rPr>
              <a:t>Whitebox ToR Fabric Switch</a:t>
            </a:r>
          </a:p>
          <a:p>
            <a:pPr algn="ctr"/>
            <a:endParaRPr lang="en-US" sz="1600" b="1">
              <a:solidFill>
                <a:prstClr val="black"/>
              </a:solidFill>
              <a:latin typeface="Calibri"/>
            </a:endParaRPr>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a:solidFill>
                  <a:prstClr val="white"/>
                </a:solidFill>
                <a:latin typeface="Calibri"/>
              </a:rPr>
              <a:t>CORD Head Node</a:t>
            </a:r>
          </a:p>
          <a:p>
            <a:pPr algn="ctr"/>
            <a:endParaRPr lang="en-US" sz="1600">
              <a:solidFill>
                <a:prstClr val="white"/>
              </a:solidFill>
              <a:latin typeface="Calibri"/>
            </a:endParaRPr>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a:solidFill>
                  <a:srgbClr val="1F497D"/>
                </a:solidFill>
                <a:latin typeface="Calibri"/>
              </a:rPr>
              <a:t>CORD Compute Node</a:t>
            </a:r>
          </a:p>
          <a:p>
            <a:pPr algn="ctr"/>
            <a:endParaRPr lang="en-US" sz="1600" b="1">
              <a:solidFill>
                <a:prstClr val="black"/>
              </a:solidFill>
              <a:latin typeface="Calibri"/>
            </a:endParaRPr>
          </a:p>
        </p:txBody>
      </p:sp>
      <p:sp>
        <p:nvSpPr>
          <p:cNvPr id="6" name="Rounded Rectangle 5"/>
          <p:cNvSpPr/>
          <p:nvPr/>
        </p:nvSpPr>
        <p:spPr>
          <a:xfrm>
            <a:off x="2123888"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ONOS</a:t>
            </a:r>
          </a:p>
        </p:txBody>
      </p:sp>
      <p:sp>
        <p:nvSpPr>
          <p:cNvPr id="7" name="Rounded Rectangle 6"/>
          <p:cNvSpPr/>
          <p:nvPr/>
        </p:nvSpPr>
        <p:spPr>
          <a:xfrm>
            <a:off x="2800204"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XOS</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MAAS</a:t>
            </a:r>
          </a:p>
        </p:txBody>
      </p:sp>
      <p:sp>
        <p:nvSpPr>
          <p:cNvPr id="10" name="TextBox 9"/>
          <p:cNvSpPr txBox="1"/>
          <p:nvPr/>
        </p:nvSpPr>
        <p:spPr>
          <a:xfrm>
            <a:off x="4401453" y="1215644"/>
            <a:ext cx="326331" cy="338554"/>
          </a:xfrm>
          <a:prstGeom prst="rect">
            <a:avLst/>
          </a:prstGeom>
          <a:noFill/>
        </p:spPr>
        <p:txBody>
          <a:bodyPr wrap="none" rtlCol="0">
            <a:spAutoFit/>
          </a:bodyPr>
          <a:lstStyle/>
          <a:p>
            <a:r>
              <a:rPr lang="en-US" sz="1600">
                <a:solidFill>
                  <a:prstClr val="black"/>
                </a:solidFill>
                <a:latin typeface="Calibri"/>
              </a:rPr>
              <a:t>…</a:t>
            </a:r>
          </a:p>
        </p:txBody>
      </p:sp>
      <p:sp>
        <p:nvSpPr>
          <p:cNvPr id="11" name="Rounded Rectangle 10"/>
          <p:cNvSpPr/>
          <p:nvPr/>
        </p:nvSpPr>
        <p:spPr>
          <a:xfrm>
            <a:off x="3483517" y="1328910"/>
            <a:ext cx="841290" cy="25606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OvS</a:t>
            </a:r>
          </a:p>
        </p:txBody>
      </p:sp>
      <p:sp>
        <p:nvSpPr>
          <p:cNvPr id="18" name="TextBox 17"/>
          <p:cNvSpPr txBox="1"/>
          <p:nvPr/>
        </p:nvSpPr>
        <p:spPr>
          <a:xfrm>
            <a:off x="2140685" y="2936273"/>
            <a:ext cx="3332810" cy="276999"/>
          </a:xfrm>
          <a:prstGeom prst="rect">
            <a:avLst/>
          </a:prstGeom>
          <a:noFill/>
        </p:spPr>
        <p:txBody>
          <a:bodyPr wrap="square" rtlCol="0">
            <a:spAutoFit/>
          </a:bodyPr>
          <a:lstStyle/>
          <a:p>
            <a:pPr algn="ctr"/>
            <a:r>
              <a:rPr lang="en-US" sz="1200" b="1">
                <a:solidFill>
                  <a:srgbClr val="4BACC6">
                    <a:lumMod val="75000"/>
                  </a:srgbClr>
                </a:solidFill>
                <a:latin typeface="Calibri"/>
              </a:rPr>
              <a:t>EdgeCore 7712 (Tomahawk 32 x 100G</a:t>
            </a:r>
            <a:r>
              <a:rPr lang="en-US" sz="1200">
                <a:solidFill>
                  <a:srgbClr val="4BACC6">
                    <a:lumMod val="75000"/>
                  </a:srgbClr>
                </a:solidFill>
                <a:latin typeface="Calibri"/>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b="1" dirty="0">
                <a:solidFill>
                  <a:prstClr val="white"/>
                </a:solidFill>
                <a:latin typeface="Calibri"/>
              </a:rPr>
              <a:t>EdgeCore </a:t>
            </a:r>
            <a:r>
              <a:rPr lang="en-US" sz="1400" b="1" dirty="0" err="1">
                <a:solidFill>
                  <a:prstClr val="white"/>
                </a:solidFill>
                <a:latin typeface="Calibri"/>
              </a:rPr>
              <a:t>Whitebox</a:t>
            </a:r>
            <a:r>
              <a:rPr lang="en-US" sz="1400" b="1" dirty="0">
                <a:solidFill>
                  <a:prstClr val="white"/>
                </a:solidFill>
                <a:latin typeface="Calibri"/>
              </a:rPr>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solidFill>
                <a:prstClr val="black"/>
              </a:solidFill>
              <a:latin typeface="Calibri"/>
            </a:endParaRPr>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4040385" y="4439495"/>
            <a:ext cx="2112616" cy="452976"/>
          </a:xfrm>
          <a:prstGeom prst="rect">
            <a:avLst/>
          </a:prstGeom>
          <a:solidFill>
            <a:srgbClr val="1515FF"/>
          </a:solidFill>
          <a:ln>
            <a:solidFill>
              <a:srgbClr val="1D3EE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a:solidFill>
                  <a:prstClr val="white"/>
                </a:solidFill>
                <a:latin typeface="Calibri"/>
              </a:rPr>
              <a:t>Nokia SD-OLT</a:t>
            </a:r>
          </a:p>
          <a:p>
            <a:pPr algn="ctr"/>
            <a:r>
              <a:rPr lang="en-US" sz="1400" b="1" dirty="0">
                <a:solidFill>
                  <a:prstClr val="white"/>
                </a:solidFill>
                <a:latin typeface="Calibri"/>
              </a:rPr>
              <a:t>(LightSpan CF-24W)</a:t>
            </a:r>
          </a:p>
        </p:txBody>
      </p:sp>
      <p:cxnSp>
        <p:nvCxnSpPr>
          <p:cNvPr id="29" name="Straight Connector 28"/>
          <p:cNvCxnSpPr>
            <a:cxnSpLocks/>
            <a:stCxn id="27" idx="3"/>
            <a:endCxn id="28" idx="1"/>
          </p:cNvCxnSpPr>
          <p:nvPr/>
        </p:nvCxnSpPr>
        <p:spPr>
          <a:xfrm flipV="1">
            <a:off x="6153001" y="4664696"/>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a:stCxn id="28" idx="3"/>
          </p:cNvCxnSpPr>
          <p:nvPr/>
        </p:nvCxnSpPr>
        <p:spPr>
          <a:xfrm>
            <a:off x="7787072" y="4664696"/>
            <a:ext cx="275173" cy="1287"/>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4"/>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rPr>
              <a:t>Internet</a:t>
            </a:r>
          </a:p>
        </p:txBody>
      </p:sp>
      <p:cxnSp>
        <p:nvCxnSpPr>
          <p:cNvPr id="41" name="Straight Connector 40"/>
          <p:cNvCxnSpPr>
            <a:stCxn id="39" idx="0"/>
            <a:endCxn id="14" idx="1"/>
          </p:cNvCxnSpPr>
          <p:nvPr/>
        </p:nvCxnSpPr>
        <p:spPr>
          <a:xfrm flipV="1">
            <a:off x="788860"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146554" y="56113"/>
            <a:ext cx="7640517" cy="532624"/>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ctr">
              <a:defRPr/>
            </a:pPr>
            <a:r>
              <a:rPr lang="en-US" sz="2800" b="1" dirty="0">
                <a:solidFill>
                  <a:srgbClr val="4F81BD"/>
                </a:solidFill>
                <a:latin typeface="+mj-lt"/>
              </a:rPr>
              <a:t>R-CORD &amp; VOLTHA Demo BBWF 2017</a:t>
            </a:r>
          </a:p>
        </p:txBody>
      </p:sp>
      <p:sp>
        <p:nvSpPr>
          <p:cNvPr id="55" name="TextBox 54"/>
          <p:cNvSpPr txBox="1"/>
          <p:nvPr/>
        </p:nvSpPr>
        <p:spPr>
          <a:xfrm>
            <a:off x="7994804" y="3038227"/>
            <a:ext cx="962633" cy="461665"/>
          </a:xfrm>
          <a:prstGeom prst="rect">
            <a:avLst/>
          </a:prstGeom>
          <a:noFill/>
        </p:spPr>
        <p:txBody>
          <a:bodyPr wrap="square" rtlCol="0">
            <a:spAutoFit/>
          </a:bodyPr>
          <a:lstStyle/>
          <a:p>
            <a:pPr algn="r"/>
            <a:r>
              <a:rPr lang="en-US" sz="1200" b="1">
                <a:solidFill>
                  <a:prstClr val="black"/>
                </a:solidFill>
                <a:latin typeface="Calibri"/>
              </a:rPr>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latin typeface="Calibri"/>
            </a:endParaRPr>
          </a:p>
        </p:txBody>
      </p:sp>
      <p:sp>
        <p:nvSpPr>
          <p:cNvPr id="58" name="TextBox 57"/>
          <p:cNvSpPr txBox="1"/>
          <p:nvPr/>
        </p:nvSpPr>
        <p:spPr>
          <a:xfrm>
            <a:off x="1825854" y="4473505"/>
            <a:ext cx="962633" cy="523220"/>
          </a:xfrm>
          <a:prstGeom prst="rect">
            <a:avLst/>
          </a:prstGeom>
          <a:noFill/>
        </p:spPr>
        <p:txBody>
          <a:bodyPr wrap="square" rtlCol="0">
            <a:spAutoFit/>
          </a:bodyPr>
          <a:lstStyle/>
          <a:p>
            <a:r>
              <a:rPr lang="en-US" sz="1400" b="1">
                <a:solidFill>
                  <a:prstClr val="black"/>
                </a:solidFill>
                <a:latin typeface="Calibri"/>
              </a:rPr>
              <a:t>Central Office</a:t>
            </a:r>
          </a:p>
        </p:txBody>
      </p:sp>
      <p:sp>
        <p:nvSpPr>
          <p:cNvPr id="59" name="Isosceles Triangle 58"/>
          <p:cNvSpPr/>
          <p:nvPr/>
        </p:nvSpPr>
        <p:spPr>
          <a:xfrm rot="16200000">
            <a:off x="6626234" y="4582931"/>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solidFill>
                <a:prstClr val="black"/>
              </a:solidFill>
              <a:latin typeface="Calibri"/>
            </a:endParaRPr>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96" y="3678465"/>
            <a:ext cx="544593" cy="333526"/>
          </a:xfrm>
          <a:prstGeom prst="rect">
            <a:avLst/>
          </a:prstGeom>
        </p:spPr>
      </p:pic>
      <p:pic>
        <p:nvPicPr>
          <p:cNvPr id="31" name="Picture 30"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447" y="4481164"/>
            <a:ext cx="544593" cy="333526"/>
          </a:xfrm>
          <a:prstGeom prst="rect">
            <a:avLst/>
          </a:prstGeom>
        </p:spPr>
      </p:pic>
      <p:sp>
        <p:nvSpPr>
          <p:cNvPr id="28" name="Rectangle 27"/>
          <p:cNvSpPr/>
          <p:nvPr/>
        </p:nvSpPr>
        <p:spPr>
          <a:xfrm>
            <a:off x="7272729" y="4438208"/>
            <a:ext cx="514320" cy="452976"/>
          </a:xfrm>
          <a:prstGeom prst="rect">
            <a:avLst/>
          </a:prstGeom>
          <a:solidFill>
            <a:srgbClr val="1515FF"/>
          </a:solidFill>
          <a:ln>
            <a:solidFill>
              <a:srgbClr val="0000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solidFill>
                  <a:prstClr val="white"/>
                </a:solidFill>
                <a:latin typeface="Calibri"/>
              </a:rPr>
              <a:t>Nokia</a:t>
            </a:r>
          </a:p>
          <a:p>
            <a:pPr algn="ctr"/>
            <a:r>
              <a:rPr lang="en-US" sz="1100" dirty="0">
                <a:solidFill>
                  <a:prstClr val="white"/>
                </a:solidFill>
                <a:latin typeface="Calibri"/>
              </a:rPr>
              <a:t>ONU</a:t>
            </a:r>
          </a:p>
        </p:txBody>
      </p:sp>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dirty="0">
                <a:solidFill>
                  <a:prstClr val="white"/>
                </a:solidFill>
                <a:latin typeface="Calibri"/>
              </a:rPr>
              <a:t>BCM</a:t>
            </a:r>
          </a:p>
          <a:p>
            <a:pPr algn="ctr"/>
            <a:r>
              <a:rPr lang="en-US" sz="1100" dirty="0">
                <a:solidFill>
                  <a:prstClr val="white"/>
                </a:solidFill>
                <a:latin typeface="Calibri"/>
              </a:rPr>
              <a:t>ONU</a:t>
            </a:r>
          </a:p>
        </p:txBody>
      </p:sp>
      <p:sp>
        <p:nvSpPr>
          <p:cNvPr id="2" name="Rounded Rectangle 1"/>
          <p:cNvSpPr/>
          <p:nvPr/>
        </p:nvSpPr>
        <p:spPr>
          <a:xfrm>
            <a:off x="8075537"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solidFill>
                  <a:prstClr val="black"/>
                </a:solidFill>
                <a:latin typeface="Calibri"/>
              </a:rPr>
              <a:t>RG</a:t>
            </a:r>
          </a:p>
        </p:txBody>
      </p:sp>
      <p:sp>
        <p:nvSpPr>
          <p:cNvPr id="38" name="Rounded Rectangle 37"/>
          <p:cNvSpPr/>
          <p:nvPr/>
        </p:nvSpPr>
        <p:spPr>
          <a:xfrm>
            <a:off x="8075537" y="4401117"/>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solidFill>
                  <a:prstClr val="black"/>
                </a:solidFill>
                <a:latin typeface="Calibri"/>
              </a:rPr>
              <a:t>RG</a:t>
            </a:r>
          </a:p>
        </p:txBody>
      </p:sp>
      <p:grpSp>
        <p:nvGrpSpPr>
          <p:cNvPr id="30" name="Group 29"/>
          <p:cNvGrpSpPr/>
          <p:nvPr/>
        </p:nvGrpSpPr>
        <p:grpSpPr>
          <a:xfrm rot="2695583">
            <a:off x="8092195"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44" name="Group 43"/>
          <p:cNvGrpSpPr/>
          <p:nvPr/>
        </p:nvGrpSpPr>
        <p:grpSpPr>
          <a:xfrm rot="2695583">
            <a:off x="8084002" y="4405297"/>
            <a:ext cx="487739" cy="500406"/>
            <a:chOff x="7237533" y="1134719"/>
            <a:chExt cx="487739" cy="500406"/>
          </a:xfrm>
        </p:grpSpPr>
        <p:sp>
          <p:nvSpPr>
            <p:cNvPr id="45" name="Arc 44"/>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46" name="Arc 45"/>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47" name="Oval 46"/>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pic>
        <p:nvPicPr>
          <p:cNvPr id="49" name="Picture 48"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Tree>
    <p:extLst>
      <p:ext uri="{BB962C8B-B14F-4D97-AF65-F5344CB8AC3E}">
        <p14:creationId xmlns:p14="http://schemas.microsoft.com/office/powerpoint/2010/main" val="33990501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79" y="27916"/>
            <a:ext cx="8521700" cy="537754"/>
          </a:xfrm>
        </p:spPr>
        <p:txBody>
          <a:bodyPr/>
          <a:lstStyle/>
          <a:p>
            <a:pPr algn="ctr"/>
            <a:r>
              <a:rPr lang="en-US" sz="2800" b="1" dirty="0" smtClean="0">
                <a:solidFill>
                  <a:schemeClr val="accent1"/>
                </a:solidFill>
                <a:latin typeface="+mj-lt"/>
              </a:rPr>
              <a:t>OLT Disaggregation </a:t>
            </a:r>
            <a:r>
              <a:rPr lang="en-US" sz="2800" b="1" dirty="0" smtClean="0">
                <a:solidFill>
                  <a:schemeClr val="accent1"/>
                </a:solidFill>
                <a:latin typeface="+mj-lt"/>
                <a:sym typeface="Wingdings"/>
              </a:rPr>
              <a:t> VOLTHA</a:t>
            </a:r>
            <a:endParaRPr lang="en-US" sz="2800" b="1" dirty="0">
              <a:solidFill>
                <a:schemeClr val="accent1"/>
              </a:solidFill>
              <a:latin typeface="+mj-lt"/>
            </a:endParaRP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13</a:t>
            </a:fld>
            <a:endParaRPr lang="en-US">
              <a:solidFill>
                <a:srgbClr val="FFFFFF">
                  <a:lumMod val="65000"/>
                </a:srgbClr>
              </a:solidFill>
            </a:endParaRPr>
          </a:p>
        </p:txBody>
      </p:sp>
      <p:sp>
        <p:nvSpPr>
          <p:cNvPr id="10" name="Rounded Rectangle 9"/>
          <p:cNvSpPr/>
          <p:nvPr/>
        </p:nvSpPr>
        <p:spPr>
          <a:xfrm>
            <a:off x="4969953" y="872072"/>
            <a:ext cx="2802449" cy="8487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t"/>
          <a:lstStyle/>
          <a:p>
            <a:r>
              <a:rPr lang="en-US" sz="1600">
                <a:solidFill>
                  <a:srgbClr val="4B4B4B"/>
                </a:solidFill>
                <a:latin typeface="Calibri"/>
              </a:rPr>
              <a:t>ONOS</a:t>
            </a:r>
          </a:p>
        </p:txBody>
      </p:sp>
      <p:sp>
        <p:nvSpPr>
          <p:cNvPr id="23" name="Rounded Rectangle 22"/>
          <p:cNvSpPr/>
          <p:nvPr/>
        </p:nvSpPr>
        <p:spPr>
          <a:xfrm>
            <a:off x="5009783" y="2112982"/>
            <a:ext cx="2728745" cy="1290616"/>
          </a:xfrm>
          <a:prstGeom prst="round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b"/>
          <a:lstStyle/>
          <a:p>
            <a:pPr algn="ctr"/>
            <a:r>
              <a:rPr lang="en-US" sz="1600" dirty="0" err="1">
                <a:solidFill>
                  <a:srgbClr val="4B4B4B"/>
                </a:solidFill>
                <a:latin typeface="Calibri"/>
              </a:rPr>
              <a:t>vOLT</a:t>
            </a:r>
            <a:r>
              <a:rPr lang="en-US" sz="1600" dirty="0">
                <a:solidFill>
                  <a:srgbClr val="4B4B4B"/>
                </a:solidFill>
                <a:latin typeface="Calibri"/>
              </a:rPr>
              <a:t> Agent</a:t>
            </a:r>
          </a:p>
        </p:txBody>
      </p:sp>
      <p:sp>
        <p:nvSpPr>
          <p:cNvPr id="7" name="Rounded Rectangle 6"/>
          <p:cNvSpPr/>
          <p:nvPr/>
        </p:nvSpPr>
        <p:spPr>
          <a:xfrm>
            <a:off x="5143512" y="2189637"/>
            <a:ext cx="1320922" cy="28267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err="1">
                <a:solidFill>
                  <a:srgbClr val="4B4B4B"/>
                </a:solidFill>
                <a:latin typeface="Calibri"/>
              </a:rPr>
              <a:t>OpenFlow</a:t>
            </a:r>
            <a:r>
              <a:rPr lang="en-US" sz="1200" dirty="0">
                <a:solidFill>
                  <a:srgbClr val="4B4B4B"/>
                </a:solidFill>
                <a:latin typeface="Calibri"/>
              </a:rPr>
              <a:t> Agent</a:t>
            </a:r>
          </a:p>
        </p:txBody>
      </p:sp>
      <p:sp>
        <p:nvSpPr>
          <p:cNvPr id="39" name="Rounded Rectangle 38"/>
          <p:cNvSpPr/>
          <p:nvPr/>
        </p:nvSpPr>
        <p:spPr>
          <a:xfrm>
            <a:off x="5095885" y="1331222"/>
            <a:ext cx="1287134" cy="26838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err="1">
                <a:solidFill>
                  <a:srgbClr val="4B4B4B"/>
                </a:solidFill>
                <a:latin typeface="Calibri"/>
              </a:rPr>
              <a:t>OpenFlow</a:t>
            </a:r>
            <a:endParaRPr lang="en-US" sz="1200" dirty="0">
              <a:solidFill>
                <a:srgbClr val="4B4B4B"/>
              </a:solidFill>
              <a:latin typeface="Calibri"/>
            </a:endParaRPr>
          </a:p>
        </p:txBody>
      </p:sp>
      <p:sp>
        <p:nvSpPr>
          <p:cNvPr id="40" name="Rounded Rectangle 39"/>
          <p:cNvSpPr/>
          <p:nvPr/>
        </p:nvSpPr>
        <p:spPr>
          <a:xfrm>
            <a:off x="4973442" y="562403"/>
            <a:ext cx="766010" cy="284226"/>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solidFill>
                  <a:srgbClr val="4B4B4B"/>
                </a:solidFill>
                <a:latin typeface="Calibri"/>
              </a:rPr>
              <a:t>VLANs</a:t>
            </a:r>
            <a:endParaRPr lang="en-US" sz="1200" dirty="0">
              <a:solidFill>
                <a:srgbClr val="4B4B4B"/>
              </a:solidFill>
              <a:latin typeface="Calibri"/>
            </a:endParaRPr>
          </a:p>
        </p:txBody>
      </p:sp>
      <p:cxnSp>
        <p:nvCxnSpPr>
          <p:cNvPr id="30" name="Straight Arrow Connector 29"/>
          <p:cNvCxnSpPr>
            <a:stCxn id="10" idx="2"/>
            <a:endCxn id="23" idx="0"/>
          </p:cNvCxnSpPr>
          <p:nvPr/>
        </p:nvCxnSpPr>
        <p:spPr>
          <a:xfrm>
            <a:off x="6371172" y="1720891"/>
            <a:ext cx="2984" cy="392129"/>
          </a:xfrm>
          <a:prstGeom prst="straightConnector1">
            <a:avLst/>
          </a:prstGeom>
          <a:ln w="25400" cap="rnd" cmpd="sng">
            <a:solidFill>
              <a:schemeClr val="tx1">
                <a:lumMod val="60000"/>
                <a:lumOff val="40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64" name="Rectangle 63"/>
          <p:cNvSpPr/>
          <p:nvPr/>
        </p:nvSpPr>
        <p:spPr>
          <a:xfrm>
            <a:off x="5317066" y="4626550"/>
            <a:ext cx="2218267" cy="220918"/>
          </a:xfrm>
          <a:prstGeom prst="rect">
            <a:avLst/>
          </a:prstGeom>
          <a:solidFill>
            <a:schemeClr val="tx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FFFFFF"/>
                </a:solidFill>
                <a:latin typeface="Calibri"/>
              </a:rPr>
              <a:t>GPON OLT MAC (Celestica)</a:t>
            </a:r>
          </a:p>
        </p:txBody>
      </p:sp>
      <p:cxnSp>
        <p:nvCxnSpPr>
          <p:cNvPr id="65" name="Straight Arrow Connector 64"/>
          <p:cNvCxnSpPr>
            <a:stCxn id="23" idx="2"/>
            <a:endCxn id="58" idx="0"/>
          </p:cNvCxnSpPr>
          <p:nvPr/>
        </p:nvCxnSpPr>
        <p:spPr>
          <a:xfrm flipH="1">
            <a:off x="6371985" y="3403598"/>
            <a:ext cx="2189" cy="580262"/>
          </a:xfrm>
          <a:prstGeom prst="straightConnector1">
            <a:avLst/>
          </a:prstGeom>
          <a:ln w="25400" cap="rnd" cmpd="sng">
            <a:solidFill>
              <a:schemeClr val="tx1">
                <a:lumMod val="60000"/>
                <a:lumOff val="40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2" name="Rounded Rectangle 81"/>
          <p:cNvSpPr/>
          <p:nvPr/>
        </p:nvSpPr>
        <p:spPr>
          <a:xfrm>
            <a:off x="5777488" y="560557"/>
            <a:ext cx="746113" cy="286089"/>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solidFill>
                  <a:srgbClr val="4B4B4B"/>
                </a:solidFill>
                <a:latin typeface="Calibri"/>
              </a:rPr>
              <a:t>AAA</a:t>
            </a:r>
            <a:endParaRPr lang="en-US" sz="1200" dirty="0">
              <a:solidFill>
                <a:srgbClr val="4B4B4B"/>
              </a:solidFill>
              <a:latin typeface="Calibri"/>
            </a:endParaRPr>
          </a:p>
        </p:txBody>
      </p:sp>
      <p:sp>
        <p:nvSpPr>
          <p:cNvPr id="83" name="Rounded Rectangle 82"/>
          <p:cNvSpPr/>
          <p:nvPr/>
        </p:nvSpPr>
        <p:spPr>
          <a:xfrm>
            <a:off x="6558196" y="560557"/>
            <a:ext cx="697751" cy="286089"/>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solidFill>
                  <a:srgbClr val="4B4B4B"/>
                </a:solidFill>
                <a:latin typeface="Calibri"/>
              </a:rPr>
              <a:t>Mcast</a:t>
            </a:r>
            <a:endParaRPr lang="en-US" sz="1200" dirty="0">
              <a:solidFill>
                <a:srgbClr val="4B4B4B"/>
              </a:solidFill>
              <a:latin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948" y="1528927"/>
            <a:ext cx="1795992" cy="2005234"/>
          </a:xfrm>
          <a:prstGeom prst="rect">
            <a:avLst/>
          </a:prstGeom>
        </p:spPr>
      </p:pic>
      <p:sp>
        <p:nvSpPr>
          <p:cNvPr id="56" name="Rectangle 55"/>
          <p:cNvSpPr/>
          <p:nvPr/>
        </p:nvSpPr>
        <p:spPr>
          <a:xfrm>
            <a:off x="1360743" y="3542889"/>
            <a:ext cx="1617139" cy="241712"/>
          </a:xfrm>
          <a:prstGeom prst="rect">
            <a:avLst/>
          </a:prstGeom>
          <a:solidFill>
            <a:schemeClr val="tx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FFFFFF"/>
                </a:solidFill>
                <a:latin typeface="Calibri"/>
              </a:rPr>
              <a:t>GPON OLT</a:t>
            </a:r>
          </a:p>
        </p:txBody>
      </p:sp>
      <p:pic>
        <p:nvPicPr>
          <p:cNvPr id="58" name="Shape 276" descr="vOLT.PNG"/>
          <p:cNvPicPr preferRelativeResize="0"/>
          <p:nvPr/>
        </p:nvPicPr>
        <p:blipFill rotWithShape="1">
          <a:blip r:embed="rId3">
            <a:alphaModFix/>
          </a:blip>
          <a:srcRect/>
          <a:stretch/>
        </p:blipFill>
        <p:spPr>
          <a:xfrm>
            <a:off x="4996954" y="3983862"/>
            <a:ext cx="2750047" cy="656905"/>
          </a:xfrm>
          <a:prstGeom prst="rect">
            <a:avLst/>
          </a:prstGeom>
          <a:noFill/>
          <a:ln>
            <a:noFill/>
          </a:ln>
        </p:spPr>
      </p:pic>
      <p:sp>
        <p:nvSpPr>
          <p:cNvPr id="60" name="Right Arrow 59"/>
          <p:cNvSpPr/>
          <p:nvPr/>
        </p:nvSpPr>
        <p:spPr>
          <a:xfrm>
            <a:off x="3782604" y="2226086"/>
            <a:ext cx="448733" cy="7111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endParaRPr>
          </a:p>
        </p:txBody>
      </p:sp>
      <p:sp>
        <p:nvSpPr>
          <p:cNvPr id="79" name="Rounded Rectangle 78"/>
          <p:cNvSpPr/>
          <p:nvPr/>
        </p:nvSpPr>
        <p:spPr>
          <a:xfrm>
            <a:off x="6498179" y="2189637"/>
            <a:ext cx="1164154" cy="28267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solidFill>
                  <a:srgbClr val="4B4B4B"/>
                </a:solidFill>
                <a:latin typeface="Calibri"/>
              </a:rPr>
              <a:t>NetConf</a:t>
            </a:r>
            <a:endParaRPr lang="en-US" sz="1200" dirty="0">
              <a:solidFill>
                <a:srgbClr val="4B4B4B"/>
              </a:solidFill>
              <a:latin typeface="Calibri"/>
            </a:endParaRPr>
          </a:p>
        </p:txBody>
      </p:sp>
      <p:sp>
        <p:nvSpPr>
          <p:cNvPr id="81" name="Rounded Rectangle 80"/>
          <p:cNvSpPr/>
          <p:nvPr/>
        </p:nvSpPr>
        <p:spPr>
          <a:xfrm>
            <a:off x="6417732" y="1302755"/>
            <a:ext cx="1164154" cy="282673"/>
          </a:xfrm>
          <a:prstGeom prst="round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solidFill>
                  <a:srgbClr val="4B4B4B"/>
                </a:solidFill>
                <a:latin typeface="Calibri"/>
              </a:rPr>
              <a:t>NetConf</a:t>
            </a:r>
            <a:endParaRPr lang="en-US" sz="1200" dirty="0">
              <a:solidFill>
                <a:srgbClr val="4B4B4B"/>
              </a:solidFill>
              <a:latin typeface="Calibri"/>
            </a:endParaRPr>
          </a:p>
        </p:txBody>
      </p:sp>
      <p:sp>
        <p:nvSpPr>
          <p:cNvPr id="90" name="Rounded Rectangle 89"/>
          <p:cNvSpPr/>
          <p:nvPr/>
        </p:nvSpPr>
        <p:spPr>
          <a:xfrm>
            <a:off x="5143512" y="2747546"/>
            <a:ext cx="1320922" cy="282673"/>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4B4B4B"/>
                </a:solidFill>
                <a:latin typeface="Calibri"/>
              </a:rPr>
              <a:t>OLT API</a:t>
            </a:r>
          </a:p>
        </p:txBody>
      </p:sp>
      <p:sp>
        <p:nvSpPr>
          <p:cNvPr id="94" name="Rounded Rectangle 93"/>
          <p:cNvSpPr/>
          <p:nvPr/>
        </p:nvSpPr>
        <p:spPr>
          <a:xfrm>
            <a:off x="6498179" y="2747546"/>
            <a:ext cx="1164154" cy="282673"/>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4B4B4B"/>
                </a:solidFill>
                <a:latin typeface="Calibri"/>
              </a:rPr>
              <a:t>OMCI Stack</a:t>
            </a:r>
          </a:p>
        </p:txBody>
      </p:sp>
      <p:sp>
        <p:nvSpPr>
          <p:cNvPr id="99" name="Rounded Rectangle 98"/>
          <p:cNvSpPr/>
          <p:nvPr/>
        </p:nvSpPr>
        <p:spPr>
          <a:xfrm>
            <a:off x="7290551" y="560557"/>
            <a:ext cx="481861" cy="286089"/>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mr-IN" sz="1200">
                <a:solidFill>
                  <a:srgbClr val="4B4B4B"/>
                </a:solidFill>
                <a:latin typeface="Mangal"/>
              </a:rPr>
              <a:t>…</a:t>
            </a:r>
            <a:endParaRPr lang="en-US" sz="1200" dirty="0">
              <a:solidFill>
                <a:srgbClr val="4B4B4B"/>
              </a:solidFill>
              <a:latin typeface="Calibri"/>
            </a:endParaRPr>
          </a:p>
        </p:txBody>
      </p:sp>
      <p:sp>
        <p:nvSpPr>
          <p:cNvPr id="8" name="TextBox 7"/>
          <p:cNvSpPr txBox="1"/>
          <p:nvPr/>
        </p:nvSpPr>
        <p:spPr>
          <a:xfrm>
            <a:off x="414383" y="2011977"/>
            <a:ext cx="760505" cy="646331"/>
          </a:xfrm>
          <a:prstGeom prst="rect">
            <a:avLst/>
          </a:prstGeom>
          <a:noFill/>
        </p:spPr>
        <p:txBody>
          <a:bodyPr wrap="square" rtlCol="0">
            <a:spAutoFit/>
          </a:bodyPr>
          <a:lstStyle/>
          <a:p>
            <a:r>
              <a:rPr lang="en-US" sz="1200">
                <a:solidFill>
                  <a:srgbClr val="4B4B4B"/>
                </a:solidFill>
                <a:latin typeface="Calibri"/>
              </a:rPr>
              <a:t>PON MAC blades</a:t>
            </a:r>
          </a:p>
        </p:txBody>
      </p:sp>
      <p:cxnSp>
        <p:nvCxnSpPr>
          <p:cNvPr id="11" name="Straight Arrow Connector 10"/>
          <p:cNvCxnSpPr/>
          <p:nvPr/>
        </p:nvCxnSpPr>
        <p:spPr>
          <a:xfrm>
            <a:off x="913288" y="2226086"/>
            <a:ext cx="856191" cy="0"/>
          </a:xfrm>
          <a:prstGeom prst="straightConnector1">
            <a:avLst/>
          </a:prstGeom>
          <a:ln w="25400" cap="rnd" cmpd="sng">
            <a:solidFill>
              <a:srgbClr val="4F81BD"/>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99575" y="2799376"/>
            <a:ext cx="775329" cy="461665"/>
          </a:xfrm>
          <a:prstGeom prst="rect">
            <a:avLst/>
          </a:prstGeom>
          <a:noFill/>
        </p:spPr>
        <p:txBody>
          <a:bodyPr wrap="square" rtlCol="0">
            <a:spAutoFit/>
          </a:bodyPr>
          <a:lstStyle/>
          <a:p>
            <a:r>
              <a:rPr lang="en-US" sz="1200">
                <a:solidFill>
                  <a:srgbClr val="4B4B4B"/>
                </a:solidFill>
                <a:latin typeface="Calibri"/>
              </a:rPr>
              <a:t>Compute blades</a:t>
            </a:r>
          </a:p>
        </p:txBody>
      </p:sp>
      <p:cxnSp>
        <p:nvCxnSpPr>
          <p:cNvPr id="29" name="Straight Arrow Connector 28"/>
          <p:cNvCxnSpPr/>
          <p:nvPr/>
        </p:nvCxnSpPr>
        <p:spPr>
          <a:xfrm>
            <a:off x="1084977" y="2937285"/>
            <a:ext cx="1469326" cy="0"/>
          </a:xfrm>
          <a:prstGeom prst="straightConnector1">
            <a:avLst/>
          </a:prstGeom>
          <a:ln w="25400" cap="rnd" cmpd="sng">
            <a:solidFill>
              <a:srgbClr val="4F81BD"/>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1769531" y="1101552"/>
            <a:ext cx="946379" cy="276999"/>
          </a:xfrm>
          <a:prstGeom prst="rect">
            <a:avLst/>
          </a:prstGeom>
          <a:noFill/>
        </p:spPr>
        <p:txBody>
          <a:bodyPr wrap="square" rtlCol="0">
            <a:spAutoFit/>
          </a:bodyPr>
          <a:lstStyle/>
          <a:p>
            <a:r>
              <a:rPr lang="en-US" sz="1200">
                <a:solidFill>
                  <a:srgbClr val="4B4B4B"/>
                </a:solidFill>
                <a:latin typeface="Calibri"/>
              </a:rPr>
              <a:t>Backplane</a:t>
            </a:r>
          </a:p>
        </p:txBody>
      </p:sp>
      <p:cxnSp>
        <p:nvCxnSpPr>
          <p:cNvPr id="32" name="Straight Arrow Connector 31"/>
          <p:cNvCxnSpPr>
            <a:stCxn id="31" idx="2"/>
          </p:cNvCxnSpPr>
          <p:nvPr/>
        </p:nvCxnSpPr>
        <p:spPr>
          <a:xfrm>
            <a:off x="2242721" y="1378551"/>
            <a:ext cx="0" cy="221045"/>
          </a:xfrm>
          <a:prstGeom prst="straightConnector1">
            <a:avLst/>
          </a:prstGeom>
          <a:ln w="25400" cap="rnd" cmpd="sng">
            <a:solidFill>
              <a:srgbClr val="4F81BD"/>
            </a:solidFill>
            <a:tailEnd type="arrow"/>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14379" y="1147687"/>
            <a:ext cx="1231410" cy="461665"/>
          </a:xfrm>
          <a:prstGeom prst="rect">
            <a:avLst/>
          </a:prstGeom>
          <a:noFill/>
        </p:spPr>
        <p:txBody>
          <a:bodyPr wrap="square" rtlCol="0">
            <a:spAutoFit/>
          </a:bodyPr>
          <a:lstStyle/>
          <a:p>
            <a:r>
              <a:rPr lang="en-US" sz="1200">
                <a:solidFill>
                  <a:srgbClr val="4B4B4B"/>
                </a:solidFill>
                <a:latin typeface="Calibri"/>
              </a:rPr>
              <a:t>VLANs, IGMP, 802.1x, Mcast …</a:t>
            </a:r>
          </a:p>
        </p:txBody>
      </p:sp>
    </p:spTree>
    <p:extLst>
      <p:ext uri="{BB962C8B-B14F-4D97-AF65-F5344CB8AC3E}">
        <p14:creationId xmlns:p14="http://schemas.microsoft.com/office/powerpoint/2010/main" val="11181710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7" name="Shape 467"/>
          <p:cNvPicPr preferRelativeResize="0"/>
          <p:nvPr/>
        </p:nvPicPr>
        <p:blipFill>
          <a:blip r:embed="rId3">
            <a:alphaModFix/>
          </a:blip>
          <a:stretch>
            <a:fillRect/>
          </a:stretch>
        </p:blipFill>
        <p:spPr>
          <a:xfrm>
            <a:off x="385356" y="708714"/>
            <a:ext cx="8322191" cy="4298590"/>
          </a:xfrm>
          <a:prstGeom prst="rect">
            <a:avLst/>
          </a:prstGeom>
          <a:noFill/>
          <a:ln>
            <a:noFill/>
          </a:ln>
        </p:spPr>
      </p:pic>
      <p:sp>
        <p:nvSpPr>
          <p:cNvPr id="5" name="Title 1"/>
          <p:cNvSpPr txBox="1">
            <a:spLocks/>
          </p:cNvSpPr>
          <p:nvPr/>
        </p:nvSpPr>
        <p:spPr>
          <a:xfrm>
            <a:off x="717750" y="39"/>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err="1">
                <a:solidFill>
                  <a:srgbClr val="4F81BD"/>
                </a:solidFill>
                <a:latin typeface="Calibri"/>
              </a:rPr>
              <a:t>VOLTHA Overview</a:t>
            </a:r>
            <a:endParaRPr lang="en-US" sz="2800" b="1" dirty="0">
              <a:solidFill>
                <a:srgbClr val="4F81BD"/>
              </a:solidFill>
              <a:latin typeface="Calibri"/>
            </a:endParaRPr>
          </a:p>
        </p:txBody>
      </p:sp>
    </p:spTree>
    <p:extLst>
      <p:ext uri="{BB962C8B-B14F-4D97-AF65-F5344CB8AC3E}">
        <p14:creationId xmlns:p14="http://schemas.microsoft.com/office/powerpoint/2010/main" val="223696957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119591"/>
            <a:ext cx="4397587" cy="430883"/>
          </a:xfrm>
          <a:prstGeom prst="rect">
            <a:avLst/>
          </a:prstGeom>
        </p:spPr>
        <p:txBody>
          <a:bodyPr wrap="square" lIns="91436" tIns="45718" rIns="91436" bIns="45718">
            <a:spAutoFit/>
          </a:bodyPr>
          <a:lstStyle/>
          <a:p>
            <a:pPr defTabSz="457181"/>
            <a:r>
              <a:rPr lang="en-US" sz="1100" b="1">
                <a:solidFill>
                  <a:prstClr val="black"/>
                </a:solidFill>
                <a:latin typeface="Calibri"/>
              </a:rPr>
              <a:t>preprovision_olt</a:t>
            </a:r>
            <a:r>
              <a:rPr lang="en-US" sz="1100">
                <a:solidFill>
                  <a:prstClr val="black"/>
                </a:solidFill>
                <a:latin typeface="Calibri"/>
              </a:rPr>
              <a:t> -t asfvolt16_olt -H &lt;olt_mgmt_ip&gt;:59991</a:t>
            </a:r>
          </a:p>
          <a:p>
            <a:pPr defTabSz="457181"/>
            <a:r>
              <a:rPr lang="en-US" sz="1100" b="1">
                <a:solidFill>
                  <a:prstClr val="black"/>
                </a:solidFill>
                <a:latin typeface="Calibri"/>
              </a:rPr>
              <a:t>enable</a:t>
            </a:r>
            <a:r>
              <a:rPr lang="en-US" sz="1100">
                <a:solidFill>
                  <a:prstClr val="black"/>
                </a:solidFill>
                <a:latin typeface="Calibri"/>
              </a:rPr>
              <a:t> 0001f6f4595fdc93</a:t>
            </a:r>
          </a:p>
        </p:txBody>
      </p:sp>
      <p:sp>
        <p:nvSpPr>
          <p:cNvPr id="5" name="Rectangle 4"/>
          <p:cNvSpPr/>
          <p:nvPr/>
        </p:nvSpPr>
        <p:spPr>
          <a:xfrm>
            <a:off x="8" y="594899"/>
            <a:ext cx="4397587" cy="1446546"/>
          </a:xfrm>
          <a:prstGeom prst="rect">
            <a:avLst/>
          </a:prstGeom>
        </p:spPr>
        <p:txBody>
          <a:bodyPr wrap="square" lIns="91436" tIns="45718" rIns="91436" bIns="45718">
            <a:spAutoFit/>
          </a:bodyPr>
          <a:lstStyle/>
          <a:p>
            <a:pPr defTabSz="457181"/>
            <a:r>
              <a:rPr lang="en-US" sz="1100" b="1">
                <a:solidFill>
                  <a:prstClr val="black"/>
                </a:solidFill>
                <a:latin typeface="Calibri"/>
              </a:rPr>
              <a:t>channel_group create </a:t>
            </a:r>
            <a:r>
              <a:rPr lang="en-US" sz="1100">
                <a:solidFill>
                  <a:prstClr val="black"/>
                </a:solidFill>
                <a:latin typeface="Calibri"/>
              </a:rPr>
              <a:t>-n "Manhattan" -d "Channel Group for Manhattan" -a up -p 100 -s 000000 -r raman_none</a:t>
            </a:r>
          </a:p>
          <a:p>
            <a:pPr defTabSz="457181"/>
            <a:r>
              <a:rPr lang="en-US" sz="1100" b="1">
                <a:solidFill>
                  <a:prstClr val="black"/>
                </a:solidFill>
                <a:latin typeface="Calibri"/>
              </a:rPr>
              <a:t>channel_partition create </a:t>
            </a:r>
            <a:r>
              <a:rPr lang="en-US" sz="1100">
                <a:solidFill>
                  <a:prstClr val="black"/>
                </a:solidFill>
                <a:latin typeface="Calibri"/>
              </a:rPr>
              <a:t>-n "WTC" -d "Channel Partition for World Trade Center in Manhattan" -a up -r 20 -o 0 -f false -m false -u serial_number -c "Manhattan"</a:t>
            </a:r>
          </a:p>
          <a:p>
            <a:pPr defTabSz="457181"/>
            <a:r>
              <a:rPr lang="en-US" sz="1100" b="1">
                <a:solidFill>
                  <a:prstClr val="black"/>
                </a:solidFill>
                <a:latin typeface="Calibri"/>
              </a:rPr>
              <a:t>channel_pair create </a:t>
            </a:r>
            <a:r>
              <a:rPr lang="en-US" sz="1100">
                <a:solidFill>
                  <a:prstClr val="black"/>
                </a:solidFill>
                <a:latin typeface="Calibri"/>
              </a:rPr>
              <a:t>-n "PON port" -d "Channel Pair for Freedom Tower in WTC" -a up -r down_10_up_10 -t channelpair -g "Manhattan" -p "WTC" -i 0 -o class_a</a:t>
            </a:r>
          </a:p>
        </p:txBody>
      </p:sp>
      <p:sp>
        <p:nvSpPr>
          <p:cNvPr id="6" name="Rectangle 5"/>
          <p:cNvSpPr/>
          <p:nvPr/>
        </p:nvSpPr>
        <p:spPr>
          <a:xfrm>
            <a:off x="8" y="1917491"/>
            <a:ext cx="4397587" cy="430883"/>
          </a:xfrm>
          <a:prstGeom prst="rect">
            <a:avLst/>
          </a:prstGeom>
        </p:spPr>
        <p:txBody>
          <a:bodyPr wrap="square" lIns="91436" tIns="45718" rIns="91436" bIns="45718">
            <a:spAutoFit/>
          </a:bodyPr>
          <a:lstStyle/>
          <a:p>
            <a:pPr defTabSz="457181"/>
            <a:r>
              <a:rPr lang="en-US" sz="1100" b="1">
                <a:solidFill>
                  <a:prstClr val="black"/>
                </a:solidFill>
                <a:latin typeface="Calibri"/>
              </a:rPr>
              <a:t>traffic_descriptor_profile create </a:t>
            </a:r>
            <a:r>
              <a:rPr lang="en-US" sz="1100">
                <a:solidFill>
                  <a:prstClr val="black"/>
                </a:solidFill>
                <a:latin typeface="Calibri"/>
              </a:rPr>
              <a:t>-n "TDP 1" -f 100000 -a 500000 -m 1000000 -p 1 -w 1 -e additional_bw_eligibility_indicator_none</a:t>
            </a:r>
          </a:p>
        </p:txBody>
      </p:sp>
      <p:sp>
        <p:nvSpPr>
          <p:cNvPr id="7" name="Rectangle 6"/>
          <p:cNvSpPr/>
          <p:nvPr/>
        </p:nvSpPr>
        <p:spPr>
          <a:xfrm>
            <a:off x="8" y="2898601"/>
            <a:ext cx="4397587" cy="1277269"/>
          </a:xfrm>
          <a:prstGeom prst="rect">
            <a:avLst/>
          </a:prstGeom>
        </p:spPr>
        <p:txBody>
          <a:bodyPr wrap="square" lIns="91436" tIns="45718" rIns="91436" bIns="45718">
            <a:spAutoFit/>
          </a:bodyPr>
          <a:lstStyle/>
          <a:p>
            <a:pPr defTabSz="457181"/>
            <a:r>
              <a:rPr lang="en-US" sz="1100">
                <a:solidFill>
                  <a:prstClr val="black"/>
                </a:solidFill>
                <a:latin typeface="Calibri"/>
              </a:rPr>
              <a:t># Wait for 5 sec for PON interface up </a:t>
            </a:r>
          </a:p>
          <a:p>
            <a:pPr defTabSz="457181"/>
            <a:r>
              <a:rPr lang="en-US" sz="1100" b="1">
                <a:solidFill>
                  <a:prstClr val="black"/>
                </a:solidFill>
                <a:latin typeface="Calibri"/>
              </a:rPr>
              <a:t>vont_ani create </a:t>
            </a:r>
            <a:r>
              <a:rPr lang="en-US" sz="1100">
                <a:solidFill>
                  <a:prstClr val="black"/>
                </a:solidFill>
                <a:latin typeface="Calibri"/>
              </a:rPr>
              <a:t>-n "ATT Golden User" -d "ATT Golden User in Freedom Tower" -a up -p "WTC" -s "</a:t>
            </a:r>
            <a:r>
              <a:rPr lang="en-US" sz="1100">
                <a:latin typeface="Calibri"/>
              </a:rPr>
              <a:t>BRCM12345678</a:t>
            </a:r>
            <a:r>
              <a:rPr lang="en-US" sz="1100">
                <a:solidFill>
                  <a:prstClr val="black"/>
                </a:solidFill>
                <a:latin typeface="Calibri"/>
              </a:rPr>
              <a:t>" -r "PON port" -o 1</a:t>
            </a:r>
          </a:p>
          <a:p>
            <a:pPr defTabSz="457181"/>
            <a:endParaRPr lang="en-US" sz="1100">
              <a:solidFill>
                <a:prstClr val="black"/>
              </a:solidFill>
              <a:latin typeface="Calibri"/>
            </a:endParaRPr>
          </a:p>
          <a:p>
            <a:pPr defTabSz="457181"/>
            <a:r>
              <a:rPr lang="en-US" sz="1100">
                <a:solidFill>
                  <a:prstClr val="black"/>
                </a:solidFill>
                <a:latin typeface="Calibri"/>
              </a:rPr>
              <a:t># Wait for 5 Sec for ONT to come up</a:t>
            </a:r>
          </a:p>
          <a:p>
            <a:pPr defTabSz="457181"/>
            <a:r>
              <a:rPr lang="en-US" sz="1100" b="1">
                <a:solidFill>
                  <a:prstClr val="black"/>
                </a:solidFill>
                <a:latin typeface="Calibri"/>
              </a:rPr>
              <a:t>ont_ani create </a:t>
            </a:r>
            <a:r>
              <a:rPr lang="en-US" sz="1100">
                <a:solidFill>
                  <a:prstClr val="black"/>
                </a:solidFill>
                <a:latin typeface="Calibri"/>
              </a:rPr>
              <a:t>-n "ATT Golden User" -d "ATT Golden User in Freedom Tower" -a up -u true -m false</a:t>
            </a:r>
          </a:p>
        </p:txBody>
      </p:sp>
      <p:sp>
        <p:nvSpPr>
          <p:cNvPr id="9" name="Rectangle 8"/>
          <p:cNvSpPr/>
          <p:nvPr/>
        </p:nvSpPr>
        <p:spPr>
          <a:xfrm>
            <a:off x="1" y="4147455"/>
            <a:ext cx="4397586" cy="938714"/>
          </a:xfrm>
          <a:prstGeom prst="rect">
            <a:avLst/>
          </a:prstGeom>
        </p:spPr>
        <p:txBody>
          <a:bodyPr wrap="square" lIns="91436" tIns="45718" rIns="91436" bIns="45718">
            <a:spAutoFit/>
          </a:bodyPr>
          <a:lstStyle/>
          <a:p>
            <a:pPr defTabSz="457181"/>
            <a:r>
              <a:rPr lang="en-US" sz="1100" b="1">
                <a:solidFill>
                  <a:prstClr val="black"/>
                </a:solidFill>
                <a:latin typeface="Calibri"/>
              </a:rPr>
              <a:t>tcont create </a:t>
            </a:r>
            <a:r>
              <a:rPr lang="en-US" sz="1100">
                <a:solidFill>
                  <a:prstClr val="black"/>
                </a:solidFill>
                <a:latin typeface="Calibri"/>
              </a:rPr>
              <a:t>-n "TCont 1" -r "ATT Golden User" -t "TDP 1”</a:t>
            </a:r>
          </a:p>
          <a:p>
            <a:pPr defTabSz="457181"/>
            <a:r>
              <a:rPr lang="en-US" sz="1100">
                <a:solidFill>
                  <a:prstClr val="black"/>
                </a:solidFill>
                <a:latin typeface="Calibri"/>
              </a:rPr>
              <a:t>#Wait for 5 sec for scheduler configuration to finish.</a:t>
            </a:r>
            <a:endParaRPr lang="en-US" sz="1100" b="1">
              <a:solidFill>
                <a:prstClr val="black"/>
              </a:solidFill>
              <a:latin typeface="Calibri"/>
            </a:endParaRPr>
          </a:p>
          <a:p>
            <a:pPr defTabSz="457181"/>
            <a:r>
              <a:rPr lang="en-US" sz="1100" b="1">
                <a:solidFill>
                  <a:prstClr val="black"/>
                </a:solidFill>
                <a:latin typeface="Calibri"/>
              </a:rPr>
              <a:t>v_enet create </a:t>
            </a:r>
            <a:r>
              <a:rPr lang="en-US" sz="1100">
                <a:solidFill>
                  <a:prstClr val="black"/>
                </a:solidFill>
                <a:latin typeface="Calibri"/>
              </a:rPr>
              <a:t>-n "Enet UNI 1" -d "Ethernet port - 1" -a up -r "ATT Golden User"</a:t>
            </a:r>
          </a:p>
          <a:p>
            <a:pPr defTabSz="457181"/>
            <a:r>
              <a:rPr lang="en-US" sz="1100" b="1">
                <a:solidFill>
                  <a:prstClr val="black"/>
                </a:solidFill>
                <a:latin typeface="Calibri"/>
              </a:rPr>
              <a:t>gem_port create </a:t>
            </a:r>
            <a:r>
              <a:rPr lang="en-US" sz="1100">
                <a:solidFill>
                  <a:prstClr val="black"/>
                </a:solidFill>
                <a:latin typeface="Calibri"/>
              </a:rPr>
              <a:t>-n "Gemport 1" -r "Enet UNI 1" -c 2 -a true -t "TCont 1"</a:t>
            </a:r>
          </a:p>
        </p:txBody>
      </p:sp>
      <p:sp>
        <p:nvSpPr>
          <p:cNvPr id="11" name="Rounded Rectangle 10"/>
          <p:cNvSpPr/>
          <p:nvPr/>
        </p:nvSpPr>
        <p:spPr>
          <a:xfrm>
            <a:off x="5736733" y="653146"/>
            <a:ext cx="2324069" cy="497633"/>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r>
              <a:rPr lang="en-US">
                <a:solidFill>
                  <a:prstClr val="black"/>
                </a:solidFill>
                <a:latin typeface="Calibri"/>
              </a:rPr>
              <a:t>ONOS</a:t>
            </a:r>
          </a:p>
        </p:txBody>
      </p:sp>
      <p:sp>
        <p:nvSpPr>
          <p:cNvPr id="12" name="Rounded Rectangle 11"/>
          <p:cNvSpPr/>
          <p:nvPr/>
        </p:nvSpPr>
        <p:spPr>
          <a:xfrm>
            <a:off x="5736733" y="1972185"/>
            <a:ext cx="2324069" cy="497633"/>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rPr>
              <a:t>VOLTHA</a:t>
            </a:r>
          </a:p>
        </p:txBody>
      </p:sp>
      <p:sp>
        <p:nvSpPr>
          <p:cNvPr id="13" name="Rounded Rectangle 12"/>
          <p:cNvSpPr/>
          <p:nvPr/>
        </p:nvSpPr>
        <p:spPr>
          <a:xfrm>
            <a:off x="5736728" y="3611297"/>
            <a:ext cx="1209552" cy="564157"/>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rPr>
              <a:t>OLT</a:t>
            </a:r>
          </a:p>
        </p:txBody>
      </p:sp>
      <p:sp>
        <p:nvSpPr>
          <p:cNvPr id="15" name="Rectangle 14"/>
          <p:cNvSpPr/>
          <p:nvPr/>
        </p:nvSpPr>
        <p:spPr>
          <a:xfrm>
            <a:off x="5693533" y="3727898"/>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endParaRPr>
          </a:p>
        </p:txBody>
      </p:sp>
      <p:sp>
        <p:nvSpPr>
          <p:cNvPr id="16" name="Rectangle 15"/>
          <p:cNvSpPr/>
          <p:nvPr/>
        </p:nvSpPr>
        <p:spPr>
          <a:xfrm>
            <a:off x="5699057" y="384173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endParaRPr>
          </a:p>
        </p:txBody>
      </p:sp>
      <p:sp>
        <p:nvSpPr>
          <p:cNvPr id="17" name="Rectangle 16"/>
          <p:cNvSpPr/>
          <p:nvPr/>
        </p:nvSpPr>
        <p:spPr>
          <a:xfrm>
            <a:off x="5704577" y="3940017"/>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endParaRPr>
          </a:p>
        </p:txBody>
      </p:sp>
      <p:sp>
        <p:nvSpPr>
          <p:cNvPr id="18" name="Rectangle 17"/>
          <p:cNvSpPr/>
          <p:nvPr/>
        </p:nvSpPr>
        <p:spPr>
          <a:xfrm>
            <a:off x="5710096" y="4063908"/>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endParaRPr>
          </a:p>
        </p:txBody>
      </p:sp>
      <p:sp>
        <p:nvSpPr>
          <p:cNvPr id="19" name="Rectangle 18"/>
          <p:cNvSpPr/>
          <p:nvPr/>
        </p:nvSpPr>
        <p:spPr>
          <a:xfrm>
            <a:off x="6903089" y="3702298"/>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sp>
        <p:nvSpPr>
          <p:cNvPr id="20" name="Rectangle 19"/>
          <p:cNvSpPr/>
          <p:nvPr/>
        </p:nvSpPr>
        <p:spPr>
          <a:xfrm>
            <a:off x="6917249" y="3886112"/>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cxnSp>
        <p:nvCxnSpPr>
          <p:cNvPr id="22" name="Straight Arrow Connector 21"/>
          <p:cNvCxnSpPr/>
          <p:nvPr/>
        </p:nvCxnSpPr>
        <p:spPr>
          <a:xfrm>
            <a:off x="7011491" y="3729250"/>
            <a:ext cx="933083" cy="0"/>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7003646" y="3932339"/>
            <a:ext cx="918923" cy="357963"/>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7922562" y="3481319"/>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endParaRPr lang="en-US">
              <a:solidFill>
                <a:prstClr val="black"/>
              </a:solidFill>
              <a:latin typeface="Calibri"/>
            </a:endParaRPr>
          </a:p>
        </p:txBody>
      </p:sp>
      <p:sp>
        <p:nvSpPr>
          <p:cNvPr id="28" name="Rectangle 27"/>
          <p:cNvSpPr/>
          <p:nvPr/>
        </p:nvSpPr>
        <p:spPr>
          <a:xfrm>
            <a:off x="7944579" y="3148918"/>
            <a:ext cx="634601" cy="369328"/>
          </a:xfrm>
          <a:prstGeom prst="rect">
            <a:avLst/>
          </a:prstGeom>
        </p:spPr>
        <p:txBody>
          <a:bodyPr wrap="none" lIns="91436" tIns="45718" rIns="91436" bIns="45718">
            <a:spAutoFit/>
          </a:bodyPr>
          <a:lstStyle/>
          <a:p>
            <a:pPr algn="ctr" defTabSz="457181"/>
            <a:r>
              <a:rPr lang="en-US">
                <a:solidFill>
                  <a:prstClr val="black"/>
                </a:solidFill>
                <a:latin typeface="Calibri"/>
              </a:rPr>
              <a:t>ONU</a:t>
            </a:r>
          </a:p>
        </p:txBody>
      </p:sp>
      <p:sp>
        <p:nvSpPr>
          <p:cNvPr id="29" name="Rectangle 28"/>
          <p:cNvSpPr/>
          <p:nvPr/>
        </p:nvSpPr>
        <p:spPr>
          <a:xfrm>
            <a:off x="8558790" y="3557388"/>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sp>
        <p:nvSpPr>
          <p:cNvPr id="30" name="Rectangle 29"/>
          <p:cNvSpPr/>
          <p:nvPr/>
        </p:nvSpPr>
        <p:spPr>
          <a:xfrm>
            <a:off x="5271429" y="3744632"/>
            <a:ext cx="422103" cy="276995"/>
          </a:xfrm>
          <a:prstGeom prst="rect">
            <a:avLst/>
          </a:prstGeom>
        </p:spPr>
        <p:txBody>
          <a:bodyPr wrap="none" lIns="91436" tIns="45718" rIns="91436" bIns="45718">
            <a:spAutoFit/>
          </a:bodyPr>
          <a:lstStyle/>
          <a:p>
            <a:pPr algn="ctr" defTabSz="457181"/>
            <a:r>
              <a:rPr lang="en-US" sz="1200">
                <a:solidFill>
                  <a:prstClr val="black"/>
                </a:solidFill>
                <a:latin typeface="Calibri"/>
              </a:rPr>
              <a:t>NNI</a:t>
            </a:r>
          </a:p>
        </p:txBody>
      </p:sp>
      <p:sp>
        <p:nvSpPr>
          <p:cNvPr id="31" name="Rectangle 30"/>
          <p:cNvSpPr/>
          <p:nvPr/>
        </p:nvSpPr>
        <p:spPr>
          <a:xfrm>
            <a:off x="8619564" y="3590187"/>
            <a:ext cx="421502" cy="276995"/>
          </a:xfrm>
          <a:prstGeom prst="rect">
            <a:avLst/>
          </a:prstGeom>
        </p:spPr>
        <p:txBody>
          <a:bodyPr wrap="none" lIns="91436" tIns="45718" rIns="91436" bIns="45718">
            <a:spAutoFit/>
          </a:bodyPr>
          <a:lstStyle/>
          <a:p>
            <a:pPr algn="ctr" defTabSz="457181"/>
            <a:r>
              <a:rPr lang="en-US" sz="1200">
                <a:solidFill>
                  <a:prstClr val="black"/>
                </a:solidFill>
                <a:latin typeface="Calibri"/>
              </a:rPr>
              <a:t>UNI</a:t>
            </a:r>
          </a:p>
        </p:txBody>
      </p:sp>
      <p:sp>
        <p:nvSpPr>
          <p:cNvPr id="32" name="Rectangle 31"/>
          <p:cNvSpPr/>
          <p:nvPr/>
        </p:nvSpPr>
        <p:spPr>
          <a:xfrm>
            <a:off x="8555670" y="3694548"/>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sp>
        <p:nvSpPr>
          <p:cNvPr id="33" name="Rectangle 32"/>
          <p:cNvSpPr/>
          <p:nvPr/>
        </p:nvSpPr>
        <p:spPr>
          <a:xfrm>
            <a:off x="8552550" y="3839484"/>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cxnSp>
        <p:nvCxnSpPr>
          <p:cNvPr id="36" name="Straight Arrow Connector 35"/>
          <p:cNvCxnSpPr/>
          <p:nvPr/>
        </p:nvCxnSpPr>
        <p:spPr>
          <a:xfrm>
            <a:off x="6065034" y="2469813"/>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0" y="2358450"/>
            <a:ext cx="4397586" cy="600160"/>
          </a:xfrm>
          <a:prstGeom prst="rect">
            <a:avLst/>
          </a:prstGeom>
        </p:spPr>
        <p:txBody>
          <a:bodyPr wrap="square" lIns="91436" tIns="45718" rIns="91436" bIns="45718">
            <a:spAutoFit/>
          </a:bodyPr>
          <a:lstStyle/>
          <a:p>
            <a:pPr defTabSz="457181"/>
            <a:r>
              <a:rPr lang="en-US" sz="1100" b="1">
                <a:solidFill>
                  <a:prstClr val="black"/>
                </a:solidFill>
                <a:latin typeface="Calibri"/>
              </a:rPr>
              <a:t>channel_termination create </a:t>
            </a:r>
            <a:r>
              <a:rPr lang="en-US" sz="1100">
                <a:solidFill>
                  <a:prstClr val="black"/>
                </a:solidFill>
                <a:latin typeface="Calibri"/>
              </a:rPr>
              <a:t>-i 0001bb590711de28 -n "PON port" -d "Channel Termination for Freedom Tower" -a up -r "PON port" -c "AT&amp;T WTC OLT"</a:t>
            </a:r>
          </a:p>
        </p:txBody>
      </p:sp>
      <p:sp>
        <p:nvSpPr>
          <p:cNvPr id="47" name="Rounded Rectangle 46"/>
          <p:cNvSpPr/>
          <p:nvPr/>
        </p:nvSpPr>
        <p:spPr>
          <a:xfrm>
            <a:off x="7902168" y="4173834"/>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endParaRPr lang="en-US">
              <a:solidFill>
                <a:prstClr val="black"/>
              </a:solidFill>
              <a:latin typeface="Calibri"/>
            </a:endParaRPr>
          </a:p>
        </p:txBody>
      </p:sp>
      <p:sp>
        <p:nvSpPr>
          <p:cNvPr id="48" name="Rectangle 47"/>
          <p:cNvSpPr/>
          <p:nvPr/>
        </p:nvSpPr>
        <p:spPr>
          <a:xfrm>
            <a:off x="8538396" y="4249904"/>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sp>
        <p:nvSpPr>
          <p:cNvPr id="49" name="Rectangle 48"/>
          <p:cNvSpPr/>
          <p:nvPr/>
        </p:nvSpPr>
        <p:spPr>
          <a:xfrm>
            <a:off x="8599171" y="4282702"/>
            <a:ext cx="421502" cy="276995"/>
          </a:xfrm>
          <a:prstGeom prst="rect">
            <a:avLst/>
          </a:prstGeom>
        </p:spPr>
        <p:txBody>
          <a:bodyPr wrap="none" lIns="91436" tIns="45718" rIns="91436" bIns="45718">
            <a:spAutoFit/>
          </a:bodyPr>
          <a:lstStyle/>
          <a:p>
            <a:pPr algn="ctr" defTabSz="457181"/>
            <a:r>
              <a:rPr lang="en-US" sz="1200">
                <a:solidFill>
                  <a:prstClr val="black"/>
                </a:solidFill>
                <a:latin typeface="Calibri"/>
              </a:rPr>
              <a:t>UNI</a:t>
            </a:r>
          </a:p>
        </p:txBody>
      </p:sp>
      <p:sp>
        <p:nvSpPr>
          <p:cNvPr id="50" name="Rectangle 49"/>
          <p:cNvSpPr/>
          <p:nvPr/>
        </p:nvSpPr>
        <p:spPr>
          <a:xfrm>
            <a:off x="8535276" y="4387064"/>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sp>
        <p:nvSpPr>
          <p:cNvPr id="51" name="Rectangle 50"/>
          <p:cNvSpPr/>
          <p:nvPr/>
        </p:nvSpPr>
        <p:spPr>
          <a:xfrm>
            <a:off x="8532156" y="4532000"/>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endParaRPr>
          </a:p>
        </p:txBody>
      </p:sp>
      <p:cxnSp>
        <p:nvCxnSpPr>
          <p:cNvPr id="54" name="Straight Arrow Connector 53"/>
          <p:cNvCxnSpPr/>
          <p:nvPr/>
        </p:nvCxnSpPr>
        <p:spPr>
          <a:xfrm flipV="1">
            <a:off x="6315044" y="2469813"/>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6202849" y="2469813"/>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6425806" y="2469813"/>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5835360" y="2022036"/>
            <a:ext cx="629320" cy="430883"/>
          </a:xfrm>
          <a:prstGeom prst="rect">
            <a:avLst/>
          </a:prstGeom>
          <a:noFill/>
          <a:ln>
            <a:solidFill>
              <a:schemeClr val="accent4"/>
            </a:solidFill>
            <a:prstDash val="dot"/>
          </a:ln>
        </p:spPr>
        <p:txBody>
          <a:bodyPr wrap="square" lIns="91436" tIns="45718" rIns="91436" bIns="45718" rtlCol="0">
            <a:spAutoFit/>
          </a:bodyPr>
          <a:lstStyle/>
          <a:p>
            <a:pPr defTabSz="457181"/>
            <a:r>
              <a:rPr lang="en-US" sz="1100">
                <a:solidFill>
                  <a:prstClr val="black"/>
                </a:solidFill>
                <a:latin typeface="Calibri"/>
              </a:rPr>
              <a:t>Logical</a:t>
            </a:r>
          </a:p>
          <a:p>
            <a:pPr defTabSz="457181"/>
            <a:r>
              <a:rPr lang="en-US" sz="1100">
                <a:solidFill>
                  <a:prstClr val="black"/>
                </a:solidFill>
                <a:latin typeface="Calibri"/>
              </a:rPr>
              <a:t>device</a:t>
            </a:r>
          </a:p>
        </p:txBody>
      </p:sp>
      <p:cxnSp>
        <p:nvCxnSpPr>
          <p:cNvPr id="62" name="Straight Arrow Connector 61"/>
          <p:cNvCxnSpPr>
            <a:stCxn id="61" idx="0"/>
          </p:cNvCxnSpPr>
          <p:nvPr/>
        </p:nvCxnSpPr>
        <p:spPr>
          <a:xfrm flipV="1">
            <a:off x="6150020" y="1150780"/>
            <a:ext cx="0" cy="87125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V="1">
            <a:off x="6590271" y="245301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6280609" y="1132585"/>
            <a:ext cx="0" cy="839597"/>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flipH="1">
            <a:off x="7153638" y="3408000"/>
            <a:ext cx="1522972" cy="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5790974" y="2055769"/>
            <a:ext cx="77753" cy="311664"/>
            <a:chOff x="4457801" y="660888"/>
            <a:chExt cx="77753" cy="346293"/>
          </a:xfrm>
        </p:grpSpPr>
        <p:sp>
          <p:nvSpPr>
            <p:cNvPr id="2" name="Oval 1"/>
            <p:cNvSpPr/>
            <p:nvPr/>
          </p:nvSpPr>
          <p:spPr>
            <a:xfrm>
              <a:off x="4457801" y="660888"/>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sp>
          <p:nvSpPr>
            <p:cNvPr id="63" name="Oval 62"/>
            <p:cNvSpPr/>
            <p:nvPr/>
          </p:nvSpPr>
          <p:spPr>
            <a:xfrm>
              <a:off x="4457801" y="758127"/>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sp>
          <p:nvSpPr>
            <p:cNvPr id="64" name="Oval 63"/>
            <p:cNvSpPr/>
            <p:nvPr/>
          </p:nvSpPr>
          <p:spPr>
            <a:xfrm>
              <a:off x="4457801" y="855600"/>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sp>
          <p:nvSpPr>
            <p:cNvPr id="65" name="Oval 64"/>
            <p:cNvSpPr/>
            <p:nvPr/>
          </p:nvSpPr>
          <p:spPr>
            <a:xfrm>
              <a:off x="4457801" y="942355"/>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grpSp>
      <p:sp>
        <p:nvSpPr>
          <p:cNvPr id="72" name="Oval 71"/>
          <p:cNvSpPr/>
          <p:nvPr/>
        </p:nvSpPr>
        <p:spPr>
          <a:xfrm>
            <a:off x="6425808" y="2084938"/>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cxnSp>
        <p:nvCxnSpPr>
          <p:cNvPr id="10" name="Straight Connector 9"/>
          <p:cNvCxnSpPr/>
          <p:nvPr/>
        </p:nvCxnSpPr>
        <p:spPr>
          <a:xfrm>
            <a:off x="100923" y="653146"/>
            <a:ext cx="4070541" cy="4309511"/>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77" name="Oval 76"/>
          <p:cNvSpPr/>
          <p:nvPr/>
        </p:nvSpPr>
        <p:spPr>
          <a:xfrm>
            <a:off x="6435238" y="2296215"/>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spTree>
    <p:extLst>
      <p:ext uri="{BB962C8B-B14F-4D97-AF65-F5344CB8AC3E}">
        <p14:creationId xmlns:p14="http://schemas.microsoft.com/office/powerpoint/2010/main" val="23314414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par>
                                <p:cTn id="41" presetID="10" presetClass="entr" presetSubtype="0" fill="hold" nodeType="with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500"/>
                                        <p:tgtEl>
                                          <p:spTgt spid="61"/>
                                        </p:tgtEl>
                                      </p:cBhvr>
                                    </p:animEffect>
                                  </p:childTnLst>
                                </p:cTn>
                              </p:par>
                              <p:par>
                                <p:cTn id="50" presetID="10" presetClass="entr" presetSubtype="0"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500"/>
                                        <p:tgtEl>
                                          <p:spTgt spid="6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par>
                                <p:cTn id="69" presetID="10" presetClass="entr" presetSubtype="0" fill="hold" nodeType="with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fade">
                                      <p:cBhvr>
                                        <p:cTn id="71" dur="500"/>
                                        <p:tgtEl>
                                          <p:spTgt spid="8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fade">
                                      <p:cBhvr>
                                        <p:cTn id="79" dur="500"/>
                                        <p:tgtEl>
                                          <p:spTgt spid="7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fade">
                                      <p:cBhvr>
                                        <p:cTn id="84" dur="500"/>
                                        <p:tgtEl>
                                          <p:spTgt spid="7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500"/>
                                        <p:tgtEl>
                                          <p:spTgt spid="3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500"/>
                                        <p:tgtEl>
                                          <p:spTgt spid="3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1" nodeType="click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par>
                                <p:cTn id="102" presetID="10" presetClass="entr" presetSubtype="0" fill="hold"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fade">
                                      <p:cBhvr>
                                        <p:cTn id="104" dur="500"/>
                                        <p:tgtEl>
                                          <p:spTgt spid="2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fade">
                                      <p:cBhvr>
                                        <p:cTn id="107" dur="500"/>
                                        <p:tgtEl>
                                          <p:spTgt spid="47"/>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48"/>
                                        </p:tgtEl>
                                        <p:attrNameLst>
                                          <p:attrName>style.visibility</p:attrName>
                                        </p:attrNameLst>
                                      </p:cBhvr>
                                      <p:to>
                                        <p:strVal val="visible"/>
                                      </p:to>
                                    </p:set>
                                    <p:animEffect transition="in" filter="fade">
                                      <p:cBhvr>
                                        <p:cTn id="110" dur="500"/>
                                        <p:tgtEl>
                                          <p:spTgt spid="4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0"/>
                                        </p:tgtEl>
                                        <p:attrNameLst>
                                          <p:attrName>style.visibility</p:attrName>
                                        </p:attrNameLst>
                                      </p:cBhvr>
                                      <p:to>
                                        <p:strVal val="visible"/>
                                      </p:to>
                                    </p:set>
                                    <p:animEffect transition="in" filter="fade">
                                      <p:cBhvr>
                                        <p:cTn id="116" dur="500"/>
                                        <p:tgtEl>
                                          <p:spTgt spid="5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51"/>
                                        </p:tgtEl>
                                        <p:attrNameLst>
                                          <p:attrName>style.visibility</p:attrName>
                                        </p:attrNameLst>
                                      </p:cBhvr>
                                      <p:to>
                                        <p:strVal val="visible"/>
                                      </p:to>
                                    </p:set>
                                    <p:animEffect transition="in" filter="fade">
                                      <p:cBhvr>
                                        <p:cTn id="119" dur="500"/>
                                        <p:tgtEl>
                                          <p:spTgt spid="51"/>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7"/>
                                        </p:tgtEl>
                                        <p:attrNameLst>
                                          <p:attrName>style.visibility</p:attrName>
                                        </p:attrNameLst>
                                      </p:cBhvr>
                                      <p:to>
                                        <p:strVal val="visible"/>
                                      </p:to>
                                    </p:set>
                                    <p:animEffect transition="in" filter="fade">
                                      <p:cBhvr>
                                        <p:cTn id="122" dur="500"/>
                                        <p:tgtEl>
                                          <p:spTgt spid="77"/>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5"/>
                                        </p:tgtEl>
                                        <p:attrNameLst>
                                          <p:attrName>style.visibility</p:attrName>
                                        </p:attrNameLst>
                                      </p:cBhvr>
                                      <p:to>
                                        <p:strVal val="visible"/>
                                      </p:to>
                                    </p:set>
                                    <p:animEffect transition="in" filter="fade">
                                      <p:cBhvr>
                                        <p:cTn id="127" dur="500"/>
                                        <p:tgtEl>
                                          <p:spTgt spid="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6"/>
                                        </p:tgtEl>
                                        <p:attrNameLst>
                                          <p:attrName>style.visibility</p:attrName>
                                        </p:attrNameLst>
                                      </p:cBhvr>
                                      <p:to>
                                        <p:strVal val="visible"/>
                                      </p:to>
                                    </p:set>
                                    <p:animEffect transition="in" filter="fade">
                                      <p:cBhvr>
                                        <p:cTn id="130" dur="500"/>
                                        <p:tgtEl>
                                          <p:spTgt spid="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500"/>
                                        <p:tgtEl>
                                          <p:spTgt spid="3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7"/>
                                        </p:tgtEl>
                                        <p:attrNameLst>
                                          <p:attrName>style.visibility</p:attrName>
                                        </p:attrNameLst>
                                      </p:cBhvr>
                                      <p:to>
                                        <p:strVal val="visible"/>
                                      </p:to>
                                    </p:set>
                                    <p:animEffect transition="in" filter="fade">
                                      <p:cBhvr>
                                        <p:cTn id="136" dur="500"/>
                                        <p:tgtEl>
                                          <p:spTgt spid="7"/>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9"/>
                                        </p:tgtEl>
                                        <p:attrNameLst>
                                          <p:attrName>style.visibility</p:attrName>
                                        </p:attrNameLst>
                                      </p:cBhvr>
                                      <p:to>
                                        <p:strVal val="visible"/>
                                      </p:to>
                                    </p:set>
                                    <p:animEffect transition="in" filter="fade">
                                      <p:cBhvr>
                                        <p:cTn id="139" dur="500"/>
                                        <p:tgtEl>
                                          <p:spTgt spid="9"/>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nodeType="clickEffect">
                                  <p:stCondLst>
                                    <p:cond delay="0"/>
                                  </p:stCondLst>
                                  <p:childTnLst>
                                    <p:set>
                                      <p:cBhvr>
                                        <p:cTn id="143" dur="1" fill="hold">
                                          <p:stCondLst>
                                            <p:cond delay="0"/>
                                          </p:stCondLst>
                                        </p:cTn>
                                        <p:tgtEl>
                                          <p:spTgt spid="10"/>
                                        </p:tgtEl>
                                        <p:attrNameLst>
                                          <p:attrName>style.visibility</p:attrName>
                                        </p:attrNameLst>
                                      </p:cBhvr>
                                      <p:to>
                                        <p:strVal val="visible"/>
                                      </p:to>
                                    </p:set>
                                    <p:animEffect transition="in" filter="fade">
                                      <p:cBhvr>
                                        <p:cTn id="1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5" grpId="0" animBg="1"/>
      <p:bldP spid="16" grpId="0" animBg="1"/>
      <p:bldP spid="17" grpId="0" animBg="1"/>
      <p:bldP spid="18" grpId="0" animBg="1"/>
      <p:bldP spid="19" grpId="0" animBg="1"/>
      <p:bldP spid="20" grpId="0" animBg="1"/>
      <p:bldP spid="20" grpId="1" animBg="1"/>
      <p:bldP spid="27" grpId="0" animBg="1"/>
      <p:bldP spid="28" grpId="0"/>
      <p:bldP spid="29" grpId="0" animBg="1"/>
      <p:bldP spid="30" grpId="0"/>
      <p:bldP spid="31" grpId="0"/>
      <p:bldP spid="32" grpId="0" animBg="1"/>
      <p:bldP spid="33" grpId="0" animBg="1"/>
      <p:bldP spid="38" grpId="0"/>
      <p:bldP spid="47" grpId="0" animBg="1"/>
      <p:bldP spid="48" grpId="0" animBg="1"/>
      <p:bldP spid="49" grpId="0"/>
      <p:bldP spid="50" grpId="0" animBg="1"/>
      <p:bldP spid="51" grpId="0" animBg="1"/>
      <p:bldP spid="61" grpId="0" animBg="1"/>
      <p:bldP spid="72" grpId="0" animBg="1"/>
      <p:bldP spid="7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1511" y="472586"/>
            <a:ext cx="1624244" cy="527539"/>
          </a:xfrm>
          <a:prstGeom prst="rect">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81"/>
            <a:r>
              <a:rPr lang="en-US">
                <a:solidFill>
                  <a:prstClr val="white"/>
                </a:solidFill>
                <a:latin typeface="Calibri"/>
              </a:rPr>
              <a:t>VOLTHA</a:t>
            </a:r>
          </a:p>
          <a:p>
            <a:pPr algn="ctr" defTabSz="457181"/>
            <a:r>
              <a:rPr lang="en-US">
                <a:solidFill>
                  <a:prstClr val="white"/>
                </a:solidFill>
                <a:latin typeface="Calibri"/>
              </a:rPr>
              <a:t>core</a:t>
            </a:r>
          </a:p>
        </p:txBody>
      </p:sp>
      <p:sp>
        <p:nvSpPr>
          <p:cNvPr id="5" name="Rectangle 4"/>
          <p:cNvSpPr/>
          <p:nvPr/>
        </p:nvSpPr>
        <p:spPr>
          <a:xfrm>
            <a:off x="3755059" y="472586"/>
            <a:ext cx="1624244" cy="527539"/>
          </a:xfrm>
          <a:prstGeom prst="rect">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81"/>
            <a:r>
              <a:rPr lang="en-US">
                <a:solidFill>
                  <a:prstClr val="white"/>
                </a:solidFill>
                <a:latin typeface="Calibri"/>
              </a:rPr>
              <a:t>VOLTHA</a:t>
            </a:r>
          </a:p>
          <a:p>
            <a:pPr algn="ctr" defTabSz="457181"/>
            <a:r>
              <a:rPr lang="en-US">
                <a:solidFill>
                  <a:prstClr val="white"/>
                </a:solidFill>
                <a:latin typeface="Calibri"/>
              </a:rPr>
              <a:t>core</a:t>
            </a:r>
          </a:p>
        </p:txBody>
      </p:sp>
      <p:sp>
        <p:nvSpPr>
          <p:cNvPr id="6" name="Rectangle 5"/>
          <p:cNvSpPr/>
          <p:nvPr/>
        </p:nvSpPr>
        <p:spPr>
          <a:xfrm>
            <a:off x="6456784" y="483583"/>
            <a:ext cx="1624244" cy="527539"/>
          </a:xfrm>
          <a:prstGeom prst="rect">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81"/>
            <a:r>
              <a:rPr lang="en-US">
                <a:solidFill>
                  <a:prstClr val="white"/>
                </a:solidFill>
                <a:latin typeface="Calibri"/>
              </a:rPr>
              <a:t>VOLTHA</a:t>
            </a:r>
          </a:p>
          <a:p>
            <a:pPr algn="ctr" defTabSz="457181"/>
            <a:r>
              <a:rPr lang="en-US">
                <a:solidFill>
                  <a:prstClr val="white"/>
                </a:solidFill>
                <a:latin typeface="Calibri"/>
              </a:rPr>
              <a:t>core</a:t>
            </a:r>
          </a:p>
        </p:txBody>
      </p:sp>
      <p:sp>
        <p:nvSpPr>
          <p:cNvPr id="7" name="Rounded Rectangle 6"/>
          <p:cNvSpPr/>
          <p:nvPr/>
        </p:nvSpPr>
        <p:spPr>
          <a:xfrm>
            <a:off x="976996" y="1000126"/>
            <a:ext cx="1489907" cy="505558"/>
          </a:xfrm>
          <a:prstGeom prst="roundRect">
            <a:avLst/>
          </a:prstGeom>
        </p:spPr>
        <p:style>
          <a:lnRef idx="1">
            <a:schemeClr val="accent1"/>
          </a:lnRef>
          <a:fillRef idx="2">
            <a:schemeClr val="accent1"/>
          </a:fillRef>
          <a:effectRef idx="1">
            <a:schemeClr val="accent1"/>
          </a:effectRef>
          <a:fontRef idx="minor">
            <a:schemeClr val="dk1"/>
          </a:fontRef>
        </p:style>
        <p:txBody>
          <a:bodyPr lIns="91436" tIns="45718" rIns="91436" bIns="45718" rtlCol="0" anchor="ctr"/>
          <a:lstStyle/>
          <a:p>
            <a:pPr algn="ctr" defTabSz="457181"/>
            <a:r>
              <a:rPr lang="en-US">
                <a:solidFill>
                  <a:prstClr val="black"/>
                </a:solidFill>
                <a:latin typeface="Calibri"/>
              </a:rPr>
              <a:t>Maple Adaptor</a:t>
            </a:r>
          </a:p>
        </p:txBody>
      </p:sp>
      <p:cxnSp>
        <p:nvCxnSpPr>
          <p:cNvPr id="9" name="Straight Arrow Connector 8"/>
          <p:cNvCxnSpPr>
            <a:stCxn id="7" idx="2"/>
          </p:cNvCxnSpPr>
          <p:nvPr/>
        </p:nvCxnSpPr>
        <p:spPr>
          <a:xfrm flipH="1">
            <a:off x="1721949" y="1505683"/>
            <a:ext cx="1" cy="7473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976996" y="2280286"/>
            <a:ext cx="1489907" cy="505558"/>
          </a:xfrm>
          <a:prstGeom prst="roundRect">
            <a:avLst/>
          </a:prstGeom>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457181"/>
            <a:r>
              <a:rPr lang="en-US">
                <a:solidFill>
                  <a:prstClr val="black"/>
                </a:solidFill>
                <a:latin typeface="Calibri"/>
              </a:rPr>
              <a:t>VM-in-the-middle</a:t>
            </a:r>
          </a:p>
        </p:txBody>
      </p:sp>
      <p:sp>
        <p:nvSpPr>
          <p:cNvPr id="11" name="Rounded Rectangle 10"/>
          <p:cNvSpPr/>
          <p:nvPr/>
        </p:nvSpPr>
        <p:spPr>
          <a:xfrm>
            <a:off x="976996" y="4066004"/>
            <a:ext cx="1489907" cy="505558"/>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r>
              <a:rPr lang="en-US">
                <a:solidFill>
                  <a:prstClr val="black"/>
                </a:solidFill>
                <a:latin typeface="Calibri"/>
              </a:rPr>
              <a:t>EdgeCore OLT</a:t>
            </a:r>
          </a:p>
        </p:txBody>
      </p:sp>
      <p:cxnSp>
        <p:nvCxnSpPr>
          <p:cNvPr id="12" name="Straight Arrow Connector 11"/>
          <p:cNvCxnSpPr>
            <a:endCxn id="11" idx="0"/>
          </p:cNvCxnSpPr>
          <p:nvPr/>
        </p:nvCxnSpPr>
        <p:spPr>
          <a:xfrm flipH="1">
            <a:off x="1721948" y="2785843"/>
            <a:ext cx="3" cy="12801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09913" y="1714500"/>
            <a:ext cx="1392208" cy="369328"/>
          </a:xfrm>
          <a:prstGeom prst="rect">
            <a:avLst/>
          </a:prstGeom>
          <a:noFill/>
        </p:spPr>
        <p:txBody>
          <a:bodyPr wrap="square" lIns="91436" tIns="45718" rIns="91436" bIns="45718" rtlCol="0">
            <a:spAutoFit/>
          </a:bodyPr>
          <a:lstStyle/>
          <a:p>
            <a:pPr defTabSz="457181"/>
            <a:r>
              <a:rPr lang="en-US">
                <a:solidFill>
                  <a:prstClr val="black"/>
                </a:solidFill>
                <a:latin typeface="Calibri"/>
              </a:rPr>
              <a:t>Twisted RPC</a:t>
            </a:r>
          </a:p>
        </p:txBody>
      </p:sp>
      <p:sp>
        <p:nvSpPr>
          <p:cNvPr id="15" name="TextBox 14"/>
          <p:cNvSpPr txBox="1"/>
          <p:nvPr/>
        </p:nvSpPr>
        <p:spPr>
          <a:xfrm rot="16200000">
            <a:off x="-404355" y="2849981"/>
            <a:ext cx="1785718" cy="646327"/>
          </a:xfrm>
          <a:prstGeom prst="rect">
            <a:avLst/>
          </a:prstGeom>
          <a:noFill/>
        </p:spPr>
        <p:txBody>
          <a:bodyPr wrap="square" lIns="91436" tIns="45718" rIns="91436" bIns="45718" rtlCol="0">
            <a:spAutoFit/>
          </a:bodyPr>
          <a:lstStyle/>
          <a:p>
            <a:pPr defTabSz="457181"/>
            <a:r>
              <a:rPr lang="en-US">
                <a:solidFill>
                  <a:prstClr val="black"/>
                </a:solidFill>
                <a:latin typeface="Calibri"/>
              </a:rPr>
              <a:t>Closed/Proprietary</a:t>
            </a:r>
          </a:p>
        </p:txBody>
      </p:sp>
      <p:sp>
        <p:nvSpPr>
          <p:cNvPr id="16" name="Left Brace 15"/>
          <p:cNvSpPr/>
          <p:nvPr/>
        </p:nvSpPr>
        <p:spPr>
          <a:xfrm>
            <a:off x="598398" y="2384915"/>
            <a:ext cx="366371" cy="1571625"/>
          </a:xfrm>
          <a:prstGeom prst="leftBrace">
            <a:avLst/>
          </a:prstGeom>
        </p:spPr>
        <p:style>
          <a:lnRef idx="2">
            <a:schemeClr val="accent1"/>
          </a:lnRef>
          <a:fillRef idx="0">
            <a:schemeClr val="accent1"/>
          </a:fillRef>
          <a:effectRef idx="1">
            <a:schemeClr val="accent1"/>
          </a:effectRef>
          <a:fontRef idx="minor">
            <a:schemeClr val="tx1"/>
          </a:fontRef>
        </p:style>
        <p:txBody>
          <a:bodyPr lIns="91436" tIns="45718" rIns="91436" bIns="45718" rtlCol="0" anchor="ctr"/>
          <a:lstStyle/>
          <a:p>
            <a:pPr algn="ctr" defTabSz="457181"/>
            <a:endParaRPr lang="en-US">
              <a:solidFill>
                <a:prstClr val="black"/>
              </a:solidFill>
              <a:latin typeface="Calibri"/>
            </a:endParaRPr>
          </a:p>
        </p:txBody>
      </p:sp>
      <p:sp>
        <p:nvSpPr>
          <p:cNvPr id="17" name="Rounded Rectangle 16"/>
          <p:cNvSpPr/>
          <p:nvPr/>
        </p:nvSpPr>
        <p:spPr>
          <a:xfrm>
            <a:off x="3889416" y="4066003"/>
            <a:ext cx="1489907" cy="505558"/>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r>
              <a:rPr lang="en-US">
                <a:solidFill>
                  <a:prstClr val="black"/>
                </a:solidFill>
                <a:latin typeface="Calibri"/>
              </a:rPr>
              <a:t>EdgeCore OLT</a:t>
            </a:r>
          </a:p>
        </p:txBody>
      </p:sp>
      <p:sp>
        <p:nvSpPr>
          <p:cNvPr id="18" name="Rounded Rectangle 17"/>
          <p:cNvSpPr/>
          <p:nvPr/>
        </p:nvSpPr>
        <p:spPr>
          <a:xfrm>
            <a:off x="6591137" y="4059848"/>
            <a:ext cx="1489907" cy="505558"/>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endParaRPr lang="en-US">
              <a:solidFill>
                <a:prstClr val="black"/>
              </a:solidFill>
              <a:latin typeface="Calibri"/>
            </a:endParaRPr>
          </a:p>
          <a:p>
            <a:pPr algn="ctr" defTabSz="457181"/>
            <a:endParaRPr lang="en-US">
              <a:solidFill>
                <a:prstClr val="black"/>
              </a:solidFill>
              <a:latin typeface="Calibri"/>
            </a:endParaRPr>
          </a:p>
          <a:p>
            <a:pPr algn="ctr" defTabSz="457181"/>
            <a:endParaRPr lang="en-US">
              <a:solidFill>
                <a:prstClr val="black"/>
              </a:solidFill>
              <a:latin typeface="Calibri"/>
            </a:endParaRPr>
          </a:p>
          <a:p>
            <a:pPr algn="ctr" defTabSz="457181"/>
            <a:r>
              <a:rPr lang="en-US">
                <a:solidFill>
                  <a:prstClr val="black"/>
                </a:solidFill>
                <a:latin typeface="Calibri"/>
              </a:rPr>
              <a:t>Whitebox OLT</a:t>
            </a:r>
          </a:p>
          <a:p>
            <a:pPr algn="ctr" defTabSz="457181"/>
            <a:r>
              <a:rPr lang="en-US">
                <a:solidFill>
                  <a:prstClr val="black"/>
                </a:solidFill>
                <a:latin typeface="Calibri"/>
              </a:rPr>
              <a:t>(including EdgeCore)</a:t>
            </a:r>
          </a:p>
          <a:p>
            <a:pPr algn="ctr" defTabSz="457181"/>
            <a:endParaRPr lang="en-US">
              <a:solidFill>
                <a:prstClr val="black"/>
              </a:solidFill>
              <a:latin typeface="Calibri"/>
            </a:endParaRPr>
          </a:p>
        </p:txBody>
      </p:sp>
      <p:sp>
        <p:nvSpPr>
          <p:cNvPr id="19" name="Rounded Rectangle 18"/>
          <p:cNvSpPr/>
          <p:nvPr/>
        </p:nvSpPr>
        <p:spPr>
          <a:xfrm>
            <a:off x="3840552" y="994411"/>
            <a:ext cx="1489907" cy="505558"/>
          </a:xfrm>
          <a:prstGeom prst="roundRect">
            <a:avLst/>
          </a:prstGeom>
        </p:spPr>
        <p:style>
          <a:lnRef idx="1">
            <a:schemeClr val="accent5"/>
          </a:lnRef>
          <a:fillRef idx="2">
            <a:schemeClr val="accent5"/>
          </a:fillRef>
          <a:effectRef idx="1">
            <a:schemeClr val="accent5"/>
          </a:effectRef>
          <a:fontRef idx="minor">
            <a:schemeClr val="dk1"/>
          </a:fontRef>
        </p:style>
        <p:txBody>
          <a:bodyPr lIns="91436" tIns="45718" rIns="91436" bIns="45718" rtlCol="0" anchor="ctr"/>
          <a:lstStyle/>
          <a:p>
            <a:pPr algn="ctr" defTabSz="457181"/>
            <a:r>
              <a:rPr lang="en-US">
                <a:solidFill>
                  <a:prstClr val="black"/>
                </a:solidFill>
                <a:latin typeface="Calibri"/>
              </a:rPr>
              <a:t>EdgeCore Adaptor</a:t>
            </a:r>
          </a:p>
        </p:txBody>
      </p:sp>
      <p:sp>
        <p:nvSpPr>
          <p:cNvPr id="20" name="Rounded Rectangle 19"/>
          <p:cNvSpPr/>
          <p:nvPr/>
        </p:nvSpPr>
        <p:spPr>
          <a:xfrm>
            <a:off x="6554495" y="1000126"/>
            <a:ext cx="1489907" cy="505558"/>
          </a:xfrm>
          <a:prstGeom prst="roundRect">
            <a:avLst/>
          </a:prstGeom>
        </p:spPr>
        <p:style>
          <a:lnRef idx="1">
            <a:schemeClr val="accent3"/>
          </a:lnRef>
          <a:fillRef idx="2">
            <a:schemeClr val="accent3"/>
          </a:fillRef>
          <a:effectRef idx="1">
            <a:schemeClr val="accent3"/>
          </a:effectRef>
          <a:fontRef idx="minor">
            <a:schemeClr val="dk1"/>
          </a:fontRef>
        </p:style>
        <p:txBody>
          <a:bodyPr lIns="91436" tIns="45718" rIns="91436" bIns="45718" rtlCol="0" anchor="ctr"/>
          <a:lstStyle/>
          <a:p>
            <a:pPr algn="ctr" defTabSz="457181"/>
            <a:r>
              <a:rPr lang="en-US">
                <a:solidFill>
                  <a:prstClr val="black"/>
                </a:solidFill>
                <a:latin typeface="Calibri"/>
              </a:rPr>
              <a:t>OpenOLT</a:t>
            </a:r>
          </a:p>
          <a:p>
            <a:pPr algn="ctr" defTabSz="457181"/>
            <a:r>
              <a:rPr lang="en-US">
                <a:solidFill>
                  <a:prstClr val="black"/>
                </a:solidFill>
                <a:latin typeface="Calibri"/>
              </a:rPr>
              <a:t>Adaptor</a:t>
            </a:r>
          </a:p>
        </p:txBody>
      </p:sp>
      <p:cxnSp>
        <p:nvCxnSpPr>
          <p:cNvPr id="21" name="Straight Arrow Connector 20"/>
          <p:cNvCxnSpPr/>
          <p:nvPr/>
        </p:nvCxnSpPr>
        <p:spPr>
          <a:xfrm flipH="1">
            <a:off x="4609907" y="1505683"/>
            <a:ext cx="1" cy="25603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327614" y="2186658"/>
            <a:ext cx="1392208" cy="1200325"/>
          </a:xfrm>
          <a:prstGeom prst="rect">
            <a:avLst/>
          </a:prstGeom>
          <a:noFill/>
        </p:spPr>
        <p:txBody>
          <a:bodyPr wrap="square" lIns="91436" tIns="45718" rIns="91436" bIns="45718" rtlCol="0">
            <a:spAutoFit/>
          </a:bodyPr>
          <a:lstStyle/>
          <a:p>
            <a:pPr algn="ctr" defTabSz="457181"/>
            <a:r>
              <a:rPr lang="en-US">
                <a:solidFill>
                  <a:prstClr val="black"/>
                </a:solidFill>
                <a:latin typeface="Calibri"/>
              </a:rPr>
              <a:t>GRPC</a:t>
            </a:r>
          </a:p>
          <a:p>
            <a:pPr algn="ctr" defTabSz="457181"/>
            <a:r>
              <a:rPr lang="en-US">
                <a:solidFill>
                  <a:prstClr val="black"/>
                </a:solidFill>
                <a:latin typeface="Calibri"/>
              </a:rPr>
              <a:t>(BRCM-BAL based protobufs)</a:t>
            </a:r>
          </a:p>
        </p:txBody>
      </p:sp>
      <p:cxnSp>
        <p:nvCxnSpPr>
          <p:cNvPr id="24" name="Straight Arrow Connector 23"/>
          <p:cNvCxnSpPr/>
          <p:nvPr/>
        </p:nvCxnSpPr>
        <p:spPr>
          <a:xfrm flipH="1">
            <a:off x="7314699" y="1499527"/>
            <a:ext cx="1" cy="25603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007956" y="2253031"/>
            <a:ext cx="1392208" cy="923326"/>
          </a:xfrm>
          <a:prstGeom prst="rect">
            <a:avLst/>
          </a:prstGeom>
          <a:noFill/>
        </p:spPr>
        <p:txBody>
          <a:bodyPr wrap="square" lIns="91436" tIns="45718" rIns="91436" bIns="45718" rtlCol="0">
            <a:spAutoFit/>
          </a:bodyPr>
          <a:lstStyle/>
          <a:p>
            <a:pPr algn="ctr" defTabSz="457181"/>
            <a:r>
              <a:rPr lang="en-US">
                <a:solidFill>
                  <a:prstClr val="black"/>
                </a:solidFill>
                <a:latin typeface="Calibri"/>
              </a:rPr>
              <a:t>GRPC</a:t>
            </a:r>
          </a:p>
          <a:p>
            <a:pPr algn="ctr" defTabSz="457181"/>
            <a:r>
              <a:rPr lang="en-US">
                <a:solidFill>
                  <a:prstClr val="black"/>
                </a:solidFill>
                <a:latin typeface="Calibri"/>
              </a:rPr>
              <a:t>(generic</a:t>
            </a:r>
          </a:p>
          <a:p>
            <a:pPr algn="ctr" defTabSz="457181"/>
            <a:r>
              <a:rPr lang="en-US">
                <a:solidFill>
                  <a:prstClr val="black"/>
                </a:solidFill>
                <a:latin typeface="Calibri"/>
              </a:rPr>
              <a:t>protobufs)</a:t>
            </a:r>
          </a:p>
        </p:txBody>
      </p:sp>
      <p:sp>
        <p:nvSpPr>
          <p:cNvPr id="26" name="TextBox 25"/>
          <p:cNvSpPr txBox="1"/>
          <p:nvPr/>
        </p:nvSpPr>
        <p:spPr>
          <a:xfrm>
            <a:off x="976999" y="10297"/>
            <a:ext cx="1538773" cy="369328"/>
          </a:xfrm>
          <a:prstGeom prst="rect">
            <a:avLst/>
          </a:prstGeom>
          <a:noFill/>
        </p:spPr>
        <p:txBody>
          <a:bodyPr wrap="square" lIns="91436" tIns="45718" rIns="91436" bIns="45718" rtlCol="0">
            <a:spAutoFit/>
          </a:bodyPr>
          <a:lstStyle/>
          <a:p>
            <a:pPr algn="ctr" defTabSz="457181"/>
            <a:r>
              <a:rPr lang="en-US" i="1">
                <a:solidFill>
                  <a:prstClr val="black"/>
                </a:solidFill>
                <a:latin typeface="Calibri"/>
              </a:rPr>
              <a:t>May 2017</a:t>
            </a:r>
          </a:p>
        </p:txBody>
      </p:sp>
      <p:sp>
        <p:nvSpPr>
          <p:cNvPr id="27" name="TextBox 26"/>
          <p:cNvSpPr txBox="1"/>
          <p:nvPr/>
        </p:nvSpPr>
        <p:spPr>
          <a:xfrm>
            <a:off x="3791704" y="13596"/>
            <a:ext cx="1538773" cy="369328"/>
          </a:xfrm>
          <a:prstGeom prst="rect">
            <a:avLst/>
          </a:prstGeom>
          <a:noFill/>
        </p:spPr>
        <p:txBody>
          <a:bodyPr wrap="square" lIns="91436" tIns="45718" rIns="91436" bIns="45718" rtlCol="0">
            <a:spAutoFit/>
          </a:bodyPr>
          <a:lstStyle/>
          <a:p>
            <a:pPr algn="ctr" defTabSz="457181"/>
            <a:r>
              <a:rPr lang="en-US" i="1">
                <a:solidFill>
                  <a:prstClr val="black"/>
                </a:solidFill>
                <a:latin typeface="Calibri"/>
              </a:rPr>
              <a:t>Sept 2017</a:t>
            </a:r>
          </a:p>
        </p:txBody>
      </p:sp>
      <p:sp>
        <p:nvSpPr>
          <p:cNvPr id="28" name="TextBox 27"/>
          <p:cNvSpPr txBox="1"/>
          <p:nvPr/>
        </p:nvSpPr>
        <p:spPr>
          <a:xfrm>
            <a:off x="6456804" y="-5151"/>
            <a:ext cx="1538773" cy="369328"/>
          </a:xfrm>
          <a:prstGeom prst="rect">
            <a:avLst/>
          </a:prstGeom>
          <a:noFill/>
        </p:spPr>
        <p:txBody>
          <a:bodyPr wrap="square" lIns="91436" tIns="45718" rIns="91436" bIns="45718" rtlCol="0">
            <a:spAutoFit/>
          </a:bodyPr>
          <a:lstStyle/>
          <a:p>
            <a:pPr algn="ctr" defTabSz="457181"/>
            <a:r>
              <a:rPr lang="en-US" i="1">
                <a:solidFill>
                  <a:prstClr val="black"/>
                </a:solidFill>
                <a:latin typeface="Calibri"/>
              </a:rPr>
              <a:t>March 2018</a:t>
            </a:r>
          </a:p>
        </p:txBody>
      </p:sp>
    </p:spTree>
    <p:extLst>
      <p:ext uri="{BB962C8B-B14F-4D97-AF65-F5344CB8AC3E}">
        <p14:creationId xmlns:p14="http://schemas.microsoft.com/office/powerpoint/2010/main" val="4040633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7" grpId="0" animBg="1"/>
      <p:bldP spid="18" grpId="0" animBg="1"/>
      <p:bldP spid="19" grpId="0" animBg="1"/>
      <p:bldP spid="20" grpId="0" animBg="1"/>
      <p:bldP spid="23" grpId="0"/>
      <p:bldP spid="25"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16"/>
            <a:ext cx="8229600" cy="556021"/>
          </a:xfrm>
        </p:spPr>
        <p:txBody>
          <a:bodyPr>
            <a:noAutofit/>
          </a:bodyPr>
          <a:lstStyle/>
          <a:p>
            <a:r>
              <a:rPr lang="en-US" sz="2800" b="1">
                <a:solidFill>
                  <a:schemeClr val="accent1"/>
                </a:solidFill>
              </a:rPr>
              <a:t>Why OpenOLT Adaptor?</a:t>
            </a:r>
          </a:p>
        </p:txBody>
      </p:sp>
      <p:sp>
        <p:nvSpPr>
          <p:cNvPr id="3" name="Content Placeholder 2"/>
          <p:cNvSpPr>
            <a:spLocks noGrp="1"/>
          </p:cNvSpPr>
          <p:nvPr>
            <p:ph idx="1"/>
          </p:nvPr>
        </p:nvSpPr>
        <p:spPr>
          <a:xfrm>
            <a:off x="2178515" y="654712"/>
            <a:ext cx="6897137" cy="649038"/>
          </a:xfrm>
        </p:spPr>
        <p:txBody>
          <a:bodyPr>
            <a:normAutofit/>
          </a:bodyPr>
          <a:lstStyle/>
          <a:p>
            <a:pPr marL="0" indent="0">
              <a:lnSpc>
                <a:spcPct val="120000"/>
              </a:lnSpc>
              <a:spcAft>
                <a:spcPts val="1200"/>
              </a:spcAft>
              <a:buNone/>
            </a:pPr>
            <a:r>
              <a:rPr lang="en-US" sz="1600"/>
              <a:t>Generic OLT adaptor - </a:t>
            </a:r>
            <a:r>
              <a:rPr lang="en-US" sz="1800"/>
              <a:t>ease of onboarding for new white-box vendors</a:t>
            </a:r>
          </a:p>
        </p:txBody>
      </p:sp>
      <p:sp>
        <p:nvSpPr>
          <p:cNvPr id="4" name="Rectangle 3"/>
          <p:cNvSpPr/>
          <p:nvPr/>
        </p:nvSpPr>
        <p:spPr>
          <a:xfrm>
            <a:off x="287836" y="587577"/>
            <a:ext cx="1624244" cy="527539"/>
          </a:xfrm>
          <a:prstGeom prst="rect">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81"/>
            <a:r>
              <a:rPr lang="en-US">
                <a:solidFill>
                  <a:prstClr val="white"/>
                </a:solidFill>
                <a:latin typeface="Calibri"/>
              </a:rPr>
              <a:t>VOLTHA</a:t>
            </a:r>
          </a:p>
          <a:p>
            <a:pPr algn="ctr" defTabSz="457181"/>
            <a:r>
              <a:rPr lang="en-US">
                <a:solidFill>
                  <a:prstClr val="white"/>
                </a:solidFill>
                <a:latin typeface="Calibri"/>
              </a:rPr>
              <a:t>core</a:t>
            </a:r>
          </a:p>
        </p:txBody>
      </p:sp>
      <p:sp>
        <p:nvSpPr>
          <p:cNvPr id="5" name="Rounded Rectangle 4"/>
          <p:cNvSpPr/>
          <p:nvPr/>
        </p:nvSpPr>
        <p:spPr>
          <a:xfrm>
            <a:off x="218298" y="3887394"/>
            <a:ext cx="1826099" cy="782009"/>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endParaRPr lang="en-US">
              <a:solidFill>
                <a:prstClr val="black"/>
              </a:solidFill>
              <a:latin typeface="Calibri"/>
            </a:endParaRPr>
          </a:p>
          <a:p>
            <a:pPr algn="ctr" defTabSz="457181"/>
            <a:endParaRPr lang="en-US">
              <a:solidFill>
                <a:prstClr val="black"/>
              </a:solidFill>
              <a:latin typeface="Calibri"/>
            </a:endParaRPr>
          </a:p>
          <a:p>
            <a:pPr algn="ctr" defTabSz="457181"/>
            <a:endParaRPr lang="en-US">
              <a:solidFill>
                <a:prstClr val="black"/>
              </a:solidFill>
              <a:latin typeface="Calibri"/>
            </a:endParaRPr>
          </a:p>
          <a:p>
            <a:pPr algn="ctr" defTabSz="457181"/>
            <a:endParaRPr lang="en-US">
              <a:solidFill>
                <a:prstClr val="black"/>
              </a:solidFill>
              <a:latin typeface="Calibri"/>
            </a:endParaRPr>
          </a:p>
          <a:p>
            <a:pPr algn="ctr" defTabSz="457181"/>
            <a:endParaRPr lang="en-US">
              <a:solidFill>
                <a:prstClr val="black"/>
              </a:solidFill>
              <a:latin typeface="Calibri"/>
            </a:endParaRPr>
          </a:p>
          <a:p>
            <a:pPr algn="ctr" defTabSz="457181"/>
            <a:endParaRPr lang="en-US">
              <a:solidFill>
                <a:prstClr val="black"/>
              </a:solidFill>
              <a:latin typeface="Calibri"/>
            </a:endParaRPr>
          </a:p>
          <a:p>
            <a:pPr algn="ctr" defTabSz="457181"/>
            <a:r>
              <a:rPr lang="en-US" sz="1600">
                <a:solidFill>
                  <a:prstClr val="black"/>
                </a:solidFill>
                <a:latin typeface="Calibri"/>
              </a:rPr>
              <a:t>Whitebox OLT</a:t>
            </a:r>
          </a:p>
          <a:p>
            <a:pPr algn="ctr" defTabSz="457181"/>
            <a:r>
              <a:rPr lang="en-US" sz="1100">
                <a:solidFill>
                  <a:prstClr val="black"/>
                </a:solidFill>
                <a:latin typeface="Calibri"/>
              </a:rPr>
              <a:t>(including EdgeCore)</a:t>
            </a:r>
            <a:endParaRPr lang="en-US">
              <a:solidFill>
                <a:prstClr val="black"/>
              </a:solidFill>
              <a:latin typeface="Calibri"/>
            </a:endParaRPr>
          </a:p>
          <a:p>
            <a:pPr algn="ctr" defTabSz="457181"/>
            <a:endParaRPr lang="en-US">
              <a:solidFill>
                <a:prstClr val="black"/>
              </a:solidFill>
              <a:latin typeface="Calibri"/>
            </a:endParaRPr>
          </a:p>
        </p:txBody>
      </p:sp>
      <p:sp>
        <p:nvSpPr>
          <p:cNvPr id="6" name="Rounded Rectangle 5"/>
          <p:cNvSpPr/>
          <p:nvPr/>
        </p:nvSpPr>
        <p:spPr>
          <a:xfrm>
            <a:off x="385548" y="1104120"/>
            <a:ext cx="1489907" cy="505558"/>
          </a:xfrm>
          <a:prstGeom prst="roundRect">
            <a:avLst/>
          </a:prstGeom>
        </p:spPr>
        <p:style>
          <a:lnRef idx="1">
            <a:schemeClr val="accent3"/>
          </a:lnRef>
          <a:fillRef idx="2">
            <a:schemeClr val="accent3"/>
          </a:fillRef>
          <a:effectRef idx="1">
            <a:schemeClr val="accent3"/>
          </a:effectRef>
          <a:fontRef idx="minor">
            <a:schemeClr val="dk1"/>
          </a:fontRef>
        </p:style>
        <p:txBody>
          <a:bodyPr lIns="91436" tIns="45718" rIns="91436" bIns="45718" rtlCol="0" anchor="ctr"/>
          <a:lstStyle/>
          <a:p>
            <a:pPr algn="ctr" defTabSz="457181"/>
            <a:r>
              <a:rPr lang="en-US" sz="1200">
                <a:solidFill>
                  <a:prstClr val="black"/>
                </a:solidFill>
                <a:latin typeface="Calibri"/>
              </a:rPr>
              <a:t>OpenOLT Adaptor</a:t>
            </a:r>
          </a:p>
          <a:p>
            <a:pPr algn="ctr" defTabSz="457181"/>
            <a:endParaRPr lang="en-US" sz="1200">
              <a:solidFill>
                <a:prstClr val="black"/>
              </a:solidFill>
              <a:latin typeface="Calibri"/>
            </a:endParaRPr>
          </a:p>
        </p:txBody>
      </p:sp>
      <p:cxnSp>
        <p:nvCxnSpPr>
          <p:cNvPr id="7" name="Straight Arrow Connector 6"/>
          <p:cNvCxnSpPr>
            <a:stCxn id="6" idx="2"/>
            <a:endCxn id="5" idx="0"/>
          </p:cNvCxnSpPr>
          <p:nvPr/>
        </p:nvCxnSpPr>
        <p:spPr>
          <a:xfrm>
            <a:off x="1130495" y="1609681"/>
            <a:ext cx="846" cy="22777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 y="2374469"/>
            <a:ext cx="1230335" cy="923326"/>
          </a:xfrm>
          <a:prstGeom prst="rect">
            <a:avLst/>
          </a:prstGeom>
          <a:noFill/>
        </p:spPr>
        <p:txBody>
          <a:bodyPr wrap="square" lIns="91436" tIns="45718" rIns="91436" bIns="45718" rtlCol="0">
            <a:spAutoFit/>
          </a:bodyPr>
          <a:lstStyle/>
          <a:p>
            <a:pPr algn="ctr" defTabSz="457181"/>
            <a:r>
              <a:rPr lang="en-US">
                <a:solidFill>
                  <a:prstClr val="black"/>
                </a:solidFill>
                <a:latin typeface="Calibri"/>
              </a:rPr>
              <a:t>GRPC</a:t>
            </a:r>
          </a:p>
          <a:p>
            <a:pPr algn="ctr" defTabSz="457181"/>
            <a:r>
              <a:rPr lang="en-US">
                <a:solidFill>
                  <a:prstClr val="black"/>
                </a:solidFill>
                <a:latin typeface="Calibri"/>
              </a:rPr>
              <a:t>(generic</a:t>
            </a:r>
          </a:p>
          <a:p>
            <a:pPr algn="ctr" defTabSz="457181"/>
            <a:r>
              <a:rPr lang="en-US">
                <a:solidFill>
                  <a:prstClr val="black"/>
                </a:solidFill>
                <a:latin typeface="Calibri"/>
              </a:rPr>
              <a:t>protobufs)</a:t>
            </a:r>
          </a:p>
        </p:txBody>
      </p:sp>
      <p:sp>
        <p:nvSpPr>
          <p:cNvPr id="9" name="TextBox 8"/>
          <p:cNvSpPr txBox="1"/>
          <p:nvPr/>
        </p:nvSpPr>
        <p:spPr>
          <a:xfrm>
            <a:off x="287857" y="98844"/>
            <a:ext cx="1538773" cy="369328"/>
          </a:xfrm>
          <a:prstGeom prst="rect">
            <a:avLst/>
          </a:prstGeom>
          <a:noFill/>
        </p:spPr>
        <p:txBody>
          <a:bodyPr wrap="square" lIns="91436" tIns="45718" rIns="91436" bIns="45718" rtlCol="0">
            <a:spAutoFit/>
          </a:bodyPr>
          <a:lstStyle/>
          <a:p>
            <a:pPr algn="ctr" defTabSz="457181"/>
            <a:r>
              <a:rPr lang="en-US" i="1">
                <a:solidFill>
                  <a:prstClr val="black"/>
                </a:solidFill>
                <a:latin typeface="Calibri"/>
              </a:rPr>
              <a:t>March 2018</a:t>
            </a:r>
          </a:p>
        </p:txBody>
      </p:sp>
      <p:sp>
        <p:nvSpPr>
          <p:cNvPr id="14" name="Rounded Rectangle 13"/>
          <p:cNvSpPr/>
          <p:nvPr/>
        </p:nvSpPr>
        <p:spPr>
          <a:xfrm>
            <a:off x="646138" y="3897419"/>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r>
              <a:rPr lang="en-US" sz="1000">
                <a:solidFill>
                  <a:prstClr val="white"/>
                </a:solidFill>
                <a:latin typeface="Calibri"/>
              </a:rPr>
              <a:t>C++ GRPC srv</a:t>
            </a:r>
          </a:p>
        </p:txBody>
      </p:sp>
      <p:sp>
        <p:nvSpPr>
          <p:cNvPr id="15" name="Rounded Rectangle 14"/>
          <p:cNvSpPr/>
          <p:nvPr/>
        </p:nvSpPr>
        <p:spPr>
          <a:xfrm>
            <a:off x="646138" y="1421374"/>
            <a:ext cx="974765" cy="1883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57181"/>
            <a:r>
              <a:rPr lang="en-US" sz="1000">
                <a:solidFill>
                  <a:prstClr val="white"/>
                </a:solidFill>
                <a:latin typeface="Calibri"/>
              </a:rPr>
              <a:t>Py GRPC client</a:t>
            </a:r>
          </a:p>
        </p:txBody>
      </p:sp>
      <p:sp>
        <p:nvSpPr>
          <p:cNvPr id="16" name="Rounded Rectangle 15"/>
          <p:cNvSpPr/>
          <p:nvPr/>
        </p:nvSpPr>
        <p:spPr>
          <a:xfrm>
            <a:off x="646138" y="4102568"/>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r>
              <a:rPr lang="en-US" sz="1000">
                <a:solidFill>
                  <a:prstClr val="white"/>
                </a:solidFill>
                <a:latin typeface="Calibri"/>
              </a:rPr>
              <a:t>Chip Driver</a:t>
            </a:r>
          </a:p>
        </p:txBody>
      </p:sp>
      <p:sp>
        <p:nvSpPr>
          <p:cNvPr id="17" name="Rounded Rectangle 16"/>
          <p:cNvSpPr/>
          <p:nvPr/>
        </p:nvSpPr>
        <p:spPr>
          <a:xfrm>
            <a:off x="643119" y="4444493"/>
            <a:ext cx="974765" cy="1883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181"/>
            <a:r>
              <a:rPr lang="en-US" sz="1000">
                <a:solidFill>
                  <a:prstClr val="white"/>
                </a:solidFill>
                <a:latin typeface="Calibri"/>
              </a:rPr>
              <a:t>SDK(s)</a:t>
            </a:r>
          </a:p>
        </p:txBody>
      </p:sp>
      <p:sp>
        <p:nvSpPr>
          <p:cNvPr id="10" name="Rounded Rectangle 9"/>
          <p:cNvSpPr/>
          <p:nvPr/>
        </p:nvSpPr>
        <p:spPr>
          <a:xfrm>
            <a:off x="3599570" y="1609678"/>
            <a:ext cx="3389314" cy="51837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VOLTHA CORE</a:t>
            </a:r>
          </a:p>
        </p:txBody>
      </p:sp>
      <p:sp>
        <p:nvSpPr>
          <p:cNvPr id="11" name="Rectangle 10"/>
          <p:cNvSpPr/>
          <p:nvPr/>
        </p:nvSpPr>
        <p:spPr>
          <a:xfrm>
            <a:off x="4003260" y="2128055"/>
            <a:ext cx="1126968"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a:t>OpenOLT</a:t>
            </a:r>
          </a:p>
        </p:txBody>
      </p:sp>
      <p:sp>
        <p:nvSpPr>
          <p:cNvPr id="12" name="Rounded Rectangle 11"/>
          <p:cNvSpPr/>
          <p:nvPr/>
        </p:nvSpPr>
        <p:spPr>
          <a:xfrm>
            <a:off x="386028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EdgeCore OLT</a:t>
            </a:r>
          </a:p>
        </p:txBody>
      </p:sp>
      <p:sp>
        <p:nvSpPr>
          <p:cNvPr id="18" name="Rounded Rectangle 17"/>
          <p:cNvSpPr/>
          <p:nvPr/>
        </p:nvSpPr>
        <p:spPr>
          <a:xfrm>
            <a:off x="4988270"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Iskratel </a:t>
            </a:r>
          </a:p>
          <a:p>
            <a:pPr algn="ctr"/>
            <a:r>
              <a:rPr lang="en-US" sz="1200" b="1"/>
              <a:t>OLT</a:t>
            </a:r>
          </a:p>
        </p:txBody>
      </p:sp>
      <p:sp>
        <p:nvSpPr>
          <p:cNvPr id="19" name="Rectangle 18"/>
          <p:cNvSpPr/>
          <p:nvPr/>
        </p:nvSpPr>
        <p:spPr>
          <a:xfrm>
            <a:off x="5400370" y="2129052"/>
            <a:ext cx="1420310"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a:t>OpenOMCI ONU</a:t>
            </a:r>
          </a:p>
        </p:txBody>
      </p:sp>
      <p:cxnSp>
        <p:nvCxnSpPr>
          <p:cNvPr id="21" name="Straight Arrow Connector 20"/>
          <p:cNvCxnSpPr>
            <a:stCxn id="11" idx="2"/>
            <a:endCxn id="12" idx="0"/>
          </p:cNvCxnSpPr>
          <p:nvPr/>
        </p:nvCxnSpPr>
        <p:spPr>
          <a:xfrm flipH="1">
            <a:off x="4348078" y="2374469"/>
            <a:ext cx="21866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1" idx="2"/>
            <a:endCxn id="18" idx="0"/>
          </p:cNvCxnSpPr>
          <p:nvPr/>
        </p:nvCxnSpPr>
        <p:spPr>
          <a:xfrm>
            <a:off x="4566744" y="2374469"/>
            <a:ext cx="909318"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278479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CIG</a:t>
            </a:r>
          </a:p>
          <a:p>
            <a:pPr algn="ctr"/>
            <a:r>
              <a:rPr lang="en-US" sz="1200" b="1"/>
              <a:t>OLT</a:t>
            </a:r>
          </a:p>
        </p:txBody>
      </p:sp>
      <p:cxnSp>
        <p:nvCxnSpPr>
          <p:cNvPr id="27" name="Straight Arrow Connector 26"/>
          <p:cNvCxnSpPr>
            <a:stCxn id="11" idx="2"/>
            <a:endCxn id="26" idx="0"/>
          </p:cNvCxnSpPr>
          <p:nvPr/>
        </p:nvCxnSpPr>
        <p:spPr>
          <a:xfrm flipH="1">
            <a:off x="3272588" y="2374469"/>
            <a:ext cx="129415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7131857" y="2692109"/>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Alpha ONU</a:t>
            </a:r>
          </a:p>
        </p:txBody>
      </p:sp>
      <p:sp>
        <p:nvSpPr>
          <p:cNvPr id="31" name="Rounded Rectangle 30"/>
          <p:cNvSpPr/>
          <p:nvPr/>
        </p:nvSpPr>
        <p:spPr>
          <a:xfrm>
            <a:off x="7131857" y="2961768"/>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Iskratel ONU</a:t>
            </a:r>
          </a:p>
        </p:txBody>
      </p:sp>
      <p:sp>
        <p:nvSpPr>
          <p:cNvPr id="32" name="Rounded Rectangle 31"/>
          <p:cNvSpPr/>
          <p:nvPr/>
        </p:nvSpPr>
        <p:spPr>
          <a:xfrm>
            <a:off x="7131857" y="323142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Arcadyan ONU</a:t>
            </a:r>
          </a:p>
        </p:txBody>
      </p:sp>
      <p:sp>
        <p:nvSpPr>
          <p:cNvPr id="33" name="Rounded Rectangle 32"/>
          <p:cNvSpPr/>
          <p:nvPr/>
        </p:nvSpPr>
        <p:spPr>
          <a:xfrm>
            <a:off x="7131857" y="3501086"/>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CIG ONU</a:t>
            </a:r>
          </a:p>
        </p:txBody>
      </p:sp>
      <p:sp>
        <p:nvSpPr>
          <p:cNvPr id="34" name="Rounded Rectangle 33"/>
          <p:cNvSpPr/>
          <p:nvPr/>
        </p:nvSpPr>
        <p:spPr>
          <a:xfrm>
            <a:off x="7131857" y="376333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Tellabs ONU</a:t>
            </a:r>
          </a:p>
        </p:txBody>
      </p:sp>
      <p:sp>
        <p:nvSpPr>
          <p:cNvPr id="35" name="Rounded Rectangle 34"/>
          <p:cNvSpPr/>
          <p:nvPr/>
        </p:nvSpPr>
        <p:spPr>
          <a:xfrm>
            <a:off x="3222127" y="4139348"/>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t>Tellabs</a:t>
            </a:r>
          </a:p>
          <a:p>
            <a:pPr algn="ctr"/>
            <a:r>
              <a:rPr lang="en-US" sz="1200" b="1"/>
              <a:t>OLT</a:t>
            </a:r>
          </a:p>
        </p:txBody>
      </p:sp>
      <p:cxnSp>
        <p:nvCxnSpPr>
          <p:cNvPr id="36" name="Straight Arrow Connector 35"/>
          <p:cNvCxnSpPr>
            <a:stCxn id="11" idx="2"/>
            <a:endCxn id="35" idx="0"/>
          </p:cNvCxnSpPr>
          <p:nvPr/>
        </p:nvCxnSpPr>
        <p:spPr>
          <a:xfrm flipH="1">
            <a:off x="3709919" y="2374469"/>
            <a:ext cx="856825" cy="1764879"/>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526322" y="2375466"/>
            <a:ext cx="16821" cy="1521953"/>
          </a:xfrm>
          <a:prstGeom prst="line">
            <a:avLst/>
          </a:prstGeom>
          <a:ln w="19050" cmpd="sng">
            <a:solidFill>
              <a:schemeClr val="bg1">
                <a:lumMod val="50000"/>
              </a:schemeClr>
            </a:solidFill>
            <a:prstDash val="dot"/>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endCxn id="30" idx="1"/>
          </p:cNvCxnSpPr>
          <p:nvPr/>
        </p:nvCxnSpPr>
        <p:spPr>
          <a:xfrm flipV="1">
            <a:off x="6517912" y="280936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6535105" y="309634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6543143" y="3366506"/>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6513707" y="3608441"/>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6526322" y="3878983"/>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91946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10" presetClass="entr" presetSubtype="0"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par>
                                <p:cTn id="61" presetID="10"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500"/>
                                        <p:tgtEl>
                                          <p:spTgt spid="46"/>
                                        </p:tgtEl>
                                      </p:cBhvr>
                                    </p:animEffect>
                                  </p:childTnLst>
                                </p:cTn>
                              </p:par>
                              <p:par>
                                <p:cTn id="70" presetID="10"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8" grpId="0" animBg="1"/>
      <p:bldP spid="19" grpId="0" animBg="1"/>
      <p:bldP spid="26" grpId="0" animBg="1"/>
      <p:bldP spid="30" grpId="0" animBg="1"/>
      <p:bldP spid="31" grpId="0" animBg="1"/>
      <p:bldP spid="32" grpId="0" animBg="1"/>
      <p:bldP spid="33" grpId="0" animBg="1"/>
      <p:bldP spid="34" grpId="0" animBg="1"/>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Connector 50"/>
          <p:cNvCxnSpPr>
            <a:stCxn id="53" idx="2"/>
          </p:cNvCxnSpPr>
          <p:nvPr/>
        </p:nvCxnSpPr>
        <p:spPr>
          <a:xfrm>
            <a:off x="337838" y="2414463"/>
            <a:ext cx="0" cy="4188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483517"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cxnSp>
        <p:nvCxnSpPr>
          <p:cNvPr id="37" name="Elbow Connector 36"/>
          <p:cNvCxnSpPr>
            <a:cxnSpLocks/>
            <a:endCxn id="27" idx="1"/>
          </p:cNvCxnSpPr>
          <p:nvPr/>
        </p:nvCxnSpPr>
        <p:spPr>
          <a:xfrm rot="16200000" flipH="1">
            <a:off x="3045124" y="3670720"/>
            <a:ext cx="1418126" cy="572396"/>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75"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600" b="1">
                <a:solidFill>
                  <a:srgbClr val="4BACC6">
                    <a:lumMod val="50000"/>
                  </a:srgbClr>
                </a:solidFill>
                <a:latin typeface="Calibri"/>
              </a:rPr>
              <a:t>Whitebox ToR Fabric Switch</a:t>
            </a:r>
          </a:p>
          <a:p>
            <a:pPr algn="ctr"/>
            <a:endParaRPr lang="en-US" sz="1600" b="1">
              <a:solidFill>
                <a:prstClr val="black"/>
              </a:solidFill>
              <a:latin typeface="Calibri"/>
            </a:endParaRPr>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a:solidFill>
                  <a:prstClr val="white"/>
                </a:solidFill>
                <a:latin typeface="Calibri"/>
              </a:rPr>
              <a:t>CORD Head Node</a:t>
            </a:r>
          </a:p>
          <a:p>
            <a:pPr algn="ctr"/>
            <a:endParaRPr lang="en-US" sz="1600">
              <a:solidFill>
                <a:prstClr val="white"/>
              </a:solidFill>
              <a:latin typeface="Calibri"/>
            </a:endParaRPr>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a:solidFill>
                  <a:srgbClr val="1F497D"/>
                </a:solidFill>
                <a:latin typeface="Calibri"/>
              </a:rPr>
              <a:t>CORD Compute Node</a:t>
            </a:r>
          </a:p>
          <a:p>
            <a:pPr algn="ctr"/>
            <a:endParaRPr lang="en-US" sz="1600" b="1">
              <a:solidFill>
                <a:prstClr val="black"/>
              </a:solidFill>
              <a:latin typeface="Calibri"/>
            </a:endParaRPr>
          </a:p>
        </p:txBody>
      </p:sp>
      <p:sp>
        <p:nvSpPr>
          <p:cNvPr id="6" name="Rounded Rectangle 5"/>
          <p:cNvSpPr/>
          <p:nvPr/>
        </p:nvSpPr>
        <p:spPr>
          <a:xfrm>
            <a:off x="2123888"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ONOS</a:t>
            </a:r>
          </a:p>
        </p:txBody>
      </p:sp>
      <p:sp>
        <p:nvSpPr>
          <p:cNvPr id="7" name="Rounded Rectangle 6"/>
          <p:cNvSpPr/>
          <p:nvPr/>
        </p:nvSpPr>
        <p:spPr>
          <a:xfrm>
            <a:off x="2800204"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XOS</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Radius</a:t>
            </a:r>
          </a:p>
        </p:txBody>
      </p:sp>
      <p:sp>
        <p:nvSpPr>
          <p:cNvPr id="10" name="TextBox 9"/>
          <p:cNvSpPr txBox="1"/>
          <p:nvPr/>
        </p:nvSpPr>
        <p:spPr>
          <a:xfrm>
            <a:off x="4401453" y="1215644"/>
            <a:ext cx="326331" cy="338554"/>
          </a:xfrm>
          <a:prstGeom prst="rect">
            <a:avLst/>
          </a:prstGeom>
          <a:noFill/>
        </p:spPr>
        <p:txBody>
          <a:bodyPr wrap="none" rtlCol="0">
            <a:spAutoFit/>
          </a:bodyPr>
          <a:lstStyle/>
          <a:p>
            <a:r>
              <a:rPr lang="en-US" sz="1600">
                <a:solidFill>
                  <a:prstClr val="black"/>
                </a:solidFill>
                <a:latin typeface="Calibri"/>
              </a:rPr>
              <a:t>…</a:t>
            </a:r>
          </a:p>
        </p:txBody>
      </p:sp>
      <p:sp>
        <p:nvSpPr>
          <p:cNvPr id="11" name="Rounded Rectangle 10"/>
          <p:cNvSpPr/>
          <p:nvPr/>
        </p:nvSpPr>
        <p:spPr>
          <a:xfrm>
            <a:off x="3485659" y="1316755"/>
            <a:ext cx="841290" cy="265640"/>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OvS</a:t>
            </a:r>
          </a:p>
        </p:txBody>
      </p:sp>
      <p:sp>
        <p:nvSpPr>
          <p:cNvPr id="18" name="TextBox 17"/>
          <p:cNvSpPr txBox="1"/>
          <p:nvPr/>
        </p:nvSpPr>
        <p:spPr>
          <a:xfrm>
            <a:off x="2140685" y="2936273"/>
            <a:ext cx="3332810" cy="276999"/>
          </a:xfrm>
          <a:prstGeom prst="rect">
            <a:avLst/>
          </a:prstGeom>
          <a:noFill/>
        </p:spPr>
        <p:txBody>
          <a:bodyPr wrap="square" rtlCol="0">
            <a:spAutoFit/>
          </a:bodyPr>
          <a:lstStyle/>
          <a:p>
            <a:pPr algn="ctr"/>
            <a:r>
              <a:rPr lang="en-US" sz="1200" b="1">
                <a:solidFill>
                  <a:srgbClr val="4BACC6">
                    <a:lumMod val="75000"/>
                  </a:srgbClr>
                </a:solidFill>
                <a:latin typeface="Calibri"/>
              </a:rPr>
              <a:t>EdgeCore 7712 (Tomahawk 32 x 100G</a:t>
            </a:r>
            <a:r>
              <a:rPr lang="en-US" sz="1200">
                <a:solidFill>
                  <a:srgbClr val="4BACC6">
                    <a:lumMod val="75000"/>
                  </a:srgbClr>
                </a:solidFill>
                <a:latin typeface="Calibri"/>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b="1" dirty="0">
                <a:solidFill>
                  <a:prstClr val="white"/>
                </a:solidFill>
                <a:latin typeface="Calibri"/>
              </a:rPr>
              <a:t>EdgeCore </a:t>
            </a:r>
            <a:r>
              <a:rPr lang="en-US" sz="1400" b="1" dirty="0" err="1">
                <a:solidFill>
                  <a:prstClr val="white"/>
                </a:solidFill>
                <a:latin typeface="Calibri"/>
              </a:rPr>
              <a:t>Whitebox</a:t>
            </a:r>
            <a:r>
              <a:rPr lang="en-US" sz="1400" b="1" dirty="0">
                <a:solidFill>
                  <a:prstClr val="white"/>
                </a:solidFill>
                <a:latin typeface="Calibri"/>
              </a:rPr>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solidFill>
                <a:prstClr val="black"/>
              </a:solidFill>
              <a:latin typeface="Calibri"/>
            </a:endParaRPr>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4040385" y="4439495"/>
            <a:ext cx="2112616" cy="452976"/>
          </a:xfrm>
          <a:prstGeom prst="rect">
            <a:avLst/>
          </a:prstGeom>
          <a:solidFill>
            <a:srgbClr val="1515FF"/>
          </a:solidFill>
          <a:ln>
            <a:solidFill>
              <a:srgbClr val="1D3EE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dirty="0">
                <a:solidFill>
                  <a:prstClr val="white"/>
                </a:solidFill>
                <a:latin typeface="Calibri"/>
              </a:rPr>
              <a:t>Nokia SD-OLT</a:t>
            </a:r>
          </a:p>
          <a:p>
            <a:pPr algn="ctr"/>
            <a:r>
              <a:rPr lang="en-US" sz="1400" b="1" dirty="0">
                <a:solidFill>
                  <a:prstClr val="white"/>
                </a:solidFill>
                <a:latin typeface="Calibri"/>
              </a:rPr>
              <a:t>(LightSpan CF-24W)</a:t>
            </a:r>
          </a:p>
        </p:txBody>
      </p:sp>
      <p:cxnSp>
        <p:nvCxnSpPr>
          <p:cNvPr id="29" name="Straight Connector 28"/>
          <p:cNvCxnSpPr>
            <a:cxnSpLocks/>
            <a:stCxn id="27" idx="3"/>
            <a:endCxn id="28" idx="1"/>
          </p:cNvCxnSpPr>
          <p:nvPr/>
        </p:nvCxnSpPr>
        <p:spPr>
          <a:xfrm flipV="1">
            <a:off x="6153001" y="4664696"/>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a:stCxn id="28" idx="3"/>
          </p:cNvCxnSpPr>
          <p:nvPr/>
        </p:nvCxnSpPr>
        <p:spPr>
          <a:xfrm>
            <a:off x="7787072" y="4664696"/>
            <a:ext cx="275173" cy="1287"/>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4"/>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rPr>
              <a:t>Internet</a:t>
            </a:r>
          </a:p>
        </p:txBody>
      </p:sp>
      <p:cxnSp>
        <p:nvCxnSpPr>
          <p:cNvPr id="41" name="Straight Connector 40"/>
          <p:cNvCxnSpPr>
            <a:stCxn id="39" idx="0"/>
            <a:endCxn id="14" idx="1"/>
          </p:cNvCxnSpPr>
          <p:nvPr/>
        </p:nvCxnSpPr>
        <p:spPr>
          <a:xfrm flipV="1">
            <a:off x="788860"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69723" y="0"/>
            <a:ext cx="8915825" cy="532624"/>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ctr">
              <a:defRPr/>
            </a:pPr>
            <a:r>
              <a:rPr lang="en-US" sz="2800" b="1" dirty="0">
                <a:solidFill>
                  <a:srgbClr val="4F81BD"/>
                </a:solidFill>
                <a:latin typeface="+mn-lt"/>
              </a:rPr>
              <a:t>Subscriber Traffic through vSG (virt. Service Gateway)</a:t>
            </a:r>
          </a:p>
        </p:txBody>
      </p:sp>
      <p:sp>
        <p:nvSpPr>
          <p:cNvPr id="55" name="TextBox 54"/>
          <p:cNvSpPr txBox="1"/>
          <p:nvPr/>
        </p:nvSpPr>
        <p:spPr>
          <a:xfrm>
            <a:off x="7994804" y="3038227"/>
            <a:ext cx="962633" cy="461665"/>
          </a:xfrm>
          <a:prstGeom prst="rect">
            <a:avLst/>
          </a:prstGeom>
          <a:noFill/>
        </p:spPr>
        <p:txBody>
          <a:bodyPr wrap="square" rtlCol="0">
            <a:spAutoFit/>
          </a:bodyPr>
          <a:lstStyle/>
          <a:p>
            <a:pPr algn="r"/>
            <a:r>
              <a:rPr lang="en-US" sz="1200" b="1">
                <a:solidFill>
                  <a:prstClr val="black"/>
                </a:solidFill>
                <a:latin typeface="Calibri"/>
              </a:rPr>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latin typeface="Calibri"/>
            </a:endParaRPr>
          </a:p>
        </p:txBody>
      </p:sp>
      <p:sp>
        <p:nvSpPr>
          <p:cNvPr id="58" name="TextBox 57"/>
          <p:cNvSpPr txBox="1"/>
          <p:nvPr/>
        </p:nvSpPr>
        <p:spPr>
          <a:xfrm>
            <a:off x="1825854" y="4473505"/>
            <a:ext cx="962633" cy="523220"/>
          </a:xfrm>
          <a:prstGeom prst="rect">
            <a:avLst/>
          </a:prstGeom>
          <a:noFill/>
        </p:spPr>
        <p:txBody>
          <a:bodyPr wrap="square" rtlCol="0">
            <a:spAutoFit/>
          </a:bodyPr>
          <a:lstStyle/>
          <a:p>
            <a:r>
              <a:rPr lang="en-US" sz="1400" b="1">
                <a:solidFill>
                  <a:prstClr val="black"/>
                </a:solidFill>
                <a:latin typeface="Calibri"/>
              </a:rPr>
              <a:t>Central Office</a:t>
            </a:r>
          </a:p>
        </p:txBody>
      </p:sp>
      <p:sp>
        <p:nvSpPr>
          <p:cNvPr id="59" name="Isosceles Triangle 58"/>
          <p:cNvSpPr/>
          <p:nvPr/>
        </p:nvSpPr>
        <p:spPr>
          <a:xfrm rot="16200000">
            <a:off x="6626234" y="4582931"/>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600">
              <a:solidFill>
                <a:prstClr val="black"/>
              </a:solidFill>
              <a:latin typeface="Calibri"/>
            </a:endParaRPr>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96" y="3678465"/>
            <a:ext cx="544593" cy="333526"/>
          </a:xfrm>
          <a:prstGeom prst="rect">
            <a:avLst/>
          </a:prstGeom>
        </p:spPr>
      </p:pic>
      <p:pic>
        <p:nvPicPr>
          <p:cNvPr id="31" name="Picture 30"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447" y="4481164"/>
            <a:ext cx="544593" cy="333526"/>
          </a:xfrm>
          <a:prstGeom prst="rect">
            <a:avLst/>
          </a:prstGeom>
        </p:spPr>
      </p:pic>
      <p:sp>
        <p:nvSpPr>
          <p:cNvPr id="28" name="Rectangle 27"/>
          <p:cNvSpPr/>
          <p:nvPr/>
        </p:nvSpPr>
        <p:spPr>
          <a:xfrm>
            <a:off x="7272729" y="4438208"/>
            <a:ext cx="514320" cy="452976"/>
          </a:xfrm>
          <a:prstGeom prst="rect">
            <a:avLst/>
          </a:prstGeom>
          <a:solidFill>
            <a:srgbClr val="1515FF"/>
          </a:solidFill>
          <a:ln>
            <a:solidFill>
              <a:srgbClr val="0000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solidFill>
                  <a:prstClr val="white"/>
                </a:solidFill>
                <a:latin typeface="Calibri"/>
              </a:rPr>
              <a:t>Nokia</a:t>
            </a:r>
          </a:p>
          <a:p>
            <a:pPr algn="ctr"/>
            <a:r>
              <a:rPr lang="en-US" sz="1100" dirty="0">
                <a:solidFill>
                  <a:prstClr val="white"/>
                </a:solidFill>
                <a:latin typeface="Calibri"/>
              </a:rPr>
              <a:t>ONU</a:t>
            </a:r>
          </a:p>
        </p:txBody>
      </p:sp>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dirty="0">
                <a:solidFill>
                  <a:prstClr val="white"/>
                </a:solidFill>
                <a:latin typeface="Calibri"/>
              </a:rPr>
              <a:t>BCM</a:t>
            </a:r>
          </a:p>
          <a:p>
            <a:pPr algn="ctr"/>
            <a:r>
              <a:rPr lang="en-US" sz="1100" dirty="0">
                <a:solidFill>
                  <a:prstClr val="white"/>
                </a:solidFill>
                <a:latin typeface="Calibri"/>
              </a:rPr>
              <a:t>ONU</a:t>
            </a:r>
          </a:p>
        </p:txBody>
      </p:sp>
      <p:sp>
        <p:nvSpPr>
          <p:cNvPr id="2" name="Rounded Rectangle 1"/>
          <p:cNvSpPr/>
          <p:nvPr/>
        </p:nvSpPr>
        <p:spPr>
          <a:xfrm>
            <a:off x="8075537"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solidFill>
                  <a:prstClr val="black"/>
                </a:solidFill>
                <a:latin typeface="Calibri"/>
              </a:rPr>
              <a:t>RG</a:t>
            </a:r>
          </a:p>
        </p:txBody>
      </p:sp>
      <p:sp>
        <p:nvSpPr>
          <p:cNvPr id="38" name="Rounded Rectangle 37"/>
          <p:cNvSpPr/>
          <p:nvPr/>
        </p:nvSpPr>
        <p:spPr>
          <a:xfrm>
            <a:off x="8075537" y="4401117"/>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en-US" sz="1200" b="1">
                <a:solidFill>
                  <a:prstClr val="black"/>
                </a:solidFill>
                <a:latin typeface="Calibri"/>
              </a:rPr>
              <a:t>RG</a:t>
            </a:r>
          </a:p>
        </p:txBody>
      </p:sp>
      <p:grpSp>
        <p:nvGrpSpPr>
          <p:cNvPr id="30" name="Group 29"/>
          <p:cNvGrpSpPr/>
          <p:nvPr/>
        </p:nvGrpSpPr>
        <p:grpSpPr>
          <a:xfrm rot="2695583">
            <a:off x="8092195"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44" name="Group 43"/>
          <p:cNvGrpSpPr/>
          <p:nvPr/>
        </p:nvGrpSpPr>
        <p:grpSpPr>
          <a:xfrm rot="2695583">
            <a:off x="8084002" y="4405297"/>
            <a:ext cx="487739" cy="500406"/>
            <a:chOff x="7237533" y="1134719"/>
            <a:chExt cx="487739" cy="500406"/>
          </a:xfrm>
        </p:grpSpPr>
        <p:sp>
          <p:nvSpPr>
            <p:cNvPr id="45" name="Arc 44"/>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46" name="Arc 45"/>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47" name="Oval 46"/>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48" name="Rounded Rectangle 47"/>
          <p:cNvSpPr/>
          <p:nvPr/>
        </p:nvSpPr>
        <p:spPr>
          <a:xfrm>
            <a:off x="4762285" y="1799855"/>
            <a:ext cx="660966"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200" b="1">
                <a:solidFill>
                  <a:prstClr val="black"/>
                </a:solidFill>
                <a:latin typeface="Calibri"/>
              </a:rPr>
              <a:t>CDN</a:t>
            </a:r>
          </a:p>
        </p:txBody>
      </p:sp>
      <p:sp>
        <p:nvSpPr>
          <p:cNvPr id="33" name="Freeform 32"/>
          <p:cNvSpPr/>
          <p:nvPr/>
        </p:nvSpPr>
        <p:spPr>
          <a:xfrm>
            <a:off x="3756677" y="2230818"/>
            <a:ext cx="4245609" cy="1592185"/>
          </a:xfrm>
          <a:custGeom>
            <a:avLst/>
            <a:gdLst>
              <a:gd name="connsiteX0" fmla="*/ 4245609 w 4245609"/>
              <a:gd name="connsiteY0" fmla="*/ 1506209 h 1592185"/>
              <a:gd name="connsiteX1" fmla="*/ 2584914 w 4245609"/>
              <a:gd name="connsiteY1" fmla="*/ 1506209 h 1592185"/>
              <a:gd name="connsiteX2" fmla="*/ 395075 w 4245609"/>
              <a:gd name="connsiteY2" fmla="*/ 1498067 h 1592185"/>
              <a:gd name="connsiteX3" fmla="*/ 4323 w 4245609"/>
              <a:gd name="connsiteY3" fmla="*/ 260533 h 1592185"/>
              <a:gd name="connsiteX4" fmla="*/ 452060 w 4245609"/>
              <a:gd name="connsiteY4" fmla="*/ 32566 h 1592185"/>
              <a:gd name="connsiteX5" fmla="*/ 818390 w 4245609"/>
              <a:gd name="connsiteY5" fmla="*/ 8141 h 1592185"/>
              <a:gd name="connsiteX6" fmla="*/ 859093 w 4245609"/>
              <a:gd name="connsiteY6" fmla="*/ 0 h 159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5609" h="1592185">
                <a:moveTo>
                  <a:pt x="4245609" y="1506209"/>
                </a:moveTo>
                <a:lnTo>
                  <a:pt x="2584914" y="1506209"/>
                </a:lnTo>
                <a:cubicBezTo>
                  <a:pt x="1943158" y="1504852"/>
                  <a:pt x="825174" y="1705680"/>
                  <a:pt x="395075" y="1498067"/>
                </a:cubicBezTo>
                <a:cubicBezTo>
                  <a:pt x="-35024" y="1290454"/>
                  <a:pt x="-5174" y="504783"/>
                  <a:pt x="4323" y="260533"/>
                </a:cubicBezTo>
                <a:cubicBezTo>
                  <a:pt x="13820" y="16283"/>
                  <a:pt x="316382" y="74631"/>
                  <a:pt x="452060" y="32566"/>
                </a:cubicBezTo>
                <a:cubicBezTo>
                  <a:pt x="587738" y="-9499"/>
                  <a:pt x="750551" y="13569"/>
                  <a:pt x="818390" y="8141"/>
                </a:cubicBezTo>
                <a:cubicBezTo>
                  <a:pt x="886229" y="2713"/>
                  <a:pt x="872661" y="1356"/>
                  <a:pt x="859093" y="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35" name="Freeform 34"/>
          <p:cNvSpPr/>
          <p:nvPr/>
        </p:nvSpPr>
        <p:spPr>
          <a:xfrm>
            <a:off x="569846" y="2149837"/>
            <a:ext cx="4178336" cy="683465"/>
          </a:xfrm>
          <a:custGeom>
            <a:avLst/>
            <a:gdLst>
              <a:gd name="connsiteX0" fmla="*/ 4062191 w 4178336"/>
              <a:gd name="connsiteY0" fmla="*/ 80982 h 683465"/>
              <a:gd name="connsiteX1" fmla="*/ 4176161 w 4178336"/>
              <a:gd name="connsiteY1" fmla="*/ 7707 h 683465"/>
              <a:gd name="connsiteX2" fmla="*/ 3972644 w 4178336"/>
              <a:gd name="connsiteY2" fmla="*/ 7707 h 683465"/>
              <a:gd name="connsiteX3" fmla="*/ 3313250 w 4178336"/>
              <a:gd name="connsiteY3" fmla="*/ 56557 h 683465"/>
              <a:gd name="connsiteX4" fmla="*/ 2767826 w 4178336"/>
              <a:gd name="connsiteY4" fmla="*/ 243815 h 683465"/>
              <a:gd name="connsiteX5" fmla="*/ 2515465 w 4178336"/>
              <a:gd name="connsiteY5" fmla="*/ 593907 h 683465"/>
              <a:gd name="connsiteX6" fmla="*/ 0 w 4178336"/>
              <a:gd name="connsiteY6" fmla="*/ 683465 h 68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8336" h="683465">
                <a:moveTo>
                  <a:pt x="4062191" y="80982"/>
                </a:moveTo>
                <a:cubicBezTo>
                  <a:pt x="4126638" y="50450"/>
                  <a:pt x="4191085" y="19919"/>
                  <a:pt x="4176161" y="7707"/>
                </a:cubicBezTo>
                <a:cubicBezTo>
                  <a:pt x="4161237" y="-4505"/>
                  <a:pt x="4116463" y="-435"/>
                  <a:pt x="3972644" y="7707"/>
                </a:cubicBezTo>
                <a:cubicBezTo>
                  <a:pt x="3828825" y="15849"/>
                  <a:pt x="3514053" y="17206"/>
                  <a:pt x="3313250" y="56557"/>
                </a:cubicBezTo>
                <a:cubicBezTo>
                  <a:pt x="3112447" y="95908"/>
                  <a:pt x="2900790" y="154257"/>
                  <a:pt x="2767826" y="243815"/>
                </a:cubicBezTo>
                <a:cubicBezTo>
                  <a:pt x="2634862" y="333373"/>
                  <a:pt x="2976769" y="520632"/>
                  <a:pt x="2515465" y="593907"/>
                </a:cubicBezTo>
                <a:cubicBezTo>
                  <a:pt x="2054161" y="667182"/>
                  <a:pt x="0" y="683465"/>
                  <a:pt x="0" y="683465"/>
                </a:cubicBezTo>
              </a:path>
            </a:pathLst>
          </a:custGeom>
          <a:ln>
            <a:solidFill>
              <a:srgbClr val="FF0000"/>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53" name="Rounded Rectangle 52"/>
          <p:cNvSpPr/>
          <p:nvPr/>
        </p:nvSpPr>
        <p:spPr>
          <a:xfrm>
            <a:off x="22" y="2007001"/>
            <a:ext cx="675675" cy="407462"/>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prstClr val="white"/>
                </a:solidFill>
                <a:latin typeface="Calibri"/>
              </a:rPr>
              <a:t>Video</a:t>
            </a:r>
          </a:p>
          <a:p>
            <a:pPr algn="ctr"/>
            <a:r>
              <a:rPr lang="en-US" sz="1200" b="1">
                <a:solidFill>
                  <a:prstClr val="white"/>
                </a:solidFill>
                <a:latin typeface="Calibri"/>
              </a:rPr>
              <a:t>Source</a:t>
            </a:r>
          </a:p>
        </p:txBody>
      </p:sp>
      <p:pic>
        <p:nvPicPr>
          <p:cNvPr id="57" name="Picture 56"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Tree>
    <p:extLst>
      <p:ext uri="{BB962C8B-B14F-4D97-AF65-F5344CB8AC3E}">
        <p14:creationId xmlns:p14="http://schemas.microsoft.com/office/powerpoint/2010/main" val="14893646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So what is SEBA?</a:t>
            </a:r>
          </a:p>
        </p:txBody>
      </p:sp>
      <p:sp>
        <p:nvSpPr>
          <p:cNvPr id="2" name="Slide Number Placeholder 1"/>
          <p:cNvSpPr>
            <a:spLocks noGrp="1"/>
          </p:cNvSpPr>
          <p:nvPr>
            <p:ph type="sldNum" sz="quarter" idx="4"/>
          </p:nvPr>
        </p:nvSpPr>
        <p:spPr/>
        <p:txBody>
          <a:bodyPr/>
          <a:lstStyle/>
          <a:p>
            <a:fld id="{C921E2DF-5279-024C-809C-CD16853F95A6}" type="slidenum">
              <a:rPr lang="en-US"/>
              <a:pPr/>
              <a:t>19</a:t>
            </a:fld>
            <a:endParaRPr lang="en-US"/>
          </a:p>
        </p:txBody>
      </p:sp>
    </p:spTree>
    <p:extLst>
      <p:ext uri="{BB962C8B-B14F-4D97-AF65-F5344CB8AC3E}">
        <p14:creationId xmlns:p14="http://schemas.microsoft.com/office/powerpoint/2010/main" val="398653782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367425" y="1726925"/>
            <a:ext cx="3169023" cy="1928826"/>
            <a:chOff x="3471122" y="1726925"/>
            <a:chExt cx="3169023" cy="1928826"/>
          </a:xfrm>
        </p:grpSpPr>
        <p:cxnSp>
          <p:nvCxnSpPr>
            <p:cNvPr id="60" name="Straight Connector 59"/>
            <p:cNvCxnSpPr>
              <a:stCxn id="4" idx="0"/>
            </p:cNvCxnSpPr>
            <p:nvPr/>
          </p:nvCxnSpPr>
          <p:spPr>
            <a:xfrm flipV="1">
              <a:off x="4003252" y="3112205"/>
              <a:ext cx="0" cy="54354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71122" y="2913420"/>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200">
                  <a:solidFill>
                    <a:prstClr val="white"/>
                  </a:solidFill>
                  <a:latin typeface="Calibri"/>
                </a:rPr>
                <a:t>VOLTHA</a:t>
              </a:r>
            </a:p>
          </p:txBody>
        </p:sp>
        <p:sp>
          <p:nvSpPr>
            <p:cNvPr id="63" name="Rounded Rectangle 62"/>
            <p:cNvSpPr/>
            <p:nvPr/>
          </p:nvSpPr>
          <p:spPr>
            <a:xfrm>
              <a:off x="4037928" y="1919510"/>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US" sz="1400">
                  <a:solidFill>
                    <a:srgbClr val="FFFFFF"/>
                  </a:solidFill>
                  <a:latin typeface="Calibri"/>
                </a:rPr>
                <a:t>ONOS Cluster</a:t>
              </a:r>
            </a:p>
          </p:txBody>
        </p:sp>
        <p:cxnSp>
          <p:nvCxnSpPr>
            <p:cNvPr id="65" name="Straight Connector 64"/>
            <p:cNvCxnSpPr/>
            <p:nvPr/>
          </p:nvCxnSpPr>
          <p:spPr>
            <a:xfrm flipV="1">
              <a:off x="4258802" y="2230108"/>
              <a:ext cx="1094" cy="68951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6" y="1726925"/>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700">
                  <a:solidFill>
                    <a:prstClr val="black"/>
                  </a:solidFill>
                  <a:latin typeface="Calibri"/>
                </a:rPr>
                <a:t>vOLT</a:t>
              </a:r>
            </a:p>
          </p:txBody>
        </p:sp>
        <p:sp>
          <p:nvSpPr>
            <p:cNvPr id="71" name="Hexagon 70"/>
            <p:cNvSpPr/>
            <p:nvPr/>
          </p:nvSpPr>
          <p:spPr>
            <a:xfrm>
              <a:off x="4455904" y="1726925"/>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dhcp</a:t>
              </a:r>
            </a:p>
          </p:txBody>
        </p:sp>
        <p:sp>
          <p:nvSpPr>
            <p:cNvPr id="72" name="Hexagon 71"/>
            <p:cNvSpPr/>
            <p:nvPr/>
          </p:nvSpPr>
          <p:spPr>
            <a:xfrm>
              <a:off x="4863911" y="1726925"/>
              <a:ext cx="5890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mcast</a:t>
              </a:r>
            </a:p>
          </p:txBody>
        </p:sp>
        <p:sp>
          <p:nvSpPr>
            <p:cNvPr id="127" name="TextBox 126"/>
            <p:cNvSpPr txBox="1"/>
            <p:nvPr/>
          </p:nvSpPr>
          <p:spPr>
            <a:xfrm>
              <a:off x="4333020" y="2301107"/>
              <a:ext cx="328498" cy="246221"/>
            </a:xfrm>
            <a:prstGeom prst="rect">
              <a:avLst/>
            </a:prstGeom>
            <a:noFill/>
          </p:spPr>
          <p:txBody>
            <a:bodyPr wrap="none" rtlCol="0">
              <a:spAutoFit/>
            </a:bodyPr>
            <a:lstStyle/>
            <a:p>
              <a:pPr>
                <a:defRPr/>
              </a:pPr>
              <a:r>
                <a:rPr lang="en-US" sz="1000">
                  <a:solidFill>
                    <a:prstClr val="black"/>
                  </a:solidFill>
                  <a:latin typeface="Calibri"/>
                </a:rPr>
                <a:t>OF</a:t>
              </a:r>
            </a:p>
          </p:txBody>
        </p:sp>
        <p:sp>
          <p:nvSpPr>
            <p:cNvPr id="129" name="Rectangle 128"/>
            <p:cNvSpPr/>
            <p:nvPr/>
          </p:nvSpPr>
          <p:spPr>
            <a:xfrm>
              <a:off x="4963403" y="2931320"/>
              <a:ext cx="350277" cy="1877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rPr>
                <a:t>TP</a:t>
              </a:r>
            </a:p>
          </p:txBody>
        </p:sp>
        <p:sp>
          <p:nvSpPr>
            <p:cNvPr id="130" name="Rectangle 129"/>
            <p:cNvSpPr/>
            <p:nvPr/>
          </p:nvSpPr>
          <p:spPr>
            <a:xfrm>
              <a:off x="4996343" y="2975046"/>
              <a:ext cx="398617" cy="2050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rPr>
                <a:t>TP</a:t>
              </a:r>
            </a:p>
          </p:txBody>
        </p:sp>
        <p:sp>
          <p:nvSpPr>
            <p:cNvPr id="131" name="Rectangle 130"/>
            <p:cNvSpPr/>
            <p:nvPr/>
          </p:nvSpPr>
          <p:spPr>
            <a:xfrm>
              <a:off x="5044722" y="3028930"/>
              <a:ext cx="380718" cy="2019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dirty="0">
                  <a:solidFill>
                    <a:prstClr val="black"/>
                  </a:solidFill>
                  <a:latin typeface="Calibri"/>
                </a:rPr>
                <a:t>TP</a:t>
              </a:r>
            </a:p>
          </p:txBody>
        </p:sp>
        <p:sp>
          <p:nvSpPr>
            <p:cNvPr id="132" name="Left Arrow 131"/>
            <p:cNvSpPr/>
            <p:nvPr/>
          </p:nvSpPr>
          <p:spPr>
            <a:xfrm>
              <a:off x="4746061" y="2987694"/>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grpSp>
      <p:sp>
        <p:nvSpPr>
          <p:cNvPr id="165" name="Rounded Rectangle 164"/>
          <p:cNvSpPr/>
          <p:nvPr/>
        </p:nvSpPr>
        <p:spPr>
          <a:xfrm>
            <a:off x="1628271" y="3577667"/>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endParaRPr>
          </a:p>
        </p:txBody>
      </p:sp>
      <p:sp>
        <p:nvSpPr>
          <p:cNvPr id="164" name="Rounded Rectangle 163"/>
          <p:cNvSpPr/>
          <p:nvPr/>
        </p:nvSpPr>
        <p:spPr>
          <a:xfrm>
            <a:off x="1724386" y="3484244"/>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endParaRPr>
          </a:p>
        </p:txBody>
      </p:sp>
      <p:grpSp>
        <p:nvGrpSpPr>
          <p:cNvPr id="29" name="Group 28"/>
          <p:cNvGrpSpPr/>
          <p:nvPr/>
        </p:nvGrpSpPr>
        <p:grpSpPr>
          <a:xfrm>
            <a:off x="1386406" y="3167541"/>
            <a:ext cx="3542132" cy="1249162"/>
            <a:chOff x="1490103" y="3167541"/>
            <a:chExt cx="3542132" cy="1249162"/>
          </a:xfrm>
        </p:grpSpPr>
        <p:sp>
          <p:nvSpPr>
            <p:cNvPr id="56" name="TextBox 55"/>
            <p:cNvSpPr txBox="1"/>
            <p:nvPr/>
          </p:nvSpPr>
          <p:spPr>
            <a:xfrm>
              <a:off x="4649698" y="4074531"/>
              <a:ext cx="382537" cy="246221"/>
            </a:xfrm>
            <a:prstGeom prst="rect">
              <a:avLst/>
            </a:prstGeom>
            <a:noFill/>
          </p:spPr>
          <p:txBody>
            <a:bodyPr wrap="none" rtlCol="0">
              <a:spAutoFit/>
            </a:bodyPr>
            <a:lstStyle/>
            <a:p>
              <a:pPr>
                <a:defRPr/>
              </a:pPr>
              <a:r>
                <a:rPr lang="en-US" sz="1000">
                  <a:solidFill>
                    <a:prstClr val="black"/>
                  </a:solidFill>
                  <a:latin typeface="Calibri"/>
                </a:rPr>
                <a:t>NNI</a:t>
              </a:r>
            </a:p>
          </p:txBody>
        </p:sp>
        <p:grpSp>
          <p:nvGrpSpPr>
            <p:cNvPr id="16" name="Group 15"/>
            <p:cNvGrpSpPr/>
            <p:nvPr/>
          </p:nvGrpSpPr>
          <p:grpSpPr>
            <a:xfrm>
              <a:off x="1490103" y="3167541"/>
              <a:ext cx="3198802" cy="1249162"/>
              <a:chOff x="1490103" y="3167541"/>
              <a:chExt cx="3198802" cy="1249162"/>
            </a:xfrm>
          </p:grpSpPr>
          <p:sp>
            <p:nvSpPr>
              <p:cNvPr id="118" name="Rounded Rectangle 117"/>
              <p:cNvSpPr/>
              <p:nvPr/>
            </p:nvSpPr>
            <p:spPr>
              <a:xfrm>
                <a:off x="1933232" y="3394018"/>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endParaRPr>
              </a:p>
            </p:txBody>
          </p:sp>
          <p:grpSp>
            <p:nvGrpSpPr>
              <p:cNvPr id="58" name="Group 57"/>
              <p:cNvGrpSpPr/>
              <p:nvPr/>
            </p:nvGrpSpPr>
            <p:grpSpPr>
              <a:xfrm>
                <a:off x="1900255" y="3416840"/>
                <a:ext cx="2788650" cy="978137"/>
                <a:chOff x="1900255" y="4472883"/>
                <a:chExt cx="2788650" cy="1086819"/>
              </a:xfrm>
            </p:grpSpPr>
            <p:sp>
              <p:nvSpPr>
                <p:cNvPr id="4" name="Rounded Rectangle 3"/>
                <p:cNvSpPr/>
                <p:nvPr/>
              </p:nvSpPr>
              <p:spPr>
                <a:xfrm>
                  <a:off x="3547851" y="4738342"/>
                  <a:ext cx="1118195" cy="4486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cxnSp>
              <p:nvCxnSpPr>
                <p:cNvPr id="8" name="Straight Connector 7"/>
                <p:cNvCxnSpPr/>
                <p:nvPr/>
              </p:nvCxnSpPr>
              <p:spPr>
                <a:xfrm flipH="1" flipV="1">
                  <a:off x="2995657" y="4793560"/>
                  <a:ext cx="552194" cy="4141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95657" y="5083451"/>
                  <a:ext cx="552194" cy="1035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25" y="4752148"/>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15" name="Oval 14"/>
                <p:cNvSpPr/>
                <p:nvPr/>
              </p:nvSpPr>
              <p:spPr>
                <a:xfrm>
                  <a:off x="4643186" y="483497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17" name="Oval 16"/>
                <p:cNvSpPr/>
                <p:nvPr/>
              </p:nvSpPr>
              <p:spPr>
                <a:xfrm>
                  <a:off x="4643186" y="506224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19" name="Oval 18"/>
                <p:cNvSpPr/>
                <p:nvPr/>
              </p:nvSpPr>
              <p:spPr>
                <a:xfrm>
                  <a:off x="2905925" y="5154847"/>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endParaRPr>
                </a:p>
              </p:txBody>
            </p:sp>
            <p:cxnSp>
              <p:nvCxnSpPr>
                <p:cNvPr id="20" name="Straight Connector 19"/>
                <p:cNvCxnSpPr>
                  <a:stCxn id="13" idx="2"/>
                  <a:endCxn id="34" idx="3"/>
                </p:cNvCxnSpPr>
                <p:nvPr/>
              </p:nvCxnSpPr>
              <p:spPr>
                <a:xfrm flipH="1" flipV="1">
                  <a:off x="2194976" y="4593396"/>
                  <a:ext cx="710949" cy="190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3" idx="3"/>
                  <a:endCxn id="35" idx="3"/>
                </p:cNvCxnSpPr>
                <p:nvPr/>
              </p:nvCxnSpPr>
              <p:spPr>
                <a:xfrm flipH="1">
                  <a:off x="2194976" y="4807008"/>
                  <a:ext cx="722068" cy="757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9" idx="2"/>
                  <a:endCxn id="36" idx="3"/>
                </p:cNvCxnSpPr>
                <p:nvPr/>
              </p:nvCxnSpPr>
              <p:spPr>
                <a:xfrm flipH="1" flipV="1">
                  <a:off x="2194976" y="5157776"/>
                  <a:ext cx="710949" cy="2920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9" idx="3"/>
                  <a:endCxn id="37" idx="3"/>
                </p:cNvCxnSpPr>
                <p:nvPr/>
              </p:nvCxnSpPr>
              <p:spPr>
                <a:xfrm flipH="1">
                  <a:off x="2194976" y="5209707"/>
                  <a:ext cx="722068" cy="229483"/>
                </a:xfrm>
                <a:prstGeom prst="line">
                  <a:avLst/>
                </a:prstGeom>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29" y="447288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35" name="Rounded Rectangle 34"/>
                <p:cNvSpPr/>
                <p:nvPr/>
              </p:nvSpPr>
              <p:spPr>
                <a:xfrm>
                  <a:off x="1933229" y="4762225"/>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36" name="Rounded Rectangle 35"/>
                <p:cNvSpPr/>
                <p:nvPr/>
              </p:nvSpPr>
              <p:spPr>
                <a:xfrm>
                  <a:off x="1933229" y="503726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37" name="Rounded Rectangle 36"/>
                <p:cNvSpPr/>
                <p:nvPr/>
              </p:nvSpPr>
              <p:spPr>
                <a:xfrm>
                  <a:off x="1933229" y="5318677"/>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42" name="Oval 41"/>
                <p:cNvSpPr/>
                <p:nvPr/>
              </p:nvSpPr>
              <p:spPr>
                <a:xfrm>
                  <a:off x="1910369" y="454767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3" name="Oval 42"/>
                <p:cNvSpPr/>
                <p:nvPr/>
              </p:nvSpPr>
              <p:spPr>
                <a:xfrm>
                  <a:off x="1901861" y="481642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4" name="Oval 43"/>
                <p:cNvSpPr/>
                <p:nvPr/>
              </p:nvSpPr>
              <p:spPr>
                <a:xfrm>
                  <a:off x="1901861" y="492149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5" name="Oval 44"/>
                <p:cNvSpPr/>
                <p:nvPr/>
              </p:nvSpPr>
              <p:spPr>
                <a:xfrm>
                  <a:off x="1901861" y="508557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6" name="Oval 45"/>
                <p:cNvSpPr/>
                <p:nvPr/>
              </p:nvSpPr>
              <p:spPr>
                <a:xfrm>
                  <a:off x="1900255" y="5183889"/>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7" name="Oval 46"/>
                <p:cNvSpPr/>
                <p:nvPr/>
              </p:nvSpPr>
              <p:spPr>
                <a:xfrm>
                  <a:off x="1901861" y="541633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8" name="Oval 47"/>
                <p:cNvSpPr/>
                <p:nvPr/>
              </p:nvSpPr>
              <p:spPr>
                <a:xfrm>
                  <a:off x="3525538" y="481642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49" name="Oval 48"/>
                <p:cNvSpPr/>
                <p:nvPr/>
              </p:nvSpPr>
              <p:spPr>
                <a:xfrm>
                  <a:off x="3526094" y="5051644"/>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0" name="Oval 49"/>
                <p:cNvSpPr/>
                <p:nvPr/>
              </p:nvSpPr>
              <p:spPr>
                <a:xfrm>
                  <a:off x="2166863" y="4570536"/>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1" name="Oval 50"/>
                <p:cNvSpPr/>
                <p:nvPr/>
              </p:nvSpPr>
              <p:spPr>
                <a:xfrm>
                  <a:off x="2166863" y="485203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2" name="Oval 51"/>
                <p:cNvSpPr/>
                <p:nvPr/>
              </p:nvSpPr>
              <p:spPr>
                <a:xfrm>
                  <a:off x="2172116" y="5131297"/>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3" name="Oval 52"/>
                <p:cNvSpPr/>
                <p:nvPr/>
              </p:nvSpPr>
              <p:spPr>
                <a:xfrm>
                  <a:off x="2156707" y="540092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grpSp>
          <p:sp>
            <p:nvSpPr>
              <p:cNvPr id="54" name="TextBox 53"/>
              <p:cNvSpPr txBox="1"/>
              <p:nvPr/>
            </p:nvSpPr>
            <p:spPr>
              <a:xfrm>
                <a:off x="3906780" y="3719787"/>
                <a:ext cx="430001" cy="276999"/>
              </a:xfrm>
              <a:prstGeom prst="rect">
                <a:avLst/>
              </a:prstGeom>
              <a:noFill/>
            </p:spPr>
            <p:txBody>
              <a:bodyPr wrap="none" rtlCol="0">
                <a:spAutoFit/>
              </a:bodyPr>
              <a:lstStyle/>
              <a:p>
                <a:pPr>
                  <a:defRPr/>
                </a:pPr>
                <a:r>
                  <a:rPr lang="en-US" sz="1200" b="1">
                    <a:solidFill>
                      <a:prstClr val="black"/>
                    </a:solidFill>
                    <a:latin typeface="Calibri"/>
                  </a:rPr>
                  <a:t>OLT</a:t>
                </a:r>
              </a:p>
            </p:txBody>
          </p:sp>
          <p:sp>
            <p:nvSpPr>
              <p:cNvPr id="55" name="TextBox 54"/>
              <p:cNvSpPr txBox="1"/>
              <p:nvPr/>
            </p:nvSpPr>
            <p:spPr>
              <a:xfrm>
                <a:off x="1829522" y="3167541"/>
                <a:ext cx="490564" cy="276999"/>
              </a:xfrm>
              <a:prstGeom prst="rect">
                <a:avLst/>
              </a:prstGeom>
              <a:noFill/>
            </p:spPr>
            <p:txBody>
              <a:bodyPr wrap="none" rtlCol="0">
                <a:spAutoFit/>
              </a:bodyPr>
              <a:lstStyle/>
              <a:p>
                <a:pPr>
                  <a:defRPr/>
                </a:pPr>
                <a:r>
                  <a:rPr lang="en-US" sz="1200" b="1">
                    <a:solidFill>
                      <a:prstClr val="black"/>
                    </a:solidFill>
                    <a:latin typeface="Calibri"/>
                  </a:rPr>
                  <a:t>ONU</a:t>
                </a:r>
              </a:p>
            </p:txBody>
          </p:sp>
          <p:sp>
            <p:nvSpPr>
              <p:cNvPr id="57" name="TextBox 56"/>
              <p:cNvSpPr txBox="1"/>
              <p:nvPr/>
            </p:nvSpPr>
            <p:spPr>
              <a:xfrm>
                <a:off x="1490103" y="3484938"/>
                <a:ext cx="382036" cy="246221"/>
              </a:xfrm>
              <a:prstGeom prst="rect">
                <a:avLst/>
              </a:prstGeom>
              <a:noFill/>
            </p:spPr>
            <p:txBody>
              <a:bodyPr wrap="none" rtlCol="0">
                <a:spAutoFit/>
              </a:bodyPr>
              <a:lstStyle/>
              <a:p>
                <a:pPr>
                  <a:defRPr/>
                </a:pPr>
                <a:r>
                  <a:rPr lang="en-US" sz="1000">
                    <a:solidFill>
                      <a:prstClr val="black"/>
                    </a:solidFill>
                    <a:latin typeface="Calibri"/>
                  </a:rPr>
                  <a:t>UNI</a:t>
                </a:r>
              </a:p>
            </p:txBody>
          </p:sp>
        </p:grpSp>
      </p:grpSp>
      <p:grpSp>
        <p:nvGrpSpPr>
          <p:cNvPr id="170" name="Group 169"/>
          <p:cNvGrpSpPr/>
          <p:nvPr/>
        </p:nvGrpSpPr>
        <p:grpSpPr>
          <a:xfrm>
            <a:off x="6430410" y="3473197"/>
            <a:ext cx="2143249" cy="899629"/>
            <a:chOff x="6534107" y="3859108"/>
            <a:chExt cx="2143249" cy="999588"/>
          </a:xfrm>
        </p:grpSpPr>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3859108"/>
              <a:ext cx="530333" cy="398220"/>
            </a:xfrm>
            <a:prstGeom prst="rect">
              <a:avLst/>
            </a:prstGeom>
          </p:spPr>
        </p:pic>
        <p:pic>
          <p:nvPicPr>
            <p:cNvPr id="135" name="Picture 1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4460476"/>
              <a:ext cx="530333" cy="398220"/>
            </a:xfrm>
            <a:prstGeom prst="rect">
              <a:avLst/>
            </a:prstGeom>
          </p:spPr>
        </p:pic>
        <p:cxnSp>
          <p:nvCxnSpPr>
            <p:cNvPr id="18" name="Straight Connector 17"/>
            <p:cNvCxnSpPr>
              <a:stCxn id="114" idx="3"/>
              <a:endCxn id="134" idx="1"/>
            </p:cNvCxnSpPr>
            <p:nvPr/>
          </p:nvCxnSpPr>
          <p:spPr>
            <a:xfrm>
              <a:off x="6840522" y="4037515"/>
              <a:ext cx="1306501" cy="207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116" idx="3"/>
              <a:endCxn id="135" idx="1"/>
            </p:cNvCxnSpPr>
            <p:nvPr/>
          </p:nvCxnSpPr>
          <p:spPr>
            <a:xfrm>
              <a:off x="6534107" y="4648183"/>
              <a:ext cx="1612916" cy="114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16" idx="3"/>
              <a:endCxn id="134" idx="1"/>
            </p:cNvCxnSpPr>
            <p:nvPr/>
          </p:nvCxnSpPr>
          <p:spPr>
            <a:xfrm flipV="1">
              <a:off x="6534107" y="4058218"/>
              <a:ext cx="1612916" cy="589965"/>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14" idx="3"/>
              <a:endCxn id="135" idx="1"/>
            </p:cNvCxnSpPr>
            <p:nvPr/>
          </p:nvCxnSpPr>
          <p:spPr>
            <a:xfrm>
              <a:off x="6840522" y="4037515"/>
              <a:ext cx="1306501" cy="62207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5920969" y="3857623"/>
            <a:ext cx="1152712" cy="1267237"/>
            <a:chOff x="6024666" y="4286250"/>
            <a:chExt cx="1152712" cy="1408043"/>
          </a:xfrm>
        </p:grpSpPr>
        <p:sp>
          <p:nvSpPr>
            <p:cNvPr id="149" name="Rectangle 148"/>
            <p:cNvSpPr/>
            <p:nvPr/>
          </p:nvSpPr>
          <p:spPr>
            <a:xfrm>
              <a:off x="6024672" y="5197337"/>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endParaRPr>
            </a:p>
          </p:txBody>
        </p:sp>
        <p:sp>
          <p:nvSpPr>
            <p:cNvPr id="150" name="Rectangle 149"/>
            <p:cNvSpPr/>
            <p:nvPr/>
          </p:nvSpPr>
          <p:spPr>
            <a:xfrm>
              <a:off x="6024666" y="5362989"/>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endParaRPr>
            </a:p>
          </p:txBody>
        </p:sp>
        <p:sp>
          <p:nvSpPr>
            <p:cNvPr id="151" name="Rectangle 150"/>
            <p:cNvSpPr/>
            <p:nvPr/>
          </p:nvSpPr>
          <p:spPr>
            <a:xfrm>
              <a:off x="6024666" y="5528641"/>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endParaRPr>
            </a:p>
          </p:txBody>
        </p:sp>
        <p:cxnSp>
          <p:nvCxnSpPr>
            <p:cNvPr id="153" name="Straight Connector 152"/>
            <p:cNvCxnSpPr>
              <a:stCxn id="149" idx="0"/>
            </p:cNvCxnSpPr>
            <p:nvPr/>
          </p:nvCxnSpPr>
          <p:spPr>
            <a:xfrm flipH="1" flipV="1">
              <a:off x="6364045" y="4883306"/>
              <a:ext cx="236980" cy="314031"/>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49" idx="0"/>
            </p:cNvCxnSpPr>
            <p:nvPr/>
          </p:nvCxnSpPr>
          <p:spPr>
            <a:xfrm flipH="1" flipV="1">
              <a:off x="6446874" y="4286250"/>
              <a:ext cx="154151" cy="9110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184945" y="4872502"/>
              <a:ext cx="416074" cy="4904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flipV="1">
              <a:off x="6543513" y="4286250"/>
              <a:ext cx="193264" cy="1076739"/>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71035"/>
              <a:ext cx="844620" cy="307777"/>
            </a:xfrm>
            <a:prstGeom prst="rect">
              <a:avLst/>
            </a:prstGeom>
            <a:noFill/>
          </p:spPr>
          <p:txBody>
            <a:bodyPr wrap="square" rtlCol="0">
              <a:spAutoFit/>
            </a:bodyPr>
            <a:lstStyle/>
            <a:p>
              <a:pPr>
                <a:defRPr/>
              </a:pPr>
              <a:r>
                <a:rPr lang="en-US" sz="1200" b="1">
                  <a:solidFill>
                    <a:prstClr val="black"/>
                  </a:solidFill>
                  <a:latin typeface="Calibri"/>
                </a:rPr>
                <a:t>Compute</a:t>
              </a:r>
            </a:p>
          </p:txBody>
        </p:sp>
      </p:grpSp>
      <p:grpSp>
        <p:nvGrpSpPr>
          <p:cNvPr id="22" name="Group 21"/>
          <p:cNvGrpSpPr/>
          <p:nvPr/>
        </p:nvGrpSpPr>
        <p:grpSpPr>
          <a:xfrm>
            <a:off x="4562352" y="1726925"/>
            <a:ext cx="2174473" cy="2658327"/>
            <a:chOff x="4562307" y="1726925"/>
            <a:chExt cx="2174473" cy="2658327"/>
          </a:xfrm>
        </p:grpSpPr>
        <p:grpSp>
          <p:nvGrpSpPr>
            <p:cNvPr id="172" name="Group 171"/>
            <p:cNvGrpSpPr/>
            <p:nvPr/>
          </p:nvGrpSpPr>
          <p:grpSpPr>
            <a:xfrm>
              <a:off x="4562307" y="2230109"/>
              <a:ext cx="2174473" cy="2155143"/>
              <a:chOff x="4562304" y="2477897"/>
              <a:chExt cx="2174473" cy="2394603"/>
            </a:xfrm>
          </p:grpSpPr>
          <p:grpSp>
            <p:nvGrpSpPr>
              <p:cNvPr id="169" name="Group 168"/>
              <p:cNvGrpSpPr/>
              <p:nvPr/>
            </p:nvGrpSpPr>
            <p:grpSpPr>
              <a:xfrm>
                <a:off x="4562304" y="3813191"/>
                <a:ext cx="2174473" cy="1059309"/>
                <a:chOff x="4562304" y="3813191"/>
                <a:chExt cx="2174473" cy="1059309"/>
              </a:xfrm>
            </p:grpSpPr>
            <p:sp>
              <p:nvSpPr>
                <p:cNvPr id="114" name="Rounded Rectangle 113"/>
                <p:cNvSpPr/>
                <p:nvPr/>
              </p:nvSpPr>
              <p:spPr>
                <a:xfrm>
                  <a:off x="5717871" y="3813191"/>
                  <a:ext cx="101890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endParaRPr>
                </a:p>
              </p:txBody>
            </p:sp>
            <p:sp>
              <p:nvSpPr>
                <p:cNvPr id="116" name="Rounded Rectangle 115"/>
                <p:cNvSpPr/>
                <p:nvPr/>
              </p:nvSpPr>
              <p:spPr>
                <a:xfrm>
                  <a:off x="5432216" y="4423859"/>
                  <a:ext cx="99814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endParaRPr>
                </a:p>
              </p:txBody>
            </p:sp>
            <p:cxnSp>
              <p:nvCxnSpPr>
                <p:cNvPr id="3" name="Straight Connector 2"/>
                <p:cNvCxnSpPr>
                  <a:endCxn id="116" idx="0"/>
                </p:cNvCxnSpPr>
                <p:nvPr/>
              </p:nvCxnSpPr>
              <p:spPr>
                <a:xfrm flipH="1">
                  <a:off x="5931289" y="4245102"/>
                  <a:ext cx="60024" cy="178757"/>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a:stCxn id="15" idx="0"/>
                  <a:endCxn id="114" idx="1"/>
                </p:cNvCxnSpPr>
                <p:nvPr/>
              </p:nvCxnSpPr>
              <p:spPr>
                <a:xfrm flipV="1">
                  <a:off x="4562304" y="4037512"/>
                  <a:ext cx="1155567" cy="121064"/>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17" idx="6"/>
                  <a:endCxn id="116" idx="1"/>
                </p:cNvCxnSpPr>
                <p:nvPr/>
              </p:nvCxnSpPr>
              <p:spPr>
                <a:xfrm>
                  <a:off x="4585163" y="4408711"/>
                  <a:ext cx="847053" cy="2394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grpSp>
          <p:sp>
            <p:nvSpPr>
              <p:cNvPr id="142" name="TextBox 141"/>
              <p:cNvSpPr txBox="1"/>
              <p:nvPr/>
            </p:nvSpPr>
            <p:spPr>
              <a:xfrm>
                <a:off x="5768443" y="3882775"/>
                <a:ext cx="929550" cy="307777"/>
              </a:xfrm>
              <a:prstGeom prst="rect">
                <a:avLst/>
              </a:prstGeom>
              <a:noFill/>
            </p:spPr>
            <p:txBody>
              <a:bodyPr wrap="none" rtlCol="0">
                <a:spAutoFit/>
              </a:bodyPr>
              <a:lstStyle/>
              <a:p>
                <a:pPr algn="ctr">
                  <a:defRPr/>
                </a:pPr>
                <a:r>
                  <a:rPr lang="en-US" sz="1200" b="1" dirty="0">
                    <a:solidFill>
                      <a:prstClr val="black"/>
                    </a:solidFill>
                    <a:latin typeface="Calibri"/>
                  </a:rPr>
                  <a:t>AGG Switch</a:t>
                </a:r>
              </a:p>
            </p:txBody>
          </p:sp>
          <p:sp>
            <p:nvSpPr>
              <p:cNvPr id="143" name="TextBox 142"/>
              <p:cNvSpPr txBox="1"/>
              <p:nvPr/>
            </p:nvSpPr>
            <p:spPr>
              <a:xfrm>
                <a:off x="5477451" y="4510881"/>
                <a:ext cx="929550" cy="307777"/>
              </a:xfrm>
              <a:prstGeom prst="rect">
                <a:avLst/>
              </a:prstGeom>
              <a:noFill/>
            </p:spPr>
            <p:txBody>
              <a:bodyPr wrap="none" rtlCol="0">
                <a:spAutoFit/>
              </a:bodyPr>
              <a:lstStyle/>
              <a:p>
                <a:pPr algn="ctr">
                  <a:defRPr/>
                </a:pPr>
                <a:r>
                  <a:rPr lang="en-US" sz="1200" b="1" dirty="0">
                    <a:solidFill>
                      <a:prstClr val="black"/>
                    </a:solidFill>
                    <a:latin typeface="Calibri"/>
                  </a:rPr>
                  <a:t>AGG Switch</a:t>
                </a:r>
              </a:p>
            </p:txBody>
          </p:sp>
          <p:cxnSp>
            <p:nvCxnSpPr>
              <p:cNvPr id="144" name="Straight Connector 143"/>
              <p:cNvCxnSpPr>
                <a:stCxn id="114" idx="0"/>
              </p:cNvCxnSpPr>
              <p:nvPr/>
            </p:nvCxnSpPr>
            <p:spPr>
              <a:xfrm flipV="1">
                <a:off x="6227324" y="2477897"/>
                <a:ext cx="0" cy="133529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5" name="Hexagon 144"/>
            <p:cNvSpPr/>
            <p:nvPr/>
          </p:nvSpPr>
          <p:spPr>
            <a:xfrm>
              <a:off x="5517916" y="1726925"/>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SR</a:t>
              </a:r>
            </a:p>
          </p:txBody>
        </p:sp>
        <p:sp>
          <p:nvSpPr>
            <p:cNvPr id="147" name="Hexagon 146"/>
            <p:cNvSpPr/>
            <p:nvPr/>
          </p:nvSpPr>
          <p:spPr>
            <a:xfrm>
              <a:off x="5853643" y="1726925"/>
              <a:ext cx="57671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FPM</a:t>
              </a:r>
            </a:p>
          </p:txBody>
        </p:sp>
        <p:sp>
          <p:nvSpPr>
            <p:cNvPr id="146" name="Hexagon 145"/>
            <p:cNvSpPr/>
            <p:nvPr/>
          </p:nvSpPr>
          <p:spPr>
            <a:xfrm>
              <a:off x="6276971" y="1726925"/>
              <a:ext cx="39078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T3</a:t>
              </a:r>
            </a:p>
          </p:txBody>
        </p:sp>
        <p:sp>
          <p:nvSpPr>
            <p:cNvPr id="162" name="TextBox 161"/>
            <p:cNvSpPr txBox="1"/>
            <p:nvPr/>
          </p:nvSpPr>
          <p:spPr>
            <a:xfrm>
              <a:off x="5630493" y="2356608"/>
              <a:ext cx="626625" cy="246221"/>
            </a:xfrm>
            <a:prstGeom prst="rect">
              <a:avLst/>
            </a:prstGeom>
            <a:noFill/>
          </p:spPr>
          <p:txBody>
            <a:bodyPr wrap="square" rtlCol="0">
              <a:spAutoFit/>
            </a:bodyPr>
            <a:lstStyle/>
            <a:p>
              <a:pPr algn="r">
                <a:defRPr/>
              </a:pPr>
              <a:r>
                <a:rPr lang="en-US" sz="1000">
                  <a:solidFill>
                    <a:prstClr val="black"/>
                  </a:solidFill>
                  <a:latin typeface="Calibri"/>
                </a:rPr>
                <a:t>OF</a:t>
              </a:r>
            </a:p>
          </p:txBody>
        </p:sp>
      </p:grpSp>
      <p:sp>
        <p:nvSpPr>
          <p:cNvPr id="175" name="Rounded Rectangle 174"/>
          <p:cNvSpPr/>
          <p:nvPr/>
        </p:nvSpPr>
        <p:spPr>
          <a:xfrm>
            <a:off x="1521324" y="1154595"/>
            <a:ext cx="5941861" cy="3975575"/>
          </a:xfrm>
          <a:prstGeom prst="roundRect">
            <a:avLst>
              <a:gd name="adj" fmla="val 1875"/>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srgbClr val="4B4B4B"/>
              </a:solidFill>
              <a:latin typeface="Calibri"/>
            </a:endParaRPr>
          </a:p>
        </p:txBody>
      </p:sp>
      <p:grpSp>
        <p:nvGrpSpPr>
          <p:cNvPr id="32" name="Group 31"/>
          <p:cNvGrpSpPr/>
          <p:nvPr/>
        </p:nvGrpSpPr>
        <p:grpSpPr>
          <a:xfrm>
            <a:off x="2811642" y="1178509"/>
            <a:ext cx="4532390" cy="3499096"/>
            <a:chOff x="2915339" y="1057014"/>
            <a:chExt cx="4532390" cy="3620591"/>
          </a:xfrm>
        </p:grpSpPr>
        <p:grpSp>
          <p:nvGrpSpPr>
            <p:cNvPr id="25" name="Group 24"/>
            <p:cNvGrpSpPr/>
            <p:nvPr/>
          </p:nvGrpSpPr>
          <p:grpSpPr>
            <a:xfrm>
              <a:off x="2915339" y="1057014"/>
              <a:ext cx="4532390" cy="3620591"/>
              <a:chOff x="2915339" y="1057014"/>
              <a:chExt cx="4532390" cy="3620591"/>
            </a:xfrm>
          </p:grpSpPr>
          <p:sp>
            <p:nvSpPr>
              <p:cNvPr id="91" name="Oval 90"/>
              <p:cNvSpPr/>
              <p:nvPr/>
            </p:nvSpPr>
            <p:spPr>
              <a:xfrm>
                <a:off x="2915339" y="2608797"/>
                <a:ext cx="10040" cy="1061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dirty="0">
                  <a:solidFill>
                    <a:prstClr val="white"/>
                  </a:solidFill>
                  <a:latin typeface="Calibri"/>
                </a:endParaRPr>
              </a:p>
            </p:txBody>
          </p:sp>
          <p:cxnSp>
            <p:nvCxnSpPr>
              <p:cNvPr id="133" name="Straight Connector 132"/>
              <p:cNvCxnSpPr/>
              <p:nvPr/>
            </p:nvCxnSpPr>
            <p:spPr>
              <a:xfrm flipH="1" flipV="1">
                <a:off x="4742776" y="1435476"/>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3435056" y="1057014"/>
                <a:ext cx="4012673" cy="3620591"/>
                <a:chOff x="3435056" y="1057014"/>
                <a:chExt cx="4012673" cy="3620591"/>
              </a:xfrm>
            </p:grpSpPr>
            <p:sp>
              <p:nvSpPr>
                <p:cNvPr id="64" name="Rounded Rectangle 63"/>
                <p:cNvSpPr/>
                <p:nvPr/>
              </p:nvSpPr>
              <p:spPr>
                <a:xfrm>
                  <a:off x="3435056" y="1057014"/>
                  <a:ext cx="4012673" cy="4009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defRPr/>
                  </a:pPr>
                  <a:r>
                    <a:rPr lang="en-US" sz="1400" dirty="0">
                      <a:solidFill>
                        <a:srgbClr val="FFFFFF"/>
                      </a:solidFill>
                      <a:latin typeface="Calibri"/>
                    </a:rPr>
                    <a:t>      Network Edge Mediator (NEM)</a:t>
                  </a:r>
                </a:p>
              </p:txBody>
            </p:sp>
            <p:cxnSp>
              <p:nvCxnSpPr>
                <p:cNvPr id="66" name="Straight Connector 65"/>
                <p:cNvCxnSpPr>
                  <a:cxnSpLocks/>
                </p:cNvCxnSpPr>
                <p:nvPr/>
              </p:nvCxnSpPr>
              <p:spPr>
                <a:xfrm flipV="1">
                  <a:off x="3758150" y="1435476"/>
                  <a:ext cx="0" cy="142978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cxnSpLocks/>
                </p:cNvCxnSpPr>
                <p:nvPr/>
              </p:nvCxnSpPr>
              <p:spPr>
                <a:xfrm flipV="1">
                  <a:off x="6535575" y="1435477"/>
                  <a:ext cx="0" cy="195542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043868" y="1449335"/>
                  <a:ext cx="0" cy="322827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6444542" y="2349558"/>
                  <a:ext cx="626625" cy="246221"/>
                </a:xfrm>
                <a:prstGeom prst="rect">
                  <a:avLst/>
                </a:prstGeom>
                <a:noFill/>
              </p:spPr>
              <p:txBody>
                <a:bodyPr wrap="square" rtlCol="0">
                  <a:spAutoFit/>
                </a:bodyPr>
                <a:lstStyle/>
                <a:p>
                  <a:pPr algn="r">
                    <a:defRPr/>
                  </a:pPr>
                  <a:r>
                    <a:rPr lang="en-US" sz="1000" dirty="0">
                      <a:solidFill>
                        <a:prstClr val="black"/>
                      </a:solidFill>
                      <a:latin typeface="Calibri"/>
                    </a:rPr>
                    <a:t>Redfish</a:t>
                  </a:r>
                </a:p>
              </p:txBody>
            </p:sp>
            <p:cxnSp>
              <p:nvCxnSpPr>
                <p:cNvPr id="173" name="Straight Connector 172"/>
                <p:cNvCxnSpPr/>
                <p:nvPr/>
              </p:nvCxnSpPr>
              <p:spPr>
                <a:xfrm flipH="1" flipV="1">
                  <a:off x="3633432" y="1466033"/>
                  <a:ext cx="8226" cy="217580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74" name="TextBox 173"/>
              <p:cNvSpPr txBox="1"/>
              <p:nvPr/>
            </p:nvSpPr>
            <p:spPr>
              <a:xfrm>
                <a:off x="3669351" y="2382126"/>
                <a:ext cx="626625" cy="246221"/>
              </a:xfrm>
              <a:prstGeom prst="rect">
                <a:avLst/>
              </a:prstGeom>
              <a:noFill/>
            </p:spPr>
            <p:txBody>
              <a:bodyPr wrap="square" rtlCol="0">
                <a:spAutoFit/>
              </a:bodyPr>
              <a:lstStyle/>
              <a:p>
                <a:pPr algn="r">
                  <a:defRPr/>
                </a:pPr>
                <a:r>
                  <a:rPr lang="en-US" sz="1000" dirty="0">
                    <a:solidFill>
                      <a:prstClr val="black"/>
                    </a:solidFill>
                    <a:latin typeface="Calibri"/>
                  </a:rPr>
                  <a:t>Redfish</a:t>
                </a:r>
              </a:p>
            </p:txBody>
          </p:sp>
        </p:grpSp>
        <p:cxnSp>
          <p:nvCxnSpPr>
            <p:cNvPr id="176" name="Straight Connector 175"/>
            <p:cNvCxnSpPr/>
            <p:nvPr/>
          </p:nvCxnSpPr>
          <p:spPr>
            <a:xfrm flipH="1" flipV="1">
              <a:off x="6165026" y="1449335"/>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046488" y="97857"/>
            <a:ext cx="2618260" cy="1036568"/>
            <a:chOff x="4691947" y="118027"/>
            <a:chExt cx="2618260" cy="1036568"/>
          </a:xfrm>
        </p:grpSpPr>
        <p:grpSp>
          <p:nvGrpSpPr>
            <p:cNvPr id="26" name="Group 25"/>
            <p:cNvGrpSpPr/>
            <p:nvPr/>
          </p:nvGrpSpPr>
          <p:grpSpPr>
            <a:xfrm>
              <a:off x="4691947" y="118027"/>
              <a:ext cx="2618260" cy="1036568"/>
              <a:chOff x="4691947" y="118027"/>
              <a:chExt cx="2618260" cy="1036568"/>
            </a:xfrm>
          </p:grpSpPr>
          <p:sp>
            <p:nvSpPr>
              <p:cNvPr id="122" name="Hexagon 121"/>
              <p:cNvSpPr/>
              <p:nvPr/>
            </p:nvSpPr>
            <p:spPr>
              <a:xfrm>
                <a:off x="4691947" y="118027"/>
                <a:ext cx="1175692" cy="360293"/>
              </a:xfrm>
              <a:prstGeom prst="hexagon">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400">
                    <a:solidFill>
                      <a:prstClr val="black"/>
                    </a:solidFill>
                    <a:latin typeface="Calibri"/>
                  </a:rPr>
                  <a:t>ONAP</a:t>
                </a:r>
              </a:p>
            </p:txBody>
          </p:sp>
          <p:sp>
            <p:nvSpPr>
              <p:cNvPr id="123" name="Hexagon 122"/>
              <p:cNvSpPr/>
              <p:nvPr/>
            </p:nvSpPr>
            <p:spPr>
              <a:xfrm>
                <a:off x="6079883" y="118027"/>
                <a:ext cx="1175692" cy="360293"/>
              </a:xfrm>
              <a:prstGeom prst="hexagon">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400">
                    <a:solidFill>
                      <a:prstClr val="black"/>
                    </a:solidFill>
                    <a:latin typeface="Calibri"/>
                  </a:rPr>
                  <a:t>Legacy OSS</a:t>
                </a:r>
              </a:p>
            </p:txBody>
          </p:sp>
          <p:sp>
            <p:nvSpPr>
              <p:cNvPr id="125" name="Up-Down Arrow 124"/>
              <p:cNvSpPr/>
              <p:nvPr/>
            </p:nvSpPr>
            <p:spPr>
              <a:xfrm>
                <a:off x="5188440" y="626975"/>
                <a:ext cx="182706" cy="316058"/>
              </a:xfrm>
              <a:prstGeom prst="upDownArrow">
                <a:avLst/>
              </a:prstGeom>
              <a:ln w="9525" cmpd="sng"/>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sz="2000">
                  <a:solidFill>
                    <a:prstClr val="black"/>
                  </a:solidFill>
                  <a:latin typeface="Calibri"/>
                </a:endParaRPr>
              </a:p>
            </p:txBody>
          </p:sp>
          <p:sp>
            <p:nvSpPr>
              <p:cNvPr id="126" name="Up-Down Arrow 125"/>
              <p:cNvSpPr/>
              <p:nvPr/>
            </p:nvSpPr>
            <p:spPr>
              <a:xfrm>
                <a:off x="6543512" y="478320"/>
                <a:ext cx="358922" cy="464711"/>
              </a:xfrm>
              <a:prstGeom prst="upDownArrow">
                <a:avLst/>
              </a:prstGeom>
              <a:ln w="9525" cmpd="sng"/>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sz="2000">
                  <a:solidFill>
                    <a:prstClr val="black"/>
                  </a:solidFill>
                  <a:latin typeface="Calibri"/>
                </a:endParaRPr>
              </a:p>
            </p:txBody>
          </p:sp>
          <p:sp>
            <p:nvSpPr>
              <p:cNvPr id="156" name="Rounded Rectangle 155"/>
              <p:cNvSpPr/>
              <p:nvPr/>
            </p:nvSpPr>
            <p:spPr>
              <a:xfrm>
                <a:off x="4786513" y="958034"/>
                <a:ext cx="986561" cy="196561"/>
              </a:xfrm>
              <a:prstGeom prst="roundRect">
                <a:avLst/>
              </a:prstGeom>
              <a:ln w="12700" cmpd="sng"/>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1000">
                    <a:solidFill>
                      <a:prstClr val="white"/>
                    </a:solidFill>
                    <a:latin typeface="Calibri"/>
                  </a:rPr>
                  <a:t>OSAM-Local</a:t>
                </a:r>
              </a:p>
            </p:txBody>
          </p:sp>
          <p:sp>
            <p:nvSpPr>
              <p:cNvPr id="161" name="Rounded Rectangle 160"/>
              <p:cNvSpPr/>
              <p:nvPr/>
            </p:nvSpPr>
            <p:spPr>
              <a:xfrm>
                <a:off x="6079006" y="943033"/>
                <a:ext cx="1231201" cy="211561"/>
              </a:xfrm>
              <a:prstGeom prst="roundRect">
                <a:avLst/>
              </a:prstGeom>
              <a:ln w="12700" cmpd="sng"/>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r>
                  <a:rPr lang="en-US" sz="1050" dirty="0">
                    <a:solidFill>
                      <a:prstClr val="white"/>
                    </a:solidFill>
                    <a:latin typeface="Calibri"/>
                  </a:rPr>
                  <a:t>EMS/NMS-adaptor</a:t>
                </a:r>
              </a:p>
            </p:txBody>
          </p:sp>
        </p:grpSp>
        <p:sp>
          <p:nvSpPr>
            <p:cNvPr id="5" name="Rounded Rectangle 4"/>
            <p:cNvSpPr/>
            <p:nvPr/>
          </p:nvSpPr>
          <p:spPr>
            <a:xfrm>
              <a:off x="4777928" y="401513"/>
              <a:ext cx="1003731" cy="213986"/>
            </a:xfrm>
            <a:prstGeom prst="roundRect">
              <a:avLst/>
            </a:prstGeom>
            <a:solidFill>
              <a:schemeClr val="accent4">
                <a:lumMod val="75000"/>
              </a:schemeClr>
            </a:solidFill>
          </p:spPr>
          <p:style>
            <a:lnRef idx="1">
              <a:schemeClr val="dk1"/>
            </a:lnRef>
            <a:fillRef idx="2">
              <a:schemeClr val="dk1"/>
            </a:fillRef>
            <a:effectRef idx="1">
              <a:schemeClr val="dk1"/>
            </a:effectRef>
            <a:fontRef idx="minor">
              <a:schemeClr val="dk1"/>
            </a:fontRef>
          </p:style>
          <p:txBody>
            <a:bodyPr rtlCol="0" anchor="ctr"/>
            <a:lstStyle/>
            <a:p>
              <a:pPr algn="ctr">
                <a:defRPr/>
              </a:pPr>
              <a:r>
                <a:rPr lang="en-US" sz="1000" dirty="0">
                  <a:solidFill>
                    <a:srgbClr val="FFFFFF"/>
                  </a:solidFill>
                  <a:latin typeface="Calibri"/>
                </a:rPr>
                <a:t>OSAM-Central</a:t>
              </a:r>
            </a:p>
          </p:txBody>
        </p:sp>
      </p:grpSp>
      <p:sp>
        <p:nvSpPr>
          <p:cNvPr id="14" name="TextBox 13"/>
          <p:cNvSpPr txBox="1"/>
          <p:nvPr/>
        </p:nvSpPr>
        <p:spPr>
          <a:xfrm>
            <a:off x="1499741" y="1134246"/>
            <a:ext cx="1414622" cy="400110"/>
          </a:xfrm>
          <a:prstGeom prst="rect">
            <a:avLst/>
          </a:prstGeom>
          <a:noFill/>
        </p:spPr>
        <p:txBody>
          <a:bodyPr wrap="square" rtlCol="0">
            <a:spAutoFit/>
          </a:bodyPr>
          <a:lstStyle/>
          <a:p>
            <a:pPr>
              <a:defRPr/>
            </a:pPr>
            <a:r>
              <a:rPr lang="en-US" sz="2000" b="1" dirty="0">
                <a:solidFill>
                  <a:srgbClr val="004B7D">
                    <a:lumMod val="75000"/>
                  </a:srgbClr>
                </a:solidFill>
                <a:latin typeface="Calibri"/>
              </a:rPr>
              <a:t>SEBA POD</a:t>
            </a:r>
          </a:p>
        </p:txBody>
      </p:sp>
      <p:sp>
        <p:nvSpPr>
          <p:cNvPr id="33" name="Left Brace 32"/>
          <p:cNvSpPr/>
          <p:nvPr/>
        </p:nvSpPr>
        <p:spPr>
          <a:xfrm>
            <a:off x="2882722" y="1257213"/>
            <a:ext cx="168734" cy="195438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en-US">
              <a:solidFill>
                <a:srgbClr val="4B4B4B"/>
              </a:solidFill>
              <a:latin typeface="Calibri"/>
            </a:endParaRPr>
          </a:p>
        </p:txBody>
      </p:sp>
      <p:sp>
        <p:nvSpPr>
          <p:cNvPr id="177" name="TextBox 176"/>
          <p:cNvSpPr txBox="1"/>
          <p:nvPr/>
        </p:nvSpPr>
        <p:spPr>
          <a:xfrm>
            <a:off x="1737744" y="1764867"/>
            <a:ext cx="1278413" cy="938719"/>
          </a:xfrm>
          <a:prstGeom prst="rect">
            <a:avLst/>
          </a:prstGeom>
          <a:noFill/>
        </p:spPr>
        <p:txBody>
          <a:bodyPr wrap="square" rtlCol="0">
            <a:spAutoFit/>
          </a:bodyPr>
          <a:lstStyle/>
          <a:p>
            <a:pPr>
              <a:defRPr/>
            </a:pPr>
            <a:r>
              <a:rPr lang="en-US" sz="1100" dirty="0">
                <a:solidFill>
                  <a:prstClr val="black"/>
                </a:solidFill>
                <a:latin typeface="Calibri"/>
              </a:rPr>
              <a:t>All control software deployed as containers on compute nodes using Kubernetes</a:t>
            </a:r>
          </a:p>
        </p:txBody>
      </p:sp>
      <p:cxnSp>
        <p:nvCxnSpPr>
          <p:cNvPr id="41" name="Straight Arrow Connector 40"/>
          <p:cNvCxnSpPr/>
          <p:nvPr/>
        </p:nvCxnSpPr>
        <p:spPr>
          <a:xfrm>
            <a:off x="1426165" y="3996218"/>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8" name="TextBox 177"/>
          <p:cNvSpPr txBox="1"/>
          <p:nvPr/>
        </p:nvSpPr>
        <p:spPr>
          <a:xfrm>
            <a:off x="85094" y="3686351"/>
            <a:ext cx="1305266" cy="600164"/>
          </a:xfrm>
          <a:prstGeom prst="rect">
            <a:avLst/>
          </a:prstGeom>
          <a:noFill/>
        </p:spPr>
        <p:txBody>
          <a:bodyPr wrap="square" rtlCol="0">
            <a:spAutoFit/>
          </a:bodyPr>
          <a:lstStyle/>
          <a:p>
            <a:pPr algn="r">
              <a:defRPr/>
            </a:pPr>
            <a:r>
              <a:rPr lang="en-US" sz="1100" dirty="0">
                <a:solidFill>
                  <a:prstClr val="black"/>
                </a:solidFill>
                <a:latin typeface="Calibri"/>
              </a:rPr>
              <a:t>Subscriber traffic </a:t>
            </a:r>
          </a:p>
          <a:p>
            <a:pPr algn="r">
              <a:defRPr/>
            </a:pPr>
            <a:r>
              <a:rPr lang="en-US" sz="1100" dirty="0">
                <a:solidFill>
                  <a:prstClr val="black"/>
                </a:solidFill>
                <a:latin typeface="Calibri"/>
              </a:rPr>
              <a:t>‘fast-path’ to Internet</a:t>
            </a:r>
          </a:p>
        </p:txBody>
      </p:sp>
      <p:sp>
        <p:nvSpPr>
          <p:cNvPr id="171" name="Title 1">
            <a:extLst>
              <a:ext uri="{FF2B5EF4-FFF2-40B4-BE49-F238E27FC236}">
                <a16:creationId xmlns="" xmlns:a16="http://schemas.microsoft.com/office/drawing/2014/main" id="{83F77B4F-7684-CF4F-BE07-FE5B034C8F10}"/>
              </a:ext>
            </a:extLst>
          </p:cNvPr>
          <p:cNvSpPr>
            <a:spLocks noGrp="1"/>
          </p:cNvSpPr>
          <p:nvPr>
            <p:ph type="title"/>
          </p:nvPr>
        </p:nvSpPr>
        <p:spPr>
          <a:xfrm>
            <a:off x="-121920" y="0"/>
            <a:ext cx="4352544" cy="523220"/>
          </a:xfrm>
        </p:spPr>
        <p:txBody>
          <a:bodyPr/>
          <a:lstStyle/>
          <a:p>
            <a:pPr algn="l"/>
            <a:r>
              <a:rPr lang="en-US" sz="2800" b="1" dirty="0">
                <a:solidFill>
                  <a:schemeClr val="accent3"/>
                </a:solidFill>
              </a:rPr>
              <a:t> SEBA Exemplar</a:t>
            </a:r>
          </a:p>
        </p:txBody>
      </p:sp>
      <p:sp>
        <p:nvSpPr>
          <p:cNvPr id="11" name="TextBox 10">
            <a:extLst>
              <a:ext uri="{FF2B5EF4-FFF2-40B4-BE49-F238E27FC236}">
                <a16:creationId xmlns="" xmlns:a16="http://schemas.microsoft.com/office/drawing/2014/main" id="{43B8629E-10B1-B348-9E73-EA57CD87132D}"/>
              </a:ext>
            </a:extLst>
          </p:cNvPr>
          <p:cNvSpPr txBox="1"/>
          <p:nvPr/>
        </p:nvSpPr>
        <p:spPr>
          <a:xfrm>
            <a:off x="6162354" y="1144449"/>
            <a:ext cx="1194814" cy="461665"/>
          </a:xfrm>
          <a:prstGeom prst="rect">
            <a:avLst/>
          </a:prstGeom>
          <a:noFill/>
        </p:spPr>
        <p:txBody>
          <a:bodyPr wrap="none" rtlCol="0">
            <a:spAutoFit/>
          </a:bodyPr>
          <a:lstStyle/>
          <a:p>
            <a:r>
              <a:rPr lang="en-US" sz="1200" dirty="0">
                <a:solidFill>
                  <a:srgbClr val="FFFFFF"/>
                </a:solidFill>
                <a:latin typeface="Calibri"/>
              </a:rPr>
              <a:t>Providing FCAPS</a:t>
            </a:r>
            <a:br>
              <a:rPr lang="en-US" sz="1200" dirty="0">
                <a:solidFill>
                  <a:srgbClr val="FFFFFF"/>
                </a:solidFill>
                <a:latin typeface="Calibri"/>
              </a:rPr>
            </a:br>
            <a:r>
              <a:rPr lang="en-US" sz="1200" dirty="0">
                <a:solidFill>
                  <a:srgbClr val="FFFFFF"/>
                </a:solidFill>
                <a:latin typeface="Calibri"/>
              </a:rPr>
              <a:t> &amp; Inventory</a:t>
            </a:r>
          </a:p>
        </p:txBody>
      </p:sp>
      <p:sp>
        <p:nvSpPr>
          <p:cNvPr id="115" name="TextBox 114"/>
          <p:cNvSpPr txBox="1"/>
          <p:nvPr/>
        </p:nvSpPr>
        <p:spPr>
          <a:xfrm>
            <a:off x="2891960" y="2189721"/>
            <a:ext cx="626625" cy="400110"/>
          </a:xfrm>
          <a:prstGeom prst="rect">
            <a:avLst/>
          </a:prstGeom>
          <a:noFill/>
        </p:spPr>
        <p:txBody>
          <a:bodyPr wrap="square" rtlCol="0">
            <a:spAutoFit/>
          </a:bodyPr>
          <a:lstStyle/>
          <a:p>
            <a:pPr algn="r">
              <a:defRPr/>
            </a:pPr>
            <a:r>
              <a:rPr lang="en-US" sz="1000" dirty="0">
                <a:solidFill>
                  <a:prstClr val="black"/>
                </a:solidFill>
                <a:latin typeface="Calibri"/>
              </a:rPr>
              <a:t>REST</a:t>
            </a:r>
          </a:p>
          <a:p>
            <a:pPr algn="r">
              <a:defRPr/>
            </a:pPr>
            <a:r>
              <a:rPr lang="en-US" sz="1000" dirty="0">
                <a:solidFill>
                  <a:prstClr val="black"/>
                </a:solidFill>
                <a:latin typeface="Calibri"/>
              </a:rPr>
              <a:t>Kafka</a:t>
            </a:r>
          </a:p>
        </p:txBody>
      </p:sp>
      <p:sp>
        <p:nvSpPr>
          <p:cNvPr id="2" name="TextBox 1"/>
          <p:cNvSpPr txBox="1"/>
          <p:nvPr/>
        </p:nvSpPr>
        <p:spPr>
          <a:xfrm>
            <a:off x="0" y="463317"/>
            <a:ext cx="3229520" cy="369332"/>
          </a:xfrm>
          <a:prstGeom prst="rect">
            <a:avLst/>
          </a:prstGeom>
          <a:noFill/>
        </p:spPr>
        <p:txBody>
          <a:bodyPr wrap="square" rtlCol="0">
            <a:spAutoFit/>
          </a:bodyPr>
          <a:lstStyle/>
          <a:p>
            <a:r>
              <a:rPr lang="en-US" i="1">
                <a:solidFill>
                  <a:srgbClr val="007DCC"/>
                </a:solidFill>
              </a:rPr>
              <a:t>Built on the new CORD platform</a:t>
            </a:r>
          </a:p>
        </p:txBody>
      </p:sp>
    </p:spTree>
    <p:extLst>
      <p:ext uri="{BB962C8B-B14F-4D97-AF65-F5344CB8AC3E}">
        <p14:creationId xmlns:p14="http://schemas.microsoft.com/office/powerpoint/2010/main" val="17497974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7"/>
                                        </p:tgtEl>
                                        <p:attrNameLst>
                                          <p:attrName>style.visibility</p:attrName>
                                        </p:attrNameLst>
                                      </p:cBhvr>
                                      <p:to>
                                        <p:strVal val="visible"/>
                                      </p:to>
                                    </p:set>
                                    <p:animEffect transition="in" filter="fade">
                                      <p:cBhvr>
                                        <p:cTn id="10" dur="500"/>
                                        <p:tgtEl>
                                          <p:spTgt spid="1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nodeType="withEffect">
                                  <p:stCondLst>
                                    <p:cond delay="0"/>
                                  </p:stCondLst>
                                  <p:childTnLst>
                                    <p:set>
                                      <p:cBhvr>
                                        <p:cTn id="23" dur="1" fill="hold">
                                          <p:stCondLst>
                                            <p:cond delay="0"/>
                                          </p:stCondLst>
                                        </p:cTn>
                                        <p:tgtEl>
                                          <p:spTgt spid="168"/>
                                        </p:tgtEl>
                                        <p:attrNameLst>
                                          <p:attrName>style.visibility</p:attrName>
                                        </p:attrNameLst>
                                      </p:cBhvr>
                                      <p:to>
                                        <p:strVal val="visible"/>
                                      </p:to>
                                    </p:set>
                                    <p:animEffect transition="in" filter="fade">
                                      <p:cBhvr>
                                        <p:cTn id="24" dur="500"/>
                                        <p:tgtEl>
                                          <p:spTgt spid="168"/>
                                        </p:tgtEl>
                                      </p:cBhvr>
                                    </p:animEffect>
                                  </p:childTnLst>
                                </p:cTn>
                              </p:par>
                              <p:par>
                                <p:cTn id="25" presetID="10" presetClass="entr" presetSubtype="0" fill="hold" nodeType="with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fade">
                                      <p:cBhvr>
                                        <p:cTn id="27" dur="500"/>
                                        <p:tgtEl>
                                          <p:spTgt spid="17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animEffect transition="in" filter="fade">
                                      <p:cBhvr>
                                        <p:cTn id="30" dur="500"/>
                                        <p:tgtEl>
                                          <p:spTgt spid="178"/>
                                        </p:tgtEl>
                                      </p:cBhvr>
                                    </p:animEffect>
                                  </p:childTnLst>
                                </p:cTn>
                              </p:par>
                              <p:par>
                                <p:cTn id="31" presetID="10"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4"/>
                                        </p:tgtEl>
                                        <p:attrNameLst>
                                          <p:attrName>style.visibility</p:attrName>
                                        </p:attrNameLst>
                                      </p:cBhvr>
                                      <p:to>
                                        <p:strVal val="visible"/>
                                      </p:to>
                                    </p:set>
                                    <p:animEffect transition="in" filter="fade">
                                      <p:cBhvr>
                                        <p:cTn id="46" dur="500"/>
                                        <p:tgtEl>
                                          <p:spTgt spid="16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5"/>
                                        </p:tgtEl>
                                        <p:attrNameLst>
                                          <p:attrName>style.visibility</p:attrName>
                                        </p:attrNameLst>
                                      </p:cBhvr>
                                      <p:to>
                                        <p:strVal val="visible"/>
                                      </p:to>
                                    </p:set>
                                    <p:animEffect transition="in" filter="fade">
                                      <p:cBhvr>
                                        <p:cTn id="49" dur="500"/>
                                        <p:tgtEl>
                                          <p:spTgt spid="16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5"/>
                                        </p:tgtEl>
                                        <p:attrNameLst>
                                          <p:attrName>style.visibility</p:attrName>
                                        </p:attrNameLst>
                                      </p:cBhvr>
                                      <p:to>
                                        <p:strVal val="visible"/>
                                      </p:to>
                                    </p:set>
                                    <p:animEffect transition="in" filter="fade">
                                      <p:cBhvr>
                                        <p:cTn id="55" dur="500"/>
                                        <p:tgtEl>
                                          <p:spTgt spid="17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5"/>
                                        </p:tgtEl>
                                        <p:attrNameLst>
                                          <p:attrName>style.visibility</p:attrName>
                                        </p:attrNameLst>
                                      </p:cBhvr>
                                      <p:to>
                                        <p:strVal val="visible"/>
                                      </p:to>
                                    </p:set>
                                    <p:animEffect transition="in" filter="fade">
                                      <p:cBhvr>
                                        <p:cTn id="58"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4" grpId="0" animBg="1"/>
      <p:bldP spid="175" grpId="0" animBg="1"/>
      <p:bldP spid="14" grpId="0"/>
      <p:bldP spid="33" grpId="0" animBg="1"/>
      <p:bldP spid="177" grpId="0"/>
      <p:bldP spid="178" grpId="0"/>
      <p:bldP spid="1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46"/>
          <p:cNvSpPr/>
          <p:nvPr/>
        </p:nvSpPr>
        <p:spPr>
          <a:xfrm>
            <a:off x="1866900" y="3394025"/>
            <a:ext cx="2857500" cy="1022700"/>
          </a:xfrm>
          <a:prstGeom prst="roundRect">
            <a:avLst>
              <a:gd name="adj" fmla="val 16667"/>
            </a:avLst>
          </a:prstGeom>
          <a:solidFill>
            <a:schemeClr val="lt1"/>
          </a:solidFill>
          <a:ln w="12700" cap="flat" cmpd="sng">
            <a:solidFill>
              <a:schemeClr val="dk1"/>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grpSp>
        <p:nvGrpSpPr>
          <p:cNvPr id="736" name="Google Shape;736;p46"/>
          <p:cNvGrpSpPr/>
          <p:nvPr/>
        </p:nvGrpSpPr>
        <p:grpSpPr>
          <a:xfrm>
            <a:off x="639307" y="3704649"/>
            <a:ext cx="1334400" cy="303000"/>
            <a:chOff x="574234" y="4149563"/>
            <a:chExt cx="1334400" cy="303000"/>
          </a:xfrm>
        </p:grpSpPr>
        <p:sp>
          <p:nvSpPr>
            <p:cNvPr id="737" name="Google Shape;737;p46"/>
            <p:cNvSpPr/>
            <p:nvPr/>
          </p:nvSpPr>
          <p:spPr>
            <a:xfrm>
              <a:off x="574234" y="4149563"/>
              <a:ext cx="429000" cy="3030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rgbClr val="000000"/>
                  </a:solidFill>
                  <a:latin typeface="Calibri"/>
                  <a:ea typeface="Calibri"/>
                  <a:cs typeface="Calibri"/>
                  <a:sym typeface="Calibri"/>
                </a:rPr>
                <a:t>RG</a:t>
              </a:r>
              <a:endParaRPr sz="1200" b="1">
                <a:solidFill>
                  <a:srgbClr val="000000"/>
                </a:solidFill>
                <a:latin typeface="Calibri"/>
                <a:ea typeface="Calibri"/>
                <a:cs typeface="Calibri"/>
                <a:sym typeface="Calibri"/>
              </a:endParaRPr>
            </a:p>
          </p:txBody>
        </p:sp>
        <p:cxnSp>
          <p:nvCxnSpPr>
            <p:cNvPr id="738" name="Google Shape;738;p46"/>
            <p:cNvCxnSpPr>
              <a:endCxn id="737" idx="3"/>
            </p:cNvCxnSpPr>
            <p:nvPr/>
          </p:nvCxnSpPr>
          <p:spPr>
            <a:xfrm rot="10800000">
              <a:off x="1003234" y="4301063"/>
              <a:ext cx="905400"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grpSp>
      <p:cxnSp>
        <p:nvCxnSpPr>
          <p:cNvPr id="739" name="Google Shape;739;p46"/>
          <p:cNvCxnSpPr>
            <a:stCxn id="740" idx="0"/>
          </p:cNvCxnSpPr>
          <p:nvPr/>
        </p:nvCxnSpPr>
        <p:spPr>
          <a:xfrm rot="10800000">
            <a:off x="4106903" y="3100801"/>
            <a:ext cx="0" cy="5436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41" name="Google Shape;741;p46"/>
          <p:cNvSpPr/>
          <p:nvPr/>
        </p:nvSpPr>
        <p:spPr>
          <a:xfrm>
            <a:off x="3471124" y="2913420"/>
            <a:ext cx="1271700" cy="298200"/>
          </a:xfrm>
          <a:prstGeom prst="rect">
            <a:avLst/>
          </a:prstGeom>
          <a:gradFill>
            <a:gsLst>
              <a:gs pos="0">
                <a:srgbClr val="3785DF"/>
              </a:gs>
              <a:gs pos="100000">
                <a:srgbClr val="8FC0FF"/>
              </a:gs>
            </a:gsLst>
            <a:lin ang="16200038" scaled="0"/>
          </a:gradFill>
          <a:ln w="9525" cap="flat" cmpd="sng">
            <a:solidFill>
              <a:srgbClr val="4582CA"/>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FFFFFF"/>
                </a:solidFill>
                <a:latin typeface="Calibri"/>
                <a:ea typeface="Calibri"/>
                <a:cs typeface="Calibri"/>
                <a:sym typeface="Calibri"/>
              </a:rPr>
              <a:t>VOLTHA</a:t>
            </a:r>
            <a:endParaRPr/>
          </a:p>
        </p:txBody>
      </p:sp>
      <p:sp>
        <p:nvSpPr>
          <p:cNvPr id="742" name="Google Shape;742;p46"/>
          <p:cNvSpPr/>
          <p:nvPr/>
        </p:nvSpPr>
        <p:spPr>
          <a:xfrm>
            <a:off x="4037930" y="1919510"/>
            <a:ext cx="2602200" cy="310500"/>
          </a:xfrm>
          <a:prstGeom prst="roundRect">
            <a:avLst>
              <a:gd name="adj" fmla="val 16667"/>
            </a:avLst>
          </a:prstGeom>
          <a:solidFill>
            <a:schemeClr val="accent3"/>
          </a:solidFill>
          <a:ln w="25400" cap="flat" cmpd="sng">
            <a:solidFill>
              <a:srgbClr val="366F3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rgbClr val="FFFFFF"/>
                </a:solidFill>
                <a:latin typeface="Calibri"/>
                <a:ea typeface="Calibri"/>
                <a:cs typeface="Calibri"/>
                <a:sym typeface="Calibri"/>
              </a:rPr>
              <a:t>ONOS</a:t>
            </a:r>
            <a:endParaRPr/>
          </a:p>
        </p:txBody>
      </p:sp>
      <p:cxnSp>
        <p:nvCxnSpPr>
          <p:cNvPr id="743" name="Google Shape;743;p46"/>
          <p:cNvCxnSpPr/>
          <p:nvPr/>
        </p:nvCxnSpPr>
        <p:spPr>
          <a:xfrm rot="10800000" flipH="1">
            <a:off x="4258804" y="2230220"/>
            <a:ext cx="1200" cy="6894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grpSp>
        <p:nvGrpSpPr>
          <p:cNvPr id="744" name="Google Shape;744;p46"/>
          <p:cNvGrpSpPr/>
          <p:nvPr/>
        </p:nvGrpSpPr>
        <p:grpSpPr>
          <a:xfrm>
            <a:off x="4332993" y="2594111"/>
            <a:ext cx="530792" cy="236090"/>
            <a:chOff x="839117" y="2854618"/>
            <a:chExt cx="1143949" cy="448500"/>
          </a:xfrm>
        </p:grpSpPr>
        <p:sp>
          <p:nvSpPr>
            <p:cNvPr id="745" name="Google Shape;745;p46"/>
            <p:cNvSpPr/>
            <p:nvPr/>
          </p:nvSpPr>
          <p:spPr>
            <a:xfrm>
              <a:off x="848629" y="2854618"/>
              <a:ext cx="1118100" cy="448500"/>
            </a:xfrm>
            <a:prstGeom prst="roundRect">
              <a:avLst>
                <a:gd name="adj" fmla="val 16667"/>
              </a:avLst>
            </a:prstGeom>
            <a:solidFill>
              <a:schemeClr val="lt1"/>
            </a:solidFill>
            <a:ln w="9525" cap="flat" cmpd="sng">
              <a:solidFill>
                <a:schemeClr val="dk1"/>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grpSp>
          <p:nvGrpSpPr>
            <p:cNvPr id="746" name="Google Shape;746;p46"/>
            <p:cNvGrpSpPr/>
            <p:nvPr/>
          </p:nvGrpSpPr>
          <p:grpSpPr>
            <a:xfrm>
              <a:off x="1937466" y="2937445"/>
              <a:ext cx="45600" cy="272874"/>
              <a:chOff x="4795586" y="4310977"/>
              <a:chExt cx="45600" cy="272874"/>
            </a:xfrm>
          </p:grpSpPr>
          <p:sp>
            <p:nvSpPr>
              <p:cNvPr id="747" name="Google Shape;747;p46"/>
              <p:cNvSpPr/>
              <p:nvPr/>
            </p:nvSpPr>
            <p:spPr>
              <a:xfrm>
                <a:off x="4795586" y="4310977"/>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48" name="Google Shape;748;p46"/>
              <p:cNvSpPr/>
              <p:nvPr/>
            </p:nvSpPr>
            <p:spPr>
              <a:xfrm>
                <a:off x="4795586" y="4538251"/>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grpSp>
          <p:nvGrpSpPr>
            <p:cNvPr id="749" name="Google Shape;749;p46"/>
            <p:cNvGrpSpPr/>
            <p:nvPr/>
          </p:nvGrpSpPr>
          <p:grpSpPr>
            <a:xfrm>
              <a:off x="839117" y="2854778"/>
              <a:ext cx="48812" cy="404067"/>
              <a:chOff x="2052655" y="4230741"/>
              <a:chExt cx="48812" cy="460948"/>
            </a:xfrm>
          </p:grpSpPr>
          <p:sp>
            <p:nvSpPr>
              <p:cNvPr id="750" name="Google Shape;750;p46"/>
              <p:cNvSpPr/>
              <p:nvPr/>
            </p:nvSpPr>
            <p:spPr>
              <a:xfrm>
                <a:off x="2055867" y="4230741"/>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51" name="Google Shape;751;p46"/>
              <p:cNvSpPr/>
              <p:nvPr/>
            </p:nvSpPr>
            <p:spPr>
              <a:xfrm>
                <a:off x="2054261" y="4313130"/>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52" name="Google Shape;752;p46"/>
              <p:cNvSpPr/>
              <p:nvPr/>
            </p:nvSpPr>
            <p:spPr>
              <a:xfrm>
                <a:off x="2054261" y="4397502"/>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53" name="Google Shape;753;p46"/>
              <p:cNvSpPr/>
              <p:nvPr/>
            </p:nvSpPr>
            <p:spPr>
              <a:xfrm>
                <a:off x="2054261" y="4561582"/>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54" name="Google Shape;754;p46"/>
              <p:cNvSpPr/>
              <p:nvPr/>
            </p:nvSpPr>
            <p:spPr>
              <a:xfrm>
                <a:off x="2052655" y="4646089"/>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55" name="Google Shape;755;p46"/>
              <p:cNvSpPr/>
              <p:nvPr/>
            </p:nvSpPr>
            <p:spPr>
              <a:xfrm>
                <a:off x="2054261" y="4478214"/>
                <a:ext cx="45600" cy="456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grpSp>
      <p:sp>
        <p:nvSpPr>
          <p:cNvPr id="756" name="Google Shape;756;p46"/>
          <p:cNvSpPr/>
          <p:nvPr/>
        </p:nvSpPr>
        <p:spPr>
          <a:xfrm>
            <a:off x="4963405" y="2931320"/>
            <a:ext cx="350400" cy="187800"/>
          </a:xfrm>
          <a:prstGeom prst="rect">
            <a:avLst/>
          </a:prstGeom>
          <a:gradFill>
            <a:gsLst>
              <a:gs pos="0">
                <a:srgbClr val="98C3FF"/>
              </a:gs>
              <a:gs pos="35000">
                <a:srgbClr val="B6D4FF"/>
              </a:gs>
              <a:gs pos="100000">
                <a:srgbClr val="E1ECFF"/>
              </a:gs>
            </a:gsLst>
            <a:lin ang="16200038" scaled="0"/>
          </a:gradFill>
          <a:ln w="9525" cap="flat" cmpd="sng">
            <a:solidFill>
              <a:srgbClr val="4582CA"/>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TP</a:t>
            </a:r>
            <a:endParaRPr/>
          </a:p>
        </p:txBody>
      </p:sp>
      <p:sp>
        <p:nvSpPr>
          <p:cNvPr id="757" name="Google Shape;757;p46"/>
          <p:cNvSpPr/>
          <p:nvPr/>
        </p:nvSpPr>
        <p:spPr>
          <a:xfrm>
            <a:off x="4996345" y="2975046"/>
            <a:ext cx="398700" cy="204900"/>
          </a:xfrm>
          <a:prstGeom prst="rect">
            <a:avLst/>
          </a:prstGeom>
          <a:gradFill>
            <a:gsLst>
              <a:gs pos="0">
                <a:srgbClr val="98C3FF"/>
              </a:gs>
              <a:gs pos="35000">
                <a:srgbClr val="B6D4FF"/>
              </a:gs>
              <a:gs pos="100000">
                <a:srgbClr val="E1ECFF"/>
              </a:gs>
            </a:gsLst>
            <a:lin ang="16200038" scaled="0"/>
          </a:gradFill>
          <a:ln w="9525" cap="flat" cmpd="sng">
            <a:solidFill>
              <a:srgbClr val="4582CA"/>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TP</a:t>
            </a:r>
            <a:endParaRPr/>
          </a:p>
        </p:txBody>
      </p:sp>
      <p:sp>
        <p:nvSpPr>
          <p:cNvPr id="758" name="Google Shape;758;p46"/>
          <p:cNvSpPr/>
          <p:nvPr/>
        </p:nvSpPr>
        <p:spPr>
          <a:xfrm>
            <a:off x="5044724" y="3028930"/>
            <a:ext cx="380700" cy="201900"/>
          </a:xfrm>
          <a:prstGeom prst="rect">
            <a:avLst/>
          </a:prstGeom>
          <a:gradFill>
            <a:gsLst>
              <a:gs pos="0">
                <a:srgbClr val="98C3FF"/>
              </a:gs>
              <a:gs pos="35000">
                <a:srgbClr val="B6D4FF"/>
              </a:gs>
              <a:gs pos="100000">
                <a:srgbClr val="E1ECFF"/>
              </a:gs>
            </a:gsLst>
            <a:lin ang="16200038" scaled="0"/>
          </a:gradFill>
          <a:ln w="9525" cap="flat" cmpd="sng">
            <a:solidFill>
              <a:srgbClr val="4582CA"/>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TP</a:t>
            </a:r>
            <a:endParaRPr/>
          </a:p>
        </p:txBody>
      </p:sp>
      <p:sp>
        <p:nvSpPr>
          <p:cNvPr id="759" name="Google Shape;759;p46"/>
          <p:cNvSpPr/>
          <p:nvPr/>
        </p:nvSpPr>
        <p:spPr>
          <a:xfrm>
            <a:off x="4746063" y="2987694"/>
            <a:ext cx="193200" cy="124500"/>
          </a:xfrm>
          <a:prstGeom prst="leftArrow">
            <a:avLst>
              <a:gd name="adj1" fmla="val 50000"/>
              <a:gd name="adj2" fmla="val 50000"/>
            </a:avLst>
          </a:prstGeom>
          <a:solidFill>
            <a:schemeClr val="accent1"/>
          </a:solidFill>
          <a:ln w="12700" cap="flat" cmpd="sng">
            <a:solidFill>
              <a:srgbClr val="3662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60" name="Google Shape;760;p46"/>
          <p:cNvSpPr txBox="1"/>
          <p:nvPr/>
        </p:nvSpPr>
        <p:spPr>
          <a:xfrm>
            <a:off x="4649700" y="4074532"/>
            <a:ext cx="382500" cy="24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Calibri"/>
                <a:ea typeface="Calibri"/>
                <a:cs typeface="Calibri"/>
                <a:sym typeface="Calibri"/>
              </a:rPr>
              <a:t>NNI</a:t>
            </a:r>
            <a:endParaRPr/>
          </a:p>
        </p:txBody>
      </p:sp>
      <p:sp>
        <p:nvSpPr>
          <p:cNvPr id="740" name="Google Shape;740;p46"/>
          <p:cNvSpPr/>
          <p:nvPr/>
        </p:nvSpPr>
        <p:spPr>
          <a:xfrm>
            <a:off x="3547853" y="3644401"/>
            <a:ext cx="1118100" cy="403800"/>
          </a:xfrm>
          <a:prstGeom prst="roundRect">
            <a:avLst>
              <a:gd name="adj" fmla="val 16667"/>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r>
              <a:rPr lang="en-US" sz="1200" b="1">
                <a:latin typeface="Calibri"/>
                <a:ea typeface="Calibri"/>
                <a:cs typeface="Calibri"/>
                <a:sym typeface="Calibri"/>
              </a:rPr>
              <a:t>OLT</a:t>
            </a:r>
            <a:endParaRPr sz="1800">
              <a:solidFill>
                <a:srgbClr val="000000"/>
              </a:solidFill>
              <a:latin typeface="Calibri"/>
              <a:ea typeface="Calibri"/>
              <a:cs typeface="Calibri"/>
              <a:sym typeface="Calibri"/>
            </a:endParaRPr>
          </a:p>
        </p:txBody>
      </p:sp>
      <p:cxnSp>
        <p:nvCxnSpPr>
          <p:cNvPr id="761" name="Google Shape;761;p46"/>
          <p:cNvCxnSpPr>
            <a:stCxn id="740" idx="1"/>
            <a:endCxn id="762" idx="3"/>
          </p:cNvCxnSpPr>
          <p:nvPr/>
        </p:nvCxnSpPr>
        <p:spPr>
          <a:xfrm flipH="1">
            <a:off x="2194853" y="3846301"/>
            <a:ext cx="1353000" cy="120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sp>
        <p:nvSpPr>
          <p:cNvPr id="763" name="Google Shape;763;p46"/>
          <p:cNvSpPr/>
          <p:nvPr/>
        </p:nvSpPr>
        <p:spPr>
          <a:xfrm>
            <a:off x="3531871" y="3837726"/>
            <a:ext cx="45600" cy="41100"/>
          </a:xfrm>
          <a:prstGeom prst="ellipse">
            <a:avLst/>
          </a:prstGeom>
          <a:gradFill>
            <a:gsLst>
              <a:gs pos="0">
                <a:srgbClr val="A90606"/>
              </a:gs>
              <a:gs pos="100000">
                <a:srgbClr val="F19D9D"/>
              </a:gs>
            </a:gsLst>
            <a:lin ang="16200038" scaled="0"/>
          </a:gra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764" name="Google Shape;764;p46"/>
          <p:cNvGrpSpPr/>
          <p:nvPr/>
        </p:nvGrpSpPr>
        <p:grpSpPr>
          <a:xfrm>
            <a:off x="1901863" y="3749843"/>
            <a:ext cx="300446" cy="216900"/>
            <a:chOff x="1901863" y="4178055"/>
            <a:chExt cx="300446" cy="216900"/>
          </a:xfrm>
        </p:grpSpPr>
        <p:sp>
          <p:nvSpPr>
            <p:cNvPr id="762" name="Google Shape;762;p46"/>
            <p:cNvSpPr/>
            <p:nvPr/>
          </p:nvSpPr>
          <p:spPr>
            <a:xfrm>
              <a:off x="1933231" y="4178055"/>
              <a:ext cx="261600" cy="216900"/>
            </a:xfrm>
            <a:prstGeom prst="roundRect">
              <a:avLst>
                <a:gd name="adj" fmla="val 16667"/>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765" name="Google Shape;765;p46"/>
            <p:cNvSpPr/>
            <p:nvPr/>
          </p:nvSpPr>
          <p:spPr>
            <a:xfrm>
              <a:off x="1901863" y="4265943"/>
              <a:ext cx="45600" cy="411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66" name="Google Shape;766;p46"/>
            <p:cNvSpPr/>
            <p:nvPr/>
          </p:nvSpPr>
          <p:spPr>
            <a:xfrm>
              <a:off x="2156709" y="4252079"/>
              <a:ext cx="45600" cy="41100"/>
            </a:xfrm>
            <a:prstGeom prst="ellipse">
              <a:avLst/>
            </a:prstGeom>
            <a:gradFill>
              <a:gsLst>
                <a:gs pos="0">
                  <a:srgbClr val="A90606"/>
                </a:gs>
                <a:gs pos="100000">
                  <a:srgbClr val="F19D9D"/>
                </a:gs>
              </a:gsLst>
              <a:lin ang="16200038" scaled="0"/>
            </a:gra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767" name="Google Shape;767;p46"/>
          <p:cNvSpPr txBox="1"/>
          <p:nvPr/>
        </p:nvSpPr>
        <p:spPr>
          <a:xfrm>
            <a:off x="1933222" y="3494492"/>
            <a:ext cx="4905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a:solidFill>
                  <a:srgbClr val="000000"/>
                </a:solidFill>
                <a:latin typeface="Calibri"/>
                <a:ea typeface="Calibri"/>
                <a:cs typeface="Calibri"/>
                <a:sym typeface="Calibri"/>
              </a:rPr>
              <a:t>ONU</a:t>
            </a:r>
            <a:endParaRPr/>
          </a:p>
        </p:txBody>
      </p:sp>
      <p:sp>
        <p:nvSpPr>
          <p:cNvPr id="768" name="Google Shape;768;p46"/>
          <p:cNvSpPr txBox="1"/>
          <p:nvPr/>
        </p:nvSpPr>
        <p:spPr>
          <a:xfrm>
            <a:off x="1551328" y="3613714"/>
            <a:ext cx="381900" cy="24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Calibri"/>
                <a:ea typeface="Calibri"/>
                <a:cs typeface="Calibri"/>
                <a:sym typeface="Calibri"/>
              </a:rPr>
              <a:t>UNI</a:t>
            </a:r>
            <a:endParaRPr/>
          </a:p>
        </p:txBody>
      </p:sp>
      <p:sp>
        <p:nvSpPr>
          <p:cNvPr id="769" name="Google Shape;769;p46"/>
          <p:cNvSpPr/>
          <p:nvPr/>
        </p:nvSpPr>
        <p:spPr>
          <a:xfrm>
            <a:off x="6024672" y="4677608"/>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770" name="Google Shape;770;p46"/>
          <p:cNvSpPr/>
          <p:nvPr/>
        </p:nvSpPr>
        <p:spPr>
          <a:xfrm>
            <a:off x="6024666" y="4826694"/>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sp>
        <p:nvSpPr>
          <p:cNvPr id="771" name="Google Shape;771;p46"/>
          <p:cNvSpPr/>
          <p:nvPr/>
        </p:nvSpPr>
        <p:spPr>
          <a:xfrm>
            <a:off x="6024666" y="4975781"/>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alibri"/>
              <a:ea typeface="Calibri"/>
              <a:cs typeface="Calibri"/>
              <a:sym typeface="Calibri"/>
            </a:endParaRPr>
          </a:p>
        </p:txBody>
      </p:sp>
      <p:cxnSp>
        <p:nvCxnSpPr>
          <p:cNvPr id="772" name="Google Shape;772;p46"/>
          <p:cNvCxnSpPr>
            <a:stCxn id="769" idx="0"/>
          </p:cNvCxnSpPr>
          <p:nvPr/>
        </p:nvCxnSpPr>
        <p:spPr>
          <a:xfrm rot="10800000">
            <a:off x="6446772" y="3857708"/>
            <a:ext cx="154200" cy="819900"/>
          </a:xfrm>
          <a:prstGeom prst="straightConnector1">
            <a:avLst/>
          </a:prstGeom>
          <a:noFill/>
          <a:ln w="12700" cap="flat" cmpd="sng">
            <a:solidFill>
              <a:schemeClr val="accent4"/>
            </a:solidFill>
            <a:prstDash val="solid"/>
            <a:round/>
            <a:headEnd type="none" w="sm" len="sm"/>
            <a:tailEnd type="none" w="sm" len="sm"/>
          </a:ln>
          <a:effectLst>
            <a:outerShdw blurRad="40000" dist="20000" dir="5400000" rotWithShape="0">
              <a:srgbClr val="000000">
                <a:alpha val="37650"/>
              </a:srgbClr>
            </a:outerShdw>
          </a:effectLst>
        </p:spPr>
      </p:cxnSp>
      <p:cxnSp>
        <p:nvCxnSpPr>
          <p:cNvPr id="773" name="Google Shape;773;p46"/>
          <p:cNvCxnSpPr/>
          <p:nvPr/>
        </p:nvCxnSpPr>
        <p:spPr>
          <a:xfrm rot="10800000">
            <a:off x="6543577" y="3857694"/>
            <a:ext cx="193200" cy="969000"/>
          </a:xfrm>
          <a:prstGeom prst="straightConnector1">
            <a:avLst/>
          </a:prstGeom>
          <a:noFill/>
          <a:ln w="12700" cap="flat" cmpd="sng">
            <a:solidFill>
              <a:schemeClr val="accent4"/>
            </a:solidFill>
            <a:prstDash val="solid"/>
            <a:round/>
            <a:headEnd type="none" w="sm" len="sm"/>
            <a:tailEnd type="none" w="sm" len="sm"/>
          </a:ln>
          <a:effectLst>
            <a:outerShdw blurRad="40000" dist="20000" dir="5400000" rotWithShape="0">
              <a:srgbClr val="000000">
                <a:alpha val="37650"/>
              </a:srgbClr>
            </a:outerShdw>
          </a:effectLst>
        </p:spPr>
      </p:cxnSp>
      <p:sp>
        <p:nvSpPr>
          <p:cNvPr id="774" name="Google Shape;774;p46"/>
          <p:cNvSpPr txBox="1"/>
          <p:nvPr/>
        </p:nvSpPr>
        <p:spPr>
          <a:xfrm>
            <a:off x="6207186" y="4743936"/>
            <a:ext cx="8445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a:solidFill>
                  <a:srgbClr val="000000"/>
                </a:solidFill>
                <a:latin typeface="Calibri"/>
                <a:ea typeface="Calibri"/>
                <a:cs typeface="Calibri"/>
                <a:sym typeface="Calibri"/>
              </a:rPr>
              <a:t>Compute</a:t>
            </a:r>
            <a:endParaRPr/>
          </a:p>
        </p:txBody>
      </p:sp>
      <p:sp>
        <p:nvSpPr>
          <p:cNvPr id="775" name="Google Shape;775;p46"/>
          <p:cNvSpPr/>
          <p:nvPr/>
        </p:nvSpPr>
        <p:spPr>
          <a:xfrm>
            <a:off x="5717876" y="3644390"/>
            <a:ext cx="1018800" cy="403800"/>
          </a:xfrm>
          <a:prstGeom prst="roundRect">
            <a:avLst>
              <a:gd name="adj" fmla="val 16667"/>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r>
              <a:rPr lang="en-US" sz="1200" b="1">
                <a:latin typeface="Calibri"/>
                <a:ea typeface="Calibri"/>
                <a:cs typeface="Calibri"/>
                <a:sym typeface="Calibri"/>
              </a:rPr>
              <a:t>AGG</a:t>
            </a:r>
            <a:endParaRPr sz="1800">
              <a:solidFill>
                <a:srgbClr val="000000"/>
              </a:solidFill>
              <a:latin typeface="Calibri"/>
              <a:ea typeface="Calibri"/>
              <a:cs typeface="Calibri"/>
              <a:sym typeface="Calibri"/>
            </a:endParaRPr>
          </a:p>
        </p:txBody>
      </p:sp>
      <p:cxnSp>
        <p:nvCxnSpPr>
          <p:cNvPr id="776" name="Google Shape;776;p46"/>
          <p:cNvCxnSpPr>
            <a:stCxn id="740" idx="3"/>
            <a:endCxn id="775" idx="1"/>
          </p:cNvCxnSpPr>
          <p:nvPr/>
        </p:nvCxnSpPr>
        <p:spPr>
          <a:xfrm>
            <a:off x="4665953" y="3846301"/>
            <a:ext cx="1051800" cy="0"/>
          </a:xfrm>
          <a:prstGeom prst="straightConnector1">
            <a:avLst/>
          </a:prstGeom>
          <a:noFill/>
          <a:ln w="25400" cap="flat" cmpd="sng">
            <a:solidFill>
              <a:srgbClr val="4BACC6"/>
            </a:solidFill>
            <a:prstDash val="solid"/>
            <a:round/>
            <a:headEnd type="none" w="sm" len="sm"/>
            <a:tailEnd type="none" w="sm" len="sm"/>
          </a:ln>
          <a:effectLst>
            <a:outerShdw blurRad="40000" dist="20000" dir="5400000" rotWithShape="0">
              <a:srgbClr val="000000">
                <a:alpha val="37650"/>
              </a:srgbClr>
            </a:outerShdw>
          </a:effectLst>
        </p:spPr>
      </p:cxnSp>
      <p:cxnSp>
        <p:nvCxnSpPr>
          <p:cNvPr id="777" name="Google Shape;777;p46"/>
          <p:cNvCxnSpPr>
            <a:stCxn id="775" idx="0"/>
          </p:cNvCxnSpPr>
          <p:nvPr/>
        </p:nvCxnSpPr>
        <p:spPr>
          <a:xfrm rot="10800000">
            <a:off x="6227276" y="2257790"/>
            <a:ext cx="0" cy="13866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cxnSp>
        <p:nvCxnSpPr>
          <p:cNvPr id="778" name="Google Shape;778;p46"/>
          <p:cNvCxnSpPr/>
          <p:nvPr/>
        </p:nvCxnSpPr>
        <p:spPr>
          <a:xfrm rot="10800000">
            <a:off x="4742760" y="1544354"/>
            <a:ext cx="3300" cy="281512"/>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79" name="Google Shape;779;p46"/>
          <p:cNvSpPr/>
          <p:nvPr/>
        </p:nvSpPr>
        <p:spPr>
          <a:xfrm>
            <a:off x="3435050" y="152632"/>
            <a:ext cx="4012800" cy="1413300"/>
          </a:xfrm>
          <a:prstGeom prst="roundRect">
            <a:avLst>
              <a:gd name="adj" fmla="val 16667"/>
            </a:avLst>
          </a:prstGeom>
          <a:solidFill>
            <a:schemeClr val="accent2">
              <a:lumMod val="20000"/>
              <a:lumOff val="80000"/>
            </a:schemeClr>
          </a:solidFill>
          <a:ln w="25400" cap="flat" cmpd="sng">
            <a:solidFill>
              <a:srgbClr val="7F25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a:solidFill>
                <a:schemeClr val="accent2">
                  <a:lumMod val="20000"/>
                  <a:lumOff val="80000"/>
                </a:schemeClr>
              </a:solidFill>
            </a:endParaRPr>
          </a:p>
        </p:txBody>
      </p:sp>
      <p:cxnSp>
        <p:nvCxnSpPr>
          <p:cNvPr id="780" name="Google Shape;780;p46"/>
          <p:cNvCxnSpPr/>
          <p:nvPr/>
        </p:nvCxnSpPr>
        <p:spPr>
          <a:xfrm rot="10800000">
            <a:off x="3693352" y="1544198"/>
            <a:ext cx="0" cy="1381759"/>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cxnSp>
        <p:nvCxnSpPr>
          <p:cNvPr id="781" name="Google Shape;781;p46"/>
          <p:cNvCxnSpPr/>
          <p:nvPr/>
        </p:nvCxnSpPr>
        <p:spPr>
          <a:xfrm rot="10800000">
            <a:off x="6165010" y="1557747"/>
            <a:ext cx="3300" cy="281512"/>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83" name="Google Shape;783;p46"/>
          <p:cNvSpPr/>
          <p:nvPr/>
        </p:nvSpPr>
        <p:spPr>
          <a:xfrm>
            <a:off x="4643188" y="3818922"/>
            <a:ext cx="45600" cy="411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784" name="Google Shape;784;p46"/>
          <p:cNvPicPr preferRelativeResize="0"/>
          <p:nvPr/>
        </p:nvPicPr>
        <p:blipFill rotWithShape="1">
          <a:blip r:embed="rId3">
            <a:alphaModFix/>
          </a:blip>
          <a:srcRect/>
          <a:stretch/>
        </p:blipFill>
        <p:spPr>
          <a:xfrm>
            <a:off x="8147023" y="3669574"/>
            <a:ext cx="530333" cy="358398"/>
          </a:xfrm>
          <a:prstGeom prst="rect">
            <a:avLst/>
          </a:prstGeom>
          <a:noFill/>
          <a:ln>
            <a:noFill/>
          </a:ln>
        </p:spPr>
      </p:pic>
      <p:cxnSp>
        <p:nvCxnSpPr>
          <p:cNvPr id="785" name="Google Shape;785;p46"/>
          <p:cNvCxnSpPr>
            <a:stCxn id="775" idx="3"/>
            <a:endCxn id="784" idx="1"/>
          </p:cNvCxnSpPr>
          <p:nvPr/>
        </p:nvCxnSpPr>
        <p:spPr>
          <a:xfrm>
            <a:off x="6736676" y="3846290"/>
            <a:ext cx="1410300" cy="24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sp>
        <p:nvSpPr>
          <p:cNvPr id="786" name="Google Shape;786;p46"/>
          <p:cNvSpPr txBox="1"/>
          <p:nvPr/>
        </p:nvSpPr>
        <p:spPr>
          <a:xfrm>
            <a:off x="7969346" y="3467086"/>
            <a:ext cx="626700" cy="246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000">
                <a:solidFill>
                  <a:srgbClr val="000000"/>
                </a:solidFill>
                <a:latin typeface="Calibri"/>
                <a:ea typeface="Calibri"/>
                <a:cs typeface="Calibri"/>
                <a:sym typeface="Calibri"/>
              </a:rPr>
              <a:t>BNG</a:t>
            </a:r>
            <a:endParaRPr sz="1000">
              <a:solidFill>
                <a:srgbClr val="000000"/>
              </a:solidFill>
              <a:latin typeface="Calibri"/>
              <a:ea typeface="Calibri"/>
              <a:cs typeface="Calibri"/>
              <a:sym typeface="Calibri"/>
            </a:endParaRPr>
          </a:p>
        </p:txBody>
      </p:sp>
      <p:sp>
        <p:nvSpPr>
          <p:cNvPr id="787" name="Google Shape;787;p46"/>
          <p:cNvSpPr txBox="1"/>
          <p:nvPr/>
        </p:nvSpPr>
        <p:spPr>
          <a:xfrm>
            <a:off x="7529525" y="671725"/>
            <a:ext cx="731400" cy="31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t>NEM</a:t>
            </a:r>
            <a:endParaRPr sz="2000" b="1"/>
          </a:p>
        </p:txBody>
      </p:sp>
      <p:sp>
        <p:nvSpPr>
          <p:cNvPr id="788" name="Google Shape;788;p46"/>
          <p:cNvSpPr/>
          <p:nvPr/>
        </p:nvSpPr>
        <p:spPr>
          <a:xfrm>
            <a:off x="3654700" y="1091425"/>
            <a:ext cx="2742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KAFKA</a:t>
            </a:r>
            <a:endParaRPr sz="1100" b="1">
              <a:solidFill>
                <a:schemeClr val="dk1"/>
              </a:solidFill>
              <a:latin typeface="Calibri"/>
              <a:ea typeface="Calibri"/>
              <a:cs typeface="Calibri"/>
              <a:sym typeface="Calibri"/>
            </a:endParaRPr>
          </a:p>
        </p:txBody>
      </p:sp>
      <p:sp>
        <p:nvSpPr>
          <p:cNvPr id="789" name="Google Shape;789;p46"/>
          <p:cNvSpPr/>
          <p:nvPr/>
        </p:nvSpPr>
        <p:spPr>
          <a:xfrm>
            <a:off x="3654698" y="676975"/>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PROMETHEUS</a:t>
            </a:r>
            <a:endParaRPr sz="1100" b="1">
              <a:solidFill>
                <a:schemeClr val="dk1"/>
              </a:solidFill>
              <a:latin typeface="Calibri"/>
              <a:ea typeface="Calibri"/>
              <a:cs typeface="Calibri"/>
              <a:sym typeface="Calibri"/>
            </a:endParaRPr>
          </a:p>
        </p:txBody>
      </p:sp>
      <p:sp>
        <p:nvSpPr>
          <p:cNvPr id="790" name="Google Shape;790;p46"/>
          <p:cNvSpPr/>
          <p:nvPr/>
        </p:nvSpPr>
        <p:spPr>
          <a:xfrm>
            <a:off x="5127821" y="676975"/>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ELK STACK</a:t>
            </a:r>
            <a:endParaRPr sz="1100" b="1">
              <a:solidFill>
                <a:schemeClr val="dk1"/>
              </a:solidFill>
              <a:latin typeface="Calibri"/>
              <a:ea typeface="Calibri"/>
              <a:cs typeface="Calibri"/>
              <a:sym typeface="Calibri"/>
            </a:endParaRPr>
          </a:p>
        </p:txBody>
      </p:sp>
      <p:sp>
        <p:nvSpPr>
          <p:cNvPr id="791" name="Google Shape;791;p46"/>
          <p:cNvSpPr/>
          <p:nvPr/>
        </p:nvSpPr>
        <p:spPr>
          <a:xfrm>
            <a:off x="3654698" y="291200"/>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GRAFANA</a:t>
            </a:r>
            <a:endParaRPr sz="1100" b="1">
              <a:solidFill>
                <a:schemeClr val="dk1"/>
              </a:solidFill>
              <a:latin typeface="Calibri"/>
              <a:ea typeface="Calibri"/>
              <a:cs typeface="Calibri"/>
              <a:sym typeface="Calibri"/>
            </a:endParaRPr>
          </a:p>
        </p:txBody>
      </p:sp>
      <p:sp>
        <p:nvSpPr>
          <p:cNvPr id="792" name="Google Shape;792;p46"/>
          <p:cNvSpPr/>
          <p:nvPr/>
        </p:nvSpPr>
        <p:spPr>
          <a:xfrm>
            <a:off x="5127834" y="291200"/>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KIBANA</a:t>
            </a:r>
            <a:endParaRPr sz="1100" b="1">
              <a:solidFill>
                <a:schemeClr val="dk1"/>
              </a:solidFill>
              <a:latin typeface="Calibri"/>
              <a:ea typeface="Calibri"/>
              <a:cs typeface="Calibri"/>
              <a:sym typeface="Calibri"/>
            </a:endParaRPr>
          </a:p>
        </p:txBody>
      </p:sp>
      <p:sp>
        <p:nvSpPr>
          <p:cNvPr id="793" name="Google Shape;793;p46"/>
          <p:cNvSpPr/>
          <p:nvPr/>
        </p:nvSpPr>
        <p:spPr>
          <a:xfrm>
            <a:off x="6600975" y="291200"/>
            <a:ext cx="731400" cy="11001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XOS</a:t>
            </a:r>
            <a:endParaRPr sz="1100" b="1">
              <a:solidFill>
                <a:schemeClr val="dk1"/>
              </a:solidFill>
              <a:latin typeface="Calibri"/>
              <a:ea typeface="Calibri"/>
              <a:cs typeface="Calibri"/>
              <a:sym typeface="Calibri"/>
            </a:endParaRPr>
          </a:p>
        </p:txBody>
      </p:sp>
      <p:cxnSp>
        <p:nvCxnSpPr>
          <p:cNvPr id="794" name="Google Shape;794;p46"/>
          <p:cNvCxnSpPr/>
          <p:nvPr/>
        </p:nvCxnSpPr>
        <p:spPr>
          <a:xfrm rot="10800000" flipH="1">
            <a:off x="3651675" y="3281425"/>
            <a:ext cx="200100" cy="5526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5" name="Google Shape;795;p46"/>
          <p:cNvCxnSpPr/>
          <p:nvPr/>
        </p:nvCxnSpPr>
        <p:spPr>
          <a:xfrm rot="10800000">
            <a:off x="4437500" y="3310075"/>
            <a:ext cx="152400" cy="481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6" name="Google Shape;796;p46"/>
          <p:cNvCxnSpPr/>
          <p:nvPr/>
        </p:nvCxnSpPr>
        <p:spPr>
          <a:xfrm rot="10800000">
            <a:off x="3913625" y="1462150"/>
            <a:ext cx="0" cy="1405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7" name="Google Shape;797;p46"/>
          <p:cNvCxnSpPr/>
          <p:nvPr/>
        </p:nvCxnSpPr>
        <p:spPr>
          <a:xfrm rot="10800000">
            <a:off x="6075800" y="2281438"/>
            <a:ext cx="0" cy="13041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8" name="Google Shape;798;p46"/>
          <p:cNvCxnSpPr/>
          <p:nvPr/>
        </p:nvCxnSpPr>
        <p:spPr>
          <a:xfrm rot="10800000">
            <a:off x="5924325" y="1465625"/>
            <a:ext cx="0" cy="376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9" name="Google Shape;799;p46"/>
          <p:cNvCxnSpPr/>
          <p:nvPr/>
        </p:nvCxnSpPr>
        <p:spPr>
          <a:xfrm rot="10800000">
            <a:off x="4457475" y="526625"/>
            <a:ext cx="0" cy="6894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sp>
        <p:nvSpPr>
          <p:cNvPr id="800" name="Google Shape;800;p46"/>
          <p:cNvSpPr/>
          <p:nvPr/>
        </p:nvSpPr>
        <p:spPr>
          <a:xfrm>
            <a:off x="1068307" y="1061283"/>
            <a:ext cx="1698017" cy="360300"/>
          </a:xfrm>
          <a:prstGeom prst="hexagon">
            <a:avLst>
              <a:gd name="adj" fmla="val 25000"/>
              <a:gd name="vf" fmla="val 115470"/>
            </a:avLst>
          </a:prstGeom>
          <a:solidFill>
            <a:schemeClr val="lt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000000"/>
                </a:solidFill>
                <a:latin typeface="Calibri"/>
                <a:ea typeface="Calibri"/>
                <a:cs typeface="Calibri"/>
                <a:sym typeface="Calibri"/>
              </a:rPr>
              <a:t>Operator OSS</a:t>
            </a:r>
            <a:endParaRPr/>
          </a:p>
        </p:txBody>
      </p:sp>
      <p:cxnSp>
        <p:nvCxnSpPr>
          <p:cNvPr id="802" name="Google Shape;802;p46"/>
          <p:cNvCxnSpPr/>
          <p:nvPr/>
        </p:nvCxnSpPr>
        <p:spPr>
          <a:xfrm rot="10800000">
            <a:off x="5771925" y="1465625"/>
            <a:ext cx="0" cy="37650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3" name="Google Shape;803;p46"/>
          <p:cNvCxnSpPr/>
          <p:nvPr/>
        </p:nvCxnSpPr>
        <p:spPr>
          <a:xfrm rot="10800000">
            <a:off x="6484775" y="1241813"/>
            <a:ext cx="454200" cy="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4" name="Google Shape;804;p46"/>
          <p:cNvCxnSpPr/>
          <p:nvPr/>
        </p:nvCxnSpPr>
        <p:spPr>
          <a:xfrm rot="10800000">
            <a:off x="5752875" y="526625"/>
            <a:ext cx="0" cy="68940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5" name="Google Shape;805;p46"/>
          <p:cNvCxnSpPr>
            <a:endCxn id="800" idx="0"/>
          </p:cNvCxnSpPr>
          <p:nvPr/>
        </p:nvCxnSpPr>
        <p:spPr>
          <a:xfrm flipH="1" flipV="1">
            <a:off x="2766324" y="1241433"/>
            <a:ext cx="1043700" cy="300"/>
          </a:xfrm>
          <a:prstGeom prst="straightConnector1">
            <a:avLst/>
          </a:prstGeom>
          <a:noFill/>
          <a:ln w="25400" cap="flat" cmpd="sng">
            <a:solidFill>
              <a:srgbClr val="000000"/>
            </a:solidFill>
            <a:prstDash val="solid"/>
            <a:round/>
            <a:headEnd type="none" w="sm" len="sm"/>
            <a:tailEnd type="stealth" w="med" len="med"/>
          </a:ln>
          <a:effectLst>
            <a:outerShdw blurRad="40000" dist="20000" dir="5400000" rotWithShape="0">
              <a:srgbClr val="000000">
                <a:alpha val="37650"/>
              </a:srgbClr>
            </a:outerShdw>
          </a:effectLst>
        </p:spPr>
      </p:cxnSp>
      <p:sp>
        <p:nvSpPr>
          <p:cNvPr id="73" name="Title 1">
            <a:extLst>
              <a:ext uri="{FF2B5EF4-FFF2-40B4-BE49-F238E27FC236}">
                <a16:creationId xmlns="" xmlns:a16="http://schemas.microsoft.com/office/drawing/2014/main" id="{83F77B4F-7684-CF4F-BE07-FE5B034C8F10}"/>
              </a:ext>
            </a:extLst>
          </p:cNvPr>
          <p:cNvSpPr txBox="1">
            <a:spLocks/>
          </p:cNvSpPr>
          <p:nvPr/>
        </p:nvSpPr>
        <p:spPr>
          <a:xfrm>
            <a:off x="6675" y="8770"/>
            <a:ext cx="2959272" cy="954107"/>
          </a:xfrm>
          <a:prstGeom prst="rect">
            <a:avLst/>
          </a:prstGeom>
        </p:spPr>
        <p:txBody>
          <a:bodyPr vert="horz" wrap="square" lIns="91440" tIns="45720" rIns="91440" bIns="45720" rtlCol="0" anchor="t" anchorCtr="0">
            <a:spAutoFit/>
          </a:bodyPr>
          <a:lstStyle>
            <a:lvl1pPr algn="ctr" defTabSz="457200" rtl="0" eaLnBrk="1" latinLnBrk="0" hangingPunct="1">
              <a:lnSpc>
                <a:spcPts val="3400"/>
              </a:lnSpc>
              <a:spcBef>
                <a:spcPct val="0"/>
              </a:spcBef>
              <a:buNone/>
              <a:defRPr sz="3000" b="0" i="0" kern="1200">
                <a:solidFill>
                  <a:srgbClr val="007DAF"/>
                </a:solidFill>
                <a:latin typeface="Calibri"/>
                <a:ea typeface="+mj-ea"/>
                <a:cs typeface="Calibri"/>
              </a:defRPr>
            </a:lvl1pPr>
          </a:lstStyle>
          <a:p>
            <a:pPr marL="0" marR="0" lvl="0" indent="0" algn="l" defTabSz="457200" rtl="0" eaLnBrk="1" fontAlgn="auto" latinLnBrk="0" hangingPunct="1">
              <a:lnSpc>
                <a:spcPts val="34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DAF"/>
                </a:solidFill>
                <a:effectLst/>
                <a:uLnTx/>
                <a:uFillTx/>
                <a:latin typeface="Calibri"/>
                <a:ea typeface="+mj-ea"/>
                <a:cs typeface="Calibri"/>
              </a:rPr>
              <a:t>NEM Monitoring </a:t>
            </a:r>
          </a:p>
          <a:p>
            <a:pPr marL="0" marR="0" lvl="0" indent="0" algn="l" defTabSz="457200" rtl="0" eaLnBrk="1" fontAlgn="auto" latinLnBrk="0" hangingPunct="1">
              <a:lnSpc>
                <a:spcPts val="34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DAF"/>
                </a:solidFill>
                <a:effectLst/>
                <a:uLnTx/>
                <a:uFillTx/>
                <a:latin typeface="Calibri"/>
                <a:ea typeface="+mj-ea"/>
                <a:cs typeface="Calibri"/>
              </a:rPr>
              <a:t>Infrastructure</a:t>
            </a:r>
          </a:p>
        </p:txBody>
      </p:sp>
      <p:cxnSp>
        <p:nvCxnSpPr>
          <p:cNvPr id="75" name="Google Shape;797;p46"/>
          <p:cNvCxnSpPr/>
          <p:nvPr/>
        </p:nvCxnSpPr>
        <p:spPr>
          <a:xfrm flipH="1" flipV="1">
            <a:off x="6227276" y="1465624"/>
            <a:ext cx="711699" cy="3156987"/>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7" name="Google Shape;802;p46"/>
          <p:cNvCxnSpPr/>
          <p:nvPr/>
        </p:nvCxnSpPr>
        <p:spPr>
          <a:xfrm flipV="1">
            <a:off x="3810024" y="1391300"/>
            <a:ext cx="0" cy="1476351"/>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 name="Google Shape;794;p46"/>
          <p:cNvCxnSpPr/>
          <p:nvPr/>
        </p:nvCxnSpPr>
        <p:spPr>
          <a:xfrm>
            <a:off x="213304" y="2141589"/>
            <a:ext cx="504185" cy="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sp>
        <p:nvSpPr>
          <p:cNvPr id="7" name="TextBox 6"/>
          <p:cNvSpPr txBox="1"/>
          <p:nvPr/>
        </p:nvSpPr>
        <p:spPr>
          <a:xfrm>
            <a:off x="824607" y="1956923"/>
            <a:ext cx="2543229" cy="369332"/>
          </a:xfrm>
          <a:prstGeom prst="rect">
            <a:avLst/>
          </a:prstGeom>
          <a:noFill/>
        </p:spPr>
        <p:txBody>
          <a:bodyPr wrap="square" rtlCol="0">
            <a:spAutoFit/>
          </a:bodyPr>
          <a:lstStyle/>
          <a:p>
            <a:r>
              <a:rPr lang="en-US" b="1"/>
              <a:t>Alarms, events &amp; stats</a:t>
            </a:r>
          </a:p>
        </p:txBody>
      </p:sp>
      <p:cxnSp>
        <p:nvCxnSpPr>
          <p:cNvPr id="83" name="Google Shape;802;p46"/>
          <p:cNvCxnSpPr/>
          <p:nvPr/>
        </p:nvCxnSpPr>
        <p:spPr>
          <a:xfrm>
            <a:off x="213304" y="2469688"/>
            <a:ext cx="504185" cy="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sp>
        <p:nvSpPr>
          <p:cNvPr id="86" name="TextBox 85"/>
          <p:cNvSpPr txBox="1"/>
          <p:nvPr/>
        </p:nvSpPr>
        <p:spPr>
          <a:xfrm>
            <a:off x="824607" y="2322856"/>
            <a:ext cx="2543229" cy="369332"/>
          </a:xfrm>
          <a:prstGeom prst="rect">
            <a:avLst/>
          </a:prstGeom>
          <a:noFill/>
        </p:spPr>
        <p:txBody>
          <a:bodyPr wrap="square" rtlCol="0">
            <a:spAutoFit/>
          </a:bodyPr>
          <a:lstStyle/>
          <a:p>
            <a:r>
              <a:rPr lang="en-US" b="1"/>
              <a:t>Logs</a:t>
            </a:r>
          </a:p>
        </p:txBody>
      </p:sp>
    </p:spTree>
    <p:extLst>
      <p:ext uri="{BB962C8B-B14F-4D97-AF65-F5344CB8AC3E}">
        <p14:creationId xmlns:p14="http://schemas.microsoft.com/office/powerpoint/2010/main" val="38001322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4"/>
                                        </p:tgtEl>
                                        <p:attrNameLst>
                                          <p:attrName>style.visibility</p:attrName>
                                        </p:attrNameLst>
                                      </p:cBhvr>
                                      <p:to>
                                        <p:strVal val="visible"/>
                                      </p:to>
                                    </p:set>
                                    <p:animEffect transition="in" filter="fade">
                                      <p:cBhvr>
                                        <p:cTn id="7" dur="1000"/>
                                        <p:tgtEl>
                                          <p:spTgt spid="794"/>
                                        </p:tgtEl>
                                      </p:cBhvr>
                                    </p:animEffect>
                                  </p:childTnLst>
                                </p:cTn>
                              </p:par>
                              <p:par>
                                <p:cTn id="8" presetID="10" presetClass="entr" presetSubtype="0" fill="hold" nodeType="withEffect">
                                  <p:stCondLst>
                                    <p:cond delay="0"/>
                                  </p:stCondLst>
                                  <p:childTnLst>
                                    <p:set>
                                      <p:cBhvr>
                                        <p:cTn id="9" dur="1" fill="hold">
                                          <p:stCondLst>
                                            <p:cond delay="0"/>
                                          </p:stCondLst>
                                        </p:cTn>
                                        <p:tgtEl>
                                          <p:spTgt spid="795"/>
                                        </p:tgtEl>
                                        <p:attrNameLst>
                                          <p:attrName>style.visibility</p:attrName>
                                        </p:attrNameLst>
                                      </p:cBhvr>
                                      <p:to>
                                        <p:strVal val="visible"/>
                                      </p:to>
                                    </p:set>
                                    <p:animEffect transition="in" filter="fade">
                                      <p:cBhvr>
                                        <p:cTn id="10" dur="1000"/>
                                        <p:tgtEl>
                                          <p:spTgt spid="79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96"/>
                                        </p:tgtEl>
                                        <p:attrNameLst>
                                          <p:attrName>style.visibility</p:attrName>
                                        </p:attrNameLst>
                                      </p:cBhvr>
                                      <p:to>
                                        <p:strVal val="visible"/>
                                      </p:to>
                                    </p:set>
                                    <p:animEffect transition="in" filter="fade">
                                      <p:cBhvr>
                                        <p:cTn id="15" dur="1000"/>
                                        <p:tgtEl>
                                          <p:spTgt spid="79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97"/>
                                        </p:tgtEl>
                                        <p:attrNameLst>
                                          <p:attrName>style.visibility</p:attrName>
                                        </p:attrNameLst>
                                      </p:cBhvr>
                                      <p:to>
                                        <p:strVal val="visible"/>
                                      </p:to>
                                    </p:set>
                                    <p:animEffect transition="in" filter="fade">
                                      <p:cBhvr>
                                        <p:cTn id="20" dur="1000"/>
                                        <p:tgtEl>
                                          <p:spTgt spid="797"/>
                                        </p:tgtEl>
                                      </p:cBhvr>
                                    </p:animEffect>
                                  </p:childTnLst>
                                </p:cTn>
                              </p:par>
                              <p:par>
                                <p:cTn id="21" presetID="10" presetClass="entr" presetSubtype="0" fill="hold" nodeType="withEffect">
                                  <p:stCondLst>
                                    <p:cond delay="0"/>
                                  </p:stCondLst>
                                  <p:childTnLst>
                                    <p:set>
                                      <p:cBhvr>
                                        <p:cTn id="22" dur="1" fill="hold">
                                          <p:stCondLst>
                                            <p:cond delay="0"/>
                                          </p:stCondLst>
                                        </p:cTn>
                                        <p:tgtEl>
                                          <p:spTgt spid="798"/>
                                        </p:tgtEl>
                                        <p:attrNameLst>
                                          <p:attrName>style.visibility</p:attrName>
                                        </p:attrNameLst>
                                      </p:cBhvr>
                                      <p:to>
                                        <p:strVal val="visible"/>
                                      </p:to>
                                    </p:set>
                                    <p:animEffect transition="in" filter="fade">
                                      <p:cBhvr>
                                        <p:cTn id="23" dur="1000"/>
                                        <p:tgtEl>
                                          <p:spTgt spid="79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99"/>
                                        </p:tgtEl>
                                        <p:attrNameLst>
                                          <p:attrName>style.visibility</p:attrName>
                                        </p:attrNameLst>
                                      </p:cBhvr>
                                      <p:to>
                                        <p:strVal val="visible"/>
                                      </p:to>
                                    </p:set>
                                    <p:animEffect transition="in" filter="fade">
                                      <p:cBhvr>
                                        <p:cTn id="28" dur="1000"/>
                                        <p:tgtEl>
                                          <p:spTgt spid="79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03"/>
                                        </p:tgtEl>
                                        <p:attrNameLst>
                                          <p:attrName>style.visibility</p:attrName>
                                        </p:attrNameLst>
                                      </p:cBhvr>
                                      <p:to>
                                        <p:strVal val="visible"/>
                                      </p:to>
                                    </p:set>
                                    <p:animEffect transition="in" filter="fade">
                                      <p:cBhvr>
                                        <p:cTn id="33" dur="1000"/>
                                        <p:tgtEl>
                                          <p:spTgt spid="803"/>
                                        </p:tgtEl>
                                      </p:cBhvr>
                                    </p:animEffect>
                                  </p:childTnLst>
                                </p:cTn>
                              </p:par>
                              <p:par>
                                <p:cTn id="34" presetID="10" presetClass="entr" presetSubtype="0" fill="hold" nodeType="withEffect">
                                  <p:stCondLst>
                                    <p:cond delay="0"/>
                                  </p:stCondLst>
                                  <p:childTnLst>
                                    <p:set>
                                      <p:cBhvr>
                                        <p:cTn id="35" dur="1" fill="hold">
                                          <p:stCondLst>
                                            <p:cond delay="0"/>
                                          </p:stCondLst>
                                        </p:cTn>
                                        <p:tgtEl>
                                          <p:spTgt spid="802"/>
                                        </p:tgtEl>
                                        <p:attrNameLst>
                                          <p:attrName>style.visibility</p:attrName>
                                        </p:attrNameLst>
                                      </p:cBhvr>
                                      <p:to>
                                        <p:strVal val="visible"/>
                                      </p:to>
                                    </p:set>
                                    <p:animEffect transition="in" filter="fade">
                                      <p:cBhvr>
                                        <p:cTn id="36" dur="1000"/>
                                        <p:tgtEl>
                                          <p:spTgt spid="80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04"/>
                                        </p:tgtEl>
                                        <p:attrNameLst>
                                          <p:attrName>style.visibility</p:attrName>
                                        </p:attrNameLst>
                                      </p:cBhvr>
                                      <p:to>
                                        <p:strVal val="visible"/>
                                      </p:to>
                                    </p:set>
                                    <p:animEffect transition="in" filter="fade">
                                      <p:cBhvr>
                                        <p:cTn id="41" dur="1000"/>
                                        <p:tgtEl>
                                          <p:spTgt spid="80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805"/>
                                        </p:tgtEl>
                                        <p:attrNameLst>
                                          <p:attrName>style.visibility</p:attrName>
                                        </p:attrNameLst>
                                      </p:cBhvr>
                                      <p:to>
                                        <p:strVal val="visible"/>
                                      </p:to>
                                    </p:set>
                                    <p:animEffect transition="in" filter="fade">
                                      <p:cBhvr>
                                        <p:cTn id="46" dur="1000"/>
                                        <p:tgtEl>
                                          <p:spTgt spid="80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1000"/>
                                        <p:tgtEl>
                                          <p:spTgt spid="75"/>
                                        </p:tgtEl>
                                      </p:cBhvr>
                                    </p:animEffect>
                                  </p:childTnLst>
                                </p:cTn>
                              </p:par>
                              <p:par>
                                <p:cTn id="52" presetID="10" presetClass="entr" presetSubtype="0" fill="hold"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fade">
                                      <p:cBhvr>
                                        <p:cTn id="54"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367425" y="1726925"/>
            <a:ext cx="3169023" cy="1928826"/>
            <a:chOff x="3471122" y="1726925"/>
            <a:chExt cx="3169023" cy="1928826"/>
          </a:xfrm>
        </p:grpSpPr>
        <p:cxnSp>
          <p:nvCxnSpPr>
            <p:cNvPr id="60" name="Straight Connector 59"/>
            <p:cNvCxnSpPr>
              <a:stCxn id="4" idx="0"/>
            </p:cNvCxnSpPr>
            <p:nvPr/>
          </p:nvCxnSpPr>
          <p:spPr>
            <a:xfrm flipV="1">
              <a:off x="4003252" y="3112205"/>
              <a:ext cx="0" cy="54354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71122" y="2913420"/>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200">
                  <a:solidFill>
                    <a:prstClr val="white"/>
                  </a:solidFill>
                  <a:latin typeface="Calibri"/>
                </a:rPr>
                <a:t>VOLTHA</a:t>
              </a:r>
            </a:p>
          </p:txBody>
        </p:sp>
        <p:sp>
          <p:nvSpPr>
            <p:cNvPr id="63" name="Rounded Rectangle 62"/>
            <p:cNvSpPr/>
            <p:nvPr/>
          </p:nvSpPr>
          <p:spPr>
            <a:xfrm>
              <a:off x="4037928" y="1919510"/>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US" sz="1400">
                  <a:solidFill>
                    <a:srgbClr val="FFFFFF"/>
                  </a:solidFill>
                  <a:latin typeface="Calibri"/>
                </a:rPr>
                <a:t>ONOS Cluster</a:t>
              </a:r>
            </a:p>
          </p:txBody>
        </p:sp>
        <p:cxnSp>
          <p:nvCxnSpPr>
            <p:cNvPr id="65" name="Straight Connector 64"/>
            <p:cNvCxnSpPr/>
            <p:nvPr/>
          </p:nvCxnSpPr>
          <p:spPr>
            <a:xfrm flipV="1">
              <a:off x="4258802" y="2230108"/>
              <a:ext cx="1094" cy="68951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6" y="1726925"/>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700">
                  <a:solidFill>
                    <a:prstClr val="black"/>
                  </a:solidFill>
                  <a:latin typeface="Calibri"/>
                </a:rPr>
                <a:t>vOLT</a:t>
              </a:r>
            </a:p>
          </p:txBody>
        </p:sp>
        <p:sp>
          <p:nvSpPr>
            <p:cNvPr id="71" name="Hexagon 70"/>
            <p:cNvSpPr/>
            <p:nvPr/>
          </p:nvSpPr>
          <p:spPr>
            <a:xfrm>
              <a:off x="4455904" y="1726925"/>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dhcp</a:t>
              </a:r>
            </a:p>
          </p:txBody>
        </p:sp>
        <p:sp>
          <p:nvSpPr>
            <p:cNvPr id="72" name="Hexagon 71"/>
            <p:cNvSpPr/>
            <p:nvPr/>
          </p:nvSpPr>
          <p:spPr>
            <a:xfrm>
              <a:off x="4863911" y="1726925"/>
              <a:ext cx="5890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mcast</a:t>
              </a:r>
            </a:p>
          </p:txBody>
        </p:sp>
        <p:sp>
          <p:nvSpPr>
            <p:cNvPr id="127" name="TextBox 126"/>
            <p:cNvSpPr txBox="1"/>
            <p:nvPr/>
          </p:nvSpPr>
          <p:spPr>
            <a:xfrm>
              <a:off x="4333020" y="2301107"/>
              <a:ext cx="328498" cy="246221"/>
            </a:xfrm>
            <a:prstGeom prst="rect">
              <a:avLst/>
            </a:prstGeom>
            <a:noFill/>
          </p:spPr>
          <p:txBody>
            <a:bodyPr wrap="none" rtlCol="0">
              <a:spAutoFit/>
            </a:bodyPr>
            <a:lstStyle/>
            <a:p>
              <a:pPr>
                <a:defRPr/>
              </a:pPr>
              <a:r>
                <a:rPr lang="en-US" sz="1000">
                  <a:solidFill>
                    <a:prstClr val="black"/>
                  </a:solidFill>
                  <a:latin typeface="Calibri"/>
                </a:rPr>
                <a:t>OF</a:t>
              </a:r>
            </a:p>
          </p:txBody>
        </p:sp>
        <p:sp>
          <p:nvSpPr>
            <p:cNvPr id="129" name="Rectangle 128"/>
            <p:cNvSpPr/>
            <p:nvPr/>
          </p:nvSpPr>
          <p:spPr>
            <a:xfrm>
              <a:off x="4963403" y="2931320"/>
              <a:ext cx="350277" cy="1877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rPr>
                <a:t>TP</a:t>
              </a:r>
            </a:p>
          </p:txBody>
        </p:sp>
        <p:sp>
          <p:nvSpPr>
            <p:cNvPr id="130" name="Rectangle 129"/>
            <p:cNvSpPr/>
            <p:nvPr/>
          </p:nvSpPr>
          <p:spPr>
            <a:xfrm>
              <a:off x="4996343" y="2975046"/>
              <a:ext cx="398617" cy="2050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rPr>
                <a:t>TP</a:t>
              </a:r>
            </a:p>
          </p:txBody>
        </p:sp>
        <p:sp>
          <p:nvSpPr>
            <p:cNvPr id="131" name="Rectangle 130"/>
            <p:cNvSpPr/>
            <p:nvPr/>
          </p:nvSpPr>
          <p:spPr>
            <a:xfrm>
              <a:off x="5044722" y="3028930"/>
              <a:ext cx="380718" cy="2019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dirty="0">
                  <a:solidFill>
                    <a:prstClr val="black"/>
                  </a:solidFill>
                  <a:latin typeface="Calibri"/>
                </a:rPr>
                <a:t>TP</a:t>
              </a:r>
            </a:p>
          </p:txBody>
        </p:sp>
        <p:sp>
          <p:nvSpPr>
            <p:cNvPr id="132" name="Left Arrow 131"/>
            <p:cNvSpPr/>
            <p:nvPr/>
          </p:nvSpPr>
          <p:spPr>
            <a:xfrm>
              <a:off x="4746061" y="2987694"/>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grpSp>
      <p:sp>
        <p:nvSpPr>
          <p:cNvPr id="165" name="Rounded Rectangle 164"/>
          <p:cNvSpPr/>
          <p:nvPr/>
        </p:nvSpPr>
        <p:spPr>
          <a:xfrm>
            <a:off x="1628271" y="3577667"/>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endParaRPr>
          </a:p>
        </p:txBody>
      </p:sp>
      <p:sp>
        <p:nvSpPr>
          <p:cNvPr id="164" name="Rounded Rectangle 163"/>
          <p:cNvSpPr/>
          <p:nvPr/>
        </p:nvSpPr>
        <p:spPr>
          <a:xfrm>
            <a:off x="1724386" y="3484244"/>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endParaRPr>
          </a:p>
        </p:txBody>
      </p:sp>
      <p:grpSp>
        <p:nvGrpSpPr>
          <p:cNvPr id="29" name="Group 28"/>
          <p:cNvGrpSpPr/>
          <p:nvPr/>
        </p:nvGrpSpPr>
        <p:grpSpPr>
          <a:xfrm>
            <a:off x="1386406" y="3167541"/>
            <a:ext cx="3542132" cy="1249162"/>
            <a:chOff x="1490103" y="3167541"/>
            <a:chExt cx="3542132" cy="1249162"/>
          </a:xfrm>
        </p:grpSpPr>
        <p:sp>
          <p:nvSpPr>
            <p:cNvPr id="56" name="TextBox 55"/>
            <p:cNvSpPr txBox="1"/>
            <p:nvPr/>
          </p:nvSpPr>
          <p:spPr>
            <a:xfrm>
              <a:off x="4649698" y="4074531"/>
              <a:ext cx="382537" cy="246221"/>
            </a:xfrm>
            <a:prstGeom prst="rect">
              <a:avLst/>
            </a:prstGeom>
            <a:noFill/>
          </p:spPr>
          <p:txBody>
            <a:bodyPr wrap="none" rtlCol="0">
              <a:spAutoFit/>
            </a:bodyPr>
            <a:lstStyle/>
            <a:p>
              <a:pPr>
                <a:defRPr/>
              </a:pPr>
              <a:r>
                <a:rPr lang="en-US" sz="1000">
                  <a:solidFill>
                    <a:prstClr val="black"/>
                  </a:solidFill>
                  <a:latin typeface="Calibri"/>
                </a:rPr>
                <a:t>NNI</a:t>
              </a:r>
            </a:p>
          </p:txBody>
        </p:sp>
        <p:grpSp>
          <p:nvGrpSpPr>
            <p:cNvPr id="16" name="Group 15"/>
            <p:cNvGrpSpPr/>
            <p:nvPr/>
          </p:nvGrpSpPr>
          <p:grpSpPr>
            <a:xfrm>
              <a:off x="1490103" y="3167541"/>
              <a:ext cx="3198802" cy="1249162"/>
              <a:chOff x="1490103" y="3167541"/>
              <a:chExt cx="3198802" cy="1249162"/>
            </a:xfrm>
          </p:grpSpPr>
          <p:sp>
            <p:nvSpPr>
              <p:cNvPr id="118" name="Rounded Rectangle 117"/>
              <p:cNvSpPr/>
              <p:nvPr/>
            </p:nvSpPr>
            <p:spPr>
              <a:xfrm>
                <a:off x="1933232" y="3394018"/>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endParaRPr>
              </a:p>
            </p:txBody>
          </p:sp>
          <p:grpSp>
            <p:nvGrpSpPr>
              <p:cNvPr id="58" name="Group 57"/>
              <p:cNvGrpSpPr/>
              <p:nvPr/>
            </p:nvGrpSpPr>
            <p:grpSpPr>
              <a:xfrm>
                <a:off x="1900255" y="3416840"/>
                <a:ext cx="2788650" cy="978137"/>
                <a:chOff x="1900255" y="4472883"/>
                <a:chExt cx="2788650" cy="1086819"/>
              </a:xfrm>
            </p:grpSpPr>
            <p:sp>
              <p:nvSpPr>
                <p:cNvPr id="4" name="Rounded Rectangle 3"/>
                <p:cNvSpPr/>
                <p:nvPr/>
              </p:nvSpPr>
              <p:spPr>
                <a:xfrm>
                  <a:off x="3547851" y="4738342"/>
                  <a:ext cx="1118195" cy="4486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cxnSp>
              <p:nvCxnSpPr>
                <p:cNvPr id="8" name="Straight Connector 7"/>
                <p:cNvCxnSpPr/>
                <p:nvPr/>
              </p:nvCxnSpPr>
              <p:spPr>
                <a:xfrm flipH="1" flipV="1">
                  <a:off x="2995657" y="4793560"/>
                  <a:ext cx="552194" cy="4141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95657" y="5083451"/>
                  <a:ext cx="552194" cy="1035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25" y="4752148"/>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15" name="Oval 14"/>
                <p:cNvSpPr/>
                <p:nvPr/>
              </p:nvSpPr>
              <p:spPr>
                <a:xfrm>
                  <a:off x="4643186" y="483497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17" name="Oval 16"/>
                <p:cNvSpPr/>
                <p:nvPr/>
              </p:nvSpPr>
              <p:spPr>
                <a:xfrm>
                  <a:off x="4643186" y="506224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19" name="Oval 18"/>
                <p:cNvSpPr/>
                <p:nvPr/>
              </p:nvSpPr>
              <p:spPr>
                <a:xfrm>
                  <a:off x="2905925" y="5154847"/>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endParaRPr>
                </a:p>
              </p:txBody>
            </p:sp>
            <p:cxnSp>
              <p:nvCxnSpPr>
                <p:cNvPr id="20" name="Straight Connector 19"/>
                <p:cNvCxnSpPr>
                  <a:stCxn id="13" idx="2"/>
                  <a:endCxn id="34" idx="3"/>
                </p:cNvCxnSpPr>
                <p:nvPr/>
              </p:nvCxnSpPr>
              <p:spPr>
                <a:xfrm flipH="1" flipV="1">
                  <a:off x="2194976" y="4593396"/>
                  <a:ext cx="710949" cy="190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3" idx="3"/>
                  <a:endCxn id="35" idx="3"/>
                </p:cNvCxnSpPr>
                <p:nvPr/>
              </p:nvCxnSpPr>
              <p:spPr>
                <a:xfrm flipH="1">
                  <a:off x="2194976" y="4807008"/>
                  <a:ext cx="722068" cy="757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9" idx="2"/>
                  <a:endCxn id="36" idx="3"/>
                </p:cNvCxnSpPr>
                <p:nvPr/>
              </p:nvCxnSpPr>
              <p:spPr>
                <a:xfrm flipH="1" flipV="1">
                  <a:off x="2194976" y="5157776"/>
                  <a:ext cx="710949" cy="2920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9" idx="3"/>
                  <a:endCxn id="37" idx="3"/>
                </p:cNvCxnSpPr>
                <p:nvPr/>
              </p:nvCxnSpPr>
              <p:spPr>
                <a:xfrm flipH="1">
                  <a:off x="2194976" y="5209707"/>
                  <a:ext cx="722068" cy="229483"/>
                </a:xfrm>
                <a:prstGeom prst="line">
                  <a:avLst/>
                </a:prstGeom>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29" y="447288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35" name="Rounded Rectangle 34"/>
                <p:cNvSpPr/>
                <p:nvPr/>
              </p:nvSpPr>
              <p:spPr>
                <a:xfrm>
                  <a:off x="1933229" y="4762225"/>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36" name="Rounded Rectangle 35"/>
                <p:cNvSpPr/>
                <p:nvPr/>
              </p:nvSpPr>
              <p:spPr>
                <a:xfrm>
                  <a:off x="1933229" y="503726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37" name="Rounded Rectangle 36"/>
                <p:cNvSpPr/>
                <p:nvPr/>
              </p:nvSpPr>
              <p:spPr>
                <a:xfrm>
                  <a:off x="1933229" y="5318677"/>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endParaRPr>
                </a:p>
              </p:txBody>
            </p:sp>
            <p:sp>
              <p:nvSpPr>
                <p:cNvPr id="42" name="Oval 41"/>
                <p:cNvSpPr/>
                <p:nvPr/>
              </p:nvSpPr>
              <p:spPr>
                <a:xfrm>
                  <a:off x="1910369" y="454767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3" name="Oval 42"/>
                <p:cNvSpPr/>
                <p:nvPr/>
              </p:nvSpPr>
              <p:spPr>
                <a:xfrm>
                  <a:off x="1901861" y="481642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4" name="Oval 43"/>
                <p:cNvSpPr/>
                <p:nvPr/>
              </p:nvSpPr>
              <p:spPr>
                <a:xfrm>
                  <a:off x="1901861" y="492149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5" name="Oval 44"/>
                <p:cNvSpPr/>
                <p:nvPr/>
              </p:nvSpPr>
              <p:spPr>
                <a:xfrm>
                  <a:off x="1901861" y="508557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6" name="Oval 45"/>
                <p:cNvSpPr/>
                <p:nvPr/>
              </p:nvSpPr>
              <p:spPr>
                <a:xfrm>
                  <a:off x="1900255" y="5183889"/>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7" name="Oval 46"/>
                <p:cNvSpPr/>
                <p:nvPr/>
              </p:nvSpPr>
              <p:spPr>
                <a:xfrm>
                  <a:off x="1901861" y="541633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endParaRPr>
                </a:p>
              </p:txBody>
            </p:sp>
            <p:sp>
              <p:nvSpPr>
                <p:cNvPr id="48" name="Oval 47"/>
                <p:cNvSpPr/>
                <p:nvPr/>
              </p:nvSpPr>
              <p:spPr>
                <a:xfrm>
                  <a:off x="3525538" y="481642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49" name="Oval 48"/>
                <p:cNvSpPr/>
                <p:nvPr/>
              </p:nvSpPr>
              <p:spPr>
                <a:xfrm>
                  <a:off x="3526094" y="5051644"/>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0" name="Oval 49"/>
                <p:cNvSpPr/>
                <p:nvPr/>
              </p:nvSpPr>
              <p:spPr>
                <a:xfrm>
                  <a:off x="2166863" y="4570536"/>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1" name="Oval 50"/>
                <p:cNvSpPr/>
                <p:nvPr/>
              </p:nvSpPr>
              <p:spPr>
                <a:xfrm>
                  <a:off x="2166863" y="485203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2" name="Oval 51"/>
                <p:cNvSpPr/>
                <p:nvPr/>
              </p:nvSpPr>
              <p:spPr>
                <a:xfrm>
                  <a:off x="2172116" y="5131297"/>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sp>
              <p:nvSpPr>
                <p:cNvPr id="53" name="Oval 52"/>
                <p:cNvSpPr/>
                <p:nvPr/>
              </p:nvSpPr>
              <p:spPr>
                <a:xfrm>
                  <a:off x="2156707" y="540092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endParaRPr>
                </a:p>
              </p:txBody>
            </p:sp>
          </p:grpSp>
          <p:sp>
            <p:nvSpPr>
              <p:cNvPr id="54" name="TextBox 53"/>
              <p:cNvSpPr txBox="1"/>
              <p:nvPr/>
            </p:nvSpPr>
            <p:spPr>
              <a:xfrm>
                <a:off x="3906780" y="3719787"/>
                <a:ext cx="430001" cy="276999"/>
              </a:xfrm>
              <a:prstGeom prst="rect">
                <a:avLst/>
              </a:prstGeom>
              <a:noFill/>
            </p:spPr>
            <p:txBody>
              <a:bodyPr wrap="none" rtlCol="0">
                <a:spAutoFit/>
              </a:bodyPr>
              <a:lstStyle/>
              <a:p>
                <a:pPr>
                  <a:defRPr/>
                </a:pPr>
                <a:r>
                  <a:rPr lang="en-US" sz="1200" b="1">
                    <a:solidFill>
                      <a:prstClr val="black"/>
                    </a:solidFill>
                    <a:latin typeface="Calibri"/>
                  </a:rPr>
                  <a:t>OLT</a:t>
                </a:r>
              </a:p>
            </p:txBody>
          </p:sp>
          <p:sp>
            <p:nvSpPr>
              <p:cNvPr id="55" name="TextBox 54"/>
              <p:cNvSpPr txBox="1"/>
              <p:nvPr/>
            </p:nvSpPr>
            <p:spPr>
              <a:xfrm>
                <a:off x="1829522" y="3167541"/>
                <a:ext cx="490564" cy="276999"/>
              </a:xfrm>
              <a:prstGeom prst="rect">
                <a:avLst/>
              </a:prstGeom>
              <a:noFill/>
            </p:spPr>
            <p:txBody>
              <a:bodyPr wrap="none" rtlCol="0">
                <a:spAutoFit/>
              </a:bodyPr>
              <a:lstStyle/>
              <a:p>
                <a:pPr>
                  <a:defRPr/>
                </a:pPr>
                <a:r>
                  <a:rPr lang="en-US" sz="1200" b="1">
                    <a:solidFill>
                      <a:prstClr val="black"/>
                    </a:solidFill>
                    <a:latin typeface="Calibri"/>
                  </a:rPr>
                  <a:t>ONU</a:t>
                </a:r>
              </a:p>
            </p:txBody>
          </p:sp>
          <p:sp>
            <p:nvSpPr>
              <p:cNvPr id="57" name="TextBox 56"/>
              <p:cNvSpPr txBox="1"/>
              <p:nvPr/>
            </p:nvSpPr>
            <p:spPr>
              <a:xfrm>
                <a:off x="1490103" y="3484938"/>
                <a:ext cx="382036" cy="246221"/>
              </a:xfrm>
              <a:prstGeom prst="rect">
                <a:avLst/>
              </a:prstGeom>
              <a:noFill/>
            </p:spPr>
            <p:txBody>
              <a:bodyPr wrap="none" rtlCol="0">
                <a:spAutoFit/>
              </a:bodyPr>
              <a:lstStyle/>
              <a:p>
                <a:pPr>
                  <a:defRPr/>
                </a:pPr>
                <a:r>
                  <a:rPr lang="en-US" sz="1000">
                    <a:solidFill>
                      <a:prstClr val="black"/>
                    </a:solidFill>
                    <a:latin typeface="Calibri"/>
                  </a:rPr>
                  <a:t>UNI</a:t>
                </a:r>
              </a:p>
            </p:txBody>
          </p:sp>
        </p:grpSp>
      </p:grpSp>
      <p:grpSp>
        <p:nvGrpSpPr>
          <p:cNvPr id="170" name="Group 169"/>
          <p:cNvGrpSpPr/>
          <p:nvPr/>
        </p:nvGrpSpPr>
        <p:grpSpPr>
          <a:xfrm>
            <a:off x="6430410" y="3473197"/>
            <a:ext cx="2143249" cy="899629"/>
            <a:chOff x="6534107" y="3859108"/>
            <a:chExt cx="2143249" cy="999588"/>
          </a:xfrm>
        </p:grpSpPr>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3859108"/>
              <a:ext cx="530333" cy="398220"/>
            </a:xfrm>
            <a:prstGeom prst="rect">
              <a:avLst/>
            </a:prstGeom>
          </p:spPr>
        </p:pic>
        <p:pic>
          <p:nvPicPr>
            <p:cNvPr id="135" name="Picture 1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4460476"/>
              <a:ext cx="530333" cy="398220"/>
            </a:xfrm>
            <a:prstGeom prst="rect">
              <a:avLst/>
            </a:prstGeom>
          </p:spPr>
        </p:pic>
        <p:cxnSp>
          <p:nvCxnSpPr>
            <p:cNvPr id="18" name="Straight Connector 17"/>
            <p:cNvCxnSpPr>
              <a:stCxn id="114" idx="3"/>
              <a:endCxn id="134" idx="1"/>
            </p:cNvCxnSpPr>
            <p:nvPr/>
          </p:nvCxnSpPr>
          <p:spPr>
            <a:xfrm>
              <a:off x="6840522" y="4037515"/>
              <a:ext cx="1306501" cy="207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116" idx="3"/>
              <a:endCxn id="135" idx="1"/>
            </p:cNvCxnSpPr>
            <p:nvPr/>
          </p:nvCxnSpPr>
          <p:spPr>
            <a:xfrm>
              <a:off x="6534107" y="4648183"/>
              <a:ext cx="1612916" cy="114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16" idx="3"/>
              <a:endCxn id="134" idx="1"/>
            </p:cNvCxnSpPr>
            <p:nvPr/>
          </p:nvCxnSpPr>
          <p:spPr>
            <a:xfrm flipV="1">
              <a:off x="6534107" y="4058218"/>
              <a:ext cx="1612916" cy="589965"/>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14" idx="3"/>
              <a:endCxn id="135" idx="1"/>
            </p:cNvCxnSpPr>
            <p:nvPr/>
          </p:nvCxnSpPr>
          <p:spPr>
            <a:xfrm>
              <a:off x="6840522" y="4037515"/>
              <a:ext cx="1306501" cy="62207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5920969" y="3857623"/>
            <a:ext cx="1152712" cy="1267237"/>
            <a:chOff x="6024666" y="4286250"/>
            <a:chExt cx="1152712" cy="1408043"/>
          </a:xfrm>
        </p:grpSpPr>
        <p:sp>
          <p:nvSpPr>
            <p:cNvPr id="149" name="Rectangle 148"/>
            <p:cNvSpPr/>
            <p:nvPr/>
          </p:nvSpPr>
          <p:spPr>
            <a:xfrm>
              <a:off x="6024672" y="5197337"/>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endParaRPr>
            </a:p>
          </p:txBody>
        </p:sp>
        <p:sp>
          <p:nvSpPr>
            <p:cNvPr id="150" name="Rectangle 149"/>
            <p:cNvSpPr/>
            <p:nvPr/>
          </p:nvSpPr>
          <p:spPr>
            <a:xfrm>
              <a:off x="6024666" y="5362989"/>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endParaRPr>
            </a:p>
          </p:txBody>
        </p:sp>
        <p:sp>
          <p:nvSpPr>
            <p:cNvPr id="151" name="Rectangle 150"/>
            <p:cNvSpPr/>
            <p:nvPr/>
          </p:nvSpPr>
          <p:spPr>
            <a:xfrm>
              <a:off x="6024666" y="5528641"/>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endParaRPr>
            </a:p>
          </p:txBody>
        </p:sp>
        <p:cxnSp>
          <p:nvCxnSpPr>
            <p:cNvPr id="153" name="Straight Connector 152"/>
            <p:cNvCxnSpPr>
              <a:stCxn id="149" idx="0"/>
            </p:cNvCxnSpPr>
            <p:nvPr/>
          </p:nvCxnSpPr>
          <p:spPr>
            <a:xfrm flipH="1" flipV="1">
              <a:off x="6364045" y="4883306"/>
              <a:ext cx="236980" cy="314031"/>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49" idx="0"/>
            </p:cNvCxnSpPr>
            <p:nvPr/>
          </p:nvCxnSpPr>
          <p:spPr>
            <a:xfrm flipH="1" flipV="1">
              <a:off x="6446874" y="4286250"/>
              <a:ext cx="154151" cy="9110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184945" y="4872502"/>
              <a:ext cx="416074" cy="4904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flipV="1">
              <a:off x="6543513" y="4286250"/>
              <a:ext cx="193264" cy="1076739"/>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71035"/>
              <a:ext cx="844620" cy="307777"/>
            </a:xfrm>
            <a:prstGeom prst="rect">
              <a:avLst/>
            </a:prstGeom>
            <a:noFill/>
          </p:spPr>
          <p:txBody>
            <a:bodyPr wrap="square" rtlCol="0">
              <a:spAutoFit/>
            </a:bodyPr>
            <a:lstStyle/>
            <a:p>
              <a:pPr>
                <a:defRPr/>
              </a:pPr>
              <a:r>
                <a:rPr lang="en-US" sz="1200" b="1">
                  <a:solidFill>
                    <a:prstClr val="black"/>
                  </a:solidFill>
                  <a:latin typeface="Calibri"/>
                </a:rPr>
                <a:t>Compute</a:t>
              </a:r>
            </a:p>
          </p:txBody>
        </p:sp>
      </p:grpSp>
      <p:grpSp>
        <p:nvGrpSpPr>
          <p:cNvPr id="22" name="Group 21"/>
          <p:cNvGrpSpPr/>
          <p:nvPr/>
        </p:nvGrpSpPr>
        <p:grpSpPr>
          <a:xfrm>
            <a:off x="4562352" y="1726925"/>
            <a:ext cx="2174473" cy="2658327"/>
            <a:chOff x="4562307" y="1726925"/>
            <a:chExt cx="2174473" cy="2658327"/>
          </a:xfrm>
        </p:grpSpPr>
        <p:grpSp>
          <p:nvGrpSpPr>
            <p:cNvPr id="172" name="Group 171"/>
            <p:cNvGrpSpPr/>
            <p:nvPr/>
          </p:nvGrpSpPr>
          <p:grpSpPr>
            <a:xfrm>
              <a:off x="4562307" y="2230109"/>
              <a:ext cx="2174473" cy="2155143"/>
              <a:chOff x="4562304" y="2477897"/>
              <a:chExt cx="2174473" cy="2394603"/>
            </a:xfrm>
          </p:grpSpPr>
          <p:grpSp>
            <p:nvGrpSpPr>
              <p:cNvPr id="169" name="Group 168"/>
              <p:cNvGrpSpPr/>
              <p:nvPr/>
            </p:nvGrpSpPr>
            <p:grpSpPr>
              <a:xfrm>
                <a:off x="4562304" y="3813191"/>
                <a:ext cx="2174473" cy="1059309"/>
                <a:chOff x="4562304" y="3813191"/>
                <a:chExt cx="2174473" cy="1059309"/>
              </a:xfrm>
            </p:grpSpPr>
            <p:sp>
              <p:nvSpPr>
                <p:cNvPr id="114" name="Rounded Rectangle 113"/>
                <p:cNvSpPr/>
                <p:nvPr/>
              </p:nvSpPr>
              <p:spPr>
                <a:xfrm>
                  <a:off x="5717871" y="3813191"/>
                  <a:ext cx="101890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endParaRPr>
                </a:p>
              </p:txBody>
            </p:sp>
            <p:sp>
              <p:nvSpPr>
                <p:cNvPr id="116" name="Rounded Rectangle 115"/>
                <p:cNvSpPr/>
                <p:nvPr/>
              </p:nvSpPr>
              <p:spPr>
                <a:xfrm>
                  <a:off x="5432216" y="4423859"/>
                  <a:ext cx="99814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endParaRPr>
                </a:p>
              </p:txBody>
            </p:sp>
            <p:cxnSp>
              <p:nvCxnSpPr>
                <p:cNvPr id="3" name="Straight Connector 2"/>
                <p:cNvCxnSpPr>
                  <a:endCxn id="116" idx="0"/>
                </p:cNvCxnSpPr>
                <p:nvPr/>
              </p:nvCxnSpPr>
              <p:spPr>
                <a:xfrm flipH="1">
                  <a:off x="5931289" y="4245102"/>
                  <a:ext cx="60024" cy="178757"/>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a:stCxn id="15" idx="0"/>
                  <a:endCxn id="114" idx="1"/>
                </p:cNvCxnSpPr>
                <p:nvPr/>
              </p:nvCxnSpPr>
              <p:spPr>
                <a:xfrm flipV="1">
                  <a:off x="4562304" y="4037512"/>
                  <a:ext cx="1155567" cy="121064"/>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17" idx="6"/>
                  <a:endCxn id="116" idx="1"/>
                </p:cNvCxnSpPr>
                <p:nvPr/>
              </p:nvCxnSpPr>
              <p:spPr>
                <a:xfrm>
                  <a:off x="4585163" y="4408711"/>
                  <a:ext cx="847053" cy="2394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grpSp>
          <p:sp>
            <p:nvSpPr>
              <p:cNvPr id="142" name="TextBox 141"/>
              <p:cNvSpPr txBox="1"/>
              <p:nvPr/>
            </p:nvSpPr>
            <p:spPr>
              <a:xfrm>
                <a:off x="5768443" y="3882775"/>
                <a:ext cx="929550" cy="307777"/>
              </a:xfrm>
              <a:prstGeom prst="rect">
                <a:avLst/>
              </a:prstGeom>
              <a:noFill/>
            </p:spPr>
            <p:txBody>
              <a:bodyPr wrap="none" rtlCol="0">
                <a:spAutoFit/>
              </a:bodyPr>
              <a:lstStyle/>
              <a:p>
                <a:pPr algn="ctr">
                  <a:defRPr/>
                </a:pPr>
                <a:r>
                  <a:rPr lang="en-US" sz="1200" b="1" dirty="0">
                    <a:solidFill>
                      <a:prstClr val="black"/>
                    </a:solidFill>
                    <a:latin typeface="Calibri"/>
                  </a:rPr>
                  <a:t>AGG Switch</a:t>
                </a:r>
              </a:p>
            </p:txBody>
          </p:sp>
          <p:sp>
            <p:nvSpPr>
              <p:cNvPr id="143" name="TextBox 142"/>
              <p:cNvSpPr txBox="1"/>
              <p:nvPr/>
            </p:nvSpPr>
            <p:spPr>
              <a:xfrm>
                <a:off x="5477451" y="4510881"/>
                <a:ext cx="929550" cy="307777"/>
              </a:xfrm>
              <a:prstGeom prst="rect">
                <a:avLst/>
              </a:prstGeom>
              <a:noFill/>
            </p:spPr>
            <p:txBody>
              <a:bodyPr wrap="none" rtlCol="0">
                <a:spAutoFit/>
              </a:bodyPr>
              <a:lstStyle/>
              <a:p>
                <a:pPr algn="ctr">
                  <a:defRPr/>
                </a:pPr>
                <a:r>
                  <a:rPr lang="en-US" sz="1200" b="1" dirty="0">
                    <a:solidFill>
                      <a:prstClr val="black"/>
                    </a:solidFill>
                    <a:latin typeface="Calibri"/>
                  </a:rPr>
                  <a:t>AGG Switch</a:t>
                </a:r>
              </a:p>
            </p:txBody>
          </p:sp>
          <p:cxnSp>
            <p:nvCxnSpPr>
              <p:cNvPr id="144" name="Straight Connector 143"/>
              <p:cNvCxnSpPr>
                <a:stCxn id="114" idx="0"/>
              </p:cNvCxnSpPr>
              <p:nvPr/>
            </p:nvCxnSpPr>
            <p:spPr>
              <a:xfrm flipV="1">
                <a:off x="6227324" y="2477897"/>
                <a:ext cx="0" cy="133529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5" name="Hexagon 144"/>
            <p:cNvSpPr/>
            <p:nvPr/>
          </p:nvSpPr>
          <p:spPr>
            <a:xfrm>
              <a:off x="5517916" y="1726925"/>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SR</a:t>
              </a:r>
            </a:p>
          </p:txBody>
        </p:sp>
        <p:sp>
          <p:nvSpPr>
            <p:cNvPr id="147" name="Hexagon 146"/>
            <p:cNvSpPr/>
            <p:nvPr/>
          </p:nvSpPr>
          <p:spPr>
            <a:xfrm>
              <a:off x="5853643" y="1726925"/>
              <a:ext cx="57671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FPM</a:t>
              </a:r>
            </a:p>
          </p:txBody>
        </p:sp>
        <p:sp>
          <p:nvSpPr>
            <p:cNvPr id="146" name="Hexagon 145"/>
            <p:cNvSpPr/>
            <p:nvPr/>
          </p:nvSpPr>
          <p:spPr>
            <a:xfrm>
              <a:off x="6276971" y="1726925"/>
              <a:ext cx="39078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rPr>
                <a:t>T3</a:t>
              </a:r>
            </a:p>
          </p:txBody>
        </p:sp>
        <p:sp>
          <p:nvSpPr>
            <p:cNvPr id="162" name="TextBox 161"/>
            <p:cNvSpPr txBox="1"/>
            <p:nvPr/>
          </p:nvSpPr>
          <p:spPr>
            <a:xfrm>
              <a:off x="5630493" y="2356608"/>
              <a:ext cx="626625" cy="246221"/>
            </a:xfrm>
            <a:prstGeom prst="rect">
              <a:avLst/>
            </a:prstGeom>
            <a:noFill/>
          </p:spPr>
          <p:txBody>
            <a:bodyPr wrap="square" rtlCol="0">
              <a:spAutoFit/>
            </a:bodyPr>
            <a:lstStyle/>
            <a:p>
              <a:pPr algn="r">
                <a:defRPr/>
              </a:pPr>
              <a:r>
                <a:rPr lang="en-US" sz="1000">
                  <a:solidFill>
                    <a:prstClr val="black"/>
                  </a:solidFill>
                  <a:latin typeface="Calibri"/>
                </a:rPr>
                <a:t>OF</a:t>
              </a:r>
            </a:p>
          </p:txBody>
        </p:sp>
      </p:grpSp>
      <p:sp>
        <p:nvSpPr>
          <p:cNvPr id="175" name="Rounded Rectangle 174"/>
          <p:cNvSpPr/>
          <p:nvPr/>
        </p:nvSpPr>
        <p:spPr>
          <a:xfrm>
            <a:off x="1521324" y="1154595"/>
            <a:ext cx="5941861" cy="3975575"/>
          </a:xfrm>
          <a:prstGeom prst="roundRect">
            <a:avLst>
              <a:gd name="adj" fmla="val 1875"/>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srgbClr val="4B4B4B"/>
              </a:solidFill>
              <a:latin typeface="Calibri"/>
            </a:endParaRPr>
          </a:p>
        </p:txBody>
      </p:sp>
      <p:grpSp>
        <p:nvGrpSpPr>
          <p:cNvPr id="32" name="Group 31"/>
          <p:cNvGrpSpPr/>
          <p:nvPr/>
        </p:nvGrpSpPr>
        <p:grpSpPr>
          <a:xfrm>
            <a:off x="2811642" y="1178509"/>
            <a:ext cx="4532390" cy="3499096"/>
            <a:chOff x="2915339" y="1057014"/>
            <a:chExt cx="4532390" cy="3620591"/>
          </a:xfrm>
        </p:grpSpPr>
        <p:grpSp>
          <p:nvGrpSpPr>
            <p:cNvPr id="25" name="Group 24"/>
            <p:cNvGrpSpPr/>
            <p:nvPr/>
          </p:nvGrpSpPr>
          <p:grpSpPr>
            <a:xfrm>
              <a:off x="2915339" y="1057014"/>
              <a:ext cx="4532390" cy="3620591"/>
              <a:chOff x="2915339" y="1057014"/>
              <a:chExt cx="4532390" cy="3620591"/>
            </a:xfrm>
          </p:grpSpPr>
          <p:sp>
            <p:nvSpPr>
              <p:cNvPr id="91" name="Oval 90"/>
              <p:cNvSpPr/>
              <p:nvPr/>
            </p:nvSpPr>
            <p:spPr>
              <a:xfrm>
                <a:off x="2915339" y="2608797"/>
                <a:ext cx="10040" cy="1061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dirty="0">
                  <a:solidFill>
                    <a:prstClr val="white"/>
                  </a:solidFill>
                  <a:latin typeface="Calibri"/>
                </a:endParaRPr>
              </a:p>
            </p:txBody>
          </p:sp>
          <p:cxnSp>
            <p:nvCxnSpPr>
              <p:cNvPr id="133" name="Straight Connector 132"/>
              <p:cNvCxnSpPr/>
              <p:nvPr/>
            </p:nvCxnSpPr>
            <p:spPr>
              <a:xfrm flipH="1" flipV="1">
                <a:off x="4742776" y="1435476"/>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3435056" y="1057014"/>
                <a:ext cx="4012673" cy="3620591"/>
                <a:chOff x="3435056" y="1057014"/>
                <a:chExt cx="4012673" cy="3620591"/>
              </a:xfrm>
            </p:grpSpPr>
            <p:sp>
              <p:nvSpPr>
                <p:cNvPr id="64" name="Rounded Rectangle 63"/>
                <p:cNvSpPr/>
                <p:nvPr/>
              </p:nvSpPr>
              <p:spPr>
                <a:xfrm>
                  <a:off x="3435056" y="1057014"/>
                  <a:ext cx="4012673" cy="4009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defRPr/>
                  </a:pPr>
                  <a:r>
                    <a:rPr lang="en-US" sz="1400" dirty="0">
                      <a:solidFill>
                        <a:srgbClr val="FFFFFF"/>
                      </a:solidFill>
                      <a:latin typeface="Calibri"/>
                    </a:rPr>
                    <a:t>      Network Edge Mediator (NEM)</a:t>
                  </a:r>
                </a:p>
              </p:txBody>
            </p:sp>
            <p:cxnSp>
              <p:nvCxnSpPr>
                <p:cNvPr id="66" name="Straight Connector 65"/>
                <p:cNvCxnSpPr>
                  <a:cxnSpLocks/>
                </p:cNvCxnSpPr>
                <p:nvPr/>
              </p:nvCxnSpPr>
              <p:spPr>
                <a:xfrm flipV="1">
                  <a:off x="3758150" y="1435476"/>
                  <a:ext cx="0" cy="142978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cxnSpLocks/>
                </p:cNvCxnSpPr>
                <p:nvPr/>
              </p:nvCxnSpPr>
              <p:spPr>
                <a:xfrm flipV="1">
                  <a:off x="6535575" y="1435477"/>
                  <a:ext cx="0" cy="195542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043868" y="1449335"/>
                  <a:ext cx="0" cy="322827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6444542" y="2349558"/>
                  <a:ext cx="626625" cy="246221"/>
                </a:xfrm>
                <a:prstGeom prst="rect">
                  <a:avLst/>
                </a:prstGeom>
                <a:noFill/>
              </p:spPr>
              <p:txBody>
                <a:bodyPr wrap="square" rtlCol="0">
                  <a:spAutoFit/>
                </a:bodyPr>
                <a:lstStyle/>
                <a:p>
                  <a:pPr algn="r">
                    <a:defRPr/>
                  </a:pPr>
                  <a:r>
                    <a:rPr lang="en-US" sz="1000" dirty="0">
                      <a:solidFill>
                        <a:prstClr val="black"/>
                      </a:solidFill>
                      <a:latin typeface="Calibri"/>
                    </a:rPr>
                    <a:t>Redfish</a:t>
                  </a:r>
                </a:p>
              </p:txBody>
            </p:sp>
            <p:cxnSp>
              <p:nvCxnSpPr>
                <p:cNvPr id="173" name="Straight Connector 172"/>
                <p:cNvCxnSpPr/>
                <p:nvPr/>
              </p:nvCxnSpPr>
              <p:spPr>
                <a:xfrm flipH="1" flipV="1">
                  <a:off x="3633432" y="1466033"/>
                  <a:ext cx="8226" cy="217580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74" name="TextBox 173"/>
              <p:cNvSpPr txBox="1"/>
              <p:nvPr/>
            </p:nvSpPr>
            <p:spPr>
              <a:xfrm>
                <a:off x="3669351" y="2382126"/>
                <a:ext cx="626625" cy="246221"/>
              </a:xfrm>
              <a:prstGeom prst="rect">
                <a:avLst/>
              </a:prstGeom>
              <a:noFill/>
            </p:spPr>
            <p:txBody>
              <a:bodyPr wrap="square" rtlCol="0">
                <a:spAutoFit/>
              </a:bodyPr>
              <a:lstStyle/>
              <a:p>
                <a:pPr algn="r">
                  <a:defRPr/>
                </a:pPr>
                <a:r>
                  <a:rPr lang="en-US" sz="1000" dirty="0">
                    <a:solidFill>
                      <a:prstClr val="black"/>
                    </a:solidFill>
                    <a:latin typeface="Calibri"/>
                  </a:rPr>
                  <a:t>Redfish</a:t>
                </a:r>
              </a:p>
            </p:txBody>
          </p:sp>
        </p:grpSp>
        <p:cxnSp>
          <p:nvCxnSpPr>
            <p:cNvPr id="176" name="Straight Connector 175"/>
            <p:cNvCxnSpPr/>
            <p:nvPr/>
          </p:nvCxnSpPr>
          <p:spPr>
            <a:xfrm flipH="1" flipV="1">
              <a:off x="6165026" y="1449335"/>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 name="TextBox 13"/>
          <p:cNvSpPr txBox="1"/>
          <p:nvPr/>
        </p:nvSpPr>
        <p:spPr>
          <a:xfrm>
            <a:off x="1499741" y="1134246"/>
            <a:ext cx="1414622" cy="400110"/>
          </a:xfrm>
          <a:prstGeom prst="rect">
            <a:avLst/>
          </a:prstGeom>
          <a:noFill/>
        </p:spPr>
        <p:txBody>
          <a:bodyPr wrap="square" rtlCol="0">
            <a:spAutoFit/>
          </a:bodyPr>
          <a:lstStyle/>
          <a:p>
            <a:pPr>
              <a:defRPr/>
            </a:pPr>
            <a:r>
              <a:rPr lang="en-US" sz="2000" b="1" dirty="0">
                <a:solidFill>
                  <a:srgbClr val="004B7D">
                    <a:lumMod val="75000"/>
                  </a:srgbClr>
                </a:solidFill>
                <a:latin typeface="Calibri"/>
              </a:rPr>
              <a:t>SEBA POD</a:t>
            </a:r>
          </a:p>
        </p:txBody>
      </p:sp>
      <p:sp>
        <p:nvSpPr>
          <p:cNvPr id="33" name="Left Brace 32"/>
          <p:cNvSpPr/>
          <p:nvPr/>
        </p:nvSpPr>
        <p:spPr>
          <a:xfrm>
            <a:off x="2882722" y="1257213"/>
            <a:ext cx="168734" cy="195438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en-US">
              <a:solidFill>
                <a:srgbClr val="4B4B4B"/>
              </a:solidFill>
              <a:latin typeface="Calibri"/>
            </a:endParaRPr>
          </a:p>
        </p:txBody>
      </p:sp>
      <p:sp>
        <p:nvSpPr>
          <p:cNvPr id="177" name="TextBox 176"/>
          <p:cNvSpPr txBox="1"/>
          <p:nvPr/>
        </p:nvSpPr>
        <p:spPr>
          <a:xfrm>
            <a:off x="1737744" y="1764867"/>
            <a:ext cx="1278413" cy="938719"/>
          </a:xfrm>
          <a:prstGeom prst="rect">
            <a:avLst/>
          </a:prstGeom>
          <a:noFill/>
        </p:spPr>
        <p:txBody>
          <a:bodyPr wrap="square" rtlCol="0">
            <a:spAutoFit/>
          </a:bodyPr>
          <a:lstStyle/>
          <a:p>
            <a:pPr>
              <a:defRPr/>
            </a:pPr>
            <a:r>
              <a:rPr lang="en-US" sz="1100" dirty="0">
                <a:solidFill>
                  <a:prstClr val="black"/>
                </a:solidFill>
                <a:latin typeface="Calibri"/>
              </a:rPr>
              <a:t>All control software deployed as containers on compute nodes using Kubernetes</a:t>
            </a:r>
          </a:p>
        </p:txBody>
      </p:sp>
      <p:cxnSp>
        <p:nvCxnSpPr>
          <p:cNvPr id="41" name="Straight Arrow Connector 40"/>
          <p:cNvCxnSpPr/>
          <p:nvPr/>
        </p:nvCxnSpPr>
        <p:spPr>
          <a:xfrm>
            <a:off x="1426165" y="3996218"/>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8" name="TextBox 177"/>
          <p:cNvSpPr txBox="1"/>
          <p:nvPr/>
        </p:nvSpPr>
        <p:spPr>
          <a:xfrm>
            <a:off x="85094" y="3686351"/>
            <a:ext cx="1305266" cy="600164"/>
          </a:xfrm>
          <a:prstGeom prst="rect">
            <a:avLst/>
          </a:prstGeom>
          <a:noFill/>
        </p:spPr>
        <p:txBody>
          <a:bodyPr wrap="square" rtlCol="0">
            <a:spAutoFit/>
          </a:bodyPr>
          <a:lstStyle/>
          <a:p>
            <a:pPr algn="r">
              <a:defRPr/>
            </a:pPr>
            <a:r>
              <a:rPr lang="en-US" sz="1100" dirty="0">
                <a:solidFill>
                  <a:prstClr val="black"/>
                </a:solidFill>
                <a:latin typeface="Calibri"/>
              </a:rPr>
              <a:t>Subscriber traffic </a:t>
            </a:r>
          </a:p>
          <a:p>
            <a:pPr algn="r">
              <a:defRPr/>
            </a:pPr>
            <a:r>
              <a:rPr lang="en-US" sz="1100" dirty="0">
                <a:solidFill>
                  <a:prstClr val="black"/>
                </a:solidFill>
                <a:latin typeface="Calibri"/>
              </a:rPr>
              <a:t>‘fast-path’ to Internet</a:t>
            </a:r>
          </a:p>
        </p:txBody>
      </p:sp>
      <p:sp>
        <p:nvSpPr>
          <p:cNvPr id="171" name="Title 1">
            <a:extLst>
              <a:ext uri="{FF2B5EF4-FFF2-40B4-BE49-F238E27FC236}">
                <a16:creationId xmlns="" xmlns:a16="http://schemas.microsoft.com/office/drawing/2014/main" id="{83F77B4F-7684-CF4F-BE07-FE5B034C8F10}"/>
              </a:ext>
            </a:extLst>
          </p:cNvPr>
          <p:cNvSpPr>
            <a:spLocks noGrp="1"/>
          </p:cNvSpPr>
          <p:nvPr>
            <p:ph type="title"/>
          </p:nvPr>
        </p:nvSpPr>
        <p:spPr>
          <a:xfrm>
            <a:off x="2323503" y="53414"/>
            <a:ext cx="4352544" cy="523220"/>
          </a:xfrm>
        </p:spPr>
        <p:txBody>
          <a:bodyPr/>
          <a:lstStyle/>
          <a:p>
            <a:r>
              <a:rPr lang="en-US" sz="2800" b="1" dirty="0"/>
              <a:t> NEM Workflows</a:t>
            </a:r>
          </a:p>
        </p:txBody>
      </p:sp>
      <p:sp>
        <p:nvSpPr>
          <p:cNvPr id="180" name="TextBox 179"/>
          <p:cNvSpPr txBox="1"/>
          <p:nvPr/>
        </p:nvSpPr>
        <p:spPr>
          <a:xfrm>
            <a:off x="7492355" y="1464605"/>
            <a:ext cx="1649474" cy="938719"/>
          </a:xfrm>
          <a:prstGeom prst="rect">
            <a:avLst/>
          </a:prstGeom>
          <a:noFill/>
        </p:spPr>
        <p:txBody>
          <a:bodyPr wrap="square" rtlCol="0">
            <a:spAutoFit/>
          </a:bodyPr>
          <a:lstStyle/>
          <a:p>
            <a:pPr>
              <a:defRPr/>
            </a:pPr>
            <a:r>
              <a:rPr lang="en-US" sz="1100" dirty="0">
                <a:solidFill>
                  <a:prstClr val="black"/>
                </a:solidFill>
                <a:latin typeface="Calibri"/>
              </a:rPr>
              <a:t>BNG is a workload option</a:t>
            </a:r>
          </a:p>
          <a:p>
            <a:pPr marL="171450" indent="-171450">
              <a:buFont typeface="Arial"/>
              <a:buChar char="•"/>
              <a:defRPr/>
            </a:pPr>
            <a:r>
              <a:rPr lang="en-US" sz="1100" dirty="0">
                <a:solidFill>
                  <a:prstClr val="black"/>
                </a:solidFill>
                <a:latin typeface="Calibri"/>
              </a:rPr>
              <a:t>External physical BNG</a:t>
            </a:r>
          </a:p>
          <a:p>
            <a:pPr marL="171450" indent="-171450">
              <a:buFont typeface="Arial"/>
              <a:buChar char="•"/>
              <a:defRPr/>
            </a:pPr>
            <a:r>
              <a:rPr lang="en-US" sz="1100" dirty="0" err="1">
                <a:solidFill>
                  <a:prstClr val="black"/>
                </a:solidFill>
                <a:latin typeface="Calibri"/>
              </a:rPr>
              <a:t>vBNG</a:t>
            </a:r>
            <a:r>
              <a:rPr lang="en-US" sz="1100" dirty="0">
                <a:solidFill>
                  <a:prstClr val="black"/>
                </a:solidFill>
                <a:latin typeface="Calibri"/>
              </a:rPr>
              <a:t> in compute</a:t>
            </a:r>
          </a:p>
          <a:p>
            <a:pPr marL="171450" indent="-171450">
              <a:buFont typeface="Arial"/>
              <a:buChar char="•"/>
              <a:defRPr/>
            </a:pPr>
            <a:r>
              <a:rPr lang="en-US" sz="1100" dirty="0">
                <a:solidFill>
                  <a:prstClr val="black"/>
                </a:solidFill>
                <a:latin typeface="Calibri"/>
              </a:rPr>
              <a:t>BNG in </a:t>
            </a:r>
            <a:r>
              <a:rPr lang="en-US" sz="1100" dirty="0" err="1">
                <a:solidFill>
                  <a:prstClr val="black"/>
                </a:solidFill>
                <a:latin typeface="Calibri"/>
              </a:rPr>
              <a:t>Agg</a:t>
            </a:r>
            <a:r>
              <a:rPr lang="en-US" sz="1100" dirty="0">
                <a:solidFill>
                  <a:prstClr val="black"/>
                </a:solidFill>
                <a:latin typeface="Calibri"/>
              </a:rPr>
              <a:t> switches</a:t>
            </a:r>
          </a:p>
          <a:p>
            <a:pPr marL="171450" indent="-171450">
              <a:buFont typeface="Arial"/>
              <a:buChar char="•"/>
              <a:defRPr/>
            </a:pPr>
            <a:r>
              <a:rPr lang="en-US" sz="1100" dirty="0">
                <a:solidFill>
                  <a:prstClr val="black"/>
                </a:solidFill>
                <a:latin typeface="Calibri"/>
              </a:rPr>
              <a:t>BNG in OLT boxes</a:t>
            </a:r>
          </a:p>
        </p:txBody>
      </p:sp>
      <p:sp>
        <p:nvSpPr>
          <p:cNvPr id="11" name="TextBox 10">
            <a:extLst>
              <a:ext uri="{FF2B5EF4-FFF2-40B4-BE49-F238E27FC236}">
                <a16:creationId xmlns="" xmlns:a16="http://schemas.microsoft.com/office/drawing/2014/main" id="{43B8629E-10B1-B348-9E73-EA57CD87132D}"/>
              </a:ext>
            </a:extLst>
          </p:cNvPr>
          <p:cNvSpPr txBox="1"/>
          <p:nvPr/>
        </p:nvSpPr>
        <p:spPr>
          <a:xfrm>
            <a:off x="6162354" y="1144449"/>
            <a:ext cx="1194814" cy="461665"/>
          </a:xfrm>
          <a:prstGeom prst="rect">
            <a:avLst/>
          </a:prstGeom>
          <a:noFill/>
        </p:spPr>
        <p:txBody>
          <a:bodyPr wrap="none" rtlCol="0">
            <a:spAutoFit/>
          </a:bodyPr>
          <a:lstStyle/>
          <a:p>
            <a:r>
              <a:rPr lang="en-US" sz="1200" dirty="0">
                <a:solidFill>
                  <a:srgbClr val="FFFFFF"/>
                </a:solidFill>
                <a:latin typeface="Calibri"/>
              </a:rPr>
              <a:t>Providing FCAPS</a:t>
            </a:r>
            <a:br>
              <a:rPr lang="en-US" sz="1200" dirty="0">
                <a:solidFill>
                  <a:srgbClr val="FFFFFF"/>
                </a:solidFill>
                <a:latin typeface="Calibri"/>
              </a:rPr>
            </a:br>
            <a:r>
              <a:rPr lang="en-US" sz="1200" dirty="0">
                <a:solidFill>
                  <a:srgbClr val="FFFFFF"/>
                </a:solidFill>
                <a:latin typeface="Calibri"/>
              </a:rPr>
              <a:t> &amp; Inventory</a:t>
            </a:r>
          </a:p>
        </p:txBody>
      </p:sp>
    </p:spTree>
    <p:extLst>
      <p:ext uri="{BB962C8B-B14F-4D97-AF65-F5344CB8AC3E}">
        <p14:creationId xmlns:p14="http://schemas.microsoft.com/office/powerpoint/2010/main" val="89431057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330201"/>
            <a:ext cx="5483274" cy="2679624"/>
          </a:xfrm>
          <a:prstGeom prst="rect">
            <a:avLst/>
          </a:prstGeom>
        </p:spPr>
      </p:pic>
      <p:sp>
        <p:nvSpPr>
          <p:cNvPr id="4" name="Title 1">
            <a:extLst>
              <a:ext uri="{FF2B5EF4-FFF2-40B4-BE49-F238E27FC236}">
                <a16:creationId xmlns="" xmlns:a16="http://schemas.microsoft.com/office/drawing/2014/main" id="{83F77B4F-7684-CF4F-BE07-FE5B034C8F10}"/>
              </a:ext>
            </a:extLst>
          </p:cNvPr>
          <p:cNvSpPr txBox="1">
            <a:spLocks/>
          </p:cNvSpPr>
          <p:nvPr/>
        </p:nvSpPr>
        <p:spPr>
          <a:xfrm>
            <a:off x="5278159" y="9736"/>
            <a:ext cx="3950489" cy="523220"/>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4F81BD"/>
                </a:solidFill>
              </a:rPr>
              <a:t>    Demo setup BBWF 2018</a:t>
            </a:r>
          </a:p>
        </p:txBody>
      </p:sp>
      <p:sp>
        <p:nvSpPr>
          <p:cNvPr id="5" name="Rectangle 4"/>
          <p:cNvSpPr/>
          <p:nvPr/>
        </p:nvSpPr>
        <p:spPr>
          <a:xfrm>
            <a:off x="5545823" y="752441"/>
            <a:ext cx="3367741" cy="369332"/>
          </a:xfrm>
          <a:prstGeom prst="rect">
            <a:avLst/>
          </a:prstGeom>
        </p:spPr>
        <p:txBody>
          <a:bodyPr wrap="none">
            <a:spAutoFit/>
          </a:bodyPr>
          <a:lstStyle/>
          <a:p>
            <a:r>
              <a:rPr lang="en-US"/>
              <a:t>ONF Booth (Hall 22a, Booth B116) </a:t>
            </a:r>
          </a:p>
        </p:txBody>
      </p:sp>
      <p:pic>
        <p:nvPicPr>
          <p:cNvPr id="14" name="Google Shape;820;p48"/>
          <p:cNvPicPr preferRelativeResize="0"/>
          <p:nvPr/>
        </p:nvPicPr>
        <p:blipFill>
          <a:blip r:embed="rId3">
            <a:alphaModFix/>
          </a:blip>
          <a:stretch>
            <a:fillRect/>
          </a:stretch>
        </p:blipFill>
        <p:spPr>
          <a:xfrm>
            <a:off x="4056123" y="2295349"/>
            <a:ext cx="5087877" cy="2848151"/>
          </a:xfrm>
          <a:prstGeom prst="rect">
            <a:avLst/>
          </a:prstGeom>
          <a:noFill/>
          <a:ln>
            <a:noFill/>
          </a:ln>
        </p:spPr>
      </p:pic>
      <p:sp>
        <p:nvSpPr>
          <p:cNvPr id="15" name="Google Shape;821;p48"/>
          <p:cNvSpPr txBox="1">
            <a:spLocks/>
          </p:cNvSpPr>
          <p:nvPr/>
        </p:nvSpPr>
        <p:spPr>
          <a:xfrm>
            <a:off x="248800" y="2942221"/>
            <a:ext cx="2885941" cy="501900"/>
          </a:xfrm>
          <a:prstGeom prst="rect">
            <a:avLst/>
          </a:prstGeom>
          <a:noFill/>
          <a:ln>
            <a:noFill/>
          </a:ln>
        </p:spPr>
        <p:txBody>
          <a:bodyPr spcFirstLastPara="1" vert="horz" wrap="square"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188888"/>
              </a:lnSpc>
              <a:spcBef>
                <a:spcPts val="0"/>
              </a:spcBef>
              <a:buClr>
                <a:schemeClr val="dk2"/>
              </a:buClr>
              <a:buSzPts val="1800"/>
              <a:buFont typeface="Corbel"/>
              <a:buNone/>
            </a:pPr>
            <a:r>
              <a:rPr lang="en-US" sz="1800" b="1"/>
              <a:t>NEM User Interface</a:t>
            </a:r>
          </a:p>
        </p:txBody>
      </p:sp>
      <p:sp>
        <p:nvSpPr>
          <p:cNvPr id="16" name="Google Shape;822;p48"/>
          <p:cNvSpPr txBox="1">
            <a:spLocks/>
          </p:cNvSpPr>
          <p:nvPr/>
        </p:nvSpPr>
        <p:spPr>
          <a:xfrm>
            <a:off x="248805" y="4150243"/>
            <a:ext cx="3366645" cy="501900"/>
          </a:xfrm>
          <a:prstGeom prst="rect">
            <a:avLst/>
          </a:prstGeom>
          <a:noFill/>
          <a:ln>
            <a:noFill/>
          </a:ln>
        </p:spPr>
        <p:txBody>
          <a:bodyPr spcFirstLastPara="1" vert="horz" wrap="square"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188888"/>
              </a:lnSpc>
              <a:spcBef>
                <a:spcPts val="0"/>
              </a:spcBef>
              <a:buClr>
                <a:schemeClr val="dk2"/>
              </a:buClr>
              <a:buSzPts val="1800"/>
              <a:buFont typeface="Corbel"/>
              <a:buNone/>
            </a:pPr>
            <a:r>
              <a:rPr lang="en-US" sz="1800" b="1"/>
              <a:t>NEM Monitoring Dashboard</a:t>
            </a:r>
          </a:p>
        </p:txBody>
      </p:sp>
    </p:spTree>
    <p:extLst>
      <p:ext uri="{BB962C8B-B14F-4D97-AF65-F5344CB8AC3E}">
        <p14:creationId xmlns:p14="http://schemas.microsoft.com/office/powerpoint/2010/main" val="50859030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2" name="Straight Connector 341"/>
          <p:cNvCxnSpPr>
            <a:endCxn id="62" idx="2"/>
          </p:cNvCxnSpPr>
          <p:nvPr/>
        </p:nvCxnSpPr>
        <p:spPr>
          <a:xfrm flipV="1">
            <a:off x="3693370" y="2401159"/>
            <a:ext cx="380179" cy="241522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339" name="Straight Connector 338"/>
          <p:cNvCxnSpPr>
            <a:endCxn id="62" idx="2"/>
          </p:cNvCxnSpPr>
          <p:nvPr/>
        </p:nvCxnSpPr>
        <p:spPr>
          <a:xfrm flipV="1">
            <a:off x="3919928" y="2401159"/>
            <a:ext cx="153619" cy="203465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336" name="Straight Connector 335"/>
          <p:cNvCxnSpPr>
            <a:endCxn id="62" idx="2"/>
          </p:cNvCxnSpPr>
          <p:nvPr/>
        </p:nvCxnSpPr>
        <p:spPr>
          <a:xfrm flipH="1" flipV="1">
            <a:off x="4073571" y="2401159"/>
            <a:ext cx="382375" cy="168758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333" name="Straight Connector 332"/>
          <p:cNvCxnSpPr>
            <a:endCxn id="62" idx="2"/>
          </p:cNvCxnSpPr>
          <p:nvPr/>
        </p:nvCxnSpPr>
        <p:spPr>
          <a:xfrm flipH="1" flipV="1">
            <a:off x="4073549" y="2401159"/>
            <a:ext cx="157093" cy="132453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265" name="Straight Connector 264"/>
          <p:cNvCxnSpPr>
            <a:stCxn id="181" idx="3"/>
          </p:cNvCxnSpPr>
          <p:nvPr/>
        </p:nvCxnSpPr>
        <p:spPr>
          <a:xfrm>
            <a:off x="4693273" y="3872013"/>
            <a:ext cx="933487" cy="311353"/>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a:stCxn id="4" idx="0"/>
            <a:endCxn id="62" idx="2"/>
          </p:cNvCxnSpPr>
          <p:nvPr/>
        </p:nvCxnSpPr>
        <p:spPr>
          <a:xfrm flipH="1" flipV="1">
            <a:off x="4073552" y="2401160"/>
            <a:ext cx="299" cy="96119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37704" y="2102985"/>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prstClr val="white"/>
                </a:solidFill>
                <a:latin typeface="Calibri"/>
              </a:rPr>
              <a:t>VOLTHA</a:t>
            </a:r>
            <a:endParaRPr lang="en-US" sz="1200">
              <a:solidFill>
                <a:prstClr val="white"/>
              </a:solidFill>
              <a:latin typeface="Calibri"/>
            </a:endParaRPr>
          </a:p>
        </p:txBody>
      </p:sp>
      <p:sp>
        <p:nvSpPr>
          <p:cNvPr id="63" name="Rounded Rectangle 62"/>
          <p:cNvSpPr/>
          <p:nvPr/>
        </p:nvSpPr>
        <p:spPr>
          <a:xfrm>
            <a:off x="4037946" y="1560246"/>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a:solidFill>
                  <a:srgbClr val="FFFFFF"/>
                </a:solidFill>
                <a:latin typeface="Calibri"/>
              </a:rPr>
              <a:t>ONOS</a:t>
            </a:r>
          </a:p>
        </p:txBody>
      </p:sp>
      <p:cxnSp>
        <p:nvCxnSpPr>
          <p:cNvPr id="65" name="Straight Connector 64"/>
          <p:cNvCxnSpPr/>
          <p:nvPr/>
        </p:nvCxnSpPr>
        <p:spPr>
          <a:xfrm flipV="1">
            <a:off x="4259898" y="1870843"/>
            <a:ext cx="0" cy="23214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8" y="1367680"/>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vOLT</a:t>
            </a:r>
          </a:p>
        </p:txBody>
      </p:sp>
      <p:sp>
        <p:nvSpPr>
          <p:cNvPr id="71" name="Hexagon 70"/>
          <p:cNvSpPr/>
          <p:nvPr/>
        </p:nvSpPr>
        <p:spPr>
          <a:xfrm>
            <a:off x="4455906" y="1367680"/>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dhcp</a:t>
            </a:r>
          </a:p>
        </p:txBody>
      </p:sp>
      <p:sp>
        <p:nvSpPr>
          <p:cNvPr id="72" name="Hexagon 71"/>
          <p:cNvSpPr/>
          <p:nvPr/>
        </p:nvSpPr>
        <p:spPr>
          <a:xfrm>
            <a:off x="4863927" y="1367680"/>
            <a:ext cx="44976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prstClr val="black"/>
                </a:solidFill>
                <a:latin typeface="Calibri"/>
              </a:rPr>
              <a:t>aaa</a:t>
            </a:r>
          </a:p>
        </p:txBody>
      </p:sp>
      <p:sp>
        <p:nvSpPr>
          <p:cNvPr id="4" name="Rounded Rectangle 3"/>
          <p:cNvSpPr/>
          <p:nvPr/>
        </p:nvSpPr>
        <p:spPr>
          <a:xfrm>
            <a:off x="3446062" y="3362350"/>
            <a:ext cx="1255541" cy="303824"/>
          </a:xfrm>
          <a:prstGeom prst="roundRect">
            <a:avLst>
              <a:gd name="adj" fmla="val 49668"/>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1200" b="1">
                <a:solidFill>
                  <a:prstClr val="black"/>
                </a:solidFill>
                <a:latin typeface="Calibri"/>
              </a:rPr>
              <a:t>EdgeCore OLT</a:t>
            </a:r>
          </a:p>
        </p:txBody>
      </p:sp>
      <p:cxnSp>
        <p:nvCxnSpPr>
          <p:cNvPr id="8" name="Straight Connector 7"/>
          <p:cNvCxnSpPr>
            <a:stCxn id="4" idx="1"/>
            <a:endCxn id="13" idx="6"/>
          </p:cNvCxnSpPr>
          <p:nvPr/>
        </p:nvCxnSpPr>
        <p:spPr>
          <a:xfrm flipH="1" flipV="1">
            <a:off x="2981876" y="3371259"/>
            <a:ext cx="464205" cy="14300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4" idx="1"/>
          </p:cNvCxnSpPr>
          <p:nvPr/>
        </p:nvCxnSpPr>
        <p:spPr>
          <a:xfrm flipH="1">
            <a:off x="2962611" y="3514262"/>
            <a:ext cx="483448" cy="105727"/>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49" y="3342334"/>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prstClr val="white"/>
              </a:solidFill>
              <a:latin typeface="Calibri"/>
            </a:endParaRPr>
          </a:p>
        </p:txBody>
      </p:sp>
      <p:sp>
        <p:nvSpPr>
          <p:cNvPr id="19" name="Oval 18"/>
          <p:cNvSpPr/>
          <p:nvPr/>
        </p:nvSpPr>
        <p:spPr>
          <a:xfrm>
            <a:off x="2889458" y="3578971"/>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prstClr val="white"/>
              </a:solidFill>
              <a:latin typeface="Calibri"/>
            </a:endParaRPr>
          </a:p>
        </p:txBody>
      </p:sp>
      <p:cxnSp>
        <p:nvCxnSpPr>
          <p:cNvPr id="20" name="Straight Connector 19"/>
          <p:cNvCxnSpPr>
            <a:stCxn id="13" idx="1"/>
            <a:endCxn id="34" idx="3"/>
          </p:cNvCxnSpPr>
          <p:nvPr/>
        </p:nvCxnSpPr>
        <p:spPr>
          <a:xfrm flipH="1" flipV="1">
            <a:off x="2194978" y="3316925"/>
            <a:ext cx="722068" cy="33880"/>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2180774" y="3621170"/>
            <a:ext cx="725154" cy="88416"/>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829522" y="2983752"/>
            <a:ext cx="490564" cy="276999"/>
          </a:xfrm>
          <a:prstGeom prst="rect">
            <a:avLst/>
          </a:prstGeom>
          <a:noFill/>
        </p:spPr>
        <p:txBody>
          <a:bodyPr wrap="none" rtlCol="0">
            <a:spAutoFit/>
          </a:bodyPr>
          <a:lstStyle/>
          <a:p>
            <a:r>
              <a:rPr lang="en-US" sz="1200" b="1">
                <a:solidFill>
                  <a:prstClr val="black"/>
                </a:solidFill>
                <a:latin typeface="Calibri"/>
              </a:rPr>
              <a:t>ONU</a:t>
            </a:r>
          </a:p>
        </p:txBody>
      </p:sp>
      <p:grpSp>
        <p:nvGrpSpPr>
          <p:cNvPr id="168" name="Group 167"/>
          <p:cNvGrpSpPr/>
          <p:nvPr/>
        </p:nvGrpSpPr>
        <p:grpSpPr>
          <a:xfrm>
            <a:off x="6024666" y="4361678"/>
            <a:ext cx="1152712" cy="835533"/>
            <a:chOff x="6024666" y="4846341"/>
            <a:chExt cx="1152712" cy="928371"/>
          </a:xfrm>
        </p:grpSpPr>
        <p:sp>
          <p:nvSpPr>
            <p:cNvPr id="149" name="Rectangle 148"/>
            <p:cNvSpPr/>
            <p:nvPr/>
          </p:nvSpPr>
          <p:spPr>
            <a:xfrm>
              <a:off x="6024672" y="5197337"/>
              <a:ext cx="1152706" cy="165652"/>
            </a:xfrm>
            <a:prstGeom prst="rect">
              <a:avLst/>
            </a:prstGeom>
            <a:ln>
              <a:solidFill>
                <a:schemeClr val="tx1">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latin typeface="Calibri"/>
              </a:endParaRPr>
            </a:p>
          </p:txBody>
        </p:sp>
        <p:sp>
          <p:nvSpPr>
            <p:cNvPr id="150" name="Rectangle 149"/>
            <p:cNvSpPr/>
            <p:nvPr/>
          </p:nvSpPr>
          <p:spPr>
            <a:xfrm>
              <a:off x="6024666" y="5362989"/>
              <a:ext cx="1152706" cy="165652"/>
            </a:xfrm>
            <a:prstGeom prst="rect">
              <a:avLst/>
            </a:prstGeom>
            <a:ln>
              <a:solidFill>
                <a:schemeClr val="tx1">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latin typeface="Calibri"/>
              </a:endParaRPr>
            </a:p>
          </p:txBody>
        </p:sp>
        <p:sp>
          <p:nvSpPr>
            <p:cNvPr id="151" name="Rectangle 150"/>
            <p:cNvSpPr/>
            <p:nvPr/>
          </p:nvSpPr>
          <p:spPr>
            <a:xfrm>
              <a:off x="6024666" y="5528641"/>
              <a:ext cx="1152706" cy="165652"/>
            </a:xfrm>
            <a:prstGeom prst="rect">
              <a:avLst/>
            </a:prstGeom>
            <a:ln>
              <a:solidFill>
                <a:schemeClr val="tx1">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latin typeface="Calibri"/>
              </a:endParaRPr>
            </a:p>
          </p:txBody>
        </p:sp>
        <p:cxnSp>
          <p:nvCxnSpPr>
            <p:cNvPr id="153" name="Straight Connector 152"/>
            <p:cNvCxnSpPr>
              <a:stCxn id="149" idx="0"/>
            </p:cNvCxnSpPr>
            <p:nvPr/>
          </p:nvCxnSpPr>
          <p:spPr>
            <a:xfrm flipH="1" flipV="1">
              <a:off x="6364045" y="4846341"/>
              <a:ext cx="236980" cy="350996"/>
            </a:xfrm>
            <a:prstGeom prst="line">
              <a:avLst/>
            </a:prstGeom>
            <a:ln w="12700" cmpd="sng">
              <a:solidFill>
                <a:srgbClr val="939393"/>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257117" y="4872502"/>
              <a:ext cx="343902" cy="490487"/>
            </a:xfrm>
            <a:prstGeom prst="line">
              <a:avLst/>
            </a:prstGeom>
            <a:ln w="12700" cmpd="sng">
              <a:solidFill>
                <a:srgbClr val="939393"/>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61751"/>
              <a:ext cx="844620" cy="512961"/>
            </a:xfrm>
            <a:prstGeom prst="rect">
              <a:avLst/>
            </a:prstGeom>
            <a:noFill/>
          </p:spPr>
          <p:txBody>
            <a:bodyPr wrap="square" rtlCol="0">
              <a:spAutoFit/>
            </a:bodyPr>
            <a:lstStyle/>
            <a:p>
              <a:r>
                <a:rPr lang="en-US" sz="1200" b="1">
                  <a:solidFill>
                    <a:prstClr val="black"/>
                  </a:solidFill>
                  <a:latin typeface="Calibri"/>
                </a:rPr>
                <a:t>Compute</a:t>
              </a:r>
            </a:p>
            <a:p>
              <a:r>
                <a:rPr lang="en-US" sz="1200" b="1">
                  <a:solidFill>
                    <a:prstClr val="black"/>
                  </a:solidFill>
                  <a:latin typeface="Calibri"/>
                </a:rPr>
                <a:t>Nodes</a:t>
              </a:r>
            </a:p>
          </p:txBody>
        </p:sp>
      </p:grpSp>
      <p:sp>
        <p:nvSpPr>
          <p:cNvPr id="116" name="Rounded Rectangle 115"/>
          <p:cNvSpPr/>
          <p:nvPr/>
        </p:nvSpPr>
        <p:spPr>
          <a:xfrm>
            <a:off x="5432219" y="3981495"/>
            <a:ext cx="998146" cy="4037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b="1">
                <a:solidFill>
                  <a:srgbClr val="FFFFFF"/>
                </a:solidFill>
                <a:latin typeface="Calibri"/>
              </a:rPr>
              <a:t>EdgeCore AGG Switch</a:t>
            </a:r>
          </a:p>
        </p:txBody>
      </p:sp>
      <p:cxnSp>
        <p:nvCxnSpPr>
          <p:cNvPr id="117" name="Straight Connector 116"/>
          <p:cNvCxnSpPr>
            <a:stCxn id="4" idx="3"/>
          </p:cNvCxnSpPr>
          <p:nvPr/>
        </p:nvCxnSpPr>
        <p:spPr>
          <a:xfrm>
            <a:off x="4701606" y="3514262"/>
            <a:ext cx="730619" cy="562243"/>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V="1">
            <a:off x="5949098" y="1870846"/>
            <a:ext cx="0" cy="208103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45" name="Hexagon 144"/>
          <p:cNvSpPr/>
          <p:nvPr/>
        </p:nvSpPr>
        <p:spPr>
          <a:xfrm>
            <a:off x="6211400" y="1367680"/>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SR</a:t>
            </a:r>
          </a:p>
        </p:txBody>
      </p:sp>
      <p:sp>
        <p:nvSpPr>
          <p:cNvPr id="175" name="Rounded Rectangle 174"/>
          <p:cNvSpPr/>
          <p:nvPr/>
        </p:nvSpPr>
        <p:spPr>
          <a:xfrm>
            <a:off x="1908244" y="760440"/>
            <a:ext cx="5653445" cy="4369751"/>
          </a:xfrm>
          <a:prstGeom prst="roundRect">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4B4B4B"/>
              </a:solidFill>
              <a:latin typeface="Calibri"/>
            </a:endParaRPr>
          </a:p>
        </p:txBody>
      </p:sp>
      <p:cxnSp>
        <p:nvCxnSpPr>
          <p:cNvPr id="133" name="Straight Connector 132"/>
          <p:cNvCxnSpPr/>
          <p:nvPr/>
        </p:nvCxnSpPr>
        <p:spPr>
          <a:xfrm flipH="1" flipV="1">
            <a:off x="5369403" y="1185010"/>
            <a:ext cx="3282" cy="28166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4" name="Rounded Rectangle 63"/>
          <p:cNvSpPr/>
          <p:nvPr/>
        </p:nvSpPr>
        <p:spPr>
          <a:xfrm>
            <a:off x="2270224" y="801511"/>
            <a:ext cx="5177508" cy="42057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400">
              <a:solidFill>
                <a:srgbClr val="FFFFFF"/>
              </a:solidFill>
              <a:latin typeface="Calibri"/>
            </a:endParaRPr>
          </a:p>
        </p:txBody>
      </p:sp>
      <p:cxnSp>
        <p:nvCxnSpPr>
          <p:cNvPr id="66" name="Straight Connector 65"/>
          <p:cNvCxnSpPr>
            <a:cxnSpLocks/>
          </p:cNvCxnSpPr>
          <p:nvPr/>
        </p:nvCxnSpPr>
        <p:spPr>
          <a:xfrm flipV="1">
            <a:off x="3693352" y="1185011"/>
            <a:ext cx="0" cy="91797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270250" y="506512"/>
            <a:ext cx="1883823" cy="276999"/>
          </a:xfrm>
          <a:prstGeom prst="rect">
            <a:avLst/>
          </a:prstGeom>
          <a:noFill/>
        </p:spPr>
        <p:txBody>
          <a:bodyPr wrap="square" rtlCol="0">
            <a:spAutoFit/>
          </a:bodyPr>
          <a:lstStyle/>
          <a:p>
            <a:r>
              <a:rPr lang="en-US" sz="1200" b="1" dirty="0">
                <a:solidFill>
                  <a:srgbClr val="004B7D">
                    <a:lumMod val="75000"/>
                  </a:srgbClr>
                </a:solidFill>
                <a:latin typeface="Calibri"/>
              </a:rPr>
              <a:t>SEBA Peripheral/PNF/Pod</a:t>
            </a:r>
          </a:p>
        </p:txBody>
      </p:sp>
      <p:sp>
        <p:nvSpPr>
          <p:cNvPr id="171" name="Title 1">
            <a:extLst>
              <a:ext uri="{FF2B5EF4-FFF2-40B4-BE49-F238E27FC236}">
                <a16:creationId xmlns:a16="http://schemas.microsoft.com/office/drawing/2014/main" xmlns="" id="{83F77B4F-7684-CF4F-BE07-FE5B034C8F10}"/>
              </a:ext>
            </a:extLst>
          </p:cNvPr>
          <p:cNvSpPr>
            <a:spLocks noGrp="1"/>
          </p:cNvSpPr>
          <p:nvPr>
            <p:ph type="title"/>
          </p:nvPr>
        </p:nvSpPr>
        <p:spPr>
          <a:xfrm>
            <a:off x="2320086" y="-31187"/>
            <a:ext cx="4352544" cy="523220"/>
          </a:xfrm>
        </p:spPr>
        <p:txBody>
          <a:bodyPr/>
          <a:lstStyle/>
          <a:p>
            <a:pPr algn="l"/>
            <a:r>
              <a:rPr lang="en-US" sz="2800" b="1" dirty="0">
                <a:solidFill>
                  <a:srgbClr val="4F81BD"/>
                </a:solidFill>
                <a:latin typeface="+mj-lt"/>
              </a:rPr>
              <a:t>    Demo setup BBWF 2018</a:t>
            </a:r>
          </a:p>
        </p:txBody>
      </p:sp>
      <p:cxnSp>
        <p:nvCxnSpPr>
          <p:cNvPr id="139" name="Straight Connector 138"/>
          <p:cNvCxnSpPr/>
          <p:nvPr/>
        </p:nvCxnSpPr>
        <p:spPr>
          <a:xfrm flipV="1">
            <a:off x="4661520" y="4374653"/>
            <a:ext cx="791410" cy="575748"/>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a:stCxn id="34" idx="1"/>
            <a:endCxn id="179" idx="3"/>
          </p:cNvCxnSpPr>
          <p:nvPr/>
        </p:nvCxnSpPr>
        <p:spPr>
          <a:xfrm flipH="1" flipV="1">
            <a:off x="994943" y="3296202"/>
            <a:ext cx="938288" cy="20725"/>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179" name="Rounded Rectangle 178"/>
          <p:cNvSpPr/>
          <p:nvPr/>
        </p:nvSpPr>
        <p:spPr>
          <a:xfrm>
            <a:off x="576635" y="3199936"/>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000" b="1" dirty="0">
                <a:solidFill>
                  <a:prstClr val="black"/>
                </a:solidFill>
                <a:latin typeface="Calibri"/>
              </a:rPr>
              <a:t>RG</a:t>
            </a:r>
          </a:p>
        </p:txBody>
      </p:sp>
      <p:grpSp>
        <p:nvGrpSpPr>
          <p:cNvPr id="182" name="Group 181"/>
          <p:cNvGrpSpPr/>
          <p:nvPr/>
        </p:nvGrpSpPr>
        <p:grpSpPr>
          <a:xfrm>
            <a:off x="6430365" y="3668181"/>
            <a:ext cx="1742778" cy="515185"/>
            <a:chOff x="6430365" y="4075751"/>
            <a:chExt cx="1742778" cy="572428"/>
          </a:xfrm>
        </p:grpSpPr>
        <p:pic>
          <p:nvPicPr>
            <p:cNvPr id="183" name="Picture 18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2810" y="4075751"/>
              <a:ext cx="530333" cy="398220"/>
            </a:xfrm>
            <a:prstGeom prst="rect">
              <a:avLst/>
            </a:prstGeom>
          </p:spPr>
        </p:pic>
        <p:cxnSp>
          <p:nvCxnSpPr>
            <p:cNvPr id="184" name="Straight Connector 183"/>
            <p:cNvCxnSpPr/>
            <p:nvPr/>
          </p:nvCxnSpPr>
          <p:spPr>
            <a:xfrm flipV="1">
              <a:off x="6430365" y="4257328"/>
              <a:ext cx="1265008" cy="39085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
        <p:nvSpPr>
          <p:cNvPr id="185" name="TextBox 184"/>
          <p:cNvSpPr txBox="1"/>
          <p:nvPr/>
        </p:nvSpPr>
        <p:spPr>
          <a:xfrm>
            <a:off x="7486497" y="3457359"/>
            <a:ext cx="626625" cy="276999"/>
          </a:xfrm>
          <a:prstGeom prst="rect">
            <a:avLst/>
          </a:prstGeom>
          <a:noFill/>
        </p:spPr>
        <p:txBody>
          <a:bodyPr wrap="square" rtlCol="0">
            <a:spAutoFit/>
          </a:bodyPr>
          <a:lstStyle/>
          <a:p>
            <a:pPr algn="r"/>
            <a:r>
              <a:rPr lang="en-US" sz="1200" b="1" dirty="0">
                <a:solidFill>
                  <a:prstClr val="black"/>
                </a:solidFill>
                <a:latin typeface="Calibri"/>
              </a:rPr>
              <a:t>BNG</a:t>
            </a:r>
          </a:p>
        </p:txBody>
      </p:sp>
      <p:cxnSp>
        <p:nvCxnSpPr>
          <p:cNvPr id="186" name="Straight Connector 185"/>
          <p:cNvCxnSpPr/>
          <p:nvPr/>
        </p:nvCxnSpPr>
        <p:spPr>
          <a:xfrm>
            <a:off x="8346143" y="3211594"/>
            <a:ext cx="23517" cy="13084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a:off x="8122740" y="3815262"/>
            <a:ext cx="223419"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88" name="Rounded Rectangle 187"/>
          <p:cNvSpPr/>
          <p:nvPr/>
        </p:nvSpPr>
        <p:spPr>
          <a:xfrm>
            <a:off x="8465087" y="3028930"/>
            <a:ext cx="878023" cy="592240"/>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solidFill>
                <a:srgbClr val="4B4B4B"/>
              </a:solidFill>
              <a:latin typeface="Calibri"/>
            </a:endParaRPr>
          </a:p>
          <a:p>
            <a:pPr algn="ctr"/>
            <a:r>
              <a:rPr lang="en-US" sz="900">
                <a:solidFill>
                  <a:srgbClr val="4B4B4B"/>
                </a:solidFill>
                <a:latin typeface="Calibri"/>
              </a:rPr>
              <a:t>DHCP Server </a:t>
            </a:r>
            <a:r>
              <a:rPr lang="en-US" sz="800">
                <a:solidFill>
                  <a:srgbClr val="4B4B4B"/>
                </a:solidFill>
                <a:latin typeface="Calibri"/>
              </a:rPr>
              <a:t>(subscriber RG addressing)</a:t>
            </a:r>
          </a:p>
          <a:p>
            <a:pPr algn="ctr"/>
            <a:endParaRPr lang="en-US" sz="800">
              <a:solidFill>
                <a:srgbClr val="4B4B4B"/>
              </a:solidFill>
              <a:latin typeface="Calibri"/>
            </a:endParaRPr>
          </a:p>
        </p:txBody>
      </p:sp>
      <p:sp>
        <p:nvSpPr>
          <p:cNvPr id="189" name="Cloud 188"/>
          <p:cNvSpPr/>
          <p:nvPr/>
        </p:nvSpPr>
        <p:spPr>
          <a:xfrm>
            <a:off x="8553329" y="3850103"/>
            <a:ext cx="789742" cy="570336"/>
          </a:xfrm>
          <a:prstGeom prst="cloud">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srgbClr val="4B4B4B"/>
                </a:solidFill>
                <a:latin typeface="Calibri"/>
              </a:rPr>
              <a:t>Public Internet</a:t>
            </a:r>
          </a:p>
        </p:txBody>
      </p:sp>
      <p:cxnSp>
        <p:nvCxnSpPr>
          <p:cNvPr id="190" name="Straight Connector 189"/>
          <p:cNvCxnSpPr/>
          <p:nvPr/>
        </p:nvCxnSpPr>
        <p:spPr>
          <a:xfrm>
            <a:off x="8349477" y="3370500"/>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1" name="Straight Connector 190"/>
          <p:cNvCxnSpPr>
            <a:endCxn id="189" idx="2"/>
          </p:cNvCxnSpPr>
          <p:nvPr/>
        </p:nvCxnSpPr>
        <p:spPr>
          <a:xfrm>
            <a:off x="8377572" y="4135269"/>
            <a:ext cx="17824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2" name="Straight Connector 191"/>
          <p:cNvCxnSpPr/>
          <p:nvPr/>
        </p:nvCxnSpPr>
        <p:spPr>
          <a:xfrm>
            <a:off x="7980523" y="431432"/>
            <a:ext cx="23517" cy="130842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a:off x="7456284" y="1035100"/>
            <a:ext cx="524215"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94" name="Rounded Rectangle 193"/>
          <p:cNvSpPr/>
          <p:nvPr/>
        </p:nvSpPr>
        <p:spPr>
          <a:xfrm>
            <a:off x="8173143" y="651579"/>
            <a:ext cx="830618" cy="299869"/>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900">
                <a:solidFill>
                  <a:srgbClr val="4B4B4B"/>
                </a:solidFill>
                <a:latin typeface="Calibri"/>
              </a:rPr>
              <a:t>Radius Server</a:t>
            </a:r>
            <a:endParaRPr lang="en-US" sz="800">
              <a:solidFill>
                <a:srgbClr val="4B4B4B"/>
              </a:solidFill>
              <a:latin typeface="Calibri"/>
            </a:endParaRPr>
          </a:p>
        </p:txBody>
      </p:sp>
      <p:sp>
        <p:nvSpPr>
          <p:cNvPr id="195" name="Rounded Rectangle 194"/>
          <p:cNvSpPr/>
          <p:nvPr/>
        </p:nvSpPr>
        <p:spPr>
          <a:xfrm>
            <a:off x="8173143" y="1076638"/>
            <a:ext cx="909236" cy="274882"/>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900">
                <a:solidFill>
                  <a:srgbClr val="4B4B4B"/>
                </a:solidFill>
                <a:latin typeface="Calibri"/>
              </a:rPr>
              <a:t>Configuration</a:t>
            </a:r>
            <a:endParaRPr lang="en-US" sz="800">
              <a:solidFill>
                <a:srgbClr val="4B4B4B"/>
              </a:solidFill>
              <a:latin typeface="Calibri"/>
            </a:endParaRPr>
          </a:p>
        </p:txBody>
      </p:sp>
      <p:cxnSp>
        <p:nvCxnSpPr>
          <p:cNvPr id="196" name="Straight Connector 195"/>
          <p:cNvCxnSpPr>
            <a:endCxn id="194" idx="1"/>
          </p:cNvCxnSpPr>
          <p:nvPr/>
        </p:nvCxnSpPr>
        <p:spPr>
          <a:xfrm flipV="1">
            <a:off x="8005539" y="801511"/>
            <a:ext cx="167604" cy="1973"/>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a:off x="8004025" y="1212622"/>
            <a:ext cx="17824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98" name="Oval 197"/>
          <p:cNvSpPr/>
          <p:nvPr/>
        </p:nvSpPr>
        <p:spPr>
          <a:xfrm>
            <a:off x="3536463" y="4775256"/>
            <a:ext cx="45719" cy="4114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prstClr val="white"/>
              </a:solidFill>
              <a:latin typeface="Calibri"/>
            </a:endParaRPr>
          </a:p>
        </p:txBody>
      </p:sp>
      <p:sp>
        <p:nvSpPr>
          <p:cNvPr id="199" name="Hexagon 198"/>
          <p:cNvSpPr/>
          <p:nvPr/>
        </p:nvSpPr>
        <p:spPr>
          <a:xfrm>
            <a:off x="3258628" y="850762"/>
            <a:ext cx="1071020" cy="18598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Grafana/Kibana</a:t>
            </a:r>
          </a:p>
        </p:txBody>
      </p:sp>
      <p:sp>
        <p:nvSpPr>
          <p:cNvPr id="200" name="Hexagon 199"/>
          <p:cNvSpPr/>
          <p:nvPr/>
        </p:nvSpPr>
        <p:spPr>
          <a:xfrm>
            <a:off x="3317120" y="1036027"/>
            <a:ext cx="994297" cy="15735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Prometheus</a:t>
            </a:r>
          </a:p>
        </p:txBody>
      </p:sp>
      <p:sp>
        <p:nvSpPr>
          <p:cNvPr id="201" name="Hexagon 200"/>
          <p:cNvSpPr/>
          <p:nvPr/>
        </p:nvSpPr>
        <p:spPr>
          <a:xfrm>
            <a:off x="4329648" y="849585"/>
            <a:ext cx="683622" cy="16971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Kafka</a:t>
            </a:r>
          </a:p>
        </p:txBody>
      </p:sp>
      <p:sp>
        <p:nvSpPr>
          <p:cNvPr id="202" name="Hexagon 201"/>
          <p:cNvSpPr/>
          <p:nvPr/>
        </p:nvSpPr>
        <p:spPr>
          <a:xfrm>
            <a:off x="5014465" y="849585"/>
            <a:ext cx="734087" cy="16971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XOS GUI</a:t>
            </a:r>
          </a:p>
        </p:txBody>
      </p:sp>
      <p:sp>
        <p:nvSpPr>
          <p:cNvPr id="203" name="Hexagon 202"/>
          <p:cNvSpPr/>
          <p:nvPr/>
        </p:nvSpPr>
        <p:spPr>
          <a:xfrm>
            <a:off x="4321294" y="1018695"/>
            <a:ext cx="683335" cy="1572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Exporter</a:t>
            </a:r>
          </a:p>
        </p:txBody>
      </p:sp>
      <p:sp>
        <p:nvSpPr>
          <p:cNvPr id="204" name="Hexagon 203"/>
          <p:cNvSpPr/>
          <p:nvPr/>
        </p:nvSpPr>
        <p:spPr>
          <a:xfrm>
            <a:off x="5008986" y="1023519"/>
            <a:ext cx="731217" cy="1545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XOS Core</a:t>
            </a:r>
          </a:p>
        </p:txBody>
      </p:sp>
      <p:sp>
        <p:nvSpPr>
          <p:cNvPr id="205" name="Hexagon 204"/>
          <p:cNvSpPr/>
          <p:nvPr/>
        </p:nvSpPr>
        <p:spPr>
          <a:xfrm>
            <a:off x="5735755" y="836405"/>
            <a:ext cx="9321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Chameleon</a:t>
            </a:r>
          </a:p>
        </p:txBody>
      </p:sp>
      <p:sp>
        <p:nvSpPr>
          <p:cNvPr id="206" name="Hexagon 205"/>
          <p:cNvSpPr/>
          <p:nvPr/>
        </p:nvSpPr>
        <p:spPr>
          <a:xfrm>
            <a:off x="5735740" y="1027049"/>
            <a:ext cx="931910" cy="15099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Synchronizers</a:t>
            </a:r>
          </a:p>
        </p:txBody>
      </p:sp>
      <p:sp>
        <p:nvSpPr>
          <p:cNvPr id="207" name="Hexagon 206"/>
          <p:cNvSpPr/>
          <p:nvPr/>
        </p:nvSpPr>
        <p:spPr>
          <a:xfrm>
            <a:off x="6651149" y="836793"/>
            <a:ext cx="716136" cy="190859"/>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Tosca</a:t>
            </a:r>
          </a:p>
        </p:txBody>
      </p:sp>
      <p:sp>
        <p:nvSpPr>
          <p:cNvPr id="208" name="Hexagon 207"/>
          <p:cNvSpPr/>
          <p:nvPr/>
        </p:nvSpPr>
        <p:spPr>
          <a:xfrm>
            <a:off x="6659504" y="1010359"/>
            <a:ext cx="716132" cy="183023"/>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Database</a:t>
            </a:r>
          </a:p>
        </p:txBody>
      </p:sp>
      <p:sp>
        <p:nvSpPr>
          <p:cNvPr id="209" name="TextBox 208"/>
          <p:cNvSpPr txBox="1"/>
          <p:nvPr/>
        </p:nvSpPr>
        <p:spPr>
          <a:xfrm>
            <a:off x="935822" y="760420"/>
            <a:ext cx="1503982" cy="523220"/>
          </a:xfrm>
          <a:prstGeom prst="rect">
            <a:avLst/>
          </a:prstGeom>
          <a:noFill/>
        </p:spPr>
        <p:txBody>
          <a:bodyPr wrap="square" rtlCol="0">
            <a:spAutoFit/>
          </a:bodyPr>
          <a:lstStyle/>
          <a:p>
            <a:r>
              <a:rPr lang="en-US" sz="1400" b="1">
                <a:solidFill>
                  <a:srgbClr val="AF3333"/>
                </a:solidFill>
                <a:latin typeface="Calibri"/>
              </a:rPr>
              <a:t>Network Edge </a:t>
            </a:r>
          </a:p>
          <a:p>
            <a:r>
              <a:rPr lang="en-US" sz="1400" b="1">
                <a:solidFill>
                  <a:srgbClr val="AF3333"/>
                </a:solidFill>
                <a:latin typeface="Calibri"/>
              </a:rPr>
              <a:t>Mediator (NEM)</a:t>
            </a:r>
          </a:p>
        </p:txBody>
      </p:sp>
      <p:sp>
        <p:nvSpPr>
          <p:cNvPr id="210" name="Hexagon 209"/>
          <p:cNvSpPr/>
          <p:nvPr/>
        </p:nvSpPr>
        <p:spPr>
          <a:xfrm>
            <a:off x="2346361" y="851491"/>
            <a:ext cx="954046" cy="168539"/>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Elasticsearch</a:t>
            </a:r>
            <a:endParaRPr lang="en-US" sz="700">
              <a:solidFill>
                <a:prstClr val="black"/>
              </a:solidFill>
              <a:latin typeface="Calibri"/>
            </a:endParaRPr>
          </a:p>
        </p:txBody>
      </p:sp>
      <p:sp>
        <p:nvSpPr>
          <p:cNvPr id="211" name="Hexagon 210"/>
          <p:cNvSpPr/>
          <p:nvPr/>
        </p:nvSpPr>
        <p:spPr>
          <a:xfrm>
            <a:off x="2371427" y="1028405"/>
            <a:ext cx="928980" cy="14826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rPr>
              <a:t>Logstash</a:t>
            </a:r>
          </a:p>
        </p:txBody>
      </p:sp>
      <p:sp>
        <p:nvSpPr>
          <p:cNvPr id="216" name="Hexagon 215"/>
          <p:cNvSpPr/>
          <p:nvPr/>
        </p:nvSpPr>
        <p:spPr>
          <a:xfrm>
            <a:off x="5191769" y="1369671"/>
            <a:ext cx="498288" cy="1719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prstClr val="black"/>
                </a:solidFill>
                <a:latin typeface="Calibri"/>
              </a:rPr>
              <a:t>sadis</a:t>
            </a:r>
          </a:p>
        </p:txBody>
      </p:sp>
      <p:sp>
        <p:nvSpPr>
          <p:cNvPr id="217" name="Hexagon 216"/>
          <p:cNvSpPr/>
          <p:nvPr/>
        </p:nvSpPr>
        <p:spPr>
          <a:xfrm>
            <a:off x="5626763" y="1371147"/>
            <a:ext cx="630385" cy="1719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prstClr val="black"/>
                </a:solidFill>
                <a:latin typeface="Calibri"/>
              </a:rPr>
              <a:t>kafka-i</a:t>
            </a:r>
          </a:p>
        </p:txBody>
      </p:sp>
      <p:sp>
        <p:nvSpPr>
          <p:cNvPr id="170" name="Rounded Rectangle 169"/>
          <p:cNvSpPr/>
          <p:nvPr/>
        </p:nvSpPr>
        <p:spPr>
          <a:xfrm>
            <a:off x="3454419" y="4435809"/>
            <a:ext cx="1255541" cy="292640"/>
          </a:xfrm>
          <a:prstGeom prst="roundRect">
            <a:avLst>
              <a:gd name="adj" fmla="val 42364"/>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1200" b="1">
                <a:solidFill>
                  <a:prstClr val="black"/>
                </a:solidFill>
                <a:latin typeface="Calibri"/>
              </a:rPr>
              <a:t>Iskratel OLT (X)</a:t>
            </a:r>
            <a:endParaRPr lang="en-US" sz="1400" b="1">
              <a:solidFill>
                <a:prstClr val="black"/>
              </a:solidFill>
              <a:latin typeface="Calibri"/>
            </a:endParaRPr>
          </a:p>
        </p:txBody>
      </p:sp>
      <p:sp>
        <p:nvSpPr>
          <p:cNvPr id="176" name="Rounded Rectangle 175"/>
          <p:cNvSpPr/>
          <p:nvPr/>
        </p:nvSpPr>
        <p:spPr>
          <a:xfrm>
            <a:off x="3454417" y="4082013"/>
            <a:ext cx="1238831" cy="292640"/>
          </a:xfrm>
          <a:prstGeom prst="roundRect">
            <a:avLst>
              <a:gd name="adj" fmla="val 39509"/>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200" b="1">
                <a:solidFill>
                  <a:prstClr val="black"/>
                </a:solidFill>
                <a:latin typeface="Calibri"/>
              </a:rPr>
              <a:t>CIG OLT</a:t>
            </a:r>
          </a:p>
        </p:txBody>
      </p:sp>
      <p:sp>
        <p:nvSpPr>
          <p:cNvPr id="181" name="Rounded Rectangle 180"/>
          <p:cNvSpPr/>
          <p:nvPr/>
        </p:nvSpPr>
        <p:spPr>
          <a:xfrm>
            <a:off x="3454417" y="3725689"/>
            <a:ext cx="1238831" cy="292640"/>
          </a:xfrm>
          <a:prstGeom prst="roundRect">
            <a:avLst>
              <a:gd name="adj" fmla="val 42364"/>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1200" b="1">
                <a:solidFill>
                  <a:prstClr val="black"/>
                </a:solidFill>
                <a:latin typeface="Calibri"/>
              </a:rPr>
              <a:t>Adtran OLT</a:t>
            </a:r>
          </a:p>
        </p:txBody>
      </p:sp>
      <p:sp>
        <p:nvSpPr>
          <p:cNvPr id="260" name="Rounded Rectangle 259"/>
          <p:cNvSpPr/>
          <p:nvPr/>
        </p:nvSpPr>
        <p:spPr>
          <a:xfrm>
            <a:off x="3454429" y="4778828"/>
            <a:ext cx="1256925" cy="292640"/>
          </a:xfrm>
          <a:prstGeom prst="roundRect">
            <a:avLst>
              <a:gd name="adj"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200" b="1">
                <a:solidFill>
                  <a:prstClr val="black"/>
                </a:solidFill>
                <a:latin typeface="Calibri"/>
              </a:rPr>
              <a:t>Iskratel OLT (G)</a:t>
            </a:r>
            <a:endParaRPr lang="en-US" sz="1400" b="1">
              <a:solidFill>
                <a:prstClr val="black"/>
              </a:solidFill>
              <a:latin typeface="Calibri"/>
            </a:endParaRPr>
          </a:p>
        </p:txBody>
      </p:sp>
      <p:cxnSp>
        <p:nvCxnSpPr>
          <p:cNvPr id="261" name="Straight Connector 260"/>
          <p:cNvCxnSpPr>
            <a:stCxn id="170" idx="3"/>
          </p:cNvCxnSpPr>
          <p:nvPr/>
        </p:nvCxnSpPr>
        <p:spPr>
          <a:xfrm flipV="1">
            <a:off x="4709955" y="4333446"/>
            <a:ext cx="722264" cy="248703"/>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262" name="Straight Connector 261"/>
          <p:cNvCxnSpPr>
            <a:stCxn id="176" idx="3"/>
            <a:endCxn id="116" idx="1"/>
          </p:cNvCxnSpPr>
          <p:nvPr/>
        </p:nvCxnSpPr>
        <p:spPr>
          <a:xfrm flipV="1">
            <a:off x="4693245" y="4183369"/>
            <a:ext cx="738974" cy="449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269" name="Straight Connector 268"/>
          <p:cNvCxnSpPr>
            <a:stCxn id="19" idx="2"/>
            <a:endCxn id="218" idx="3"/>
          </p:cNvCxnSpPr>
          <p:nvPr/>
        </p:nvCxnSpPr>
        <p:spPr>
          <a:xfrm flipH="1" flipV="1">
            <a:off x="2196496" y="3531265"/>
            <a:ext cx="692959" cy="76647"/>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75" name="TextBox 274"/>
          <p:cNvSpPr txBox="1"/>
          <p:nvPr/>
        </p:nvSpPr>
        <p:spPr>
          <a:xfrm>
            <a:off x="1186483" y="3087415"/>
            <a:ext cx="776039" cy="276999"/>
          </a:xfrm>
          <a:prstGeom prst="rect">
            <a:avLst/>
          </a:prstGeom>
          <a:noFill/>
        </p:spPr>
        <p:txBody>
          <a:bodyPr wrap="square" rtlCol="0">
            <a:spAutoFit/>
          </a:bodyPr>
          <a:lstStyle/>
          <a:p>
            <a:pPr algn="r"/>
            <a:r>
              <a:rPr lang="en-US" sz="1200" i="1">
                <a:solidFill>
                  <a:srgbClr val="4B4B4B"/>
                </a:solidFill>
                <a:latin typeface="Calibri"/>
              </a:rPr>
              <a:t>Alpha</a:t>
            </a:r>
          </a:p>
        </p:txBody>
      </p:sp>
      <p:cxnSp>
        <p:nvCxnSpPr>
          <p:cNvPr id="276" name="Straight Connector 275"/>
          <p:cNvCxnSpPr>
            <a:endCxn id="277" idx="3"/>
          </p:cNvCxnSpPr>
          <p:nvPr/>
        </p:nvCxnSpPr>
        <p:spPr>
          <a:xfrm flipH="1" flipV="1">
            <a:off x="999171" y="3530972"/>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77" name="Rounded Rectangle 276"/>
          <p:cNvSpPr/>
          <p:nvPr/>
        </p:nvSpPr>
        <p:spPr>
          <a:xfrm>
            <a:off x="580850" y="3434708"/>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000" b="1" dirty="0">
                <a:solidFill>
                  <a:prstClr val="black"/>
                </a:solidFill>
                <a:latin typeface="Calibri"/>
              </a:rPr>
              <a:t>RG</a:t>
            </a:r>
          </a:p>
        </p:txBody>
      </p:sp>
      <p:sp>
        <p:nvSpPr>
          <p:cNvPr id="278" name="TextBox 277"/>
          <p:cNvSpPr txBox="1"/>
          <p:nvPr/>
        </p:nvSpPr>
        <p:spPr>
          <a:xfrm>
            <a:off x="1173977" y="3322189"/>
            <a:ext cx="776039" cy="276999"/>
          </a:xfrm>
          <a:prstGeom prst="rect">
            <a:avLst/>
          </a:prstGeom>
          <a:noFill/>
        </p:spPr>
        <p:txBody>
          <a:bodyPr wrap="square" rtlCol="0">
            <a:spAutoFit/>
          </a:bodyPr>
          <a:lstStyle/>
          <a:p>
            <a:pPr algn="r"/>
            <a:r>
              <a:rPr lang="en-US" sz="1200" i="1">
                <a:solidFill>
                  <a:srgbClr val="4B4B4B"/>
                </a:solidFill>
                <a:latin typeface="Calibri"/>
              </a:rPr>
              <a:t>Iskratel</a:t>
            </a:r>
          </a:p>
        </p:txBody>
      </p:sp>
      <p:cxnSp>
        <p:nvCxnSpPr>
          <p:cNvPr id="279" name="Straight Connector 278"/>
          <p:cNvCxnSpPr>
            <a:stCxn id="256" idx="1"/>
            <a:endCxn id="280" idx="3"/>
          </p:cNvCxnSpPr>
          <p:nvPr/>
        </p:nvCxnSpPr>
        <p:spPr>
          <a:xfrm flipH="1">
            <a:off x="999158" y="3748926"/>
            <a:ext cx="921578" cy="18538"/>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80" name="Rounded Rectangle 279"/>
          <p:cNvSpPr/>
          <p:nvPr/>
        </p:nvSpPr>
        <p:spPr>
          <a:xfrm>
            <a:off x="580850" y="3671200"/>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000" b="1" dirty="0">
                <a:solidFill>
                  <a:prstClr val="black"/>
                </a:solidFill>
                <a:latin typeface="Calibri"/>
              </a:rPr>
              <a:t>RG</a:t>
            </a:r>
          </a:p>
        </p:txBody>
      </p:sp>
      <p:sp>
        <p:nvSpPr>
          <p:cNvPr id="281" name="TextBox 280"/>
          <p:cNvSpPr txBox="1"/>
          <p:nvPr/>
        </p:nvSpPr>
        <p:spPr>
          <a:xfrm>
            <a:off x="1173977" y="3567043"/>
            <a:ext cx="776039" cy="276999"/>
          </a:xfrm>
          <a:prstGeom prst="rect">
            <a:avLst/>
          </a:prstGeom>
          <a:noFill/>
        </p:spPr>
        <p:txBody>
          <a:bodyPr wrap="square" rtlCol="0">
            <a:spAutoFit/>
          </a:bodyPr>
          <a:lstStyle/>
          <a:p>
            <a:pPr algn="r"/>
            <a:r>
              <a:rPr lang="en-US" sz="1200" i="1">
                <a:solidFill>
                  <a:srgbClr val="4B4B4B"/>
                </a:solidFill>
                <a:latin typeface="Calibri"/>
              </a:rPr>
              <a:t>Arcadyan</a:t>
            </a:r>
          </a:p>
        </p:txBody>
      </p:sp>
      <p:cxnSp>
        <p:nvCxnSpPr>
          <p:cNvPr id="283" name="Straight Connector 282"/>
          <p:cNvCxnSpPr>
            <a:stCxn id="284" idx="2"/>
            <a:endCxn id="282" idx="3"/>
          </p:cNvCxnSpPr>
          <p:nvPr/>
        </p:nvCxnSpPr>
        <p:spPr>
          <a:xfrm flipH="1">
            <a:off x="2182494" y="3885618"/>
            <a:ext cx="717329" cy="158950"/>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84" name="Oval 283"/>
          <p:cNvSpPr/>
          <p:nvPr/>
        </p:nvSpPr>
        <p:spPr>
          <a:xfrm>
            <a:off x="2899842" y="3856695"/>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prstClr val="white"/>
              </a:solidFill>
              <a:latin typeface="Calibri"/>
            </a:endParaRPr>
          </a:p>
        </p:txBody>
      </p:sp>
      <p:cxnSp>
        <p:nvCxnSpPr>
          <p:cNvPr id="287" name="Straight Connector 286"/>
          <p:cNvCxnSpPr>
            <a:stCxn id="181" idx="1"/>
            <a:endCxn id="284" idx="6"/>
          </p:cNvCxnSpPr>
          <p:nvPr/>
        </p:nvCxnSpPr>
        <p:spPr>
          <a:xfrm flipH="1">
            <a:off x="2975743" y="3872029"/>
            <a:ext cx="478675" cy="13609"/>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288" name="Straight Connector 287"/>
          <p:cNvCxnSpPr>
            <a:endCxn id="289" idx="3"/>
          </p:cNvCxnSpPr>
          <p:nvPr/>
        </p:nvCxnSpPr>
        <p:spPr>
          <a:xfrm flipH="1" flipV="1">
            <a:off x="1011667" y="4053219"/>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89" name="Rounded Rectangle 288"/>
          <p:cNvSpPr/>
          <p:nvPr/>
        </p:nvSpPr>
        <p:spPr>
          <a:xfrm>
            <a:off x="593345" y="3956955"/>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000" b="1" dirty="0">
                <a:solidFill>
                  <a:prstClr val="black"/>
                </a:solidFill>
                <a:latin typeface="Calibri"/>
              </a:rPr>
              <a:t>RG</a:t>
            </a:r>
          </a:p>
        </p:txBody>
      </p:sp>
      <p:sp>
        <p:nvSpPr>
          <p:cNvPr id="290" name="TextBox 289"/>
          <p:cNvSpPr txBox="1"/>
          <p:nvPr/>
        </p:nvSpPr>
        <p:spPr>
          <a:xfrm>
            <a:off x="1186483" y="3844454"/>
            <a:ext cx="776039" cy="276999"/>
          </a:xfrm>
          <a:prstGeom prst="rect">
            <a:avLst/>
          </a:prstGeom>
          <a:noFill/>
        </p:spPr>
        <p:txBody>
          <a:bodyPr wrap="square" rtlCol="0">
            <a:spAutoFit/>
          </a:bodyPr>
          <a:lstStyle/>
          <a:p>
            <a:pPr algn="r"/>
            <a:r>
              <a:rPr lang="en-US" sz="1200" i="1">
                <a:solidFill>
                  <a:srgbClr val="4B4B4B"/>
                </a:solidFill>
                <a:latin typeface="Calibri"/>
              </a:rPr>
              <a:t>Adtran</a:t>
            </a:r>
          </a:p>
        </p:txBody>
      </p:sp>
      <p:cxnSp>
        <p:nvCxnSpPr>
          <p:cNvPr id="292" name="Straight Connector 291"/>
          <p:cNvCxnSpPr>
            <a:stCxn id="293" idx="2"/>
            <a:endCxn id="291" idx="3"/>
          </p:cNvCxnSpPr>
          <p:nvPr/>
        </p:nvCxnSpPr>
        <p:spPr>
          <a:xfrm flipH="1">
            <a:off x="2184016" y="4236717"/>
            <a:ext cx="717329" cy="6704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93" name="Oval 292"/>
          <p:cNvSpPr/>
          <p:nvPr/>
        </p:nvSpPr>
        <p:spPr>
          <a:xfrm>
            <a:off x="2901331" y="4207792"/>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prstClr val="white"/>
              </a:solidFill>
              <a:latin typeface="Calibri"/>
            </a:endParaRPr>
          </a:p>
        </p:txBody>
      </p:sp>
      <p:cxnSp>
        <p:nvCxnSpPr>
          <p:cNvPr id="294" name="Straight Connector 293"/>
          <p:cNvCxnSpPr>
            <a:stCxn id="176" idx="1"/>
            <a:endCxn id="293" idx="6"/>
          </p:cNvCxnSpPr>
          <p:nvPr/>
        </p:nvCxnSpPr>
        <p:spPr>
          <a:xfrm flipH="1">
            <a:off x="2977272" y="4228333"/>
            <a:ext cx="477165" cy="8379"/>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295" name="Straight Connector 294"/>
          <p:cNvCxnSpPr>
            <a:endCxn id="296" idx="3"/>
          </p:cNvCxnSpPr>
          <p:nvPr/>
        </p:nvCxnSpPr>
        <p:spPr>
          <a:xfrm flipH="1" flipV="1">
            <a:off x="1013179" y="4312408"/>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296" name="Rounded Rectangle 295"/>
          <p:cNvSpPr/>
          <p:nvPr/>
        </p:nvSpPr>
        <p:spPr>
          <a:xfrm>
            <a:off x="594855" y="4216144"/>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000" b="1" dirty="0">
                <a:solidFill>
                  <a:prstClr val="black"/>
                </a:solidFill>
                <a:latin typeface="Calibri"/>
              </a:rPr>
              <a:t>RG</a:t>
            </a:r>
          </a:p>
        </p:txBody>
      </p:sp>
      <p:sp>
        <p:nvSpPr>
          <p:cNvPr id="297" name="TextBox 296"/>
          <p:cNvSpPr txBox="1"/>
          <p:nvPr/>
        </p:nvSpPr>
        <p:spPr>
          <a:xfrm>
            <a:off x="1196857" y="4088759"/>
            <a:ext cx="776039" cy="276999"/>
          </a:xfrm>
          <a:prstGeom prst="rect">
            <a:avLst/>
          </a:prstGeom>
          <a:noFill/>
        </p:spPr>
        <p:txBody>
          <a:bodyPr wrap="square" rtlCol="0">
            <a:spAutoFit/>
          </a:bodyPr>
          <a:lstStyle/>
          <a:p>
            <a:pPr algn="r"/>
            <a:r>
              <a:rPr lang="en-US" sz="1200" i="1">
                <a:solidFill>
                  <a:srgbClr val="4B4B4B"/>
                </a:solidFill>
                <a:latin typeface="Calibri"/>
              </a:rPr>
              <a:t>CIG    </a:t>
            </a:r>
          </a:p>
        </p:txBody>
      </p:sp>
      <p:cxnSp>
        <p:nvCxnSpPr>
          <p:cNvPr id="299" name="Straight Connector 298"/>
          <p:cNvCxnSpPr>
            <a:stCxn id="300" idx="2"/>
            <a:endCxn id="298" idx="3"/>
          </p:cNvCxnSpPr>
          <p:nvPr/>
        </p:nvCxnSpPr>
        <p:spPr>
          <a:xfrm flipH="1">
            <a:off x="2186712" y="4565526"/>
            <a:ext cx="717329" cy="1691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0" name="Oval 299"/>
          <p:cNvSpPr/>
          <p:nvPr/>
        </p:nvSpPr>
        <p:spPr>
          <a:xfrm>
            <a:off x="2904027" y="4536607"/>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prstClr val="white"/>
              </a:solidFill>
              <a:latin typeface="Calibri"/>
            </a:endParaRPr>
          </a:p>
        </p:txBody>
      </p:sp>
      <p:cxnSp>
        <p:nvCxnSpPr>
          <p:cNvPr id="301" name="Straight Connector 300"/>
          <p:cNvCxnSpPr>
            <a:stCxn id="170" idx="1"/>
            <a:endCxn id="300" idx="6"/>
          </p:cNvCxnSpPr>
          <p:nvPr/>
        </p:nvCxnSpPr>
        <p:spPr>
          <a:xfrm flipH="1" flipV="1">
            <a:off x="2979954" y="4565526"/>
            <a:ext cx="474460" cy="16603"/>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302" name="Straight Connector 301"/>
          <p:cNvCxnSpPr>
            <a:endCxn id="303" idx="3"/>
          </p:cNvCxnSpPr>
          <p:nvPr/>
        </p:nvCxnSpPr>
        <p:spPr>
          <a:xfrm flipH="1" flipV="1">
            <a:off x="1015875" y="4591092"/>
            <a:ext cx="1046903" cy="12370"/>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3" name="Rounded Rectangle 302"/>
          <p:cNvSpPr/>
          <p:nvPr/>
        </p:nvSpPr>
        <p:spPr>
          <a:xfrm>
            <a:off x="597560" y="4494828"/>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000" b="1" dirty="0">
                <a:solidFill>
                  <a:prstClr val="black"/>
                </a:solidFill>
                <a:latin typeface="Calibri"/>
              </a:rPr>
              <a:t>RG</a:t>
            </a:r>
          </a:p>
        </p:txBody>
      </p:sp>
      <p:cxnSp>
        <p:nvCxnSpPr>
          <p:cNvPr id="305" name="Straight Connector 304"/>
          <p:cNvCxnSpPr>
            <a:stCxn id="306" idx="2"/>
            <a:endCxn id="304" idx="3"/>
          </p:cNvCxnSpPr>
          <p:nvPr/>
        </p:nvCxnSpPr>
        <p:spPr>
          <a:xfrm flipH="1" flipV="1">
            <a:off x="2190838" y="4859824"/>
            <a:ext cx="692264" cy="49925"/>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6" name="Oval 305"/>
          <p:cNvSpPr/>
          <p:nvPr/>
        </p:nvSpPr>
        <p:spPr>
          <a:xfrm>
            <a:off x="2883115" y="4880822"/>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prstClr val="white"/>
              </a:solidFill>
              <a:latin typeface="Calibri"/>
            </a:endParaRPr>
          </a:p>
        </p:txBody>
      </p:sp>
      <p:cxnSp>
        <p:nvCxnSpPr>
          <p:cNvPr id="307" name="Straight Connector 306"/>
          <p:cNvCxnSpPr>
            <a:stCxn id="260" idx="1"/>
            <a:endCxn id="306" idx="6"/>
          </p:cNvCxnSpPr>
          <p:nvPr/>
        </p:nvCxnSpPr>
        <p:spPr>
          <a:xfrm flipH="1" flipV="1">
            <a:off x="2959031" y="4909746"/>
            <a:ext cx="495385" cy="15403"/>
          </a:xfrm>
          <a:prstGeom prst="line">
            <a:avLst/>
          </a:prstGeom>
          <a:ln w="19050" cmpd="sng">
            <a:solidFill>
              <a:srgbClr val="BFBFBF"/>
            </a:solidFill>
          </a:ln>
        </p:spPr>
        <p:style>
          <a:lnRef idx="2">
            <a:schemeClr val="accent1"/>
          </a:lnRef>
          <a:fillRef idx="0">
            <a:schemeClr val="accent1"/>
          </a:fillRef>
          <a:effectRef idx="1">
            <a:schemeClr val="accent1"/>
          </a:effectRef>
          <a:fontRef idx="minor">
            <a:schemeClr val="tx1"/>
          </a:fontRef>
        </p:style>
      </p:cxnSp>
      <p:cxnSp>
        <p:nvCxnSpPr>
          <p:cNvPr id="308" name="Straight Connector 307"/>
          <p:cNvCxnSpPr>
            <a:stCxn id="304" idx="1"/>
            <a:endCxn id="309" idx="3"/>
          </p:cNvCxnSpPr>
          <p:nvPr/>
        </p:nvCxnSpPr>
        <p:spPr>
          <a:xfrm flipH="1">
            <a:off x="1020035" y="4859820"/>
            <a:ext cx="909083" cy="17006"/>
          </a:xfrm>
          <a:prstGeom prst="line">
            <a:avLst/>
          </a:prstGeom>
          <a:ln w="12700" cmpd="sng">
            <a:solidFill>
              <a:srgbClr val="BFBFBF"/>
            </a:solidFill>
          </a:ln>
        </p:spPr>
        <p:style>
          <a:lnRef idx="2">
            <a:schemeClr val="accent1"/>
          </a:lnRef>
          <a:fillRef idx="0">
            <a:schemeClr val="accent1"/>
          </a:fillRef>
          <a:effectRef idx="1">
            <a:schemeClr val="accent1"/>
          </a:effectRef>
          <a:fontRef idx="minor">
            <a:schemeClr val="tx1"/>
          </a:fontRef>
        </p:style>
      </p:cxnSp>
      <p:sp>
        <p:nvSpPr>
          <p:cNvPr id="309" name="Rounded Rectangle 308"/>
          <p:cNvSpPr/>
          <p:nvPr/>
        </p:nvSpPr>
        <p:spPr>
          <a:xfrm>
            <a:off x="601700" y="4780562"/>
            <a:ext cx="418308" cy="192528"/>
          </a:xfrm>
          <a:prstGeom prst="roundRect">
            <a:avLst/>
          </a:prstGeom>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1000" b="1" dirty="0">
                <a:solidFill>
                  <a:prstClr val="black"/>
                </a:solidFill>
                <a:latin typeface="Calibri"/>
              </a:rPr>
              <a:t>RG</a:t>
            </a:r>
          </a:p>
        </p:txBody>
      </p:sp>
      <p:sp>
        <p:nvSpPr>
          <p:cNvPr id="310" name="TextBox 309"/>
          <p:cNvSpPr txBox="1"/>
          <p:nvPr/>
        </p:nvSpPr>
        <p:spPr>
          <a:xfrm>
            <a:off x="1178008" y="4376777"/>
            <a:ext cx="776039" cy="276999"/>
          </a:xfrm>
          <a:prstGeom prst="rect">
            <a:avLst/>
          </a:prstGeom>
          <a:noFill/>
        </p:spPr>
        <p:txBody>
          <a:bodyPr wrap="square" rtlCol="0">
            <a:spAutoFit/>
          </a:bodyPr>
          <a:lstStyle/>
          <a:p>
            <a:pPr algn="r"/>
            <a:r>
              <a:rPr lang="en-US" sz="1200" i="1">
                <a:solidFill>
                  <a:srgbClr val="4B4B4B"/>
                </a:solidFill>
                <a:latin typeface="Calibri"/>
              </a:rPr>
              <a:t>Iskratel</a:t>
            </a:r>
          </a:p>
        </p:txBody>
      </p:sp>
      <p:sp>
        <p:nvSpPr>
          <p:cNvPr id="311" name="TextBox 310"/>
          <p:cNvSpPr txBox="1"/>
          <p:nvPr/>
        </p:nvSpPr>
        <p:spPr>
          <a:xfrm>
            <a:off x="1180002" y="4662857"/>
            <a:ext cx="776039" cy="276999"/>
          </a:xfrm>
          <a:prstGeom prst="rect">
            <a:avLst/>
          </a:prstGeom>
          <a:noFill/>
        </p:spPr>
        <p:txBody>
          <a:bodyPr wrap="square" rtlCol="0">
            <a:spAutoFit/>
          </a:bodyPr>
          <a:lstStyle/>
          <a:p>
            <a:pPr algn="r"/>
            <a:r>
              <a:rPr lang="en-US" sz="1200" i="1">
                <a:solidFill>
                  <a:srgbClr val="4B4B4B"/>
                </a:solidFill>
                <a:latin typeface="Calibri"/>
              </a:rPr>
              <a:t>Iskratel</a:t>
            </a:r>
          </a:p>
        </p:txBody>
      </p:sp>
      <p:sp>
        <p:nvSpPr>
          <p:cNvPr id="312" name="Rounded Rectangle 311"/>
          <p:cNvSpPr/>
          <p:nvPr/>
        </p:nvSpPr>
        <p:spPr>
          <a:xfrm>
            <a:off x="2774011" y="2708396"/>
            <a:ext cx="1145901" cy="303824"/>
          </a:xfrm>
          <a:prstGeom prst="roundRect">
            <a:avLst>
              <a:gd name="adj" fmla="val 49668"/>
            </a:avLst>
          </a:prstGeom>
          <a:ln>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b="1">
                <a:solidFill>
                  <a:prstClr val="black"/>
                </a:solidFill>
                <a:latin typeface="Calibri"/>
              </a:rPr>
              <a:t>BBSim</a:t>
            </a:r>
          </a:p>
        </p:txBody>
      </p:sp>
      <p:cxnSp>
        <p:nvCxnSpPr>
          <p:cNvPr id="109" name="Straight Arrow Connector 108"/>
          <p:cNvCxnSpPr/>
          <p:nvPr/>
        </p:nvCxnSpPr>
        <p:spPr>
          <a:xfrm flipV="1">
            <a:off x="284085" y="676641"/>
            <a:ext cx="8356" cy="2377354"/>
          </a:xfrm>
          <a:prstGeom prst="straightConnector1">
            <a:avLst/>
          </a:prstGeom>
          <a:ln w="38100" cap="rnd" cmpd="sng">
            <a:solidFill>
              <a:schemeClr val="tx1">
                <a:lumMod val="60000"/>
                <a:lumOff val="40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rot="16200000">
            <a:off x="-356982" y="1700030"/>
            <a:ext cx="1265390" cy="307777"/>
          </a:xfrm>
          <a:prstGeom prst="rect">
            <a:avLst/>
          </a:prstGeom>
          <a:solidFill>
            <a:schemeClr val="bg1"/>
          </a:solidFill>
        </p:spPr>
        <p:txBody>
          <a:bodyPr wrap="none" rtlCol="0">
            <a:spAutoFit/>
          </a:bodyPr>
          <a:lstStyle/>
          <a:p>
            <a:r>
              <a:rPr lang="en-US" sz="1400">
                <a:solidFill>
                  <a:srgbClr val="4B4B4B"/>
                </a:solidFill>
                <a:latin typeface="Calibri"/>
              </a:rPr>
              <a:t>Software Stack</a:t>
            </a:r>
          </a:p>
        </p:txBody>
      </p:sp>
      <p:cxnSp>
        <p:nvCxnSpPr>
          <p:cNvPr id="313" name="Straight Arrow Connector 312"/>
          <p:cNvCxnSpPr/>
          <p:nvPr/>
        </p:nvCxnSpPr>
        <p:spPr>
          <a:xfrm flipV="1">
            <a:off x="275725" y="3087417"/>
            <a:ext cx="16716" cy="2047477"/>
          </a:xfrm>
          <a:prstGeom prst="straightConnector1">
            <a:avLst/>
          </a:prstGeom>
          <a:ln w="38100" cap="rnd" cmpd="sng">
            <a:solidFill>
              <a:schemeClr val="tx1">
                <a:lumMod val="60000"/>
                <a:lumOff val="40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14" name="TextBox 313"/>
          <p:cNvSpPr txBox="1"/>
          <p:nvPr/>
        </p:nvSpPr>
        <p:spPr>
          <a:xfrm rot="16200000">
            <a:off x="-177123" y="3780931"/>
            <a:ext cx="905704" cy="307777"/>
          </a:xfrm>
          <a:prstGeom prst="rect">
            <a:avLst/>
          </a:prstGeom>
          <a:solidFill>
            <a:schemeClr val="bg1"/>
          </a:solidFill>
        </p:spPr>
        <p:txBody>
          <a:bodyPr wrap="none" rtlCol="0">
            <a:spAutoFit/>
          </a:bodyPr>
          <a:lstStyle/>
          <a:p>
            <a:r>
              <a:rPr lang="en-US" sz="1400">
                <a:solidFill>
                  <a:srgbClr val="4B4B4B"/>
                </a:solidFill>
                <a:latin typeface="Calibri"/>
              </a:rPr>
              <a:t>Hardware</a:t>
            </a:r>
          </a:p>
        </p:txBody>
      </p:sp>
      <p:cxnSp>
        <p:nvCxnSpPr>
          <p:cNvPr id="315" name="Straight Connector 314"/>
          <p:cNvCxnSpPr>
            <a:endCxn id="62" idx="2"/>
          </p:cNvCxnSpPr>
          <p:nvPr/>
        </p:nvCxnSpPr>
        <p:spPr>
          <a:xfrm flipV="1">
            <a:off x="3757635" y="2401159"/>
            <a:ext cx="315896" cy="30723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317" name="Rounded Rectangle 316"/>
          <p:cNvSpPr/>
          <p:nvPr/>
        </p:nvSpPr>
        <p:spPr>
          <a:xfrm>
            <a:off x="1900132" y="2790564"/>
            <a:ext cx="289003" cy="85695"/>
          </a:xfrm>
          <a:prstGeom prst="roundRect">
            <a:avLst>
              <a:gd name="adj" fmla="val 49668"/>
            </a:avLst>
          </a:prstGeom>
          <a:ln w="12700" cmpd="sng">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b="1">
              <a:solidFill>
                <a:prstClr val="black"/>
              </a:solidFill>
              <a:latin typeface="Calibri"/>
            </a:endParaRPr>
          </a:p>
        </p:txBody>
      </p:sp>
      <p:cxnSp>
        <p:nvCxnSpPr>
          <p:cNvPr id="319" name="Straight Connector 318"/>
          <p:cNvCxnSpPr>
            <a:stCxn id="317" idx="3"/>
            <a:endCxn id="312" idx="1"/>
          </p:cNvCxnSpPr>
          <p:nvPr/>
        </p:nvCxnSpPr>
        <p:spPr>
          <a:xfrm>
            <a:off x="2189129" y="2833392"/>
            <a:ext cx="584882" cy="26916"/>
          </a:xfrm>
          <a:prstGeom prst="line">
            <a:avLst/>
          </a:prstGeom>
          <a:ln w="19050" cap="rnd" cmpd="sng">
            <a:solidFill>
              <a:srgbClr val="4B994B"/>
            </a:solidFill>
            <a:prstDash val="sysDash"/>
          </a:ln>
          <a:effectLst/>
        </p:spPr>
        <p:style>
          <a:lnRef idx="2">
            <a:schemeClr val="accent1"/>
          </a:lnRef>
          <a:fillRef idx="0">
            <a:schemeClr val="accent1"/>
          </a:fillRef>
          <a:effectRef idx="1">
            <a:schemeClr val="accent1"/>
          </a:effectRef>
          <a:fontRef idx="minor">
            <a:schemeClr val="tx1"/>
          </a:fontRef>
        </p:style>
      </p:cxnSp>
      <p:sp>
        <p:nvSpPr>
          <p:cNvPr id="320" name="Oval 319"/>
          <p:cNvSpPr/>
          <p:nvPr/>
        </p:nvSpPr>
        <p:spPr>
          <a:xfrm>
            <a:off x="2498518" y="2818398"/>
            <a:ext cx="75927" cy="57845"/>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prstClr val="white"/>
              </a:solidFill>
              <a:latin typeface="Calibri"/>
            </a:endParaRPr>
          </a:p>
        </p:txBody>
      </p:sp>
      <p:sp>
        <p:nvSpPr>
          <p:cNvPr id="324" name="Rounded Rectangle 323"/>
          <p:cNvSpPr/>
          <p:nvPr/>
        </p:nvSpPr>
        <p:spPr>
          <a:xfrm>
            <a:off x="1910506" y="2909544"/>
            <a:ext cx="289003" cy="85695"/>
          </a:xfrm>
          <a:prstGeom prst="roundRect">
            <a:avLst>
              <a:gd name="adj" fmla="val 49668"/>
            </a:avLst>
          </a:prstGeom>
          <a:ln w="12700" cmpd="sng">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b="1">
              <a:solidFill>
                <a:prstClr val="black"/>
              </a:solidFill>
              <a:latin typeface="Calibri"/>
            </a:endParaRPr>
          </a:p>
        </p:txBody>
      </p:sp>
      <p:sp>
        <p:nvSpPr>
          <p:cNvPr id="325" name="Rounded Rectangle 324"/>
          <p:cNvSpPr/>
          <p:nvPr/>
        </p:nvSpPr>
        <p:spPr>
          <a:xfrm>
            <a:off x="1894999" y="2665568"/>
            <a:ext cx="289003" cy="85695"/>
          </a:xfrm>
          <a:prstGeom prst="roundRect">
            <a:avLst>
              <a:gd name="adj" fmla="val 49668"/>
            </a:avLst>
          </a:prstGeom>
          <a:ln w="12700" cmpd="sng">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200" b="1">
              <a:solidFill>
                <a:prstClr val="black"/>
              </a:solidFill>
              <a:latin typeface="Calibri"/>
            </a:endParaRPr>
          </a:p>
        </p:txBody>
      </p:sp>
      <p:cxnSp>
        <p:nvCxnSpPr>
          <p:cNvPr id="326" name="Straight Connector 325"/>
          <p:cNvCxnSpPr>
            <a:stCxn id="325" idx="3"/>
            <a:endCxn id="320" idx="1"/>
          </p:cNvCxnSpPr>
          <p:nvPr/>
        </p:nvCxnSpPr>
        <p:spPr>
          <a:xfrm>
            <a:off x="2183993" y="2708396"/>
            <a:ext cx="325638" cy="118470"/>
          </a:xfrm>
          <a:prstGeom prst="line">
            <a:avLst/>
          </a:prstGeom>
          <a:ln w="19050" cap="rnd" cmpd="sng">
            <a:solidFill>
              <a:srgbClr val="4B994B"/>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29" name="Straight Connector 328"/>
          <p:cNvCxnSpPr>
            <a:stCxn id="324" idx="3"/>
            <a:endCxn id="320" idx="3"/>
          </p:cNvCxnSpPr>
          <p:nvPr/>
        </p:nvCxnSpPr>
        <p:spPr>
          <a:xfrm flipV="1">
            <a:off x="2199515" y="2867789"/>
            <a:ext cx="310137" cy="84603"/>
          </a:xfrm>
          <a:prstGeom prst="line">
            <a:avLst/>
          </a:prstGeom>
          <a:ln w="19050" cap="rnd" cmpd="sng">
            <a:solidFill>
              <a:srgbClr val="4B994B"/>
            </a:solidFill>
            <a:prstDash val="sysDash"/>
          </a:ln>
          <a:effectLst/>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42" y="3233033"/>
            <a:ext cx="261747" cy="167788"/>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prstClr val="black"/>
              </a:solidFill>
              <a:latin typeface="Calibri"/>
            </a:endParaRPr>
          </a:p>
        </p:txBody>
      </p:sp>
      <p:sp>
        <p:nvSpPr>
          <p:cNvPr id="218" name="Rounded Rectangle 217"/>
          <p:cNvSpPr/>
          <p:nvPr/>
        </p:nvSpPr>
        <p:spPr>
          <a:xfrm>
            <a:off x="1934754" y="3447352"/>
            <a:ext cx="261747" cy="1677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prstClr val="black"/>
              </a:solidFill>
              <a:latin typeface="Calibri"/>
            </a:endParaRPr>
          </a:p>
        </p:txBody>
      </p:sp>
      <p:sp>
        <p:nvSpPr>
          <p:cNvPr id="256" name="Rounded Rectangle 255"/>
          <p:cNvSpPr/>
          <p:nvPr/>
        </p:nvSpPr>
        <p:spPr>
          <a:xfrm>
            <a:off x="1920759" y="3665033"/>
            <a:ext cx="261747" cy="16778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prstClr val="black"/>
              </a:solidFill>
              <a:latin typeface="Calibri"/>
            </a:endParaRPr>
          </a:p>
        </p:txBody>
      </p:sp>
      <p:sp>
        <p:nvSpPr>
          <p:cNvPr id="282" name="Rounded Rectangle 281"/>
          <p:cNvSpPr/>
          <p:nvPr/>
        </p:nvSpPr>
        <p:spPr>
          <a:xfrm>
            <a:off x="1920759" y="3960675"/>
            <a:ext cx="261747" cy="167788"/>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prstClr val="black"/>
              </a:solidFill>
              <a:latin typeface="Calibri"/>
            </a:endParaRPr>
          </a:p>
        </p:txBody>
      </p:sp>
      <p:sp>
        <p:nvSpPr>
          <p:cNvPr id="291" name="Rounded Rectangle 290"/>
          <p:cNvSpPr/>
          <p:nvPr/>
        </p:nvSpPr>
        <p:spPr>
          <a:xfrm>
            <a:off x="1922271" y="4219866"/>
            <a:ext cx="261747" cy="1677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prstClr val="black"/>
              </a:solidFill>
              <a:latin typeface="Calibri"/>
            </a:endParaRPr>
          </a:p>
        </p:txBody>
      </p:sp>
      <p:sp>
        <p:nvSpPr>
          <p:cNvPr id="298" name="Rounded Rectangle 297"/>
          <p:cNvSpPr/>
          <p:nvPr/>
        </p:nvSpPr>
        <p:spPr>
          <a:xfrm>
            <a:off x="1924967" y="4498551"/>
            <a:ext cx="261747" cy="1677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prstClr val="black"/>
              </a:solidFill>
              <a:latin typeface="Calibri"/>
            </a:endParaRPr>
          </a:p>
        </p:txBody>
      </p:sp>
      <p:sp>
        <p:nvSpPr>
          <p:cNvPr id="304" name="Rounded Rectangle 303"/>
          <p:cNvSpPr/>
          <p:nvPr/>
        </p:nvSpPr>
        <p:spPr>
          <a:xfrm>
            <a:off x="1929093" y="4775931"/>
            <a:ext cx="261747" cy="1677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prstClr val="black"/>
              </a:solidFill>
              <a:latin typeface="Calibri"/>
            </a:endParaRPr>
          </a:p>
        </p:txBody>
      </p:sp>
    </p:spTree>
    <p:extLst>
      <p:ext uri="{BB962C8B-B14F-4D97-AF65-F5344CB8AC3E}">
        <p14:creationId xmlns:p14="http://schemas.microsoft.com/office/powerpoint/2010/main" val="221055306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83F77B4F-7684-CF4F-BE07-FE5B034C8F10}"/>
              </a:ext>
            </a:extLst>
          </p:cNvPr>
          <p:cNvSpPr txBox="1">
            <a:spLocks/>
          </p:cNvSpPr>
          <p:nvPr/>
        </p:nvSpPr>
        <p:spPr>
          <a:xfrm>
            <a:off x="2320086" y="-31187"/>
            <a:ext cx="4352544" cy="52322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4F81BD"/>
                </a:solidFill>
              </a:rPr>
              <a:t>    Demo setup BBWF 2018</a:t>
            </a:r>
          </a:p>
        </p:txBody>
      </p:sp>
      <p:sp>
        <p:nvSpPr>
          <p:cNvPr id="5" name="Rectangle 4"/>
          <p:cNvSpPr/>
          <p:nvPr/>
        </p:nvSpPr>
        <p:spPr>
          <a:xfrm>
            <a:off x="2997461" y="505059"/>
            <a:ext cx="3367741" cy="369332"/>
          </a:xfrm>
          <a:prstGeom prst="rect">
            <a:avLst/>
          </a:prstGeom>
        </p:spPr>
        <p:txBody>
          <a:bodyPr wrap="none">
            <a:spAutoFit/>
          </a:bodyPr>
          <a:lstStyle/>
          <a:p>
            <a:r>
              <a:rPr lang="en-US"/>
              <a:t>ONF Booth (Hall 22a, Booth B116) </a:t>
            </a:r>
          </a:p>
        </p:txBody>
      </p:sp>
      <p:pic>
        <p:nvPicPr>
          <p:cNvPr id="24" name="Picture 23"/>
          <p:cNvPicPr>
            <a:picLocks noChangeAspect="1"/>
          </p:cNvPicPr>
          <p:nvPr/>
        </p:nvPicPr>
        <p:blipFill>
          <a:blip r:embed="rId2"/>
          <a:stretch>
            <a:fillRect/>
          </a:stretch>
        </p:blipFill>
        <p:spPr>
          <a:xfrm>
            <a:off x="405891" y="638586"/>
            <a:ext cx="2301952" cy="4285549"/>
          </a:xfrm>
          <a:prstGeom prst="rect">
            <a:avLst/>
          </a:prstGeom>
        </p:spPr>
      </p:pic>
      <p:sp>
        <p:nvSpPr>
          <p:cNvPr id="25" name="TextBox 24"/>
          <p:cNvSpPr txBox="1"/>
          <p:nvPr/>
        </p:nvSpPr>
        <p:spPr>
          <a:xfrm>
            <a:off x="3146308" y="2544284"/>
            <a:ext cx="2108199"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AF3333"/>
                </a:solidFill>
                <a:effectLst/>
                <a:uLnTx/>
                <a:uFillTx/>
              </a:rPr>
              <a:t>OLTs</a:t>
            </a:r>
            <a:r>
              <a:rPr kumimoji="0" lang="en-US" sz="1800" b="1" i="0" u="none" strike="noStrike" kern="0" cap="none" spc="0" normalizeH="0" baseline="0" noProof="0" smtClean="0">
                <a:ln>
                  <a:noFill/>
                </a:ln>
                <a:solidFill>
                  <a:sysClr val="windowText" lastClr="000000"/>
                </a:solidFill>
                <a:effectLst/>
                <a:uLnTx/>
                <a:uFillTx/>
              </a:rPr>
              <a:t>: Adtran, CIG,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ysClr val="windowText" lastClr="000000"/>
                </a:solidFill>
                <a:effectLst/>
                <a:uLnTx/>
                <a:uFillTx/>
              </a:rPr>
              <a:t>EdgeCore &amp; Iskratel</a:t>
            </a:r>
          </a:p>
        </p:txBody>
      </p:sp>
      <p:sp>
        <p:nvSpPr>
          <p:cNvPr id="26" name="Right Brace 25"/>
          <p:cNvSpPr/>
          <p:nvPr/>
        </p:nvSpPr>
        <p:spPr>
          <a:xfrm>
            <a:off x="2782241" y="2434973"/>
            <a:ext cx="237066" cy="1083734"/>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4B4B4B"/>
              </a:solidFill>
              <a:effectLst/>
              <a:uLnTx/>
              <a:uFillTx/>
              <a:latin typeface="Arial"/>
              <a:ea typeface="+mn-ea"/>
              <a:cs typeface="+mn-cs"/>
            </a:endParaRPr>
          </a:p>
        </p:txBody>
      </p:sp>
      <p:sp>
        <p:nvSpPr>
          <p:cNvPr id="27" name="Right Brace 26"/>
          <p:cNvSpPr/>
          <p:nvPr/>
        </p:nvSpPr>
        <p:spPr>
          <a:xfrm>
            <a:off x="2799173" y="3781173"/>
            <a:ext cx="254001" cy="863600"/>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4B4B4B"/>
              </a:solidFill>
              <a:effectLst/>
              <a:uLnTx/>
              <a:uFillTx/>
              <a:latin typeface="Arial"/>
              <a:ea typeface="+mn-ea"/>
              <a:cs typeface="+mn-cs"/>
            </a:endParaRPr>
          </a:p>
        </p:txBody>
      </p:sp>
      <p:sp>
        <p:nvSpPr>
          <p:cNvPr id="28" name="TextBox 27"/>
          <p:cNvSpPr txBox="1"/>
          <p:nvPr/>
        </p:nvSpPr>
        <p:spPr>
          <a:xfrm>
            <a:off x="3197109" y="3861984"/>
            <a:ext cx="3281356"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AF3333"/>
                </a:solidFill>
                <a:effectLst/>
                <a:uLnTx/>
                <a:uFillTx/>
              </a:rPr>
              <a:t>Servers</a:t>
            </a:r>
            <a:r>
              <a:rPr kumimoji="0" lang="en-US" sz="1800" b="1" i="0" u="none" strike="noStrike" kern="0" cap="none" spc="0" normalizeH="0" baseline="0" noProof="0" smtClean="0">
                <a:ln>
                  <a:noFill/>
                </a:ln>
                <a:solidFill>
                  <a:sysClr val="windowText" lastClr="000000"/>
                </a:solidFill>
                <a:effectLst/>
                <a:uLnTx/>
                <a:uFillTx/>
              </a:rPr>
              <a:t>: VOLTHA, ONOS, XOS, K8s, ELK,</a:t>
            </a:r>
            <a:r>
              <a:rPr kumimoji="0" lang="en-US" sz="1800" b="1" i="0" u="none" strike="noStrike" kern="0" cap="none" spc="0" normalizeH="0" noProof="0" smtClean="0">
                <a:ln>
                  <a:noFill/>
                </a:ln>
                <a:solidFill>
                  <a:sysClr val="windowText" lastClr="000000"/>
                </a:solidFill>
                <a:effectLst/>
                <a:uLnTx/>
                <a:uFillTx/>
              </a:rPr>
              <a:t> </a:t>
            </a:r>
            <a:r>
              <a:rPr kumimoji="0" lang="en-US" sz="1800" b="1" i="0" u="none" strike="noStrike" kern="0" cap="none" spc="0" normalizeH="0" baseline="0" noProof="0" smtClean="0">
                <a:ln>
                  <a:noFill/>
                </a:ln>
                <a:solidFill>
                  <a:sysClr val="windowText" lastClr="000000"/>
                </a:solidFill>
                <a:effectLst/>
                <a:uLnTx/>
                <a:uFillTx/>
              </a:rPr>
              <a:t>Docker, Prometheus, Grafana,</a:t>
            </a:r>
            <a:r>
              <a:rPr kumimoji="0" lang="en-US" sz="1800" b="1" i="0" u="none" strike="noStrike" kern="0" cap="none" spc="0" normalizeH="0" noProof="0" smtClean="0">
                <a:ln>
                  <a:noFill/>
                </a:ln>
                <a:solidFill>
                  <a:sysClr val="windowText" lastClr="000000"/>
                </a:solidFill>
                <a:effectLst/>
                <a:uLnTx/>
                <a:uFillTx/>
              </a:rPr>
              <a:t> </a:t>
            </a:r>
            <a:r>
              <a:rPr kumimoji="0" lang="en-US" sz="1800" b="1" i="0" u="none" strike="noStrike" kern="0" cap="none" spc="0" normalizeH="0" baseline="0" noProof="0" smtClean="0">
                <a:ln>
                  <a:noFill/>
                </a:ln>
                <a:solidFill>
                  <a:sysClr val="windowText" lastClr="000000"/>
                </a:solidFill>
                <a:effectLst/>
                <a:uLnTx/>
                <a:uFillTx/>
              </a:rPr>
              <a:t>Kibana</a:t>
            </a:r>
          </a:p>
        </p:txBody>
      </p:sp>
      <p:sp>
        <p:nvSpPr>
          <p:cNvPr id="29" name="TextBox 28"/>
          <p:cNvSpPr txBox="1"/>
          <p:nvPr/>
        </p:nvSpPr>
        <p:spPr>
          <a:xfrm>
            <a:off x="3171707" y="1235377"/>
            <a:ext cx="2334183"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AF3333"/>
                </a:solidFill>
                <a:effectLst/>
                <a:uLnTx/>
                <a:uFillTx/>
              </a:rPr>
              <a:t>ONUs</a:t>
            </a:r>
            <a:r>
              <a:rPr kumimoji="0" lang="en-US" sz="1800" b="1" i="0" u="none" strike="noStrike" kern="0" cap="none" spc="0" normalizeH="0" baseline="0" noProof="0" smtClean="0">
                <a:ln>
                  <a:noFill/>
                </a:ln>
                <a:solidFill>
                  <a:sysClr val="windowText" lastClr="000000"/>
                </a:solidFill>
                <a:effectLst/>
                <a:uLnTx/>
                <a:uFillTx/>
              </a:rPr>
              <a:t>: Arcadyan, Alpha, Adtran, CIG, Iskratel</a:t>
            </a:r>
          </a:p>
        </p:txBody>
      </p:sp>
      <p:sp>
        <p:nvSpPr>
          <p:cNvPr id="30" name="Right Brace 29"/>
          <p:cNvSpPr/>
          <p:nvPr/>
        </p:nvSpPr>
        <p:spPr>
          <a:xfrm>
            <a:off x="2782240" y="1131104"/>
            <a:ext cx="237067" cy="1159935"/>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4B4B4B"/>
              </a:solidFill>
              <a:effectLst/>
              <a:uLnTx/>
              <a:uFillTx/>
              <a:latin typeface="Arial"/>
              <a:ea typeface="+mn-ea"/>
              <a:cs typeface="+mn-cs"/>
            </a:endParaRPr>
          </a:p>
        </p:txBody>
      </p:sp>
      <p:cxnSp>
        <p:nvCxnSpPr>
          <p:cNvPr id="31" name="Straight Arrow Connector 30"/>
          <p:cNvCxnSpPr/>
          <p:nvPr/>
        </p:nvCxnSpPr>
        <p:spPr>
          <a:xfrm flipH="1">
            <a:off x="2748375" y="3654172"/>
            <a:ext cx="305988" cy="0"/>
          </a:xfrm>
          <a:prstGeom prst="straightConnector1">
            <a:avLst/>
          </a:prstGeom>
          <a:noFill/>
          <a:ln w="25400" cap="flat" cmpd="sng" algn="ctr">
            <a:solidFill>
              <a:srgbClr val="4B87CC"/>
            </a:solidFill>
            <a:prstDash val="solid"/>
            <a:tailEnd type="arrow"/>
          </a:ln>
          <a:effectLst>
            <a:outerShdw blurRad="40000" dist="20000" dir="5400000" rotWithShape="0">
              <a:srgbClr val="000000">
                <a:alpha val="38000"/>
              </a:srgbClr>
            </a:outerShdw>
          </a:effectLst>
        </p:spPr>
      </p:cxnSp>
      <p:sp>
        <p:nvSpPr>
          <p:cNvPr id="32" name="TextBox 31"/>
          <p:cNvSpPr txBox="1"/>
          <p:nvPr/>
        </p:nvSpPr>
        <p:spPr>
          <a:xfrm>
            <a:off x="3171707" y="3464455"/>
            <a:ext cx="265006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AF3333"/>
                </a:solidFill>
                <a:effectLst/>
                <a:uLnTx/>
                <a:uFillTx/>
              </a:rPr>
              <a:t>AGG switch: </a:t>
            </a:r>
            <a:r>
              <a:rPr kumimoji="0" lang="en-US" sz="1800" b="1" i="0" u="none" strike="noStrike" kern="0" cap="none" spc="0" normalizeH="0" baseline="0" noProof="0" smtClean="0">
                <a:ln>
                  <a:noFill/>
                </a:ln>
                <a:solidFill>
                  <a:srgbClr val="4B4B4B">
                    <a:lumMod val="50000"/>
                  </a:srgbClr>
                </a:solidFill>
                <a:effectLst/>
                <a:uLnTx/>
                <a:uFillTx/>
              </a:rPr>
              <a:t>EdgeCore</a:t>
            </a:r>
          </a:p>
        </p:txBody>
      </p:sp>
    </p:spTree>
    <p:extLst>
      <p:ext uri="{BB962C8B-B14F-4D97-AF65-F5344CB8AC3E}">
        <p14:creationId xmlns:p14="http://schemas.microsoft.com/office/powerpoint/2010/main" val="80768751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SEBA Development &amp; Roadmap</a:t>
            </a:r>
          </a:p>
        </p:txBody>
      </p:sp>
      <p:sp>
        <p:nvSpPr>
          <p:cNvPr id="2" name="Slide Number Placeholder 1"/>
          <p:cNvSpPr>
            <a:spLocks noGrp="1"/>
          </p:cNvSpPr>
          <p:nvPr>
            <p:ph type="sldNum" sz="quarter" idx="4"/>
          </p:nvPr>
        </p:nvSpPr>
        <p:spPr/>
        <p:txBody>
          <a:bodyPr/>
          <a:lstStyle/>
          <a:p>
            <a:fld id="{C921E2DF-5279-024C-809C-CD16853F95A6}" type="slidenum">
              <a:rPr lang="en-US"/>
              <a:pPr/>
              <a:t>26</a:t>
            </a:fld>
            <a:endParaRPr lang="en-US"/>
          </a:p>
        </p:txBody>
      </p:sp>
    </p:spTree>
    <p:extLst>
      <p:ext uri="{BB962C8B-B14F-4D97-AF65-F5344CB8AC3E}">
        <p14:creationId xmlns:p14="http://schemas.microsoft.com/office/powerpoint/2010/main" val="406536290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039753" y="1464525"/>
            <a:ext cx="1162887" cy="618445"/>
          </a:xfrm>
          <a:prstGeom prst="rect">
            <a:avLst/>
          </a:prstGeom>
          <a:effectLst>
            <a:glow rad="228600">
              <a:schemeClr val="accent3">
                <a:satMod val="175000"/>
                <a:alpha val="40000"/>
              </a:schemeClr>
            </a:glo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4648" y="657283"/>
            <a:ext cx="1184777" cy="775490"/>
          </a:xfrm>
          <a:prstGeom prst="rect">
            <a:avLst/>
          </a:prstGeom>
        </p:spPr>
      </p:pic>
      <p:pic>
        <p:nvPicPr>
          <p:cNvPr id="7" name="Picture 6"/>
          <p:cNvPicPr>
            <a:picLocks noChangeAspect="1"/>
          </p:cNvPicPr>
          <p:nvPr/>
        </p:nvPicPr>
        <p:blipFill>
          <a:blip r:embed="rId5"/>
          <a:stretch>
            <a:fillRect/>
          </a:stretch>
        </p:blipFill>
        <p:spPr>
          <a:xfrm>
            <a:off x="1055935" y="2082970"/>
            <a:ext cx="1263788" cy="636949"/>
          </a:xfrm>
          <a:prstGeom prst="rect">
            <a:avLst/>
          </a:prstGeom>
        </p:spPr>
      </p:pic>
      <p:sp>
        <p:nvSpPr>
          <p:cNvPr id="10" name="Rectangle 9"/>
          <p:cNvSpPr/>
          <p:nvPr/>
        </p:nvSpPr>
        <p:spPr>
          <a:xfrm>
            <a:off x="2416395" y="-4464"/>
            <a:ext cx="4354236" cy="523220"/>
          </a:xfrm>
          <a:prstGeom prst="rect">
            <a:avLst/>
          </a:prstGeom>
        </p:spPr>
        <p:txBody>
          <a:bodyPr wrap="square">
            <a:spAutoFit/>
          </a:bodyPr>
          <a:lstStyle/>
          <a:p>
            <a:pPr algn="ctr"/>
            <a:r>
              <a:rPr lang="en-US" sz="2800" b="1">
                <a:solidFill>
                  <a:srgbClr val="4F81BD"/>
                </a:solidFill>
                <a:latin typeface="Calibri"/>
              </a:rPr>
              <a:t>Distributed DevOps - SEBA</a:t>
            </a:r>
            <a:endParaRPr lang="en-US" sz="2800" b="1">
              <a:solidFill>
                <a:prstClr val="black"/>
              </a:solidFill>
              <a:latin typeface="Calibri"/>
            </a:endParaRPr>
          </a:p>
        </p:txBody>
      </p:sp>
      <p:sp>
        <p:nvSpPr>
          <p:cNvPr id="11" name="Left-Right Arrow 10"/>
          <p:cNvSpPr/>
          <p:nvPr/>
        </p:nvSpPr>
        <p:spPr>
          <a:xfrm rot="5400000">
            <a:off x="4284218" y="2407327"/>
            <a:ext cx="642306" cy="283439"/>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12" name="Left-Right Arrow 11"/>
          <p:cNvSpPr/>
          <p:nvPr/>
        </p:nvSpPr>
        <p:spPr>
          <a:xfrm rot="7913431">
            <a:off x="5446188" y="1364702"/>
            <a:ext cx="690173" cy="241893"/>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13" name="Left-Right Arrow 12"/>
          <p:cNvSpPr/>
          <p:nvPr/>
        </p:nvSpPr>
        <p:spPr>
          <a:xfrm rot="1850754">
            <a:off x="2936467" y="1216189"/>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14" name="Left-Right Arrow 13"/>
          <p:cNvSpPr/>
          <p:nvPr/>
        </p:nvSpPr>
        <p:spPr>
          <a:xfrm>
            <a:off x="2593042" y="2305972"/>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15" name="Left-Right Arrow 14"/>
          <p:cNvSpPr/>
          <p:nvPr/>
        </p:nvSpPr>
        <p:spPr>
          <a:xfrm>
            <a:off x="5667878" y="2283727"/>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16" name="TextBox 15"/>
          <p:cNvSpPr txBox="1"/>
          <p:nvPr/>
        </p:nvSpPr>
        <p:spPr>
          <a:xfrm>
            <a:off x="4621185" y="2341428"/>
            <a:ext cx="922567" cy="430887"/>
          </a:xfrm>
          <a:prstGeom prst="rect">
            <a:avLst/>
          </a:prstGeom>
          <a:noFill/>
        </p:spPr>
        <p:txBody>
          <a:bodyPr wrap="none" rtlCol="0">
            <a:spAutoFit/>
          </a:bodyPr>
          <a:lstStyle/>
          <a:p>
            <a:r>
              <a:rPr lang="en-US" sz="1100">
                <a:solidFill>
                  <a:prstClr val="black"/>
                </a:solidFill>
                <a:latin typeface="Calibri"/>
              </a:rPr>
              <a:t>SEBA System</a:t>
            </a:r>
          </a:p>
          <a:p>
            <a:r>
              <a:rPr lang="en-US" sz="1100">
                <a:solidFill>
                  <a:prstClr val="black"/>
                </a:solidFill>
                <a:latin typeface="Calibri"/>
              </a:rPr>
              <a:t>End-to-End</a:t>
            </a:r>
          </a:p>
        </p:txBody>
      </p:sp>
      <p:sp>
        <p:nvSpPr>
          <p:cNvPr id="17" name="TextBox 16"/>
          <p:cNvSpPr txBox="1"/>
          <p:nvPr/>
        </p:nvSpPr>
        <p:spPr>
          <a:xfrm>
            <a:off x="2598112" y="2526789"/>
            <a:ext cx="1064872" cy="600164"/>
          </a:xfrm>
          <a:prstGeom prst="rect">
            <a:avLst/>
          </a:prstGeom>
          <a:noFill/>
        </p:spPr>
        <p:txBody>
          <a:bodyPr wrap="square" rtlCol="0">
            <a:spAutoFit/>
          </a:bodyPr>
          <a:lstStyle/>
          <a:p>
            <a:r>
              <a:rPr lang="en-US" sz="1100">
                <a:solidFill>
                  <a:prstClr val="black"/>
                </a:solidFill>
                <a:latin typeface="Calibri"/>
              </a:rPr>
              <a:t>OLT, Switch </a:t>
            </a:r>
          </a:p>
          <a:p>
            <a:r>
              <a:rPr lang="en-US" sz="1100">
                <a:solidFill>
                  <a:prstClr val="black"/>
                </a:solidFill>
                <a:latin typeface="Calibri"/>
              </a:rPr>
              <a:t>Hardware</a:t>
            </a:r>
          </a:p>
          <a:p>
            <a:r>
              <a:rPr lang="en-US" sz="1100">
                <a:solidFill>
                  <a:prstClr val="black"/>
                </a:solidFill>
                <a:latin typeface="Calibri"/>
              </a:rPr>
              <a:t>Redfish APIs</a:t>
            </a:r>
          </a:p>
        </p:txBody>
      </p:sp>
      <p:sp>
        <p:nvSpPr>
          <p:cNvPr id="18" name="TextBox 17"/>
          <p:cNvSpPr txBox="1"/>
          <p:nvPr/>
        </p:nvSpPr>
        <p:spPr>
          <a:xfrm rot="1947635">
            <a:off x="2633000" y="1385114"/>
            <a:ext cx="1033600" cy="430887"/>
          </a:xfrm>
          <a:prstGeom prst="rect">
            <a:avLst/>
          </a:prstGeom>
          <a:noFill/>
        </p:spPr>
        <p:txBody>
          <a:bodyPr wrap="none" rtlCol="0">
            <a:spAutoFit/>
          </a:bodyPr>
          <a:lstStyle/>
          <a:p>
            <a:pPr algn="ctr"/>
            <a:r>
              <a:rPr lang="en-US" sz="1100">
                <a:solidFill>
                  <a:prstClr val="black"/>
                </a:solidFill>
                <a:latin typeface="Calibri"/>
              </a:rPr>
              <a:t>OLT</a:t>
            </a:r>
          </a:p>
          <a:p>
            <a:pPr algn="ctr"/>
            <a:r>
              <a:rPr lang="en-US" sz="1100">
                <a:solidFill>
                  <a:prstClr val="black"/>
                </a:solidFill>
                <a:latin typeface="Calibri"/>
              </a:rPr>
              <a:t>Software (BAL)</a:t>
            </a:r>
          </a:p>
        </p:txBody>
      </p:sp>
      <p:pic>
        <p:nvPicPr>
          <p:cNvPr id="3" name="Picture 2"/>
          <p:cNvPicPr>
            <a:picLocks noChangeAspect="1"/>
          </p:cNvPicPr>
          <p:nvPr/>
        </p:nvPicPr>
        <p:blipFill>
          <a:blip r:embed="rId6"/>
          <a:stretch>
            <a:fillRect/>
          </a:stretch>
        </p:blipFill>
        <p:spPr>
          <a:xfrm>
            <a:off x="4154720" y="3012451"/>
            <a:ext cx="970636" cy="873572"/>
          </a:xfrm>
          <a:prstGeom prst="rect">
            <a:avLst/>
          </a:prstGeom>
          <a:effectLst>
            <a:glow rad="228600">
              <a:schemeClr val="accent3">
                <a:satMod val="175000"/>
                <a:alpha val="40000"/>
              </a:schemeClr>
            </a:glow>
          </a:effectLst>
        </p:spPr>
      </p:pic>
      <p:sp>
        <p:nvSpPr>
          <p:cNvPr id="26" name="Rectangle 25"/>
          <p:cNvSpPr/>
          <p:nvPr/>
        </p:nvSpPr>
        <p:spPr>
          <a:xfrm>
            <a:off x="4281453" y="3801959"/>
            <a:ext cx="715761" cy="369332"/>
          </a:xfrm>
          <a:prstGeom prst="rect">
            <a:avLst/>
          </a:prstGeom>
          <a:effectLst>
            <a:glow rad="228600">
              <a:schemeClr val="accent3">
                <a:satMod val="175000"/>
                <a:alpha val="40000"/>
              </a:schemeClr>
            </a:glow>
          </a:effectLst>
        </p:spPr>
        <p:txBody>
          <a:bodyPr wrap="none">
            <a:spAutoFit/>
          </a:bodyPr>
          <a:lstStyle/>
          <a:p>
            <a:r>
              <a:rPr lang="en-US" b="1">
                <a:solidFill>
                  <a:srgbClr val="0097A7"/>
                </a:solidFill>
                <a:latin typeface="Calibri"/>
              </a:rPr>
              <a:t>AT&amp;T</a:t>
            </a:r>
          </a:p>
        </p:txBody>
      </p:sp>
      <p:pic>
        <p:nvPicPr>
          <p:cNvPr id="33" name="Picture 32"/>
          <p:cNvPicPr>
            <a:picLocks noChangeAspect="1"/>
          </p:cNvPicPr>
          <p:nvPr/>
        </p:nvPicPr>
        <p:blipFill>
          <a:blip r:embed="rId7"/>
          <a:stretch>
            <a:fillRect/>
          </a:stretch>
        </p:blipFill>
        <p:spPr>
          <a:xfrm>
            <a:off x="5966312" y="934007"/>
            <a:ext cx="1034950" cy="222069"/>
          </a:xfrm>
          <a:prstGeom prst="rect">
            <a:avLst/>
          </a:prstGeom>
        </p:spPr>
      </p:pic>
      <p:sp>
        <p:nvSpPr>
          <p:cNvPr id="34" name="TextBox 33"/>
          <p:cNvSpPr txBox="1"/>
          <p:nvPr/>
        </p:nvSpPr>
        <p:spPr>
          <a:xfrm rot="18713639">
            <a:off x="5612570" y="1418871"/>
            <a:ext cx="958385" cy="261610"/>
          </a:xfrm>
          <a:prstGeom prst="rect">
            <a:avLst/>
          </a:prstGeom>
          <a:noFill/>
        </p:spPr>
        <p:txBody>
          <a:bodyPr wrap="square" rtlCol="0">
            <a:spAutoFit/>
          </a:bodyPr>
          <a:lstStyle/>
          <a:p>
            <a:r>
              <a:rPr lang="en-US" sz="1100">
                <a:solidFill>
                  <a:prstClr val="black"/>
                </a:solidFill>
                <a:latin typeface="Calibri"/>
              </a:rPr>
              <a:t>OpenOMCI</a:t>
            </a:r>
          </a:p>
        </p:txBody>
      </p:sp>
      <p:pic>
        <p:nvPicPr>
          <p:cNvPr id="35" name="Picture 34"/>
          <p:cNvPicPr>
            <a:picLocks noChangeAspect="1"/>
          </p:cNvPicPr>
          <p:nvPr/>
        </p:nvPicPr>
        <p:blipFill>
          <a:blip r:embed="rId8"/>
          <a:stretch>
            <a:fillRect/>
          </a:stretch>
        </p:blipFill>
        <p:spPr>
          <a:xfrm>
            <a:off x="6709864" y="1814407"/>
            <a:ext cx="1318986" cy="911935"/>
          </a:xfrm>
          <a:prstGeom prst="rect">
            <a:avLst/>
          </a:prstGeom>
        </p:spPr>
      </p:pic>
      <p:pic>
        <p:nvPicPr>
          <p:cNvPr id="36" name="Picture 35"/>
          <p:cNvPicPr>
            <a:picLocks noChangeAspect="1"/>
          </p:cNvPicPr>
          <p:nvPr/>
        </p:nvPicPr>
        <p:blipFill>
          <a:blip r:embed="rId9"/>
          <a:stretch>
            <a:fillRect/>
          </a:stretch>
        </p:blipFill>
        <p:spPr>
          <a:xfrm>
            <a:off x="6876143" y="2547622"/>
            <a:ext cx="873850" cy="197918"/>
          </a:xfrm>
          <a:prstGeom prst="rect">
            <a:avLst/>
          </a:prstGeom>
        </p:spPr>
      </p:pic>
      <p:pic>
        <p:nvPicPr>
          <p:cNvPr id="37" name="Picture 36"/>
          <p:cNvPicPr>
            <a:picLocks noChangeAspect="1"/>
          </p:cNvPicPr>
          <p:nvPr/>
        </p:nvPicPr>
        <p:blipFill>
          <a:blip r:embed="rId10"/>
          <a:stretch>
            <a:fillRect/>
          </a:stretch>
        </p:blipFill>
        <p:spPr>
          <a:xfrm>
            <a:off x="6876172" y="2895554"/>
            <a:ext cx="834571" cy="221694"/>
          </a:xfrm>
          <a:prstGeom prst="rect">
            <a:avLst/>
          </a:prstGeom>
        </p:spPr>
      </p:pic>
      <p:sp>
        <p:nvSpPr>
          <p:cNvPr id="38" name="TextBox 37"/>
          <p:cNvSpPr txBox="1"/>
          <p:nvPr/>
        </p:nvSpPr>
        <p:spPr>
          <a:xfrm>
            <a:off x="5585054" y="2561414"/>
            <a:ext cx="1064872" cy="261610"/>
          </a:xfrm>
          <a:prstGeom prst="rect">
            <a:avLst/>
          </a:prstGeom>
          <a:noFill/>
        </p:spPr>
        <p:txBody>
          <a:bodyPr wrap="square" rtlCol="0">
            <a:spAutoFit/>
          </a:bodyPr>
          <a:lstStyle/>
          <a:p>
            <a:r>
              <a:rPr lang="en-US" sz="1100">
                <a:solidFill>
                  <a:prstClr val="black"/>
                </a:solidFill>
                <a:latin typeface="Calibri"/>
              </a:rPr>
              <a:t>OLT &amp; ONU </a:t>
            </a:r>
          </a:p>
        </p:txBody>
      </p:sp>
      <p:pic>
        <p:nvPicPr>
          <p:cNvPr id="39" name="Picture 38"/>
          <p:cNvPicPr>
            <a:picLocks noChangeAspect="1"/>
          </p:cNvPicPr>
          <p:nvPr/>
        </p:nvPicPr>
        <p:blipFill>
          <a:blip r:embed="rId11"/>
          <a:stretch>
            <a:fillRect/>
          </a:stretch>
        </p:blipFill>
        <p:spPr>
          <a:xfrm>
            <a:off x="1485883" y="3604083"/>
            <a:ext cx="1199273" cy="421731"/>
          </a:xfrm>
          <a:prstGeom prst="rect">
            <a:avLst/>
          </a:prstGeom>
        </p:spPr>
      </p:pic>
      <p:sp>
        <p:nvSpPr>
          <p:cNvPr id="40" name="Left-Right Arrow 39"/>
          <p:cNvSpPr/>
          <p:nvPr/>
        </p:nvSpPr>
        <p:spPr>
          <a:xfrm rot="20294051">
            <a:off x="2914985" y="3338362"/>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41" name="TextBox 40"/>
          <p:cNvSpPr txBox="1"/>
          <p:nvPr/>
        </p:nvSpPr>
        <p:spPr>
          <a:xfrm>
            <a:off x="1687858" y="3908090"/>
            <a:ext cx="1160599" cy="261610"/>
          </a:xfrm>
          <a:prstGeom prst="rect">
            <a:avLst/>
          </a:prstGeom>
          <a:solidFill>
            <a:schemeClr val="bg1"/>
          </a:solidFill>
          <a:ln>
            <a:solidFill>
              <a:srgbClr val="FFFFFF"/>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100">
                <a:solidFill>
                  <a:prstClr val="white"/>
                </a:solidFill>
                <a:latin typeface="Calibri"/>
              </a:rPr>
              <a:t>VOLTHA 2.0</a:t>
            </a:r>
          </a:p>
        </p:txBody>
      </p:sp>
      <p:sp>
        <p:nvSpPr>
          <p:cNvPr id="42" name="Left-Right Arrow 41"/>
          <p:cNvSpPr/>
          <p:nvPr/>
        </p:nvSpPr>
        <p:spPr>
          <a:xfrm rot="1504787">
            <a:off x="5637320" y="3338362"/>
            <a:ext cx="686852" cy="243062"/>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43" name="TextBox 42"/>
          <p:cNvSpPr txBox="1"/>
          <p:nvPr/>
        </p:nvSpPr>
        <p:spPr>
          <a:xfrm rot="20453478">
            <a:off x="2886915" y="3576442"/>
            <a:ext cx="904912" cy="261610"/>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100">
                <a:solidFill>
                  <a:prstClr val="black"/>
                </a:solidFill>
                <a:latin typeface="Calibri"/>
              </a:rPr>
              <a:t>VOLTHA 2.0</a:t>
            </a:r>
          </a:p>
        </p:txBody>
      </p:sp>
      <p:sp>
        <p:nvSpPr>
          <p:cNvPr id="44" name="TextBox 43"/>
          <p:cNvSpPr txBox="1"/>
          <p:nvPr/>
        </p:nvSpPr>
        <p:spPr>
          <a:xfrm rot="1522584">
            <a:off x="5401143" y="3578411"/>
            <a:ext cx="904912" cy="43088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100">
                <a:solidFill>
                  <a:prstClr val="black"/>
                </a:solidFill>
                <a:latin typeface="Calibri"/>
              </a:rPr>
              <a:t>Technology Profiles</a:t>
            </a:r>
          </a:p>
        </p:txBody>
      </p:sp>
      <p:pic>
        <p:nvPicPr>
          <p:cNvPr id="45" name="Picture 44"/>
          <p:cNvPicPr>
            <a:picLocks noChangeAspect="1"/>
          </p:cNvPicPr>
          <p:nvPr/>
        </p:nvPicPr>
        <p:blipFill>
          <a:blip r:embed="rId12"/>
          <a:stretch>
            <a:fillRect/>
          </a:stretch>
        </p:blipFill>
        <p:spPr>
          <a:xfrm>
            <a:off x="6453348" y="3367241"/>
            <a:ext cx="1257366" cy="584550"/>
          </a:xfrm>
          <a:prstGeom prst="rect">
            <a:avLst/>
          </a:prstGeom>
        </p:spPr>
      </p:pic>
      <p:pic>
        <p:nvPicPr>
          <p:cNvPr id="48" name="Picture 47"/>
          <p:cNvPicPr>
            <a:picLocks noChangeAspect="1"/>
          </p:cNvPicPr>
          <p:nvPr/>
        </p:nvPicPr>
        <p:blipFill>
          <a:blip r:embed="rId13"/>
          <a:stretch>
            <a:fillRect/>
          </a:stretch>
        </p:blipFill>
        <p:spPr>
          <a:xfrm>
            <a:off x="6548855" y="3799038"/>
            <a:ext cx="1098361" cy="453559"/>
          </a:xfrm>
          <a:prstGeom prst="rect">
            <a:avLst/>
          </a:prstGeom>
        </p:spPr>
      </p:pic>
      <p:pic>
        <p:nvPicPr>
          <p:cNvPr id="49" name="Picture 48"/>
          <p:cNvPicPr>
            <a:picLocks noChangeAspect="1"/>
          </p:cNvPicPr>
          <p:nvPr/>
        </p:nvPicPr>
        <p:blipFill>
          <a:blip r:embed="rId14"/>
          <a:stretch>
            <a:fillRect/>
          </a:stretch>
        </p:blipFill>
        <p:spPr>
          <a:xfrm>
            <a:off x="2409887" y="4921671"/>
            <a:ext cx="1291629" cy="212971"/>
          </a:xfrm>
          <a:prstGeom prst="rect">
            <a:avLst/>
          </a:prstGeom>
        </p:spPr>
      </p:pic>
      <p:pic>
        <p:nvPicPr>
          <p:cNvPr id="50" name="Picture 49"/>
          <p:cNvPicPr>
            <a:picLocks noChangeAspect="1"/>
          </p:cNvPicPr>
          <p:nvPr/>
        </p:nvPicPr>
        <p:blipFill>
          <a:blip r:embed="rId15"/>
          <a:stretch>
            <a:fillRect/>
          </a:stretch>
        </p:blipFill>
        <p:spPr>
          <a:xfrm>
            <a:off x="4033659" y="4733798"/>
            <a:ext cx="1411549" cy="409702"/>
          </a:xfrm>
          <a:prstGeom prst="rect">
            <a:avLst/>
          </a:prstGeom>
        </p:spPr>
      </p:pic>
      <p:pic>
        <p:nvPicPr>
          <p:cNvPr id="51" name="Picture 50"/>
          <p:cNvPicPr>
            <a:picLocks noChangeAspect="1"/>
          </p:cNvPicPr>
          <p:nvPr/>
        </p:nvPicPr>
        <p:blipFill>
          <a:blip r:embed="rId16"/>
          <a:stretch>
            <a:fillRect/>
          </a:stretch>
        </p:blipFill>
        <p:spPr>
          <a:xfrm>
            <a:off x="5739286" y="4876054"/>
            <a:ext cx="714087" cy="272835"/>
          </a:xfrm>
          <a:prstGeom prst="rect">
            <a:avLst/>
          </a:prstGeom>
        </p:spPr>
      </p:pic>
      <p:sp>
        <p:nvSpPr>
          <p:cNvPr id="52" name="Left-Right Arrow 51"/>
          <p:cNvSpPr/>
          <p:nvPr/>
        </p:nvSpPr>
        <p:spPr>
          <a:xfrm rot="5400000">
            <a:off x="4300044" y="4353836"/>
            <a:ext cx="642306" cy="283439"/>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53" name="TextBox 52"/>
          <p:cNvSpPr txBox="1"/>
          <p:nvPr/>
        </p:nvSpPr>
        <p:spPr>
          <a:xfrm>
            <a:off x="4773584" y="4283031"/>
            <a:ext cx="1128584" cy="430887"/>
          </a:xfrm>
          <a:prstGeom prst="rect">
            <a:avLst/>
          </a:prstGeom>
          <a:noFill/>
        </p:spPr>
        <p:txBody>
          <a:bodyPr wrap="none" rtlCol="0">
            <a:spAutoFit/>
          </a:bodyPr>
          <a:lstStyle/>
          <a:p>
            <a:r>
              <a:rPr lang="en-US" sz="1100">
                <a:solidFill>
                  <a:prstClr val="black"/>
                </a:solidFill>
                <a:latin typeface="Calibri"/>
              </a:rPr>
              <a:t>Test automation</a:t>
            </a:r>
          </a:p>
          <a:p>
            <a:r>
              <a:rPr lang="en-US" sz="1100">
                <a:solidFill>
                  <a:prstClr val="black"/>
                </a:solidFill>
                <a:latin typeface="Calibri"/>
              </a:rPr>
              <a:t>Certification</a:t>
            </a:r>
          </a:p>
        </p:txBody>
      </p:sp>
      <p:pic>
        <p:nvPicPr>
          <p:cNvPr id="54" name="Picture 53"/>
          <p:cNvPicPr>
            <a:picLocks noChangeAspect="1"/>
          </p:cNvPicPr>
          <p:nvPr/>
        </p:nvPicPr>
        <p:blipFill>
          <a:blip r:embed="rId17"/>
          <a:stretch>
            <a:fillRect/>
          </a:stretch>
        </p:blipFill>
        <p:spPr>
          <a:xfrm>
            <a:off x="3944568" y="466434"/>
            <a:ext cx="1038138" cy="485130"/>
          </a:xfrm>
          <a:prstGeom prst="rect">
            <a:avLst/>
          </a:prstGeom>
        </p:spPr>
      </p:pic>
      <p:sp>
        <p:nvSpPr>
          <p:cNvPr id="55" name="Left-Right Arrow 54"/>
          <p:cNvSpPr/>
          <p:nvPr/>
        </p:nvSpPr>
        <p:spPr>
          <a:xfrm rot="5400000">
            <a:off x="4368973" y="960836"/>
            <a:ext cx="472803" cy="283439"/>
          </a:xfrm>
          <a:prstGeom prst="leftRightArrow">
            <a:avLst/>
          </a:prstGeom>
          <a:solidFill>
            <a:schemeClr val="accent2"/>
          </a:solidFill>
          <a:ln>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sp>
        <p:nvSpPr>
          <p:cNvPr id="56" name="TextBox 55"/>
          <p:cNvSpPr txBox="1"/>
          <p:nvPr/>
        </p:nvSpPr>
        <p:spPr>
          <a:xfrm>
            <a:off x="4670191" y="957177"/>
            <a:ext cx="1064872" cy="261610"/>
          </a:xfrm>
          <a:prstGeom prst="rect">
            <a:avLst/>
          </a:prstGeom>
          <a:noFill/>
        </p:spPr>
        <p:txBody>
          <a:bodyPr wrap="square" rtlCol="0">
            <a:spAutoFit/>
          </a:bodyPr>
          <a:lstStyle/>
          <a:p>
            <a:r>
              <a:rPr lang="en-US" sz="1100">
                <a:solidFill>
                  <a:prstClr val="black"/>
                </a:solidFill>
                <a:latin typeface="Calibri"/>
              </a:rPr>
              <a:t>Simulator</a:t>
            </a:r>
          </a:p>
        </p:txBody>
      </p:sp>
    </p:spTree>
    <p:extLst>
      <p:ext uri="{BB962C8B-B14F-4D97-AF65-F5344CB8AC3E}">
        <p14:creationId xmlns:p14="http://schemas.microsoft.com/office/powerpoint/2010/main" val="34402238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500"/>
                                        <p:tgtEl>
                                          <p:spTgt spid="5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10"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500"/>
                                        <p:tgtEl>
                                          <p:spTgt spid="4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par>
                                <p:cTn id="73" presetID="10" presetClass="entr" presetSubtype="0" fill="hold"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500"/>
                                        <p:tgtEl>
                                          <p:spTgt spid="49"/>
                                        </p:tgtEl>
                                      </p:cBhvr>
                                    </p:animEffect>
                                  </p:childTnLst>
                                </p:cTn>
                              </p:par>
                              <p:par>
                                <p:cTn id="76" presetID="10" presetClass="entr" presetSubtype="0" fill="hold"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childTnLst>
                                </p:cTn>
                              </p:par>
                              <p:par>
                                <p:cTn id="79" presetID="10"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fade">
                                      <p:cBhvr>
                                        <p:cTn id="81" dur="500"/>
                                        <p:tgtEl>
                                          <p:spTgt spid="5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par>
                                <p:cTn id="88" presetID="10" presetClass="entr" presetSubtype="0" fill="hold"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500"/>
                                        <p:tgtEl>
                                          <p:spTgt spid="39"/>
                                        </p:tgtEl>
                                      </p:cBhvr>
                                    </p:animEffect>
                                  </p:childTnLst>
                                </p:cTn>
                              </p:par>
                              <p:par>
                                <p:cTn id="91" presetID="10" presetClass="entr" presetSubtype="0" fill="hold" nodeType="withEffect">
                                  <p:stCondLst>
                                    <p:cond delay="0"/>
                                  </p:stCondLst>
                                  <p:childTnLst>
                                    <p:set>
                                      <p:cBhvr>
                                        <p:cTn id="92" dur="1" fill="hold">
                                          <p:stCondLst>
                                            <p:cond delay="0"/>
                                          </p:stCondLst>
                                        </p:cTn>
                                        <p:tgtEl>
                                          <p:spTgt spid="7"/>
                                        </p:tgtEl>
                                        <p:attrNameLst>
                                          <p:attrName>style.visibility</p:attrName>
                                        </p:attrNameLst>
                                      </p:cBhvr>
                                      <p:to>
                                        <p:strVal val="visible"/>
                                      </p:to>
                                    </p:set>
                                    <p:animEffect transition="in" filter="fade">
                                      <p:cBhvr>
                                        <p:cTn id="93" dur="500"/>
                                        <p:tgtEl>
                                          <p:spTgt spid="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500"/>
                                        <p:tgtEl>
                                          <p:spTgt spid="1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fade">
                                      <p:cBhvr>
                                        <p:cTn id="99" dur="500"/>
                                        <p:tgtEl>
                                          <p:spTgt spid="1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fade">
                                      <p:cBhvr>
                                        <p:cTn id="102" dur="500"/>
                                        <p:tgtEl>
                                          <p:spTgt spid="18"/>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fade">
                                      <p:cBhvr>
                                        <p:cTn id="105" dur="500"/>
                                        <p:tgtEl>
                                          <p:spTgt spid="13"/>
                                        </p:tgtEl>
                                      </p:cBhvr>
                                    </p:animEffect>
                                  </p:childTnLst>
                                </p:cTn>
                              </p:par>
                              <p:par>
                                <p:cTn id="106" presetID="10" presetClass="entr" presetSubtype="0" fill="hold" nodeType="withEffect">
                                  <p:stCondLst>
                                    <p:cond delay="0"/>
                                  </p:stCondLst>
                                  <p:childTnLst>
                                    <p:set>
                                      <p:cBhvr>
                                        <p:cTn id="107" dur="1" fill="hold">
                                          <p:stCondLst>
                                            <p:cond delay="0"/>
                                          </p:stCondLst>
                                        </p:cTn>
                                        <p:tgtEl>
                                          <p:spTgt spid="6"/>
                                        </p:tgtEl>
                                        <p:attrNameLst>
                                          <p:attrName>style.visibility</p:attrName>
                                        </p:attrNameLst>
                                      </p:cBhvr>
                                      <p:to>
                                        <p:strVal val="visible"/>
                                      </p:to>
                                    </p:set>
                                    <p:animEffect transition="in" filter="fade">
                                      <p:cBhvr>
                                        <p:cTn id="10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p:bldP spid="17" grpId="0"/>
      <p:bldP spid="18" grpId="0"/>
      <p:bldP spid="26" grpId="0"/>
      <p:bldP spid="34" grpId="0"/>
      <p:bldP spid="38" grpId="0"/>
      <p:bldP spid="40" grpId="0" animBg="1"/>
      <p:bldP spid="42" grpId="0" animBg="1"/>
      <p:bldP spid="43" grpId="0" animBg="1"/>
      <p:bldP spid="44" grpId="0" animBg="1"/>
      <p:bldP spid="52" grpId="0" animBg="1"/>
      <p:bldP spid="53" grpId="0"/>
      <p:bldP spid="55" grpId="0" animBg="1"/>
      <p:bldP spid="5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2437" y="-6710"/>
            <a:ext cx="7370949" cy="523220"/>
          </a:xfrm>
          <a:prstGeom prst="rect">
            <a:avLst/>
          </a:prstGeom>
        </p:spPr>
        <p:txBody>
          <a:bodyPr wrap="square">
            <a:spAutoFit/>
          </a:bodyPr>
          <a:lstStyle/>
          <a:p>
            <a:pPr algn="ctr"/>
            <a:r>
              <a:rPr lang="en-US" sz="2800" b="1">
                <a:solidFill>
                  <a:srgbClr val="4F81BD"/>
                </a:solidFill>
                <a:latin typeface="Calibri"/>
              </a:rPr>
              <a:t>SEBA Distributed DevOps – ONF Responsibilities</a:t>
            </a:r>
            <a:endParaRPr lang="en-US" sz="2800" b="1">
              <a:solidFill>
                <a:prstClr val="black"/>
              </a:solidFill>
              <a:latin typeface="Calibri"/>
            </a:endParaRPr>
          </a:p>
        </p:txBody>
      </p:sp>
      <p:cxnSp>
        <p:nvCxnSpPr>
          <p:cNvPr id="6" name="Straight Arrow Connector 5"/>
          <p:cNvCxnSpPr/>
          <p:nvPr/>
        </p:nvCxnSpPr>
        <p:spPr>
          <a:xfrm>
            <a:off x="802408" y="1232330"/>
            <a:ext cx="8119734" cy="14348"/>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96575" y="763915"/>
            <a:ext cx="943732" cy="501894"/>
          </a:xfrm>
          <a:prstGeom prst="rect">
            <a:avLst/>
          </a:prstGeom>
        </p:spPr>
      </p:pic>
      <p:cxnSp>
        <p:nvCxnSpPr>
          <p:cNvPr id="8" name="Straight Arrow Connector 7"/>
          <p:cNvCxnSpPr/>
          <p:nvPr/>
        </p:nvCxnSpPr>
        <p:spPr>
          <a:xfrm>
            <a:off x="1473687" y="1246678"/>
            <a:ext cx="0" cy="449548"/>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93094" y="2830006"/>
            <a:ext cx="1416910" cy="1323439"/>
          </a:xfrm>
          <a:prstGeom prst="rect">
            <a:avLst/>
          </a:prstGeom>
          <a:noFill/>
        </p:spPr>
        <p:txBody>
          <a:bodyPr wrap="square" rtlCol="0">
            <a:spAutoFit/>
          </a:bodyPr>
          <a:lstStyle/>
          <a:p>
            <a:pPr marL="171450" indent="-171450">
              <a:buFont typeface="Arial"/>
              <a:buChar char="•"/>
            </a:pPr>
            <a:r>
              <a:rPr lang="en-US" sz="1000" b="1">
                <a:solidFill>
                  <a:srgbClr val="C0504D"/>
                </a:solidFill>
                <a:latin typeface="Calibri"/>
              </a:rPr>
              <a:t>Daily scrum</a:t>
            </a:r>
          </a:p>
          <a:p>
            <a:pPr marL="171450" indent="-171450">
              <a:buFont typeface="Arial"/>
              <a:buChar char="•"/>
            </a:pPr>
            <a:r>
              <a:rPr lang="en-US" sz="1000" b="1">
                <a:solidFill>
                  <a:srgbClr val="C0504D"/>
                </a:solidFill>
                <a:latin typeface="Calibri"/>
              </a:rPr>
              <a:t>Bugs - </a:t>
            </a:r>
            <a:r>
              <a:rPr lang="en-US" sz="1000">
                <a:solidFill>
                  <a:prstClr val="black"/>
                </a:solidFill>
                <a:latin typeface="Calibri"/>
              </a:rPr>
              <a:t>issue analysis; root-cause;</a:t>
            </a:r>
          </a:p>
          <a:p>
            <a:pPr marL="171450" indent="-171450">
              <a:buFont typeface="Arial"/>
              <a:buChar char="•"/>
            </a:pPr>
            <a:r>
              <a:rPr lang="en-US" sz="1000" b="1">
                <a:solidFill>
                  <a:srgbClr val="C0504D"/>
                </a:solidFill>
                <a:latin typeface="Calibri"/>
              </a:rPr>
              <a:t>Design discussions </a:t>
            </a:r>
            <a:r>
              <a:rPr lang="en-US" sz="1000">
                <a:solidFill>
                  <a:prstClr val="black"/>
                </a:solidFill>
                <a:latin typeface="Calibri"/>
              </a:rPr>
              <a:t>for new features</a:t>
            </a:r>
            <a:endParaRPr lang="en-US" sz="1000" b="1">
              <a:solidFill>
                <a:srgbClr val="C0504D"/>
              </a:solidFill>
              <a:latin typeface="Calibri"/>
            </a:endParaRPr>
          </a:p>
          <a:p>
            <a:pPr marL="171450" indent="-171450">
              <a:buFont typeface="Arial"/>
              <a:buChar char="•"/>
            </a:pPr>
            <a:r>
              <a:rPr lang="en-US" sz="1000">
                <a:solidFill>
                  <a:prstClr val="black"/>
                </a:solidFill>
                <a:latin typeface="Calibri"/>
              </a:rPr>
              <a:t>Documentation</a:t>
            </a:r>
            <a:endParaRPr lang="en-US" sz="1000" b="1">
              <a:solidFill>
                <a:srgbClr val="C0504D"/>
              </a:solidFill>
              <a:latin typeface="Calibri"/>
            </a:endParaRPr>
          </a:p>
          <a:p>
            <a:pPr marL="171450" indent="-171450">
              <a:buFont typeface="Arial"/>
              <a:buChar char="•"/>
            </a:pPr>
            <a:r>
              <a:rPr lang="en-US" sz="1000" b="1">
                <a:solidFill>
                  <a:srgbClr val="C0504D"/>
                </a:solidFill>
                <a:latin typeface="Calibri"/>
              </a:rPr>
              <a:t>Recommend best-practices</a:t>
            </a:r>
            <a:r>
              <a:rPr lang="en-US" sz="1000">
                <a:solidFill>
                  <a:prstClr val="black"/>
                </a:solidFill>
                <a:latin typeface="Calibri"/>
              </a:rPr>
              <a:t>/training</a:t>
            </a:r>
          </a:p>
        </p:txBody>
      </p:sp>
      <p:sp>
        <p:nvSpPr>
          <p:cNvPr id="12" name="TextBox 11"/>
          <p:cNvSpPr txBox="1"/>
          <p:nvPr/>
        </p:nvSpPr>
        <p:spPr>
          <a:xfrm>
            <a:off x="734793" y="1759955"/>
            <a:ext cx="1468842" cy="1200329"/>
          </a:xfrm>
          <a:prstGeom prst="rect">
            <a:avLst/>
          </a:prstGeom>
          <a:noFill/>
        </p:spPr>
        <p:txBody>
          <a:bodyPr wrap="square" rtlCol="0">
            <a:spAutoFit/>
          </a:bodyPr>
          <a:lstStyle/>
          <a:p>
            <a:pPr algn="ctr"/>
            <a:r>
              <a:rPr lang="en-US" b="1">
                <a:solidFill>
                  <a:srgbClr val="C0504D"/>
                </a:solidFill>
                <a:latin typeface="Calibri"/>
              </a:rPr>
              <a:t>Joint Development</a:t>
            </a:r>
          </a:p>
          <a:p>
            <a:pPr algn="ctr"/>
            <a:r>
              <a:rPr lang="en-US" b="1">
                <a:solidFill>
                  <a:srgbClr val="C0504D"/>
                </a:solidFill>
                <a:latin typeface="Calibri"/>
              </a:rPr>
              <a:t>with AT&amp;T Foundry</a:t>
            </a:r>
          </a:p>
        </p:txBody>
      </p:sp>
      <p:cxnSp>
        <p:nvCxnSpPr>
          <p:cNvPr id="14" name="Straight Arrow Connector 13"/>
          <p:cNvCxnSpPr/>
          <p:nvPr/>
        </p:nvCxnSpPr>
        <p:spPr>
          <a:xfrm>
            <a:off x="2971541" y="1246678"/>
            <a:ext cx="0" cy="449548"/>
          </a:xfrm>
          <a:prstGeom prst="straightConnector1">
            <a:avLst/>
          </a:prstGeom>
          <a:ln>
            <a:solidFill>
              <a:schemeClr val="accent3">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249743" y="1759940"/>
            <a:ext cx="1623785" cy="923330"/>
          </a:xfrm>
          <a:prstGeom prst="rect">
            <a:avLst/>
          </a:prstGeom>
          <a:noFill/>
        </p:spPr>
        <p:txBody>
          <a:bodyPr wrap="square" rtlCol="0">
            <a:spAutoFit/>
          </a:bodyPr>
          <a:lstStyle/>
          <a:p>
            <a:pPr algn="ctr"/>
            <a:r>
              <a:rPr lang="en-US" b="1">
                <a:solidFill>
                  <a:srgbClr val="4F6228"/>
                </a:solidFill>
                <a:latin typeface="Calibri"/>
              </a:rPr>
              <a:t>Support </a:t>
            </a:r>
          </a:p>
          <a:p>
            <a:pPr algn="ctr"/>
            <a:r>
              <a:rPr lang="en-US" b="1">
                <a:solidFill>
                  <a:srgbClr val="4F6228"/>
                </a:solidFill>
                <a:latin typeface="Calibri"/>
              </a:rPr>
              <a:t>VOLTHA/SEBA Community</a:t>
            </a:r>
          </a:p>
        </p:txBody>
      </p:sp>
      <p:sp>
        <p:nvSpPr>
          <p:cNvPr id="16" name="TextBox 15"/>
          <p:cNvSpPr txBox="1"/>
          <p:nvPr/>
        </p:nvSpPr>
        <p:spPr>
          <a:xfrm>
            <a:off x="2203635" y="2693549"/>
            <a:ext cx="1579430" cy="1615827"/>
          </a:xfrm>
          <a:prstGeom prst="rect">
            <a:avLst/>
          </a:prstGeom>
          <a:noFill/>
        </p:spPr>
        <p:txBody>
          <a:bodyPr wrap="square" rtlCol="0">
            <a:spAutoFit/>
          </a:bodyPr>
          <a:lstStyle/>
          <a:p>
            <a:pPr marL="171450" indent="-171450">
              <a:buFont typeface="Arial"/>
              <a:buChar char="•"/>
            </a:pPr>
            <a:r>
              <a:rPr lang="en-US" sz="1100" b="1">
                <a:solidFill>
                  <a:srgbClr val="9BBB59">
                    <a:lumMod val="50000"/>
                  </a:srgbClr>
                </a:solidFill>
                <a:latin typeface="Calibri"/>
              </a:rPr>
              <a:t>Weekly SEBA public meetings</a:t>
            </a:r>
          </a:p>
          <a:p>
            <a:pPr marL="171450" indent="-171450">
              <a:buFont typeface="Arial"/>
              <a:buChar char="•"/>
            </a:pPr>
            <a:r>
              <a:rPr lang="en-US" sz="1100" b="1">
                <a:solidFill>
                  <a:srgbClr val="9BBB59">
                    <a:lumMod val="50000"/>
                  </a:srgbClr>
                </a:solidFill>
                <a:latin typeface="Calibri"/>
              </a:rPr>
              <a:t>JIRA issues</a:t>
            </a:r>
            <a:r>
              <a:rPr lang="en-US" sz="1100">
                <a:solidFill>
                  <a:prstClr val="black"/>
                </a:solidFill>
                <a:latin typeface="Calibri"/>
              </a:rPr>
              <a:t> – kanban methodology</a:t>
            </a:r>
          </a:p>
          <a:p>
            <a:pPr marL="171450" indent="-171450">
              <a:buFont typeface="Arial"/>
              <a:buChar char="•"/>
            </a:pPr>
            <a:r>
              <a:rPr lang="en-US" sz="1100" b="1">
                <a:solidFill>
                  <a:srgbClr val="9BBB59">
                    <a:lumMod val="50000"/>
                  </a:srgbClr>
                </a:solidFill>
                <a:latin typeface="Calibri"/>
              </a:rPr>
              <a:t>Mailing lists, Slack</a:t>
            </a:r>
            <a:r>
              <a:rPr lang="en-US" sz="1100">
                <a:solidFill>
                  <a:srgbClr val="9BBB59">
                    <a:lumMod val="50000"/>
                  </a:srgbClr>
                </a:solidFill>
                <a:latin typeface="Calibri"/>
              </a:rPr>
              <a:t> community </a:t>
            </a:r>
            <a:r>
              <a:rPr lang="en-US" sz="1100">
                <a:solidFill>
                  <a:srgbClr val="000000"/>
                </a:solidFill>
                <a:latin typeface="Calibri"/>
              </a:rPr>
              <a:t>support</a:t>
            </a:r>
          </a:p>
          <a:p>
            <a:pPr marL="171450" indent="-171450">
              <a:buFont typeface="Arial"/>
              <a:buChar char="•"/>
            </a:pPr>
            <a:r>
              <a:rPr lang="en-US" sz="1100" b="1">
                <a:solidFill>
                  <a:srgbClr val="9BBB59">
                    <a:lumMod val="50000"/>
                  </a:srgbClr>
                </a:solidFill>
                <a:latin typeface="Calibri"/>
              </a:rPr>
              <a:t>VOLTHA meetings</a:t>
            </a:r>
            <a:r>
              <a:rPr lang="en-US" sz="1100">
                <a:solidFill>
                  <a:srgbClr val="000000"/>
                </a:solidFill>
                <a:latin typeface="Calibri"/>
              </a:rPr>
              <a:t>, TST, architectural guidance</a:t>
            </a:r>
          </a:p>
        </p:txBody>
      </p:sp>
      <p:cxnSp>
        <p:nvCxnSpPr>
          <p:cNvPr id="17" name="Straight Arrow Connector 16"/>
          <p:cNvCxnSpPr/>
          <p:nvPr/>
        </p:nvCxnSpPr>
        <p:spPr>
          <a:xfrm>
            <a:off x="4385923" y="1232331"/>
            <a:ext cx="0" cy="449548"/>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783065" y="1759940"/>
            <a:ext cx="1308464" cy="923330"/>
          </a:xfrm>
          <a:prstGeom prst="rect">
            <a:avLst/>
          </a:prstGeom>
          <a:noFill/>
        </p:spPr>
        <p:txBody>
          <a:bodyPr wrap="square" rtlCol="0">
            <a:spAutoFit/>
          </a:bodyPr>
          <a:lstStyle/>
          <a:p>
            <a:pPr algn="ctr"/>
            <a:r>
              <a:rPr lang="en-US" b="1">
                <a:solidFill>
                  <a:srgbClr val="8064A2"/>
                </a:solidFill>
                <a:latin typeface="Calibri"/>
              </a:rPr>
              <a:t>Deliver</a:t>
            </a:r>
          </a:p>
          <a:p>
            <a:pPr algn="ctr"/>
            <a:r>
              <a:rPr lang="en-US" b="1">
                <a:solidFill>
                  <a:srgbClr val="8064A2"/>
                </a:solidFill>
                <a:latin typeface="Calibri"/>
              </a:rPr>
              <a:t>New </a:t>
            </a:r>
          </a:p>
          <a:p>
            <a:pPr algn="ctr"/>
            <a:r>
              <a:rPr lang="en-US" b="1">
                <a:solidFill>
                  <a:srgbClr val="8064A2"/>
                </a:solidFill>
                <a:latin typeface="Calibri"/>
              </a:rPr>
              <a:t>Features</a:t>
            </a:r>
          </a:p>
        </p:txBody>
      </p:sp>
      <p:sp>
        <p:nvSpPr>
          <p:cNvPr id="19" name="TextBox 18"/>
          <p:cNvSpPr txBox="1"/>
          <p:nvPr/>
        </p:nvSpPr>
        <p:spPr>
          <a:xfrm>
            <a:off x="3723261" y="2679675"/>
            <a:ext cx="1474668" cy="2246769"/>
          </a:xfrm>
          <a:prstGeom prst="rect">
            <a:avLst/>
          </a:prstGeom>
          <a:noFill/>
        </p:spPr>
        <p:txBody>
          <a:bodyPr wrap="square" rtlCol="0">
            <a:spAutoFit/>
          </a:bodyPr>
          <a:lstStyle/>
          <a:p>
            <a:pPr marL="171450" indent="-171450">
              <a:buFont typeface="Arial"/>
              <a:buChar char="•"/>
            </a:pPr>
            <a:r>
              <a:rPr lang="en-US" sz="1000" dirty="0" err="1">
                <a:solidFill>
                  <a:srgbClr val="000000"/>
                </a:solidFill>
                <a:latin typeface="Calibri"/>
              </a:rPr>
              <a:t>ONF team resposible for all </a:t>
            </a:r>
            <a:r>
              <a:rPr lang="en-US" sz="1000" b="1" dirty="0" err="1">
                <a:solidFill>
                  <a:srgbClr val="8064A2"/>
                </a:solidFill>
                <a:latin typeface="Calibri"/>
              </a:rPr>
              <a:t>ONOS and NEM feature </a:t>
            </a:r>
            <a:r>
              <a:rPr lang="en-US" sz="1000" dirty="0" err="1">
                <a:solidFill>
                  <a:srgbClr val="000000"/>
                </a:solidFill>
                <a:latin typeface="Calibri"/>
              </a:rPr>
              <a:t>development</a:t>
            </a:r>
          </a:p>
          <a:p>
            <a:pPr marL="171450" indent="-171450">
              <a:buFont typeface="Arial"/>
              <a:buChar char="•"/>
            </a:pPr>
            <a:r>
              <a:rPr lang="en-US" sz="1000" b="1" dirty="0" err="1">
                <a:solidFill>
                  <a:srgbClr val="8064A2"/>
                </a:solidFill>
                <a:latin typeface="Calibri"/>
              </a:rPr>
              <a:t>FCAPS features </a:t>
            </a:r>
            <a:r>
              <a:rPr lang="en-US" sz="1000" dirty="0" err="1">
                <a:solidFill>
                  <a:srgbClr val="000000"/>
                </a:solidFill>
                <a:latin typeface="Calibri"/>
              </a:rPr>
              <a:t>– kpis, alarms &amp; logs in SEBA monitoring infrastructure</a:t>
            </a:r>
          </a:p>
          <a:p>
            <a:pPr marL="171450" indent="-171450">
              <a:buFont typeface="Arial"/>
              <a:buChar char="•"/>
            </a:pPr>
            <a:r>
              <a:rPr lang="en-US" sz="1000" b="1" dirty="0" err="1">
                <a:solidFill>
                  <a:srgbClr val="8064A2"/>
                </a:solidFill>
                <a:latin typeface="Calibri"/>
              </a:rPr>
              <a:t>AT&amp;T workflow </a:t>
            </a:r>
            <a:r>
              <a:rPr lang="en-US" sz="1000" dirty="0" err="1">
                <a:solidFill>
                  <a:srgbClr val="000000"/>
                </a:solidFill>
                <a:latin typeface="Calibri"/>
              </a:rPr>
              <a:t>development</a:t>
            </a:r>
          </a:p>
          <a:p>
            <a:pPr marL="171450" indent="-171450">
              <a:buFont typeface="Arial"/>
              <a:buChar char="•"/>
            </a:pPr>
            <a:r>
              <a:rPr lang="en-US" sz="1000" b="1" dirty="0" err="1">
                <a:solidFill>
                  <a:srgbClr val="8064A2"/>
                </a:solidFill>
                <a:latin typeface="Calibri"/>
              </a:rPr>
              <a:t>Integrate </a:t>
            </a:r>
            <a:r>
              <a:rPr lang="en-US" sz="1000" dirty="0" err="1">
                <a:solidFill>
                  <a:srgbClr val="000000"/>
                </a:solidFill>
                <a:latin typeface="Calibri"/>
              </a:rPr>
              <a:t>with new ONU and OLT vendors</a:t>
            </a:r>
          </a:p>
          <a:p>
            <a:pPr marL="171450" indent="-171450">
              <a:buFont typeface="Arial"/>
              <a:buChar char="•"/>
            </a:pPr>
            <a:r>
              <a:rPr lang="en-US" sz="1000" b="1" dirty="0" err="1">
                <a:solidFill>
                  <a:srgbClr val="8064A2"/>
                </a:solidFill>
                <a:latin typeface="Calibri"/>
              </a:rPr>
              <a:t>AGG switch </a:t>
            </a:r>
            <a:r>
              <a:rPr lang="en-US" sz="1000" dirty="0" err="1">
                <a:solidFill>
                  <a:srgbClr val="000000"/>
                </a:solidFill>
                <a:latin typeface="Calibri"/>
              </a:rPr>
              <a:t>features</a:t>
            </a:r>
            <a:endParaRPr lang="en-US" sz="1000" dirty="0">
              <a:solidFill>
                <a:srgbClr val="000000"/>
              </a:solidFill>
              <a:latin typeface="Calibri"/>
            </a:endParaRPr>
          </a:p>
        </p:txBody>
      </p:sp>
      <p:cxnSp>
        <p:nvCxnSpPr>
          <p:cNvPr id="20" name="Straight Arrow Connector 19"/>
          <p:cNvCxnSpPr/>
          <p:nvPr/>
        </p:nvCxnSpPr>
        <p:spPr>
          <a:xfrm>
            <a:off x="5664882" y="1246678"/>
            <a:ext cx="0" cy="449548"/>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971143" y="1757797"/>
            <a:ext cx="1563638" cy="923330"/>
          </a:xfrm>
          <a:prstGeom prst="rect">
            <a:avLst/>
          </a:prstGeom>
          <a:noFill/>
        </p:spPr>
        <p:txBody>
          <a:bodyPr wrap="square" rtlCol="0">
            <a:spAutoFit/>
          </a:bodyPr>
          <a:lstStyle/>
          <a:p>
            <a:pPr algn="ctr"/>
            <a:r>
              <a:rPr lang="en-US" b="1">
                <a:solidFill>
                  <a:srgbClr val="4BACC6"/>
                </a:solidFill>
                <a:latin typeface="Calibri"/>
              </a:rPr>
              <a:t>SEBA/VOLTHA Stability &amp; Scale</a:t>
            </a:r>
          </a:p>
        </p:txBody>
      </p:sp>
      <p:sp>
        <p:nvSpPr>
          <p:cNvPr id="22" name="TextBox 21"/>
          <p:cNvSpPr txBox="1"/>
          <p:nvPr/>
        </p:nvSpPr>
        <p:spPr>
          <a:xfrm>
            <a:off x="5117871" y="2674881"/>
            <a:ext cx="1416910" cy="1323439"/>
          </a:xfrm>
          <a:prstGeom prst="rect">
            <a:avLst/>
          </a:prstGeom>
          <a:noFill/>
        </p:spPr>
        <p:txBody>
          <a:bodyPr wrap="square" rtlCol="0">
            <a:spAutoFit/>
          </a:bodyPr>
          <a:lstStyle/>
          <a:p>
            <a:pPr marL="171450" indent="-171450">
              <a:buFont typeface="Arial"/>
              <a:buChar char="•"/>
            </a:pPr>
            <a:r>
              <a:rPr lang="en-US" sz="1000">
                <a:solidFill>
                  <a:prstClr val="black"/>
                </a:solidFill>
                <a:latin typeface="Calibri"/>
              </a:rPr>
              <a:t>Focus on </a:t>
            </a:r>
            <a:r>
              <a:rPr lang="en-US" sz="1000" b="1">
                <a:solidFill>
                  <a:srgbClr val="4BACC6"/>
                </a:solidFill>
                <a:latin typeface="Calibri"/>
              </a:rPr>
              <a:t>stability of VOLTHA –</a:t>
            </a:r>
            <a:r>
              <a:rPr lang="en-US" sz="1000">
                <a:solidFill>
                  <a:srgbClr val="000000"/>
                </a:solidFill>
                <a:latin typeface="Calibri"/>
              </a:rPr>
              <a:t> robustness and repeatability</a:t>
            </a:r>
          </a:p>
          <a:p>
            <a:pPr marL="171450" indent="-171450">
              <a:buFont typeface="Arial"/>
              <a:buChar char="•"/>
            </a:pPr>
            <a:r>
              <a:rPr lang="en-US" sz="1000">
                <a:solidFill>
                  <a:prstClr val="black"/>
                </a:solidFill>
                <a:latin typeface="Calibri"/>
              </a:rPr>
              <a:t>Investigate </a:t>
            </a:r>
            <a:r>
              <a:rPr lang="en-US" sz="1000" b="1">
                <a:solidFill>
                  <a:srgbClr val="4BACC6"/>
                </a:solidFill>
                <a:latin typeface="Calibri"/>
              </a:rPr>
              <a:t>scalability and performance </a:t>
            </a:r>
            <a:r>
              <a:rPr lang="en-US" sz="1000">
                <a:solidFill>
                  <a:prstClr val="black"/>
                </a:solidFill>
                <a:latin typeface="Calibri"/>
              </a:rPr>
              <a:t>of full SEBA system</a:t>
            </a:r>
          </a:p>
        </p:txBody>
      </p:sp>
      <p:cxnSp>
        <p:nvCxnSpPr>
          <p:cNvPr id="23" name="Straight Arrow Connector 22"/>
          <p:cNvCxnSpPr/>
          <p:nvPr/>
        </p:nvCxnSpPr>
        <p:spPr>
          <a:xfrm>
            <a:off x="7113890" y="1246678"/>
            <a:ext cx="0" cy="449548"/>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440675" y="1246678"/>
            <a:ext cx="0" cy="449548"/>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459658" y="1759940"/>
            <a:ext cx="1308464" cy="369332"/>
          </a:xfrm>
          <a:prstGeom prst="rect">
            <a:avLst/>
          </a:prstGeom>
          <a:noFill/>
        </p:spPr>
        <p:txBody>
          <a:bodyPr wrap="square" rtlCol="0">
            <a:spAutoFit/>
          </a:bodyPr>
          <a:lstStyle/>
          <a:p>
            <a:pPr algn="ctr"/>
            <a:r>
              <a:rPr lang="en-US" b="1">
                <a:solidFill>
                  <a:srgbClr val="F79646"/>
                </a:solidFill>
                <a:latin typeface="Calibri"/>
              </a:rPr>
              <a:t>Tooling</a:t>
            </a:r>
          </a:p>
        </p:txBody>
      </p:sp>
      <p:sp>
        <p:nvSpPr>
          <p:cNvPr id="27" name="TextBox 26"/>
          <p:cNvSpPr txBox="1"/>
          <p:nvPr/>
        </p:nvSpPr>
        <p:spPr>
          <a:xfrm>
            <a:off x="6593448" y="2672809"/>
            <a:ext cx="1239332" cy="1631216"/>
          </a:xfrm>
          <a:prstGeom prst="rect">
            <a:avLst/>
          </a:prstGeom>
          <a:noFill/>
        </p:spPr>
        <p:txBody>
          <a:bodyPr wrap="square" rtlCol="0">
            <a:spAutoFit/>
          </a:bodyPr>
          <a:lstStyle/>
          <a:p>
            <a:pPr marL="171450" indent="-171450">
              <a:buFont typeface="Arial"/>
              <a:buChar char="•"/>
            </a:pPr>
            <a:r>
              <a:rPr lang="en-US" sz="1000" b="1">
                <a:solidFill>
                  <a:srgbClr val="F79646"/>
                </a:solidFill>
                <a:latin typeface="Calibri"/>
              </a:rPr>
              <a:t>BBSim</a:t>
            </a:r>
            <a:r>
              <a:rPr lang="en-US" sz="1000">
                <a:solidFill>
                  <a:prstClr val="black"/>
                </a:solidFill>
                <a:latin typeface="Calibri"/>
              </a:rPr>
              <a:t> – Guide NTT in the development of PON simulator</a:t>
            </a:r>
          </a:p>
          <a:p>
            <a:pPr marL="171450" indent="-171450">
              <a:buFont typeface="Arial"/>
              <a:buChar char="•"/>
            </a:pPr>
            <a:r>
              <a:rPr lang="en-US" sz="1000" b="1">
                <a:solidFill>
                  <a:srgbClr val="F79646"/>
                </a:solidFill>
                <a:latin typeface="Calibri"/>
              </a:rPr>
              <a:t>SEBA-in-a-BOX</a:t>
            </a:r>
            <a:r>
              <a:rPr lang="en-US" sz="1000">
                <a:solidFill>
                  <a:prstClr val="black"/>
                </a:solidFill>
                <a:latin typeface="Calibri"/>
              </a:rPr>
              <a:t>: Complete end to end emulation of SEBA system with ponsim &amp; mininet</a:t>
            </a:r>
          </a:p>
        </p:txBody>
      </p:sp>
      <p:sp>
        <p:nvSpPr>
          <p:cNvPr id="28" name="TextBox 27"/>
          <p:cNvSpPr txBox="1"/>
          <p:nvPr/>
        </p:nvSpPr>
        <p:spPr>
          <a:xfrm>
            <a:off x="7786443" y="1775168"/>
            <a:ext cx="1308464" cy="369332"/>
          </a:xfrm>
          <a:prstGeom prst="rect">
            <a:avLst/>
          </a:prstGeom>
          <a:noFill/>
        </p:spPr>
        <p:txBody>
          <a:bodyPr wrap="square" rtlCol="0">
            <a:spAutoFit/>
          </a:bodyPr>
          <a:lstStyle/>
          <a:p>
            <a:pPr algn="ctr"/>
            <a:r>
              <a:rPr lang="en-US" b="1">
                <a:solidFill>
                  <a:srgbClr val="9BBB59"/>
                </a:solidFill>
                <a:latin typeface="Calibri"/>
              </a:rPr>
              <a:t>QA</a:t>
            </a:r>
          </a:p>
        </p:txBody>
      </p:sp>
      <p:sp>
        <p:nvSpPr>
          <p:cNvPr id="29" name="TextBox 28"/>
          <p:cNvSpPr txBox="1"/>
          <p:nvPr/>
        </p:nvSpPr>
        <p:spPr>
          <a:xfrm>
            <a:off x="7832780" y="2672825"/>
            <a:ext cx="1429456" cy="2092881"/>
          </a:xfrm>
          <a:prstGeom prst="rect">
            <a:avLst/>
          </a:prstGeom>
          <a:noFill/>
        </p:spPr>
        <p:txBody>
          <a:bodyPr wrap="square" rtlCol="0">
            <a:spAutoFit/>
          </a:bodyPr>
          <a:lstStyle/>
          <a:p>
            <a:pPr marL="171450" indent="-171450">
              <a:buFont typeface="Arial"/>
              <a:buChar char="•"/>
            </a:pPr>
            <a:r>
              <a:rPr lang="en-US" sz="1000">
                <a:solidFill>
                  <a:prstClr val="black"/>
                </a:solidFill>
                <a:latin typeface="Calibri"/>
              </a:rPr>
              <a:t>Developing </a:t>
            </a:r>
            <a:r>
              <a:rPr lang="en-US" sz="1000" b="1">
                <a:solidFill>
                  <a:srgbClr val="9BBB59"/>
                </a:solidFill>
                <a:latin typeface="Calibri"/>
              </a:rPr>
              <a:t>automated feature tests</a:t>
            </a:r>
          </a:p>
          <a:p>
            <a:pPr marL="171450" indent="-171450">
              <a:buFont typeface="Arial"/>
              <a:buChar char="•"/>
            </a:pPr>
            <a:r>
              <a:rPr lang="en-US" sz="1000">
                <a:solidFill>
                  <a:prstClr val="black"/>
                </a:solidFill>
                <a:latin typeface="Calibri"/>
              </a:rPr>
              <a:t>Extending framework for </a:t>
            </a:r>
            <a:r>
              <a:rPr lang="en-US" sz="1000" b="1">
                <a:solidFill>
                  <a:srgbClr val="9BBB59"/>
                </a:solidFill>
                <a:latin typeface="Calibri"/>
              </a:rPr>
              <a:t>hardware based end-to-end tests</a:t>
            </a:r>
          </a:p>
          <a:p>
            <a:pPr marL="171450" indent="-171450">
              <a:buFont typeface="Arial"/>
              <a:buChar char="•"/>
            </a:pPr>
            <a:r>
              <a:rPr lang="en-US" sz="1000">
                <a:solidFill>
                  <a:srgbClr val="000000"/>
                </a:solidFill>
                <a:latin typeface="Calibri"/>
              </a:rPr>
              <a:t>Work with community to develop test automation and certification procedures</a:t>
            </a:r>
          </a:p>
        </p:txBody>
      </p:sp>
    </p:spTree>
    <p:extLst>
      <p:ext uri="{BB962C8B-B14F-4D97-AF65-F5344CB8AC3E}">
        <p14:creationId xmlns:p14="http://schemas.microsoft.com/office/powerpoint/2010/main" val="32322367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P spid="18" grpId="0"/>
      <p:bldP spid="19" grpId="0"/>
      <p:bldP spid="21" grpId="0"/>
      <p:bldP spid="22" grpId="0"/>
      <p:bldP spid="26" grpId="0"/>
      <p:bldP spid="27" grpId="0"/>
      <p:bldP spid="28" grpId="0"/>
      <p:bldP spid="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C921E2DF-5279-024C-809C-CD16853F95A6}" type="slidenum">
              <a:rPr lang="en-US">
                <a:solidFill>
                  <a:srgbClr val="FFFFFF">
                    <a:lumMod val="65000"/>
                  </a:srgbClr>
                </a:solidFill>
              </a:rPr>
              <a:pPr/>
              <a:t>29</a:t>
            </a:fld>
            <a:endParaRPr lang="en-US">
              <a:solidFill>
                <a:srgbClr val="FFFFFF">
                  <a:lumMod val="65000"/>
                </a:srgbClr>
              </a:solidFill>
            </a:endParaRPr>
          </a:p>
        </p:txBody>
      </p:sp>
      <p:sp>
        <p:nvSpPr>
          <p:cNvPr id="5" name="Rectangle 4"/>
          <p:cNvSpPr/>
          <p:nvPr/>
        </p:nvSpPr>
        <p:spPr>
          <a:xfrm>
            <a:off x="1722309" y="1195000"/>
            <a:ext cx="4753753" cy="312152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4B4B4B"/>
              </a:solidFill>
              <a:latin typeface="Calibri"/>
            </a:endParaRPr>
          </a:p>
        </p:txBody>
      </p:sp>
      <p:sp>
        <p:nvSpPr>
          <p:cNvPr id="6" name="Rounded Rectangle 5"/>
          <p:cNvSpPr/>
          <p:nvPr/>
        </p:nvSpPr>
        <p:spPr>
          <a:xfrm>
            <a:off x="2398870" y="1438295"/>
            <a:ext cx="3216647" cy="20177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100">
                <a:solidFill>
                  <a:srgbClr val="4B4B4B"/>
                </a:solidFill>
                <a:latin typeface="Calibri"/>
              </a:rPr>
              <a:t>Internal GE Management Switch</a:t>
            </a:r>
          </a:p>
        </p:txBody>
      </p:sp>
      <p:sp>
        <p:nvSpPr>
          <p:cNvPr id="7" name="TextBox 6"/>
          <p:cNvSpPr txBox="1"/>
          <p:nvPr/>
        </p:nvSpPr>
        <p:spPr>
          <a:xfrm>
            <a:off x="1722345" y="971610"/>
            <a:ext cx="913955" cy="276999"/>
          </a:xfrm>
          <a:prstGeom prst="rect">
            <a:avLst/>
          </a:prstGeom>
          <a:noFill/>
        </p:spPr>
        <p:txBody>
          <a:bodyPr wrap="square" rtlCol="0">
            <a:spAutoFit/>
          </a:bodyPr>
          <a:lstStyle/>
          <a:p>
            <a:r>
              <a:rPr lang="en-US" sz="1200">
                <a:solidFill>
                  <a:srgbClr val="4B4B4B"/>
                </a:solidFill>
                <a:latin typeface="Calibri"/>
              </a:rPr>
              <a:t>SEBA POD</a:t>
            </a:r>
          </a:p>
        </p:txBody>
      </p:sp>
      <p:sp>
        <p:nvSpPr>
          <p:cNvPr id="8" name="Rounded Rectangle 7"/>
          <p:cNvSpPr/>
          <p:nvPr/>
        </p:nvSpPr>
        <p:spPr>
          <a:xfrm>
            <a:off x="1797568" y="2012054"/>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a:solidFill>
                  <a:srgbClr val="4B4B4B"/>
                </a:solidFill>
                <a:latin typeface="Calibri"/>
              </a:rPr>
              <a:t>EdgeCore OLT</a:t>
            </a:r>
          </a:p>
        </p:txBody>
      </p:sp>
      <p:sp>
        <p:nvSpPr>
          <p:cNvPr id="9" name="Rounded Rectangle 8"/>
          <p:cNvSpPr/>
          <p:nvPr/>
        </p:nvSpPr>
        <p:spPr>
          <a:xfrm>
            <a:off x="1797568" y="2306878"/>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a:solidFill>
                  <a:srgbClr val="4B4B4B"/>
                </a:solidFill>
                <a:latin typeface="Calibri"/>
              </a:rPr>
              <a:t>EdgeCore OLT</a:t>
            </a:r>
          </a:p>
        </p:txBody>
      </p:sp>
      <p:sp>
        <p:nvSpPr>
          <p:cNvPr id="10" name="Rounded Rectangle 9"/>
          <p:cNvSpPr/>
          <p:nvPr/>
        </p:nvSpPr>
        <p:spPr>
          <a:xfrm>
            <a:off x="1797568" y="2591735"/>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a:solidFill>
                  <a:srgbClr val="4B4B4B"/>
                </a:solidFill>
                <a:latin typeface="Calibri"/>
              </a:rPr>
              <a:t>EdgeCore OLT</a:t>
            </a:r>
          </a:p>
        </p:txBody>
      </p:sp>
      <p:sp>
        <p:nvSpPr>
          <p:cNvPr id="11" name="Rounded Rectangle 10"/>
          <p:cNvSpPr/>
          <p:nvPr/>
        </p:nvSpPr>
        <p:spPr>
          <a:xfrm>
            <a:off x="1797568" y="3669907"/>
            <a:ext cx="1384707" cy="20177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100">
                <a:solidFill>
                  <a:srgbClr val="4B4B4B"/>
                </a:solidFill>
                <a:latin typeface="Calibri"/>
              </a:rPr>
              <a:t>EdgeCore OLT</a:t>
            </a:r>
          </a:p>
        </p:txBody>
      </p:sp>
      <p:sp>
        <p:nvSpPr>
          <p:cNvPr id="12" name="Oval 11"/>
          <p:cNvSpPr/>
          <p:nvPr/>
        </p:nvSpPr>
        <p:spPr>
          <a:xfrm>
            <a:off x="2357326" y="294567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rgbClr val="4B4B4B"/>
              </a:solidFill>
              <a:latin typeface="Calibri"/>
            </a:endParaRPr>
          </a:p>
        </p:txBody>
      </p:sp>
      <p:sp>
        <p:nvSpPr>
          <p:cNvPr id="13" name="Oval 12"/>
          <p:cNvSpPr/>
          <p:nvPr/>
        </p:nvSpPr>
        <p:spPr>
          <a:xfrm>
            <a:off x="2357326" y="3127748"/>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rgbClr val="4B4B4B"/>
              </a:solidFill>
              <a:latin typeface="Calibri"/>
            </a:endParaRPr>
          </a:p>
        </p:txBody>
      </p:sp>
      <p:sp>
        <p:nvSpPr>
          <p:cNvPr id="14" name="Oval 13"/>
          <p:cNvSpPr/>
          <p:nvPr/>
        </p:nvSpPr>
        <p:spPr>
          <a:xfrm>
            <a:off x="2361380" y="3280148"/>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rgbClr val="4B4B4B"/>
              </a:solidFill>
              <a:latin typeface="Calibri"/>
            </a:endParaRPr>
          </a:p>
        </p:txBody>
      </p:sp>
      <p:sp>
        <p:nvSpPr>
          <p:cNvPr id="15" name="Oval 14"/>
          <p:cNvSpPr/>
          <p:nvPr/>
        </p:nvSpPr>
        <p:spPr>
          <a:xfrm>
            <a:off x="2359445" y="344441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rgbClr val="4B4B4B"/>
              </a:solidFill>
              <a:latin typeface="Calibri"/>
            </a:endParaRPr>
          </a:p>
        </p:txBody>
      </p:sp>
      <p:sp>
        <p:nvSpPr>
          <p:cNvPr id="16" name="TextBox 15"/>
          <p:cNvSpPr txBox="1"/>
          <p:nvPr/>
        </p:nvSpPr>
        <p:spPr>
          <a:xfrm>
            <a:off x="1789974" y="3049299"/>
            <a:ext cx="700303" cy="507831"/>
          </a:xfrm>
          <a:prstGeom prst="rect">
            <a:avLst/>
          </a:prstGeom>
          <a:noFill/>
        </p:spPr>
        <p:txBody>
          <a:bodyPr wrap="square" rtlCol="0">
            <a:spAutoFit/>
          </a:bodyPr>
          <a:lstStyle/>
          <a:p>
            <a:r>
              <a:rPr lang="en-US" sz="900">
                <a:solidFill>
                  <a:srgbClr val="4B4B4B"/>
                </a:solidFill>
                <a:latin typeface="Calibri"/>
              </a:rPr>
              <a:t>Up to 16</a:t>
            </a:r>
          </a:p>
          <a:p>
            <a:r>
              <a:rPr lang="en-US" sz="900">
                <a:solidFill>
                  <a:srgbClr val="4B4B4B"/>
                </a:solidFill>
                <a:latin typeface="Calibri"/>
              </a:rPr>
              <a:t>OLT devices</a:t>
            </a:r>
          </a:p>
        </p:txBody>
      </p:sp>
      <p:sp>
        <p:nvSpPr>
          <p:cNvPr id="17" name="Rounded Rectangle 16"/>
          <p:cNvSpPr/>
          <p:nvPr/>
        </p:nvSpPr>
        <p:spPr>
          <a:xfrm>
            <a:off x="3831315" y="2591735"/>
            <a:ext cx="1384707" cy="59534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00">
                <a:solidFill>
                  <a:srgbClr val="4B4B4B"/>
                </a:solidFill>
                <a:latin typeface="Calibri"/>
              </a:rPr>
              <a:t>AGG Switch</a:t>
            </a:r>
          </a:p>
          <a:p>
            <a:pPr algn="ctr"/>
            <a:r>
              <a:rPr lang="en-US" sz="1100">
                <a:solidFill>
                  <a:srgbClr val="4B4B4B"/>
                </a:solidFill>
                <a:latin typeface="Calibri"/>
              </a:rPr>
              <a:t>(Tomahawk</a:t>
            </a:r>
          </a:p>
          <a:p>
            <a:pPr algn="ctr"/>
            <a:r>
              <a:rPr lang="en-US" sz="1100">
                <a:solidFill>
                  <a:srgbClr val="4B4B4B"/>
                </a:solidFill>
                <a:latin typeface="Calibri"/>
              </a:rPr>
              <a:t>32 x 100G)</a:t>
            </a:r>
          </a:p>
        </p:txBody>
      </p:sp>
      <p:cxnSp>
        <p:nvCxnSpPr>
          <p:cNvPr id="18" name="Straight Connector 17"/>
          <p:cNvCxnSpPr>
            <a:stCxn id="8" idx="3"/>
          </p:cNvCxnSpPr>
          <p:nvPr/>
        </p:nvCxnSpPr>
        <p:spPr>
          <a:xfrm>
            <a:off x="3182259" y="2112937"/>
            <a:ext cx="649016" cy="579681"/>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p:cNvCxnSpPr>
          <p:nvPr/>
        </p:nvCxnSpPr>
        <p:spPr>
          <a:xfrm>
            <a:off x="3182259" y="2407784"/>
            <a:ext cx="649016" cy="385739"/>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0" idx="3"/>
            <a:endCxn id="17" idx="1"/>
          </p:cNvCxnSpPr>
          <p:nvPr/>
        </p:nvCxnSpPr>
        <p:spPr>
          <a:xfrm>
            <a:off x="3182259" y="2692618"/>
            <a:ext cx="649016" cy="196785"/>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1" idx="3"/>
          </p:cNvCxnSpPr>
          <p:nvPr/>
        </p:nvCxnSpPr>
        <p:spPr>
          <a:xfrm flipV="1">
            <a:off x="3182259" y="3127728"/>
            <a:ext cx="649016" cy="643064"/>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stCxn id="17" idx="3"/>
          </p:cNvCxnSpPr>
          <p:nvPr/>
        </p:nvCxnSpPr>
        <p:spPr>
          <a:xfrm>
            <a:off x="5215982" y="2889403"/>
            <a:ext cx="1770466" cy="0"/>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6700816" y="2534497"/>
            <a:ext cx="903879" cy="70983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solidFill>
                  <a:srgbClr val="FFFFFF"/>
                </a:solidFill>
                <a:latin typeface="Calibri"/>
              </a:rPr>
              <a:t>AT&amp;T  </a:t>
            </a:r>
          </a:p>
          <a:p>
            <a:pPr algn="ctr"/>
            <a:r>
              <a:rPr lang="en-US" sz="1200">
                <a:solidFill>
                  <a:srgbClr val="FFFFFF"/>
                </a:solidFill>
                <a:latin typeface="Calibri"/>
              </a:rPr>
              <a:t>External BNG</a:t>
            </a:r>
          </a:p>
        </p:txBody>
      </p:sp>
      <p:sp>
        <p:nvSpPr>
          <p:cNvPr id="24" name="Rounded Rectangle 23"/>
          <p:cNvSpPr/>
          <p:nvPr/>
        </p:nvSpPr>
        <p:spPr>
          <a:xfrm>
            <a:off x="3831315" y="3484302"/>
            <a:ext cx="1384707" cy="2017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a:solidFill>
                  <a:srgbClr val="4B4B4B"/>
                </a:solidFill>
                <a:latin typeface="Calibri"/>
              </a:rPr>
              <a:t>Compute Node</a:t>
            </a:r>
          </a:p>
        </p:txBody>
      </p:sp>
      <p:sp>
        <p:nvSpPr>
          <p:cNvPr id="25" name="Rounded Rectangle 24"/>
          <p:cNvSpPr/>
          <p:nvPr/>
        </p:nvSpPr>
        <p:spPr>
          <a:xfrm>
            <a:off x="3831315" y="3737588"/>
            <a:ext cx="1384707" cy="2017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a:solidFill>
                  <a:srgbClr val="4B4B4B"/>
                </a:solidFill>
                <a:latin typeface="Calibri"/>
              </a:rPr>
              <a:t>Compute Node</a:t>
            </a:r>
          </a:p>
        </p:txBody>
      </p:sp>
      <p:sp>
        <p:nvSpPr>
          <p:cNvPr id="26" name="Rounded Rectangle 25"/>
          <p:cNvSpPr/>
          <p:nvPr/>
        </p:nvSpPr>
        <p:spPr>
          <a:xfrm>
            <a:off x="3831315" y="3990874"/>
            <a:ext cx="1384707" cy="20177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a:solidFill>
                  <a:srgbClr val="4B4B4B"/>
                </a:solidFill>
                <a:latin typeface="Calibri"/>
              </a:rPr>
              <a:t>Compute Node</a:t>
            </a:r>
          </a:p>
        </p:txBody>
      </p:sp>
      <p:cxnSp>
        <p:nvCxnSpPr>
          <p:cNvPr id="27" name="Straight Connector 26"/>
          <p:cNvCxnSpPr/>
          <p:nvPr/>
        </p:nvCxnSpPr>
        <p:spPr>
          <a:xfrm flipV="1">
            <a:off x="4084344" y="3187079"/>
            <a:ext cx="0" cy="297228"/>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4030932" y="3187094"/>
            <a:ext cx="0" cy="550513"/>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3971584" y="3187074"/>
            <a:ext cx="0" cy="803798"/>
          </a:xfrm>
          <a:prstGeom prst="line">
            <a:avLst/>
          </a:prstGeom>
          <a:ln w="12700" cmpd="sng">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4189265" y="1640066"/>
            <a:ext cx="0" cy="951669"/>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4998520" y="1640065"/>
            <a:ext cx="0" cy="1863677"/>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5054060" y="1640084"/>
            <a:ext cx="0" cy="2097523"/>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5117439" y="1640064"/>
            <a:ext cx="0" cy="2350808"/>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2685864" y="1642240"/>
            <a:ext cx="0" cy="369831"/>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2749242" y="1640085"/>
            <a:ext cx="0" cy="666813"/>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2812620" y="1640064"/>
            <a:ext cx="0" cy="951668"/>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2881933" y="1642220"/>
            <a:ext cx="0" cy="2027686"/>
          </a:xfrm>
          <a:prstGeom prst="line">
            <a:avLst/>
          </a:prstGeom>
          <a:ln w="12700" cmpd="sng">
            <a:solidFill>
              <a:schemeClr val="accent5"/>
            </a:solidFill>
          </a:ln>
        </p:spPr>
        <p:style>
          <a:lnRef idx="2">
            <a:schemeClr val="accent1"/>
          </a:lnRef>
          <a:fillRef idx="0">
            <a:schemeClr val="accent1"/>
          </a:fillRef>
          <a:effectRef idx="1">
            <a:schemeClr val="accent1"/>
          </a:effectRef>
          <a:fontRef idx="minor">
            <a:schemeClr val="tx1"/>
          </a:fontRef>
        </p:style>
      </p:cxnSp>
      <p:sp>
        <p:nvSpPr>
          <p:cNvPr id="38" name="Right Brace 37"/>
          <p:cNvSpPr/>
          <p:nvPr/>
        </p:nvSpPr>
        <p:spPr>
          <a:xfrm>
            <a:off x="5306907" y="3444401"/>
            <a:ext cx="146466" cy="81276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4B4B4B"/>
              </a:solidFill>
              <a:latin typeface="Calibri"/>
            </a:endParaRPr>
          </a:p>
        </p:txBody>
      </p:sp>
      <p:sp>
        <p:nvSpPr>
          <p:cNvPr id="39" name="TextBox 38"/>
          <p:cNvSpPr txBox="1"/>
          <p:nvPr/>
        </p:nvSpPr>
        <p:spPr>
          <a:xfrm>
            <a:off x="5514624" y="3388862"/>
            <a:ext cx="1044856" cy="784830"/>
          </a:xfrm>
          <a:prstGeom prst="rect">
            <a:avLst/>
          </a:prstGeom>
          <a:noFill/>
        </p:spPr>
        <p:txBody>
          <a:bodyPr wrap="square" rtlCol="0">
            <a:spAutoFit/>
          </a:bodyPr>
          <a:lstStyle/>
          <a:p>
            <a:r>
              <a:rPr lang="en-US" sz="900">
                <a:solidFill>
                  <a:srgbClr val="4B4B4B"/>
                </a:solidFill>
                <a:latin typeface="Calibri"/>
              </a:rPr>
              <a:t>VOLTHA, ONOS, NEM, Kubernetes, Docker registry,</a:t>
            </a:r>
          </a:p>
          <a:p>
            <a:r>
              <a:rPr lang="en-US" sz="900" b="1">
                <a:solidFill>
                  <a:srgbClr val="FF0000"/>
                </a:solidFill>
                <a:latin typeface="Calibri"/>
              </a:rPr>
              <a:t>Gateway VM</a:t>
            </a:r>
          </a:p>
          <a:p>
            <a:r>
              <a:rPr lang="en-US" sz="900" b="1">
                <a:solidFill>
                  <a:srgbClr val="FF0000"/>
                </a:solidFill>
                <a:latin typeface="Calibri"/>
              </a:rPr>
              <a:t>Abstract OLT</a:t>
            </a:r>
          </a:p>
        </p:txBody>
      </p:sp>
      <p:cxnSp>
        <p:nvCxnSpPr>
          <p:cNvPr id="40" name="Straight Connector 39"/>
          <p:cNvCxnSpPr>
            <a:stCxn id="8" idx="1"/>
          </p:cNvCxnSpPr>
          <p:nvPr/>
        </p:nvCxnSpPr>
        <p:spPr>
          <a:xfrm flipH="1">
            <a:off x="1354367" y="2112937"/>
            <a:ext cx="443203" cy="0"/>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41" name="Oval 40"/>
          <p:cNvSpPr/>
          <p:nvPr/>
        </p:nvSpPr>
        <p:spPr>
          <a:xfrm flipH="1" flipV="1">
            <a:off x="1271284" y="2084218"/>
            <a:ext cx="89021" cy="69305"/>
          </a:xfrm>
          <a:prstGeom prst="ellipse">
            <a:avLst/>
          </a:prstGeom>
          <a:solidFill>
            <a:schemeClr val="accent6"/>
          </a:solidFill>
          <a:ln>
            <a:solidFill>
              <a:srgbClr val="00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rgbClr val="4B4B4B"/>
              </a:solidFill>
              <a:latin typeface="Calibri"/>
            </a:endParaRPr>
          </a:p>
        </p:txBody>
      </p:sp>
      <p:cxnSp>
        <p:nvCxnSpPr>
          <p:cNvPr id="42" name="Straight Connector 41"/>
          <p:cNvCxnSpPr>
            <a:stCxn id="41" idx="5"/>
          </p:cNvCxnSpPr>
          <p:nvPr/>
        </p:nvCxnSpPr>
        <p:spPr>
          <a:xfrm flipH="1" flipV="1">
            <a:off x="855828" y="2019888"/>
            <a:ext cx="428472" cy="74499"/>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a:stCxn id="41" idx="7"/>
          </p:cNvCxnSpPr>
          <p:nvPr/>
        </p:nvCxnSpPr>
        <p:spPr>
          <a:xfrm flipH="1">
            <a:off x="819523" y="2143377"/>
            <a:ext cx="464817" cy="114958"/>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818321" y="2128845"/>
            <a:ext cx="443203" cy="0"/>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sp>
        <p:nvSpPr>
          <p:cNvPr id="45" name="Rounded Rectangle 44"/>
          <p:cNvSpPr/>
          <p:nvPr/>
        </p:nvSpPr>
        <p:spPr>
          <a:xfrm>
            <a:off x="238612" y="2084219"/>
            <a:ext cx="599412" cy="1296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800">
                <a:solidFill>
                  <a:srgbClr val="4B4B4B"/>
                </a:solidFill>
                <a:latin typeface="Calibri"/>
              </a:rPr>
              <a:t>ONU+RG</a:t>
            </a:r>
          </a:p>
        </p:txBody>
      </p:sp>
      <p:cxnSp>
        <p:nvCxnSpPr>
          <p:cNvPr id="46" name="Straight Connector 45"/>
          <p:cNvCxnSpPr>
            <a:endCxn id="47" idx="3"/>
          </p:cNvCxnSpPr>
          <p:nvPr/>
        </p:nvCxnSpPr>
        <p:spPr>
          <a:xfrm flipH="1">
            <a:off x="1348422" y="2213843"/>
            <a:ext cx="449137" cy="369325"/>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47" name="Oval 46"/>
          <p:cNvSpPr/>
          <p:nvPr/>
        </p:nvSpPr>
        <p:spPr>
          <a:xfrm flipH="1" flipV="1">
            <a:off x="1272445" y="2572999"/>
            <a:ext cx="89021" cy="69305"/>
          </a:xfrm>
          <a:prstGeom prst="ellipse">
            <a:avLst/>
          </a:prstGeom>
          <a:solidFill>
            <a:schemeClr val="accent6"/>
          </a:solidFill>
          <a:ln>
            <a:solidFill>
              <a:srgbClr val="00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rgbClr val="4B4B4B"/>
              </a:solidFill>
              <a:latin typeface="Calibri"/>
            </a:endParaRPr>
          </a:p>
        </p:txBody>
      </p:sp>
      <p:cxnSp>
        <p:nvCxnSpPr>
          <p:cNvPr id="48" name="Straight Connector 47"/>
          <p:cNvCxnSpPr>
            <a:stCxn id="47" idx="5"/>
          </p:cNvCxnSpPr>
          <p:nvPr/>
        </p:nvCxnSpPr>
        <p:spPr>
          <a:xfrm flipH="1" flipV="1">
            <a:off x="838024" y="2508669"/>
            <a:ext cx="447444" cy="74499"/>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47" idx="7"/>
          </p:cNvCxnSpPr>
          <p:nvPr/>
        </p:nvCxnSpPr>
        <p:spPr>
          <a:xfrm flipH="1">
            <a:off x="849894" y="2632175"/>
            <a:ext cx="435574" cy="123585"/>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819505" y="2617626"/>
            <a:ext cx="443203" cy="0"/>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sp>
        <p:nvSpPr>
          <p:cNvPr id="51" name="Rounded Rectangle 50"/>
          <p:cNvSpPr/>
          <p:nvPr/>
        </p:nvSpPr>
        <p:spPr>
          <a:xfrm>
            <a:off x="239780" y="2573000"/>
            <a:ext cx="599412" cy="1296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800">
                <a:solidFill>
                  <a:srgbClr val="4B4B4B"/>
                </a:solidFill>
                <a:latin typeface="Calibri"/>
              </a:rPr>
              <a:t>ONU+RG</a:t>
            </a:r>
          </a:p>
        </p:txBody>
      </p:sp>
      <p:sp>
        <p:nvSpPr>
          <p:cNvPr id="52" name="Oval 51"/>
          <p:cNvSpPr/>
          <p:nvPr/>
        </p:nvSpPr>
        <p:spPr>
          <a:xfrm flipH="1" flipV="1">
            <a:off x="1248486" y="1580911"/>
            <a:ext cx="89021" cy="69305"/>
          </a:xfrm>
          <a:prstGeom prst="ellipse">
            <a:avLst/>
          </a:prstGeom>
          <a:solidFill>
            <a:schemeClr val="accent6"/>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rgbClr val="4B4B4B"/>
              </a:solidFill>
              <a:latin typeface="Calibri"/>
            </a:endParaRPr>
          </a:p>
        </p:txBody>
      </p:sp>
      <p:cxnSp>
        <p:nvCxnSpPr>
          <p:cNvPr id="53" name="Straight Connector 52"/>
          <p:cNvCxnSpPr>
            <a:stCxn id="52" idx="5"/>
          </p:cNvCxnSpPr>
          <p:nvPr/>
        </p:nvCxnSpPr>
        <p:spPr>
          <a:xfrm flipH="1" flipV="1">
            <a:off x="814302" y="1503574"/>
            <a:ext cx="447233" cy="87485"/>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a:stCxn id="52" idx="7"/>
          </p:cNvCxnSpPr>
          <p:nvPr/>
        </p:nvCxnSpPr>
        <p:spPr>
          <a:xfrm flipH="1">
            <a:off x="815242" y="1640063"/>
            <a:ext cx="446276" cy="124624"/>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795546" y="1625534"/>
            <a:ext cx="443203" cy="0"/>
          </a:xfrm>
          <a:prstGeom prst="line">
            <a:avLst/>
          </a:prstGeom>
          <a:ln w="19050" cmpd="sng">
            <a:solidFill>
              <a:schemeClr val="accent6"/>
            </a:solidFill>
          </a:ln>
        </p:spPr>
        <p:style>
          <a:lnRef idx="2">
            <a:schemeClr val="accent1"/>
          </a:lnRef>
          <a:fillRef idx="0">
            <a:schemeClr val="accent1"/>
          </a:fillRef>
          <a:effectRef idx="1">
            <a:schemeClr val="accent1"/>
          </a:effectRef>
          <a:fontRef idx="minor">
            <a:schemeClr val="tx1"/>
          </a:fontRef>
        </p:style>
      </p:cxnSp>
      <p:sp>
        <p:nvSpPr>
          <p:cNvPr id="56" name="Rounded Rectangle 55"/>
          <p:cNvSpPr/>
          <p:nvPr/>
        </p:nvSpPr>
        <p:spPr>
          <a:xfrm>
            <a:off x="215830" y="1580908"/>
            <a:ext cx="599412" cy="1296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800">
                <a:solidFill>
                  <a:srgbClr val="4B4B4B"/>
                </a:solidFill>
                <a:latin typeface="Calibri"/>
              </a:rPr>
              <a:t>ONU+RG</a:t>
            </a:r>
          </a:p>
        </p:txBody>
      </p:sp>
      <p:cxnSp>
        <p:nvCxnSpPr>
          <p:cNvPr id="57" name="Straight Connector 56"/>
          <p:cNvCxnSpPr>
            <a:endCxn id="52" idx="2"/>
          </p:cNvCxnSpPr>
          <p:nvPr/>
        </p:nvCxnSpPr>
        <p:spPr>
          <a:xfrm flipH="1" flipV="1">
            <a:off x="1337502" y="1615559"/>
            <a:ext cx="452432" cy="396492"/>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06731" y="1129173"/>
            <a:ext cx="931759" cy="369332"/>
          </a:xfrm>
          <a:prstGeom prst="rect">
            <a:avLst/>
          </a:prstGeom>
          <a:noFill/>
        </p:spPr>
        <p:txBody>
          <a:bodyPr wrap="square" rtlCol="0">
            <a:spAutoFit/>
          </a:bodyPr>
          <a:lstStyle/>
          <a:p>
            <a:r>
              <a:rPr lang="en-US" sz="900">
                <a:solidFill>
                  <a:srgbClr val="4B4B4B"/>
                </a:solidFill>
                <a:latin typeface="Calibri"/>
              </a:rPr>
              <a:t>Up to 64 ONUs per PON port</a:t>
            </a:r>
          </a:p>
        </p:txBody>
      </p:sp>
      <p:sp>
        <p:nvSpPr>
          <p:cNvPr id="59" name="TextBox 58"/>
          <p:cNvSpPr txBox="1"/>
          <p:nvPr/>
        </p:nvSpPr>
        <p:spPr>
          <a:xfrm>
            <a:off x="1658967" y="1667574"/>
            <a:ext cx="1026937" cy="369332"/>
          </a:xfrm>
          <a:prstGeom prst="rect">
            <a:avLst/>
          </a:prstGeom>
          <a:noFill/>
        </p:spPr>
        <p:txBody>
          <a:bodyPr wrap="square" rtlCol="0">
            <a:spAutoFit/>
          </a:bodyPr>
          <a:lstStyle/>
          <a:p>
            <a:r>
              <a:rPr lang="en-US" sz="900">
                <a:solidFill>
                  <a:srgbClr val="4B4B4B"/>
                </a:solidFill>
                <a:latin typeface="Calibri"/>
              </a:rPr>
              <a:t>Up to 16 PON ports / OLT device</a:t>
            </a:r>
          </a:p>
        </p:txBody>
      </p:sp>
      <p:cxnSp>
        <p:nvCxnSpPr>
          <p:cNvPr id="60" name="Straight Connector 59"/>
          <p:cNvCxnSpPr/>
          <p:nvPr/>
        </p:nvCxnSpPr>
        <p:spPr>
          <a:xfrm>
            <a:off x="7828117" y="1438295"/>
            <a:ext cx="23517" cy="2878209"/>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61" name="Rounded Rectangle 60"/>
          <p:cNvSpPr/>
          <p:nvPr/>
        </p:nvSpPr>
        <p:spPr>
          <a:xfrm>
            <a:off x="7955365" y="1444666"/>
            <a:ext cx="836946" cy="592240"/>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900">
                <a:solidFill>
                  <a:srgbClr val="4B4B4B"/>
                </a:solidFill>
                <a:latin typeface="Calibri"/>
              </a:rPr>
              <a:t>DHCP Server </a:t>
            </a:r>
            <a:r>
              <a:rPr lang="en-US" sz="800">
                <a:solidFill>
                  <a:srgbClr val="4B4B4B"/>
                </a:solidFill>
                <a:latin typeface="Calibri"/>
              </a:rPr>
              <a:t>(subscriber RG addressing)</a:t>
            </a:r>
          </a:p>
        </p:txBody>
      </p:sp>
      <p:sp>
        <p:nvSpPr>
          <p:cNvPr id="62" name="Rounded Rectangle 61"/>
          <p:cNvSpPr/>
          <p:nvPr/>
        </p:nvSpPr>
        <p:spPr>
          <a:xfrm>
            <a:off x="7955365" y="2143374"/>
            <a:ext cx="809324" cy="592240"/>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900">
                <a:solidFill>
                  <a:srgbClr val="4B4B4B"/>
                </a:solidFill>
                <a:latin typeface="Calibri"/>
              </a:rPr>
              <a:t>DHCP Server </a:t>
            </a:r>
            <a:r>
              <a:rPr lang="en-US" sz="800">
                <a:solidFill>
                  <a:srgbClr val="4B4B4B"/>
                </a:solidFill>
                <a:latin typeface="Calibri"/>
              </a:rPr>
              <a:t>(POD addressing)</a:t>
            </a:r>
          </a:p>
        </p:txBody>
      </p:sp>
      <p:sp>
        <p:nvSpPr>
          <p:cNvPr id="63" name="Rounded Rectangle 62"/>
          <p:cNvSpPr/>
          <p:nvPr/>
        </p:nvSpPr>
        <p:spPr>
          <a:xfrm>
            <a:off x="7961693" y="2855067"/>
            <a:ext cx="830618" cy="299869"/>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900">
                <a:solidFill>
                  <a:srgbClr val="4B4B4B"/>
                </a:solidFill>
                <a:latin typeface="Calibri"/>
              </a:rPr>
              <a:t>Radius Server</a:t>
            </a:r>
            <a:endParaRPr lang="en-US" sz="800">
              <a:solidFill>
                <a:srgbClr val="4B4B4B"/>
              </a:solidFill>
              <a:latin typeface="Calibri"/>
            </a:endParaRPr>
          </a:p>
        </p:txBody>
      </p:sp>
      <p:sp>
        <p:nvSpPr>
          <p:cNvPr id="64" name="Rounded Rectangle 63"/>
          <p:cNvSpPr/>
          <p:nvPr/>
        </p:nvSpPr>
        <p:spPr>
          <a:xfrm>
            <a:off x="7961693" y="3280128"/>
            <a:ext cx="830618" cy="323186"/>
          </a:xfrm>
          <a:prstGeom prst="roundRect">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900">
                <a:solidFill>
                  <a:srgbClr val="4B4B4B"/>
                </a:solidFill>
                <a:latin typeface="Calibri"/>
              </a:rPr>
              <a:t>External OSS</a:t>
            </a:r>
            <a:endParaRPr lang="en-US" sz="800">
              <a:solidFill>
                <a:srgbClr val="4B4B4B"/>
              </a:solidFill>
              <a:latin typeface="Calibri"/>
            </a:endParaRPr>
          </a:p>
        </p:txBody>
      </p:sp>
      <p:cxnSp>
        <p:nvCxnSpPr>
          <p:cNvPr id="65" name="Straight Connector 64"/>
          <p:cNvCxnSpPr>
            <a:stCxn id="23" idx="3"/>
          </p:cNvCxnSpPr>
          <p:nvPr/>
        </p:nvCxnSpPr>
        <p:spPr>
          <a:xfrm>
            <a:off x="7604681" y="2889403"/>
            <a:ext cx="223419"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66" name="Cloud 65"/>
          <p:cNvSpPr/>
          <p:nvPr/>
        </p:nvSpPr>
        <p:spPr>
          <a:xfrm>
            <a:off x="8010224" y="3693245"/>
            <a:ext cx="789742" cy="570336"/>
          </a:xfrm>
          <a:prstGeom prst="cloud">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srgbClr val="4B4B4B"/>
                </a:solidFill>
                <a:latin typeface="Calibri"/>
              </a:rPr>
              <a:t>Public Internet</a:t>
            </a:r>
          </a:p>
        </p:txBody>
      </p:sp>
      <p:cxnSp>
        <p:nvCxnSpPr>
          <p:cNvPr id="67" name="Straight Connector 66"/>
          <p:cNvCxnSpPr>
            <a:endCxn id="61" idx="1"/>
          </p:cNvCxnSpPr>
          <p:nvPr/>
        </p:nvCxnSpPr>
        <p:spPr>
          <a:xfrm>
            <a:off x="7828099" y="1740786"/>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7834427" y="2407764"/>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7834427" y="3049296"/>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828099" y="3450323"/>
            <a:ext cx="12726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2"/>
          </p:cNvCxnSpPr>
          <p:nvPr/>
        </p:nvCxnSpPr>
        <p:spPr>
          <a:xfrm>
            <a:off x="7834433" y="3978413"/>
            <a:ext cx="17824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802437" y="-6710"/>
            <a:ext cx="7370949" cy="523220"/>
          </a:xfrm>
          <a:prstGeom prst="rect">
            <a:avLst/>
          </a:prstGeom>
        </p:spPr>
        <p:txBody>
          <a:bodyPr wrap="square">
            <a:spAutoFit/>
          </a:bodyPr>
          <a:lstStyle/>
          <a:p>
            <a:pPr algn="ctr"/>
            <a:r>
              <a:rPr lang="en-US" sz="2800" b="1">
                <a:solidFill>
                  <a:srgbClr val="4F81BD"/>
                </a:solidFill>
                <a:latin typeface="Calibri"/>
              </a:rPr>
              <a:t>SEBA Deployment Goal @ AT&amp;T</a:t>
            </a:r>
            <a:endParaRPr lang="en-US" sz="2800" b="1">
              <a:solidFill>
                <a:prstClr val="black"/>
              </a:solidFill>
              <a:latin typeface="Calibri"/>
            </a:endParaRPr>
          </a:p>
        </p:txBody>
      </p:sp>
    </p:spTree>
    <p:extLst>
      <p:ext uri="{BB962C8B-B14F-4D97-AF65-F5344CB8AC3E}">
        <p14:creationId xmlns:p14="http://schemas.microsoft.com/office/powerpoint/2010/main" val="135604519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2437" y="-6710"/>
            <a:ext cx="7370949" cy="523220"/>
          </a:xfrm>
          <a:prstGeom prst="rect">
            <a:avLst/>
          </a:prstGeom>
        </p:spPr>
        <p:txBody>
          <a:bodyPr wrap="square">
            <a:spAutoFit/>
          </a:bodyPr>
          <a:lstStyle/>
          <a:p>
            <a:pPr algn="ctr"/>
            <a:r>
              <a:rPr lang="en-US" sz="2800" b="1">
                <a:solidFill>
                  <a:srgbClr val="4F81BD"/>
                </a:solidFill>
                <a:latin typeface="Calibri"/>
              </a:rPr>
              <a:t>Roadmap</a:t>
            </a:r>
            <a:endParaRPr lang="en-US" sz="2800" b="1">
              <a:solidFill>
                <a:prstClr val="black"/>
              </a:solidFill>
              <a:latin typeface="Calibri"/>
            </a:endParaRPr>
          </a:p>
        </p:txBody>
      </p:sp>
      <p:sp>
        <p:nvSpPr>
          <p:cNvPr id="6" name="TextBox 5"/>
          <p:cNvSpPr txBox="1"/>
          <p:nvPr/>
        </p:nvSpPr>
        <p:spPr>
          <a:xfrm>
            <a:off x="594796" y="844020"/>
            <a:ext cx="3882257" cy="3785652"/>
          </a:xfrm>
          <a:prstGeom prst="rect">
            <a:avLst/>
          </a:prstGeom>
          <a:noFill/>
        </p:spPr>
        <p:txBody>
          <a:bodyPr wrap="square" rtlCol="0">
            <a:spAutoFit/>
          </a:bodyPr>
          <a:lstStyle/>
          <a:p>
            <a:pPr marL="285750" indent="-285750">
              <a:buFont typeface="Arial"/>
              <a:buChar char="•"/>
            </a:pPr>
            <a:r>
              <a:rPr lang="en-US" sz="2400" i="1"/>
              <a:t>BNG Disaggregation</a:t>
            </a:r>
          </a:p>
          <a:p>
            <a:pPr marL="285750" indent="-285750">
              <a:buFont typeface="Arial"/>
              <a:buChar char="•"/>
            </a:pPr>
            <a:endParaRPr lang="en-US" sz="2400" i="1"/>
          </a:p>
          <a:p>
            <a:pPr marL="285750" indent="-285750">
              <a:buFont typeface="Arial"/>
              <a:buChar char="•"/>
            </a:pPr>
            <a:r>
              <a:rPr lang="en-US" sz="2400" i="1"/>
              <a:t>Using P4 in Aggregation switch</a:t>
            </a:r>
          </a:p>
          <a:p>
            <a:pPr marL="285750" indent="-285750">
              <a:buFont typeface="Arial"/>
              <a:buChar char="•"/>
            </a:pPr>
            <a:endParaRPr lang="en-US" sz="2400" i="1"/>
          </a:p>
          <a:p>
            <a:pPr marL="285750" indent="-285750">
              <a:buFont typeface="Arial"/>
              <a:buChar char="•"/>
            </a:pPr>
            <a:r>
              <a:rPr lang="en-US" sz="2400" i="1"/>
              <a:t>Implementing more operator workflows</a:t>
            </a:r>
          </a:p>
          <a:p>
            <a:pPr marL="285750" indent="-285750">
              <a:buFont typeface="Arial"/>
              <a:buChar char="•"/>
            </a:pPr>
            <a:endParaRPr lang="en-US" sz="2400" i="1"/>
          </a:p>
          <a:p>
            <a:pPr marL="285750" indent="-285750">
              <a:buFont typeface="Arial"/>
              <a:buChar char="•"/>
            </a:pPr>
            <a:r>
              <a:rPr lang="en-US" sz="2400" i="1"/>
              <a:t>Performance &amp; scale improvements for Trials</a:t>
            </a:r>
          </a:p>
        </p:txBody>
      </p:sp>
      <p:sp>
        <p:nvSpPr>
          <p:cNvPr id="7" name="TextBox 6"/>
          <p:cNvSpPr txBox="1"/>
          <p:nvPr/>
        </p:nvSpPr>
        <p:spPr>
          <a:xfrm>
            <a:off x="4870586" y="844020"/>
            <a:ext cx="3882257" cy="3785652"/>
          </a:xfrm>
          <a:prstGeom prst="rect">
            <a:avLst/>
          </a:prstGeom>
          <a:noFill/>
        </p:spPr>
        <p:txBody>
          <a:bodyPr wrap="square" rtlCol="0">
            <a:spAutoFit/>
          </a:bodyPr>
          <a:lstStyle/>
          <a:p>
            <a:pPr marL="285750" indent="-285750">
              <a:buFont typeface="Arial"/>
              <a:buChar char="•"/>
            </a:pPr>
            <a:r>
              <a:rPr lang="en-US" sz="2400" i="1"/>
              <a:t>Redundancy</a:t>
            </a:r>
          </a:p>
          <a:p>
            <a:endParaRPr lang="en-US" sz="2400" i="1"/>
          </a:p>
          <a:p>
            <a:pPr marL="285750" indent="-285750">
              <a:buFont typeface="Arial"/>
              <a:buChar char="•"/>
            </a:pPr>
            <a:r>
              <a:rPr lang="en-US" sz="2400" i="1"/>
              <a:t>Integrating VOLTHA 2.0 &amp; Technology profiles</a:t>
            </a:r>
          </a:p>
          <a:p>
            <a:pPr marL="285750" indent="-285750">
              <a:buFont typeface="Arial"/>
              <a:buChar char="•"/>
            </a:pPr>
            <a:endParaRPr lang="en-US" sz="2400" i="1"/>
          </a:p>
          <a:p>
            <a:pPr marL="285750" indent="-285750">
              <a:buFont typeface="Arial"/>
              <a:buChar char="•"/>
            </a:pPr>
            <a:r>
              <a:rPr lang="en-US" sz="2400" i="1"/>
              <a:t>ISSU</a:t>
            </a:r>
          </a:p>
          <a:p>
            <a:pPr marL="285750" indent="-285750">
              <a:buFont typeface="Arial"/>
              <a:buChar char="•"/>
            </a:pPr>
            <a:endParaRPr lang="en-US" sz="2400" i="1"/>
          </a:p>
          <a:p>
            <a:pPr marL="285750" indent="-285750">
              <a:buFont typeface="Arial"/>
              <a:buChar char="•"/>
            </a:pPr>
            <a:r>
              <a:rPr lang="en-US" sz="2400" i="1"/>
              <a:t>Integrating M-CORD profile to use SEBA as mobile backhaul</a:t>
            </a:r>
          </a:p>
        </p:txBody>
      </p:sp>
    </p:spTree>
    <p:extLst>
      <p:ext uri="{BB962C8B-B14F-4D97-AF65-F5344CB8AC3E}">
        <p14:creationId xmlns:p14="http://schemas.microsoft.com/office/powerpoint/2010/main" val="18154089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2437" y="-6710"/>
            <a:ext cx="7370949" cy="523220"/>
          </a:xfrm>
          <a:prstGeom prst="rect">
            <a:avLst/>
          </a:prstGeom>
        </p:spPr>
        <p:txBody>
          <a:bodyPr wrap="square">
            <a:spAutoFit/>
          </a:bodyPr>
          <a:lstStyle/>
          <a:p>
            <a:pPr algn="ctr"/>
            <a:r>
              <a:rPr lang="en-US" sz="2800" b="1">
                <a:solidFill>
                  <a:srgbClr val="4F81BD"/>
                </a:solidFill>
                <a:latin typeface="Calibri"/>
              </a:rPr>
              <a:t>Summary</a:t>
            </a:r>
            <a:endParaRPr lang="en-US" sz="2800" b="1">
              <a:solidFill>
                <a:prstClr val="black"/>
              </a:solidFill>
              <a:latin typeface="Calibri"/>
            </a:endParaRPr>
          </a:p>
        </p:txBody>
      </p:sp>
      <p:sp>
        <p:nvSpPr>
          <p:cNvPr id="5" name="TextBox 4"/>
          <p:cNvSpPr txBox="1"/>
          <p:nvPr/>
        </p:nvSpPr>
        <p:spPr>
          <a:xfrm>
            <a:off x="594796" y="612969"/>
            <a:ext cx="8045837" cy="4604338"/>
          </a:xfrm>
          <a:prstGeom prst="rect">
            <a:avLst/>
          </a:prstGeom>
          <a:noFill/>
        </p:spPr>
        <p:txBody>
          <a:bodyPr wrap="square" rtlCol="0">
            <a:spAutoFit/>
          </a:bodyPr>
          <a:lstStyle/>
          <a:p>
            <a:pPr marL="285750" indent="-285750">
              <a:buFont typeface="Arial"/>
              <a:buChar char="•"/>
            </a:pPr>
            <a:r>
              <a:rPr lang="en-US" sz="2400" b="1">
                <a:solidFill>
                  <a:schemeClr val="accent1"/>
                </a:solidFill>
              </a:rPr>
              <a:t>CORD Platform changes in last 6 months</a:t>
            </a:r>
          </a:p>
          <a:p>
            <a:pPr marL="742950" lvl="1" indent="-285750">
              <a:lnSpc>
                <a:spcPct val="110000"/>
              </a:lnSpc>
              <a:buFont typeface="Arial"/>
              <a:buChar char="•"/>
            </a:pPr>
            <a:r>
              <a:rPr lang="en-US" sz="1600" i="1"/>
              <a:t>Move to Docker containers, Kubernetes &amp; Helm charts</a:t>
            </a:r>
          </a:p>
          <a:p>
            <a:pPr marL="742950" lvl="1" indent="-285750">
              <a:lnSpc>
                <a:spcPct val="110000"/>
              </a:lnSpc>
              <a:buFont typeface="Arial"/>
              <a:buChar char="•"/>
            </a:pPr>
            <a:r>
              <a:rPr lang="en-US" sz="1600" i="1"/>
              <a:t>Greatly easier to build/install</a:t>
            </a:r>
          </a:p>
          <a:p>
            <a:pPr marL="742950" lvl="1" indent="-285750">
              <a:lnSpc>
                <a:spcPct val="110000"/>
              </a:lnSpc>
              <a:buFont typeface="Arial"/>
              <a:buChar char="•"/>
            </a:pPr>
            <a:r>
              <a:rPr lang="en-US" sz="1600" i="1"/>
              <a:t>Significant improvement in modularity &amp; flexibility</a:t>
            </a:r>
            <a:endParaRPr lang="en-US" sz="2400"/>
          </a:p>
          <a:p>
            <a:pPr marL="285750" indent="-285750">
              <a:lnSpc>
                <a:spcPct val="140000"/>
              </a:lnSpc>
              <a:buFont typeface="Arial"/>
              <a:buChar char="•"/>
            </a:pPr>
            <a:r>
              <a:rPr lang="en-US" sz="2400" b="1">
                <a:solidFill>
                  <a:srgbClr val="4F81BD"/>
                </a:solidFill>
              </a:rPr>
              <a:t>VOLTHA &amp; R-CORD changes in last 6 months</a:t>
            </a:r>
          </a:p>
          <a:p>
            <a:pPr marL="742950" lvl="1" indent="-285750">
              <a:lnSpc>
                <a:spcPct val="110000"/>
              </a:lnSpc>
              <a:buFont typeface="Arial"/>
              <a:buChar char="•"/>
            </a:pPr>
            <a:r>
              <a:rPr lang="en-US" sz="1600" i="1"/>
              <a:t>VOLTHA bottom-up discovery operation more ‘SDN’ </a:t>
            </a:r>
          </a:p>
          <a:p>
            <a:pPr marL="742950" lvl="1" indent="-285750">
              <a:lnSpc>
                <a:spcPct val="110000"/>
              </a:lnSpc>
              <a:buFont typeface="Arial"/>
              <a:buChar char="•"/>
            </a:pPr>
            <a:r>
              <a:rPr lang="en-US" sz="1600" i="1"/>
              <a:t>OpenOLT and OpenOMCI-ONU adaptors lowering the bar for vendors</a:t>
            </a:r>
          </a:p>
          <a:p>
            <a:pPr marL="742950" lvl="1" indent="-285750">
              <a:lnSpc>
                <a:spcPct val="110000"/>
              </a:lnSpc>
              <a:buFont typeface="Arial"/>
              <a:buChar char="•"/>
            </a:pPr>
            <a:r>
              <a:rPr lang="en-US" sz="1600" i="1"/>
              <a:t>Use of fast-path through hardware for subscribers (no vSG) </a:t>
            </a:r>
            <a:endParaRPr lang="en-US" sz="2400"/>
          </a:p>
          <a:p>
            <a:pPr marL="285750" indent="-285750">
              <a:lnSpc>
                <a:spcPct val="140000"/>
              </a:lnSpc>
              <a:buFont typeface="Arial"/>
              <a:buChar char="•"/>
            </a:pPr>
            <a:r>
              <a:rPr lang="en-US" sz="2400" b="1">
                <a:solidFill>
                  <a:schemeClr val="accent1"/>
                </a:solidFill>
              </a:rPr>
              <a:t>SEBA: SDN Enabled Broadband Access</a:t>
            </a:r>
          </a:p>
          <a:p>
            <a:pPr marL="742950" lvl="1" indent="-285750">
              <a:lnSpc>
                <a:spcPct val="110000"/>
              </a:lnSpc>
              <a:buFont typeface="Arial"/>
              <a:buChar char="•"/>
            </a:pPr>
            <a:r>
              <a:rPr lang="en-US" sz="1600" i="1"/>
              <a:t>Built on the new CORD platform, and includes all of the above</a:t>
            </a:r>
          </a:p>
          <a:p>
            <a:pPr marL="742950" lvl="1" indent="-285750">
              <a:lnSpc>
                <a:spcPct val="110000"/>
              </a:lnSpc>
              <a:buFont typeface="Arial"/>
              <a:buChar char="•"/>
            </a:pPr>
            <a:r>
              <a:rPr lang="en-US" sz="1600" i="1"/>
              <a:t>Significant focus on FCAPS infrastructure</a:t>
            </a:r>
          </a:p>
          <a:p>
            <a:pPr marL="742950" lvl="1" indent="-285750">
              <a:lnSpc>
                <a:spcPct val="110000"/>
              </a:lnSpc>
              <a:buFont typeface="Arial"/>
              <a:buChar char="•"/>
            </a:pPr>
            <a:r>
              <a:rPr lang="en-US" sz="1600" i="1"/>
              <a:t>Multiple operator workflows</a:t>
            </a:r>
          </a:p>
          <a:p>
            <a:pPr marL="742950" lvl="1" indent="-285750">
              <a:lnSpc>
                <a:spcPct val="110000"/>
              </a:lnSpc>
              <a:buFont typeface="Arial"/>
              <a:buChar char="•"/>
            </a:pPr>
            <a:r>
              <a:rPr lang="en-US" sz="1600" i="1"/>
              <a:t>Headed to trials at AT&amp;T </a:t>
            </a:r>
            <a:endParaRPr lang="en-US" sz="2400"/>
          </a:p>
          <a:p>
            <a:pPr lvl="1">
              <a:lnSpc>
                <a:spcPct val="110000"/>
              </a:lnSpc>
            </a:pPr>
            <a:r>
              <a:rPr lang="en-US" sz="2400" b="1">
                <a:solidFill>
                  <a:srgbClr val="4F81BD"/>
                </a:solidFill>
              </a:rPr>
              <a:t> </a:t>
            </a:r>
          </a:p>
        </p:txBody>
      </p:sp>
    </p:spTree>
    <p:extLst>
      <p:ext uri="{BB962C8B-B14F-4D97-AF65-F5344CB8AC3E}">
        <p14:creationId xmlns:p14="http://schemas.microsoft.com/office/powerpoint/2010/main" val="29171932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500"/>
                                        <p:tgtEl>
                                          <p:spTgt spid="5">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500"/>
                                        <p:tgtEl>
                                          <p:spTgt spid="5">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500"/>
                                        <p:tgtEl>
                                          <p:spTgt spid="5">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Backup</a:t>
            </a:r>
          </a:p>
        </p:txBody>
      </p:sp>
    </p:spTree>
    <p:extLst>
      <p:ext uri="{BB962C8B-B14F-4D97-AF65-F5344CB8AC3E}">
        <p14:creationId xmlns:p14="http://schemas.microsoft.com/office/powerpoint/2010/main" val="291719328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35D6D7-8197-484C-943F-028874BC1B2F}"/>
              </a:ext>
            </a:extLst>
          </p:cNvPr>
          <p:cNvSpPr>
            <a:spLocks noGrp="1"/>
          </p:cNvSpPr>
          <p:nvPr>
            <p:ph type="title"/>
          </p:nvPr>
        </p:nvSpPr>
        <p:spPr>
          <a:xfrm>
            <a:off x="81804" y="34113"/>
            <a:ext cx="8670770" cy="421124"/>
          </a:xfrm>
        </p:spPr>
        <p:txBody>
          <a:bodyPr/>
          <a:lstStyle/>
          <a:p>
            <a:pPr algn="ctr"/>
            <a:r>
              <a:rPr lang="en-US" sz="3200" b="1" dirty="0" err="1">
                <a:latin typeface="Calibri"/>
                <a:cs typeface="Calibri"/>
              </a:rPr>
              <a:t>Voltha</a:t>
            </a:r>
            <a:r>
              <a:rPr lang="en-US" sz="3200" b="1" dirty="0">
                <a:latin typeface="Calibri"/>
                <a:cs typeface="Calibri"/>
              </a:rPr>
              <a:t> Core 2.0 – 4 µservices </a:t>
            </a:r>
          </a:p>
        </p:txBody>
      </p:sp>
      <p:sp>
        <p:nvSpPr>
          <p:cNvPr id="265" name="Rectangle 264">
            <a:extLst>
              <a:ext uri="{FF2B5EF4-FFF2-40B4-BE49-F238E27FC236}">
                <a16:creationId xmlns:a16="http://schemas.microsoft.com/office/drawing/2014/main" xmlns="" id="{126C94F0-724A-7743-9F20-554DDC119C97}"/>
              </a:ext>
            </a:extLst>
          </p:cNvPr>
          <p:cNvSpPr/>
          <p:nvPr/>
        </p:nvSpPr>
        <p:spPr>
          <a:xfrm>
            <a:off x="1017543" y="1413554"/>
            <a:ext cx="7221832" cy="213867"/>
          </a:xfrm>
          <a:prstGeom prst="rect">
            <a:avLst/>
          </a:prstGeom>
          <a:solidFill>
            <a:schemeClr val="accent3"/>
          </a:solidFill>
          <a:ln w="12700">
            <a:solidFill>
              <a:schemeClr val="bg1"/>
            </a:solidFill>
          </a:ln>
          <a:effectLst/>
        </p:spPr>
        <p:style>
          <a:lnRef idx="1">
            <a:schemeClr val="accent3"/>
          </a:lnRef>
          <a:fillRef idx="3">
            <a:schemeClr val="accent3"/>
          </a:fillRef>
          <a:effectRef idx="2">
            <a:schemeClr val="accent3"/>
          </a:effectRef>
          <a:fontRef idx="minor">
            <a:schemeClr val="lt1"/>
          </a:fontRef>
        </p:style>
        <p:txBody>
          <a:bodyPr lIns="68586" tIns="34294" rIns="68586" bIns="34294" rtlCol="0" anchor="ctr"/>
          <a:lstStyle/>
          <a:p>
            <a:pPr algn="ctr" defTabSz="685862"/>
            <a:r>
              <a:rPr lang="en-US" sz="1100" b="1" dirty="0" err="1">
                <a:solidFill>
                  <a:srgbClr val="343642"/>
                </a:solidFill>
                <a:latin typeface="Arial"/>
                <a:ea typeface="ＭＳ Ｐゴシック" pitchFamily="34" charset="-128"/>
              </a:rPr>
              <a:t>NorthBound</a:t>
            </a:r>
            <a:r>
              <a:rPr lang="en-US" sz="1100" b="1" dirty="0">
                <a:solidFill>
                  <a:srgbClr val="343642"/>
                </a:solidFill>
                <a:latin typeface="Arial"/>
                <a:ea typeface="ＭＳ Ｐゴシック" pitchFamily="34" charset="-128"/>
              </a:rPr>
              <a:t> Affinity Routing Proxy</a:t>
            </a:r>
          </a:p>
        </p:txBody>
      </p:sp>
      <p:cxnSp>
        <p:nvCxnSpPr>
          <p:cNvPr id="86" name="Straight Arrow Connector 85">
            <a:extLst>
              <a:ext uri="{FF2B5EF4-FFF2-40B4-BE49-F238E27FC236}">
                <a16:creationId xmlns:a16="http://schemas.microsoft.com/office/drawing/2014/main" xmlns="" id="{3B599A08-2C29-374E-B5F4-E56B2F6C7F78}"/>
              </a:ext>
            </a:extLst>
          </p:cNvPr>
          <p:cNvCxnSpPr>
            <a:cxnSpLocks/>
          </p:cNvCxnSpPr>
          <p:nvPr/>
        </p:nvCxnSpPr>
        <p:spPr>
          <a:xfrm>
            <a:off x="1911152" y="1125244"/>
            <a:ext cx="0" cy="293942"/>
          </a:xfrm>
          <a:prstGeom prst="straightConnector1">
            <a:avLst/>
          </a:prstGeom>
          <a:ln w="25400">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xmlns="" id="{226E4774-3B21-6040-8570-AD3ACADA21A1}"/>
              </a:ext>
            </a:extLst>
          </p:cNvPr>
          <p:cNvSpPr/>
          <p:nvPr/>
        </p:nvSpPr>
        <p:spPr>
          <a:xfrm>
            <a:off x="1028967" y="3740326"/>
            <a:ext cx="7221832" cy="213867"/>
          </a:xfrm>
          <a:prstGeom prst="rect">
            <a:avLst/>
          </a:prstGeom>
          <a:solidFill>
            <a:schemeClr val="accent3"/>
          </a:solidFill>
          <a:ln w="12700">
            <a:solidFill>
              <a:schemeClr val="bg1"/>
            </a:solidFill>
          </a:ln>
          <a:effectLst/>
        </p:spPr>
        <p:style>
          <a:lnRef idx="1">
            <a:schemeClr val="accent3"/>
          </a:lnRef>
          <a:fillRef idx="3">
            <a:schemeClr val="accent3"/>
          </a:fillRef>
          <a:effectRef idx="2">
            <a:schemeClr val="accent3"/>
          </a:effectRef>
          <a:fontRef idx="minor">
            <a:schemeClr val="lt1"/>
          </a:fontRef>
        </p:style>
        <p:txBody>
          <a:bodyPr lIns="68586" tIns="34294" rIns="68586" bIns="34294" rtlCol="0" anchor="ctr"/>
          <a:lstStyle/>
          <a:p>
            <a:pPr algn="ctr" defTabSz="685862"/>
            <a:r>
              <a:rPr lang="en-US" sz="1100" b="1" dirty="0" err="1">
                <a:solidFill>
                  <a:srgbClr val="343642"/>
                </a:solidFill>
                <a:latin typeface="Arial"/>
                <a:ea typeface="ＭＳ Ｐゴシック" pitchFamily="34" charset="-128"/>
              </a:rPr>
              <a:t>SouthBound</a:t>
            </a:r>
            <a:r>
              <a:rPr lang="en-US" sz="1100" b="1" dirty="0">
                <a:solidFill>
                  <a:srgbClr val="343642"/>
                </a:solidFill>
                <a:latin typeface="Arial"/>
                <a:ea typeface="ＭＳ Ｐゴシック" pitchFamily="34" charset="-128"/>
              </a:rPr>
              <a:t> Affinity Routing Proxies</a:t>
            </a:r>
          </a:p>
        </p:txBody>
      </p:sp>
      <p:grpSp>
        <p:nvGrpSpPr>
          <p:cNvPr id="11" name="Group 10">
            <a:extLst>
              <a:ext uri="{FF2B5EF4-FFF2-40B4-BE49-F238E27FC236}">
                <a16:creationId xmlns:a16="http://schemas.microsoft.com/office/drawing/2014/main" xmlns="" id="{875533ED-B1B1-CC41-A454-C917B6DC59EC}"/>
              </a:ext>
            </a:extLst>
          </p:cNvPr>
          <p:cNvGrpSpPr/>
          <p:nvPr/>
        </p:nvGrpSpPr>
        <p:grpSpPr>
          <a:xfrm>
            <a:off x="2789987" y="1934308"/>
            <a:ext cx="1714924" cy="1311812"/>
            <a:chOff x="4027260" y="2569999"/>
            <a:chExt cx="2285970" cy="1749083"/>
          </a:xfrm>
        </p:grpSpPr>
        <p:sp>
          <p:nvSpPr>
            <p:cNvPr id="83" name="Rectangle 82">
              <a:extLst>
                <a:ext uri="{FF2B5EF4-FFF2-40B4-BE49-F238E27FC236}">
                  <a16:creationId xmlns:a16="http://schemas.microsoft.com/office/drawing/2014/main" xmlns="" id="{2D827A6A-D0E9-7D45-99DA-5980ABEC3A41}"/>
                </a:ext>
              </a:extLst>
            </p:cNvPr>
            <p:cNvSpPr/>
            <p:nvPr/>
          </p:nvSpPr>
          <p:spPr>
            <a:xfrm>
              <a:off x="4027260" y="2569999"/>
              <a:ext cx="2173329" cy="1654733"/>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endParaRPr lang="en-US" sz="900" dirty="0">
                <a:solidFill>
                  <a:srgbClr val="000000"/>
                </a:solidFill>
                <a:latin typeface="Arial"/>
                <a:ea typeface="ＭＳ Ｐゴシック" pitchFamily="34" charset="-128"/>
              </a:endParaRPr>
            </a:p>
          </p:txBody>
        </p:sp>
        <p:grpSp>
          <p:nvGrpSpPr>
            <p:cNvPr id="109" name="Group 108">
              <a:extLst>
                <a:ext uri="{FF2B5EF4-FFF2-40B4-BE49-F238E27FC236}">
                  <a16:creationId xmlns:a16="http://schemas.microsoft.com/office/drawing/2014/main" xmlns="" id="{0D1C10EF-31A0-9545-AD2A-ED155666C266}"/>
                </a:ext>
              </a:extLst>
            </p:cNvPr>
            <p:cNvGrpSpPr/>
            <p:nvPr/>
          </p:nvGrpSpPr>
          <p:grpSpPr>
            <a:xfrm>
              <a:off x="4130629" y="2664349"/>
              <a:ext cx="2182601" cy="1654733"/>
              <a:chOff x="4264146" y="1868917"/>
              <a:chExt cx="2182601" cy="1654733"/>
            </a:xfrm>
          </p:grpSpPr>
          <p:sp>
            <p:nvSpPr>
              <p:cNvPr id="110" name="Rectangle 109">
                <a:extLst>
                  <a:ext uri="{FF2B5EF4-FFF2-40B4-BE49-F238E27FC236}">
                    <a16:creationId xmlns:a16="http://schemas.microsoft.com/office/drawing/2014/main" xmlns="" id="{B12B796A-206B-F340-9617-B9DC83B473B8}"/>
                  </a:ext>
                </a:extLst>
              </p:cNvPr>
              <p:cNvSpPr/>
              <p:nvPr/>
            </p:nvSpPr>
            <p:spPr>
              <a:xfrm>
                <a:off x="4264146" y="1868917"/>
                <a:ext cx="2182601" cy="1654733"/>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endParaRPr lang="en-US" sz="800" dirty="0">
                  <a:solidFill>
                    <a:srgbClr val="000000"/>
                  </a:solidFill>
                  <a:latin typeface="Arial"/>
                  <a:ea typeface="ＭＳ Ｐゴシック" pitchFamily="34" charset="-128"/>
                </a:endParaRPr>
              </a:p>
              <a:p>
                <a:pPr defTabSz="685862"/>
                <a:endParaRPr lang="en-US" sz="800" dirty="0">
                  <a:solidFill>
                    <a:srgbClr val="000000"/>
                  </a:solidFill>
                  <a:latin typeface="Arial"/>
                  <a:ea typeface="ＭＳ Ｐゴシック" pitchFamily="34" charset="-128"/>
                </a:endParaRPr>
              </a:p>
              <a:p>
                <a:pPr defTabSz="685862"/>
                <a:endParaRPr lang="en-US" sz="800" dirty="0">
                  <a:solidFill>
                    <a:srgbClr val="000000"/>
                  </a:solidFill>
                  <a:latin typeface="Arial"/>
                  <a:ea typeface="ＭＳ Ｐゴシック" pitchFamily="34" charset="-128"/>
                </a:endParaRPr>
              </a:p>
              <a:p>
                <a:pPr defTabSz="685862"/>
                <a:r>
                  <a:rPr lang="en-US" sz="800" dirty="0">
                    <a:solidFill>
                      <a:srgbClr val="000000"/>
                    </a:solidFill>
                    <a:latin typeface="Arial"/>
                    <a:ea typeface="ＭＳ Ｐゴシック" pitchFamily="34" charset="-128"/>
                  </a:rPr>
                  <a:t>Handles device-specific operations:</a:t>
                </a:r>
              </a:p>
              <a:p>
                <a:pPr marL="214332" indent="-214332" defTabSz="685862">
                  <a:buFont typeface="Arial" panose="020B0604020202020204" pitchFamily="34" charset="0"/>
                  <a:buChar char="•"/>
                </a:pPr>
                <a:r>
                  <a:rPr lang="en-US" sz="800" dirty="0">
                    <a:solidFill>
                      <a:srgbClr val="000000"/>
                    </a:solidFill>
                    <a:latin typeface="Arial"/>
                    <a:ea typeface="ＭＳ Ｐゴシック" pitchFamily="34" charset="-128"/>
                  </a:rPr>
                  <a:t>Create/Update/delete only</a:t>
                </a:r>
              </a:p>
              <a:p>
                <a:pPr marL="214332" indent="-214332" defTabSz="685862">
                  <a:buFont typeface="Arial" panose="020B0604020202020204" pitchFamily="34" charset="0"/>
                  <a:buChar char="•"/>
                </a:pPr>
                <a:r>
                  <a:rPr lang="en-US" sz="800" dirty="0">
                    <a:solidFill>
                      <a:srgbClr val="000000"/>
                    </a:solidFill>
                    <a:latin typeface="Arial"/>
                    <a:ea typeface="ＭＳ Ｐゴシック" pitchFamily="34" charset="-128"/>
                  </a:rPr>
                  <a:t>Packet-out operations (OF)</a:t>
                </a:r>
              </a:p>
              <a:p>
                <a:pPr marL="214332" indent="-214332" defTabSz="685862">
                  <a:buFont typeface="Arial" panose="020B0604020202020204" pitchFamily="34" charset="0"/>
                  <a:buChar char="•"/>
                </a:pPr>
                <a:r>
                  <a:rPr lang="en-US" sz="800" dirty="0">
                    <a:solidFill>
                      <a:srgbClr val="000000"/>
                    </a:solidFill>
                    <a:latin typeface="Arial"/>
                    <a:ea typeface="ＭＳ Ｐゴシック" pitchFamily="34" charset="-128"/>
                  </a:rPr>
                  <a:t>Packet-in operations (OF)</a:t>
                </a:r>
              </a:p>
              <a:p>
                <a:pPr marL="214332" indent="-214332" defTabSz="685862">
                  <a:buFont typeface="Arial" panose="020B0604020202020204" pitchFamily="34" charset="0"/>
                  <a:buChar char="•"/>
                </a:pPr>
                <a:r>
                  <a:rPr lang="en-US" sz="800" dirty="0">
                    <a:solidFill>
                      <a:srgbClr val="000000"/>
                    </a:solidFill>
                    <a:latin typeface="Arial"/>
                    <a:ea typeface="ＭＳ Ｐゴシック" pitchFamily="34" charset="-128"/>
                  </a:rPr>
                  <a:t>Device lifecycle management (discovery -&gt; deletion)</a:t>
                </a:r>
              </a:p>
              <a:p>
                <a:pPr defTabSz="685862"/>
                <a:endParaRPr lang="en-US" sz="800" dirty="0">
                  <a:solidFill>
                    <a:srgbClr val="000000"/>
                  </a:solidFill>
                  <a:latin typeface="Arial"/>
                  <a:ea typeface="ＭＳ Ｐゴシック" pitchFamily="34" charset="-128"/>
                </a:endParaRPr>
              </a:p>
            </p:txBody>
          </p:sp>
          <p:sp>
            <p:nvSpPr>
              <p:cNvPr id="111" name="TextBox 110">
                <a:extLst>
                  <a:ext uri="{FF2B5EF4-FFF2-40B4-BE49-F238E27FC236}">
                    <a16:creationId xmlns:a16="http://schemas.microsoft.com/office/drawing/2014/main" xmlns="" id="{571FE1E4-9FD3-9845-9899-B3D4754E76F7}"/>
                  </a:ext>
                </a:extLst>
              </p:cNvPr>
              <p:cNvSpPr txBox="1"/>
              <p:nvPr/>
            </p:nvSpPr>
            <p:spPr>
              <a:xfrm>
                <a:off x="4720002" y="1901429"/>
                <a:ext cx="1359914" cy="451405"/>
              </a:xfrm>
              <a:prstGeom prst="rect">
                <a:avLst/>
              </a:prstGeom>
              <a:noFill/>
            </p:spPr>
            <p:txBody>
              <a:bodyPr wrap="square" rtlCol="0">
                <a:spAutoFit/>
              </a:bodyPr>
              <a:lstStyle/>
              <a:p>
                <a:pPr algn="ctr" defTabSz="685862"/>
                <a:r>
                  <a:rPr lang="en-US" sz="800" b="1" i="1" dirty="0">
                    <a:solidFill>
                      <a:srgbClr val="000000"/>
                    </a:solidFill>
                    <a:latin typeface="Arial"/>
                  </a:rPr>
                  <a:t>Device Handler µservice</a:t>
                </a:r>
              </a:p>
            </p:txBody>
          </p:sp>
        </p:grpSp>
      </p:grpSp>
      <p:grpSp>
        <p:nvGrpSpPr>
          <p:cNvPr id="12" name="Group 11">
            <a:extLst>
              <a:ext uri="{FF2B5EF4-FFF2-40B4-BE49-F238E27FC236}">
                <a16:creationId xmlns:a16="http://schemas.microsoft.com/office/drawing/2014/main" xmlns="" id="{E8DE73C8-AAF1-CC44-8E90-2D1BE21D97E5}"/>
              </a:ext>
            </a:extLst>
          </p:cNvPr>
          <p:cNvGrpSpPr/>
          <p:nvPr/>
        </p:nvGrpSpPr>
        <p:grpSpPr>
          <a:xfrm>
            <a:off x="4650149" y="1938910"/>
            <a:ext cx="1721450" cy="1305597"/>
            <a:chOff x="6697644" y="2573651"/>
            <a:chExt cx="2294669" cy="1740796"/>
          </a:xfrm>
        </p:grpSpPr>
        <p:sp>
          <p:nvSpPr>
            <p:cNvPr id="87" name="Rectangle 86">
              <a:extLst>
                <a:ext uri="{FF2B5EF4-FFF2-40B4-BE49-F238E27FC236}">
                  <a16:creationId xmlns:a16="http://schemas.microsoft.com/office/drawing/2014/main" xmlns="" id="{5D37D304-3215-0F46-8BDD-53920AF1B42E}"/>
                </a:ext>
              </a:extLst>
            </p:cNvPr>
            <p:cNvSpPr/>
            <p:nvPr/>
          </p:nvSpPr>
          <p:spPr>
            <a:xfrm>
              <a:off x="6697644" y="2573651"/>
              <a:ext cx="2201206" cy="1646859"/>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endParaRPr lang="en-US" sz="900" dirty="0">
                <a:solidFill>
                  <a:srgbClr val="000000"/>
                </a:solidFill>
                <a:latin typeface="Arial"/>
                <a:ea typeface="ＭＳ Ｐゴシック" pitchFamily="34" charset="-128"/>
              </a:endParaRPr>
            </a:p>
          </p:txBody>
        </p:sp>
        <p:grpSp>
          <p:nvGrpSpPr>
            <p:cNvPr id="112" name="Group 111">
              <a:extLst>
                <a:ext uri="{FF2B5EF4-FFF2-40B4-BE49-F238E27FC236}">
                  <a16:creationId xmlns:a16="http://schemas.microsoft.com/office/drawing/2014/main" xmlns="" id="{AD9491A8-C214-1E48-A8FA-95BBDF28379C}"/>
                </a:ext>
              </a:extLst>
            </p:cNvPr>
            <p:cNvGrpSpPr/>
            <p:nvPr/>
          </p:nvGrpSpPr>
          <p:grpSpPr>
            <a:xfrm>
              <a:off x="6799200" y="2667588"/>
              <a:ext cx="2193113" cy="1646859"/>
              <a:chOff x="8028728" y="1900674"/>
              <a:chExt cx="2826719" cy="1646859"/>
            </a:xfrm>
          </p:grpSpPr>
          <p:sp>
            <p:nvSpPr>
              <p:cNvPr id="113" name="Rectangle 112">
                <a:extLst>
                  <a:ext uri="{FF2B5EF4-FFF2-40B4-BE49-F238E27FC236}">
                    <a16:creationId xmlns:a16="http://schemas.microsoft.com/office/drawing/2014/main" xmlns="" id="{A89ECC7E-4FF8-7B41-9BF9-806A06B760B9}"/>
                  </a:ext>
                </a:extLst>
              </p:cNvPr>
              <p:cNvSpPr/>
              <p:nvPr/>
            </p:nvSpPr>
            <p:spPr>
              <a:xfrm>
                <a:off x="8028728" y="1900674"/>
                <a:ext cx="2826719" cy="1646859"/>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r>
                  <a:rPr lang="en-US" sz="800" dirty="0">
                    <a:solidFill>
                      <a:srgbClr val="000000"/>
                    </a:solidFill>
                    <a:latin typeface="Arial"/>
                    <a:ea typeface="ＭＳ Ｐゴシック" pitchFamily="34" charset="-128"/>
                  </a:rPr>
                  <a:t>Manages technology specific details (</a:t>
                </a:r>
                <a:r>
                  <a:rPr lang="en-US" sz="800" dirty="0" err="1">
                    <a:solidFill>
                      <a:srgbClr val="000000"/>
                    </a:solidFill>
                    <a:latin typeface="Arial"/>
                    <a:ea typeface="ＭＳ Ｐゴシック" pitchFamily="34" charset="-128"/>
                  </a:rPr>
                  <a:t>e.g</a:t>
                </a:r>
                <a:r>
                  <a:rPr lang="en-US" sz="800" dirty="0">
                    <a:solidFill>
                      <a:srgbClr val="000000"/>
                    </a:solidFill>
                    <a:latin typeface="Arial"/>
                    <a:ea typeface="ＭＳ Ｐゴシック" pitchFamily="34" charset="-128"/>
                  </a:rPr>
                  <a:t>  </a:t>
                </a:r>
                <a:r>
                  <a:rPr lang="en-US" sz="800" dirty="0" err="1">
                    <a:solidFill>
                      <a:srgbClr val="000000"/>
                    </a:solidFill>
                    <a:latin typeface="Arial"/>
                    <a:ea typeface="ＭＳ Ｐゴシック" pitchFamily="34" charset="-128"/>
                  </a:rPr>
                  <a:t>xPON</a:t>
                </a:r>
                <a:r>
                  <a:rPr lang="en-US" sz="800" dirty="0">
                    <a:solidFill>
                      <a:srgbClr val="000000"/>
                    </a:solidFill>
                    <a:latin typeface="Arial"/>
                    <a:ea typeface="ＭＳ Ｐゴシック" pitchFamily="34" charset="-128"/>
                  </a:rPr>
                  <a:t>):</a:t>
                </a:r>
              </a:p>
              <a:p>
                <a:pPr marL="128599" indent="-128599" defTabSz="685862">
                  <a:buFont typeface="Arial" panose="020B0604020202020204" pitchFamily="34" charset="0"/>
                  <a:buChar char="•"/>
                </a:pPr>
                <a:r>
                  <a:rPr lang="en-US" sz="800" dirty="0">
                    <a:solidFill>
                      <a:srgbClr val="000000"/>
                    </a:solidFill>
                    <a:latin typeface="Arial"/>
                    <a:ea typeface="ＭＳ Ｐゴシック" pitchFamily="34" charset="-128"/>
                  </a:rPr>
                  <a:t>Provisioning profiles</a:t>
                </a:r>
              </a:p>
              <a:p>
                <a:pPr marL="128599" indent="-128599" defTabSz="685862">
                  <a:buFont typeface="Arial" panose="020B0604020202020204" pitchFamily="34" charset="0"/>
                  <a:buChar char="•"/>
                </a:pPr>
                <a:r>
                  <a:rPr lang="en-US" sz="800" dirty="0">
                    <a:solidFill>
                      <a:srgbClr val="000000"/>
                    </a:solidFill>
                    <a:latin typeface="Arial"/>
                    <a:ea typeface="ＭＳ Ｐゴシック" pitchFamily="34" charset="-128"/>
                  </a:rPr>
                  <a:t>Specialized flow decomposition</a:t>
                </a:r>
              </a:p>
            </p:txBody>
          </p:sp>
          <p:sp>
            <p:nvSpPr>
              <p:cNvPr id="116" name="TextBox 115">
                <a:extLst>
                  <a:ext uri="{FF2B5EF4-FFF2-40B4-BE49-F238E27FC236}">
                    <a16:creationId xmlns:a16="http://schemas.microsoft.com/office/drawing/2014/main" xmlns="" id="{33EB1C25-1288-0549-B8E0-BE677B321975}"/>
                  </a:ext>
                </a:extLst>
              </p:cNvPr>
              <p:cNvSpPr txBox="1"/>
              <p:nvPr/>
            </p:nvSpPr>
            <p:spPr>
              <a:xfrm>
                <a:off x="8468334" y="1927218"/>
                <a:ext cx="1993915" cy="451405"/>
              </a:xfrm>
              <a:prstGeom prst="rect">
                <a:avLst/>
              </a:prstGeom>
              <a:noFill/>
            </p:spPr>
            <p:txBody>
              <a:bodyPr wrap="square" rtlCol="0">
                <a:spAutoFit/>
              </a:bodyPr>
              <a:lstStyle/>
              <a:p>
                <a:pPr algn="ctr" defTabSz="685862"/>
                <a:r>
                  <a:rPr lang="en-US" sz="800" b="1" i="1" dirty="0">
                    <a:solidFill>
                      <a:srgbClr val="000000"/>
                    </a:solidFill>
                    <a:latin typeface="Arial"/>
                  </a:rPr>
                  <a:t>Technology Profiles µservice</a:t>
                </a:r>
              </a:p>
            </p:txBody>
          </p:sp>
        </p:grpSp>
      </p:grpSp>
      <p:grpSp>
        <p:nvGrpSpPr>
          <p:cNvPr id="15" name="Group 14">
            <a:extLst>
              <a:ext uri="{FF2B5EF4-FFF2-40B4-BE49-F238E27FC236}">
                <a16:creationId xmlns:a16="http://schemas.microsoft.com/office/drawing/2014/main" xmlns="" id="{EB6785BA-9FF0-E747-BD75-DB218F382449}"/>
              </a:ext>
            </a:extLst>
          </p:cNvPr>
          <p:cNvGrpSpPr/>
          <p:nvPr/>
        </p:nvGrpSpPr>
        <p:grpSpPr>
          <a:xfrm>
            <a:off x="1362269" y="4250894"/>
            <a:ext cx="1124204" cy="401249"/>
            <a:chOff x="2388623" y="5444344"/>
            <a:chExt cx="1498548" cy="534998"/>
          </a:xfrm>
        </p:grpSpPr>
        <p:sp>
          <p:nvSpPr>
            <p:cNvPr id="63" name="Rectangle 62">
              <a:extLst>
                <a:ext uri="{FF2B5EF4-FFF2-40B4-BE49-F238E27FC236}">
                  <a16:creationId xmlns:a16="http://schemas.microsoft.com/office/drawing/2014/main" xmlns="" id="{21615B5A-8C12-4A49-BE68-31F0E92ACB83}"/>
                </a:ext>
              </a:extLst>
            </p:cNvPr>
            <p:cNvSpPr/>
            <p:nvPr/>
          </p:nvSpPr>
          <p:spPr>
            <a:xfrm>
              <a:off x="2388623" y="5444344"/>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19" name="Rectangle 118">
              <a:extLst>
                <a:ext uri="{FF2B5EF4-FFF2-40B4-BE49-F238E27FC236}">
                  <a16:creationId xmlns:a16="http://schemas.microsoft.com/office/drawing/2014/main" xmlns="" id="{6F9B335E-3D98-2644-B016-BB75DA297071}"/>
                </a:ext>
              </a:extLst>
            </p:cNvPr>
            <p:cNvSpPr/>
            <p:nvPr/>
          </p:nvSpPr>
          <p:spPr>
            <a:xfrm>
              <a:off x="2455598" y="5513727"/>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a:solidFill>
                    <a:srgbClr val="FFFFFF"/>
                  </a:solidFill>
                  <a:latin typeface="Arial"/>
                  <a:ea typeface="ＭＳ Ｐゴシック" pitchFamily="34" charset="-128"/>
                </a:rPr>
                <a:t>Adapter X</a:t>
              </a:r>
            </a:p>
          </p:txBody>
        </p:sp>
      </p:grpSp>
      <p:grpSp>
        <p:nvGrpSpPr>
          <p:cNvPr id="13" name="Group 12">
            <a:extLst>
              <a:ext uri="{FF2B5EF4-FFF2-40B4-BE49-F238E27FC236}">
                <a16:creationId xmlns:a16="http://schemas.microsoft.com/office/drawing/2014/main" xmlns="" id="{BF66A92F-C730-AE47-8173-9F79EB630024}"/>
              </a:ext>
            </a:extLst>
          </p:cNvPr>
          <p:cNvGrpSpPr/>
          <p:nvPr/>
        </p:nvGrpSpPr>
        <p:grpSpPr>
          <a:xfrm>
            <a:off x="1361770" y="732417"/>
            <a:ext cx="1124707" cy="386287"/>
            <a:chOff x="2320977" y="646953"/>
            <a:chExt cx="1499219" cy="515049"/>
          </a:xfrm>
        </p:grpSpPr>
        <p:sp>
          <p:nvSpPr>
            <p:cNvPr id="263" name="Rectangle 262">
              <a:extLst>
                <a:ext uri="{FF2B5EF4-FFF2-40B4-BE49-F238E27FC236}">
                  <a16:creationId xmlns:a16="http://schemas.microsoft.com/office/drawing/2014/main" xmlns="" id="{BD53A8CE-1278-1341-98F1-87A0BFD25EBA}"/>
                </a:ext>
              </a:extLst>
            </p:cNvPr>
            <p:cNvSpPr/>
            <p:nvPr/>
          </p:nvSpPr>
          <p:spPr>
            <a:xfrm>
              <a:off x="2320977" y="646953"/>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23" name="Rectangle 122">
              <a:extLst>
                <a:ext uri="{FF2B5EF4-FFF2-40B4-BE49-F238E27FC236}">
                  <a16:creationId xmlns:a16="http://schemas.microsoft.com/office/drawing/2014/main" xmlns="" id="{6B90580A-633C-1D49-957F-4FD619834955}"/>
                </a:ext>
              </a:extLst>
            </p:cNvPr>
            <p:cNvSpPr/>
            <p:nvPr/>
          </p:nvSpPr>
          <p:spPr>
            <a:xfrm>
              <a:off x="2388623" y="707607"/>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err="1">
                  <a:solidFill>
                    <a:srgbClr val="FFFFFF"/>
                  </a:solidFill>
                  <a:latin typeface="Arial"/>
                  <a:ea typeface="ＭＳ Ｐゴシック" pitchFamily="34" charset="-128"/>
                </a:rPr>
                <a:t>OFAgent</a:t>
              </a:r>
              <a:endParaRPr lang="en-US" sz="1100" dirty="0">
                <a:solidFill>
                  <a:srgbClr val="FFFFFF"/>
                </a:solidFill>
                <a:latin typeface="Arial"/>
                <a:ea typeface="ＭＳ Ｐゴシック" pitchFamily="34" charset="-128"/>
              </a:endParaRPr>
            </a:p>
          </p:txBody>
        </p:sp>
      </p:grpSp>
      <p:grpSp>
        <p:nvGrpSpPr>
          <p:cNvPr id="127" name="Group 126">
            <a:extLst>
              <a:ext uri="{FF2B5EF4-FFF2-40B4-BE49-F238E27FC236}">
                <a16:creationId xmlns:a16="http://schemas.microsoft.com/office/drawing/2014/main" xmlns="" id="{0B37579A-B71A-F04C-88CB-C1E9FBB874A9}"/>
              </a:ext>
            </a:extLst>
          </p:cNvPr>
          <p:cNvGrpSpPr/>
          <p:nvPr/>
        </p:nvGrpSpPr>
        <p:grpSpPr>
          <a:xfrm>
            <a:off x="3092182" y="726783"/>
            <a:ext cx="1124707" cy="386287"/>
            <a:chOff x="2320977" y="646953"/>
            <a:chExt cx="1499219" cy="515049"/>
          </a:xfrm>
        </p:grpSpPr>
        <p:sp>
          <p:nvSpPr>
            <p:cNvPr id="128" name="Rectangle 127">
              <a:extLst>
                <a:ext uri="{FF2B5EF4-FFF2-40B4-BE49-F238E27FC236}">
                  <a16:creationId xmlns:a16="http://schemas.microsoft.com/office/drawing/2014/main" xmlns="" id="{315771F0-3ECF-714C-B4A2-E6534DFAF3A8}"/>
                </a:ext>
              </a:extLst>
            </p:cNvPr>
            <p:cNvSpPr/>
            <p:nvPr/>
          </p:nvSpPr>
          <p:spPr>
            <a:xfrm>
              <a:off x="2320977" y="646953"/>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29" name="Rectangle 128">
              <a:extLst>
                <a:ext uri="{FF2B5EF4-FFF2-40B4-BE49-F238E27FC236}">
                  <a16:creationId xmlns:a16="http://schemas.microsoft.com/office/drawing/2014/main" xmlns="" id="{1B56E653-318B-4441-AE5E-F83539BB364B}"/>
                </a:ext>
              </a:extLst>
            </p:cNvPr>
            <p:cNvSpPr/>
            <p:nvPr/>
          </p:nvSpPr>
          <p:spPr>
            <a:xfrm>
              <a:off x="2388623" y="707607"/>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a:solidFill>
                    <a:srgbClr val="FFFFFF"/>
                  </a:solidFill>
                  <a:latin typeface="Arial"/>
                  <a:ea typeface="ＭＳ Ｐゴシック" pitchFamily="34" charset="-128"/>
                </a:rPr>
                <a:t>REST</a:t>
              </a:r>
            </a:p>
          </p:txBody>
        </p:sp>
      </p:grpSp>
      <p:grpSp>
        <p:nvGrpSpPr>
          <p:cNvPr id="130" name="Group 129">
            <a:extLst>
              <a:ext uri="{FF2B5EF4-FFF2-40B4-BE49-F238E27FC236}">
                <a16:creationId xmlns:a16="http://schemas.microsoft.com/office/drawing/2014/main" xmlns="" id="{C1A3B4EB-20F7-6045-AA8C-906B8FB00C27}"/>
              </a:ext>
            </a:extLst>
          </p:cNvPr>
          <p:cNvGrpSpPr/>
          <p:nvPr/>
        </p:nvGrpSpPr>
        <p:grpSpPr>
          <a:xfrm>
            <a:off x="4957674" y="734775"/>
            <a:ext cx="1124707" cy="386287"/>
            <a:chOff x="2320977" y="646953"/>
            <a:chExt cx="1499219" cy="515049"/>
          </a:xfrm>
        </p:grpSpPr>
        <p:sp>
          <p:nvSpPr>
            <p:cNvPr id="131" name="Rectangle 130">
              <a:extLst>
                <a:ext uri="{FF2B5EF4-FFF2-40B4-BE49-F238E27FC236}">
                  <a16:creationId xmlns:a16="http://schemas.microsoft.com/office/drawing/2014/main" xmlns="" id="{9CF69E8E-1177-FD44-A94C-6A0979B8EADA}"/>
                </a:ext>
              </a:extLst>
            </p:cNvPr>
            <p:cNvSpPr/>
            <p:nvPr/>
          </p:nvSpPr>
          <p:spPr>
            <a:xfrm>
              <a:off x="2320977" y="646953"/>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32" name="Rectangle 131">
              <a:extLst>
                <a:ext uri="{FF2B5EF4-FFF2-40B4-BE49-F238E27FC236}">
                  <a16:creationId xmlns:a16="http://schemas.microsoft.com/office/drawing/2014/main" xmlns="" id="{F076F4D6-902F-CE4D-A52A-60F3A934B118}"/>
                </a:ext>
              </a:extLst>
            </p:cNvPr>
            <p:cNvSpPr/>
            <p:nvPr/>
          </p:nvSpPr>
          <p:spPr>
            <a:xfrm>
              <a:off x="2388623" y="707607"/>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a:solidFill>
                    <a:srgbClr val="FFFFFF"/>
                  </a:solidFill>
                  <a:latin typeface="Arial"/>
                  <a:ea typeface="ＭＳ Ｐゴシック" pitchFamily="34" charset="-128"/>
                </a:rPr>
                <a:t>CLI</a:t>
              </a:r>
            </a:p>
          </p:txBody>
        </p:sp>
      </p:grpSp>
      <p:grpSp>
        <p:nvGrpSpPr>
          <p:cNvPr id="133" name="Group 132">
            <a:extLst>
              <a:ext uri="{FF2B5EF4-FFF2-40B4-BE49-F238E27FC236}">
                <a16:creationId xmlns:a16="http://schemas.microsoft.com/office/drawing/2014/main" xmlns="" id="{A32FD1E6-5660-CD4B-A076-AD9A006E95F7}"/>
              </a:ext>
            </a:extLst>
          </p:cNvPr>
          <p:cNvGrpSpPr/>
          <p:nvPr/>
        </p:nvGrpSpPr>
        <p:grpSpPr>
          <a:xfrm>
            <a:off x="6713946" y="757815"/>
            <a:ext cx="1124707" cy="386287"/>
            <a:chOff x="2320977" y="646953"/>
            <a:chExt cx="1499219" cy="515049"/>
          </a:xfrm>
        </p:grpSpPr>
        <p:sp>
          <p:nvSpPr>
            <p:cNvPr id="134" name="Rectangle 133">
              <a:extLst>
                <a:ext uri="{FF2B5EF4-FFF2-40B4-BE49-F238E27FC236}">
                  <a16:creationId xmlns:a16="http://schemas.microsoft.com/office/drawing/2014/main" xmlns="" id="{FD441F42-789E-3A4C-A155-FDD330D3D673}"/>
                </a:ext>
              </a:extLst>
            </p:cNvPr>
            <p:cNvSpPr/>
            <p:nvPr/>
          </p:nvSpPr>
          <p:spPr>
            <a:xfrm>
              <a:off x="2320977" y="646953"/>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35" name="Rectangle 134">
              <a:extLst>
                <a:ext uri="{FF2B5EF4-FFF2-40B4-BE49-F238E27FC236}">
                  <a16:creationId xmlns:a16="http://schemas.microsoft.com/office/drawing/2014/main" xmlns="" id="{11E8E794-E12D-6147-8E26-149953B60088}"/>
                </a:ext>
              </a:extLst>
            </p:cNvPr>
            <p:cNvSpPr/>
            <p:nvPr/>
          </p:nvSpPr>
          <p:spPr>
            <a:xfrm>
              <a:off x="2388623" y="707607"/>
              <a:ext cx="1431573" cy="45439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err="1">
                  <a:solidFill>
                    <a:srgbClr val="FFFFFF"/>
                  </a:solidFill>
                  <a:latin typeface="Arial"/>
                  <a:ea typeface="ＭＳ Ｐゴシック" pitchFamily="34" charset="-128"/>
                </a:rPr>
                <a:t>Netconf</a:t>
              </a:r>
              <a:endParaRPr lang="en-US" sz="1100" dirty="0">
                <a:solidFill>
                  <a:srgbClr val="FFFFFF"/>
                </a:solidFill>
                <a:latin typeface="Arial"/>
                <a:ea typeface="ＭＳ Ｐゴシック" pitchFamily="34" charset="-128"/>
              </a:endParaRPr>
            </a:p>
          </p:txBody>
        </p:sp>
      </p:grpSp>
      <p:grpSp>
        <p:nvGrpSpPr>
          <p:cNvPr id="136" name="Group 135">
            <a:extLst>
              <a:ext uri="{FF2B5EF4-FFF2-40B4-BE49-F238E27FC236}">
                <a16:creationId xmlns:a16="http://schemas.microsoft.com/office/drawing/2014/main" xmlns="" id="{727E82BA-46DA-264C-B8FB-6BEC1EA91AF9}"/>
              </a:ext>
            </a:extLst>
          </p:cNvPr>
          <p:cNvGrpSpPr/>
          <p:nvPr/>
        </p:nvGrpSpPr>
        <p:grpSpPr>
          <a:xfrm>
            <a:off x="3110470" y="4250894"/>
            <a:ext cx="1124204" cy="401249"/>
            <a:chOff x="2388623" y="5444344"/>
            <a:chExt cx="1498548" cy="534998"/>
          </a:xfrm>
        </p:grpSpPr>
        <p:sp>
          <p:nvSpPr>
            <p:cNvPr id="137" name="Rectangle 136">
              <a:extLst>
                <a:ext uri="{FF2B5EF4-FFF2-40B4-BE49-F238E27FC236}">
                  <a16:creationId xmlns:a16="http://schemas.microsoft.com/office/drawing/2014/main" xmlns="" id="{2D2DFAB0-70C2-F24B-9B0F-3775EA0DF591}"/>
                </a:ext>
              </a:extLst>
            </p:cNvPr>
            <p:cNvSpPr/>
            <p:nvPr/>
          </p:nvSpPr>
          <p:spPr>
            <a:xfrm>
              <a:off x="2388623" y="5444344"/>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38" name="Rectangle 137">
              <a:extLst>
                <a:ext uri="{FF2B5EF4-FFF2-40B4-BE49-F238E27FC236}">
                  <a16:creationId xmlns:a16="http://schemas.microsoft.com/office/drawing/2014/main" xmlns="" id="{9677E648-E1B1-4249-9425-30C5EBA86C78}"/>
                </a:ext>
              </a:extLst>
            </p:cNvPr>
            <p:cNvSpPr/>
            <p:nvPr/>
          </p:nvSpPr>
          <p:spPr>
            <a:xfrm>
              <a:off x="2455598" y="5513727"/>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a:solidFill>
                    <a:srgbClr val="FFFFFF"/>
                  </a:solidFill>
                  <a:latin typeface="Arial"/>
                  <a:ea typeface="ＭＳ Ｐゴシック" pitchFamily="34" charset="-128"/>
                </a:rPr>
                <a:t>Adapter Y</a:t>
              </a:r>
            </a:p>
          </p:txBody>
        </p:sp>
      </p:grpSp>
      <p:grpSp>
        <p:nvGrpSpPr>
          <p:cNvPr id="139" name="Group 138">
            <a:extLst>
              <a:ext uri="{FF2B5EF4-FFF2-40B4-BE49-F238E27FC236}">
                <a16:creationId xmlns:a16="http://schemas.microsoft.com/office/drawing/2014/main" xmlns="" id="{6C94A0A2-DF97-004A-9570-94888912A6FC}"/>
              </a:ext>
            </a:extLst>
          </p:cNvPr>
          <p:cNvGrpSpPr/>
          <p:nvPr/>
        </p:nvGrpSpPr>
        <p:grpSpPr>
          <a:xfrm>
            <a:off x="4957648" y="4258903"/>
            <a:ext cx="1124204" cy="401249"/>
            <a:chOff x="2388623" y="5444344"/>
            <a:chExt cx="1498548" cy="534998"/>
          </a:xfrm>
        </p:grpSpPr>
        <p:sp>
          <p:nvSpPr>
            <p:cNvPr id="140" name="Rectangle 139">
              <a:extLst>
                <a:ext uri="{FF2B5EF4-FFF2-40B4-BE49-F238E27FC236}">
                  <a16:creationId xmlns:a16="http://schemas.microsoft.com/office/drawing/2014/main" xmlns="" id="{6D6CA8D1-8DF4-E442-A46B-F4F09E8339D5}"/>
                </a:ext>
              </a:extLst>
            </p:cNvPr>
            <p:cNvSpPr/>
            <p:nvPr/>
          </p:nvSpPr>
          <p:spPr>
            <a:xfrm>
              <a:off x="2388623" y="5444344"/>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41" name="Rectangle 140">
              <a:extLst>
                <a:ext uri="{FF2B5EF4-FFF2-40B4-BE49-F238E27FC236}">
                  <a16:creationId xmlns:a16="http://schemas.microsoft.com/office/drawing/2014/main" xmlns="" id="{7B05D6D2-72A3-0340-ABD2-E1AAB0081D72}"/>
                </a:ext>
              </a:extLst>
            </p:cNvPr>
            <p:cNvSpPr/>
            <p:nvPr/>
          </p:nvSpPr>
          <p:spPr>
            <a:xfrm>
              <a:off x="2455598" y="5513727"/>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a:solidFill>
                    <a:srgbClr val="FFFFFF"/>
                  </a:solidFill>
                  <a:latin typeface="Arial"/>
                  <a:ea typeface="ＭＳ Ｐゴシック" pitchFamily="34" charset="-128"/>
                </a:rPr>
                <a:t>Adapter Sim</a:t>
              </a:r>
            </a:p>
          </p:txBody>
        </p:sp>
      </p:grpSp>
      <p:grpSp>
        <p:nvGrpSpPr>
          <p:cNvPr id="142" name="Group 141">
            <a:extLst>
              <a:ext uri="{FF2B5EF4-FFF2-40B4-BE49-F238E27FC236}">
                <a16:creationId xmlns:a16="http://schemas.microsoft.com/office/drawing/2014/main" xmlns="" id="{FD703F68-6B81-6544-833E-0A31FEE0B652}"/>
              </a:ext>
            </a:extLst>
          </p:cNvPr>
          <p:cNvGrpSpPr/>
          <p:nvPr/>
        </p:nvGrpSpPr>
        <p:grpSpPr>
          <a:xfrm>
            <a:off x="6715466" y="4258903"/>
            <a:ext cx="1124204" cy="401249"/>
            <a:chOff x="2388623" y="5444344"/>
            <a:chExt cx="1498548" cy="534998"/>
          </a:xfrm>
        </p:grpSpPr>
        <p:sp>
          <p:nvSpPr>
            <p:cNvPr id="143" name="Rectangle 142">
              <a:extLst>
                <a:ext uri="{FF2B5EF4-FFF2-40B4-BE49-F238E27FC236}">
                  <a16:creationId xmlns:a16="http://schemas.microsoft.com/office/drawing/2014/main" xmlns="" id="{6CD92B5F-3A75-0F43-AF4F-C07859A7CB8E}"/>
                </a:ext>
              </a:extLst>
            </p:cNvPr>
            <p:cNvSpPr/>
            <p:nvPr/>
          </p:nvSpPr>
          <p:spPr>
            <a:xfrm>
              <a:off x="2388623" y="5444344"/>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endParaRPr lang="en-US" sz="1100" dirty="0">
                <a:solidFill>
                  <a:srgbClr val="FFFFFF"/>
                </a:solidFill>
                <a:latin typeface="Arial"/>
                <a:ea typeface="ＭＳ Ｐゴシック" pitchFamily="34" charset="-128"/>
              </a:endParaRPr>
            </a:p>
          </p:txBody>
        </p:sp>
        <p:sp>
          <p:nvSpPr>
            <p:cNvPr id="145" name="Rectangle 144">
              <a:extLst>
                <a:ext uri="{FF2B5EF4-FFF2-40B4-BE49-F238E27FC236}">
                  <a16:creationId xmlns:a16="http://schemas.microsoft.com/office/drawing/2014/main" xmlns="" id="{4C84AFBD-C843-3548-B535-E28338D8EC3C}"/>
                </a:ext>
              </a:extLst>
            </p:cNvPr>
            <p:cNvSpPr/>
            <p:nvPr/>
          </p:nvSpPr>
          <p:spPr>
            <a:xfrm>
              <a:off x="2455598" y="5513727"/>
              <a:ext cx="1431573" cy="465615"/>
            </a:xfrm>
            <a:prstGeom prst="rect">
              <a:avLst/>
            </a:prstGeom>
            <a:solidFill>
              <a:srgbClr val="92D050"/>
            </a:solidFill>
            <a:ln w="28575">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1100" dirty="0">
                  <a:solidFill>
                    <a:srgbClr val="FFFFFF"/>
                  </a:solidFill>
                  <a:latin typeface="Arial"/>
                  <a:ea typeface="ＭＳ Ｐゴシック" pitchFamily="34" charset="-128"/>
                </a:rPr>
                <a:t>Adapter Test</a:t>
              </a:r>
            </a:p>
          </p:txBody>
        </p:sp>
      </p:grpSp>
      <p:cxnSp>
        <p:nvCxnSpPr>
          <p:cNvPr id="146" name="Straight Arrow Connector 145">
            <a:extLst>
              <a:ext uri="{FF2B5EF4-FFF2-40B4-BE49-F238E27FC236}">
                <a16:creationId xmlns:a16="http://schemas.microsoft.com/office/drawing/2014/main" xmlns="" id="{1448935E-845A-5241-AEAC-DB78402BE4D2}"/>
              </a:ext>
            </a:extLst>
          </p:cNvPr>
          <p:cNvCxnSpPr>
            <a:cxnSpLocks/>
          </p:cNvCxnSpPr>
          <p:nvPr/>
        </p:nvCxnSpPr>
        <p:spPr>
          <a:xfrm>
            <a:off x="3679200" y="1125244"/>
            <a:ext cx="0" cy="293942"/>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xmlns="" id="{B6E2FE25-C8F7-2C46-9C5C-CFE5F08A7D70}"/>
              </a:ext>
            </a:extLst>
          </p:cNvPr>
          <p:cNvCxnSpPr>
            <a:cxnSpLocks/>
          </p:cNvCxnSpPr>
          <p:nvPr/>
        </p:nvCxnSpPr>
        <p:spPr>
          <a:xfrm>
            <a:off x="5550540" y="1144097"/>
            <a:ext cx="0" cy="293942"/>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xmlns="" id="{86A1AB0D-A604-CE4C-ADC9-3BEA73B6CABA}"/>
              </a:ext>
            </a:extLst>
          </p:cNvPr>
          <p:cNvCxnSpPr>
            <a:cxnSpLocks/>
          </p:cNvCxnSpPr>
          <p:nvPr/>
        </p:nvCxnSpPr>
        <p:spPr>
          <a:xfrm>
            <a:off x="7308358" y="1159211"/>
            <a:ext cx="0" cy="254346"/>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xmlns="" id="{792C1EC1-DBAC-A648-B553-501CBF6C794B}"/>
              </a:ext>
            </a:extLst>
          </p:cNvPr>
          <p:cNvCxnSpPr>
            <a:cxnSpLocks/>
          </p:cNvCxnSpPr>
          <p:nvPr/>
        </p:nvCxnSpPr>
        <p:spPr>
          <a:xfrm>
            <a:off x="1898050" y="3954195"/>
            <a:ext cx="0" cy="293942"/>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xmlns="" id="{89A3437B-8B6F-F448-8E3D-DE7CEB5B4288}"/>
              </a:ext>
            </a:extLst>
          </p:cNvPr>
          <p:cNvCxnSpPr>
            <a:cxnSpLocks/>
          </p:cNvCxnSpPr>
          <p:nvPr/>
        </p:nvCxnSpPr>
        <p:spPr>
          <a:xfrm>
            <a:off x="3697559" y="3943708"/>
            <a:ext cx="0" cy="293942"/>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xmlns="" id="{42B9A42B-55EE-084D-80B0-CED772065FDA}"/>
              </a:ext>
            </a:extLst>
          </p:cNvPr>
          <p:cNvCxnSpPr>
            <a:cxnSpLocks/>
          </p:cNvCxnSpPr>
          <p:nvPr/>
        </p:nvCxnSpPr>
        <p:spPr>
          <a:xfrm>
            <a:off x="5506635" y="3954195"/>
            <a:ext cx="0" cy="293942"/>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xmlns="" id="{DADD553E-6103-8843-8688-3B21EF420CC5}"/>
              </a:ext>
            </a:extLst>
          </p:cNvPr>
          <p:cNvCxnSpPr>
            <a:cxnSpLocks/>
          </p:cNvCxnSpPr>
          <p:nvPr/>
        </p:nvCxnSpPr>
        <p:spPr>
          <a:xfrm>
            <a:off x="7258114" y="3954193"/>
            <a:ext cx="0" cy="293942"/>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xmlns="" id="{17BD92B5-C1BF-8D45-9DFE-8705627967A6}"/>
              </a:ext>
            </a:extLst>
          </p:cNvPr>
          <p:cNvCxnSpPr>
            <a:cxnSpLocks/>
            <a:endCxn id="75" idx="0"/>
          </p:cNvCxnSpPr>
          <p:nvPr/>
        </p:nvCxnSpPr>
        <p:spPr>
          <a:xfrm>
            <a:off x="1742825" y="1623001"/>
            <a:ext cx="1" cy="306839"/>
          </a:xfrm>
          <a:prstGeom prst="straightConnector1">
            <a:avLst/>
          </a:prstGeom>
          <a:ln w="22225">
            <a:solidFill>
              <a:srgbClr val="E7A40F"/>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xmlns="" id="{9E22B85D-C07B-5A49-9261-CBA773D43670}"/>
              </a:ext>
            </a:extLst>
          </p:cNvPr>
          <p:cNvCxnSpPr>
            <a:cxnSpLocks/>
          </p:cNvCxnSpPr>
          <p:nvPr/>
        </p:nvCxnSpPr>
        <p:spPr>
          <a:xfrm>
            <a:off x="3697559" y="1628551"/>
            <a:ext cx="0" cy="301319"/>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xmlns="" id="{59012FF9-1308-1B48-9824-40F3C25FD215}"/>
              </a:ext>
            </a:extLst>
          </p:cNvPr>
          <p:cNvCxnSpPr>
            <a:cxnSpLocks/>
            <a:endCxn id="87" idx="0"/>
          </p:cNvCxnSpPr>
          <p:nvPr/>
        </p:nvCxnSpPr>
        <p:spPr>
          <a:xfrm>
            <a:off x="5475815" y="1628515"/>
            <a:ext cx="0" cy="310361"/>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xmlns="" id="{C1EF8024-3068-984D-84FA-B8DF29017754}"/>
              </a:ext>
            </a:extLst>
          </p:cNvPr>
          <p:cNvCxnSpPr>
            <a:cxnSpLocks/>
          </p:cNvCxnSpPr>
          <p:nvPr/>
        </p:nvCxnSpPr>
        <p:spPr>
          <a:xfrm>
            <a:off x="3715589" y="3243903"/>
            <a:ext cx="0" cy="496429"/>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xmlns="" id="{FAA93927-2F5A-4A48-8D95-DAEA7211AFF0}"/>
              </a:ext>
            </a:extLst>
          </p:cNvPr>
          <p:cNvGrpSpPr/>
          <p:nvPr/>
        </p:nvGrpSpPr>
        <p:grpSpPr>
          <a:xfrm>
            <a:off x="177772" y="3126429"/>
            <a:ext cx="542988" cy="608021"/>
            <a:chOff x="281775" y="3812934"/>
            <a:chExt cx="723795" cy="810694"/>
          </a:xfrm>
        </p:grpSpPr>
        <p:sp>
          <p:nvSpPr>
            <p:cNvPr id="90" name="Can 89">
              <a:extLst>
                <a:ext uri="{FF2B5EF4-FFF2-40B4-BE49-F238E27FC236}">
                  <a16:creationId xmlns:a16="http://schemas.microsoft.com/office/drawing/2014/main" xmlns="" id="{157C6423-930F-9E43-801A-6AFD62368C29}"/>
                </a:ext>
              </a:extLst>
            </p:cNvPr>
            <p:cNvSpPr/>
            <p:nvPr/>
          </p:nvSpPr>
          <p:spPr>
            <a:xfrm>
              <a:off x="281775" y="3812934"/>
              <a:ext cx="664240" cy="727093"/>
            </a:xfrm>
            <a:prstGeom prst="can">
              <a:avLst/>
            </a:prstGeom>
            <a:solidFill>
              <a:schemeClr val="accent1">
                <a:lumMod val="75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800" dirty="0" err="1">
                  <a:solidFill>
                    <a:srgbClr val="FFFFFF"/>
                  </a:solidFill>
                  <a:latin typeface="Arial"/>
                  <a:ea typeface="ＭＳ Ｐゴシック" pitchFamily="34" charset="-128"/>
                </a:rPr>
                <a:t>Etcd</a:t>
              </a:r>
              <a:endParaRPr lang="en-US" sz="800" dirty="0">
                <a:solidFill>
                  <a:srgbClr val="FFFFFF"/>
                </a:solidFill>
                <a:latin typeface="Arial"/>
                <a:ea typeface="ＭＳ Ｐゴシック" pitchFamily="34" charset="-128"/>
              </a:endParaRPr>
            </a:p>
          </p:txBody>
        </p:sp>
        <p:sp>
          <p:nvSpPr>
            <p:cNvPr id="159" name="Can 158">
              <a:extLst>
                <a:ext uri="{FF2B5EF4-FFF2-40B4-BE49-F238E27FC236}">
                  <a16:creationId xmlns:a16="http://schemas.microsoft.com/office/drawing/2014/main" xmlns="" id="{3CE8B3EE-92D8-3546-AC19-10F91EA9253B}"/>
                </a:ext>
              </a:extLst>
            </p:cNvPr>
            <p:cNvSpPr/>
            <p:nvPr/>
          </p:nvSpPr>
          <p:spPr>
            <a:xfrm>
              <a:off x="341330" y="3896535"/>
              <a:ext cx="664240" cy="727093"/>
            </a:xfrm>
            <a:prstGeom prst="can">
              <a:avLst/>
            </a:prstGeom>
            <a:solidFill>
              <a:schemeClr val="accent1">
                <a:lumMod val="75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85862"/>
              <a:r>
                <a:rPr lang="en-US" sz="800" dirty="0" err="1">
                  <a:solidFill>
                    <a:srgbClr val="FFFFFF"/>
                  </a:solidFill>
                  <a:latin typeface="Arial"/>
                  <a:ea typeface="ＭＳ Ｐゴシック" pitchFamily="34" charset="-128"/>
                </a:rPr>
                <a:t>Etcd</a:t>
              </a:r>
              <a:endParaRPr lang="en-US" sz="800" dirty="0">
                <a:solidFill>
                  <a:srgbClr val="FFFFFF"/>
                </a:solidFill>
                <a:latin typeface="Arial"/>
                <a:ea typeface="ＭＳ Ｐゴシック" pitchFamily="34" charset="-128"/>
              </a:endParaRPr>
            </a:p>
          </p:txBody>
        </p:sp>
      </p:grpSp>
      <p:cxnSp>
        <p:nvCxnSpPr>
          <p:cNvPr id="30" name="Elbow Connector 29">
            <a:extLst>
              <a:ext uri="{FF2B5EF4-FFF2-40B4-BE49-F238E27FC236}">
                <a16:creationId xmlns:a16="http://schemas.microsoft.com/office/drawing/2014/main" xmlns="" id="{A0A3AF25-C5BB-DF48-8B8D-C8B1F39FFAAF}"/>
              </a:ext>
            </a:extLst>
          </p:cNvPr>
          <p:cNvCxnSpPr>
            <a:cxnSpLocks/>
          </p:cNvCxnSpPr>
          <p:nvPr/>
        </p:nvCxnSpPr>
        <p:spPr>
          <a:xfrm rot="10800000" flipV="1">
            <a:off x="720313" y="3252811"/>
            <a:ext cx="2369764" cy="87458"/>
          </a:xfrm>
          <a:prstGeom prst="bentConnector3">
            <a:avLst>
              <a:gd name="adj1" fmla="val -101"/>
            </a:avLst>
          </a:prstGeom>
          <a:ln w="19050">
            <a:solidFill>
              <a:schemeClr val="accent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xmlns="" id="{F3D1F943-1B47-E348-B450-C005F06ED4BD}"/>
              </a:ext>
            </a:extLst>
          </p:cNvPr>
          <p:cNvCxnSpPr>
            <a:cxnSpLocks/>
            <a:endCxn id="159" idx="4"/>
          </p:cNvCxnSpPr>
          <p:nvPr/>
        </p:nvCxnSpPr>
        <p:spPr>
          <a:xfrm rot="10800000" flipV="1">
            <a:off x="720760" y="3252812"/>
            <a:ext cx="4287132" cy="208953"/>
          </a:xfrm>
          <a:prstGeom prst="bentConnector3">
            <a:avLst>
              <a:gd name="adj1" fmla="val -3"/>
            </a:avLst>
          </a:prstGeom>
          <a:ln w="19050">
            <a:solidFill>
              <a:schemeClr val="accent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8" name="Rectangle 197">
            <a:extLst>
              <a:ext uri="{FF2B5EF4-FFF2-40B4-BE49-F238E27FC236}">
                <a16:creationId xmlns:a16="http://schemas.microsoft.com/office/drawing/2014/main" xmlns="" id="{FE3B76F5-D358-1E46-8133-E268426A24A6}"/>
              </a:ext>
            </a:extLst>
          </p:cNvPr>
          <p:cNvSpPr/>
          <p:nvPr/>
        </p:nvSpPr>
        <p:spPr>
          <a:xfrm rot="16200000">
            <a:off x="6829087" y="2614499"/>
            <a:ext cx="3836249" cy="213923"/>
          </a:xfrm>
          <a:prstGeom prst="rect">
            <a:avLst/>
          </a:prstGeom>
          <a:solidFill>
            <a:schemeClr val="accent2">
              <a:lumMod val="75000"/>
            </a:schemeClr>
          </a:solidFill>
          <a:ln w="12700">
            <a:solidFill>
              <a:schemeClr val="bg1"/>
            </a:solidFill>
          </a:ln>
          <a:effectLst/>
        </p:spPr>
        <p:style>
          <a:lnRef idx="1">
            <a:schemeClr val="accent3"/>
          </a:lnRef>
          <a:fillRef idx="3">
            <a:schemeClr val="accent3"/>
          </a:fillRef>
          <a:effectRef idx="2">
            <a:schemeClr val="accent3"/>
          </a:effectRef>
          <a:fontRef idx="minor">
            <a:schemeClr val="lt1"/>
          </a:fontRef>
        </p:style>
        <p:txBody>
          <a:bodyPr lIns="68586" tIns="34294" rIns="68586" bIns="34294" rtlCol="0" anchor="ctr"/>
          <a:lstStyle/>
          <a:p>
            <a:pPr algn="ctr" defTabSz="685862"/>
            <a:r>
              <a:rPr lang="en-US" sz="1100" b="1" dirty="0">
                <a:solidFill>
                  <a:srgbClr val="FFFFFF"/>
                </a:solidFill>
                <a:latin typeface="Arial"/>
                <a:ea typeface="ＭＳ Ｐゴシック" pitchFamily="34" charset="-128"/>
              </a:rPr>
              <a:t>Kafka</a:t>
            </a:r>
          </a:p>
        </p:txBody>
      </p:sp>
      <p:cxnSp>
        <p:nvCxnSpPr>
          <p:cNvPr id="195" name="Elbow Connector 194">
            <a:extLst>
              <a:ext uri="{FF2B5EF4-FFF2-40B4-BE49-F238E27FC236}">
                <a16:creationId xmlns:a16="http://schemas.microsoft.com/office/drawing/2014/main" xmlns="" id="{E3CAB0D3-3FBB-7744-9D53-69FE1228F0E4}"/>
              </a:ext>
            </a:extLst>
          </p:cNvPr>
          <p:cNvCxnSpPr>
            <a:cxnSpLocks/>
          </p:cNvCxnSpPr>
          <p:nvPr/>
        </p:nvCxnSpPr>
        <p:spPr>
          <a:xfrm>
            <a:off x="4352600" y="3241674"/>
            <a:ext cx="4287580" cy="430073"/>
          </a:xfrm>
          <a:prstGeom prst="bentConnector3">
            <a:avLst>
              <a:gd name="adj1" fmla="val -15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Elbow Connector 205">
            <a:extLst>
              <a:ext uri="{FF2B5EF4-FFF2-40B4-BE49-F238E27FC236}">
                <a16:creationId xmlns:a16="http://schemas.microsoft.com/office/drawing/2014/main" xmlns="" id="{02BBBD8D-31A3-D746-8612-6769C9D0D13C}"/>
              </a:ext>
            </a:extLst>
          </p:cNvPr>
          <p:cNvCxnSpPr>
            <a:cxnSpLocks/>
          </p:cNvCxnSpPr>
          <p:nvPr/>
        </p:nvCxnSpPr>
        <p:spPr>
          <a:xfrm flipV="1">
            <a:off x="2260099" y="4095753"/>
            <a:ext cx="6380085" cy="141901"/>
          </a:xfrm>
          <a:prstGeom prst="bentConnector3">
            <a:avLst>
              <a:gd name="adj1" fmla="val 12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0" name="Elbow Connector 219">
            <a:extLst>
              <a:ext uri="{FF2B5EF4-FFF2-40B4-BE49-F238E27FC236}">
                <a16:creationId xmlns:a16="http://schemas.microsoft.com/office/drawing/2014/main" xmlns="" id="{415B9B9E-381B-DA45-A223-486DA560E536}"/>
              </a:ext>
            </a:extLst>
          </p:cNvPr>
          <p:cNvCxnSpPr>
            <a:cxnSpLocks/>
          </p:cNvCxnSpPr>
          <p:nvPr/>
        </p:nvCxnSpPr>
        <p:spPr>
          <a:xfrm flipV="1">
            <a:off x="3987691" y="4095751"/>
            <a:ext cx="4652488" cy="163148"/>
          </a:xfrm>
          <a:prstGeom prst="bentConnector3">
            <a:avLst>
              <a:gd name="adj1" fmla="val 3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Elbow Connector 223">
            <a:extLst>
              <a:ext uri="{FF2B5EF4-FFF2-40B4-BE49-F238E27FC236}">
                <a16:creationId xmlns:a16="http://schemas.microsoft.com/office/drawing/2014/main" xmlns="" id="{14597555-51A8-C847-BC18-7D93B39C3794}"/>
              </a:ext>
            </a:extLst>
          </p:cNvPr>
          <p:cNvCxnSpPr>
            <a:cxnSpLocks/>
          </p:cNvCxnSpPr>
          <p:nvPr/>
        </p:nvCxnSpPr>
        <p:spPr>
          <a:xfrm flipV="1">
            <a:off x="5824467" y="4095751"/>
            <a:ext cx="2815713" cy="163148"/>
          </a:xfrm>
          <a:prstGeom prst="bentConnector3">
            <a:avLst>
              <a:gd name="adj1" fmla="val -305"/>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9" name="Elbow Connector 228">
            <a:extLst>
              <a:ext uri="{FF2B5EF4-FFF2-40B4-BE49-F238E27FC236}">
                <a16:creationId xmlns:a16="http://schemas.microsoft.com/office/drawing/2014/main" xmlns="" id="{E7EC65B6-7D1B-E14C-9073-319CD49079CE}"/>
              </a:ext>
            </a:extLst>
          </p:cNvPr>
          <p:cNvCxnSpPr>
            <a:cxnSpLocks/>
          </p:cNvCxnSpPr>
          <p:nvPr/>
        </p:nvCxnSpPr>
        <p:spPr>
          <a:xfrm flipV="1">
            <a:off x="7721889" y="4095751"/>
            <a:ext cx="918290" cy="163148"/>
          </a:xfrm>
          <a:prstGeom prst="bentConnector3">
            <a:avLst>
              <a:gd name="adj1" fmla="val 199"/>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xmlns="" id="{A59D1569-C913-0B4D-B1FB-98566C19F6A1}"/>
              </a:ext>
            </a:extLst>
          </p:cNvPr>
          <p:cNvCxnSpPr>
            <a:cxnSpLocks/>
            <a:stCxn id="75" idx="1"/>
            <a:endCxn id="90" idx="1"/>
          </p:cNvCxnSpPr>
          <p:nvPr/>
        </p:nvCxnSpPr>
        <p:spPr>
          <a:xfrm rot="10800000" flipV="1">
            <a:off x="426957" y="2550359"/>
            <a:ext cx="500667" cy="576042"/>
          </a:xfrm>
          <a:prstGeom prst="bentConnector2">
            <a:avLst/>
          </a:prstGeom>
          <a:ln w="19050">
            <a:solidFill>
              <a:schemeClr val="accent1">
                <a:lumMod val="75000"/>
              </a:schemeClr>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xmlns="" id="{8388665B-F756-5746-871D-C0B83BE5AAD7}"/>
              </a:ext>
            </a:extLst>
          </p:cNvPr>
          <p:cNvGrpSpPr/>
          <p:nvPr/>
        </p:nvGrpSpPr>
        <p:grpSpPr>
          <a:xfrm>
            <a:off x="927594" y="1929835"/>
            <a:ext cx="1714924" cy="1311812"/>
            <a:chOff x="1605527" y="2579070"/>
            <a:chExt cx="2285970" cy="1749083"/>
          </a:xfrm>
        </p:grpSpPr>
        <p:sp>
          <p:nvSpPr>
            <p:cNvPr id="75" name="Rectangle 74">
              <a:extLst>
                <a:ext uri="{FF2B5EF4-FFF2-40B4-BE49-F238E27FC236}">
                  <a16:creationId xmlns:a16="http://schemas.microsoft.com/office/drawing/2014/main" xmlns="" id="{EEAFE36B-FA32-804A-88AF-322C410F7158}"/>
                </a:ext>
              </a:extLst>
            </p:cNvPr>
            <p:cNvSpPr/>
            <p:nvPr/>
          </p:nvSpPr>
          <p:spPr>
            <a:xfrm>
              <a:off x="1605527" y="2579070"/>
              <a:ext cx="2173329" cy="1654733"/>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endParaRPr lang="en-US" sz="900" dirty="0">
                <a:solidFill>
                  <a:srgbClr val="000000"/>
                </a:solidFill>
                <a:latin typeface="Arial"/>
                <a:ea typeface="ＭＳ Ｐゴシック" pitchFamily="34" charset="-128"/>
              </a:endParaRPr>
            </a:p>
          </p:txBody>
        </p:sp>
        <p:grpSp>
          <p:nvGrpSpPr>
            <p:cNvPr id="76" name="Group 75">
              <a:extLst>
                <a:ext uri="{FF2B5EF4-FFF2-40B4-BE49-F238E27FC236}">
                  <a16:creationId xmlns:a16="http://schemas.microsoft.com/office/drawing/2014/main" xmlns="" id="{68527D39-D24A-EB42-B4B2-F6C8AA98EF69}"/>
                </a:ext>
              </a:extLst>
            </p:cNvPr>
            <p:cNvGrpSpPr/>
            <p:nvPr/>
          </p:nvGrpSpPr>
          <p:grpSpPr>
            <a:xfrm>
              <a:off x="1708896" y="2673420"/>
              <a:ext cx="2182601" cy="1654733"/>
              <a:chOff x="4264146" y="1868917"/>
              <a:chExt cx="2182601" cy="1654733"/>
            </a:xfrm>
          </p:grpSpPr>
          <p:sp>
            <p:nvSpPr>
              <p:cNvPr id="77" name="Rectangle 76">
                <a:extLst>
                  <a:ext uri="{FF2B5EF4-FFF2-40B4-BE49-F238E27FC236}">
                    <a16:creationId xmlns:a16="http://schemas.microsoft.com/office/drawing/2014/main" xmlns="" id="{DB2DAE57-46FC-0A49-8817-645A2AC31057}"/>
                  </a:ext>
                </a:extLst>
              </p:cNvPr>
              <p:cNvSpPr/>
              <p:nvPr/>
            </p:nvSpPr>
            <p:spPr>
              <a:xfrm>
                <a:off x="4264146" y="1868917"/>
                <a:ext cx="2182601" cy="1654733"/>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endParaRPr lang="en-US" sz="800" dirty="0">
                  <a:solidFill>
                    <a:srgbClr val="000000"/>
                  </a:solidFill>
                  <a:latin typeface="Arial"/>
                  <a:ea typeface="ＭＳ Ｐゴシック" pitchFamily="34" charset="-128"/>
                </a:endParaRPr>
              </a:p>
              <a:p>
                <a:pPr defTabSz="685862"/>
                <a:endParaRPr lang="en-US" sz="800" dirty="0">
                  <a:solidFill>
                    <a:srgbClr val="000000"/>
                  </a:solidFill>
                  <a:latin typeface="Arial"/>
                  <a:ea typeface="ＭＳ Ｐゴシック" pitchFamily="34" charset="-128"/>
                </a:endParaRPr>
              </a:p>
              <a:p>
                <a:pPr defTabSz="685862"/>
                <a:r>
                  <a:rPr lang="en-US" sz="800" dirty="0">
                    <a:solidFill>
                      <a:srgbClr val="000000"/>
                    </a:solidFill>
                    <a:latin typeface="Arial"/>
                    <a:ea typeface="ＭＳ Ｐゴシック" pitchFamily="34" charset="-128"/>
                  </a:rPr>
                  <a:t>Handles:</a:t>
                </a:r>
              </a:p>
              <a:p>
                <a:pPr marL="471530" lvl="1" indent="-128599" defTabSz="685862">
                  <a:buFont typeface="Arial" panose="020B0604020202020204" pitchFamily="34" charset="0"/>
                  <a:buChar char="•"/>
                </a:pPr>
                <a:r>
                  <a:rPr lang="en-US" sz="800" dirty="0">
                    <a:solidFill>
                      <a:srgbClr val="000000"/>
                    </a:solidFill>
                    <a:latin typeface="Arial"/>
                    <a:ea typeface="ＭＳ Ｐゴシック" pitchFamily="34" charset="-128"/>
                  </a:rPr>
                  <a:t>Read</a:t>
                </a:r>
              </a:p>
              <a:p>
                <a:pPr marL="471530" lvl="1" indent="-128599" defTabSz="685862">
                  <a:buFont typeface="Arial" panose="020B0604020202020204" pitchFamily="34" charset="0"/>
                  <a:buChar char="•"/>
                </a:pPr>
                <a:r>
                  <a:rPr lang="en-US" sz="800" dirty="0">
                    <a:solidFill>
                      <a:srgbClr val="000000"/>
                    </a:solidFill>
                    <a:latin typeface="Arial"/>
                    <a:ea typeface="ＭＳ Ｐゴシック" pitchFamily="34" charset="-128"/>
                  </a:rPr>
                  <a:t>List</a:t>
                </a:r>
              </a:p>
              <a:p>
                <a:pPr defTabSz="685862"/>
                <a:endParaRPr lang="en-US" sz="800" dirty="0">
                  <a:solidFill>
                    <a:srgbClr val="000000"/>
                  </a:solidFill>
                  <a:latin typeface="Arial"/>
                  <a:ea typeface="ＭＳ Ｐゴシック" pitchFamily="34" charset="-128"/>
                </a:endParaRPr>
              </a:p>
            </p:txBody>
          </p:sp>
          <p:sp>
            <p:nvSpPr>
              <p:cNvPr id="78" name="TextBox 77">
                <a:extLst>
                  <a:ext uri="{FF2B5EF4-FFF2-40B4-BE49-F238E27FC236}">
                    <a16:creationId xmlns:a16="http://schemas.microsoft.com/office/drawing/2014/main" xmlns="" id="{19FED155-AC2F-2640-9FB5-4502A5E56CB3}"/>
                  </a:ext>
                </a:extLst>
              </p:cNvPr>
              <p:cNvSpPr txBox="1"/>
              <p:nvPr/>
            </p:nvSpPr>
            <p:spPr>
              <a:xfrm>
                <a:off x="4720002" y="1901429"/>
                <a:ext cx="1359914" cy="451405"/>
              </a:xfrm>
              <a:prstGeom prst="rect">
                <a:avLst/>
              </a:prstGeom>
              <a:noFill/>
            </p:spPr>
            <p:txBody>
              <a:bodyPr wrap="square" rtlCol="0">
                <a:spAutoFit/>
              </a:bodyPr>
              <a:lstStyle/>
              <a:p>
                <a:pPr algn="ctr" defTabSz="685862"/>
                <a:r>
                  <a:rPr lang="en-US" sz="800" b="1" i="1" dirty="0">
                    <a:solidFill>
                      <a:srgbClr val="000000"/>
                    </a:solidFill>
                    <a:latin typeface="Arial"/>
                  </a:rPr>
                  <a:t>View Only µservice</a:t>
                </a:r>
              </a:p>
            </p:txBody>
          </p:sp>
        </p:grpSp>
      </p:grpSp>
      <p:grpSp>
        <p:nvGrpSpPr>
          <p:cNvPr id="14" name="Group 13">
            <a:extLst>
              <a:ext uri="{FF2B5EF4-FFF2-40B4-BE49-F238E27FC236}">
                <a16:creationId xmlns:a16="http://schemas.microsoft.com/office/drawing/2014/main" xmlns="" id="{D00CDE4C-BA88-F84D-B711-5760FBF0DDEB}"/>
              </a:ext>
            </a:extLst>
          </p:cNvPr>
          <p:cNvGrpSpPr/>
          <p:nvPr/>
        </p:nvGrpSpPr>
        <p:grpSpPr>
          <a:xfrm>
            <a:off x="6527248" y="1932341"/>
            <a:ext cx="1714924" cy="1311812"/>
            <a:chOff x="9178443" y="2569999"/>
            <a:chExt cx="2285970" cy="1749083"/>
          </a:xfrm>
        </p:grpSpPr>
        <p:sp>
          <p:nvSpPr>
            <p:cNvPr id="79" name="Rectangle 78">
              <a:extLst>
                <a:ext uri="{FF2B5EF4-FFF2-40B4-BE49-F238E27FC236}">
                  <a16:creationId xmlns:a16="http://schemas.microsoft.com/office/drawing/2014/main" xmlns="" id="{1CA81010-1D85-CB48-9726-BB4CB0D75DB4}"/>
                </a:ext>
              </a:extLst>
            </p:cNvPr>
            <p:cNvSpPr/>
            <p:nvPr/>
          </p:nvSpPr>
          <p:spPr>
            <a:xfrm>
              <a:off x="9178443" y="2569999"/>
              <a:ext cx="2173329" cy="1654733"/>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endParaRPr lang="en-US" sz="900" dirty="0">
                <a:solidFill>
                  <a:srgbClr val="000000"/>
                </a:solidFill>
                <a:latin typeface="Arial"/>
                <a:ea typeface="ＭＳ Ｐゴシック" pitchFamily="34" charset="-128"/>
              </a:endParaRPr>
            </a:p>
          </p:txBody>
        </p:sp>
        <p:grpSp>
          <p:nvGrpSpPr>
            <p:cNvPr id="80" name="Group 79">
              <a:extLst>
                <a:ext uri="{FF2B5EF4-FFF2-40B4-BE49-F238E27FC236}">
                  <a16:creationId xmlns:a16="http://schemas.microsoft.com/office/drawing/2014/main" xmlns="" id="{95F665E6-5ED8-9843-AF6A-ADC3AB042C29}"/>
                </a:ext>
              </a:extLst>
            </p:cNvPr>
            <p:cNvGrpSpPr/>
            <p:nvPr/>
          </p:nvGrpSpPr>
          <p:grpSpPr>
            <a:xfrm>
              <a:off x="9281812" y="2664349"/>
              <a:ext cx="2182601" cy="1654733"/>
              <a:chOff x="4264146" y="1868917"/>
              <a:chExt cx="2182601" cy="1654733"/>
            </a:xfrm>
          </p:grpSpPr>
          <p:sp>
            <p:nvSpPr>
              <p:cNvPr id="81" name="Rectangle 80">
                <a:extLst>
                  <a:ext uri="{FF2B5EF4-FFF2-40B4-BE49-F238E27FC236}">
                    <a16:creationId xmlns:a16="http://schemas.microsoft.com/office/drawing/2014/main" xmlns="" id="{290539B0-A6DC-474A-B0B8-40C68545BAA7}"/>
                  </a:ext>
                </a:extLst>
              </p:cNvPr>
              <p:cNvSpPr/>
              <p:nvPr/>
            </p:nvSpPr>
            <p:spPr>
              <a:xfrm>
                <a:off x="4264146" y="1868917"/>
                <a:ext cx="2182601" cy="1654733"/>
              </a:xfrm>
              <a:prstGeom prst="rect">
                <a:avLst/>
              </a:prstGeom>
              <a:solidFill>
                <a:srgbClr val="92D050"/>
              </a:solidFill>
              <a:ln w="12700">
                <a:solidFill>
                  <a:srgbClr val="FFFFFF"/>
                </a:solidFill>
              </a:ln>
              <a:effectLst/>
            </p:spPr>
            <p:style>
              <a:lnRef idx="1">
                <a:schemeClr val="accent3"/>
              </a:lnRef>
              <a:fillRef idx="3">
                <a:schemeClr val="accent3"/>
              </a:fillRef>
              <a:effectRef idx="2">
                <a:schemeClr val="accent3"/>
              </a:effectRef>
              <a:fontRef idx="minor">
                <a:schemeClr val="lt1"/>
              </a:fontRef>
            </p:style>
            <p:txBody>
              <a:bodyPr rtlCol="0" anchor="ctr"/>
              <a:lstStyle/>
              <a:p>
                <a:pPr defTabSz="685862"/>
                <a:endParaRPr lang="en-US" sz="800" dirty="0">
                  <a:solidFill>
                    <a:srgbClr val="000000"/>
                  </a:solidFill>
                  <a:latin typeface="Arial"/>
                  <a:ea typeface="ＭＳ Ｐゴシック" pitchFamily="34" charset="-128"/>
                </a:endParaRPr>
              </a:p>
              <a:p>
                <a:pPr defTabSz="685862"/>
                <a:endParaRPr lang="en-US" sz="800" dirty="0">
                  <a:solidFill>
                    <a:srgbClr val="000000"/>
                  </a:solidFill>
                  <a:latin typeface="Arial"/>
                  <a:ea typeface="ＭＳ Ｐゴシック" pitchFamily="34" charset="-128"/>
                </a:endParaRPr>
              </a:p>
              <a:p>
                <a:pPr defTabSz="685862"/>
                <a:r>
                  <a:rPr lang="en-US" sz="800" dirty="0">
                    <a:solidFill>
                      <a:srgbClr val="000000"/>
                    </a:solidFill>
                    <a:latin typeface="Arial"/>
                    <a:ea typeface="ＭＳ Ｐゴシック" pitchFamily="34" charset="-128"/>
                  </a:rPr>
                  <a:t>Handles cluster specific operations:</a:t>
                </a:r>
              </a:p>
              <a:p>
                <a:pPr marL="214332" indent="-214332" defTabSz="685862">
                  <a:buFont typeface="Arial" panose="020B0604020202020204" pitchFamily="34" charset="0"/>
                  <a:buChar char="•"/>
                </a:pPr>
                <a:r>
                  <a:rPr lang="en-US" sz="800" dirty="0">
                    <a:solidFill>
                      <a:srgbClr val="000000"/>
                    </a:solidFill>
                    <a:latin typeface="Arial"/>
                    <a:ea typeface="ＭＳ Ｐゴシック" pitchFamily="34" charset="-128"/>
                  </a:rPr>
                  <a:t>event filter </a:t>
                </a:r>
              </a:p>
              <a:p>
                <a:pPr marL="214332" indent="-214332" defTabSz="685862">
                  <a:buFont typeface="Arial" panose="020B0604020202020204" pitchFamily="34" charset="0"/>
                  <a:buChar char="•"/>
                </a:pPr>
                <a:r>
                  <a:rPr lang="en-US" sz="800" dirty="0">
                    <a:solidFill>
                      <a:srgbClr val="000000"/>
                    </a:solidFill>
                    <a:latin typeface="Arial"/>
                    <a:ea typeface="ＭＳ Ｐゴシック" pitchFamily="34" charset="-128"/>
                  </a:rPr>
                  <a:t>backup &amp; restore </a:t>
                </a:r>
              </a:p>
              <a:p>
                <a:pPr marL="214332" indent="-214332" defTabSz="685862">
                  <a:buFont typeface="Arial" panose="020B0604020202020204" pitchFamily="34" charset="0"/>
                  <a:buChar char="•"/>
                </a:pPr>
                <a:r>
                  <a:rPr lang="en-US" sz="800" dirty="0">
                    <a:solidFill>
                      <a:srgbClr val="000000"/>
                    </a:solidFill>
                    <a:latin typeface="Arial"/>
                    <a:ea typeface="ＭＳ Ｐゴシック" pitchFamily="34" charset="-128"/>
                  </a:rPr>
                  <a:t>etc.</a:t>
                </a:r>
              </a:p>
              <a:p>
                <a:pPr defTabSz="685862"/>
                <a:endParaRPr lang="en-US" sz="800" dirty="0">
                  <a:solidFill>
                    <a:srgbClr val="000000"/>
                  </a:solidFill>
                  <a:latin typeface="Arial"/>
                  <a:ea typeface="ＭＳ Ｐゴシック" pitchFamily="34" charset="-128"/>
                </a:endParaRPr>
              </a:p>
            </p:txBody>
          </p:sp>
          <p:sp>
            <p:nvSpPr>
              <p:cNvPr id="82" name="TextBox 81">
                <a:extLst>
                  <a:ext uri="{FF2B5EF4-FFF2-40B4-BE49-F238E27FC236}">
                    <a16:creationId xmlns:a16="http://schemas.microsoft.com/office/drawing/2014/main" xmlns="" id="{D9D44DD7-92DE-E748-AD71-F58468F88D77}"/>
                  </a:ext>
                </a:extLst>
              </p:cNvPr>
              <p:cNvSpPr txBox="1"/>
              <p:nvPr/>
            </p:nvSpPr>
            <p:spPr>
              <a:xfrm>
                <a:off x="4720002" y="1901429"/>
                <a:ext cx="1359914" cy="615553"/>
              </a:xfrm>
              <a:prstGeom prst="rect">
                <a:avLst/>
              </a:prstGeom>
              <a:noFill/>
            </p:spPr>
            <p:txBody>
              <a:bodyPr wrap="square" rtlCol="0">
                <a:spAutoFit/>
              </a:bodyPr>
              <a:lstStyle/>
              <a:p>
                <a:pPr algn="ctr" defTabSz="685862"/>
                <a:r>
                  <a:rPr lang="en-US" sz="800" b="1" i="1" dirty="0">
                    <a:solidFill>
                      <a:srgbClr val="000000"/>
                    </a:solidFill>
                    <a:latin typeface="Arial"/>
                  </a:rPr>
                  <a:t>Cluster Management µservice</a:t>
                </a:r>
              </a:p>
            </p:txBody>
          </p:sp>
        </p:grpSp>
      </p:grpSp>
      <p:cxnSp>
        <p:nvCxnSpPr>
          <p:cNvPr id="101" name="Elbow Connector 100">
            <a:extLst>
              <a:ext uri="{FF2B5EF4-FFF2-40B4-BE49-F238E27FC236}">
                <a16:creationId xmlns:a16="http://schemas.microsoft.com/office/drawing/2014/main" xmlns="" id="{DC3B1E7E-6CF2-AD44-B2C1-62A825BB2A67}"/>
              </a:ext>
            </a:extLst>
          </p:cNvPr>
          <p:cNvCxnSpPr>
            <a:cxnSpLocks/>
          </p:cNvCxnSpPr>
          <p:nvPr/>
        </p:nvCxnSpPr>
        <p:spPr>
          <a:xfrm rot="10800000" flipV="1">
            <a:off x="720324" y="3249982"/>
            <a:ext cx="6162097" cy="309104"/>
          </a:xfrm>
          <a:prstGeom prst="bentConnector3">
            <a:avLst>
              <a:gd name="adj1" fmla="val 119"/>
            </a:avLst>
          </a:prstGeom>
          <a:ln w="19050">
            <a:solidFill>
              <a:schemeClr val="accent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Elbow Connector 106">
            <a:extLst>
              <a:ext uri="{FF2B5EF4-FFF2-40B4-BE49-F238E27FC236}">
                <a16:creationId xmlns:a16="http://schemas.microsoft.com/office/drawing/2014/main" xmlns="" id="{F4D9F1CB-CB6B-E148-AE07-3F3A02E0546F}"/>
              </a:ext>
            </a:extLst>
          </p:cNvPr>
          <p:cNvCxnSpPr>
            <a:cxnSpLocks/>
            <a:stCxn id="113" idx="2"/>
          </p:cNvCxnSpPr>
          <p:nvPr/>
        </p:nvCxnSpPr>
        <p:spPr>
          <a:xfrm rot="16200000" flipH="1">
            <a:off x="6970754" y="1822697"/>
            <a:ext cx="247640" cy="3091213"/>
          </a:xfrm>
          <a:prstGeom prst="bentConnector2">
            <a:avLst/>
          </a:prstGeom>
          <a:ln w="95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4" name="Elbow Connector 113">
            <a:extLst>
              <a:ext uri="{FF2B5EF4-FFF2-40B4-BE49-F238E27FC236}">
                <a16:creationId xmlns:a16="http://schemas.microsoft.com/office/drawing/2014/main" xmlns="" id="{333734F3-07DC-4D4D-8124-90F7722052DF}"/>
              </a:ext>
            </a:extLst>
          </p:cNvPr>
          <p:cNvCxnSpPr>
            <a:cxnSpLocks/>
            <a:stCxn id="81" idx="2"/>
          </p:cNvCxnSpPr>
          <p:nvPr/>
        </p:nvCxnSpPr>
        <p:spPr>
          <a:xfrm rot="16200000" flipH="1">
            <a:off x="7954388" y="2713260"/>
            <a:ext cx="154909" cy="1216696"/>
          </a:xfrm>
          <a:prstGeom prst="bentConnector2">
            <a:avLst/>
          </a:prstGeom>
          <a:ln w="95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xmlns="" id="{887520E8-F5B6-FA4F-8946-79F95F6F69C3}"/>
              </a:ext>
            </a:extLst>
          </p:cNvPr>
          <p:cNvCxnSpPr>
            <a:cxnSpLocks/>
          </p:cNvCxnSpPr>
          <p:nvPr/>
        </p:nvCxnSpPr>
        <p:spPr>
          <a:xfrm>
            <a:off x="7342458" y="1628551"/>
            <a:ext cx="0" cy="301319"/>
          </a:xfrm>
          <a:prstGeom prst="straightConnector1">
            <a:avLst/>
          </a:prstGeom>
          <a:ln w="22225">
            <a:solidFill>
              <a:srgbClr val="E7A40F"/>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xmlns="" id="{7FC940AB-AD8E-1E48-8FCB-19C588BE2489}"/>
              </a:ext>
            </a:extLst>
          </p:cNvPr>
          <p:cNvCxnSpPr>
            <a:cxnSpLocks/>
          </p:cNvCxnSpPr>
          <p:nvPr/>
        </p:nvCxnSpPr>
        <p:spPr>
          <a:xfrm>
            <a:off x="5373371" y="3243903"/>
            <a:ext cx="0" cy="496429"/>
          </a:xfrm>
          <a:prstGeom prst="straightConnector1">
            <a:avLst/>
          </a:prstGeom>
          <a:ln w="22225">
            <a:solidFill>
              <a:srgbClr val="E7A40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Elbow Connector 83">
            <a:extLst>
              <a:ext uri="{FF2B5EF4-FFF2-40B4-BE49-F238E27FC236}">
                <a16:creationId xmlns:a16="http://schemas.microsoft.com/office/drawing/2014/main" xmlns="" id="{5DE58707-45AD-EF4B-AE7B-3F9BF87C52C3}"/>
              </a:ext>
            </a:extLst>
          </p:cNvPr>
          <p:cNvCxnSpPr/>
          <p:nvPr/>
        </p:nvCxnSpPr>
        <p:spPr>
          <a:xfrm rot="5400000" flipH="1">
            <a:off x="3424286" y="781778"/>
            <a:ext cx="925726" cy="6831085"/>
          </a:xfrm>
          <a:prstGeom prst="bentConnector3">
            <a:avLst>
              <a:gd name="adj1" fmla="val -18521"/>
            </a:avLst>
          </a:prstGeom>
          <a:ln w="190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Elbow Connector 84">
            <a:extLst>
              <a:ext uri="{FF2B5EF4-FFF2-40B4-BE49-F238E27FC236}">
                <a16:creationId xmlns:a16="http://schemas.microsoft.com/office/drawing/2014/main" xmlns="" id="{5C7765E0-795A-9E44-9C0C-688C0CF0CA3A}"/>
              </a:ext>
            </a:extLst>
          </p:cNvPr>
          <p:cNvCxnSpPr/>
          <p:nvPr/>
        </p:nvCxnSpPr>
        <p:spPr>
          <a:xfrm rot="5400000" flipH="1">
            <a:off x="2545376" y="1660687"/>
            <a:ext cx="925726" cy="5073267"/>
          </a:xfrm>
          <a:prstGeom prst="bentConnector3">
            <a:avLst>
              <a:gd name="adj1" fmla="val -18521"/>
            </a:avLst>
          </a:prstGeom>
          <a:ln w="190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8" name="Elbow Connector 87">
            <a:extLst>
              <a:ext uri="{FF2B5EF4-FFF2-40B4-BE49-F238E27FC236}">
                <a16:creationId xmlns:a16="http://schemas.microsoft.com/office/drawing/2014/main" xmlns="" id="{5D7CF496-4A15-E340-88E2-E27A6185B46E}"/>
              </a:ext>
            </a:extLst>
          </p:cNvPr>
          <p:cNvCxnSpPr/>
          <p:nvPr/>
        </p:nvCxnSpPr>
        <p:spPr>
          <a:xfrm rot="5400000" flipH="1">
            <a:off x="1625804" y="2580273"/>
            <a:ext cx="917720" cy="3226089"/>
          </a:xfrm>
          <a:prstGeom prst="bentConnector3">
            <a:avLst>
              <a:gd name="adj1" fmla="val -18682"/>
            </a:avLst>
          </a:prstGeom>
          <a:ln w="190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69078" y="3734459"/>
            <a:ext cx="3184336" cy="1350215"/>
            <a:chOff x="169078" y="3734424"/>
            <a:chExt cx="3184336" cy="1350215"/>
          </a:xfrm>
        </p:grpSpPr>
        <p:cxnSp>
          <p:nvCxnSpPr>
            <p:cNvPr id="89" name="Elbow Connector 88">
              <a:extLst>
                <a:ext uri="{FF2B5EF4-FFF2-40B4-BE49-F238E27FC236}">
                  <a16:creationId xmlns:a16="http://schemas.microsoft.com/office/drawing/2014/main" xmlns="" id="{D323EAD8-49FC-6645-886D-E6017B1DEFE7}"/>
                </a:ext>
              </a:extLst>
            </p:cNvPr>
            <p:cNvCxnSpPr/>
            <p:nvPr/>
          </p:nvCxnSpPr>
          <p:spPr>
            <a:xfrm rot="5400000" flipH="1">
              <a:off x="751690" y="3454339"/>
              <a:ext cx="917720" cy="1477889"/>
            </a:xfrm>
            <a:prstGeom prst="bentConnector3">
              <a:avLst>
                <a:gd name="adj1" fmla="val -18682"/>
              </a:avLst>
            </a:prstGeom>
            <a:ln w="190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879974" y="4899138"/>
              <a:ext cx="2473440" cy="175988"/>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dirty="0">
                <a:solidFill>
                  <a:srgbClr val="FFFFFF"/>
                </a:solidFill>
                <a:latin typeface="Arial"/>
                <a:ea typeface="ＭＳ Ｐゴシック" pitchFamily="34" charset="-128"/>
              </a:endParaRPr>
            </a:p>
          </p:txBody>
        </p:sp>
        <p:sp>
          <p:nvSpPr>
            <p:cNvPr id="91" name="Rectangle 90"/>
            <p:cNvSpPr/>
            <p:nvPr/>
          </p:nvSpPr>
          <p:spPr>
            <a:xfrm>
              <a:off x="169078" y="4856329"/>
              <a:ext cx="710896" cy="22831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dirty="0">
                <a:solidFill>
                  <a:srgbClr val="FFFFFF"/>
                </a:solidFill>
                <a:latin typeface="Arial"/>
                <a:ea typeface="ＭＳ Ｐゴシック" pitchFamily="34" charset="-128"/>
              </a:endParaRPr>
            </a:p>
          </p:txBody>
        </p:sp>
      </p:grpSp>
    </p:spTree>
    <p:extLst>
      <p:ext uri="{BB962C8B-B14F-4D97-AF65-F5344CB8AC3E}">
        <p14:creationId xmlns:p14="http://schemas.microsoft.com/office/powerpoint/2010/main" val="355839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9739"/>
            <a:ext cx="8229600" cy="556021"/>
          </a:xfrm>
        </p:spPr>
        <p:txBody>
          <a:bodyPr>
            <a:noAutofit/>
          </a:bodyPr>
          <a:lstStyle/>
          <a:p>
            <a:r>
              <a:rPr lang="en-US" sz="3200" b="1">
                <a:solidFill>
                  <a:schemeClr val="accent1"/>
                </a:solidFill>
              </a:rPr>
              <a:t>Abstraction: PON as a Quasi-Ethernet Switch</a:t>
            </a:r>
          </a:p>
        </p:txBody>
      </p:sp>
      <p:sp>
        <p:nvSpPr>
          <p:cNvPr id="5" name="Rectangle 4"/>
          <p:cNvSpPr/>
          <p:nvPr/>
        </p:nvSpPr>
        <p:spPr>
          <a:xfrm>
            <a:off x="1393593" y="833438"/>
            <a:ext cx="6350307" cy="1508126"/>
          </a:xfrm>
          <a:prstGeom prst="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457181"/>
            <a:endParaRPr lang="en-US">
              <a:solidFill>
                <a:prstClr val="black"/>
              </a:solidFill>
              <a:latin typeface="Calibri"/>
            </a:endParaRPr>
          </a:p>
        </p:txBody>
      </p:sp>
      <p:sp>
        <p:nvSpPr>
          <p:cNvPr id="7" name="Oval 6"/>
          <p:cNvSpPr/>
          <p:nvPr/>
        </p:nvSpPr>
        <p:spPr>
          <a:xfrm>
            <a:off x="1296537" y="1127126"/>
            <a:ext cx="194037" cy="1905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457181"/>
            <a:endParaRPr lang="en-US">
              <a:solidFill>
                <a:prstClr val="black"/>
              </a:solidFill>
              <a:latin typeface="Calibri"/>
            </a:endParaRPr>
          </a:p>
        </p:txBody>
      </p:sp>
      <p:sp>
        <p:nvSpPr>
          <p:cNvPr id="8" name="Oval 7"/>
          <p:cNvSpPr/>
          <p:nvPr/>
        </p:nvSpPr>
        <p:spPr>
          <a:xfrm>
            <a:off x="1296537" y="1462727"/>
            <a:ext cx="194037" cy="1905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457181"/>
            <a:endParaRPr lang="en-US">
              <a:solidFill>
                <a:prstClr val="black"/>
              </a:solidFill>
              <a:latin typeface="Calibri"/>
            </a:endParaRPr>
          </a:p>
        </p:txBody>
      </p:sp>
      <p:sp>
        <p:nvSpPr>
          <p:cNvPr id="9" name="Oval 8"/>
          <p:cNvSpPr/>
          <p:nvPr/>
        </p:nvSpPr>
        <p:spPr>
          <a:xfrm>
            <a:off x="1296537" y="1798319"/>
            <a:ext cx="194037" cy="1905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457181"/>
            <a:endParaRPr lang="en-US">
              <a:solidFill>
                <a:prstClr val="black"/>
              </a:solidFill>
              <a:latin typeface="Calibri"/>
            </a:endParaRPr>
          </a:p>
        </p:txBody>
      </p:sp>
      <p:sp>
        <p:nvSpPr>
          <p:cNvPr id="10" name="Oval 9"/>
          <p:cNvSpPr/>
          <p:nvPr/>
        </p:nvSpPr>
        <p:spPr>
          <a:xfrm>
            <a:off x="7646837" y="1127126"/>
            <a:ext cx="194037" cy="1905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181"/>
            <a:endParaRPr lang="en-US">
              <a:solidFill>
                <a:prstClr val="black"/>
              </a:solidFill>
              <a:latin typeface="Calibri"/>
            </a:endParaRPr>
          </a:p>
        </p:txBody>
      </p:sp>
      <p:sp>
        <p:nvSpPr>
          <p:cNvPr id="11" name="Oval 10"/>
          <p:cNvSpPr/>
          <p:nvPr/>
        </p:nvSpPr>
        <p:spPr>
          <a:xfrm>
            <a:off x="7646837" y="1462727"/>
            <a:ext cx="194037" cy="1905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181"/>
            <a:endParaRPr lang="en-US">
              <a:solidFill>
                <a:prstClr val="black"/>
              </a:solidFill>
              <a:latin typeface="Calibri"/>
            </a:endParaRPr>
          </a:p>
        </p:txBody>
      </p:sp>
      <p:sp>
        <p:nvSpPr>
          <p:cNvPr id="12" name="Oval 11"/>
          <p:cNvSpPr/>
          <p:nvPr/>
        </p:nvSpPr>
        <p:spPr>
          <a:xfrm>
            <a:off x="7646837" y="1798319"/>
            <a:ext cx="194037" cy="1905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181"/>
            <a:endParaRPr lang="en-US">
              <a:solidFill>
                <a:prstClr val="black"/>
              </a:solidFill>
              <a:latin typeface="Calibri"/>
            </a:endParaRPr>
          </a:p>
        </p:txBody>
      </p:sp>
      <p:sp>
        <p:nvSpPr>
          <p:cNvPr id="13" name="TextBox 12"/>
          <p:cNvSpPr txBox="1"/>
          <p:nvPr/>
        </p:nvSpPr>
        <p:spPr>
          <a:xfrm>
            <a:off x="1931551" y="937604"/>
            <a:ext cx="1128944" cy="369332"/>
          </a:xfrm>
          <a:prstGeom prst="rect">
            <a:avLst/>
          </a:prstGeom>
          <a:noFill/>
        </p:spPr>
        <p:txBody>
          <a:bodyPr wrap="square" rtlCol="0">
            <a:spAutoFit/>
          </a:bodyPr>
          <a:lstStyle/>
          <a:p>
            <a:pPr algn="ctr" defTabSz="457181"/>
            <a:r>
              <a:rPr lang="en-US">
                <a:solidFill>
                  <a:prstClr val="black"/>
                </a:solidFill>
                <a:latin typeface="Calibri"/>
              </a:rPr>
              <a:t>Match</a:t>
            </a:r>
          </a:p>
        </p:txBody>
      </p:sp>
      <p:sp>
        <p:nvSpPr>
          <p:cNvPr id="14" name="TextBox 13"/>
          <p:cNvSpPr txBox="1"/>
          <p:nvPr/>
        </p:nvSpPr>
        <p:spPr>
          <a:xfrm>
            <a:off x="2891482" y="939827"/>
            <a:ext cx="1128944" cy="369332"/>
          </a:xfrm>
          <a:prstGeom prst="rect">
            <a:avLst/>
          </a:prstGeom>
          <a:noFill/>
        </p:spPr>
        <p:txBody>
          <a:bodyPr wrap="square" rtlCol="0">
            <a:spAutoFit/>
          </a:bodyPr>
          <a:lstStyle/>
          <a:p>
            <a:pPr algn="ctr" defTabSz="457181"/>
            <a:r>
              <a:rPr lang="en-US">
                <a:solidFill>
                  <a:prstClr val="black"/>
                </a:solidFill>
                <a:latin typeface="Calibri"/>
              </a:rPr>
              <a:t>Action</a:t>
            </a:r>
          </a:p>
        </p:txBody>
      </p:sp>
      <p:sp>
        <p:nvSpPr>
          <p:cNvPr id="15" name="TextBox 14"/>
          <p:cNvSpPr txBox="1"/>
          <p:nvPr/>
        </p:nvSpPr>
        <p:spPr>
          <a:xfrm>
            <a:off x="4090986" y="939827"/>
            <a:ext cx="1128944" cy="369332"/>
          </a:xfrm>
          <a:prstGeom prst="rect">
            <a:avLst/>
          </a:prstGeom>
          <a:noFill/>
        </p:spPr>
        <p:txBody>
          <a:bodyPr wrap="square" rtlCol="0">
            <a:spAutoFit/>
          </a:bodyPr>
          <a:lstStyle/>
          <a:p>
            <a:pPr algn="ctr" defTabSz="457181"/>
            <a:r>
              <a:rPr lang="en-US">
                <a:solidFill>
                  <a:prstClr val="black"/>
                </a:solidFill>
                <a:latin typeface="Calibri"/>
              </a:rPr>
              <a:t>Meter</a:t>
            </a:r>
          </a:p>
        </p:txBody>
      </p:sp>
      <p:sp>
        <p:nvSpPr>
          <p:cNvPr id="16" name="TextBox 15"/>
          <p:cNvSpPr txBox="1"/>
          <p:nvPr/>
        </p:nvSpPr>
        <p:spPr>
          <a:xfrm>
            <a:off x="5219930" y="937604"/>
            <a:ext cx="1128944" cy="369332"/>
          </a:xfrm>
          <a:prstGeom prst="rect">
            <a:avLst/>
          </a:prstGeom>
          <a:noFill/>
        </p:spPr>
        <p:txBody>
          <a:bodyPr wrap="square" rtlCol="0">
            <a:spAutoFit/>
          </a:bodyPr>
          <a:lstStyle/>
          <a:p>
            <a:pPr algn="ctr" defTabSz="457181"/>
            <a:r>
              <a:rPr lang="en-US">
                <a:solidFill>
                  <a:prstClr val="black"/>
                </a:solidFill>
                <a:latin typeface="Calibri"/>
              </a:rPr>
              <a:t>Queues</a:t>
            </a:r>
          </a:p>
        </p:txBody>
      </p:sp>
      <p:sp>
        <p:nvSpPr>
          <p:cNvPr id="17" name="TextBox 16"/>
          <p:cNvSpPr txBox="1"/>
          <p:nvPr/>
        </p:nvSpPr>
        <p:spPr>
          <a:xfrm>
            <a:off x="6348874" y="926176"/>
            <a:ext cx="1128944" cy="369332"/>
          </a:xfrm>
          <a:prstGeom prst="rect">
            <a:avLst/>
          </a:prstGeom>
          <a:noFill/>
        </p:spPr>
        <p:txBody>
          <a:bodyPr wrap="square" rtlCol="0">
            <a:spAutoFit/>
          </a:bodyPr>
          <a:lstStyle/>
          <a:p>
            <a:pPr algn="ctr" defTabSz="457181"/>
            <a:r>
              <a:rPr lang="en-US">
                <a:solidFill>
                  <a:prstClr val="black"/>
                </a:solidFill>
                <a:latin typeface="Calibri"/>
              </a:rPr>
              <a:t>Scheduler</a:t>
            </a:r>
          </a:p>
        </p:txBody>
      </p:sp>
      <p:sp>
        <p:nvSpPr>
          <p:cNvPr id="18" name="TextBox 17"/>
          <p:cNvSpPr txBox="1"/>
          <p:nvPr/>
        </p:nvSpPr>
        <p:spPr>
          <a:xfrm>
            <a:off x="2090309" y="1379815"/>
            <a:ext cx="970186" cy="523220"/>
          </a:xfrm>
          <a:prstGeom prst="rect">
            <a:avLst/>
          </a:prstGeom>
          <a:noFill/>
        </p:spPr>
        <p:txBody>
          <a:bodyPr wrap="square" rtlCol="0">
            <a:spAutoFit/>
          </a:bodyPr>
          <a:lstStyle/>
          <a:p>
            <a:pPr defTabSz="457181"/>
            <a:r>
              <a:rPr lang="en-US" sz="1400">
                <a:solidFill>
                  <a:prstClr val="black"/>
                </a:solidFill>
                <a:latin typeface="Calibri"/>
              </a:rPr>
              <a:t>In-port</a:t>
            </a:r>
          </a:p>
          <a:p>
            <a:pPr defTabSz="457181"/>
            <a:r>
              <a:rPr lang="en-US" sz="1400">
                <a:solidFill>
                  <a:prstClr val="black"/>
                </a:solidFill>
                <a:latin typeface="Calibri"/>
              </a:rPr>
              <a:t>pbits</a:t>
            </a:r>
          </a:p>
        </p:txBody>
      </p:sp>
      <p:sp>
        <p:nvSpPr>
          <p:cNvPr id="19" name="TextBox 18"/>
          <p:cNvSpPr txBox="1"/>
          <p:nvPr/>
        </p:nvSpPr>
        <p:spPr>
          <a:xfrm>
            <a:off x="3006140" y="1379844"/>
            <a:ext cx="1262676" cy="954107"/>
          </a:xfrm>
          <a:prstGeom prst="rect">
            <a:avLst/>
          </a:prstGeom>
          <a:noFill/>
        </p:spPr>
        <p:txBody>
          <a:bodyPr wrap="square" rtlCol="0">
            <a:spAutoFit/>
          </a:bodyPr>
          <a:lstStyle/>
          <a:p>
            <a:pPr defTabSz="457181"/>
            <a:r>
              <a:rPr lang="en-US" sz="1400">
                <a:solidFill>
                  <a:prstClr val="black"/>
                </a:solidFill>
                <a:latin typeface="Calibri"/>
              </a:rPr>
              <a:t>Push vlans</a:t>
            </a:r>
          </a:p>
          <a:p>
            <a:pPr defTabSz="457181"/>
            <a:r>
              <a:rPr lang="en-US" sz="1400">
                <a:solidFill>
                  <a:prstClr val="black"/>
                </a:solidFill>
                <a:latin typeface="Calibri"/>
              </a:rPr>
              <a:t>Apply meter</a:t>
            </a:r>
          </a:p>
          <a:p>
            <a:pPr defTabSz="457181"/>
            <a:r>
              <a:rPr lang="en-US" sz="1400">
                <a:solidFill>
                  <a:prstClr val="black"/>
                </a:solidFill>
                <a:latin typeface="Calibri"/>
              </a:rPr>
              <a:t>Assign queue</a:t>
            </a:r>
          </a:p>
          <a:p>
            <a:pPr defTabSz="457181"/>
            <a:r>
              <a:rPr lang="en-US" sz="1400">
                <a:solidFill>
                  <a:prstClr val="black"/>
                </a:solidFill>
                <a:latin typeface="Calibri"/>
              </a:rPr>
              <a:t>Outport</a:t>
            </a:r>
          </a:p>
        </p:txBody>
      </p:sp>
      <p:cxnSp>
        <p:nvCxnSpPr>
          <p:cNvPr id="21" name="Straight Arrow Connector 20"/>
          <p:cNvCxnSpPr/>
          <p:nvPr/>
        </p:nvCxnSpPr>
        <p:spPr>
          <a:xfrm flipV="1">
            <a:off x="952557" y="1579563"/>
            <a:ext cx="1137763" cy="7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33" name="Group 32"/>
          <p:cNvGrpSpPr/>
          <p:nvPr/>
        </p:nvGrpSpPr>
        <p:grpSpPr>
          <a:xfrm>
            <a:off x="4445215" y="1382873"/>
            <a:ext cx="448380" cy="409257"/>
            <a:chOff x="4445215" y="1676583"/>
            <a:chExt cx="448380" cy="454730"/>
          </a:xfrm>
        </p:grpSpPr>
        <p:sp>
          <p:nvSpPr>
            <p:cNvPr id="23" name="Rectangle 22"/>
            <p:cNvSpPr/>
            <p:nvPr/>
          </p:nvSpPr>
          <p:spPr>
            <a:xfrm>
              <a:off x="4445215" y="1676583"/>
              <a:ext cx="448380" cy="1499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181"/>
              <a:endParaRPr lang="en-US">
                <a:solidFill>
                  <a:prstClr val="white"/>
                </a:solidFill>
                <a:latin typeface="Calibri"/>
              </a:endParaRPr>
            </a:p>
          </p:txBody>
        </p:sp>
        <p:sp>
          <p:nvSpPr>
            <p:cNvPr id="24" name="Rectangle 23"/>
            <p:cNvSpPr/>
            <p:nvPr/>
          </p:nvSpPr>
          <p:spPr>
            <a:xfrm>
              <a:off x="4445215" y="1828983"/>
              <a:ext cx="448380" cy="149930"/>
            </a:xfrm>
            <a:prstGeom prst="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sp>
          <p:nvSpPr>
            <p:cNvPr id="25" name="Rectangle 24"/>
            <p:cNvSpPr/>
            <p:nvPr/>
          </p:nvSpPr>
          <p:spPr>
            <a:xfrm>
              <a:off x="4445215" y="1981383"/>
              <a:ext cx="448380" cy="14993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181"/>
              <a:endParaRPr lang="en-US">
                <a:solidFill>
                  <a:prstClr val="white"/>
                </a:solidFill>
                <a:latin typeface="Calibri"/>
              </a:endParaRPr>
            </a:p>
          </p:txBody>
        </p:sp>
      </p:grpSp>
      <p:cxnSp>
        <p:nvCxnSpPr>
          <p:cNvPr id="26" name="Straight Arrow Connector 25"/>
          <p:cNvCxnSpPr/>
          <p:nvPr/>
        </p:nvCxnSpPr>
        <p:spPr>
          <a:xfrm>
            <a:off x="3986585" y="1587501"/>
            <a:ext cx="36161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5039144" y="1587501"/>
            <a:ext cx="36161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32" name="Picture 31"/>
          <p:cNvPicPr>
            <a:picLocks noChangeAspect="1"/>
          </p:cNvPicPr>
          <p:nvPr/>
        </p:nvPicPr>
        <p:blipFill>
          <a:blip r:embed="rId2"/>
          <a:stretch>
            <a:fillRect/>
          </a:stretch>
        </p:blipFill>
        <p:spPr>
          <a:xfrm>
            <a:off x="5552109" y="1373849"/>
            <a:ext cx="533615" cy="558757"/>
          </a:xfrm>
          <a:prstGeom prst="rect">
            <a:avLst/>
          </a:prstGeom>
        </p:spPr>
      </p:pic>
      <p:sp>
        <p:nvSpPr>
          <p:cNvPr id="34" name="Oval 33"/>
          <p:cNvSpPr/>
          <p:nvPr/>
        </p:nvSpPr>
        <p:spPr>
          <a:xfrm>
            <a:off x="6694305" y="1382873"/>
            <a:ext cx="335155" cy="5497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cxnSp>
        <p:nvCxnSpPr>
          <p:cNvPr id="36" name="Straight Arrow Connector 35"/>
          <p:cNvCxnSpPr/>
          <p:nvPr/>
        </p:nvCxnSpPr>
        <p:spPr>
          <a:xfrm>
            <a:off x="6154837" y="1539876"/>
            <a:ext cx="511553" cy="1247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7" name="Curved Right Arrow 36"/>
          <p:cNvSpPr/>
          <p:nvPr/>
        </p:nvSpPr>
        <p:spPr>
          <a:xfrm rot="1061828">
            <a:off x="6312969" y="1378865"/>
            <a:ext cx="165509" cy="509234"/>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black"/>
              </a:solidFill>
              <a:latin typeface="Calibri"/>
            </a:endParaRPr>
          </a:p>
        </p:txBody>
      </p:sp>
      <p:cxnSp>
        <p:nvCxnSpPr>
          <p:cNvPr id="38" name="Straight Arrow Connector 37"/>
          <p:cNvCxnSpPr/>
          <p:nvPr/>
        </p:nvCxnSpPr>
        <p:spPr>
          <a:xfrm>
            <a:off x="7211272" y="1576099"/>
            <a:ext cx="788350" cy="34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67577" y="1035874"/>
            <a:ext cx="1128944" cy="646331"/>
          </a:xfrm>
          <a:prstGeom prst="rect">
            <a:avLst/>
          </a:prstGeom>
          <a:noFill/>
        </p:spPr>
        <p:txBody>
          <a:bodyPr wrap="square" rtlCol="0">
            <a:spAutoFit/>
          </a:bodyPr>
          <a:lstStyle/>
          <a:p>
            <a:pPr algn="ctr" defTabSz="457181"/>
            <a:r>
              <a:rPr lang="en-US">
                <a:solidFill>
                  <a:prstClr val="black"/>
                </a:solidFill>
                <a:latin typeface="Calibri"/>
              </a:rPr>
              <a:t>UNI </a:t>
            </a:r>
          </a:p>
          <a:p>
            <a:pPr algn="ctr" defTabSz="457181"/>
            <a:r>
              <a:rPr lang="en-US">
                <a:solidFill>
                  <a:prstClr val="black"/>
                </a:solidFill>
                <a:latin typeface="Calibri"/>
              </a:rPr>
              <a:t>Ports</a:t>
            </a:r>
          </a:p>
        </p:txBody>
      </p:sp>
      <p:sp>
        <p:nvSpPr>
          <p:cNvPr id="40" name="TextBox 39"/>
          <p:cNvSpPr txBox="1"/>
          <p:nvPr/>
        </p:nvSpPr>
        <p:spPr>
          <a:xfrm>
            <a:off x="7978343" y="981378"/>
            <a:ext cx="1128944" cy="646331"/>
          </a:xfrm>
          <a:prstGeom prst="rect">
            <a:avLst/>
          </a:prstGeom>
          <a:noFill/>
        </p:spPr>
        <p:txBody>
          <a:bodyPr wrap="square" rtlCol="0">
            <a:spAutoFit/>
          </a:bodyPr>
          <a:lstStyle/>
          <a:p>
            <a:pPr algn="ctr" defTabSz="457181"/>
            <a:r>
              <a:rPr lang="en-US">
                <a:solidFill>
                  <a:prstClr val="black"/>
                </a:solidFill>
                <a:latin typeface="Calibri"/>
              </a:rPr>
              <a:t>NNI </a:t>
            </a:r>
          </a:p>
          <a:p>
            <a:pPr algn="ctr" defTabSz="457181"/>
            <a:r>
              <a:rPr lang="en-US">
                <a:solidFill>
                  <a:prstClr val="black"/>
                </a:solidFill>
                <a:latin typeface="Calibri"/>
              </a:rPr>
              <a:t>Ports</a:t>
            </a:r>
          </a:p>
        </p:txBody>
      </p:sp>
      <p:sp>
        <p:nvSpPr>
          <p:cNvPr id="31" name="Rectangle 30"/>
          <p:cNvSpPr/>
          <p:nvPr/>
        </p:nvSpPr>
        <p:spPr>
          <a:xfrm>
            <a:off x="1378415" y="2843839"/>
            <a:ext cx="6350307" cy="1508126"/>
          </a:xfrm>
          <a:prstGeom prst="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defTabSz="457181"/>
            <a:endParaRPr lang="en-US">
              <a:solidFill>
                <a:prstClr val="black"/>
              </a:solidFill>
              <a:latin typeface="Calibri"/>
            </a:endParaRPr>
          </a:p>
        </p:txBody>
      </p:sp>
      <p:sp>
        <p:nvSpPr>
          <p:cNvPr id="35" name="Oval 34"/>
          <p:cNvSpPr/>
          <p:nvPr/>
        </p:nvSpPr>
        <p:spPr>
          <a:xfrm>
            <a:off x="1281358" y="3137528"/>
            <a:ext cx="194037" cy="1905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457181"/>
            <a:endParaRPr lang="en-US">
              <a:solidFill>
                <a:prstClr val="black"/>
              </a:solidFill>
              <a:latin typeface="Calibri"/>
            </a:endParaRPr>
          </a:p>
        </p:txBody>
      </p:sp>
      <p:sp>
        <p:nvSpPr>
          <p:cNvPr id="41" name="Oval 40"/>
          <p:cNvSpPr/>
          <p:nvPr/>
        </p:nvSpPr>
        <p:spPr>
          <a:xfrm>
            <a:off x="1281358" y="3473123"/>
            <a:ext cx="194037" cy="1905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457181"/>
            <a:endParaRPr lang="en-US">
              <a:solidFill>
                <a:prstClr val="black"/>
              </a:solidFill>
              <a:latin typeface="Calibri"/>
            </a:endParaRPr>
          </a:p>
        </p:txBody>
      </p:sp>
      <p:sp>
        <p:nvSpPr>
          <p:cNvPr id="42" name="Oval 41"/>
          <p:cNvSpPr/>
          <p:nvPr/>
        </p:nvSpPr>
        <p:spPr>
          <a:xfrm>
            <a:off x="1281358" y="3808721"/>
            <a:ext cx="194037" cy="1905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457181"/>
            <a:endParaRPr lang="en-US">
              <a:solidFill>
                <a:prstClr val="black"/>
              </a:solidFill>
              <a:latin typeface="Calibri"/>
            </a:endParaRPr>
          </a:p>
        </p:txBody>
      </p:sp>
      <p:sp>
        <p:nvSpPr>
          <p:cNvPr id="43" name="Oval 42"/>
          <p:cNvSpPr/>
          <p:nvPr/>
        </p:nvSpPr>
        <p:spPr>
          <a:xfrm>
            <a:off x="7631678" y="3137528"/>
            <a:ext cx="194037" cy="1905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181"/>
            <a:endParaRPr lang="en-US">
              <a:solidFill>
                <a:prstClr val="black"/>
              </a:solidFill>
              <a:latin typeface="Calibri"/>
            </a:endParaRPr>
          </a:p>
        </p:txBody>
      </p:sp>
      <p:sp>
        <p:nvSpPr>
          <p:cNvPr id="44" name="Oval 43"/>
          <p:cNvSpPr/>
          <p:nvPr/>
        </p:nvSpPr>
        <p:spPr>
          <a:xfrm>
            <a:off x="7631678" y="3473123"/>
            <a:ext cx="194037" cy="1905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181"/>
            <a:endParaRPr lang="en-US">
              <a:solidFill>
                <a:prstClr val="black"/>
              </a:solidFill>
              <a:latin typeface="Calibri"/>
            </a:endParaRPr>
          </a:p>
        </p:txBody>
      </p:sp>
      <p:sp>
        <p:nvSpPr>
          <p:cNvPr id="45" name="Oval 44"/>
          <p:cNvSpPr/>
          <p:nvPr/>
        </p:nvSpPr>
        <p:spPr>
          <a:xfrm>
            <a:off x="7631678" y="3808721"/>
            <a:ext cx="194037" cy="1905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457181"/>
            <a:endParaRPr lang="en-US">
              <a:solidFill>
                <a:prstClr val="black"/>
              </a:solidFill>
              <a:latin typeface="Calibri"/>
            </a:endParaRPr>
          </a:p>
        </p:txBody>
      </p:sp>
      <p:sp>
        <p:nvSpPr>
          <p:cNvPr id="46" name="TextBox 45"/>
          <p:cNvSpPr txBox="1"/>
          <p:nvPr/>
        </p:nvSpPr>
        <p:spPr>
          <a:xfrm>
            <a:off x="1916373" y="2948005"/>
            <a:ext cx="1128944" cy="369332"/>
          </a:xfrm>
          <a:prstGeom prst="rect">
            <a:avLst/>
          </a:prstGeom>
          <a:noFill/>
        </p:spPr>
        <p:txBody>
          <a:bodyPr wrap="square" rtlCol="0">
            <a:spAutoFit/>
          </a:bodyPr>
          <a:lstStyle/>
          <a:p>
            <a:pPr algn="ctr" defTabSz="457181"/>
            <a:r>
              <a:rPr lang="en-US">
                <a:solidFill>
                  <a:prstClr val="black"/>
                </a:solidFill>
                <a:latin typeface="Calibri"/>
              </a:rPr>
              <a:t>Match</a:t>
            </a:r>
          </a:p>
        </p:txBody>
      </p:sp>
      <p:sp>
        <p:nvSpPr>
          <p:cNvPr id="47" name="TextBox 46"/>
          <p:cNvSpPr txBox="1"/>
          <p:nvPr/>
        </p:nvSpPr>
        <p:spPr>
          <a:xfrm>
            <a:off x="2876304" y="2950228"/>
            <a:ext cx="1128944" cy="369332"/>
          </a:xfrm>
          <a:prstGeom prst="rect">
            <a:avLst/>
          </a:prstGeom>
          <a:noFill/>
        </p:spPr>
        <p:txBody>
          <a:bodyPr wrap="square" rtlCol="0">
            <a:spAutoFit/>
          </a:bodyPr>
          <a:lstStyle/>
          <a:p>
            <a:pPr algn="ctr" defTabSz="457181"/>
            <a:r>
              <a:rPr lang="en-US">
                <a:solidFill>
                  <a:prstClr val="black"/>
                </a:solidFill>
                <a:latin typeface="Calibri"/>
              </a:rPr>
              <a:t>Action</a:t>
            </a:r>
          </a:p>
        </p:txBody>
      </p:sp>
      <p:sp>
        <p:nvSpPr>
          <p:cNvPr id="48" name="TextBox 47"/>
          <p:cNvSpPr txBox="1"/>
          <p:nvPr/>
        </p:nvSpPr>
        <p:spPr>
          <a:xfrm>
            <a:off x="4075808" y="2950228"/>
            <a:ext cx="1128944" cy="369332"/>
          </a:xfrm>
          <a:prstGeom prst="rect">
            <a:avLst/>
          </a:prstGeom>
          <a:noFill/>
        </p:spPr>
        <p:txBody>
          <a:bodyPr wrap="square" rtlCol="0">
            <a:spAutoFit/>
          </a:bodyPr>
          <a:lstStyle/>
          <a:p>
            <a:pPr algn="ctr" defTabSz="457181"/>
            <a:r>
              <a:rPr lang="en-US">
                <a:solidFill>
                  <a:prstClr val="black"/>
                </a:solidFill>
                <a:latin typeface="Calibri"/>
              </a:rPr>
              <a:t>Meter</a:t>
            </a:r>
          </a:p>
        </p:txBody>
      </p:sp>
      <p:sp>
        <p:nvSpPr>
          <p:cNvPr id="49" name="TextBox 48"/>
          <p:cNvSpPr txBox="1"/>
          <p:nvPr/>
        </p:nvSpPr>
        <p:spPr>
          <a:xfrm>
            <a:off x="2075131" y="3390251"/>
            <a:ext cx="970186" cy="307777"/>
          </a:xfrm>
          <a:prstGeom prst="rect">
            <a:avLst/>
          </a:prstGeom>
          <a:noFill/>
        </p:spPr>
        <p:txBody>
          <a:bodyPr wrap="square" rtlCol="0">
            <a:spAutoFit/>
          </a:bodyPr>
          <a:lstStyle/>
          <a:p>
            <a:pPr defTabSz="457181"/>
            <a:r>
              <a:rPr lang="en-US" sz="1400">
                <a:solidFill>
                  <a:prstClr val="black"/>
                </a:solidFill>
                <a:latin typeface="Calibri"/>
              </a:rPr>
              <a:t>In-port</a:t>
            </a:r>
          </a:p>
        </p:txBody>
      </p:sp>
      <p:sp>
        <p:nvSpPr>
          <p:cNvPr id="50" name="TextBox 49"/>
          <p:cNvSpPr txBox="1"/>
          <p:nvPr/>
        </p:nvSpPr>
        <p:spPr>
          <a:xfrm>
            <a:off x="2990962" y="3390245"/>
            <a:ext cx="1262676" cy="954107"/>
          </a:xfrm>
          <a:prstGeom prst="rect">
            <a:avLst/>
          </a:prstGeom>
          <a:noFill/>
        </p:spPr>
        <p:txBody>
          <a:bodyPr wrap="square" rtlCol="0">
            <a:spAutoFit/>
          </a:bodyPr>
          <a:lstStyle/>
          <a:p>
            <a:pPr defTabSz="457181"/>
            <a:r>
              <a:rPr lang="en-US" sz="1400">
                <a:solidFill>
                  <a:prstClr val="black"/>
                </a:solidFill>
                <a:latin typeface="Calibri"/>
              </a:rPr>
              <a:t>Push vlans</a:t>
            </a:r>
          </a:p>
          <a:p>
            <a:pPr defTabSz="457181"/>
            <a:r>
              <a:rPr lang="en-US" sz="1400">
                <a:solidFill>
                  <a:prstClr val="black"/>
                </a:solidFill>
                <a:latin typeface="Calibri"/>
              </a:rPr>
              <a:t>Apply meter</a:t>
            </a:r>
          </a:p>
          <a:p>
            <a:pPr defTabSz="457181"/>
            <a:r>
              <a:rPr lang="en-US" sz="1400">
                <a:solidFill>
                  <a:prstClr val="black"/>
                </a:solidFill>
                <a:latin typeface="Calibri"/>
              </a:rPr>
              <a:t>GOTO table</a:t>
            </a:r>
          </a:p>
          <a:p>
            <a:pPr defTabSz="457181"/>
            <a:r>
              <a:rPr lang="en-US" sz="1400">
                <a:solidFill>
                  <a:prstClr val="black"/>
                </a:solidFill>
                <a:latin typeface="Calibri"/>
              </a:rPr>
              <a:t>Outport</a:t>
            </a:r>
          </a:p>
        </p:txBody>
      </p:sp>
      <p:cxnSp>
        <p:nvCxnSpPr>
          <p:cNvPr id="51" name="Straight Arrow Connector 50"/>
          <p:cNvCxnSpPr/>
          <p:nvPr/>
        </p:nvCxnSpPr>
        <p:spPr>
          <a:xfrm flipV="1">
            <a:off x="937378" y="3589964"/>
            <a:ext cx="1137763" cy="7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52" name="Group 51"/>
          <p:cNvGrpSpPr/>
          <p:nvPr/>
        </p:nvGrpSpPr>
        <p:grpSpPr>
          <a:xfrm>
            <a:off x="4430037" y="3393275"/>
            <a:ext cx="448380" cy="409257"/>
            <a:chOff x="4445215" y="1676583"/>
            <a:chExt cx="448380" cy="454730"/>
          </a:xfrm>
        </p:grpSpPr>
        <p:sp>
          <p:nvSpPr>
            <p:cNvPr id="53" name="Rectangle 52"/>
            <p:cNvSpPr/>
            <p:nvPr/>
          </p:nvSpPr>
          <p:spPr>
            <a:xfrm>
              <a:off x="4445215" y="1676583"/>
              <a:ext cx="448380" cy="1499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181"/>
              <a:endParaRPr lang="en-US">
                <a:solidFill>
                  <a:prstClr val="white"/>
                </a:solidFill>
                <a:latin typeface="Calibri"/>
              </a:endParaRPr>
            </a:p>
          </p:txBody>
        </p:sp>
        <p:sp>
          <p:nvSpPr>
            <p:cNvPr id="54" name="Rectangle 53"/>
            <p:cNvSpPr/>
            <p:nvPr/>
          </p:nvSpPr>
          <p:spPr>
            <a:xfrm>
              <a:off x="4445215" y="1828983"/>
              <a:ext cx="448380" cy="149930"/>
            </a:xfrm>
            <a:prstGeom prst="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sp>
          <p:nvSpPr>
            <p:cNvPr id="55" name="Rectangle 54"/>
            <p:cNvSpPr/>
            <p:nvPr/>
          </p:nvSpPr>
          <p:spPr>
            <a:xfrm>
              <a:off x="4445215" y="1981383"/>
              <a:ext cx="448380" cy="14993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181"/>
              <a:endParaRPr lang="en-US">
                <a:solidFill>
                  <a:prstClr val="white"/>
                </a:solidFill>
                <a:latin typeface="Calibri"/>
              </a:endParaRPr>
            </a:p>
          </p:txBody>
        </p:sp>
      </p:grpSp>
      <p:cxnSp>
        <p:nvCxnSpPr>
          <p:cNvPr id="56" name="Straight Arrow Connector 55"/>
          <p:cNvCxnSpPr/>
          <p:nvPr/>
        </p:nvCxnSpPr>
        <p:spPr>
          <a:xfrm>
            <a:off x="3971406" y="3597902"/>
            <a:ext cx="36161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a:off x="5023952" y="3597902"/>
            <a:ext cx="36161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7196094" y="3586490"/>
            <a:ext cx="788350" cy="34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7963165" y="2991780"/>
            <a:ext cx="1128944" cy="646331"/>
          </a:xfrm>
          <a:prstGeom prst="rect">
            <a:avLst/>
          </a:prstGeom>
          <a:noFill/>
        </p:spPr>
        <p:txBody>
          <a:bodyPr wrap="square" rtlCol="0">
            <a:spAutoFit/>
          </a:bodyPr>
          <a:lstStyle/>
          <a:p>
            <a:pPr algn="ctr" defTabSz="457181"/>
            <a:r>
              <a:rPr lang="en-US">
                <a:solidFill>
                  <a:prstClr val="black"/>
                </a:solidFill>
                <a:latin typeface="Calibri"/>
              </a:rPr>
              <a:t>NNI </a:t>
            </a:r>
          </a:p>
          <a:p>
            <a:pPr algn="ctr" defTabSz="457181"/>
            <a:r>
              <a:rPr lang="en-US">
                <a:solidFill>
                  <a:prstClr val="black"/>
                </a:solidFill>
                <a:latin typeface="Calibri"/>
              </a:rPr>
              <a:t>Ports</a:t>
            </a:r>
          </a:p>
        </p:txBody>
      </p:sp>
      <p:sp>
        <p:nvSpPr>
          <p:cNvPr id="60" name="Rectangle 59"/>
          <p:cNvSpPr/>
          <p:nvPr/>
        </p:nvSpPr>
        <p:spPr>
          <a:xfrm>
            <a:off x="5459529" y="3280404"/>
            <a:ext cx="1666955" cy="965020"/>
          </a:xfrm>
          <a:prstGeom prst="rect">
            <a:avLst/>
          </a:prstGeom>
          <a:ln w="6350" cmpd="sng">
            <a:solidFill>
              <a:schemeClr val="accent2">
                <a:lumMod val="75000"/>
              </a:schemeClr>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defTabSz="457181"/>
            <a:endParaRPr lang="en-US" sz="1600">
              <a:solidFill>
                <a:prstClr val="black"/>
              </a:solidFill>
              <a:latin typeface="Calibri"/>
            </a:endParaRPr>
          </a:p>
        </p:txBody>
      </p:sp>
      <p:sp>
        <p:nvSpPr>
          <p:cNvPr id="61" name="TextBox 60"/>
          <p:cNvSpPr txBox="1"/>
          <p:nvPr/>
        </p:nvSpPr>
        <p:spPr>
          <a:xfrm>
            <a:off x="5568304" y="2941024"/>
            <a:ext cx="1128944" cy="369332"/>
          </a:xfrm>
          <a:prstGeom prst="rect">
            <a:avLst/>
          </a:prstGeom>
          <a:noFill/>
        </p:spPr>
        <p:txBody>
          <a:bodyPr wrap="square" rtlCol="0">
            <a:spAutoFit/>
          </a:bodyPr>
          <a:lstStyle/>
          <a:p>
            <a:pPr algn="ctr" defTabSz="457181"/>
            <a:r>
              <a:rPr lang="en-US">
                <a:solidFill>
                  <a:prstClr val="black"/>
                </a:solidFill>
                <a:latin typeface="Calibri"/>
              </a:rPr>
              <a:t>Table</a:t>
            </a:r>
          </a:p>
        </p:txBody>
      </p:sp>
      <p:sp>
        <p:nvSpPr>
          <p:cNvPr id="62" name="TextBox 61"/>
          <p:cNvSpPr txBox="1"/>
          <p:nvPr/>
        </p:nvSpPr>
        <p:spPr>
          <a:xfrm>
            <a:off x="5459501" y="3282653"/>
            <a:ext cx="1887453" cy="1015663"/>
          </a:xfrm>
          <a:prstGeom prst="rect">
            <a:avLst/>
          </a:prstGeom>
          <a:noFill/>
        </p:spPr>
        <p:txBody>
          <a:bodyPr wrap="square" rtlCol="0">
            <a:spAutoFit/>
          </a:bodyPr>
          <a:lstStyle/>
          <a:p>
            <a:pPr defTabSz="457181"/>
            <a:r>
              <a:rPr lang="en-US" sz="1200">
                <a:solidFill>
                  <a:prstClr val="black"/>
                </a:solidFill>
                <a:latin typeface="Calibri"/>
              </a:rPr>
              <a:t>Pbit mapping</a:t>
            </a:r>
          </a:p>
          <a:p>
            <a:pPr defTabSz="457181"/>
            <a:r>
              <a:rPr lang="en-US" sz="1200">
                <a:solidFill>
                  <a:prstClr val="black"/>
                </a:solidFill>
                <a:latin typeface="Calibri"/>
              </a:rPr>
              <a:t>Queuing policy (GEM)</a:t>
            </a:r>
          </a:p>
          <a:p>
            <a:pPr defTabSz="457181"/>
            <a:r>
              <a:rPr lang="en-US" sz="1200">
                <a:solidFill>
                  <a:prstClr val="black"/>
                </a:solidFill>
                <a:latin typeface="Calibri"/>
              </a:rPr>
              <a:t>TCONTs (BW)</a:t>
            </a:r>
          </a:p>
          <a:p>
            <a:pPr defTabSz="457181"/>
            <a:r>
              <a:rPr lang="en-US" sz="1200">
                <a:solidFill>
                  <a:prstClr val="black"/>
                </a:solidFill>
                <a:latin typeface="Calibri"/>
              </a:rPr>
              <a:t>GEMs per TCONT</a:t>
            </a:r>
          </a:p>
          <a:p>
            <a:pPr defTabSz="457181"/>
            <a:r>
              <a:rPr lang="en-US" sz="1200">
                <a:solidFill>
                  <a:prstClr val="black"/>
                </a:solidFill>
                <a:latin typeface="Calibri"/>
              </a:rPr>
              <a:t>Scheduler policy</a:t>
            </a:r>
          </a:p>
        </p:txBody>
      </p:sp>
      <p:sp>
        <p:nvSpPr>
          <p:cNvPr id="63" name="TextBox 62"/>
          <p:cNvSpPr txBox="1"/>
          <p:nvPr/>
        </p:nvSpPr>
        <p:spPr>
          <a:xfrm>
            <a:off x="143576" y="2875563"/>
            <a:ext cx="1128944" cy="646331"/>
          </a:xfrm>
          <a:prstGeom prst="rect">
            <a:avLst/>
          </a:prstGeom>
          <a:noFill/>
        </p:spPr>
        <p:txBody>
          <a:bodyPr wrap="square" rtlCol="0">
            <a:spAutoFit/>
          </a:bodyPr>
          <a:lstStyle/>
          <a:p>
            <a:pPr algn="ctr" defTabSz="457181"/>
            <a:r>
              <a:rPr lang="en-US">
                <a:solidFill>
                  <a:prstClr val="black"/>
                </a:solidFill>
                <a:latin typeface="Calibri"/>
              </a:rPr>
              <a:t>UNI </a:t>
            </a:r>
          </a:p>
          <a:p>
            <a:pPr algn="ctr" defTabSz="457181"/>
            <a:r>
              <a:rPr lang="en-US">
                <a:solidFill>
                  <a:prstClr val="black"/>
                </a:solidFill>
                <a:latin typeface="Calibri"/>
              </a:rPr>
              <a:t>Ports</a:t>
            </a:r>
          </a:p>
        </p:txBody>
      </p:sp>
      <p:sp>
        <p:nvSpPr>
          <p:cNvPr id="64" name="Up Arrow 63"/>
          <p:cNvSpPr/>
          <p:nvPr/>
        </p:nvSpPr>
        <p:spPr>
          <a:xfrm>
            <a:off x="6085714" y="4248913"/>
            <a:ext cx="379255" cy="521525"/>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endParaRPr>
          </a:p>
        </p:txBody>
      </p:sp>
      <p:sp>
        <p:nvSpPr>
          <p:cNvPr id="65" name="TextBox 64"/>
          <p:cNvSpPr txBox="1"/>
          <p:nvPr/>
        </p:nvSpPr>
        <p:spPr>
          <a:xfrm>
            <a:off x="5284272" y="4787383"/>
            <a:ext cx="2431315" cy="369332"/>
          </a:xfrm>
          <a:prstGeom prst="rect">
            <a:avLst/>
          </a:prstGeom>
          <a:noFill/>
        </p:spPr>
        <p:txBody>
          <a:bodyPr wrap="square" rtlCol="0">
            <a:spAutoFit/>
          </a:bodyPr>
          <a:lstStyle/>
          <a:p>
            <a:pPr defTabSz="457181"/>
            <a:r>
              <a:rPr lang="en-US">
                <a:solidFill>
                  <a:prstClr val="black"/>
                </a:solidFill>
                <a:latin typeface="Calibri"/>
              </a:rPr>
              <a:t>Technology Profiles</a:t>
            </a:r>
          </a:p>
        </p:txBody>
      </p:sp>
      <p:sp>
        <p:nvSpPr>
          <p:cNvPr id="66" name="TextBox 65"/>
          <p:cNvSpPr txBox="1"/>
          <p:nvPr/>
        </p:nvSpPr>
        <p:spPr>
          <a:xfrm>
            <a:off x="408522" y="2620043"/>
            <a:ext cx="184666" cy="369332"/>
          </a:xfrm>
          <a:prstGeom prst="rect">
            <a:avLst/>
          </a:prstGeom>
          <a:noFill/>
        </p:spPr>
        <p:txBody>
          <a:bodyPr wrap="none" rtlCol="0">
            <a:spAutoFit/>
          </a:bodyPr>
          <a:lstStyle/>
          <a:p>
            <a:endParaRPr lang="en-US">
              <a:solidFill>
                <a:prstClr val="black"/>
              </a:solidFill>
              <a:latin typeface="Calibri"/>
            </a:endParaRPr>
          </a:p>
        </p:txBody>
      </p:sp>
      <p:sp>
        <p:nvSpPr>
          <p:cNvPr id="67" name="TextBox 66"/>
          <p:cNvSpPr txBox="1"/>
          <p:nvPr/>
        </p:nvSpPr>
        <p:spPr>
          <a:xfrm>
            <a:off x="133214" y="2637806"/>
            <a:ext cx="184666" cy="369332"/>
          </a:xfrm>
          <a:prstGeom prst="rect">
            <a:avLst/>
          </a:prstGeom>
          <a:noFill/>
        </p:spPr>
        <p:txBody>
          <a:bodyPr wrap="none" rtlCol="0">
            <a:spAutoFit/>
          </a:bodyPr>
          <a:lstStyle/>
          <a:p>
            <a:endParaRPr lang="en-US">
              <a:solidFill>
                <a:prstClr val="black"/>
              </a:solidFill>
              <a:latin typeface="Calibri"/>
            </a:endParaRPr>
          </a:p>
        </p:txBody>
      </p:sp>
    </p:spTree>
    <p:extLst>
      <p:ext uri="{BB962C8B-B14F-4D97-AF65-F5344CB8AC3E}">
        <p14:creationId xmlns:p14="http://schemas.microsoft.com/office/powerpoint/2010/main" val="1909496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500"/>
                                        <p:tgtEl>
                                          <p:spTgt spid="4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500"/>
                                        <p:tgtEl>
                                          <p:spTgt spid="4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500"/>
                                        <p:tgtEl>
                                          <p:spTgt spid="4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fade">
                                      <p:cBhvr>
                                        <p:cTn id="89" dur="500"/>
                                        <p:tgtEl>
                                          <p:spTgt spid="4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fade">
                                      <p:cBhvr>
                                        <p:cTn id="92" dur="500"/>
                                        <p:tgtEl>
                                          <p:spTgt spid="4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fade">
                                      <p:cBhvr>
                                        <p:cTn id="95" dur="500"/>
                                        <p:tgtEl>
                                          <p:spTgt spid="50"/>
                                        </p:tgtEl>
                                      </p:cBhvr>
                                    </p:animEffect>
                                  </p:childTnLst>
                                </p:cTn>
                              </p:par>
                              <p:par>
                                <p:cTn id="96" presetID="10" presetClass="entr" presetSubtype="0"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10" presetClass="entr" presetSubtype="0" fill="hold" nodeType="with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fade">
                                      <p:cBhvr>
                                        <p:cTn id="101" dur="500"/>
                                        <p:tgtEl>
                                          <p:spTgt spid="52"/>
                                        </p:tgtEl>
                                      </p:cBhvr>
                                    </p:animEffect>
                                  </p:childTnLst>
                                </p:cTn>
                              </p:par>
                              <p:par>
                                <p:cTn id="102" presetID="10" presetClass="entr" presetSubtype="0" fill="hold" nodeType="with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fade">
                                      <p:cBhvr>
                                        <p:cTn id="104" dur="500"/>
                                        <p:tgtEl>
                                          <p:spTgt spid="56"/>
                                        </p:tgtEl>
                                      </p:cBhvr>
                                    </p:animEffect>
                                  </p:childTnLst>
                                </p:cTn>
                              </p:par>
                              <p:par>
                                <p:cTn id="105" presetID="10" presetClass="entr" presetSubtype="0" fill="hold" nodeType="withEffect">
                                  <p:stCondLst>
                                    <p:cond delay="0"/>
                                  </p:stCondLst>
                                  <p:childTnLst>
                                    <p:set>
                                      <p:cBhvr>
                                        <p:cTn id="106" dur="1" fill="hold">
                                          <p:stCondLst>
                                            <p:cond delay="0"/>
                                          </p:stCondLst>
                                        </p:cTn>
                                        <p:tgtEl>
                                          <p:spTgt spid="57"/>
                                        </p:tgtEl>
                                        <p:attrNameLst>
                                          <p:attrName>style.visibility</p:attrName>
                                        </p:attrNameLst>
                                      </p:cBhvr>
                                      <p:to>
                                        <p:strVal val="visible"/>
                                      </p:to>
                                    </p:set>
                                    <p:animEffect transition="in" filter="fade">
                                      <p:cBhvr>
                                        <p:cTn id="107" dur="500"/>
                                        <p:tgtEl>
                                          <p:spTgt spid="57"/>
                                        </p:tgtEl>
                                      </p:cBhvr>
                                    </p:animEffect>
                                  </p:childTnLst>
                                </p:cTn>
                              </p:par>
                              <p:par>
                                <p:cTn id="108" presetID="10" presetClass="entr" presetSubtype="0"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fade">
                                      <p:cBhvr>
                                        <p:cTn id="110" dur="500"/>
                                        <p:tgtEl>
                                          <p:spTgt spid="5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fade">
                                      <p:cBhvr>
                                        <p:cTn id="113" dur="500"/>
                                        <p:tgtEl>
                                          <p:spTgt spid="5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0"/>
                                        </p:tgtEl>
                                        <p:attrNameLst>
                                          <p:attrName>style.visibility</p:attrName>
                                        </p:attrNameLst>
                                      </p:cBhvr>
                                      <p:to>
                                        <p:strVal val="visible"/>
                                      </p:to>
                                    </p:set>
                                    <p:animEffect transition="in" filter="fade">
                                      <p:cBhvr>
                                        <p:cTn id="116" dur="500"/>
                                        <p:tgtEl>
                                          <p:spTgt spid="6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fade">
                                      <p:cBhvr>
                                        <p:cTn id="119" dur="500"/>
                                        <p:tgtEl>
                                          <p:spTgt spid="61"/>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animEffect transition="in" filter="fade">
                                      <p:cBhvr>
                                        <p:cTn id="125" dur="500"/>
                                        <p:tgtEl>
                                          <p:spTgt spid="6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4"/>
                                        </p:tgtEl>
                                        <p:attrNameLst>
                                          <p:attrName>style.visibility</p:attrName>
                                        </p:attrNameLst>
                                      </p:cBhvr>
                                      <p:to>
                                        <p:strVal val="visible"/>
                                      </p:to>
                                    </p:set>
                                    <p:animEffect transition="in" filter="fade">
                                      <p:cBhvr>
                                        <p:cTn id="128" dur="500"/>
                                        <p:tgtEl>
                                          <p:spTgt spid="64"/>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5"/>
                                        </p:tgtEl>
                                        <p:attrNameLst>
                                          <p:attrName>style.visibility</p:attrName>
                                        </p:attrNameLst>
                                      </p:cBhvr>
                                      <p:to>
                                        <p:strVal val="visible"/>
                                      </p:to>
                                    </p:set>
                                    <p:animEffect transition="in" filter="fade">
                                      <p:cBhvr>
                                        <p:cTn id="13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34" grpId="0" animBg="1"/>
      <p:bldP spid="37" grpId="0" animBg="1"/>
      <p:bldP spid="31" grpId="0" animBg="1"/>
      <p:bldP spid="35" grpId="0" animBg="1"/>
      <p:bldP spid="41" grpId="0" animBg="1"/>
      <p:bldP spid="42" grpId="0" animBg="1"/>
      <p:bldP spid="43" grpId="0" animBg="1"/>
      <p:bldP spid="44" grpId="0" animBg="1"/>
      <p:bldP spid="45" grpId="0" animBg="1"/>
      <p:bldP spid="46" grpId="0"/>
      <p:bldP spid="47" grpId="0"/>
      <p:bldP spid="48" grpId="0"/>
      <p:bldP spid="49" grpId="0"/>
      <p:bldP spid="50" grpId="0"/>
      <p:bldP spid="59" grpId="0"/>
      <p:bldP spid="60" grpId="0" animBg="1"/>
      <p:bldP spid="61" grpId="0"/>
      <p:bldP spid="62" grpId="0"/>
      <p:bldP spid="63" grpId="0"/>
      <p:bldP spid="64" grpId="0" animBg="1"/>
      <p:bldP spid="6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R-Cord">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iena Template (Dark)">
  <a:themeElements>
    <a:clrScheme name="Ciena 2016 Dark">
      <a:dk1>
        <a:srgbClr val="000000"/>
      </a:dk1>
      <a:lt1>
        <a:srgbClr val="FFFFFF"/>
      </a:lt1>
      <a:dk2>
        <a:srgbClr val="343642"/>
      </a:dk2>
      <a:lt2>
        <a:srgbClr val="CED0D2"/>
      </a:lt2>
      <a:accent1>
        <a:srgbClr val="C71C2C"/>
      </a:accent1>
      <a:accent2>
        <a:srgbClr val="F58025"/>
      </a:accent2>
      <a:accent3>
        <a:srgbClr val="E7A40F"/>
      </a:accent3>
      <a:accent4>
        <a:srgbClr val="800A68"/>
      </a:accent4>
      <a:accent5>
        <a:srgbClr val="284EC4"/>
      </a:accent5>
      <a:accent6>
        <a:srgbClr val="00AE86"/>
      </a:accent6>
      <a:hlink>
        <a:srgbClr val="C71C2C"/>
      </a:hlink>
      <a:folHlink>
        <a:srgbClr val="34364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anchor="ctr"/>
      <a:lstStyle>
        <a:defPPr algn="ctr">
          <a:defRPr sz="1400" dirty="0">
            <a:solidFill>
              <a:schemeClr val="tx1"/>
            </a:solidFill>
            <a:ea typeface="ＭＳ Ｐゴシック" pitchFamily="34" charset="-128"/>
          </a:defRPr>
        </a:defPPr>
      </a:lstStyle>
      <a:style>
        <a:lnRef idx="1">
          <a:schemeClr val="accent3"/>
        </a:lnRef>
        <a:fillRef idx="3">
          <a:schemeClr val="accent3"/>
        </a:fillRef>
        <a:effectRef idx="2">
          <a:schemeClr val="accent3"/>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Ciena_Corp_Template_2016_dark.pptx" id="{883A3C10-40DB-44C5-B8E0-3AED5EEEAD36}" vid="{F00D34FA-0163-42C6-A7FC-E14EA768197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6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NF PPT Template 100417">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CORD Projec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_CORD Projec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NF PPT Template 102017">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2524</TotalTime>
  <Words>2191</Words>
  <Application>Microsoft Macintosh PowerPoint</Application>
  <PresentationFormat>On-screen Show (16:9)</PresentationFormat>
  <Paragraphs>679</Paragraphs>
  <Slides>34</Slides>
  <Notes>7</Notes>
  <HiddenSlides>0</HiddenSlides>
  <MMClips>0</MMClips>
  <ScaleCrop>false</ScaleCrop>
  <HeadingPairs>
    <vt:vector size="4" baseType="variant">
      <vt:variant>
        <vt:lpstr>Theme</vt:lpstr>
      </vt:variant>
      <vt:variant>
        <vt:i4>16</vt:i4>
      </vt:variant>
      <vt:variant>
        <vt:lpstr>Slide Titles</vt:lpstr>
      </vt:variant>
      <vt:variant>
        <vt:i4>34</vt:i4>
      </vt:variant>
    </vt:vector>
  </HeadingPairs>
  <TitlesOfParts>
    <vt:vector size="50" baseType="lpstr">
      <vt:lpstr>Office Theme</vt:lpstr>
      <vt:lpstr>1_Office Theme</vt:lpstr>
      <vt:lpstr>R-Cord</vt:lpstr>
      <vt:lpstr>Simple Light</vt:lpstr>
      <vt:lpstr>Ciena Template (Dark)</vt:lpstr>
      <vt:lpstr>4_Office Theme</vt:lpstr>
      <vt:lpstr>2_Office Theme</vt:lpstr>
      <vt:lpstr>3_Office Theme</vt:lpstr>
      <vt:lpstr>5_Office Theme</vt:lpstr>
      <vt:lpstr>6_Office Theme</vt:lpstr>
      <vt:lpstr>7_Office Theme</vt:lpstr>
      <vt:lpstr>8_Office Theme</vt:lpstr>
      <vt:lpstr>ONF PPT Template 100417</vt:lpstr>
      <vt:lpstr>CORD Project</vt:lpstr>
      <vt:lpstr>1_CORD Project</vt:lpstr>
      <vt:lpstr>ONF PPT Template 102017</vt:lpstr>
      <vt:lpstr>SEBA, VOLTHA &amp; Residential CORD</vt:lpstr>
      <vt:lpstr>CORD: Central Office Re-Architected as a Datacenter</vt:lpstr>
      <vt:lpstr>Outline</vt:lpstr>
      <vt:lpstr>CORD platform changes</vt:lpstr>
      <vt:lpstr>CORD platform &amp; build-process (before mid-2018)</vt:lpstr>
      <vt:lpstr>Issues with the previous CORD platform &amp; build</vt:lpstr>
      <vt:lpstr>New CORD 6.0 platform (July-2018)</vt:lpstr>
      <vt:lpstr>R-CORD &amp; VOLTHA changes</vt:lpstr>
      <vt:lpstr>PowerPoint Presentation</vt:lpstr>
      <vt:lpstr>PowerPoint Presentation</vt:lpstr>
      <vt:lpstr>PowerPoint Presentation</vt:lpstr>
      <vt:lpstr>PowerPoint Presentation</vt:lpstr>
      <vt:lpstr>OLT Disaggregation  VOLTHA</vt:lpstr>
      <vt:lpstr>PowerPoint Presentation</vt:lpstr>
      <vt:lpstr>PowerPoint Presentation</vt:lpstr>
      <vt:lpstr>PowerPoint Presentation</vt:lpstr>
      <vt:lpstr>Why OpenOLT Adaptor?</vt:lpstr>
      <vt:lpstr>PowerPoint Presentation</vt:lpstr>
      <vt:lpstr>So what is SEBA?</vt:lpstr>
      <vt:lpstr> SEBA Exemplar</vt:lpstr>
      <vt:lpstr>PowerPoint Presentation</vt:lpstr>
      <vt:lpstr> NEM Workflows</vt:lpstr>
      <vt:lpstr>PowerPoint Presentation</vt:lpstr>
      <vt:lpstr>    Demo setup BBWF 2018</vt:lpstr>
      <vt:lpstr>PowerPoint Presentation</vt:lpstr>
      <vt:lpstr>SEBA Development &amp; Roadmap</vt:lpstr>
      <vt:lpstr>PowerPoint Presentation</vt:lpstr>
      <vt:lpstr>PowerPoint Presentation</vt:lpstr>
      <vt:lpstr>PowerPoint Presentation</vt:lpstr>
      <vt:lpstr>PowerPoint Presentation</vt:lpstr>
      <vt:lpstr>PowerPoint Presentation</vt:lpstr>
      <vt:lpstr>Backup</vt:lpstr>
      <vt:lpstr>Voltha Core 2.0 – 4 µservices </vt:lpstr>
      <vt:lpstr>Abstraction: PON as a Quasi-Ethernet Switch</vt:lpstr>
    </vt:vector>
  </TitlesOfParts>
  <Company>ONF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Saurav Das</dc:creator>
  <cp:lastModifiedBy>Saurav Das</cp:lastModifiedBy>
  <cp:revision>82</cp:revision>
  <dcterms:created xsi:type="dcterms:W3CDTF">2018-10-21T15:45:32Z</dcterms:created>
  <dcterms:modified xsi:type="dcterms:W3CDTF">2018-10-29T15:48:35Z</dcterms:modified>
</cp:coreProperties>
</file>