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tiff" ContentType="image/tif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4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5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6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7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8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9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10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1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2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13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14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15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6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2" r:id="rId3"/>
    <p:sldMasterId id="2147483680" r:id="rId4"/>
    <p:sldMasterId id="2147483720" r:id="rId5"/>
    <p:sldMasterId id="2147483751" r:id="rId6"/>
    <p:sldMasterId id="2147483759" r:id="rId7"/>
    <p:sldMasterId id="2147483767" r:id="rId8"/>
    <p:sldMasterId id="2147483779" r:id="rId9"/>
    <p:sldMasterId id="2147483792" r:id="rId10"/>
    <p:sldMasterId id="2147483801" r:id="rId11"/>
    <p:sldMasterId id="2147483807" r:id="rId12"/>
    <p:sldMasterId id="2147483823" r:id="rId13"/>
    <p:sldMasterId id="2147483834" r:id="rId14"/>
    <p:sldMasterId id="2147483838" r:id="rId15"/>
    <p:sldMasterId id="2147483849" r:id="rId16"/>
    <p:sldMasterId id="2147483857" r:id="rId17"/>
  </p:sldMasterIdLst>
  <p:notesMasterIdLst>
    <p:notesMasterId r:id="rId53"/>
  </p:notesMasterIdLst>
  <p:sldIdLst>
    <p:sldId id="316" r:id="rId18"/>
    <p:sldId id="315" r:id="rId19"/>
    <p:sldId id="268" r:id="rId20"/>
    <p:sldId id="314" r:id="rId21"/>
    <p:sldId id="300" r:id="rId22"/>
    <p:sldId id="296" r:id="rId23"/>
    <p:sldId id="257" r:id="rId24"/>
    <p:sldId id="266" r:id="rId25"/>
    <p:sldId id="258" r:id="rId26"/>
    <p:sldId id="281" r:id="rId27"/>
    <p:sldId id="259" r:id="rId28"/>
    <p:sldId id="306" r:id="rId29"/>
    <p:sldId id="280" r:id="rId30"/>
    <p:sldId id="295" r:id="rId31"/>
    <p:sldId id="307" r:id="rId32"/>
    <p:sldId id="308" r:id="rId33"/>
    <p:sldId id="309" r:id="rId34"/>
    <p:sldId id="310" r:id="rId35"/>
    <p:sldId id="311" r:id="rId36"/>
    <p:sldId id="294" r:id="rId37"/>
    <p:sldId id="292" r:id="rId38"/>
    <p:sldId id="318" r:id="rId39"/>
    <p:sldId id="293" r:id="rId40"/>
    <p:sldId id="282" r:id="rId41"/>
    <p:sldId id="297" r:id="rId42"/>
    <p:sldId id="305" r:id="rId43"/>
    <p:sldId id="304" r:id="rId44"/>
    <p:sldId id="275" r:id="rId45"/>
    <p:sldId id="303" r:id="rId46"/>
    <p:sldId id="312" r:id="rId47"/>
    <p:sldId id="277" r:id="rId48"/>
    <p:sldId id="278" r:id="rId49"/>
    <p:sldId id="276" r:id="rId50"/>
    <p:sldId id="256" r:id="rId51"/>
    <p:sldId id="283" r:id="rId5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222" autoAdjust="0"/>
  </p:normalViewPr>
  <p:slideViewPr>
    <p:cSldViewPr snapToGrid="0" snapToObjects="1">
      <p:cViewPr varScale="1">
        <p:scale>
          <a:sx n="158" d="100"/>
          <a:sy n="158" d="100"/>
        </p:scale>
        <p:origin x="-200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9" d="100"/>
        <a:sy n="119" d="100"/>
      </p:scale>
      <p:origin x="0" y="195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4" Type="http://schemas.openxmlformats.org/officeDocument/2006/relationships/slideMaster" Target="slideMasters/slideMaster14.xml"/><Relationship Id="rId15" Type="http://schemas.openxmlformats.org/officeDocument/2006/relationships/slideMaster" Target="slideMasters/slideMaster15.xml"/><Relationship Id="rId16" Type="http://schemas.openxmlformats.org/officeDocument/2006/relationships/slideMaster" Target="slideMasters/slideMaster16.xml"/><Relationship Id="rId17" Type="http://schemas.openxmlformats.org/officeDocument/2006/relationships/slideMaster" Target="slideMasters/slideMaster17.xml"/><Relationship Id="rId18" Type="http://schemas.openxmlformats.org/officeDocument/2006/relationships/slide" Target="slides/slide1.xml"/><Relationship Id="rId19" Type="http://schemas.openxmlformats.org/officeDocument/2006/relationships/slide" Target="slides/slide2.xml"/><Relationship Id="rId50" Type="http://schemas.openxmlformats.org/officeDocument/2006/relationships/slide" Target="slides/slide33.xml"/><Relationship Id="rId51" Type="http://schemas.openxmlformats.org/officeDocument/2006/relationships/slide" Target="slides/slide34.xml"/><Relationship Id="rId52" Type="http://schemas.openxmlformats.org/officeDocument/2006/relationships/slide" Target="slides/slide35.xml"/><Relationship Id="rId53" Type="http://schemas.openxmlformats.org/officeDocument/2006/relationships/notesMaster" Target="notesMasters/notesMaster1.xml"/><Relationship Id="rId54" Type="http://schemas.openxmlformats.org/officeDocument/2006/relationships/printerSettings" Target="printerSettings/printerSettings1.bin"/><Relationship Id="rId55" Type="http://schemas.openxmlformats.org/officeDocument/2006/relationships/presProps" Target="presProps.xml"/><Relationship Id="rId56" Type="http://schemas.openxmlformats.org/officeDocument/2006/relationships/viewProps" Target="viewProps.xml"/><Relationship Id="rId57" Type="http://schemas.openxmlformats.org/officeDocument/2006/relationships/theme" Target="theme/theme1.xml"/><Relationship Id="rId58" Type="http://schemas.openxmlformats.org/officeDocument/2006/relationships/tableStyles" Target="tableStyles.xml"/><Relationship Id="rId40" Type="http://schemas.openxmlformats.org/officeDocument/2006/relationships/slide" Target="slides/slide23.xml"/><Relationship Id="rId41" Type="http://schemas.openxmlformats.org/officeDocument/2006/relationships/slide" Target="slides/slide24.xml"/><Relationship Id="rId42" Type="http://schemas.openxmlformats.org/officeDocument/2006/relationships/slide" Target="slides/slide25.xml"/><Relationship Id="rId43" Type="http://schemas.openxmlformats.org/officeDocument/2006/relationships/slide" Target="slides/slide26.xml"/><Relationship Id="rId44" Type="http://schemas.openxmlformats.org/officeDocument/2006/relationships/slide" Target="slides/slide27.xml"/><Relationship Id="rId45" Type="http://schemas.openxmlformats.org/officeDocument/2006/relationships/slide" Target="slides/slide28.xml"/><Relationship Id="rId46" Type="http://schemas.openxmlformats.org/officeDocument/2006/relationships/slide" Target="slides/slide29.xml"/><Relationship Id="rId47" Type="http://schemas.openxmlformats.org/officeDocument/2006/relationships/slide" Target="slides/slide30.xml"/><Relationship Id="rId48" Type="http://schemas.openxmlformats.org/officeDocument/2006/relationships/slide" Target="slides/slide31.xml"/><Relationship Id="rId49" Type="http://schemas.openxmlformats.org/officeDocument/2006/relationships/slide" Target="slides/slide32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9" Type="http://schemas.openxmlformats.org/officeDocument/2006/relationships/slideMaster" Target="slideMasters/slideMaster9.xml"/><Relationship Id="rId30" Type="http://schemas.openxmlformats.org/officeDocument/2006/relationships/slide" Target="slides/slide13.xml"/><Relationship Id="rId31" Type="http://schemas.openxmlformats.org/officeDocument/2006/relationships/slide" Target="slides/slide14.xml"/><Relationship Id="rId32" Type="http://schemas.openxmlformats.org/officeDocument/2006/relationships/slide" Target="slides/slide15.xml"/><Relationship Id="rId33" Type="http://schemas.openxmlformats.org/officeDocument/2006/relationships/slide" Target="slides/slide16.xml"/><Relationship Id="rId34" Type="http://schemas.openxmlformats.org/officeDocument/2006/relationships/slide" Target="slides/slide17.xml"/><Relationship Id="rId35" Type="http://schemas.openxmlformats.org/officeDocument/2006/relationships/slide" Target="slides/slide18.xml"/><Relationship Id="rId36" Type="http://schemas.openxmlformats.org/officeDocument/2006/relationships/slide" Target="slides/slide19.xml"/><Relationship Id="rId37" Type="http://schemas.openxmlformats.org/officeDocument/2006/relationships/slide" Target="slides/slide20.xml"/><Relationship Id="rId38" Type="http://schemas.openxmlformats.org/officeDocument/2006/relationships/slide" Target="slides/slide21.xml"/><Relationship Id="rId39" Type="http://schemas.openxmlformats.org/officeDocument/2006/relationships/slide" Target="slides/slide22.xml"/><Relationship Id="rId20" Type="http://schemas.openxmlformats.org/officeDocument/2006/relationships/slide" Target="slides/slide3.xml"/><Relationship Id="rId21" Type="http://schemas.openxmlformats.org/officeDocument/2006/relationships/slide" Target="slides/slide4.xml"/><Relationship Id="rId22" Type="http://schemas.openxmlformats.org/officeDocument/2006/relationships/slide" Target="slides/slide5.xml"/><Relationship Id="rId23" Type="http://schemas.openxmlformats.org/officeDocument/2006/relationships/slide" Target="slides/slide6.xml"/><Relationship Id="rId24" Type="http://schemas.openxmlformats.org/officeDocument/2006/relationships/slide" Target="slides/slide7.xml"/><Relationship Id="rId25" Type="http://schemas.openxmlformats.org/officeDocument/2006/relationships/slide" Target="slides/slide8.xml"/><Relationship Id="rId26" Type="http://schemas.openxmlformats.org/officeDocument/2006/relationships/slide" Target="slides/slide9.xml"/><Relationship Id="rId27" Type="http://schemas.openxmlformats.org/officeDocument/2006/relationships/slide" Target="slides/slide10.xml"/><Relationship Id="rId28" Type="http://schemas.openxmlformats.org/officeDocument/2006/relationships/slide" Target="slides/slide11.xml"/><Relationship Id="rId29" Type="http://schemas.openxmlformats.org/officeDocument/2006/relationships/slide" Target="slides/slide12.xml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F61793-C70C-9A41-B5FF-CEEA072626DC}" type="datetimeFigureOut">
              <a:t>10/25/18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AF8E59-59E5-3A42-98E7-4CACDAA0EB2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653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61257" y="4343400"/>
            <a:ext cx="6411686" cy="4114800"/>
          </a:xfrm>
        </p:spPr>
        <p:txBody>
          <a:bodyPr/>
          <a:lstStyle/>
          <a:p>
            <a:r>
              <a:rPr lang="en-US" sz="1800" dirty="0"/>
              <a:t>The other most important thing about ONF is that we are an operator led organization. </a:t>
            </a:r>
          </a:p>
          <a:p>
            <a:endParaRPr lang="en-US" sz="1800" dirty="0"/>
          </a:p>
          <a:p>
            <a:r>
              <a:rPr lang="en-US" sz="1800" dirty="0"/>
              <a:t>We are by the operator and for the operator. </a:t>
            </a:r>
          </a:p>
          <a:p>
            <a:endParaRPr lang="en-US" sz="1800" dirty="0"/>
          </a:p>
          <a:p>
            <a:r>
              <a:rPr lang="en-US" sz="1800" dirty="0"/>
              <a:t>Our board members are leaders from leading network operators. </a:t>
            </a:r>
          </a:p>
          <a:p>
            <a:endParaRPr lang="en-US" sz="1800" dirty="0"/>
          </a:p>
          <a:p>
            <a:r>
              <a:rPr lang="en-US" sz="1800" dirty="0"/>
              <a:t>We appreciate Turk Telekom as a partner. </a:t>
            </a:r>
          </a:p>
          <a:p>
            <a:endParaRPr lang="en-US" sz="1800" dirty="0"/>
          </a:p>
          <a:p>
            <a:r>
              <a:rPr lang="en-US" sz="1800" dirty="0"/>
              <a:t>We also include 15 other network operators as members and here we appreciate Turk Cell as our member. </a:t>
            </a:r>
          </a:p>
          <a:p>
            <a:endParaRPr lang="en-US" sz="1800" dirty="0"/>
          </a:p>
          <a:p>
            <a:r>
              <a:rPr lang="en-US" sz="1800" dirty="0"/>
              <a:t>We do have supply-chain partners and a very strong ecosystem. </a:t>
            </a:r>
          </a:p>
          <a:p>
            <a:endParaRPr lang="en-US" sz="1800" dirty="0"/>
          </a:p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E8AFDA-301D-4C4D-9A58-9902B72A24AC}" type="slidenum">
              <a:rPr lang="en-US" smtClean="0">
                <a:solidFill>
                  <a:prstClr val="black"/>
                </a:solidFill>
                <a:latin typeface="Corbel"/>
              </a:rPr>
              <a:pPr>
                <a:defRPr/>
              </a:pPr>
              <a:t>2</a:t>
            </a:fld>
            <a:endParaRPr lang="en-US">
              <a:solidFill>
                <a:prstClr val="black"/>
              </a:solid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39646653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42a945377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g42a945377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3a9093302a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Google Shape;44;g3a9093302a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Shape 46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4" name="Shape 4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Shape 52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0" name="Shape 53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Shape 53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Shape 53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</p:spPr>
        <p:txBody>
          <a:bodyPr/>
          <a:lstStyle/>
          <a:p>
            <a:fld id="{4787B456-58CD-FD45-86E5-6B94781C39E2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17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841169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Talk about data plane scale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16DF0113-6FC9-0044-AAE6-F0C0DB9D18C2}" type="slidenum">
              <a:rPr lang="en-US">
                <a:solidFill>
                  <a:prstClr val="black"/>
                </a:solidFill>
                <a:latin typeface="Calibri"/>
              </a:rPr>
              <a:pPr/>
              <a:t>18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542977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Shape 31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Shape 31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a9093302a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a9093302a_0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No distinction</a:t>
            </a:r>
            <a:r>
              <a:rPr lang="en-US" baseline="0"/>
              <a:t> between head-node and compute node</a:t>
            </a: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Offline install – local</a:t>
            </a:r>
            <a:r>
              <a:rPr lang="en-US" baseline="0"/>
              <a:t> docker registry</a:t>
            </a: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Modularity  - install what you need – choose helm chart, your</a:t>
            </a:r>
            <a:r>
              <a:rPr lang="en-US" baseline="0"/>
              <a:t> own fabric, your own DNS</a:t>
            </a: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 switch/</a:t>
            </a:r>
            <a:r>
              <a:rPr lang="en-US" baseline="0"/>
              <a:t> 1 server – expand as you wish</a:t>
            </a: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a9093302a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a9093302a_0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No distinction</a:t>
            </a:r>
            <a:r>
              <a:rPr lang="en-US" baseline="0"/>
              <a:t> between head-node and compute node</a:t>
            </a: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Offline install – local</a:t>
            </a:r>
            <a:r>
              <a:rPr lang="en-US" baseline="0"/>
              <a:t> docker registry</a:t>
            </a: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Modularity  - install what you need – choose helm chart, your</a:t>
            </a:r>
            <a:r>
              <a:rPr lang="en-US" baseline="0"/>
              <a:t> own fabric, your own DNS</a:t>
            </a: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 switch/</a:t>
            </a:r>
            <a:r>
              <a:rPr lang="en-US" baseline="0"/>
              <a:t> 1 server – expand as you wish</a:t>
            </a: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g42a738fb1a_0_4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3" name="Google Shape;733;g42a738fb1a_0_4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E3C897-FF40-AE4B-A0AA-87F2280A65DA}" type="slidenum">
              <a:rPr>
                <a:solidFill>
                  <a:prstClr val="black"/>
                </a:solidFill>
                <a:latin typeface="Calibri"/>
              </a:rPr>
              <a:pPr/>
              <a:t>31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832683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2.png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3.png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2.png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2.png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Relationship Id="rId2" Type="http://schemas.openxmlformats.org/officeDocument/2006/relationships/image" Target="../media/image4.jpeg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Relationship Id="rId2" Type="http://schemas.openxmlformats.org/officeDocument/2006/relationships/image" Target="../media/image2.png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Relationship Id="rId2" Type="http://schemas.openxmlformats.org/officeDocument/2006/relationships/image" Target="../media/image2.png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Relationship Id="rId2" Type="http://schemas.openxmlformats.org/officeDocument/2006/relationships/image" Target="../media/image5.png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Relationship Id="rId2" Type="http://schemas.openxmlformats.org/officeDocument/2006/relationships/image" Target="../media/image6.jpg"/><Relationship Id="rId3" Type="http://schemas.openxmlformats.org/officeDocument/2006/relationships/image" Target="../media/image7.png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Relationship Id="rId2" Type="http://schemas.openxmlformats.org/officeDocument/2006/relationships/image" Target="../media/image8.png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Relationship Id="rId2" Type="http://schemas.openxmlformats.org/officeDocument/2006/relationships/image" Target="../media/image8.png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Relationship Id="rId2" Type="http://schemas.openxmlformats.org/officeDocument/2006/relationships/image" Target="../media/image6.jpg"/><Relationship Id="rId3" Type="http://schemas.openxmlformats.org/officeDocument/2006/relationships/image" Target="../media/image7.png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Relationship Id="rId2" Type="http://schemas.openxmlformats.org/officeDocument/2006/relationships/image" Target="../media/image8.png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Relationship Id="rId2" Type="http://schemas.openxmlformats.org/officeDocument/2006/relationships/image" Target="../media/image8.png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Relationship Id="rId2" Type="http://schemas.openxmlformats.org/officeDocument/2006/relationships/image" Target="../media/image8.png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Relationship Id="rId2" Type="http://schemas.openxmlformats.org/officeDocument/2006/relationships/image" Target="../media/image2.png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Relationship Id="rId2" Type="http://schemas.openxmlformats.org/officeDocument/2006/relationships/image" Target="../media/image9.png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Relationship Id="rId2" Type="http://schemas.openxmlformats.org/officeDocument/2006/relationships/image" Target="../media/image2.png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Relationship Id="rId2" Type="http://schemas.openxmlformats.org/officeDocument/2006/relationships/image" Target="../media/image2.png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Relationship Id="rId2" Type="http://schemas.openxmlformats.org/officeDocument/2006/relationships/image" Target="../media/image2.png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3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BD0F0-094C-B843-B82F-D7D1B10D0BBE}" type="datetimeFigureOut">
              <a:t>10/25/18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44C60-6F7B-7542-87CE-5C18AAD8678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874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BD0F0-094C-B843-B82F-D7D1B10D0BBE}" type="datetimeFigureOut">
              <a:t>10/25/18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44C60-6F7B-7542-87CE-5C18AAD8678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437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BD0F0-094C-B843-B82F-D7D1B10D0BBE}" type="datetimeFigureOut">
              <a:t>10/25/18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44C60-6F7B-7542-87CE-5C18AAD8678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274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BD0F0-094C-B843-B82F-D7D1B10D0BBE}" type="datetimeFigureOut">
              <a:t>10/25/18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44C60-6F7B-7542-87CE-5C18AAD8678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909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BD0F0-094C-B843-B82F-D7D1B10D0BBE}" type="datetimeFigureOut">
              <a:t>10/25/18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44C60-6F7B-7542-87CE-5C18AAD8678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789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BD0F0-094C-B843-B82F-D7D1B10D0BBE}" type="datetimeFigureOut">
              <a:t>10/25/18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44C60-6F7B-7542-87CE-5C18AAD8678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855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BD0F0-094C-B843-B82F-D7D1B10D0BBE}" type="datetimeFigureOut">
              <a:t>10/25/18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44C60-6F7B-7542-87CE-5C18AAD8678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829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9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BD0F0-094C-B843-B82F-D7D1B10D0BBE}" type="datetimeFigureOut">
              <a:t>10/25/18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44C60-6F7B-7542-87CE-5C18AAD8678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587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2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BD0F0-094C-B843-B82F-D7D1B10D0BBE}" type="datetimeFigureOut">
              <a:t>10/25/18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44C60-6F7B-7542-87CE-5C18AAD8678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536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BD0F0-094C-B843-B82F-D7D1B10D0BBE}" type="datetimeFigureOut">
              <a:t>10/25/18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44C60-6F7B-7542-87CE-5C18AAD8678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427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3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3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BD0F0-094C-B843-B82F-D7D1B10D0BBE}" type="datetimeFigureOut">
              <a:t>10/25/18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44C60-6F7B-7542-87CE-5C18AAD8678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6939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57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8BD0D-B298-FA41-9050-3BE4130CB141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10/25/18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69746-BAAD-2D40-8F01-0CF5BFAC8574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88449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8BD0D-B298-FA41-9050-3BE4130CB141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10/25/18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69746-BAAD-2D40-8F01-0CF5BFAC8574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367720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213"/>
            <a:ext cx="7772400" cy="102155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8BD0D-B298-FA41-9050-3BE4130CB141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10/25/18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69746-BAAD-2D40-8F01-0CF5BFAC8574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545080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00130"/>
            <a:ext cx="4038600" cy="282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00130"/>
            <a:ext cx="4038600" cy="282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8BD0D-B298-FA41-9050-3BE4130CB141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10/25/18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69746-BAAD-2D40-8F01-0CF5BFAC8574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085410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8BD0D-B298-FA41-9050-3BE4130CB141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10/25/18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69746-BAAD-2D40-8F01-0CF5BFAC8574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889690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8BD0D-B298-FA41-9050-3BE4130CB141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10/25/18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69746-BAAD-2D40-8F01-0CF5BFAC8574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060576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8BD0D-B298-FA41-9050-3BE4130CB141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10/25/18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69746-BAAD-2D40-8F01-0CF5BFAC8574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710410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9" y="204788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8BD0D-B298-FA41-9050-3BE4130CB141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10/25/18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69746-BAAD-2D40-8F01-0CF5BFAC8574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017018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8BD0D-B298-FA41-9050-3BE4130CB141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10/25/18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69746-BAAD-2D40-8F01-0CF5BFAC8574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774592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8BD0D-B298-FA41-9050-3BE4130CB141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10/25/18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69746-BAAD-2D40-8F01-0CF5BFAC8574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374602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71450"/>
            <a:ext cx="2057400" cy="3657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71450"/>
            <a:ext cx="6019800" cy="3657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8BD0D-B298-FA41-9050-3BE4130CB141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10/25/18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69746-BAAD-2D40-8F01-0CF5BFAC8574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20344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2284225"/>
            <a:ext cx="9144000" cy="2859315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bg2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5181" y="2626894"/>
            <a:ext cx="8293326" cy="537754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4715" y="3404829"/>
            <a:ext cx="8293329" cy="42405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6" name="Picture 5" descr="ONF_WITH-GRADIEN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565" y="295730"/>
            <a:ext cx="2546597" cy="1750786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7757966" y="130632"/>
            <a:ext cx="1291771" cy="84908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</a:endParaRP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0" y="2284185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55645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Section Open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1355586"/>
            <a:ext cx="9144000" cy="2471173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bg2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2006" y="1670434"/>
            <a:ext cx="8431550" cy="537754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4" y="2452747"/>
            <a:ext cx="8431553" cy="137404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rgbClr val="A6A6A6"/>
                </a:solidFill>
                <a:latin typeface="Corbel"/>
                <a:cs typeface="Corbel"/>
              </a:defRPr>
            </a:lvl1pPr>
          </a:lstStyle>
          <a:p>
            <a:fld id="{C921E2DF-5279-024C-809C-CD16853F95A6}" type="slidenum">
              <a:rPr lang="en-US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1355581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0" y="3831225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81589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94" y="72933"/>
            <a:ext cx="8531225" cy="53262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7280"/>
            <a:ext cx="8521700" cy="3411220"/>
          </a:xfrm>
        </p:spPr>
        <p:txBody>
          <a:bodyPr/>
          <a:lstStyle>
            <a:lvl1pPr>
              <a:lnSpc>
                <a:spcPts val="3000"/>
              </a:lnSpc>
              <a:defRPr/>
            </a:lvl1pPr>
            <a:lvl2pPr>
              <a:lnSpc>
                <a:spcPts val="2600"/>
              </a:lnSpc>
              <a:defRPr/>
            </a:lvl2pPr>
            <a:lvl3pPr>
              <a:lnSpc>
                <a:spcPts val="2400"/>
              </a:lnSpc>
              <a:buClr>
                <a:schemeClr val="bg2"/>
              </a:buClr>
              <a:defRPr/>
            </a:lvl3pPr>
            <a:lvl4pPr>
              <a:lnSpc>
                <a:spcPts val="2200"/>
              </a:lnSpc>
              <a:buClr>
                <a:schemeClr val="accent5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18822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75" y="72933"/>
            <a:ext cx="7340600" cy="53262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7280"/>
            <a:ext cx="8521700" cy="3411220"/>
          </a:xfrm>
        </p:spPr>
        <p:txBody>
          <a:bodyPr/>
          <a:lstStyle>
            <a:lvl3pPr>
              <a:buClr>
                <a:schemeClr val="bg2"/>
              </a:buClr>
              <a:defRPr/>
            </a:lvl3pPr>
            <a:lvl4pPr>
              <a:buClr>
                <a:schemeClr val="accent5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2041" y="537368"/>
            <a:ext cx="7340600" cy="42764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stlye</a:t>
            </a:r>
          </a:p>
        </p:txBody>
      </p:sp>
    </p:spTree>
    <p:extLst>
      <p:ext uri="{BB962C8B-B14F-4D97-AF65-F5344CB8AC3E}">
        <p14:creationId xmlns:p14="http://schemas.microsoft.com/office/powerpoint/2010/main" val="30230419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170869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75" y="72933"/>
            <a:ext cx="8476192" cy="53262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2041" y="544603"/>
            <a:ext cx="8471826" cy="42764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stlye</a:t>
            </a:r>
          </a:p>
        </p:txBody>
      </p:sp>
    </p:spTree>
    <p:extLst>
      <p:ext uri="{BB962C8B-B14F-4D97-AF65-F5344CB8AC3E}">
        <p14:creationId xmlns:p14="http://schemas.microsoft.com/office/powerpoint/2010/main" val="300235868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055017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9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  <a:latin typeface="Arial"/>
              </a:rPr>
              <a:pPr/>
              <a:t>‹#›</a:t>
            </a:fld>
            <a:endParaRPr>
              <a:solidFill>
                <a:srgbClr val="595959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4145590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5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  <a:latin typeface="Arial"/>
              </a:rPr>
              <a:pPr/>
              <a:t>‹#›</a:t>
            </a:fld>
            <a:endParaRPr>
              <a:solidFill>
                <a:srgbClr val="595959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90129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  <a:latin typeface="Arial"/>
              </a:rPr>
              <a:pPr/>
              <a:t>‹#›</a:t>
            </a:fld>
            <a:endParaRPr>
              <a:solidFill>
                <a:srgbClr val="595959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4762054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  <a:latin typeface="Arial"/>
              </a:rPr>
              <a:pPr/>
              <a:t>‹#›</a:t>
            </a:fld>
            <a:endParaRPr>
              <a:solidFill>
                <a:srgbClr val="595959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704436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  <a:latin typeface="Arial"/>
              </a:rPr>
              <a:pPr/>
              <a:t>‹#›</a:t>
            </a:fld>
            <a:endParaRPr>
              <a:solidFill>
                <a:srgbClr val="595959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3789255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2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  <a:latin typeface="Arial"/>
              </a:rPr>
              <a:pPr/>
              <a:t>‹#›</a:t>
            </a:fld>
            <a:endParaRPr>
              <a:solidFill>
                <a:srgbClr val="595959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5479651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2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  <a:latin typeface="Arial"/>
              </a:rPr>
              <a:pPr/>
              <a:t>‹#›</a:t>
            </a:fld>
            <a:endParaRPr>
              <a:solidFill>
                <a:srgbClr val="595959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9993088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6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9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  <a:latin typeface="Arial"/>
              </a:rPr>
              <a:pPr/>
              <a:t>‹#›</a:t>
            </a:fld>
            <a:endParaRPr>
              <a:solidFill>
                <a:srgbClr val="595959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6915254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  <a:latin typeface="Arial"/>
              </a:rPr>
              <a:pPr/>
              <a:t>‹#›</a:t>
            </a:fld>
            <a:endParaRPr>
              <a:solidFill>
                <a:srgbClr val="595959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9698098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9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  <a:latin typeface="Arial"/>
              </a:rPr>
              <a:pPr/>
              <a:t>‹#›</a:t>
            </a:fld>
            <a:endParaRPr>
              <a:solidFill>
                <a:srgbClr val="595959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3617109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2284205"/>
            <a:ext cx="9144000" cy="2859315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bg2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5181" y="2626894"/>
            <a:ext cx="8293326" cy="537754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4715" y="3404829"/>
            <a:ext cx="8293329" cy="42405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6" name="Picture 5" descr="ONF_WITH-GRADIEN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525" y="295730"/>
            <a:ext cx="2546597" cy="1750786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7757926" y="130632"/>
            <a:ext cx="1291771" cy="84908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</a:endParaRP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0" y="2284185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746710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Section Open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1355586"/>
            <a:ext cx="9144000" cy="2471173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bg2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2006" y="1670434"/>
            <a:ext cx="8431550" cy="537754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4" y="2452727"/>
            <a:ext cx="8431553" cy="137404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rgbClr val="A6A6A6"/>
                </a:solidFill>
                <a:latin typeface="Corbel"/>
                <a:cs typeface="Corbel"/>
              </a:defRPr>
            </a:lvl1pPr>
          </a:lstStyle>
          <a:p>
            <a:fld id="{C921E2DF-5279-024C-809C-CD16853F95A6}" type="slidenum">
              <a:rPr lang="en-US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1355581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0" y="3831225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769853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94" y="72933"/>
            <a:ext cx="8531225" cy="53262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7280"/>
            <a:ext cx="8521700" cy="3411220"/>
          </a:xfrm>
        </p:spPr>
        <p:txBody>
          <a:bodyPr/>
          <a:lstStyle>
            <a:lvl1pPr>
              <a:lnSpc>
                <a:spcPts val="3000"/>
              </a:lnSpc>
              <a:defRPr/>
            </a:lvl1pPr>
            <a:lvl2pPr>
              <a:lnSpc>
                <a:spcPts val="2600"/>
              </a:lnSpc>
              <a:defRPr/>
            </a:lvl2pPr>
            <a:lvl3pPr>
              <a:lnSpc>
                <a:spcPts val="2400"/>
              </a:lnSpc>
              <a:buClr>
                <a:schemeClr val="bg2"/>
              </a:buClr>
              <a:defRPr/>
            </a:lvl3pPr>
            <a:lvl4pPr>
              <a:lnSpc>
                <a:spcPts val="2200"/>
              </a:lnSpc>
              <a:buClr>
                <a:schemeClr val="accent5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392927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75" y="72933"/>
            <a:ext cx="7340600" cy="53262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7280"/>
            <a:ext cx="8521700" cy="3411220"/>
          </a:xfrm>
        </p:spPr>
        <p:txBody>
          <a:bodyPr/>
          <a:lstStyle>
            <a:lvl3pPr>
              <a:buClr>
                <a:schemeClr val="bg2"/>
              </a:buClr>
              <a:defRPr/>
            </a:lvl3pPr>
            <a:lvl4pPr>
              <a:buClr>
                <a:schemeClr val="accent5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2041" y="537368"/>
            <a:ext cx="7340600" cy="42764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stlye</a:t>
            </a:r>
          </a:p>
        </p:txBody>
      </p:sp>
    </p:spTree>
    <p:extLst>
      <p:ext uri="{BB962C8B-B14F-4D97-AF65-F5344CB8AC3E}">
        <p14:creationId xmlns:p14="http://schemas.microsoft.com/office/powerpoint/2010/main" val="168272858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328626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75" y="72933"/>
            <a:ext cx="8476192" cy="53262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2041" y="544603"/>
            <a:ext cx="8471826" cy="42764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stlye</a:t>
            </a:r>
          </a:p>
        </p:txBody>
      </p:sp>
    </p:spTree>
    <p:extLst>
      <p:ext uri="{BB962C8B-B14F-4D97-AF65-F5344CB8AC3E}">
        <p14:creationId xmlns:p14="http://schemas.microsoft.com/office/powerpoint/2010/main" val="278511199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89577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OS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/>
          <p:nvPr/>
        </p:nvSpPr>
        <p:spPr>
          <a:xfrm>
            <a:off x="8472454" y="4663218"/>
            <a:ext cx="548703" cy="3936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algn="r">
              <a:buClr>
                <a:srgbClr val="595959"/>
              </a:buClr>
              <a:buSzPct val="25000"/>
              <a:buFont typeface="Helvetica Neue"/>
              <a:buNone/>
            </a:pPr>
            <a:fld id="{00000000-1234-1234-1234-123412341234}" type="slidenum">
              <a:rPr lang="en" sz="100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pPr algn="r">
                <a:buClr>
                  <a:srgbClr val="595959"/>
                </a:buClr>
                <a:buSzPct val="25000"/>
                <a:buFont typeface="Helvetica Neue"/>
                <a:buNone/>
              </a:pPr>
              <a:t>‹#›</a:t>
            </a:fld>
            <a:endParaRPr lang="en" sz="1000">
              <a:solidFill>
                <a:srgbClr val="59595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4" name="Shape 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44773" y="-13877"/>
            <a:ext cx="596100" cy="615300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Shape 35"/>
          <p:cNvSpPr txBox="1">
            <a:spLocks noGrp="1"/>
          </p:cNvSpPr>
          <p:nvPr>
            <p:ph type="ctrTitle"/>
          </p:nvPr>
        </p:nvSpPr>
        <p:spPr>
          <a:xfrm>
            <a:off x="109175" y="59417"/>
            <a:ext cx="7776600" cy="500107"/>
          </a:xfrm>
          <a:prstGeom prst="rect">
            <a:avLst/>
          </a:prstGeom>
          <a:noFill/>
          <a:ln>
            <a:noFill/>
          </a:ln>
        </p:spPr>
        <p:txBody>
          <a:bodyPr lIns="34275" tIns="34275" rIns="34275" bIns="3427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Droid Sans"/>
              <a:buNone/>
              <a:defRPr sz="2800" b="1" i="0" u="none" strike="noStrike" cap="none">
                <a:solidFill>
                  <a:srgbClr val="FFFFFF"/>
                </a:solidFill>
                <a:latin typeface="Droid Sans"/>
                <a:ea typeface="Droid Sans"/>
                <a:cs typeface="Droid Sans"/>
                <a:sym typeface="Droid Sans"/>
              </a:defRPr>
            </a:lvl1pPr>
            <a:lvl2pPr lvl="1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2pPr>
            <a:lvl3pPr lvl="2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3pPr>
            <a:lvl4pPr lvl="3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4pPr>
            <a:lvl5pPr lvl="4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5pPr>
            <a:lvl6pPr lvl="5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6pPr>
            <a:lvl7pPr lvl="6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7pPr>
            <a:lvl8pPr lvl="7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8pPr>
            <a:lvl9pPr lvl="8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8524731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2284206"/>
            <a:ext cx="9144000" cy="2859315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bg2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5181" y="2626894"/>
            <a:ext cx="8293326" cy="537754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4715" y="3404829"/>
            <a:ext cx="8293329" cy="42405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6" name="Picture 5" descr="ONF_WITH-GRADIEN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527" y="295731"/>
            <a:ext cx="2546597" cy="1750786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7757928" y="130632"/>
            <a:ext cx="1291771" cy="84908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</a:endParaRP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0" y="2284185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753835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Section Open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1355586"/>
            <a:ext cx="9144000" cy="2471173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bg2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2006" y="1670434"/>
            <a:ext cx="8431550" cy="537754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4" y="2452728"/>
            <a:ext cx="8431553" cy="137404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rgbClr val="A6A6A6"/>
                </a:solidFill>
                <a:latin typeface="Corbel"/>
                <a:cs typeface="Corbel"/>
              </a:defRPr>
            </a:lvl1pPr>
          </a:lstStyle>
          <a:p>
            <a:fld id="{C921E2DF-5279-024C-809C-CD16853F95A6}" type="slidenum">
              <a:rPr lang="en-US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1355581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0" y="3831225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227543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94" y="72933"/>
            <a:ext cx="8531225" cy="53262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7280"/>
            <a:ext cx="8521700" cy="3411220"/>
          </a:xfrm>
        </p:spPr>
        <p:txBody>
          <a:bodyPr/>
          <a:lstStyle>
            <a:lvl1pPr>
              <a:lnSpc>
                <a:spcPts val="3000"/>
              </a:lnSpc>
              <a:defRPr/>
            </a:lvl1pPr>
            <a:lvl2pPr>
              <a:lnSpc>
                <a:spcPts val="2600"/>
              </a:lnSpc>
              <a:defRPr/>
            </a:lvl2pPr>
            <a:lvl3pPr>
              <a:lnSpc>
                <a:spcPts val="2400"/>
              </a:lnSpc>
              <a:buClr>
                <a:schemeClr val="bg2"/>
              </a:buClr>
              <a:defRPr/>
            </a:lvl3pPr>
            <a:lvl4pPr>
              <a:lnSpc>
                <a:spcPts val="2200"/>
              </a:lnSpc>
              <a:buClr>
                <a:schemeClr val="accent5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104977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75" y="72934"/>
            <a:ext cx="7340600" cy="53262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7280"/>
            <a:ext cx="8521700" cy="3411220"/>
          </a:xfrm>
        </p:spPr>
        <p:txBody>
          <a:bodyPr/>
          <a:lstStyle>
            <a:lvl3pPr>
              <a:buClr>
                <a:schemeClr val="bg2"/>
              </a:buClr>
              <a:defRPr/>
            </a:lvl3pPr>
            <a:lvl4pPr>
              <a:buClr>
                <a:schemeClr val="accent5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2041" y="537369"/>
            <a:ext cx="7340600" cy="42764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stlye</a:t>
            </a:r>
          </a:p>
        </p:txBody>
      </p:sp>
    </p:spTree>
    <p:extLst>
      <p:ext uri="{BB962C8B-B14F-4D97-AF65-F5344CB8AC3E}">
        <p14:creationId xmlns:p14="http://schemas.microsoft.com/office/powerpoint/2010/main" val="234994127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83616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75" y="72934"/>
            <a:ext cx="8476192" cy="53262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2041" y="544604"/>
            <a:ext cx="8471826" cy="42764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stlye</a:t>
            </a:r>
          </a:p>
        </p:txBody>
      </p:sp>
    </p:spTree>
    <p:extLst>
      <p:ext uri="{BB962C8B-B14F-4D97-AF65-F5344CB8AC3E}">
        <p14:creationId xmlns:p14="http://schemas.microsoft.com/office/powerpoint/2010/main" val="273451719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015789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2284206"/>
            <a:ext cx="9144000" cy="2859315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bg2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5181" y="2626894"/>
            <a:ext cx="8293326" cy="537754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4715" y="3404829"/>
            <a:ext cx="8293329" cy="42405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6" name="Picture 5" descr="ONF_WITH-GRADIEN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527" y="295731"/>
            <a:ext cx="2546597" cy="1750786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7757928" y="130632"/>
            <a:ext cx="1291771" cy="84908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</a:endParaRP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0" y="2284185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840054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Section Open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1355586"/>
            <a:ext cx="9144000" cy="2471173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bg2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2006" y="1670434"/>
            <a:ext cx="8431550" cy="537754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4" y="2452728"/>
            <a:ext cx="8431553" cy="137404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rgbClr val="A6A6A6"/>
                </a:solidFill>
                <a:latin typeface="Corbel"/>
                <a:cs typeface="Corbel"/>
              </a:defRPr>
            </a:lvl1pPr>
          </a:lstStyle>
          <a:p>
            <a:fld id="{C921E2DF-5279-024C-809C-CD16853F95A6}" type="slidenum">
              <a:rPr lang="en-US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1355581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0" y="3831225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79138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94" y="72933"/>
            <a:ext cx="8531225" cy="53262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7280"/>
            <a:ext cx="8521700" cy="3411220"/>
          </a:xfrm>
        </p:spPr>
        <p:txBody>
          <a:bodyPr/>
          <a:lstStyle>
            <a:lvl1pPr>
              <a:lnSpc>
                <a:spcPts val="3000"/>
              </a:lnSpc>
              <a:defRPr/>
            </a:lvl1pPr>
            <a:lvl2pPr>
              <a:lnSpc>
                <a:spcPts val="2600"/>
              </a:lnSpc>
              <a:defRPr/>
            </a:lvl2pPr>
            <a:lvl3pPr>
              <a:lnSpc>
                <a:spcPts val="2400"/>
              </a:lnSpc>
              <a:buClr>
                <a:schemeClr val="bg2"/>
              </a:buClr>
              <a:defRPr/>
            </a:lvl3pPr>
            <a:lvl4pPr>
              <a:lnSpc>
                <a:spcPts val="2200"/>
              </a:lnSpc>
              <a:buClr>
                <a:schemeClr val="accent5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80741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75" y="72934"/>
            <a:ext cx="7340600" cy="53262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7280"/>
            <a:ext cx="8521700" cy="3411220"/>
          </a:xfrm>
        </p:spPr>
        <p:txBody>
          <a:bodyPr/>
          <a:lstStyle>
            <a:lvl3pPr>
              <a:buClr>
                <a:schemeClr val="bg2"/>
              </a:buClr>
              <a:defRPr/>
            </a:lvl3pPr>
            <a:lvl4pPr>
              <a:buClr>
                <a:schemeClr val="accent5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2041" y="537369"/>
            <a:ext cx="7340600" cy="42764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stlye</a:t>
            </a:r>
          </a:p>
        </p:txBody>
      </p:sp>
    </p:spTree>
    <p:extLst>
      <p:ext uri="{BB962C8B-B14F-4D97-AF65-F5344CB8AC3E}">
        <p14:creationId xmlns:p14="http://schemas.microsoft.com/office/powerpoint/2010/main" val="85358473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245304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75" y="72934"/>
            <a:ext cx="8476192" cy="53262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2041" y="544604"/>
            <a:ext cx="8471826" cy="42764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stlye</a:t>
            </a:r>
          </a:p>
        </p:txBody>
      </p:sp>
    </p:spTree>
    <p:extLst>
      <p:ext uri="{BB962C8B-B14F-4D97-AF65-F5344CB8AC3E}">
        <p14:creationId xmlns:p14="http://schemas.microsoft.com/office/powerpoint/2010/main" val="24381401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963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33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854DD-B36F-D344-92BD-78B239D861B0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10/25/18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C5C65-C56B-1C44-9E68-5F057EB05192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867706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854DD-B36F-D344-92BD-78B239D861B0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10/25/18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C5C65-C56B-1C44-9E68-5F057EB05192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049510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854DD-B36F-D344-92BD-78B239D861B0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10/25/18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C5C65-C56B-1C44-9E68-5F057EB05192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4883814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854DD-B36F-D344-92BD-78B239D861B0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10/25/18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C5C65-C56B-1C44-9E68-5F057EB05192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8490989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854DD-B36F-D344-92BD-78B239D861B0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10/25/18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C5C65-C56B-1C44-9E68-5F057EB05192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0744583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854DD-B36F-D344-92BD-78B239D861B0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10/25/18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C5C65-C56B-1C44-9E68-5F057EB05192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7209146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854DD-B36F-D344-92BD-78B239D861B0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10/25/18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C5C65-C56B-1C44-9E68-5F057EB05192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3440587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9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854DD-B36F-D344-92BD-78B239D861B0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10/25/18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C5C65-C56B-1C44-9E68-5F057EB05192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7734359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17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854DD-B36F-D344-92BD-78B239D861B0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10/25/18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C5C65-C56B-1C44-9E68-5F057EB05192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9281279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854DD-B36F-D344-92BD-78B239D861B0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10/25/18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C5C65-C56B-1C44-9E68-5F057EB05192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5836542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3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3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854DD-B36F-D344-92BD-78B239D861B0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10/25/18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C5C65-C56B-1C44-9E68-5F057EB05192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5117376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30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10/25/18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329657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10/25/18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7506589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85"/>
            <a:ext cx="7772400" cy="102155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4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9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7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10/25/18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7740598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00130"/>
            <a:ext cx="4038600" cy="282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00130"/>
            <a:ext cx="4038600" cy="282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10/25/18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8405298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1" indent="0">
              <a:buNone/>
              <a:defRPr sz="2000" b="1"/>
            </a:lvl2pPr>
            <a:lvl3pPr marL="914364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9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1" indent="0">
              <a:buNone/>
              <a:defRPr sz="2000" b="1"/>
            </a:lvl2pPr>
            <a:lvl3pPr marL="914364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9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10/25/18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6558828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10/25/18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497579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10/25/18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6358814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9" y="204789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81" indent="0">
              <a:buNone/>
              <a:defRPr sz="1200"/>
            </a:lvl2pPr>
            <a:lvl3pPr marL="914364" indent="0">
              <a:buNone/>
              <a:defRPr sz="1000"/>
            </a:lvl3pPr>
            <a:lvl4pPr marL="1371545" indent="0">
              <a:buNone/>
              <a:defRPr sz="900"/>
            </a:lvl4pPr>
            <a:lvl5pPr marL="1828727" indent="0">
              <a:buNone/>
              <a:defRPr sz="900"/>
            </a:lvl5pPr>
            <a:lvl6pPr marL="2285909" indent="0">
              <a:buNone/>
              <a:defRPr sz="900"/>
            </a:lvl6pPr>
            <a:lvl7pPr marL="2743090" indent="0">
              <a:buNone/>
              <a:defRPr sz="900"/>
            </a:lvl7pPr>
            <a:lvl8pPr marL="3200272" indent="0">
              <a:buNone/>
              <a:defRPr sz="900"/>
            </a:lvl8pPr>
            <a:lvl9pPr marL="365745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10/25/18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4954948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181" indent="0">
              <a:buNone/>
              <a:defRPr sz="2800"/>
            </a:lvl2pPr>
            <a:lvl3pPr marL="914364" indent="0">
              <a:buNone/>
              <a:defRPr sz="2400"/>
            </a:lvl3pPr>
            <a:lvl4pPr marL="1371545" indent="0">
              <a:buNone/>
              <a:defRPr sz="2000"/>
            </a:lvl4pPr>
            <a:lvl5pPr marL="1828727" indent="0">
              <a:buNone/>
              <a:defRPr sz="2000"/>
            </a:lvl5pPr>
            <a:lvl6pPr marL="2285909" indent="0">
              <a:buNone/>
              <a:defRPr sz="2000"/>
            </a:lvl6pPr>
            <a:lvl7pPr marL="2743090" indent="0">
              <a:buNone/>
              <a:defRPr sz="2000"/>
            </a:lvl7pPr>
            <a:lvl8pPr marL="3200272" indent="0">
              <a:buNone/>
              <a:defRPr sz="2000"/>
            </a:lvl8pPr>
            <a:lvl9pPr marL="3657454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6"/>
          </a:xfrm>
        </p:spPr>
        <p:txBody>
          <a:bodyPr/>
          <a:lstStyle>
            <a:lvl1pPr marL="0" indent="0">
              <a:buNone/>
              <a:defRPr sz="1400"/>
            </a:lvl1pPr>
            <a:lvl2pPr marL="457181" indent="0">
              <a:buNone/>
              <a:defRPr sz="1200"/>
            </a:lvl2pPr>
            <a:lvl3pPr marL="914364" indent="0">
              <a:buNone/>
              <a:defRPr sz="1000"/>
            </a:lvl3pPr>
            <a:lvl4pPr marL="1371545" indent="0">
              <a:buNone/>
              <a:defRPr sz="900"/>
            </a:lvl4pPr>
            <a:lvl5pPr marL="1828727" indent="0">
              <a:buNone/>
              <a:defRPr sz="900"/>
            </a:lvl5pPr>
            <a:lvl6pPr marL="2285909" indent="0">
              <a:buNone/>
              <a:defRPr sz="900"/>
            </a:lvl6pPr>
            <a:lvl7pPr marL="2743090" indent="0">
              <a:buNone/>
              <a:defRPr sz="900"/>
            </a:lvl7pPr>
            <a:lvl8pPr marL="3200272" indent="0">
              <a:buNone/>
              <a:defRPr sz="900"/>
            </a:lvl8pPr>
            <a:lvl9pPr marL="365745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10/25/18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753784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10/25/18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0882180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71450"/>
            <a:ext cx="2057400" cy="3657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71450"/>
            <a:ext cx="6019800" cy="3657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10/25/18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7328270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0" y="1"/>
            <a:ext cx="1828800" cy="4900246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051228" y="858796"/>
            <a:ext cx="6798515" cy="3840206"/>
          </a:xfrm>
        </p:spPr>
        <p:txBody>
          <a:bodyPr/>
          <a:lstStyle>
            <a:lvl1pPr>
              <a:spcAft>
                <a:spcPts val="234"/>
              </a:spcAft>
              <a:buClr>
                <a:srgbClr val="DE1C4B"/>
              </a:buClr>
              <a:defRPr sz="1900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  <a:lvl2pPr>
              <a:spcAft>
                <a:spcPts val="234"/>
              </a:spcAft>
              <a:buClr>
                <a:srgbClr val="DE1C4B"/>
              </a:buClr>
              <a:defRPr sz="1400">
                <a:solidFill>
                  <a:schemeClr val="tx2">
                    <a:lumMod val="90000"/>
                    <a:lumOff val="10000"/>
                  </a:schemeClr>
                </a:solidFill>
              </a:defRPr>
            </a:lvl2pPr>
            <a:lvl3pPr>
              <a:spcAft>
                <a:spcPts val="234"/>
              </a:spcAft>
              <a:buClr>
                <a:srgbClr val="DE1C4B"/>
              </a:buClr>
              <a:defRPr sz="1200">
                <a:solidFill>
                  <a:schemeClr val="tx2">
                    <a:lumMod val="90000"/>
                    <a:lumOff val="10000"/>
                  </a:schemeClr>
                </a:solidFill>
              </a:defRPr>
            </a:lvl3pPr>
            <a:lvl4pPr>
              <a:spcAft>
                <a:spcPts val="234"/>
              </a:spcAft>
              <a:buClr>
                <a:srgbClr val="DE1C4B"/>
              </a:buClr>
              <a:defRPr sz="1100">
                <a:solidFill>
                  <a:schemeClr val="tx2">
                    <a:lumMod val="90000"/>
                    <a:lumOff val="10000"/>
                  </a:schemeClr>
                </a:solidFill>
              </a:defRPr>
            </a:lvl4pPr>
            <a:lvl5pPr>
              <a:spcAft>
                <a:spcPts val="234"/>
              </a:spcAft>
              <a:buClr>
                <a:srgbClr val="DE1C4B"/>
              </a:buClr>
              <a:defRPr sz="900">
                <a:solidFill>
                  <a:schemeClr val="tx2">
                    <a:lumMod val="90000"/>
                    <a:lumOff val="1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4903462"/>
            <a:ext cx="9144000" cy="244659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0" tIns="35661" rIns="71320" bIns="35661" rtlCol="0" anchor="ctr"/>
          <a:lstStyle/>
          <a:p>
            <a:pPr algn="ctr" defTabSz="457181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4889987"/>
            <a:ext cx="3429000" cy="273844"/>
          </a:xfrm>
        </p:spPr>
        <p:txBody>
          <a:bodyPr lIns="213962"/>
          <a:lstStyle>
            <a:lvl1pPr algn="l">
              <a:defRPr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>
                <a:solidFill>
                  <a:prstClr val="black"/>
                </a:solidFill>
              </a:rPr>
              <a:t>Radisys Corporation -  CONFIDENTIAL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8202168" y="4939716"/>
            <a:ext cx="804672" cy="195129"/>
          </a:xfrm>
          <a:prstGeom prst="rect">
            <a:avLst/>
          </a:prstGeom>
          <a:noFill/>
        </p:spPr>
        <p:txBody>
          <a:bodyPr wrap="square" lIns="71320" tIns="35661" rIns="71320" bIns="35661" rtlCol="0">
            <a:spAutoFit/>
          </a:bodyPr>
          <a:lstStyle/>
          <a:p>
            <a:pPr algn="r" defTabSz="457181"/>
            <a:fld id="{1A1FECE1-0BD3-D343-939B-B1E74A9862C0}" type="slidenum">
              <a:rPr lang="en-US" sz="800">
                <a:solidFill>
                  <a:prstClr val="black"/>
                </a:solidFill>
                <a:latin typeface="Calibri"/>
              </a:rPr>
              <a:pPr algn="r" defTabSz="457181"/>
              <a:t>‹#›</a:t>
            </a:fld>
            <a:endParaRPr lang="en-US" sz="8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1856" y="69422"/>
            <a:ext cx="2169442" cy="424849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841164" y="86500"/>
            <a:ext cx="4955059" cy="476149"/>
          </a:xfrm>
        </p:spPr>
        <p:txBody>
          <a:bodyPr lIns="213962">
            <a:normAutofit/>
          </a:bodyPr>
          <a:lstStyle>
            <a:lvl1pPr>
              <a:defRPr sz="1900" b="1"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980668" y="601825"/>
            <a:ext cx="6871751" cy="230933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DD1C4E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005403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536">
          <p15:clr>
            <a:srgbClr val="FBAE4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2284185"/>
            <a:ext cx="9144000" cy="2859315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bg2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5181" y="2626894"/>
            <a:ext cx="8293326" cy="710370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4702" y="3404824"/>
            <a:ext cx="8293329" cy="424057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Picture 5" descr="ONF_WITH-GRADIEN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485" y="295730"/>
            <a:ext cx="2546597" cy="1750786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7757886" y="130629"/>
            <a:ext cx="1291771" cy="84908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</a:endParaRP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0" y="2284185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691277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Section Open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1355581"/>
            <a:ext cx="9144000" cy="2471173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bg2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670434"/>
            <a:ext cx="8229600" cy="714713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1" y="2452707"/>
            <a:ext cx="8229600" cy="1374047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rgbClr val="A6A6A6"/>
                </a:solidFill>
                <a:latin typeface="Calibri"/>
                <a:cs typeface="Calibri"/>
              </a:defRPr>
            </a:lvl1pPr>
          </a:lstStyle>
          <a:p>
            <a:fld id="{C921E2DF-5279-024C-809C-CD16853F95A6}" type="slidenum">
              <a:rPr lang="en-US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1355581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0" y="3831225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ONF_WITH-GRADIEN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5363" y="295731"/>
            <a:ext cx="1244707" cy="855736"/>
          </a:xfrm>
          <a:prstGeom prst="rect">
            <a:avLst/>
          </a:prstGeom>
        </p:spPr>
      </p:pic>
      <p:sp>
        <p:nvSpPr>
          <p:cNvPr id="12" name="Slide Number Placeholder 12"/>
          <p:cNvSpPr txBox="1">
            <a:spLocks/>
          </p:cNvSpPr>
          <p:nvPr userDrawn="1"/>
        </p:nvSpPr>
        <p:spPr>
          <a:xfrm>
            <a:off x="8068733" y="4775200"/>
            <a:ext cx="1075265" cy="3683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800" kern="1200">
                <a:solidFill>
                  <a:srgbClr val="A6A6A6"/>
                </a:solidFill>
                <a:latin typeface="Corbel"/>
                <a:ea typeface="+mn-ea"/>
                <a:cs typeface="Corbe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65015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</p:spPr>
        <p:txBody>
          <a:bodyPr/>
          <a:lstStyle>
            <a:lvl1pPr>
              <a:defRPr>
                <a:solidFill>
                  <a:srgbClr val="007DA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7280"/>
            <a:ext cx="8521700" cy="341122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buClr>
                <a:schemeClr val="bg2"/>
              </a:buClr>
              <a:defRPr/>
            </a:lvl3pPr>
            <a:lvl4pPr>
              <a:lnSpc>
                <a:spcPct val="100000"/>
              </a:lnSpc>
              <a:buClr>
                <a:schemeClr val="bg2"/>
              </a:buClr>
              <a:defRPr baseline="0"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65903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</p:spPr>
        <p:txBody>
          <a:bodyPr/>
          <a:lstStyle>
            <a:lvl1pPr>
              <a:defRPr>
                <a:solidFill>
                  <a:srgbClr val="007DA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7280"/>
            <a:ext cx="8521700" cy="3411220"/>
          </a:xfrm>
        </p:spPr>
        <p:txBody>
          <a:bodyPr/>
          <a:lstStyle>
            <a:lvl3pPr>
              <a:buClr>
                <a:schemeClr val="bg2"/>
              </a:buClr>
              <a:defRPr/>
            </a:lvl3pPr>
            <a:lvl4pPr>
              <a:buClr>
                <a:schemeClr val="bg2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537368"/>
            <a:ext cx="8229600" cy="427642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200" baseline="0">
                <a:solidFill>
                  <a:srgbClr val="007DAF"/>
                </a:solidFill>
              </a:defRPr>
            </a:lvl1pPr>
          </a:lstStyle>
          <a:p>
            <a:pPr lvl="0"/>
            <a:r>
              <a:rPr lang="en-US"/>
              <a:t>Click to edit Master subtitle stlye</a:t>
            </a:r>
          </a:p>
        </p:txBody>
      </p:sp>
    </p:spTree>
    <p:extLst>
      <p:ext uri="{BB962C8B-B14F-4D97-AF65-F5344CB8AC3E}">
        <p14:creationId xmlns:p14="http://schemas.microsoft.com/office/powerpoint/2010/main" val="170432509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85691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</p:spPr>
        <p:txBody>
          <a:bodyPr/>
          <a:lstStyle>
            <a:lvl1pPr algn="ctr">
              <a:defRPr>
                <a:solidFill>
                  <a:srgbClr val="007DA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544603"/>
            <a:ext cx="8229600" cy="427642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200" baseline="0">
                <a:solidFill>
                  <a:srgbClr val="007DAF"/>
                </a:solidFill>
              </a:defRPr>
            </a:lvl1pPr>
          </a:lstStyle>
          <a:p>
            <a:pPr lvl="0"/>
            <a:r>
              <a:rPr lang="en-US"/>
              <a:t>Click to edit Master subtitle stlye</a:t>
            </a:r>
          </a:p>
        </p:txBody>
      </p:sp>
    </p:spTree>
    <p:extLst>
      <p:ext uri="{BB962C8B-B14F-4D97-AF65-F5344CB8AC3E}">
        <p14:creationId xmlns:p14="http://schemas.microsoft.com/office/powerpoint/2010/main" val="84898745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755770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 txBox="1">
            <a:spLocks noGrp="1"/>
          </p:cNvSpPr>
          <p:nvPr>
            <p:ph type="title"/>
          </p:nvPr>
        </p:nvSpPr>
        <p:spPr>
          <a:xfrm>
            <a:off x="377775" y="232476"/>
            <a:ext cx="8229600" cy="624927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sldNum" idx="12"/>
          </p:nvPr>
        </p:nvSpPr>
        <p:spPr>
          <a:xfrm>
            <a:off x="8556811" y="4749850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">
              <a:solidFill>
                <a:srgbClr val="FFFFFF">
                  <a:lumMod val="65000"/>
                </a:srgbClr>
              </a:solidFill>
            </a:endParaRPr>
          </a:p>
        </p:txBody>
      </p:sp>
      <p:pic>
        <p:nvPicPr>
          <p:cNvPr id="17" name="Shape 17" descr="onos-logo.png"/>
          <p:cNvPicPr preferRelativeResize="0"/>
          <p:nvPr/>
        </p:nvPicPr>
        <p:blipFill>
          <a:blip r:embed="rId2">
            <a:alphaModFix amt="96000"/>
          </a:blip>
          <a:stretch>
            <a:fillRect/>
          </a:stretch>
        </p:blipFill>
        <p:spPr>
          <a:xfrm>
            <a:off x="8344100" y="131256"/>
            <a:ext cx="623100" cy="577293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457200" y="751502"/>
            <a:ext cx="8229600" cy="398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1800"/>
            </a:lvl2pPr>
            <a:lvl3pPr lvl="2">
              <a:spcBef>
                <a:spcPts val="0"/>
              </a:spcBef>
              <a:buSzPct val="100000"/>
              <a:defRPr sz="14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4908512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1906350"/>
            <a:ext cx="9144000" cy="2011800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311700" y="1906348"/>
            <a:ext cx="8520600" cy="201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Droid Sans"/>
              <a:buNone/>
              <a:defRPr sz="5200">
                <a:solidFill>
                  <a:srgbClr val="FFFFFF"/>
                </a:solidFill>
                <a:latin typeface="Droid Sans"/>
                <a:ea typeface="Droid Sans"/>
                <a:cs typeface="Droid Sans"/>
                <a:sym typeface="Droid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pic>
        <p:nvPicPr>
          <p:cNvPr id="12" name="Google Shape;12;p2"/>
          <p:cNvPicPr preferRelativeResize="0"/>
          <p:nvPr/>
        </p:nvPicPr>
        <p:blipFill rotWithShape="1">
          <a:blip r:embed="rId2">
            <a:alphaModFix/>
          </a:blip>
          <a:srcRect t="50794" b="17856"/>
          <a:stretch/>
        </p:blipFill>
        <p:spPr>
          <a:xfrm>
            <a:off x="0" y="-1"/>
            <a:ext cx="9143999" cy="19063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2" descr="cord-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77615" y="4126195"/>
            <a:ext cx="2857142" cy="1095238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2"/>
          <p:cNvSpPr txBox="1"/>
          <p:nvPr/>
        </p:nvSpPr>
        <p:spPr>
          <a:xfrm>
            <a:off x="20210" y="4785250"/>
            <a:ext cx="2002200" cy="4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" sz="1400" b="1" kern="0">
                <a:solidFill>
                  <a:srgbClr val="000000"/>
                </a:solidFill>
                <a:latin typeface="Droid Sans"/>
                <a:ea typeface="Droid Sans"/>
                <a:cs typeface="Droid Sans"/>
                <a:sym typeface="Droid Sans"/>
              </a:rPr>
              <a:t>#</a:t>
            </a:r>
            <a:r>
              <a:rPr lang="en" sz="1400" b="1" kern="0">
                <a:solidFill>
                  <a:srgbClr val="222222"/>
                </a:solidFill>
                <a:highlight>
                  <a:srgbClr val="FFFFFF"/>
                </a:highlight>
                <a:latin typeface="Droid Sans"/>
                <a:ea typeface="Droid Sans"/>
                <a:cs typeface="Droid Sans"/>
                <a:sym typeface="Droid Sans"/>
              </a:rPr>
              <a:t>OpenCORD</a:t>
            </a:r>
            <a:endParaRPr sz="1400" b="1" kern="0">
              <a:solidFill>
                <a:srgbClr val="000000"/>
              </a:solidFill>
              <a:latin typeface="Droid Sans"/>
              <a:ea typeface="Droid Sans"/>
              <a:cs typeface="Droid Sans"/>
              <a:sym typeface="Droid Sans"/>
            </a:endParaRPr>
          </a:p>
        </p:txBody>
      </p:sp>
    </p:spTree>
    <p:extLst>
      <p:ext uri="{BB962C8B-B14F-4D97-AF65-F5344CB8AC3E}">
        <p14:creationId xmlns:p14="http://schemas.microsoft.com/office/powerpoint/2010/main" val="79690725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1565850"/>
            <a:ext cx="9144000" cy="2011800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" name="Google Shape;17;p3" descr="cord-favicon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2444" y="4513119"/>
            <a:ext cx="548631" cy="548631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3"/>
          <p:cNvSpPr txBox="1"/>
          <p:nvPr/>
        </p:nvSpPr>
        <p:spPr>
          <a:xfrm>
            <a:off x="20210" y="4785250"/>
            <a:ext cx="2002200" cy="4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" sz="1400" b="1" kern="0">
                <a:solidFill>
                  <a:srgbClr val="000000"/>
                </a:solidFill>
                <a:latin typeface="Droid Sans"/>
                <a:ea typeface="Droid Sans"/>
                <a:cs typeface="Droid Sans"/>
                <a:sym typeface="Droid Sans"/>
              </a:rPr>
              <a:t>#</a:t>
            </a:r>
            <a:r>
              <a:rPr lang="en" sz="1400" b="1" kern="0">
                <a:solidFill>
                  <a:srgbClr val="222222"/>
                </a:solidFill>
                <a:highlight>
                  <a:srgbClr val="FFFFFF"/>
                </a:highlight>
                <a:latin typeface="Droid Sans"/>
                <a:ea typeface="Droid Sans"/>
                <a:cs typeface="Droid Sans"/>
                <a:sym typeface="Droid Sans"/>
              </a:rPr>
              <a:t>OpenCORD</a:t>
            </a:r>
            <a:endParaRPr sz="1400" b="1" kern="0">
              <a:solidFill>
                <a:srgbClr val="000000"/>
              </a:solidFill>
              <a:latin typeface="Droid Sans"/>
              <a:ea typeface="Droid Sans"/>
              <a:cs typeface="Droid Sans"/>
              <a:sym typeface="Droid Sans"/>
            </a:endParaRPr>
          </a:p>
        </p:txBody>
      </p:sp>
      <p:sp>
        <p:nvSpPr>
          <p:cNvPr id="19" name="Google Shape;19;p3"/>
          <p:cNvSpPr txBox="1">
            <a:spLocks noGrp="1"/>
          </p:cNvSpPr>
          <p:nvPr>
            <p:ph type="title"/>
          </p:nvPr>
        </p:nvSpPr>
        <p:spPr>
          <a:xfrm>
            <a:off x="0" y="2282803"/>
            <a:ext cx="9144000" cy="555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Droid Sans"/>
                <a:ea typeface="Droid Sans"/>
                <a:cs typeface="Droid Sans"/>
                <a:sym typeface="Droid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036735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>
  <p:cSld name="Custom Layout 1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/>
        </p:nvSpPr>
        <p:spPr>
          <a:xfrm>
            <a:off x="20210" y="4785250"/>
            <a:ext cx="2002200" cy="4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" sz="1400" b="1" kern="0">
                <a:solidFill>
                  <a:srgbClr val="000000"/>
                </a:solidFill>
                <a:latin typeface="Droid Sans"/>
                <a:ea typeface="Droid Sans"/>
                <a:cs typeface="Droid Sans"/>
                <a:sym typeface="Droid Sans"/>
              </a:rPr>
              <a:t>#</a:t>
            </a:r>
            <a:r>
              <a:rPr lang="en" sz="1400" b="1" kern="0">
                <a:solidFill>
                  <a:srgbClr val="222222"/>
                </a:solidFill>
                <a:highlight>
                  <a:srgbClr val="FFFFFF"/>
                </a:highlight>
                <a:latin typeface="Droid Sans"/>
                <a:ea typeface="Droid Sans"/>
                <a:cs typeface="Droid Sans"/>
                <a:sym typeface="Droid Sans"/>
              </a:rPr>
              <a:t>OpenCORD</a:t>
            </a:r>
            <a:endParaRPr sz="1400" b="1" kern="0">
              <a:solidFill>
                <a:srgbClr val="000000"/>
              </a:solidFill>
              <a:latin typeface="Droid Sans"/>
              <a:ea typeface="Droid Sans"/>
              <a:cs typeface="Droid Sans"/>
              <a:sym typeface="Droid Sans"/>
            </a:endParaRPr>
          </a:p>
        </p:txBody>
      </p:sp>
      <p:sp>
        <p:nvSpPr>
          <p:cNvPr id="22" name="Google Shape;22;p4"/>
          <p:cNvSpPr/>
          <p:nvPr/>
        </p:nvSpPr>
        <p:spPr>
          <a:xfrm>
            <a:off x="0" y="0"/>
            <a:ext cx="9144000" cy="711900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4"/>
          <p:cNvSpPr txBox="1"/>
          <p:nvPr/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r" defTabSz="914400"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 sz="1000" ker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pPr algn="r" defTabSz="914400">
                <a:buClr>
                  <a:srgbClr val="000000"/>
                </a:buClr>
                <a:buFont typeface="Arial"/>
                <a:buNone/>
              </a:pPr>
              <a:t>‹#›</a:t>
            </a:fld>
            <a:endParaRPr sz="1000" kern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" name="Google Shape;24;p4" descr="cord-favicon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72443" y="59394"/>
            <a:ext cx="548631" cy="548631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313648" y="70163"/>
            <a:ext cx="8202900" cy="6153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FFFFFF"/>
                </a:solidFill>
                <a:latin typeface="Droid Sans"/>
                <a:ea typeface="Droid Sans"/>
                <a:cs typeface="Droid Sans"/>
                <a:sym typeface="Droid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464436" y="886763"/>
            <a:ext cx="8184900" cy="3818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Font typeface="Droid Sans"/>
              <a:buChar char="●"/>
              <a:defRPr>
                <a:latin typeface="Droid Sans"/>
                <a:ea typeface="Droid Sans"/>
                <a:cs typeface="Droid Sans"/>
                <a:sym typeface="Droid Sans"/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Font typeface="Droid Sans"/>
              <a:buChar char="○"/>
              <a:defRPr>
                <a:latin typeface="Droid Sans"/>
                <a:ea typeface="Droid Sans"/>
                <a:cs typeface="Droid Sans"/>
                <a:sym typeface="Droid Sans"/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Font typeface="Droid Sans"/>
              <a:buChar char="■"/>
              <a:defRPr>
                <a:latin typeface="Droid Sans"/>
                <a:ea typeface="Droid Sans"/>
                <a:cs typeface="Droid Sans"/>
                <a:sym typeface="Droid Sans"/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Font typeface="Droid Sans"/>
              <a:buChar char="●"/>
              <a:defRPr>
                <a:latin typeface="Droid Sans"/>
                <a:ea typeface="Droid Sans"/>
                <a:cs typeface="Droid Sans"/>
                <a:sym typeface="Droid Sans"/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Font typeface="Droid Sans"/>
              <a:buChar char="○"/>
              <a:defRPr>
                <a:latin typeface="Droid Sans"/>
                <a:ea typeface="Droid Sans"/>
                <a:cs typeface="Droid Sans"/>
                <a:sym typeface="Droid Sans"/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Font typeface="Droid Sans"/>
              <a:buChar char="■"/>
              <a:defRPr>
                <a:latin typeface="Droid Sans"/>
                <a:ea typeface="Droid Sans"/>
                <a:cs typeface="Droid Sans"/>
                <a:sym typeface="Droid Sans"/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Font typeface="Droid Sans"/>
              <a:buChar char="●"/>
              <a:defRPr>
                <a:latin typeface="Droid Sans"/>
                <a:ea typeface="Droid Sans"/>
                <a:cs typeface="Droid Sans"/>
                <a:sym typeface="Droid Sans"/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Font typeface="Droid Sans"/>
              <a:buChar char="○"/>
              <a:defRPr>
                <a:latin typeface="Droid Sans"/>
                <a:ea typeface="Droid Sans"/>
                <a:cs typeface="Droid Sans"/>
                <a:sym typeface="Droid Sans"/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Font typeface="Droid Sans"/>
              <a:buChar char="■"/>
              <a:defRPr>
                <a:latin typeface="Droid Sans"/>
                <a:ea typeface="Droid Sans"/>
                <a:cs typeface="Droid Sans"/>
                <a:sym typeface="Droid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8365997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 slide 1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87976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dt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914400">
              <a:buClr>
                <a:srgbClr val="000000"/>
              </a:buClr>
              <a:buFont typeface="Arial"/>
              <a:buNone/>
            </a:pPr>
            <a:endParaRPr kern="0"/>
          </a:p>
        </p:txBody>
      </p:sp>
      <p:sp>
        <p:nvSpPr>
          <p:cNvPr id="35" name="Google Shape;35;p6"/>
          <p:cNvSpPr txBox="1">
            <a:spLocks noGrp="1"/>
          </p:cNvSpPr>
          <p:nvPr>
            <p:ph type="ft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914400">
              <a:buClr>
                <a:srgbClr val="000000"/>
              </a:buClr>
              <a:buFont typeface="Arial"/>
              <a:buNone/>
            </a:pPr>
            <a:endParaRPr kern="0"/>
          </a:p>
        </p:txBody>
      </p:sp>
      <p:sp>
        <p:nvSpPr>
          <p:cNvPr id="36" name="Google Shape;36;p6"/>
          <p:cNvSpPr txBox="1">
            <a:spLocks noGrp="1"/>
          </p:cNvSpPr>
          <p:nvPr>
            <p:ph type="sldNum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604715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1906350"/>
            <a:ext cx="9144000" cy="2011800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311700" y="1906348"/>
            <a:ext cx="8520600" cy="201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Droid Sans"/>
              <a:buNone/>
              <a:defRPr sz="5200">
                <a:solidFill>
                  <a:srgbClr val="FFFFFF"/>
                </a:solidFill>
                <a:latin typeface="Droid Sans"/>
                <a:ea typeface="Droid Sans"/>
                <a:cs typeface="Droid Sans"/>
                <a:sym typeface="Droid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pic>
        <p:nvPicPr>
          <p:cNvPr id="12" name="Google Shape;12;p2"/>
          <p:cNvPicPr preferRelativeResize="0"/>
          <p:nvPr/>
        </p:nvPicPr>
        <p:blipFill rotWithShape="1">
          <a:blip r:embed="rId2">
            <a:alphaModFix/>
          </a:blip>
          <a:srcRect t="50794" b="17856"/>
          <a:stretch/>
        </p:blipFill>
        <p:spPr>
          <a:xfrm>
            <a:off x="0" y="-1"/>
            <a:ext cx="9143999" cy="19063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2" descr="cord-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77615" y="4126195"/>
            <a:ext cx="2857142" cy="1095238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2"/>
          <p:cNvSpPr txBox="1"/>
          <p:nvPr/>
        </p:nvSpPr>
        <p:spPr>
          <a:xfrm>
            <a:off x="20210" y="4785250"/>
            <a:ext cx="2002200" cy="4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" sz="1400" b="1" kern="0">
                <a:solidFill>
                  <a:srgbClr val="000000"/>
                </a:solidFill>
                <a:latin typeface="Droid Sans"/>
                <a:ea typeface="Droid Sans"/>
                <a:cs typeface="Droid Sans"/>
                <a:sym typeface="Droid Sans"/>
              </a:rPr>
              <a:t>#</a:t>
            </a:r>
            <a:r>
              <a:rPr lang="en" sz="1400" b="1" kern="0">
                <a:solidFill>
                  <a:srgbClr val="222222"/>
                </a:solidFill>
                <a:highlight>
                  <a:srgbClr val="FFFFFF"/>
                </a:highlight>
                <a:latin typeface="Droid Sans"/>
                <a:ea typeface="Droid Sans"/>
                <a:cs typeface="Droid Sans"/>
                <a:sym typeface="Droid Sans"/>
              </a:rPr>
              <a:t>OpenCORD</a:t>
            </a:r>
            <a:endParaRPr sz="1400" b="1" kern="0">
              <a:solidFill>
                <a:srgbClr val="000000"/>
              </a:solidFill>
              <a:latin typeface="Droid Sans"/>
              <a:ea typeface="Droid Sans"/>
              <a:cs typeface="Droid Sans"/>
              <a:sym typeface="Droid Sans"/>
            </a:endParaRPr>
          </a:p>
        </p:txBody>
      </p:sp>
    </p:spTree>
    <p:extLst>
      <p:ext uri="{BB962C8B-B14F-4D97-AF65-F5344CB8AC3E}">
        <p14:creationId xmlns:p14="http://schemas.microsoft.com/office/powerpoint/2010/main" val="259840862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1565850"/>
            <a:ext cx="9144000" cy="2011800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" name="Google Shape;17;p3" descr="cord-favicon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2444" y="4513119"/>
            <a:ext cx="548631" cy="548631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3"/>
          <p:cNvSpPr txBox="1"/>
          <p:nvPr/>
        </p:nvSpPr>
        <p:spPr>
          <a:xfrm>
            <a:off x="20210" y="4785250"/>
            <a:ext cx="2002200" cy="4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" sz="1400" b="1" kern="0">
                <a:solidFill>
                  <a:srgbClr val="000000"/>
                </a:solidFill>
                <a:latin typeface="Droid Sans"/>
                <a:ea typeface="Droid Sans"/>
                <a:cs typeface="Droid Sans"/>
                <a:sym typeface="Droid Sans"/>
              </a:rPr>
              <a:t>#</a:t>
            </a:r>
            <a:r>
              <a:rPr lang="en" sz="1400" b="1" kern="0">
                <a:solidFill>
                  <a:srgbClr val="222222"/>
                </a:solidFill>
                <a:highlight>
                  <a:srgbClr val="FFFFFF"/>
                </a:highlight>
                <a:latin typeface="Droid Sans"/>
                <a:ea typeface="Droid Sans"/>
                <a:cs typeface="Droid Sans"/>
                <a:sym typeface="Droid Sans"/>
              </a:rPr>
              <a:t>OpenCORD</a:t>
            </a:r>
            <a:endParaRPr sz="1400" b="1" kern="0">
              <a:solidFill>
                <a:srgbClr val="000000"/>
              </a:solidFill>
              <a:latin typeface="Droid Sans"/>
              <a:ea typeface="Droid Sans"/>
              <a:cs typeface="Droid Sans"/>
              <a:sym typeface="Droid Sans"/>
            </a:endParaRPr>
          </a:p>
        </p:txBody>
      </p:sp>
      <p:sp>
        <p:nvSpPr>
          <p:cNvPr id="19" name="Google Shape;19;p3"/>
          <p:cNvSpPr txBox="1">
            <a:spLocks noGrp="1"/>
          </p:cNvSpPr>
          <p:nvPr>
            <p:ph type="title"/>
          </p:nvPr>
        </p:nvSpPr>
        <p:spPr>
          <a:xfrm>
            <a:off x="0" y="2282803"/>
            <a:ext cx="9144000" cy="555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Droid Sans"/>
                <a:ea typeface="Droid Sans"/>
                <a:cs typeface="Droid Sans"/>
                <a:sym typeface="Droid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5537162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>
  <p:cSld name="Custom Layout 1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/>
        </p:nvSpPr>
        <p:spPr>
          <a:xfrm>
            <a:off x="20210" y="4785250"/>
            <a:ext cx="2002200" cy="4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" sz="1400" b="1" kern="0">
                <a:solidFill>
                  <a:srgbClr val="000000"/>
                </a:solidFill>
                <a:latin typeface="Droid Sans"/>
                <a:ea typeface="Droid Sans"/>
                <a:cs typeface="Droid Sans"/>
                <a:sym typeface="Droid Sans"/>
              </a:rPr>
              <a:t>#</a:t>
            </a:r>
            <a:r>
              <a:rPr lang="en" sz="1400" b="1" kern="0">
                <a:solidFill>
                  <a:srgbClr val="222222"/>
                </a:solidFill>
                <a:highlight>
                  <a:srgbClr val="FFFFFF"/>
                </a:highlight>
                <a:latin typeface="Droid Sans"/>
                <a:ea typeface="Droid Sans"/>
                <a:cs typeface="Droid Sans"/>
                <a:sym typeface="Droid Sans"/>
              </a:rPr>
              <a:t>OpenCORD</a:t>
            </a:r>
            <a:endParaRPr sz="1400" b="1" kern="0">
              <a:solidFill>
                <a:srgbClr val="000000"/>
              </a:solidFill>
              <a:latin typeface="Droid Sans"/>
              <a:ea typeface="Droid Sans"/>
              <a:cs typeface="Droid Sans"/>
              <a:sym typeface="Droid Sans"/>
            </a:endParaRPr>
          </a:p>
        </p:txBody>
      </p:sp>
      <p:sp>
        <p:nvSpPr>
          <p:cNvPr id="22" name="Google Shape;22;p4"/>
          <p:cNvSpPr/>
          <p:nvPr/>
        </p:nvSpPr>
        <p:spPr>
          <a:xfrm>
            <a:off x="0" y="0"/>
            <a:ext cx="9144000" cy="711900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4"/>
          <p:cNvSpPr txBox="1"/>
          <p:nvPr/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r" defTabSz="914400"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 sz="1000" ker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pPr algn="r" defTabSz="914400">
                <a:buClr>
                  <a:srgbClr val="000000"/>
                </a:buClr>
                <a:buFont typeface="Arial"/>
                <a:buNone/>
              </a:pPr>
              <a:t>‹#›</a:t>
            </a:fld>
            <a:endParaRPr sz="1000" kern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" name="Google Shape;24;p4" descr="cord-favicon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72443" y="59394"/>
            <a:ext cx="548631" cy="548631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313648" y="70163"/>
            <a:ext cx="8202900" cy="6153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FFFFFF"/>
                </a:solidFill>
                <a:latin typeface="Droid Sans"/>
                <a:ea typeface="Droid Sans"/>
                <a:cs typeface="Droid Sans"/>
                <a:sym typeface="Droid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464436" y="886763"/>
            <a:ext cx="8184900" cy="3818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Font typeface="Droid Sans"/>
              <a:buChar char="●"/>
              <a:defRPr>
                <a:latin typeface="Droid Sans"/>
                <a:ea typeface="Droid Sans"/>
                <a:cs typeface="Droid Sans"/>
                <a:sym typeface="Droid Sans"/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Font typeface="Droid Sans"/>
              <a:buChar char="○"/>
              <a:defRPr>
                <a:latin typeface="Droid Sans"/>
                <a:ea typeface="Droid Sans"/>
                <a:cs typeface="Droid Sans"/>
                <a:sym typeface="Droid Sans"/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Font typeface="Droid Sans"/>
              <a:buChar char="■"/>
              <a:defRPr>
                <a:latin typeface="Droid Sans"/>
                <a:ea typeface="Droid Sans"/>
                <a:cs typeface="Droid Sans"/>
                <a:sym typeface="Droid Sans"/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Font typeface="Droid Sans"/>
              <a:buChar char="●"/>
              <a:defRPr>
                <a:latin typeface="Droid Sans"/>
                <a:ea typeface="Droid Sans"/>
                <a:cs typeface="Droid Sans"/>
                <a:sym typeface="Droid Sans"/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Font typeface="Droid Sans"/>
              <a:buChar char="○"/>
              <a:defRPr>
                <a:latin typeface="Droid Sans"/>
                <a:ea typeface="Droid Sans"/>
                <a:cs typeface="Droid Sans"/>
                <a:sym typeface="Droid Sans"/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Font typeface="Droid Sans"/>
              <a:buChar char="■"/>
              <a:defRPr>
                <a:latin typeface="Droid Sans"/>
                <a:ea typeface="Droid Sans"/>
                <a:cs typeface="Droid Sans"/>
                <a:sym typeface="Droid Sans"/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Font typeface="Droid Sans"/>
              <a:buChar char="●"/>
              <a:defRPr>
                <a:latin typeface="Droid Sans"/>
                <a:ea typeface="Droid Sans"/>
                <a:cs typeface="Droid Sans"/>
                <a:sym typeface="Droid Sans"/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Font typeface="Droid Sans"/>
              <a:buChar char="○"/>
              <a:defRPr>
                <a:latin typeface="Droid Sans"/>
                <a:ea typeface="Droid Sans"/>
                <a:cs typeface="Droid Sans"/>
                <a:sym typeface="Droid Sans"/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Font typeface="Droid Sans"/>
              <a:buChar char="■"/>
              <a:defRPr>
                <a:latin typeface="Droid Sans"/>
                <a:ea typeface="Droid Sans"/>
                <a:cs typeface="Droid Sans"/>
                <a:sym typeface="Droid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7188740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 slide 1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047838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dt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914400">
              <a:buClr>
                <a:srgbClr val="000000"/>
              </a:buClr>
              <a:buFont typeface="Arial"/>
              <a:buNone/>
            </a:pPr>
            <a:endParaRPr kern="0"/>
          </a:p>
        </p:txBody>
      </p:sp>
      <p:sp>
        <p:nvSpPr>
          <p:cNvPr id="35" name="Google Shape;35;p6"/>
          <p:cNvSpPr txBox="1">
            <a:spLocks noGrp="1"/>
          </p:cNvSpPr>
          <p:nvPr>
            <p:ph type="ft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914400">
              <a:buClr>
                <a:srgbClr val="000000"/>
              </a:buClr>
              <a:buFont typeface="Arial"/>
              <a:buNone/>
            </a:pPr>
            <a:endParaRPr kern="0"/>
          </a:p>
        </p:txBody>
      </p:sp>
      <p:sp>
        <p:nvSpPr>
          <p:cNvPr id="36" name="Google Shape;36;p6"/>
          <p:cNvSpPr txBox="1">
            <a:spLocks noGrp="1"/>
          </p:cNvSpPr>
          <p:nvPr>
            <p:ph type="sldNum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3007647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9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  <a:latin typeface="Arial"/>
              </a:rPr>
              <a:pPr/>
              <a:t>‹#›</a:t>
            </a:fld>
            <a:endParaRPr>
              <a:solidFill>
                <a:srgbClr val="595959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3158395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5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  <a:latin typeface="Arial"/>
              </a:rPr>
              <a:pPr/>
              <a:t>‹#›</a:t>
            </a:fld>
            <a:endParaRPr>
              <a:solidFill>
                <a:srgbClr val="595959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4184227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  <a:latin typeface="Arial"/>
              </a:rPr>
              <a:pPr/>
              <a:t>‹#›</a:t>
            </a:fld>
            <a:endParaRPr>
              <a:solidFill>
                <a:srgbClr val="595959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0559819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  <a:latin typeface="Arial"/>
              </a:rPr>
              <a:pPr/>
              <a:t>‹#›</a:t>
            </a:fld>
            <a:endParaRPr>
              <a:solidFill>
                <a:srgbClr val="595959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2390537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  <a:latin typeface="Arial"/>
              </a:rPr>
              <a:pPr/>
              <a:t>‹#›</a:t>
            </a:fld>
            <a:endParaRPr>
              <a:solidFill>
                <a:srgbClr val="595959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9354331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2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  <a:latin typeface="Arial"/>
              </a:rPr>
              <a:pPr/>
              <a:t>‹#›</a:t>
            </a:fld>
            <a:endParaRPr>
              <a:solidFill>
                <a:srgbClr val="595959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2723984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2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  <a:latin typeface="Arial"/>
              </a:rPr>
              <a:pPr/>
              <a:t>‹#›</a:t>
            </a:fld>
            <a:endParaRPr>
              <a:solidFill>
                <a:srgbClr val="595959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6209041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6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9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  <a:latin typeface="Arial"/>
              </a:rPr>
              <a:pPr/>
              <a:t>‹#›</a:t>
            </a:fld>
            <a:endParaRPr>
              <a:solidFill>
                <a:srgbClr val="595959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9162079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  <a:latin typeface="Arial"/>
              </a:rPr>
              <a:pPr/>
              <a:t>‹#›</a:t>
            </a:fld>
            <a:endParaRPr>
              <a:solidFill>
                <a:srgbClr val="595959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88194183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9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  <a:latin typeface="Arial"/>
              </a:rPr>
              <a:pPr/>
              <a:t>‹#›</a:t>
            </a:fld>
            <a:endParaRPr>
              <a:solidFill>
                <a:srgbClr val="595959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2465923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ption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 txBox="1">
            <a:spLocks noGrp="1"/>
          </p:cNvSpPr>
          <p:nvPr>
            <p:ph type="body" idx="1"/>
          </p:nvPr>
        </p:nvSpPr>
        <p:spPr>
          <a:xfrm>
            <a:off x="457200" y="4406335"/>
            <a:ext cx="8229600" cy="519599"/>
          </a:xfrm>
          <a:prstGeom prst="rect">
            <a:avLst/>
          </a:prstGeom>
        </p:spPr>
        <p:txBody>
          <a:bodyPr lIns="91399" tIns="91399" rIns="91399" bIns="91399" anchor="t" anchorCtr="0"/>
          <a:lstStyle>
            <a:lvl1pPr algn="ctr" rtl="0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  <p:sp>
        <p:nvSpPr>
          <p:cNvPr id="206" name="Shape 206"/>
          <p:cNvSpPr txBox="1">
            <a:spLocks noGrp="1"/>
          </p:cNvSpPr>
          <p:nvPr>
            <p:ph type="sldNum" idx="12"/>
          </p:nvPr>
        </p:nvSpPr>
        <p:spPr>
          <a:xfrm>
            <a:off x="8556872" y="4749850"/>
            <a:ext cx="548699" cy="393600"/>
          </a:xfrm>
          <a:prstGeom prst="rect">
            <a:avLst/>
          </a:prstGeom>
        </p:spPr>
        <p:txBody>
          <a:bodyPr lIns="91399" tIns="91399" rIns="91399" bIns="91399" anchor="ctr" anchorCtr="0">
            <a:noAutofit/>
          </a:bodyPr>
          <a:lstStyle>
            <a:lvl1pPr rtl="0">
              <a:spcBef>
                <a:spcPts val="0"/>
              </a:spcBef>
              <a:buNone/>
              <a:defRPr/>
            </a:lvl1pPr>
          </a:lstStyle>
          <a:p>
            <a:fld id="{00000000-1234-1234-1234-123412341234}" type="slidenum">
              <a:rPr lang="en-US">
                <a:solidFill>
                  <a:srgbClr val="000000"/>
                </a:solidFill>
                <a:latin typeface="Arial"/>
              </a:rPr>
              <a:pPr/>
              <a:t>‹#›</a:t>
            </a:fld>
            <a:endParaRPr lang="en-US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Shape 22"/>
          <p:cNvSpPr/>
          <p:nvPr userDrawn="1"/>
        </p:nvSpPr>
        <p:spPr>
          <a:xfrm>
            <a:off x="0" y="1"/>
            <a:ext cx="9144000" cy="566984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32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Shape 26"/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72478" y="49843"/>
            <a:ext cx="548699" cy="45666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11713" y="37282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vert="horz"/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Click to edit Master title style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63194011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36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26CEC981-8888-9447-8838-3F91F9F47D58}" type="datetime1">
              <a:rPr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/>
              <a:t>10/25/18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D71B-B85A-484E-AC50-1E0FB74F3811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2661770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914400"/>
            <a:fld id="{D0FC36D7-F3C6-EA4C-96AF-E2C40B93113F}" type="datetime1">
              <a:rPr lang="en-US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defTabSz="914400"/>
              <a:t>10/25/18</a:t>
            </a:fld>
            <a:endParaRPr lang="en-US" sz="1400" kern="0">
              <a:solidFill>
                <a:prstClr val="black">
                  <a:tint val="75000"/>
                </a:prstClr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914400"/>
            <a:endParaRPr lang="en-US" sz="1400" kern="0">
              <a:solidFill>
                <a:prstClr val="black">
                  <a:tint val="75000"/>
                </a:prstClr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41672978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0"/>
          <p:cNvSpPr txBox="1">
            <a:spLocks noGrp="1"/>
          </p:cNvSpPr>
          <p:nvPr>
            <p:ph type="title"/>
          </p:nvPr>
        </p:nvSpPr>
        <p:spPr>
          <a:xfrm>
            <a:off x="447682" y="72933"/>
            <a:ext cx="8531100" cy="5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orbel"/>
              <a:buNone/>
              <a:defRPr sz="3000" b="0" i="0" u="none" strike="noStrike" cap="none">
                <a:solidFill>
                  <a:schemeClr val="dk2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body" idx="1"/>
          </p:nvPr>
        </p:nvSpPr>
        <p:spPr>
          <a:xfrm>
            <a:off x="457200" y="1097280"/>
            <a:ext cx="8521800" cy="34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58140" algn="l" rtl="0">
              <a:lnSpc>
                <a:spcPct val="125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2040"/>
              <a:buFont typeface="Arial"/>
              <a:buChar char="•"/>
              <a:defRPr sz="24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914400" marR="0" lvl="1" indent="-312419" algn="l" rtl="0">
              <a:lnSpc>
                <a:spcPct val="118181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320"/>
              <a:buFont typeface="Noto Sans Symbols"/>
              <a:buChar char="▪"/>
              <a:defRPr sz="22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1371600" marR="0" lvl="2" indent="-336550" algn="l" rtl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828800" marR="0" lvl="3" indent="-297180" algn="l" rtl="0">
              <a:lnSpc>
                <a:spcPct val="122222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080"/>
              <a:buFont typeface="Noto Sans Symbols"/>
              <a:buChar char="▪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0"/>
          <p:cNvSpPr txBox="1">
            <a:spLocks noGrp="1"/>
          </p:cNvSpPr>
          <p:nvPr>
            <p:ph type="sldNum" idx="12"/>
          </p:nvPr>
        </p:nvSpPr>
        <p:spPr>
          <a:xfrm>
            <a:off x="3505200" y="4851021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5583887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Slide">
  <p:cSld name="Cover Slid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/>
          <p:nvPr/>
        </p:nvSpPr>
        <p:spPr>
          <a:xfrm>
            <a:off x="0" y="2284210"/>
            <a:ext cx="9144000" cy="2859315"/>
          </a:xfrm>
          <a:prstGeom prst="rect">
            <a:avLst/>
          </a:prstGeom>
          <a:gradFill>
            <a:gsLst>
              <a:gs pos="0">
                <a:schemeClr val="dk2"/>
              </a:gs>
              <a:gs pos="100000">
                <a:schemeClr val="lt2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445181" y="2626894"/>
            <a:ext cx="8293326" cy="537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454715" y="3404829"/>
            <a:ext cx="8293329" cy="424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None/>
              <a:defRPr sz="2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lt2"/>
              </a:buClr>
              <a:buSzPts val="1870"/>
              <a:buFont typeface="Arial"/>
              <a:buNone/>
              <a:defRPr sz="22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None/>
              <a:defRPr sz="18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None/>
              <a:defRPr sz="1800" b="0" i="0" u="none" strike="noStrike" cap="none">
                <a:solidFill>
                  <a:srgbClr val="949494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949494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949494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949494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949494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8" name="Shape 18" descr="ONF_WITH-GRADIENT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287535" y="295730"/>
            <a:ext cx="2546597" cy="1750786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Shape 19"/>
          <p:cNvSpPr/>
          <p:nvPr/>
        </p:nvSpPr>
        <p:spPr>
          <a:xfrm>
            <a:off x="7757936" y="130632"/>
            <a:ext cx="1291771" cy="84908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0" name="Shape 20"/>
          <p:cNvCxnSpPr/>
          <p:nvPr/>
        </p:nvCxnSpPr>
        <p:spPr>
          <a:xfrm>
            <a:off x="0" y="2284185"/>
            <a:ext cx="9144000" cy="0"/>
          </a:xfrm>
          <a:prstGeom prst="straightConnector1">
            <a:avLst/>
          </a:prstGeom>
          <a:noFill/>
          <a:ln w="127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1144368937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Clr>
                <a:srgbClr val="007DAF"/>
              </a:buClr>
              <a:buSzPts val="3000"/>
              <a:buFont typeface="Calibri"/>
              <a:buNone/>
              <a:defRPr sz="3000" b="0" i="0" u="none" strike="noStrike" cap="none">
                <a:solidFill>
                  <a:srgbClr val="007DA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457200" y="1097280"/>
            <a:ext cx="8521700" cy="3411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5814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204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7344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lt2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575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44232822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Subtitle and Content">
  <p:cSld name="Title, Subtitle and Conten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Clr>
                <a:srgbClr val="007DAF"/>
              </a:buClr>
              <a:buSzPts val="3000"/>
              <a:buFont typeface="Calibri"/>
              <a:buNone/>
              <a:defRPr sz="3000" b="0" i="0" u="none" strike="noStrike" cap="none">
                <a:solidFill>
                  <a:srgbClr val="007DA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457200" y="1097280"/>
            <a:ext cx="8521700" cy="3411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5814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204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7344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lt2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575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sldNum" idx="12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/>
              <a:pPr/>
              <a:t>‹#›</a:t>
            </a:fld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2"/>
          </p:nvPr>
        </p:nvSpPr>
        <p:spPr>
          <a:xfrm>
            <a:off x="457200" y="537368"/>
            <a:ext cx="8229600" cy="4276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870"/>
              <a:buFont typeface="Arial"/>
              <a:buNone/>
              <a:defRPr sz="2200" b="0" i="0" u="none" strike="noStrike" cap="none">
                <a:solidFill>
                  <a:srgbClr val="007DA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7344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lt2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575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80015177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Calibri"/>
              <a:buNone/>
              <a:defRPr sz="3000" b="0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sldNum" idx="12"/>
          </p:nvPr>
        </p:nvSpPr>
        <p:spPr>
          <a:xfrm>
            <a:off x="3505200" y="4848894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9318323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ubtitle">
  <p:cSld name="Title and Subtitle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Clr>
                <a:srgbClr val="007DAF"/>
              </a:buClr>
              <a:buSzPts val="3000"/>
              <a:buFont typeface="Calibri"/>
              <a:buNone/>
              <a:defRPr sz="3000" b="0" i="0" u="none" strike="noStrike" cap="none">
                <a:solidFill>
                  <a:srgbClr val="007DA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/>
              <a:pPr/>
              <a:t>‹#›</a:t>
            </a:fld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body" idx="1"/>
          </p:nvPr>
        </p:nvSpPr>
        <p:spPr>
          <a:xfrm>
            <a:off x="457200" y="544603"/>
            <a:ext cx="8229600" cy="4276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870"/>
              <a:buFont typeface="Arial"/>
              <a:buNone/>
              <a:defRPr sz="2200" b="0" i="0" u="none" strike="noStrike" cap="none">
                <a:solidFill>
                  <a:srgbClr val="007DA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7344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lt2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575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0978095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Only">
  <p:cSld name="Logo 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>
            <a:spLocks noGrp="1"/>
          </p:cNvSpPr>
          <p:nvPr>
            <p:ph type="sldNum" idx="12"/>
          </p:nvPr>
        </p:nvSpPr>
        <p:spPr>
          <a:xfrm>
            <a:off x="3505200" y="4848894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95259167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- Small">
  <p:cSld name="Title and body - Small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 txBox="1">
            <a:spLocks noGrp="1"/>
          </p:cNvSpPr>
          <p:nvPr>
            <p:ph type="title"/>
          </p:nvPr>
        </p:nvSpPr>
        <p:spPr>
          <a:xfrm>
            <a:off x="311700" y="140228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Calibri"/>
              <a:buNone/>
              <a:defRPr sz="3000" b="0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311700" y="847675"/>
            <a:ext cx="8520600" cy="39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rial"/>
              <a:buChar char="●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Char char="○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Char char="■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●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○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/>
              <a:pPr/>
              <a:t>‹#›</a:t>
            </a:fld>
            <a:endParaRPr/>
          </a:p>
        </p:txBody>
      </p:sp>
      <p:pic>
        <p:nvPicPr>
          <p:cNvPr id="56" name="Shape 56" descr="onos-logo-fliprotate.notext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8175550" y="66179"/>
            <a:ext cx="875850" cy="875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949718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Calibri"/>
              <a:buNone/>
              <a:defRPr sz="3000" b="0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Char char="●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○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■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●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○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1750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Arial"/>
              <a:buChar char="■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9903709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914400"/>
            <a:fld id="{D0FC36D7-F3C6-EA4C-96AF-E2C40B93113F}" type="datetime1">
              <a:rPr lang="en-US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defTabSz="914400"/>
              <a:t>10/25/18</a:t>
            </a:fld>
            <a:endParaRPr lang="en-US" sz="1400" kern="0">
              <a:solidFill>
                <a:prstClr val="black">
                  <a:tint val="75000"/>
                </a:prstClr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914400"/>
            <a:endParaRPr lang="en-US" sz="1400" kern="0">
              <a:solidFill>
                <a:prstClr val="black">
                  <a:tint val="75000"/>
                </a:prstClr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322634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2284185"/>
            <a:ext cx="9144000" cy="2859315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bg2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5181" y="2626894"/>
            <a:ext cx="8293326" cy="710370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4702" y="3404824"/>
            <a:ext cx="8293329" cy="424057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Picture 5" descr="ONF_WITH-GRADIENT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7485" y="295730"/>
            <a:ext cx="2546597" cy="1750786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7757886" y="130629"/>
            <a:ext cx="1291771" cy="84908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</a:endParaRP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0" y="2284185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4122104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Section Open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1355581"/>
            <a:ext cx="9144000" cy="2471173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bg2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670434"/>
            <a:ext cx="8229600" cy="714713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1" y="2452707"/>
            <a:ext cx="8229600" cy="1374047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rgbClr val="A6A6A6"/>
                </a:solidFill>
                <a:latin typeface="Calibri"/>
                <a:cs typeface="Calibri"/>
              </a:defRPr>
            </a:lvl1pPr>
          </a:lstStyle>
          <a:p>
            <a:fld id="{C921E2DF-5279-024C-809C-CD16853F95A6}" type="slidenum">
              <a:rPr lang="en-US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1355581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0" y="3831225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ONF_WITH-GRADIENT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5363" y="295731"/>
            <a:ext cx="1244707" cy="855736"/>
          </a:xfrm>
          <a:prstGeom prst="rect">
            <a:avLst/>
          </a:prstGeom>
        </p:spPr>
      </p:pic>
      <p:sp>
        <p:nvSpPr>
          <p:cNvPr id="12" name="Slide Number Placeholder 12"/>
          <p:cNvSpPr txBox="1">
            <a:spLocks/>
          </p:cNvSpPr>
          <p:nvPr userDrawn="1"/>
        </p:nvSpPr>
        <p:spPr>
          <a:xfrm>
            <a:off x="8068733" y="4775200"/>
            <a:ext cx="1075265" cy="3683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800" kern="1200">
                <a:solidFill>
                  <a:srgbClr val="A6A6A6"/>
                </a:solidFill>
                <a:latin typeface="Corbel"/>
                <a:ea typeface="+mn-ea"/>
                <a:cs typeface="Corbe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01362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</p:spPr>
        <p:txBody>
          <a:bodyPr/>
          <a:lstStyle>
            <a:lvl1pPr>
              <a:defRPr>
                <a:solidFill>
                  <a:srgbClr val="007DA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7280"/>
            <a:ext cx="8521700" cy="341122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buClr>
                <a:schemeClr val="bg2"/>
              </a:buClr>
              <a:defRPr/>
            </a:lvl3pPr>
            <a:lvl4pPr>
              <a:lnSpc>
                <a:spcPct val="100000"/>
              </a:lnSpc>
              <a:buClr>
                <a:schemeClr val="bg2"/>
              </a:buClr>
              <a:defRPr baseline="0"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076229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</p:spPr>
        <p:txBody>
          <a:bodyPr/>
          <a:lstStyle>
            <a:lvl1pPr>
              <a:defRPr>
                <a:solidFill>
                  <a:srgbClr val="007DA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7280"/>
            <a:ext cx="8521700" cy="3411220"/>
          </a:xfrm>
        </p:spPr>
        <p:txBody>
          <a:bodyPr/>
          <a:lstStyle>
            <a:lvl3pPr>
              <a:buClr>
                <a:schemeClr val="bg2"/>
              </a:buClr>
              <a:defRPr/>
            </a:lvl3pPr>
            <a:lvl4pPr>
              <a:buClr>
                <a:schemeClr val="bg2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537368"/>
            <a:ext cx="8229600" cy="427642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200" baseline="0">
                <a:solidFill>
                  <a:srgbClr val="007DAF"/>
                </a:solidFill>
              </a:defRPr>
            </a:lvl1pPr>
          </a:lstStyle>
          <a:p>
            <a:pPr lvl="0"/>
            <a:r>
              <a:rPr lang="en-US"/>
              <a:t>Click to edit Master subtitle stlye</a:t>
            </a:r>
          </a:p>
        </p:txBody>
      </p:sp>
    </p:spTree>
    <p:extLst>
      <p:ext uri="{BB962C8B-B14F-4D97-AF65-F5344CB8AC3E}">
        <p14:creationId xmlns:p14="http://schemas.microsoft.com/office/powerpoint/2010/main" val="1517207234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7690930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</p:spPr>
        <p:txBody>
          <a:bodyPr/>
          <a:lstStyle>
            <a:lvl1pPr algn="ctr">
              <a:defRPr>
                <a:solidFill>
                  <a:srgbClr val="007DA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544603"/>
            <a:ext cx="8229600" cy="427642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200" baseline="0">
                <a:solidFill>
                  <a:srgbClr val="007DAF"/>
                </a:solidFill>
              </a:defRPr>
            </a:lvl1pPr>
          </a:lstStyle>
          <a:p>
            <a:pPr lvl="0"/>
            <a:r>
              <a:rPr lang="en-US"/>
              <a:t>Click to edit Master subtitle stlye</a:t>
            </a:r>
          </a:p>
        </p:txBody>
      </p:sp>
    </p:spTree>
    <p:extLst>
      <p:ext uri="{BB962C8B-B14F-4D97-AF65-F5344CB8AC3E}">
        <p14:creationId xmlns:p14="http://schemas.microsoft.com/office/powerpoint/2010/main" val="2290925895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4350383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2284205"/>
            <a:ext cx="9144000" cy="2859315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bg2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5181" y="2626894"/>
            <a:ext cx="8293326" cy="537754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4715" y="3404829"/>
            <a:ext cx="8293329" cy="42405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6" name="Picture 5" descr="ONF_WITH-GRADIEN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525" y="295730"/>
            <a:ext cx="2546597" cy="1750786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7757926" y="130632"/>
            <a:ext cx="1291771" cy="84908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</a:endParaRP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0" y="2284185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4663095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Section Open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1355586"/>
            <a:ext cx="9144000" cy="2471173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bg2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2006" y="1670434"/>
            <a:ext cx="8431550" cy="537754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4" y="2452727"/>
            <a:ext cx="8431553" cy="137404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rgbClr val="A6A6A6"/>
                </a:solidFill>
                <a:latin typeface="Corbel"/>
                <a:cs typeface="Corbel"/>
              </a:defRPr>
            </a:lvl1pPr>
          </a:lstStyle>
          <a:p>
            <a:fld id="{C921E2DF-5279-024C-809C-CD16853F95A6}" type="slidenum">
              <a:rPr lang="en-US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1355581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0" y="3831225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071427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94" y="72933"/>
            <a:ext cx="8531225" cy="53262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7280"/>
            <a:ext cx="8521700" cy="3411220"/>
          </a:xfrm>
        </p:spPr>
        <p:txBody>
          <a:bodyPr/>
          <a:lstStyle>
            <a:lvl1pPr>
              <a:lnSpc>
                <a:spcPts val="3000"/>
              </a:lnSpc>
              <a:defRPr/>
            </a:lvl1pPr>
            <a:lvl2pPr>
              <a:lnSpc>
                <a:spcPts val="2600"/>
              </a:lnSpc>
              <a:defRPr/>
            </a:lvl2pPr>
            <a:lvl3pPr>
              <a:lnSpc>
                <a:spcPts val="2400"/>
              </a:lnSpc>
              <a:buClr>
                <a:schemeClr val="bg2"/>
              </a:buClr>
              <a:defRPr/>
            </a:lvl3pPr>
            <a:lvl4pPr>
              <a:lnSpc>
                <a:spcPts val="2200"/>
              </a:lnSpc>
              <a:buClr>
                <a:schemeClr val="accent5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1697399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75" y="72933"/>
            <a:ext cx="7340600" cy="53262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7280"/>
            <a:ext cx="8521700" cy="3411220"/>
          </a:xfrm>
        </p:spPr>
        <p:txBody>
          <a:bodyPr/>
          <a:lstStyle>
            <a:lvl3pPr>
              <a:buClr>
                <a:schemeClr val="bg2"/>
              </a:buClr>
              <a:defRPr/>
            </a:lvl3pPr>
            <a:lvl4pPr>
              <a:buClr>
                <a:schemeClr val="accent5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2041" y="537368"/>
            <a:ext cx="7340600" cy="42764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stlye</a:t>
            </a:r>
          </a:p>
        </p:txBody>
      </p:sp>
    </p:spTree>
    <p:extLst>
      <p:ext uri="{BB962C8B-B14F-4D97-AF65-F5344CB8AC3E}">
        <p14:creationId xmlns:p14="http://schemas.microsoft.com/office/powerpoint/2010/main" val="366341703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62077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75" y="72933"/>
            <a:ext cx="8476192" cy="53262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2041" y="544603"/>
            <a:ext cx="8471826" cy="42764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stlye</a:t>
            </a:r>
          </a:p>
        </p:txBody>
      </p:sp>
    </p:spTree>
    <p:extLst>
      <p:ext uri="{BB962C8B-B14F-4D97-AF65-F5344CB8AC3E}">
        <p14:creationId xmlns:p14="http://schemas.microsoft.com/office/powerpoint/2010/main" val="1220977251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8711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theme" Target="../theme/theme3.xml"/><Relationship Id="rId9" Type="http://schemas.openxmlformats.org/officeDocument/2006/relationships/image" Target="../media/image1.png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4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6.xml"/><Relationship Id="rId8" Type="http://schemas.openxmlformats.org/officeDocument/2006/relationships/slideLayout" Target="../slideLayouts/slideLayout37.xml"/><Relationship Id="rId9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39.xml"/><Relationship Id="rId11" Type="http://schemas.openxmlformats.org/officeDocument/2006/relationships/theme" Target="../theme/theme4.xml"/><Relationship Id="rId1" Type="http://schemas.openxmlformats.org/officeDocument/2006/relationships/slideLayout" Target="../slideLayouts/slideLayout30.xml"/><Relationship Id="rId2" Type="http://schemas.openxmlformats.org/officeDocument/2006/relationships/slideLayout" Target="../slideLayouts/slideLayout31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2.xml"/><Relationship Id="rId4" Type="http://schemas.openxmlformats.org/officeDocument/2006/relationships/slideLayout" Target="../slideLayouts/slideLayout43.xml"/><Relationship Id="rId5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6.xml"/><Relationship Id="rId8" Type="http://schemas.openxmlformats.org/officeDocument/2006/relationships/slideLayout" Target="../slideLayouts/slideLayout47.xml"/><Relationship Id="rId9" Type="http://schemas.openxmlformats.org/officeDocument/2006/relationships/theme" Target="../theme/theme5.xml"/><Relationship Id="rId10" Type="http://schemas.openxmlformats.org/officeDocument/2006/relationships/image" Target="../media/image1.png"/><Relationship Id="rId1" Type="http://schemas.openxmlformats.org/officeDocument/2006/relationships/slideLayout" Target="../slideLayouts/slideLayout40.xml"/><Relationship Id="rId2" Type="http://schemas.openxmlformats.org/officeDocument/2006/relationships/slideLayout" Target="../slideLayouts/slideLayout41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0.xml"/><Relationship Id="rId4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4.xml"/><Relationship Id="rId8" Type="http://schemas.openxmlformats.org/officeDocument/2006/relationships/theme" Target="../theme/theme6.xml"/><Relationship Id="rId9" Type="http://schemas.openxmlformats.org/officeDocument/2006/relationships/image" Target="../media/image1.png"/><Relationship Id="rId1" Type="http://schemas.openxmlformats.org/officeDocument/2006/relationships/slideLayout" Target="../slideLayouts/slideLayout48.xml"/><Relationship Id="rId2" Type="http://schemas.openxmlformats.org/officeDocument/2006/relationships/slideLayout" Target="../slideLayouts/slideLayout49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1.xml"/><Relationship Id="rId8" Type="http://schemas.openxmlformats.org/officeDocument/2006/relationships/theme" Target="../theme/theme7.xml"/><Relationship Id="rId9" Type="http://schemas.openxmlformats.org/officeDocument/2006/relationships/image" Target="../media/image1.png"/><Relationship Id="rId1" Type="http://schemas.openxmlformats.org/officeDocument/2006/relationships/slideLayout" Target="../slideLayouts/slideLayout55.xml"/><Relationship Id="rId2" Type="http://schemas.openxmlformats.org/officeDocument/2006/relationships/slideLayout" Target="../slideLayouts/slideLayout56.xml"/></Relationships>
</file>

<file path=ppt/slideMasters/_rels/slideMaster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2.xml"/><Relationship Id="rId12" Type="http://schemas.openxmlformats.org/officeDocument/2006/relationships/theme" Target="../theme/theme8.xml"/><Relationship Id="rId1" Type="http://schemas.openxmlformats.org/officeDocument/2006/relationships/slideLayout" Target="../slideLayouts/slideLayout62.xml"/><Relationship Id="rId2" Type="http://schemas.openxmlformats.org/officeDocument/2006/relationships/slideLayout" Target="../slideLayouts/slideLayout63.xml"/><Relationship Id="rId3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6.xml"/><Relationship Id="rId6" Type="http://schemas.openxmlformats.org/officeDocument/2006/relationships/slideLayout" Target="../slideLayouts/slideLayout67.xml"/><Relationship Id="rId7" Type="http://schemas.openxmlformats.org/officeDocument/2006/relationships/slideLayout" Target="../slideLayouts/slideLayout68.xml"/><Relationship Id="rId8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1.xml"/></Relationships>
</file>

<file path=ppt/slideMasters/_rels/slideMaster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4.xml"/><Relationship Id="rId13" Type="http://schemas.openxmlformats.org/officeDocument/2006/relationships/theme" Target="../theme/theme9.xml"/><Relationship Id="rId1" Type="http://schemas.openxmlformats.org/officeDocument/2006/relationships/slideLayout" Target="../slideLayouts/slideLayout73.xml"/><Relationship Id="rId2" Type="http://schemas.openxmlformats.org/officeDocument/2006/relationships/slideLayout" Target="../slideLayouts/slideLayout74.xml"/><Relationship Id="rId3" Type="http://schemas.openxmlformats.org/officeDocument/2006/relationships/slideLayout" Target="../slideLayouts/slideLayout75.xml"/><Relationship Id="rId4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7.xml"/><Relationship Id="rId6" Type="http://schemas.openxmlformats.org/officeDocument/2006/relationships/slideLayout" Target="../slideLayouts/slideLayout78.xml"/><Relationship Id="rId7" Type="http://schemas.openxmlformats.org/officeDocument/2006/relationships/slideLayout" Target="../slideLayouts/slideLayout79.xml"/><Relationship Id="rId8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82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0.xml"/><Relationship Id="rId7" Type="http://schemas.openxmlformats.org/officeDocument/2006/relationships/slideLayout" Target="../slideLayouts/slideLayout91.xml"/><Relationship Id="rId8" Type="http://schemas.openxmlformats.org/officeDocument/2006/relationships/slideLayout" Target="../slideLayouts/slideLayout92.xml"/><Relationship Id="rId9" Type="http://schemas.openxmlformats.org/officeDocument/2006/relationships/theme" Target="../theme/theme10.xml"/><Relationship Id="rId10" Type="http://schemas.openxmlformats.org/officeDocument/2006/relationships/image" Target="../media/image1.png"/><Relationship Id="rId1" Type="http://schemas.openxmlformats.org/officeDocument/2006/relationships/slideLayout" Target="../slideLayouts/slideLayout85.xml"/><Relationship Id="rId2" Type="http://schemas.openxmlformats.org/officeDocument/2006/relationships/slideLayout" Target="../slideLayouts/slideLayout86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5.xml"/><Relationship Id="rId4" Type="http://schemas.openxmlformats.org/officeDocument/2006/relationships/slideLayout" Target="../slideLayouts/slideLayout96.xml"/><Relationship Id="rId5" Type="http://schemas.openxmlformats.org/officeDocument/2006/relationships/slideLayout" Target="../slideLayouts/slideLayout97.xml"/><Relationship Id="rId6" Type="http://schemas.openxmlformats.org/officeDocument/2006/relationships/theme" Target="../theme/theme11.xml"/><Relationship Id="rId1" Type="http://schemas.openxmlformats.org/officeDocument/2006/relationships/slideLayout" Target="../slideLayouts/slideLayout93.xml"/><Relationship Id="rId2" Type="http://schemas.openxmlformats.org/officeDocument/2006/relationships/slideLayout" Target="../slideLayouts/slideLayout94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102.xml"/><Relationship Id="rId6" Type="http://schemas.openxmlformats.org/officeDocument/2006/relationships/theme" Target="../theme/theme12.xml"/><Relationship Id="rId1" Type="http://schemas.openxmlformats.org/officeDocument/2006/relationships/slideLayout" Target="../slideLayouts/slideLayout98.xml"/><Relationship Id="rId2" Type="http://schemas.openxmlformats.org/officeDocument/2006/relationships/slideLayout" Target="../slideLayouts/slideLayout99.xml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09.xml"/><Relationship Id="rId8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112.xml"/><Relationship Id="rId11" Type="http://schemas.openxmlformats.org/officeDocument/2006/relationships/theme" Target="../theme/theme13.xml"/><Relationship Id="rId1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104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16.xml"/><Relationship Id="rId5" Type="http://schemas.openxmlformats.org/officeDocument/2006/relationships/theme" Target="../theme/theme14.xml"/><Relationship Id="rId1" Type="http://schemas.openxmlformats.org/officeDocument/2006/relationships/slideLayout" Target="../slideLayouts/slideLayout113.xml"/><Relationship Id="rId2" Type="http://schemas.openxmlformats.org/officeDocument/2006/relationships/slideLayout" Target="../slideLayouts/slideLayout114.xml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20.xml"/><Relationship Id="rId5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2.xml"/><Relationship Id="rId7" Type="http://schemas.openxmlformats.org/officeDocument/2006/relationships/slideLayout" Target="../slideLayouts/slideLayout123.xml"/><Relationship Id="rId8" Type="http://schemas.openxmlformats.org/officeDocument/2006/relationships/slideLayout" Target="../slideLayouts/slideLayout124.xml"/><Relationship Id="rId9" Type="http://schemas.openxmlformats.org/officeDocument/2006/relationships/slideLayout" Target="../slideLayouts/slideLayout125.xml"/><Relationship Id="rId10" Type="http://schemas.openxmlformats.org/officeDocument/2006/relationships/theme" Target="../theme/theme15.xml"/><Relationship Id="rId11" Type="http://schemas.openxmlformats.org/officeDocument/2006/relationships/image" Target="../media/image1.png"/><Relationship Id="rId1" Type="http://schemas.openxmlformats.org/officeDocument/2006/relationships/slideLayout" Target="../slideLayouts/slideLayout117.xml"/><Relationship Id="rId2" Type="http://schemas.openxmlformats.org/officeDocument/2006/relationships/slideLayout" Target="../slideLayouts/slideLayout118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8.xml"/><Relationship Id="rId4" Type="http://schemas.openxmlformats.org/officeDocument/2006/relationships/slideLayout" Target="../slideLayouts/slideLayout129.xml"/><Relationship Id="rId5" Type="http://schemas.openxmlformats.org/officeDocument/2006/relationships/slideLayout" Target="../slideLayouts/slideLayout130.xml"/><Relationship Id="rId6" Type="http://schemas.openxmlformats.org/officeDocument/2006/relationships/slideLayout" Target="../slideLayouts/slideLayout131.xml"/><Relationship Id="rId7" Type="http://schemas.openxmlformats.org/officeDocument/2006/relationships/slideLayout" Target="../slideLayouts/slideLayout132.xml"/><Relationship Id="rId8" Type="http://schemas.openxmlformats.org/officeDocument/2006/relationships/theme" Target="../theme/theme16.xml"/><Relationship Id="rId9" Type="http://schemas.openxmlformats.org/officeDocument/2006/relationships/image" Target="../media/image10.png"/><Relationship Id="rId1" Type="http://schemas.openxmlformats.org/officeDocument/2006/relationships/slideLayout" Target="../slideLayouts/slideLayout126.xml"/><Relationship Id="rId2" Type="http://schemas.openxmlformats.org/officeDocument/2006/relationships/slideLayout" Target="../slideLayouts/slideLayout127.xml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5.xml"/><Relationship Id="rId4" Type="http://schemas.openxmlformats.org/officeDocument/2006/relationships/slideLayout" Target="../slideLayouts/slideLayout136.xml"/><Relationship Id="rId5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139.xml"/><Relationship Id="rId8" Type="http://schemas.openxmlformats.org/officeDocument/2006/relationships/theme" Target="../theme/theme17.xml"/><Relationship Id="rId9" Type="http://schemas.openxmlformats.org/officeDocument/2006/relationships/image" Target="../media/image1.png"/><Relationship Id="rId1" Type="http://schemas.openxmlformats.org/officeDocument/2006/relationships/slideLayout" Target="../slideLayouts/slideLayout133.xml"/><Relationship Id="rId2" Type="http://schemas.openxmlformats.org/officeDocument/2006/relationships/slideLayout" Target="../slideLayouts/slideLayout1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EBD0F0-094C-B843-B82F-D7D1B10D0BBE}" type="datetimeFigureOut">
              <a:t>10/25/18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544C60-6F7B-7542-87CE-5C18AAD8678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623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48BD0D-B298-FA41-9050-3BE4130CB141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10/25/18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569746-BAAD-2D40-8F01-0CF5BFAC8574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98568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7675" y="72933"/>
            <a:ext cx="8521700" cy="53262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97280"/>
            <a:ext cx="8521700" cy="34112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4889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  <a:latin typeface="Corbel"/>
                <a:cs typeface="Corbel"/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pic>
        <p:nvPicPr>
          <p:cNvPr id="11" name="Picture 10" descr="ONF_NO-TAG_WITH-GRADIENT.png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74" b="-4254"/>
          <a:stretch/>
        </p:blipFill>
        <p:spPr>
          <a:xfrm>
            <a:off x="8111068" y="4846320"/>
            <a:ext cx="9144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000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</p:sldLayoutIdLst>
  <p:hf hdr="0" ftr="0"/>
  <p:txStyles>
    <p:titleStyle>
      <a:lvl1pPr algn="l" defTabSz="457200" rtl="0" eaLnBrk="1" latinLnBrk="0" hangingPunct="1">
        <a:lnSpc>
          <a:spcPts val="3400"/>
        </a:lnSpc>
        <a:spcBef>
          <a:spcPct val="0"/>
        </a:spcBef>
        <a:buNone/>
        <a:defRPr sz="3000" b="0" i="0" kern="1200">
          <a:solidFill>
            <a:srgbClr val="004B7D"/>
          </a:solidFill>
          <a:latin typeface="Corbel"/>
          <a:ea typeface="+mj-ea"/>
          <a:cs typeface="Corbel"/>
        </a:defRPr>
      </a:lvl1pPr>
    </p:titleStyle>
    <p:bodyStyle>
      <a:lvl1pPr marL="219456" indent="-219456" algn="l" defTabSz="457200" rtl="0" eaLnBrk="1" latinLnBrk="0" hangingPunct="1">
        <a:lnSpc>
          <a:spcPts val="3000"/>
        </a:lnSpc>
        <a:spcBef>
          <a:spcPts val="800"/>
        </a:spcBef>
        <a:buClr>
          <a:schemeClr val="bg2"/>
        </a:buClr>
        <a:buSzPct val="85000"/>
        <a:buFont typeface="Arial"/>
        <a:buChar char="•"/>
        <a:defRPr sz="2400" kern="1200">
          <a:solidFill>
            <a:srgbClr val="595959"/>
          </a:solidFill>
          <a:latin typeface="Corbel"/>
          <a:ea typeface="+mn-ea"/>
          <a:cs typeface="Corbel"/>
        </a:defRPr>
      </a:lvl1pPr>
      <a:lvl2pPr marL="411480" indent="-182880" algn="l" defTabSz="457200" rtl="0" eaLnBrk="1" latinLnBrk="0" hangingPunct="1">
        <a:lnSpc>
          <a:spcPts val="2600"/>
        </a:lnSpc>
        <a:spcBef>
          <a:spcPts val="800"/>
        </a:spcBef>
        <a:buClr>
          <a:schemeClr val="accent5"/>
        </a:buClr>
        <a:buSzPct val="60000"/>
        <a:buFont typeface="Wingdings" charset="2"/>
        <a:buChar char="§"/>
        <a:defRPr sz="2200" kern="1200">
          <a:solidFill>
            <a:srgbClr val="595959"/>
          </a:solidFill>
          <a:latin typeface="Corbel"/>
          <a:ea typeface="+mn-ea"/>
          <a:cs typeface="Corbel"/>
        </a:defRPr>
      </a:lvl2pPr>
      <a:lvl3pPr marL="612648" indent="-182880" algn="l" defTabSz="457200" rtl="0" eaLnBrk="1" latinLnBrk="0" hangingPunct="1">
        <a:lnSpc>
          <a:spcPts val="2400"/>
        </a:lnSpc>
        <a:spcBef>
          <a:spcPts val="800"/>
        </a:spcBef>
        <a:buClr>
          <a:schemeClr val="bg2"/>
        </a:buClr>
        <a:buSzPct val="85000"/>
        <a:buFont typeface="Arial"/>
        <a:buChar char="•"/>
        <a:defRPr sz="2000" kern="1200">
          <a:solidFill>
            <a:srgbClr val="595959"/>
          </a:solidFill>
          <a:latin typeface="Corbel"/>
          <a:ea typeface="+mn-ea"/>
          <a:cs typeface="Corbel"/>
        </a:defRPr>
      </a:lvl3pPr>
      <a:lvl4pPr marL="768096" indent="-164592" algn="l" defTabSz="457200" rtl="0" eaLnBrk="1" latinLnBrk="0" hangingPunct="1">
        <a:lnSpc>
          <a:spcPts val="2200"/>
        </a:lnSpc>
        <a:spcBef>
          <a:spcPts val="800"/>
        </a:spcBef>
        <a:buClr>
          <a:schemeClr val="accent5"/>
        </a:buClr>
        <a:buSzPct val="60000"/>
        <a:buFont typeface="Wingdings" charset="2"/>
        <a:buChar char="§"/>
        <a:defRPr sz="1800" kern="1200">
          <a:solidFill>
            <a:srgbClr val="595959"/>
          </a:solidFill>
          <a:latin typeface="Corbel"/>
          <a:ea typeface="+mn-ea"/>
          <a:cs typeface="Corbel"/>
        </a:defRPr>
      </a:lvl4pPr>
      <a:lvl5pPr marL="914400" indent="-137160" algn="l" defTabSz="457200" rtl="0" eaLnBrk="1" latinLnBrk="0" hangingPunct="1">
        <a:spcBef>
          <a:spcPts val="800"/>
        </a:spcBef>
        <a:buClr>
          <a:schemeClr val="bg2"/>
        </a:buClr>
        <a:buSzPct val="85000"/>
        <a:buFont typeface="Arial"/>
        <a:buChar char="•"/>
        <a:defRPr sz="1800" kern="1200">
          <a:solidFill>
            <a:srgbClr val="595959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defTabSz="914400"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 ker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pPr defTabSz="914400">
                <a:buClr>
                  <a:srgbClr val="000000"/>
                </a:buClr>
                <a:buFont typeface="Arial"/>
                <a:buNone/>
              </a:pPr>
              <a:t>‹#›</a:t>
            </a:fld>
            <a:endParaRPr kern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1829314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7675" y="72933"/>
            <a:ext cx="8521700" cy="53262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97280"/>
            <a:ext cx="8521700" cy="34112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4889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  <a:latin typeface="Corbel"/>
                <a:cs typeface="Corbel"/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pic>
        <p:nvPicPr>
          <p:cNvPr id="11" name="Picture 10" descr="ONF_NO-TAG_WITH-GRADIENT.png"/>
          <p:cNvPicPr>
            <a:picLocks noChangeAspect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74" b="-4254"/>
          <a:stretch/>
        </p:blipFill>
        <p:spPr>
          <a:xfrm>
            <a:off x="8111068" y="4846320"/>
            <a:ext cx="9144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415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9" r:id="rId8"/>
  </p:sldLayoutIdLst>
  <p:hf hdr="0" ftr="0"/>
  <p:txStyles>
    <p:titleStyle>
      <a:lvl1pPr algn="l" defTabSz="457200" rtl="0" eaLnBrk="1" latinLnBrk="0" hangingPunct="1">
        <a:lnSpc>
          <a:spcPts val="3400"/>
        </a:lnSpc>
        <a:spcBef>
          <a:spcPct val="0"/>
        </a:spcBef>
        <a:buNone/>
        <a:defRPr sz="3000" b="0" i="0" kern="1200">
          <a:solidFill>
            <a:srgbClr val="004B7D"/>
          </a:solidFill>
          <a:latin typeface="Corbel"/>
          <a:ea typeface="+mj-ea"/>
          <a:cs typeface="Corbel"/>
        </a:defRPr>
      </a:lvl1pPr>
    </p:titleStyle>
    <p:bodyStyle>
      <a:lvl1pPr marL="219456" indent="-219456" algn="l" defTabSz="457200" rtl="0" eaLnBrk="1" latinLnBrk="0" hangingPunct="1">
        <a:lnSpc>
          <a:spcPts val="3000"/>
        </a:lnSpc>
        <a:spcBef>
          <a:spcPts val="800"/>
        </a:spcBef>
        <a:buClr>
          <a:schemeClr val="bg2"/>
        </a:buClr>
        <a:buSzPct val="85000"/>
        <a:buFont typeface="Arial"/>
        <a:buChar char="•"/>
        <a:defRPr sz="2400" kern="1200">
          <a:solidFill>
            <a:srgbClr val="595959"/>
          </a:solidFill>
          <a:latin typeface="Corbel"/>
          <a:ea typeface="+mn-ea"/>
          <a:cs typeface="Corbel"/>
        </a:defRPr>
      </a:lvl1pPr>
      <a:lvl2pPr marL="411480" indent="-182880" algn="l" defTabSz="457200" rtl="0" eaLnBrk="1" latinLnBrk="0" hangingPunct="1">
        <a:lnSpc>
          <a:spcPts val="2600"/>
        </a:lnSpc>
        <a:spcBef>
          <a:spcPts val="800"/>
        </a:spcBef>
        <a:buClr>
          <a:schemeClr val="accent5"/>
        </a:buClr>
        <a:buSzPct val="60000"/>
        <a:buFont typeface="Wingdings" charset="2"/>
        <a:buChar char="§"/>
        <a:defRPr sz="2200" kern="1200">
          <a:solidFill>
            <a:srgbClr val="595959"/>
          </a:solidFill>
          <a:latin typeface="Corbel"/>
          <a:ea typeface="+mn-ea"/>
          <a:cs typeface="Corbel"/>
        </a:defRPr>
      </a:lvl2pPr>
      <a:lvl3pPr marL="612648" indent="-182880" algn="l" defTabSz="457200" rtl="0" eaLnBrk="1" latinLnBrk="0" hangingPunct="1">
        <a:lnSpc>
          <a:spcPts val="2400"/>
        </a:lnSpc>
        <a:spcBef>
          <a:spcPts val="800"/>
        </a:spcBef>
        <a:buClr>
          <a:schemeClr val="bg2"/>
        </a:buClr>
        <a:buSzPct val="85000"/>
        <a:buFont typeface="Arial"/>
        <a:buChar char="•"/>
        <a:defRPr sz="2000" kern="1200">
          <a:solidFill>
            <a:srgbClr val="595959"/>
          </a:solidFill>
          <a:latin typeface="Corbel"/>
          <a:ea typeface="+mn-ea"/>
          <a:cs typeface="Corbel"/>
        </a:defRPr>
      </a:lvl3pPr>
      <a:lvl4pPr marL="768096" indent="-164592" algn="l" defTabSz="457200" rtl="0" eaLnBrk="1" latinLnBrk="0" hangingPunct="1">
        <a:lnSpc>
          <a:spcPts val="2200"/>
        </a:lnSpc>
        <a:spcBef>
          <a:spcPts val="800"/>
        </a:spcBef>
        <a:buClr>
          <a:schemeClr val="accent5"/>
        </a:buClr>
        <a:buSzPct val="60000"/>
        <a:buFont typeface="Wingdings" charset="2"/>
        <a:buChar char="§"/>
        <a:defRPr sz="1800" kern="1200">
          <a:solidFill>
            <a:srgbClr val="595959"/>
          </a:solidFill>
          <a:latin typeface="Corbel"/>
          <a:ea typeface="+mn-ea"/>
          <a:cs typeface="Corbel"/>
        </a:defRPr>
      </a:lvl4pPr>
      <a:lvl5pPr marL="914400" indent="-137160" algn="l" defTabSz="457200" rtl="0" eaLnBrk="1" latinLnBrk="0" hangingPunct="1">
        <a:spcBef>
          <a:spcPts val="800"/>
        </a:spcBef>
        <a:buClr>
          <a:schemeClr val="bg2"/>
        </a:buClr>
        <a:buSzPct val="85000"/>
        <a:buFont typeface="Arial"/>
        <a:buChar char="•"/>
        <a:defRPr sz="1800" kern="1200">
          <a:solidFill>
            <a:srgbClr val="595959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7675" y="72933"/>
            <a:ext cx="8521700" cy="53262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97280"/>
            <a:ext cx="8521700" cy="34112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4889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  <a:latin typeface="Corbel"/>
                <a:cs typeface="Corbel"/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pic>
        <p:nvPicPr>
          <p:cNvPr id="11" name="Picture 10" descr="ONF_NO-TAG_WITH-GRADIENT.pn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74" b="-4254"/>
          <a:stretch/>
        </p:blipFill>
        <p:spPr>
          <a:xfrm>
            <a:off x="8111068" y="4846320"/>
            <a:ext cx="9144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449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</p:sldLayoutIdLst>
  <p:hf hdr="0" ftr="0"/>
  <p:txStyles>
    <p:titleStyle>
      <a:lvl1pPr algn="l" defTabSz="457200" rtl="0" eaLnBrk="1" latinLnBrk="0" hangingPunct="1">
        <a:lnSpc>
          <a:spcPts val="3400"/>
        </a:lnSpc>
        <a:spcBef>
          <a:spcPct val="0"/>
        </a:spcBef>
        <a:buNone/>
        <a:defRPr sz="3000" b="0" i="0" kern="1200">
          <a:solidFill>
            <a:srgbClr val="004B7D"/>
          </a:solidFill>
          <a:latin typeface="Corbel"/>
          <a:ea typeface="+mj-ea"/>
          <a:cs typeface="Corbel"/>
        </a:defRPr>
      </a:lvl1pPr>
    </p:titleStyle>
    <p:bodyStyle>
      <a:lvl1pPr marL="219456" indent="-219456" algn="l" defTabSz="457200" rtl="0" eaLnBrk="1" latinLnBrk="0" hangingPunct="1">
        <a:lnSpc>
          <a:spcPts val="3000"/>
        </a:lnSpc>
        <a:spcBef>
          <a:spcPts val="800"/>
        </a:spcBef>
        <a:buClr>
          <a:schemeClr val="bg2"/>
        </a:buClr>
        <a:buSzPct val="85000"/>
        <a:buFont typeface="Arial"/>
        <a:buChar char="•"/>
        <a:defRPr sz="2400" kern="1200">
          <a:solidFill>
            <a:srgbClr val="595959"/>
          </a:solidFill>
          <a:latin typeface="Corbel"/>
          <a:ea typeface="+mn-ea"/>
          <a:cs typeface="Corbel"/>
        </a:defRPr>
      </a:lvl1pPr>
      <a:lvl2pPr marL="411480" indent="-182880" algn="l" defTabSz="457200" rtl="0" eaLnBrk="1" latinLnBrk="0" hangingPunct="1">
        <a:lnSpc>
          <a:spcPts val="2600"/>
        </a:lnSpc>
        <a:spcBef>
          <a:spcPts val="800"/>
        </a:spcBef>
        <a:buClr>
          <a:schemeClr val="accent5"/>
        </a:buClr>
        <a:buSzPct val="60000"/>
        <a:buFont typeface="Wingdings" charset="2"/>
        <a:buChar char="§"/>
        <a:defRPr sz="2200" kern="1200">
          <a:solidFill>
            <a:srgbClr val="595959"/>
          </a:solidFill>
          <a:latin typeface="Corbel"/>
          <a:ea typeface="+mn-ea"/>
          <a:cs typeface="Corbel"/>
        </a:defRPr>
      </a:lvl2pPr>
      <a:lvl3pPr marL="612648" indent="-182880" algn="l" defTabSz="457200" rtl="0" eaLnBrk="1" latinLnBrk="0" hangingPunct="1">
        <a:lnSpc>
          <a:spcPts val="2400"/>
        </a:lnSpc>
        <a:spcBef>
          <a:spcPts val="800"/>
        </a:spcBef>
        <a:buClr>
          <a:schemeClr val="bg2"/>
        </a:buClr>
        <a:buSzPct val="85000"/>
        <a:buFont typeface="Arial"/>
        <a:buChar char="•"/>
        <a:defRPr sz="2000" kern="1200">
          <a:solidFill>
            <a:srgbClr val="595959"/>
          </a:solidFill>
          <a:latin typeface="Corbel"/>
          <a:ea typeface="+mn-ea"/>
          <a:cs typeface="Corbel"/>
        </a:defRPr>
      </a:lvl3pPr>
      <a:lvl4pPr marL="768096" indent="-164592" algn="l" defTabSz="457200" rtl="0" eaLnBrk="1" latinLnBrk="0" hangingPunct="1">
        <a:lnSpc>
          <a:spcPts val="2200"/>
        </a:lnSpc>
        <a:spcBef>
          <a:spcPts val="800"/>
        </a:spcBef>
        <a:buClr>
          <a:schemeClr val="accent5"/>
        </a:buClr>
        <a:buSzPct val="60000"/>
        <a:buFont typeface="Wingdings" charset="2"/>
        <a:buChar char="§"/>
        <a:defRPr sz="1800" kern="1200">
          <a:solidFill>
            <a:srgbClr val="595959"/>
          </a:solidFill>
          <a:latin typeface="Corbel"/>
          <a:ea typeface="+mn-ea"/>
          <a:cs typeface="Corbel"/>
        </a:defRPr>
      </a:lvl4pPr>
      <a:lvl5pPr marL="914400" indent="-137160" algn="l" defTabSz="457200" rtl="0" eaLnBrk="1" latinLnBrk="0" hangingPunct="1">
        <a:spcBef>
          <a:spcPts val="800"/>
        </a:spcBef>
        <a:buClr>
          <a:schemeClr val="bg2"/>
        </a:buClr>
        <a:buSzPct val="85000"/>
        <a:buFont typeface="Arial"/>
        <a:buChar char="•"/>
        <a:defRPr sz="1800" kern="1200">
          <a:solidFill>
            <a:srgbClr val="595959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7675" y="72933"/>
            <a:ext cx="8521700" cy="53262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97280"/>
            <a:ext cx="8521700" cy="34112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4889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  <a:latin typeface="Corbel"/>
                <a:cs typeface="Corbel"/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pic>
        <p:nvPicPr>
          <p:cNvPr id="11" name="Picture 10" descr="ONF_NO-TAG_WITH-GRADIENT.pn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74" b="-4254"/>
          <a:stretch/>
        </p:blipFill>
        <p:spPr>
          <a:xfrm>
            <a:off x="8111068" y="4846320"/>
            <a:ext cx="9144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22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</p:sldLayoutIdLst>
  <p:hf hdr="0" ftr="0"/>
  <p:txStyles>
    <p:titleStyle>
      <a:lvl1pPr algn="l" defTabSz="457200" rtl="0" eaLnBrk="1" latinLnBrk="0" hangingPunct="1">
        <a:lnSpc>
          <a:spcPts val="3400"/>
        </a:lnSpc>
        <a:spcBef>
          <a:spcPct val="0"/>
        </a:spcBef>
        <a:buNone/>
        <a:defRPr sz="3000" b="0" i="0" kern="1200">
          <a:solidFill>
            <a:srgbClr val="004B7D"/>
          </a:solidFill>
          <a:latin typeface="Corbel"/>
          <a:ea typeface="+mj-ea"/>
          <a:cs typeface="Corbel"/>
        </a:defRPr>
      </a:lvl1pPr>
    </p:titleStyle>
    <p:bodyStyle>
      <a:lvl1pPr marL="219456" indent="-219456" algn="l" defTabSz="457200" rtl="0" eaLnBrk="1" latinLnBrk="0" hangingPunct="1">
        <a:lnSpc>
          <a:spcPts val="3000"/>
        </a:lnSpc>
        <a:spcBef>
          <a:spcPts val="800"/>
        </a:spcBef>
        <a:buClr>
          <a:schemeClr val="bg2"/>
        </a:buClr>
        <a:buSzPct val="85000"/>
        <a:buFont typeface="Arial"/>
        <a:buChar char="•"/>
        <a:defRPr sz="2400" kern="1200">
          <a:solidFill>
            <a:srgbClr val="595959"/>
          </a:solidFill>
          <a:latin typeface="Corbel"/>
          <a:ea typeface="+mn-ea"/>
          <a:cs typeface="Corbel"/>
        </a:defRPr>
      </a:lvl1pPr>
      <a:lvl2pPr marL="411480" indent="-182880" algn="l" defTabSz="457200" rtl="0" eaLnBrk="1" latinLnBrk="0" hangingPunct="1">
        <a:lnSpc>
          <a:spcPts val="2600"/>
        </a:lnSpc>
        <a:spcBef>
          <a:spcPts val="800"/>
        </a:spcBef>
        <a:buClr>
          <a:schemeClr val="accent5"/>
        </a:buClr>
        <a:buSzPct val="60000"/>
        <a:buFont typeface="Wingdings" charset="2"/>
        <a:buChar char="§"/>
        <a:defRPr sz="2200" kern="1200">
          <a:solidFill>
            <a:srgbClr val="595959"/>
          </a:solidFill>
          <a:latin typeface="Corbel"/>
          <a:ea typeface="+mn-ea"/>
          <a:cs typeface="Corbel"/>
        </a:defRPr>
      </a:lvl2pPr>
      <a:lvl3pPr marL="612648" indent="-182880" algn="l" defTabSz="457200" rtl="0" eaLnBrk="1" latinLnBrk="0" hangingPunct="1">
        <a:lnSpc>
          <a:spcPts val="2400"/>
        </a:lnSpc>
        <a:spcBef>
          <a:spcPts val="800"/>
        </a:spcBef>
        <a:buClr>
          <a:schemeClr val="bg2"/>
        </a:buClr>
        <a:buSzPct val="85000"/>
        <a:buFont typeface="Arial"/>
        <a:buChar char="•"/>
        <a:defRPr sz="2000" kern="1200">
          <a:solidFill>
            <a:srgbClr val="595959"/>
          </a:solidFill>
          <a:latin typeface="Corbel"/>
          <a:ea typeface="+mn-ea"/>
          <a:cs typeface="Corbel"/>
        </a:defRPr>
      </a:lvl3pPr>
      <a:lvl4pPr marL="768096" indent="-164592" algn="l" defTabSz="457200" rtl="0" eaLnBrk="1" latinLnBrk="0" hangingPunct="1">
        <a:lnSpc>
          <a:spcPts val="2200"/>
        </a:lnSpc>
        <a:spcBef>
          <a:spcPts val="800"/>
        </a:spcBef>
        <a:buClr>
          <a:schemeClr val="accent5"/>
        </a:buClr>
        <a:buSzPct val="60000"/>
        <a:buFont typeface="Wingdings" charset="2"/>
        <a:buChar char="§"/>
        <a:defRPr sz="1800" kern="1200">
          <a:solidFill>
            <a:srgbClr val="595959"/>
          </a:solidFill>
          <a:latin typeface="Corbel"/>
          <a:ea typeface="+mn-ea"/>
          <a:cs typeface="Corbel"/>
        </a:defRPr>
      </a:lvl4pPr>
      <a:lvl5pPr marL="914400" indent="-137160" algn="l" defTabSz="457200" rtl="0" eaLnBrk="1" latinLnBrk="0" hangingPunct="1">
        <a:spcBef>
          <a:spcPts val="800"/>
        </a:spcBef>
        <a:buClr>
          <a:schemeClr val="bg2"/>
        </a:buClr>
        <a:buSzPct val="85000"/>
        <a:buFont typeface="Arial"/>
        <a:buChar char="•"/>
        <a:defRPr sz="1800" kern="1200">
          <a:solidFill>
            <a:srgbClr val="595959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7854DD-B36F-D344-92BD-78B239D861B0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10/25/18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1C5C65-C56B-1C44-9E68-5F057EB05192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57813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472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5"/>
            <a:ext cx="2133600" cy="273844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1"/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181"/>
              <a:t>10/25/18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5"/>
            <a:ext cx="2895600" cy="273844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1"/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5"/>
            <a:ext cx="2133600" cy="273844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1"/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181"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4053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  <p:sldLayoutId id="2147483791" r:id="rId12"/>
  </p:sldLayoutIdLst>
  <p:txStyles>
    <p:titleStyle>
      <a:lvl1pPr algn="ctr" defTabSz="457181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86" indent="-342886" algn="l" defTabSz="457181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20" indent="-285739" algn="l" defTabSz="457181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54" indent="-228591" algn="l" defTabSz="457181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36" indent="-228591" algn="l" defTabSz="457181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18" indent="-228591" algn="l" defTabSz="457181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45718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45718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45718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4" indent="-228591" algn="l" defTabSz="45718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1" algn="l" defTabSz="457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4" algn="l" defTabSz="457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457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457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457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457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457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457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97280"/>
            <a:ext cx="8521700" cy="34112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4889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pic>
        <p:nvPicPr>
          <p:cNvPr id="11" name="Picture 10" descr="ONF_NO-TAG_WITH-GRADIENT.png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74" b="-4254"/>
          <a:stretch/>
        </p:blipFill>
        <p:spPr>
          <a:xfrm>
            <a:off x="8111068" y="4846320"/>
            <a:ext cx="9144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08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</p:sldLayoutIdLst>
  <p:hf hdr="0" ftr="0"/>
  <p:txStyles>
    <p:titleStyle>
      <a:lvl1pPr algn="ctr" defTabSz="457200" rtl="0" eaLnBrk="1" latinLnBrk="0" hangingPunct="1">
        <a:lnSpc>
          <a:spcPts val="3400"/>
        </a:lnSpc>
        <a:spcBef>
          <a:spcPct val="0"/>
        </a:spcBef>
        <a:buNone/>
        <a:defRPr sz="3000" b="0" i="0" kern="1200">
          <a:solidFill>
            <a:schemeClr val="accent3"/>
          </a:solidFill>
          <a:latin typeface="Calibri"/>
          <a:ea typeface="+mj-ea"/>
          <a:cs typeface="Calibri"/>
        </a:defRPr>
      </a:lvl1pPr>
    </p:titleStyle>
    <p:bodyStyle>
      <a:lvl1pPr marL="219456" indent="-219456" algn="l" defTabSz="457200" rtl="0" eaLnBrk="1" latinLnBrk="0" hangingPunct="1">
        <a:lnSpc>
          <a:spcPct val="100000"/>
        </a:lnSpc>
        <a:spcBef>
          <a:spcPts val="800"/>
        </a:spcBef>
        <a:buClr>
          <a:schemeClr val="bg2"/>
        </a:buClr>
        <a:buSzPct val="85000"/>
        <a:buFont typeface="Arial"/>
        <a:buChar char="•"/>
        <a:defRPr sz="2400" kern="1200">
          <a:solidFill>
            <a:srgbClr val="000000"/>
          </a:solidFill>
          <a:latin typeface="Calibri"/>
          <a:ea typeface="+mn-ea"/>
          <a:cs typeface="Calibri"/>
        </a:defRPr>
      </a:lvl1pPr>
      <a:lvl2pPr marL="411480" indent="-182880" algn="l" defTabSz="457200" rtl="0" eaLnBrk="1" latinLnBrk="0" hangingPunct="1">
        <a:lnSpc>
          <a:spcPct val="100000"/>
        </a:lnSpc>
        <a:spcBef>
          <a:spcPts val="700"/>
        </a:spcBef>
        <a:buClr>
          <a:schemeClr val="bg2"/>
        </a:buClr>
        <a:buSzPct val="85000"/>
        <a:buFont typeface="Arial"/>
        <a:buChar char="•"/>
        <a:defRPr sz="2200" kern="1200">
          <a:solidFill>
            <a:srgbClr val="000000"/>
          </a:solidFill>
          <a:latin typeface="Calibri"/>
          <a:ea typeface="+mn-ea"/>
          <a:cs typeface="Calibri"/>
        </a:defRPr>
      </a:lvl2pPr>
      <a:lvl3pPr marL="612648" indent="-182880" algn="l" defTabSz="457200" rtl="0" eaLnBrk="1" latinLnBrk="0" hangingPunct="1">
        <a:lnSpc>
          <a:spcPct val="100000"/>
        </a:lnSpc>
        <a:spcBef>
          <a:spcPts val="600"/>
        </a:spcBef>
        <a:buClr>
          <a:schemeClr val="bg2"/>
        </a:buClr>
        <a:buSzPct val="85000"/>
        <a:buFont typeface="Arial"/>
        <a:buChar char="•"/>
        <a:defRPr sz="2000" kern="1200">
          <a:solidFill>
            <a:srgbClr val="000000"/>
          </a:solidFill>
          <a:latin typeface="Calibri"/>
          <a:ea typeface="+mn-ea"/>
          <a:cs typeface="Calibri"/>
        </a:defRPr>
      </a:lvl3pPr>
      <a:lvl4pPr marL="768096" indent="-164592" algn="l" defTabSz="457200" rtl="0" eaLnBrk="1" latinLnBrk="0" hangingPunct="1">
        <a:lnSpc>
          <a:spcPct val="100000"/>
        </a:lnSpc>
        <a:spcBef>
          <a:spcPts val="500"/>
        </a:spcBef>
        <a:buClr>
          <a:schemeClr val="bg2"/>
        </a:buClr>
        <a:buSzPct val="85000"/>
        <a:buFont typeface="Arial"/>
        <a:buChar char="•"/>
        <a:defRPr sz="1800" kern="1200" baseline="0">
          <a:solidFill>
            <a:srgbClr val="000000"/>
          </a:solidFill>
          <a:latin typeface="Calibri"/>
          <a:ea typeface="+mn-ea"/>
          <a:cs typeface="Calibri"/>
        </a:defRPr>
      </a:lvl4pPr>
      <a:lvl5pPr marL="914400" indent="-137160" algn="l" defTabSz="457200" rtl="0" eaLnBrk="1" latinLnBrk="0" hangingPunct="1">
        <a:spcBef>
          <a:spcPts val="800"/>
        </a:spcBef>
        <a:buClr>
          <a:schemeClr val="bg2"/>
        </a:buClr>
        <a:buSzPct val="85000"/>
        <a:buFont typeface="Arial"/>
        <a:buChar char="•"/>
        <a:defRPr sz="1800" kern="1200">
          <a:solidFill>
            <a:srgbClr val="595959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defTabSz="914400"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 ker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pPr defTabSz="914400">
                <a:buClr>
                  <a:srgbClr val="000000"/>
                </a:buClr>
                <a:buFont typeface="Arial"/>
                <a:buNone/>
              </a:pPr>
              <a:t>‹#›</a:t>
            </a:fld>
            <a:endParaRPr kern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294028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defTabSz="914400"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 ker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pPr defTabSz="914400">
                <a:buClr>
                  <a:srgbClr val="000000"/>
                </a:buClr>
                <a:buFont typeface="Arial"/>
                <a:buNone/>
              </a:pPr>
              <a:t>‹#›</a:t>
            </a:fld>
            <a:endParaRPr kern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4095107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defTabSz="914400"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 ker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pPr defTabSz="914400">
                <a:buClr>
                  <a:srgbClr val="000000"/>
                </a:buClr>
                <a:buFont typeface="Arial"/>
                <a:buNone/>
              </a:pPr>
              <a:t>‹#›</a:t>
            </a:fld>
            <a:endParaRPr kern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5098206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24" r:id="rId1"/>
    <p:sldLayoutId id="2147483825" r:id="rId2"/>
    <p:sldLayoutId id="2147483826" r:id="rId3"/>
    <p:sldLayoutId id="2147483827" r:id="rId4"/>
    <p:sldLayoutId id="2147483828" r:id="rId5"/>
    <p:sldLayoutId id="2147483829" r:id="rId6"/>
    <p:sldLayoutId id="2147483830" r:id="rId7"/>
    <p:sldLayoutId id="2147483831" r:id="rId8"/>
    <p:sldLayoutId id="2147483832" r:id="rId9"/>
    <p:sldLayoutId id="2147483833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 txBox="1">
            <a:spLocks noGrp="1"/>
          </p:cNvSpPr>
          <p:nvPr>
            <p:ph type="title"/>
          </p:nvPr>
        </p:nvSpPr>
        <p:spPr>
          <a:xfrm>
            <a:off x="377775" y="3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b" anchorCtr="0"/>
          <a:lstStyle>
            <a:lvl1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1pPr>
            <a:lvl2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2pPr>
            <a:lvl3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3pPr>
            <a:lvl4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4pPr>
            <a:lvl5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5pPr>
            <a:lvl6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6pPr>
            <a:lvl7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7pPr>
            <a:lvl8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8pPr>
            <a:lvl9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9pPr>
          </a:lstStyle>
          <a:p>
            <a:r>
              <a:rPr lang="en-US"/>
              <a:t>ss</a:t>
            </a:r>
            <a:endParaRPr/>
          </a:p>
        </p:txBody>
      </p:sp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457200" y="760325"/>
            <a:ext cx="8229600" cy="3989400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t" anchorCtr="0"/>
          <a:lstStyle>
            <a:lvl1pPr rtl="0">
              <a:spcBef>
                <a:spcPts val="600"/>
              </a:spcBef>
              <a:buClr>
                <a:schemeClr val="dk1"/>
              </a:buClr>
              <a:buSzPct val="100000"/>
              <a:defRPr sz="3200">
                <a:solidFill>
                  <a:schemeClr val="dk1"/>
                </a:solidFill>
              </a:defRPr>
            </a:lvl1pPr>
            <a:lvl2pPr rtl="0">
              <a:spcBef>
                <a:spcPts val="480"/>
              </a:spcBef>
              <a:buClr>
                <a:schemeClr val="dk1"/>
              </a:buClr>
              <a:buSzPct val="100000"/>
              <a:defRPr sz="2800">
                <a:solidFill>
                  <a:schemeClr val="dk1"/>
                </a:solidFill>
              </a:defRPr>
            </a:lvl2pPr>
            <a:lvl3pPr rtl="0"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 rtl="0">
              <a:spcBef>
                <a:spcPts val="360"/>
              </a:spcBef>
              <a:buClr>
                <a:schemeClr val="dk1"/>
              </a:buClr>
              <a:buSzPct val="100000"/>
              <a:defRPr sz="2200">
                <a:solidFill>
                  <a:schemeClr val="dk1"/>
                </a:solidFill>
              </a:defRPr>
            </a:lvl4pPr>
            <a:lvl5pPr rtl="0">
              <a:spcBef>
                <a:spcPts val="360"/>
              </a:spcBef>
              <a:buClr>
                <a:schemeClr val="dk1"/>
              </a:buClr>
              <a:buSzPct val="100000"/>
              <a:defRPr sz="2000">
                <a:solidFill>
                  <a:schemeClr val="dk1"/>
                </a:solidFill>
              </a:defRPr>
            </a:lvl5pPr>
            <a:lvl6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83" name="Shape 183"/>
          <p:cNvSpPr txBox="1">
            <a:spLocks noGrp="1"/>
          </p:cNvSpPr>
          <p:nvPr>
            <p:ph type="sldNum" idx="12"/>
          </p:nvPr>
        </p:nvSpPr>
        <p:spPr>
          <a:xfrm>
            <a:off x="8556872" y="4749850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ctr" anchorCtr="0">
            <a:noAutofit/>
          </a:bodyPr>
          <a:lstStyle>
            <a:lvl1pPr algn="r" rtl="0">
              <a:spcBef>
                <a:spcPts val="0"/>
              </a:spcBef>
              <a:buNone/>
              <a:defRPr sz="1300">
                <a:solidFill>
                  <a:schemeClr val="dk1"/>
                </a:solidFill>
              </a:defRPr>
            </a:lvl1pPr>
          </a:lstStyle>
          <a:p>
            <a:pPr defTabSz="914118"/>
            <a:fld id="{00000000-1234-1234-1234-123412341234}" type="slidenum">
              <a:rPr lang="en-US" kern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pPr defTabSz="914118"/>
              <a:t>‹#›</a:t>
            </a:fld>
            <a:endParaRPr lang="en-US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197772536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48" r:id="rId4"/>
  </p:sldLayoutIdLst>
  <p:hf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3200" b="0" i="0" u="none" strike="noStrike" cap="none" baseline="0">
          <a:solidFill>
            <a:schemeClr val="bg1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Calibri"/>
              <a:buNone/>
              <a:defRPr sz="3000" b="0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457200" y="1097280"/>
            <a:ext cx="8521700" cy="3411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5814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204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7344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lt2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575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3505200" y="4848894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914400"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kern="0"/>
              <a:pPr defTabSz="914400">
                <a:buClr>
                  <a:srgbClr val="000000"/>
                </a:buClr>
                <a:buFont typeface="Arial"/>
                <a:buNone/>
              </a:pPr>
              <a:t>‹#›</a:t>
            </a:fld>
            <a:endParaRPr kern="0"/>
          </a:p>
        </p:txBody>
      </p:sp>
      <p:pic>
        <p:nvPicPr>
          <p:cNvPr id="13" name="Shape 13" descr="ONF_NO-TAG_WITH-GRADIENT.png"/>
          <p:cNvPicPr preferRelativeResize="0"/>
          <p:nvPr/>
        </p:nvPicPr>
        <p:blipFill rotWithShape="1">
          <a:blip r:embed="rId11">
            <a:alphaModFix/>
          </a:blip>
          <a:srcRect t="62874" b="-4253"/>
          <a:stretch/>
        </p:blipFill>
        <p:spPr>
          <a:xfrm>
            <a:off x="8111068" y="4846320"/>
            <a:ext cx="914400" cy="228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1158250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97280"/>
            <a:ext cx="8521700" cy="34112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4889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pic>
        <p:nvPicPr>
          <p:cNvPr id="11" name="Picture 10" descr="ONF_NO-TAG_WITH-GRADIENT.png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1458"/>
          <a:stretch/>
        </p:blipFill>
        <p:spPr>
          <a:xfrm>
            <a:off x="8111068" y="4846320"/>
            <a:ext cx="9144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572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  <p:sldLayoutId id="2147483854" r:id="rId5"/>
    <p:sldLayoutId id="2147483855" r:id="rId6"/>
    <p:sldLayoutId id="2147483856" r:id="rId7"/>
  </p:sldLayoutIdLst>
  <p:hf hdr="0" ftr="0"/>
  <p:txStyles>
    <p:titleStyle>
      <a:lvl1pPr algn="ctr" defTabSz="457200" rtl="0" eaLnBrk="1" latinLnBrk="0" hangingPunct="1">
        <a:lnSpc>
          <a:spcPts val="3400"/>
        </a:lnSpc>
        <a:spcBef>
          <a:spcPct val="0"/>
        </a:spcBef>
        <a:buNone/>
        <a:defRPr sz="3000" b="0" i="0" kern="1200">
          <a:solidFill>
            <a:schemeClr val="accent3"/>
          </a:solidFill>
          <a:latin typeface="Calibri"/>
          <a:ea typeface="+mj-ea"/>
          <a:cs typeface="Calibri"/>
        </a:defRPr>
      </a:lvl1pPr>
    </p:titleStyle>
    <p:bodyStyle>
      <a:lvl1pPr marL="219456" indent="-219456" algn="l" defTabSz="457200" rtl="0" eaLnBrk="1" latinLnBrk="0" hangingPunct="1">
        <a:lnSpc>
          <a:spcPct val="100000"/>
        </a:lnSpc>
        <a:spcBef>
          <a:spcPts val="800"/>
        </a:spcBef>
        <a:buClr>
          <a:schemeClr val="bg2"/>
        </a:buClr>
        <a:buSzPct val="85000"/>
        <a:buFont typeface="Arial"/>
        <a:buChar char="•"/>
        <a:defRPr sz="2400" kern="1200">
          <a:solidFill>
            <a:srgbClr val="000000"/>
          </a:solidFill>
          <a:latin typeface="Calibri"/>
          <a:ea typeface="+mn-ea"/>
          <a:cs typeface="Calibri"/>
        </a:defRPr>
      </a:lvl1pPr>
      <a:lvl2pPr marL="411480" indent="-182880" algn="l" defTabSz="457200" rtl="0" eaLnBrk="1" latinLnBrk="0" hangingPunct="1">
        <a:lnSpc>
          <a:spcPct val="100000"/>
        </a:lnSpc>
        <a:spcBef>
          <a:spcPts val="700"/>
        </a:spcBef>
        <a:buClr>
          <a:schemeClr val="bg2"/>
        </a:buClr>
        <a:buSzPct val="85000"/>
        <a:buFont typeface="Arial"/>
        <a:buChar char="•"/>
        <a:defRPr sz="2200" kern="1200">
          <a:solidFill>
            <a:srgbClr val="000000"/>
          </a:solidFill>
          <a:latin typeface="Calibri"/>
          <a:ea typeface="+mn-ea"/>
          <a:cs typeface="Calibri"/>
        </a:defRPr>
      </a:lvl2pPr>
      <a:lvl3pPr marL="612648" indent="-182880" algn="l" defTabSz="457200" rtl="0" eaLnBrk="1" latinLnBrk="0" hangingPunct="1">
        <a:lnSpc>
          <a:spcPct val="100000"/>
        </a:lnSpc>
        <a:spcBef>
          <a:spcPts val="600"/>
        </a:spcBef>
        <a:buClr>
          <a:schemeClr val="bg2"/>
        </a:buClr>
        <a:buSzPct val="85000"/>
        <a:buFont typeface="Arial"/>
        <a:buChar char="•"/>
        <a:defRPr sz="2000" kern="1200">
          <a:solidFill>
            <a:srgbClr val="000000"/>
          </a:solidFill>
          <a:latin typeface="Calibri"/>
          <a:ea typeface="+mn-ea"/>
          <a:cs typeface="Calibri"/>
        </a:defRPr>
      </a:lvl3pPr>
      <a:lvl4pPr marL="768096" indent="-164592" algn="l" defTabSz="457200" rtl="0" eaLnBrk="1" latinLnBrk="0" hangingPunct="1">
        <a:lnSpc>
          <a:spcPct val="100000"/>
        </a:lnSpc>
        <a:spcBef>
          <a:spcPts val="500"/>
        </a:spcBef>
        <a:buClr>
          <a:schemeClr val="bg2"/>
        </a:buClr>
        <a:buSzPct val="85000"/>
        <a:buFont typeface="Arial"/>
        <a:buChar char="•"/>
        <a:defRPr sz="1800" kern="1200" baseline="0">
          <a:solidFill>
            <a:srgbClr val="000000"/>
          </a:solidFill>
          <a:latin typeface="Calibri"/>
          <a:ea typeface="+mn-ea"/>
          <a:cs typeface="Calibri"/>
        </a:defRPr>
      </a:lvl4pPr>
      <a:lvl5pPr marL="914400" indent="-137160" algn="l" defTabSz="457200" rtl="0" eaLnBrk="1" latinLnBrk="0" hangingPunct="1">
        <a:spcBef>
          <a:spcPts val="800"/>
        </a:spcBef>
        <a:buClr>
          <a:schemeClr val="bg2"/>
        </a:buClr>
        <a:buSzPct val="85000"/>
        <a:buFont typeface="Arial"/>
        <a:buChar char="•"/>
        <a:defRPr sz="1800" kern="1200">
          <a:solidFill>
            <a:srgbClr val="595959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7675" y="72933"/>
            <a:ext cx="8521700" cy="53262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97280"/>
            <a:ext cx="8521700" cy="34112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4889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  <a:latin typeface="Corbel"/>
                <a:cs typeface="Corbel"/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pic>
        <p:nvPicPr>
          <p:cNvPr id="11" name="Picture 10" descr="ONF_NO-TAG_WITH-GRADIENT.png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74" b="-4254"/>
          <a:stretch/>
        </p:blipFill>
        <p:spPr>
          <a:xfrm>
            <a:off x="8111068" y="4846320"/>
            <a:ext cx="9144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486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  <p:sldLayoutId id="2147483862" r:id="rId5"/>
    <p:sldLayoutId id="2147483863" r:id="rId6"/>
    <p:sldLayoutId id="2147483864" r:id="rId7"/>
  </p:sldLayoutIdLst>
  <p:hf hdr="0" ftr="0"/>
  <p:txStyles>
    <p:titleStyle>
      <a:lvl1pPr algn="l" defTabSz="457200" rtl="0" eaLnBrk="1" latinLnBrk="0" hangingPunct="1">
        <a:lnSpc>
          <a:spcPts val="3400"/>
        </a:lnSpc>
        <a:spcBef>
          <a:spcPct val="0"/>
        </a:spcBef>
        <a:buNone/>
        <a:defRPr sz="3000" b="0" i="0" kern="1200">
          <a:solidFill>
            <a:srgbClr val="004B7D"/>
          </a:solidFill>
          <a:latin typeface="Corbel"/>
          <a:ea typeface="+mj-ea"/>
          <a:cs typeface="Corbel"/>
        </a:defRPr>
      </a:lvl1pPr>
    </p:titleStyle>
    <p:bodyStyle>
      <a:lvl1pPr marL="219456" indent="-219456" algn="l" defTabSz="457200" rtl="0" eaLnBrk="1" latinLnBrk="0" hangingPunct="1">
        <a:lnSpc>
          <a:spcPts val="3000"/>
        </a:lnSpc>
        <a:spcBef>
          <a:spcPts val="800"/>
        </a:spcBef>
        <a:buClr>
          <a:schemeClr val="bg2"/>
        </a:buClr>
        <a:buSzPct val="85000"/>
        <a:buFont typeface="Arial"/>
        <a:buChar char="•"/>
        <a:defRPr sz="2400" kern="1200">
          <a:solidFill>
            <a:srgbClr val="595959"/>
          </a:solidFill>
          <a:latin typeface="Corbel"/>
          <a:ea typeface="+mn-ea"/>
          <a:cs typeface="Corbel"/>
        </a:defRPr>
      </a:lvl1pPr>
      <a:lvl2pPr marL="411480" indent="-182880" algn="l" defTabSz="457200" rtl="0" eaLnBrk="1" latinLnBrk="0" hangingPunct="1">
        <a:lnSpc>
          <a:spcPts val="2600"/>
        </a:lnSpc>
        <a:spcBef>
          <a:spcPts val="800"/>
        </a:spcBef>
        <a:buClr>
          <a:schemeClr val="accent5"/>
        </a:buClr>
        <a:buSzPct val="60000"/>
        <a:buFont typeface="Wingdings" charset="2"/>
        <a:buChar char="§"/>
        <a:defRPr sz="2200" kern="1200">
          <a:solidFill>
            <a:srgbClr val="595959"/>
          </a:solidFill>
          <a:latin typeface="Corbel"/>
          <a:ea typeface="+mn-ea"/>
          <a:cs typeface="Corbel"/>
        </a:defRPr>
      </a:lvl2pPr>
      <a:lvl3pPr marL="612648" indent="-182880" algn="l" defTabSz="457200" rtl="0" eaLnBrk="1" latinLnBrk="0" hangingPunct="1">
        <a:lnSpc>
          <a:spcPts val="2400"/>
        </a:lnSpc>
        <a:spcBef>
          <a:spcPts val="800"/>
        </a:spcBef>
        <a:buClr>
          <a:schemeClr val="bg2"/>
        </a:buClr>
        <a:buSzPct val="85000"/>
        <a:buFont typeface="Arial"/>
        <a:buChar char="•"/>
        <a:defRPr sz="2000" kern="1200">
          <a:solidFill>
            <a:srgbClr val="595959"/>
          </a:solidFill>
          <a:latin typeface="Corbel"/>
          <a:ea typeface="+mn-ea"/>
          <a:cs typeface="Corbel"/>
        </a:defRPr>
      </a:lvl3pPr>
      <a:lvl4pPr marL="768096" indent="-164592" algn="l" defTabSz="457200" rtl="0" eaLnBrk="1" latinLnBrk="0" hangingPunct="1">
        <a:lnSpc>
          <a:spcPts val="2200"/>
        </a:lnSpc>
        <a:spcBef>
          <a:spcPts val="800"/>
        </a:spcBef>
        <a:buClr>
          <a:schemeClr val="accent5"/>
        </a:buClr>
        <a:buSzPct val="60000"/>
        <a:buFont typeface="Wingdings" charset="2"/>
        <a:buChar char="§"/>
        <a:defRPr sz="1800" kern="1200">
          <a:solidFill>
            <a:srgbClr val="595959"/>
          </a:solidFill>
          <a:latin typeface="Corbel"/>
          <a:ea typeface="+mn-ea"/>
          <a:cs typeface="Corbel"/>
        </a:defRPr>
      </a:lvl4pPr>
      <a:lvl5pPr marL="914400" indent="-137160" algn="l" defTabSz="457200" rtl="0" eaLnBrk="1" latinLnBrk="0" hangingPunct="1">
        <a:spcBef>
          <a:spcPts val="800"/>
        </a:spcBef>
        <a:buClr>
          <a:schemeClr val="bg2"/>
        </a:buClr>
        <a:buSzPct val="85000"/>
        <a:buFont typeface="Arial"/>
        <a:buChar char="•"/>
        <a:defRPr sz="1800" kern="1200">
          <a:solidFill>
            <a:srgbClr val="595959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3.xml"/></Relationships>
</file>

<file path=ppt/slides/_rels/slide2.xml.rels><?xml version="1.0" encoding="UTF-8" standalone="yes"?>
<Relationships xmlns="http://schemas.openxmlformats.org/package/2006/relationships"><Relationship Id="rId20" Type="http://schemas.openxmlformats.org/officeDocument/2006/relationships/image" Target="../media/image28.png"/><Relationship Id="rId21" Type="http://schemas.openxmlformats.org/officeDocument/2006/relationships/image" Target="../media/image29.png"/><Relationship Id="rId22" Type="http://schemas.openxmlformats.org/officeDocument/2006/relationships/image" Target="../media/image30.png"/><Relationship Id="rId23" Type="http://schemas.openxmlformats.org/officeDocument/2006/relationships/image" Target="../media/image31.png"/><Relationship Id="rId24" Type="http://schemas.openxmlformats.org/officeDocument/2006/relationships/image" Target="../media/image32.png"/><Relationship Id="rId25" Type="http://schemas.openxmlformats.org/officeDocument/2006/relationships/image" Target="../media/image33.png"/><Relationship Id="rId26" Type="http://schemas.openxmlformats.org/officeDocument/2006/relationships/image" Target="../media/image34.png"/><Relationship Id="rId27" Type="http://schemas.openxmlformats.org/officeDocument/2006/relationships/image" Target="../media/image35.png"/><Relationship Id="rId28" Type="http://schemas.openxmlformats.org/officeDocument/2006/relationships/image" Target="../media/image36.png"/><Relationship Id="rId29" Type="http://schemas.openxmlformats.org/officeDocument/2006/relationships/image" Target="../media/image37.png"/><Relationship Id="rId1" Type="http://schemas.openxmlformats.org/officeDocument/2006/relationships/slideLayout" Target="../slideLayouts/slideLayout13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30" Type="http://schemas.openxmlformats.org/officeDocument/2006/relationships/image" Target="../media/image38.png"/><Relationship Id="rId31" Type="http://schemas.openxmlformats.org/officeDocument/2006/relationships/image" Target="../media/image39.png"/><Relationship Id="rId32" Type="http://schemas.openxmlformats.org/officeDocument/2006/relationships/image" Target="../media/image40.png"/><Relationship Id="rId9" Type="http://schemas.openxmlformats.org/officeDocument/2006/relationships/image" Target="../media/image17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Relationship Id="rId8" Type="http://schemas.openxmlformats.org/officeDocument/2006/relationships/image" Target="../media/image16.png"/><Relationship Id="rId33" Type="http://schemas.openxmlformats.org/officeDocument/2006/relationships/image" Target="../media/image41.png"/><Relationship Id="rId34" Type="http://schemas.openxmlformats.org/officeDocument/2006/relationships/image" Target="../media/image42.png"/><Relationship Id="rId35" Type="http://schemas.openxmlformats.org/officeDocument/2006/relationships/image" Target="../media/image43.png"/><Relationship Id="rId36" Type="http://schemas.openxmlformats.org/officeDocument/2006/relationships/image" Target="../media/image44.tiff"/><Relationship Id="rId10" Type="http://schemas.openxmlformats.org/officeDocument/2006/relationships/image" Target="../media/image18.png"/><Relationship Id="rId11" Type="http://schemas.openxmlformats.org/officeDocument/2006/relationships/image" Target="../media/image19.png"/><Relationship Id="rId12" Type="http://schemas.openxmlformats.org/officeDocument/2006/relationships/image" Target="../media/image20.png"/><Relationship Id="rId13" Type="http://schemas.openxmlformats.org/officeDocument/2006/relationships/image" Target="../media/image21.png"/><Relationship Id="rId14" Type="http://schemas.openxmlformats.org/officeDocument/2006/relationships/image" Target="../media/image22.png"/><Relationship Id="rId15" Type="http://schemas.openxmlformats.org/officeDocument/2006/relationships/image" Target="../media/image23.tiff"/><Relationship Id="rId16" Type="http://schemas.openxmlformats.org/officeDocument/2006/relationships/image" Target="../media/image24.png"/><Relationship Id="rId17" Type="http://schemas.openxmlformats.org/officeDocument/2006/relationships/image" Target="../media/image25.png"/><Relationship Id="rId18" Type="http://schemas.openxmlformats.org/officeDocument/2006/relationships/image" Target="../media/image26.png"/><Relationship Id="rId19" Type="http://schemas.openxmlformats.org/officeDocument/2006/relationships/image" Target="../media/image27.png"/><Relationship Id="rId37" Type="http://schemas.openxmlformats.org/officeDocument/2006/relationships/image" Target="../media/image4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4" Type="http://schemas.openxmlformats.org/officeDocument/2006/relationships/image" Target="../media/image48.png"/><Relationship Id="rId5" Type="http://schemas.openxmlformats.org/officeDocument/2006/relationships/image" Target="../media/image49.png"/><Relationship Id="rId6" Type="http://schemas.openxmlformats.org/officeDocument/2006/relationships/image" Target="../media/image50.png"/><Relationship Id="rId1" Type="http://schemas.openxmlformats.org/officeDocument/2006/relationships/slideLayout" Target="../slideLayouts/slideLayout44.xml"/><Relationship Id="rId2" Type="http://schemas.openxmlformats.org/officeDocument/2006/relationships/image" Target="../media/image4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4" Type="http://schemas.openxmlformats.org/officeDocument/2006/relationships/image" Target="../media/image52.png"/><Relationship Id="rId5" Type="http://schemas.openxmlformats.org/officeDocument/2006/relationships/image" Target="../media/image53.png"/><Relationship Id="rId6" Type="http://schemas.openxmlformats.org/officeDocument/2006/relationships/image" Target="../media/image54.png"/><Relationship Id="rId7" Type="http://schemas.openxmlformats.org/officeDocument/2006/relationships/image" Target="../media/image55.png"/><Relationship Id="rId8" Type="http://schemas.openxmlformats.org/officeDocument/2006/relationships/image" Target="../media/image56.png"/><Relationship Id="rId9" Type="http://schemas.openxmlformats.org/officeDocument/2006/relationships/image" Target="../media/image57.png"/><Relationship Id="rId10" Type="http://schemas.openxmlformats.org/officeDocument/2006/relationships/image" Target="../media/image58.png"/><Relationship Id="rId11" Type="http://schemas.openxmlformats.org/officeDocument/2006/relationships/image" Target="../media/image59.png"/><Relationship Id="rId1" Type="http://schemas.openxmlformats.org/officeDocument/2006/relationships/slideLayout" Target="../slideLayouts/slideLayout116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image" Target="../media/image60.png"/><Relationship Id="rId3" Type="http://schemas.openxmlformats.org/officeDocument/2006/relationships/image" Target="../media/image6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4" Type="http://schemas.openxmlformats.org/officeDocument/2006/relationships/image" Target="../media/image65.png"/><Relationship Id="rId1" Type="http://schemas.openxmlformats.org/officeDocument/2006/relationships/slideLayout" Target="../slideLayouts/slideLayout25.xml"/><Relationship Id="rId2" Type="http://schemas.openxmlformats.org/officeDocument/2006/relationships/image" Target="../media/image6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5.xml"/><Relationship Id="rId2" Type="http://schemas.openxmlformats.org/officeDocument/2006/relationships/notesSlide" Target="../notesSlides/notesSlide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5.xml"/><Relationship Id="rId2" Type="http://schemas.openxmlformats.org/officeDocument/2006/relationships/notesSlide" Target="../notesSlides/notesSlide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5.xml"/><Relationship Id="rId2" Type="http://schemas.openxmlformats.org/officeDocument/2006/relationships/notesSlide" Target="../notesSlides/notesSlide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8.xml"/><Relationship Id="rId2" Type="http://schemas.openxmlformats.org/officeDocument/2006/relationships/notesSlide" Target="../notesSlides/notesSlide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Relationship Id="rId2" Type="http://schemas.openxmlformats.org/officeDocument/2006/relationships/notesSlide" Target="../notesSlides/notesSlide1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Relationship Id="rId2" Type="http://schemas.openxmlformats.org/officeDocument/2006/relationships/notesSlide" Target="../notesSlides/notesSlide1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7.xml"/><Relationship Id="rId2" Type="http://schemas.openxmlformats.org/officeDocument/2006/relationships/image" Target="../media/image67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7.xml"/><Relationship Id="rId2" Type="http://schemas.openxmlformats.org/officeDocument/2006/relationships/image" Target="../media/image67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7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8.png"/><Relationship Id="rId3" Type="http://schemas.openxmlformats.org/officeDocument/2006/relationships/image" Target="../media/image6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Relationship Id="rId2" Type="http://schemas.openxmlformats.org/officeDocument/2006/relationships/image" Target="../media/image67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0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3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79.png"/><Relationship Id="rId12" Type="http://schemas.openxmlformats.org/officeDocument/2006/relationships/image" Target="../media/image80.png"/><Relationship Id="rId13" Type="http://schemas.openxmlformats.org/officeDocument/2006/relationships/image" Target="../media/image81.png"/><Relationship Id="rId14" Type="http://schemas.openxmlformats.org/officeDocument/2006/relationships/image" Target="../media/image82.png"/><Relationship Id="rId15" Type="http://schemas.openxmlformats.org/officeDocument/2006/relationships/image" Target="../media/image83.png"/><Relationship Id="rId16" Type="http://schemas.openxmlformats.org/officeDocument/2006/relationships/image" Target="../media/image84.png"/><Relationship Id="rId17" Type="http://schemas.openxmlformats.org/officeDocument/2006/relationships/image" Target="../media/image85.png"/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1.png"/><Relationship Id="rId4" Type="http://schemas.openxmlformats.org/officeDocument/2006/relationships/image" Target="../media/image72.jpg"/><Relationship Id="rId5" Type="http://schemas.openxmlformats.org/officeDocument/2006/relationships/image" Target="../media/image73.png"/><Relationship Id="rId6" Type="http://schemas.openxmlformats.org/officeDocument/2006/relationships/image" Target="../media/image74.png"/><Relationship Id="rId7" Type="http://schemas.openxmlformats.org/officeDocument/2006/relationships/image" Target="../media/image75.png"/><Relationship Id="rId8" Type="http://schemas.openxmlformats.org/officeDocument/2006/relationships/image" Target="../media/image76.png"/><Relationship Id="rId9" Type="http://schemas.openxmlformats.org/officeDocument/2006/relationships/image" Target="../media/image77.png"/><Relationship Id="rId10" Type="http://schemas.openxmlformats.org/officeDocument/2006/relationships/image" Target="../media/image78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image" Target="../media/image71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445181" y="2626895"/>
            <a:ext cx="8293326" cy="144655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SEBA: SDN Enabled Broadband Access</a:t>
            </a:r>
            <a:r>
              <a:rPr lang="en-US" sz="2400"/>
              <a:t/>
            </a:r>
            <a:br>
              <a:rPr lang="en-US" sz="2400"/>
            </a:br>
            <a:r>
              <a:rPr lang="en-US" sz="2400"/>
              <a:t/>
            </a:r>
            <a:br>
              <a:rPr lang="en-US" sz="2400"/>
            </a:br>
            <a:r>
              <a:rPr lang="en-US" sz="1600"/>
              <a:t>Saurav Das</a:t>
            </a:r>
            <a:br>
              <a:rPr lang="en-US" sz="1600"/>
            </a:br>
            <a:r>
              <a:rPr lang="en-US" sz="1600"/>
              <a:t>Director of Engineering, ONF</a:t>
            </a:r>
            <a:endParaRPr lang="en-US" i="1"/>
          </a:p>
        </p:txBody>
      </p:sp>
      <p:sp>
        <p:nvSpPr>
          <p:cNvPr id="4" name="TextBox 3"/>
          <p:cNvSpPr txBox="1"/>
          <p:nvPr/>
        </p:nvSpPr>
        <p:spPr>
          <a:xfrm>
            <a:off x="461056" y="4555258"/>
            <a:ext cx="3581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0C1520D-DB4D-B246-8934-D276FD1DEE9B}" type="datetime4">
              <a:rPr lang="en-US" sz="1400">
                <a:solidFill>
                  <a:srgbClr val="FFFFFF"/>
                </a:solidFill>
                <a:latin typeface="Corbel"/>
                <a:cs typeface="Corbel"/>
              </a:rPr>
              <a:pPr/>
              <a:t>October 25, 2018</a:t>
            </a:fld>
            <a:endParaRPr lang="en-US" sz="1400">
              <a:solidFill>
                <a:srgbClr val="FFFFFF"/>
              </a:solidFill>
              <a:latin typeface="Corbel"/>
              <a:cs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27450976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E8D97D14-5DC3-4F43-AFFC-70408CE658CC}"/>
              </a:ext>
            </a:extLst>
          </p:cNvPr>
          <p:cNvGrpSpPr/>
          <p:nvPr/>
        </p:nvGrpSpPr>
        <p:grpSpPr>
          <a:xfrm>
            <a:off x="0" y="3034260"/>
            <a:ext cx="4565227" cy="1043159"/>
            <a:chOff x="0" y="3034260"/>
            <a:chExt cx="4565227" cy="1043159"/>
          </a:xfrm>
        </p:grpSpPr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xmlns="" id="{C22E68D1-0D59-BB40-9B16-AF65B4B373BA}"/>
                </a:ext>
              </a:extLst>
            </p:cNvPr>
            <p:cNvSpPr/>
            <p:nvPr/>
          </p:nvSpPr>
          <p:spPr>
            <a:xfrm>
              <a:off x="0" y="3034260"/>
              <a:ext cx="4565227" cy="1043159"/>
            </a:xfrm>
            <a:prstGeom prst="rect">
              <a:avLst/>
            </a:prstGeom>
            <a:solidFill>
              <a:srgbClr val="BE8D47">
                <a:alpha val="32549"/>
              </a:srgb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xmlns="" id="{A81AD1ED-8C7F-C64F-8BB1-20DC62D3E088}"/>
                </a:ext>
              </a:extLst>
            </p:cNvPr>
            <p:cNvSpPr txBox="1"/>
            <p:nvPr/>
          </p:nvSpPr>
          <p:spPr>
            <a:xfrm>
              <a:off x="912080" y="3109563"/>
              <a:ext cx="418704" cy="276999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r">
                <a:defRPr/>
              </a:pPr>
              <a:r>
                <a:rPr lang="en-US" sz="1200" b="1" dirty="0">
                  <a:solidFill>
                    <a:srgbClr val="4B4B4B">
                      <a:lumMod val="50000"/>
                    </a:srgbClr>
                  </a:solidFill>
                  <a:latin typeface="Calibri"/>
                </a:rPr>
                <a:t>70+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xmlns="" id="{5E357710-8403-3242-B7B9-AE0DED823BD6}"/>
                </a:ext>
              </a:extLst>
            </p:cNvPr>
            <p:cNvSpPr txBox="1"/>
            <p:nvPr/>
          </p:nvSpPr>
          <p:spPr>
            <a:xfrm>
              <a:off x="891857" y="3495730"/>
              <a:ext cx="418704" cy="276999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r">
                <a:defRPr/>
              </a:pPr>
              <a:r>
                <a:rPr lang="en-US" sz="1200" b="1" dirty="0">
                  <a:solidFill>
                    <a:srgbClr val="4B4B4B">
                      <a:lumMod val="50000"/>
                    </a:srgbClr>
                  </a:solidFill>
                  <a:latin typeface="Calibri"/>
                </a:rPr>
                <a:t>70+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CF1FD12A-F317-BC44-B05F-4962E786D948}"/>
              </a:ext>
            </a:extLst>
          </p:cNvPr>
          <p:cNvGrpSpPr/>
          <p:nvPr/>
        </p:nvGrpSpPr>
        <p:grpSpPr>
          <a:xfrm>
            <a:off x="0" y="2410284"/>
            <a:ext cx="4565227" cy="626786"/>
            <a:chOff x="0" y="2410284"/>
            <a:chExt cx="4565227" cy="626786"/>
          </a:xfrm>
        </p:grpSpPr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xmlns="" id="{CC860851-5DAB-C549-BA55-7BC9B2F98143}"/>
                </a:ext>
              </a:extLst>
            </p:cNvPr>
            <p:cNvSpPr/>
            <p:nvPr/>
          </p:nvSpPr>
          <p:spPr>
            <a:xfrm>
              <a:off x="0" y="2410284"/>
              <a:ext cx="4565227" cy="623147"/>
            </a:xfrm>
            <a:prstGeom prst="rect">
              <a:avLst/>
            </a:prstGeom>
            <a:solidFill>
              <a:srgbClr val="B4CC85">
                <a:alpha val="38039"/>
              </a:srgb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Calibri"/>
              </a:endParaRPr>
            </a:p>
          </p:txBody>
        </p:sp>
        <p:pic>
          <p:nvPicPr>
            <p:cNvPr id="87" name="Picture 86">
              <a:extLst>
                <a:ext uri="{FF2B5EF4-FFF2-40B4-BE49-F238E27FC236}">
                  <a16:creationId xmlns:a16="http://schemas.microsoft.com/office/drawing/2014/main" xmlns="" id="{EA035D4A-1D88-B445-9C22-C6BDBD4819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0524" y="2484556"/>
              <a:ext cx="521803" cy="160020"/>
            </a:xfrm>
            <a:prstGeom prst="rect">
              <a:avLst/>
            </a:prstGeom>
            <a:effectLst/>
          </p:spPr>
        </p:pic>
        <p:pic>
          <p:nvPicPr>
            <p:cNvPr id="89" name="Picture 88">
              <a:extLst>
                <a:ext uri="{FF2B5EF4-FFF2-40B4-BE49-F238E27FC236}">
                  <a16:creationId xmlns:a16="http://schemas.microsoft.com/office/drawing/2014/main" xmlns="" id="{2611E58C-1216-1C48-8BDF-EB5A1BAE62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71147" y="2474302"/>
              <a:ext cx="466531" cy="182880"/>
            </a:xfrm>
            <a:prstGeom prst="rect">
              <a:avLst/>
            </a:prstGeom>
            <a:effectLst/>
          </p:spPr>
        </p:pic>
        <p:pic>
          <p:nvPicPr>
            <p:cNvPr id="91" name="Picture 90">
              <a:extLst>
                <a:ext uri="{FF2B5EF4-FFF2-40B4-BE49-F238E27FC236}">
                  <a16:creationId xmlns:a16="http://schemas.microsoft.com/office/drawing/2014/main" xmlns="" id="{38182F01-5B27-EC42-BF2F-9B2DAE78D1D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754818" y="2424535"/>
              <a:ext cx="320040" cy="320040"/>
            </a:xfrm>
            <a:prstGeom prst="rect">
              <a:avLst/>
            </a:prstGeom>
            <a:effectLst/>
          </p:spPr>
        </p:pic>
        <p:pic>
          <p:nvPicPr>
            <p:cNvPr id="93" name="Picture 92">
              <a:extLst>
                <a:ext uri="{FF2B5EF4-FFF2-40B4-BE49-F238E27FC236}">
                  <a16:creationId xmlns:a16="http://schemas.microsoft.com/office/drawing/2014/main" xmlns="" id="{B4B3707E-E3DC-684D-8391-6C14ECE8ADD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33554" y="2631543"/>
              <a:ext cx="464162" cy="182880"/>
            </a:xfrm>
            <a:prstGeom prst="rect">
              <a:avLst/>
            </a:prstGeom>
            <a:effectLst/>
          </p:spPr>
        </p:pic>
        <p:pic>
          <p:nvPicPr>
            <p:cNvPr id="95" name="Picture 94">
              <a:extLst>
                <a:ext uri="{FF2B5EF4-FFF2-40B4-BE49-F238E27FC236}">
                  <a16:creationId xmlns:a16="http://schemas.microsoft.com/office/drawing/2014/main" xmlns="" id="{97884C69-F334-8840-9CBF-37E7170891C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09636" y="2671050"/>
              <a:ext cx="373076" cy="155448"/>
            </a:xfrm>
            <a:prstGeom prst="rect">
              <a:avLst/>
            </a:prstGeom>
            <a:effectLst/>
          </p:spPr>
        </p:pic>
        <p:pic>
          <p:nvPicPr>
            <p:cNvPr id="97" name="Picture 96">
              <a:extLst>
                <a:ext uri="{FF2B5EF4-FFF2-40B4-BE49-F238E27FC236}">
                  <a16:creationId xmlns:a16="http://schemas.microsoft.com/office/drawing/2014/main" xmlns="" id="{9DB2C0DF-7822-4B47-BAF7-9D31EEC468A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158395" y="2657928"/>
              <a:ext cx="526694" cy="192024"/>
            </a:xfrm>
            <a:prstGeom prst="rect">
              <a:avLst/>
            </a:prstGeom>
            <a:effectLst/>
          </p:spPr>
        </p:pic>
        <p:pic>
          <p:nvPicPr>
            <p:cNvPr id="99" name="Picture 98">
              <a:extLst>
                <a:ext uri="{FF2B5EF4-FFF2-40B4-BE49-F238E27FC236}">
                  <a16:creationId xmlns:a16="http://schemas.microsoft.com/office/drawing/2014/main" xmlns="" id="{3D33FCC8-2FFE-CC4D-A82A-547A77AB8BC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653300" y="2718767"/>
              <a:ext cx="493059" cy="100584"/>
            </a:xfrm>
            <a:prstGeom prst="rect">
              <a:avLst/>
            </a:prstGeom>
            <a:effectLst/>
          </p:spPr>
        </p:pic>
        <p:pic>
          <p:nvPicPr>
            <p:cNvPr id="101" name="Picture 100">
              <a:extLst>
                <a:ext uri="{FF2B5EF4-FFF2-40B4-BE49-F238E27FC236}">
                  <a16:creationId xmlns:a16="http://schemas.microsoft.com/office/drawing/2014/main" xmlns="" id="{99387513-6C48-E84B-9A2E-ADD7880486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7766" y="2888773"/>
              <a:ext cx="373749" cy="61461"/>
            </a:xfrm>
            <a:prstGeom prst="rect">
              <a:avLst/>
            </a:prstGeom>
            <a:effectLst/>
          </p:spPr>
        </p:pic>
        <p:pic>
          <p:nvPicPr>
            <p:cNvPr id="103" name="Picture 102">
              <a:extLst>
                <a:ext uri="{FF2B5EF4-FFF2-40B4-BE49-F238E27FC236}">
                  <a16:creationId xmlns:a16="http://schemas.microsoft.com/office/drawing/2014/main" xmlns="" id="{B322BFB8-B26D-B044-BFF7-CEF585694BA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80338" y="2878193"/>
              <a:ext cx="313286" cy="83543"/>
            </a:xfrm>
            <a:prstGeom prst="rect">
              <a:avLst/>
            </a:prstGeom>
            <a:effectLst/>
          </p:spPr>
        </p:pic>
        <p:pic>
          <p:nvPicPr>
            <p:cNvPr id="105" name="Picture 104">
              <a:extLst>
                <a:ext uri="{FF2B5EF4-FFF2-40B4-BE49-F238E27FC236}">
                  <a16:creationId xmlns:a16="http://schemas.microsoft.com/office/drawing/2014/main" xmlns="" id="{BBC08FD2-1F82-BA4D-BC8A-5BB87252518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836178" y="2830115"/>
              <a:ext cx="274320" cy="182880"/>
            </a:xfrm>
            <a:prstGeom prst="rect">
              <a:avLst/>
            </a:prstGeom>
            <a:effectLst/>
          </p:spPr>
        </p:pic>
        <p:pic>
          <p:nvPicPr>
            <p:cNvPr id="107" name="Picture 106">
              <a:extLst>
                <a:ext uri="{FF2B5EF4-FFF2-40B4-BE49-F238E27FC236}">
                  <a16:creationId xmlns:a16="http://schemas.microsoft.com/office/drawing/2014/main" xmlns="" id="{06A97414-7703-2C4F-8B4C-AEF3B95D2AB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185747" y="2874552"/>
              <a:ext cx="408215" cy="91440"/>
            </a:xfrm>
            <a:prstGeom prst="rect">
              <a:avLst/>
            </a:prstGeom>
            <a:effectLst/>
          </p:spPr>
        </p:pic>
        <p:pic>
          <p:nvPicPr>
            <p:cNvPr id="109" name="Picture 108">
              <a:extLst>
                <a:ext uri="{FF2B5EF4-FFF2-40B4-BE49-F238E27FC236}">
                  <a16:creationId xmlns:a16="http://schemas.microsoft.com/office/drawing/2014/main" xmlns="" id="{78D5869F-D3C4-B648-88D7-3876AC0EC36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687162" y="2852367"/>
              <a:ext cx="457940" cy="184703"/>
            </a:xfrm>
            <a:prstGeom prst="rect">
              <a:avLst/>
            </a:prstGeom>
            <a:effectLst/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xmlns="" id="{B6266971-7446-6D4F-9C0E-CCC6635F7FAC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388134" y="2484048"/>
              <a:ext cx="331581" cy="132632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AED4B694-5321-6C4C-A26F-782E76436872}"/>
              </a:ext>
            </a:extLst>
          </p:cNvPr>
          <p:cNvGrpSpPr/>
          <p:nvPr/>
        </p:nvGrpSpPr>
        <p:grpSpPr>
          <a:xfrm>
            <a:off x="0" y="1872827"/>
            <a:ext cx="4565227" cy="538480"/>
            <a:chOff x="0" y="1872827"/>
            <a:chExt cx="4565227" cy="538480"/>
          </a:xfrm>
        </p:grpSpPr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xmlns="" id="{7DBD8CFF-C521-D64F-8F9E-DE1DCEF359CB}"/>
                </a:ext>
              </a:extLst>
            </p:cNvPr>
            <p:cNvSpPr/>
            <p:nvPr/>
          </p:nvSpPr>
          <p:spPr>
            <a:xfrm>
              <a:off x="0" y="1872827"/>
              <a:ext cx="4565227" cy="538480"/>
            </a:xfrm>
            <a:prstGeom prst="rect">
              <a:avLst/>
            </a:prstGeom>
            <a:solidFill>
              <a:srgbClr val="5CA2D4">
                <a:alpha val="34118"/>
              </a:srgb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Calibri"/>
              </a:endParaRPr>
            </a:p>
          </p:txBody>
        </p:sp>
        <p:pic>
          <p:nvPicPr>
            <p:cNvPr id="68" name="Picture 67">
              <a:extLst>
                <a:ext uri="{FF2B5EF4-FFF2-40B4-BE49-F238E27FC236}">
                  <a16:creationId xmlns:a16="http://schemas.microsoft.com/office/drawing/2014/main" xmlns="" id="{1B57CD12-08E6-ED44-A3F8-1049B17FBC3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317579" y="1986360"/>
              <a:ext cx="456056" cy="109728"/>
            </a:xfrm>
            <a:prstGeom prst="rect">
              <a:avLst/>
            </a:prstGeom>
            <a:effectLst/>
          </p:spPr>
        </p:pic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xmlns="" id="{2BAD02B8-38DA-8A47-9CF8-8CA471CB7CF5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814825" y="1981468"/>
              <a:ext cx="355353" cy="118872"/>
            </a:xfrm>
            <a:prstGeom prst="rect">
              <a:avLst/>
            </a:prstGeom>
            <a:effectLst/>
          </p:spPr>
        </p:pic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xmlns="" id="{4CF964B7-F9F0-534B-9EF2-7F25EC2ACD8E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322323" y="2175456"/>
              <a:ext cx="275422" cy="182880"/>
            </a:xfrm>
            <a:prstGeom prst="rect">
              <a:avLst/>
            </a:prstGeom>
            <a:effectLst/>
          </p:spPr>
        </p:pic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xmlns="" id="{68D6829B-FC13-DA4B-BEC5-C4D7D243F9DB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615741" y="2203133"/>
              <a:ext cx="453172" cy="137160"/>
            </a:xfrm>
            <a:prstGeom prst="rect">
              <a:avLst/>
            </a:prstGeom>
            <a:effectLst/>
          </p:spPr>
        </p:pic>
        <p:pic>
          <p:nvPicPr>
            <p:cNvPr id="78" name="Picture 77">
              <a:extLst>
                <a:ext uri="{FF2B5EF4-FFF2-40B4-BE49-F238E27FC236}">
                  <a16:creationId xmlns:a16="http://schemas.microsoft.com/office/drawing/2014/main" xmlns="" id="{9510820E-52E0-B049-B763-981B326D82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141492" y="2211593"/>
              <a:ext cx="424206" cy="109728"/>
            </a:xfrm>
            <a:prstGeom prst="rect">
              <a:avLst/>
            </a:prstGeom>
            <a:effectLst/>
          </p:spPr>
        </p:pic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xmlns="" id="{625748DC-52A6-A34D-9077-51E5CAE67D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1211368" y="2015934"/>
              <a:ext cx="438912" cy="73152"/>
            </a:xfrm>
            <a:prstGeom prst="rect">
              <a:avLst/>
            </a:prstGeom>
            <a:effectLst/>
          </p:spPr>
        </p:pic>
        <p:pic>
          <p:nvPicPr>
            <p:cNvPr id="82" name="Picture 81">
              <a:extLst>
                <a:ext uri="{FF2B5EF4-FFF2-40B4-BE49-F238E27FC236}">
                  <a16:creationId xmlns:a16="http://schemas.microsoft.com/office/drawing/2014/main" xmlns="" id="{6EA8AE80-7943-3A43-BF60-3156874506DC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1691225" y="1986093"/>
              <a:ext cx="569890" cy="137160"/>
            </a:xfrm>
            <a:prstGeom prst="rect">
              <a:avLst/>
            </a:prstGeom>
            <a:effectLst/>
          </p:spPr>
        </p:pic>
        <p:pic>
          <p:nvPicPr>
            <p:cNvPr id="84" name="Picture 83">
              <a:extLst>
                <a:ext uri="{FF2B5EF4-FFF2-40B4-BE49-F238E27FC236}">
                  <a16:creationId xmlns:a16="http://schemas.microsoft.com/office/drawing/2014/main" xmlns="" id="{46EA4C13-B1CB-844F-BE6C-11A3D8B9F4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1630035" y="2210560"/>
              <a:ext cx="653142" cy="109728"/>
            </a:xfrm>
            <a:prstGeom prst="rect">
              <a:avLst/>
            </a:prstGeom>
            <a:effectLst/>
          </p:spPr>
        </p:pic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01C9488B-1C42-FE4E-AB21-D7B75CF51087}"/>
              </a:ext>
            </a:extLst>
          </p:cNvPr>
          <p:cNvSpPr/>
          <p:nvPr/>
        </p:nvSpPr>
        <p:spPr>
          <a:xfrm>
            <a:off x="-1" y="1253067"/>
            <a:ext cx="4565227" cy="623146"/>
          </a:xfrm>
          <a:prstGeom prst="rect">
            <a:avLst/>
          </a:prstGeom>
          <a:solidFill>
            <a:srgbClr val="37C9AB">
              <a:alpha val="25882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A290DC43-750C-B046-BB63-E3BF85E67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ONF Ecosystem – 160+ Members Strong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A3CC0AC-EF53-1641-9F68-8DBC787B6F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C921E2DF-5279-024C-809C-CD16853F95A6}" type="slidenum">
              <a:rPr lang="en-US" smtClean="0">
                <a:solidFill>
                  <a:srgbClr val="FFFFFF">
                    <a:lumMod val="65000"/>
                  </a:srgbClr>
                </a:solidFill>
              </a:rPr>
              <a:pPr>
                <a:defRPr/>
              </a:pPr>
              <a:t>2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2DC5A99C-6706-FA41-89A9-7142D42007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ctr"/>
            <a:r>
              <a:rPr lang="en-US" sz="1600" dirty="0"/>
              <a:t>Vibrant Operator Led Consortium Positioned for Success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xmlns="" id="{9DF8BF97-CC68-4A4E-91BC-947AE617AB7F}"/>
              </a:ext>
            </a:extLst>
          </p:cNvPr>
          <p:cNvGrpSpPr/>
          <p:nvPr/>
        </p:nvGrpSpPr>
        <p:grpSpPr>
          <a:xfrm>
            <a:off x="2331208" y="1238904"/>
            <a:ext cx="4168961" cy="3749039"/>
            <a:chOff x="2331208" y="1238904"/>
            <a:chExt cx="4168961" cy="374903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xmlns="" id="{C26E3B93-F23C-EA4E-ACA8-9AE4A227C9A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643831" y="1238904"/>
              <a:ext cx="3856338" cy="3749039"/>
              <a:chOff x="3392307" y="1552034"/>
              <a:chExt cx="4864100" cy="4728761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xmlns="" id="{1B3E52A6-F6E3-CF4B-8CA3-CBA0E37B2B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3392307" y="4464695"/>
                <a:ext cx="4864100" cy="1816100"/>
              </a:xfrm>
              <a:prstGeom prst="rect">
                <a:avLst/>
              </a:prstGeom>
            </p:spPr>
          </p:pic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xmlns="" id="{E21B3157-274F-2944-84CF-C6AFA00D33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868557" y="3778895"/>
                <a:ext cx="3911600" cy="1371600"/>
              </a:xfrm>
              <a:prstGeom prst="rect">
                <a:avLst/>
              </a:prstGeom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xmlns="" id="{54C58FAB-CB00-094B-B7C4-674591980F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4351157" y="3047854"/>
                <a:ext cx="2946400" cy="1206500"/>
              </a:xfrm>
              <a:prstGeom prst="rect">
                <a:avLst/>
              </a:prstGeom>
            </p:spPr>
          </p:pic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xmlns="" id="{87658EF2-1F94-7342-B12C-6DD0D96DB7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4833757" y="2323163"/>
                <a:ext cx="1981200" cy="1028700"/>
              </a:xfrm>
              <a:prstGeom prst="rect">
                <a:avLst/>
              </a:prstGeom>
            </p:spPr>
          </p:pic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xmlns="" id="{04ADC366-9CCD-5446-8177-5C8F4F8A63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5316357" y="1552034"/>
                <a:ext cx="1016000" cy="927100"/>
              </a:xfrm>
              <a:prstGeom prst="rect">
                <a:avLst/>
              </a:prstGeom>
            </p:spPr>
          </p:pic>
        </p:grpSp>
        <p:sp>
          <p:nvSpPr>
            <p:cNvPr id="12" name="Oval 11">
              <a:extLst>
                <a:ext uri="{FF2B5EF4-FFF2-40B4-BE49-F238E27FC236}">
                  <a16:creationId xmlns:a16="http://schemas.microsoft.com/office/drawing/2014/main" xmlns="" id="{125F2792-0B6F-3A40-9EFC-D90F1F913FB9}"/>
                </a:ext>
              </a:extLst>
            </p:cNvPr>
            <p:cNvSpPr/>
            <p:nvPr/>
          </p:nvSpPr>
          <p:spPr>
            <a:xfrm>
              <a:off x="4409368" y="1574410"/>
              <a:ext cx="64008" cy="6400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numCol="1" rtlCol="0"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xmlns="" id="{45A2549A-33C8-9F4C-8A06-8E08EB957381}"/>
                </a:ext>
              </a:extLst>
            </p:cNvPr>
            <p:cNvSpPr/>
            <p:nvPr/>
          </p:nvSpPr>
          <p:spPr>
            <a:xfrm>
              <a:off x="4031061" y="2135362"/>
              <a:ext cx="64008" cy="6400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numCol="1" rtlCol="0"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xmlns="" id="{7A5B0A44-ABF4-F04D-8705-8610075ADF5B}"/>
                </a:ext>
              </a:extLst>
            </p:cNvPr>
            <p:cNvSpPr/>
            <p:nvPr/>
          </p:nvSpPr>
          <p:spPr>
            <a:xfrm>
              <a:off x="3649522" y="2709333"/>
              <a:ext cx="64008" cy="6400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numCol="1" rtlCol="0"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xmlns="" id="{6CA81CDB-CC6F-544B-8B6D-63039029F07B}"/>
                </a:ext>
              </a:extLst>
            </p:cNvPr>
            <p:cNvSpPr/>
            <p:nvPr/>
          </p:nvSpPr>
          <p:spPr>
            <a:xfrm>
              <a:off x="3265157" y="3273914"/>
              <a:ext cx="64008" cy="6400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numCol="1" rtlCol="0"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xmlns="" id="{CA2279C9-1665-C645-8B79-10FD6E0972B9}"/>
                </a:ext>
              </a:extLst>
            </p:cNvPr>
            <p:cNvSpPr/>
            <p:nvPr/>
          </p:nvSpPr>
          <p:spPr>
            <a:xfrm>
              <a:off x="2908938" y="3796562"/>
              <a:ext cx="64008" cy="6400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numCol="1" rtlCol="0"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Calibri"/>
              </a:endParaRP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xmlns="" id="{85A74C1D-BB67-804D-AE3F-D1F55754FA55}"/>
                </a:ext>
              </a:extLst>
            </p:cNvPr>
            <p:cNvCxnSpPr>
              <a:cxnSpLocks/>
            </p:cNvCxnSpPr>
            <p:nvPr/>
          </p:nvCxnSpPr>
          <p:spPr>
            <a:xfrm>
              <a:off x="2331208" y="1606165"/>
              <a:ext cx="2078160" cy="0"/>
            </a:xfrm>
            <a:prstGeom prst="line">
              <a:avLst/>
            </a:prstGeom>
            <a:ln w="12700" cap="rnd" cmpd="sng">
              <a:solidFill>
                <a:schemeClr val="tx1">
                  <a:lumMod val="60000"/>
                  <a:lumOff val="40000"/>
                </a:schemeClr>
              </a:solidFill>
              <a:prstDash val="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xmlns="" id="{9A9DEA40-5001-DC43-AB1F-BC265BDAEE1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31208" y="2165141"/>
              <a:ext cx="1699853" cy="2225"/>
            </a:xfrm>
            <a:prstGeom prst="line">
              <a:avLst/>
            </a:prstGeom>
            <a:ln w="12700" cap="rnd" cmpd="sng">
              <a:solidFill>
                <a:schemeClr val="tx1">
                  <a:lumMod val="60000"/>
                  <a:lumOff val="40000"/>
                </a:schemeClr>
              </a:solidFill>
              <a:prstDash val="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xmlns="" id="{A8079B76-86CA-E040-B5F8-D1B124D3F719}"/>
                </a:ext>
              </a:extLst>
            </p:cNvPr>
            <p:cNvCxnSpPr>
              <a:cxnSpLocks/>
            </p:cNvCxnSpPr>
            <p:nvPr/>
          </p:nvCxnSpPr>
          <p:spPr>
            <a:xfrm>
              <a:off x="2331208" y="2739872"/>
              <a:ext cx="1318314" cy="0"/>
            </a:xfrm>
            <a:prstGeom prst="line">
              <a:avLst/>
            </a:prstGeom>
            <a:ln w="12700" cap="rnd" cmpd="sng">
              <a:solidFill>
                <a:schemeClr val="tx1">
                  <a:lumMod val="60000"/>
                  <a:lumOff val="40000"/>
                </a:schemeClr>
              </a:solidFill>
              <a:prstDash val="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xmlns="" id="{E9D01603-0305-584F-98ED-AB8D535DC811}"/>
                </a:ext>
              </a:extLst>
            </p:cNvPr>
            <p:cNvCxnSpPr>
              <a:cxnSpLocks/>
            </p:cNvCxnSpPr>
            <p:nvPr/>
          </p:nvCxnSpPr>
          <p:spPr>
            <a:xfrm>
              <a:off x="2331208" y="3305918"/>
              <a:ext cx="903133" cy="0"/>
            </a:xfrm>
            <a:prstGeom prst="line">
              <a:avLst/>
            </a:prstGeom>
            <a:ln w="12700" cap="rnd" cmpd="sng">
              <a:solidFill>
                <a:schemeClr val="tx1">
                  <a:lumMod val="60000"/>
                  <a:lumOff val="40000"/>
                </a:schemeClr>
              </a:solidFill>
              <a:prstDash val="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xmlns="" id="{DC03E593-71BA-E246-9D39-16E3D1DF9BCC}"/>
                </a:ext>
              </a:extLst>
            </p:cNvPr>
            <p:cNvCxnSpPr>
              <a:cxnSpLocks/>
            </p:cNvCxnSpPr>
            <p:nvPr/>
          </p:nvCxnSpPr>
          <p:spPr>
            <a:xfrm>
              <a:off x="2331208" y="3831293"/>
              <a:ext cx="577730" cy="0"/>
            </a:xfrm>
            <a:prstGeom prst="line">
              <a:avLst/>
            </a:prstGeom>
            <a:ln w="12700" cap="rnd" cmpd="sng">
              <a:solidFill>
                <a:schemeClr val="tx1">
                  <a:lumMod val="60000"/>
                  <a:lumOff val="40000"/>
                </a:schemeClr>
              </a:solidFill>
              <a:prstDash val="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912495F7-363D-9C41-9BAF-A5D38240A4C0}"/>
              </a:ext>
            </a:extLst>
          </p:cNvPr>
          <p:cNvSpPr txBox="1"/>
          <p:nvPr/>
        </p:nvSpPr>
        <p:spPr>
          <a:xfrm>
            <a:off x="3031884" y="1369735"/>
            <a:ext cx="13340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defRPr/>
            </a:pPr>
            <a:r>
              <a:rPr lang="en-US" sz="1200" b="1" dirty="0">
                <a:solidFill>
                  <a:srgbClr val="208973"/>
                </a:solidFill>
                <a:latin typeface="Calibri"/>
              </a:rPr>
              <a:t>Operator Partners</a:t>
            </a: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xmlns="" id="{F41DAAA7-D8D2-1141-93A9-9CB4C67CD6B4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323156" y="1378445"/>
            <a:ext cx="446049" cy="182880"/>
          </a:xfrm>
          <a:prstGeom prst="rect">
            <a:avLst/>
          </a:prstGeom>
          <a:effectLst/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xmlns="" id="{F3FC1DA1-30C5-1343-B2B7-5F8236E33B38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828366" y="1287005"/>
            <a:ext cx="502418" cy="274320"/>
          </a:xfrm>
          <a:prstGeom prst="rect">
            <a:avLst/>
          </a:prstGeom>
          <a:effectLst/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xmlns="" id="{513A30B7-CD86-3A4D-9116-ACEBF87EB306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772558" y="1354672"/>
            <a:ext cx="515639" cy="182880"/>
          </a:xfrm>
          <a:prstGeom prst="rect">
            <a:avLst/>
          </a:prstGeom>
          <a:effectLst/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xmlns="" id="{AF69B7CC-0192-5448-A076-7AB3CB2F8AA2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317579" y="1655277"/>
            <a:ext cx="432000" cy="146304"/>
          </a:xfrm>
          <a:prstGeom prst="rect">
            <a:avLst/>
          </a:prstGeom>
          <a:effectLst/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xmlns="" id="{602B6064-750E-AF4C-85B0-E84887F7EA80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821229" y="1650042"/>
            <a:ext cx="622900" cy="146304"/>
          </a:xfrm>
          <a:prstGeom prst="rect">
            <a:avLst/>
          </a:prstGeom>
          <a:effectLst/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xmlns="" id="{104E520E-44B8-2A4C-91E0-4817796E0033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1519100" y="1608894"/>
            <a:ext cx="662234" cy="228600"/>
          </a:xfrm>
          <a:prstGeom prst="rect">
            <a:avLst/>
          </a:prstGeom>
          <a:effectLst/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xmlns="" id="{5A80EC77-6303-A043-B4FC-1DDA57BB1141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1389945" y="1380557"/>
            <a:ext cx="323452" cy="159138"/>
          </a:xfrm>
          <a:prstGeom prst="rect">
            <a:avLst/>
          </a:prstGeom>
          <a:effectLst/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xmlns="" id="{AEDE9071-4C1F-8A4D-B861-44A176513558}"/>
              </a:ext>
            </a:extLst>
          </p:cNvPr>
          <p:cNvSpPr txBox="1"/>
          <p:nvPr/>
        </p:nvSpPr>
        <p:spPr>
          <a:xfrm>
            <a:off x="2781966" y="1923655"/>
            <a:ext cx="12202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defRPr/>
            </a:pPr>
            <a:r>
              <a:rPr lang="en-US" sz="1200" b="1" dirty="0">
                <a:solidFill>
                  <a:srgbClr val="296590"/>
                </a:solidFill>
                <a:latin typeface="Calibri"/>
              </a:rPr>
              <a:t>Vendor Partners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xmlns="" id="{726E8D8C-5E9D-C94D-8EF1-B2E25FB3E212}"/>
              </a:ext>
            </a:extLst>
          </p:cNvPr>
          <p:cNvSpPr txBox="1"/>
          <p:nvPr/>
        </p:nvSpPr>
        <p:spPr>
          <a:xfrm>
            <a:off x="2118093" y="2502176"/>
            <a:ext cx="1482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defRPr/>
            </a:pPr>
            <a:r>
              <a:rPr lang="en-US" sz="1200" b="1" dirty="0">
                <a:solidFill>
                  <a:srgbClr val="768E46"/>
                </a:solidFill>
                <a:latin typeface="Calibri"/>
              </a:rPr>
              <a:t>Innovator Operators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xmlns="" id="{213559AE-8ECA-0C48-A300-857C5FF18283}"/>
              </a:ext>
            </a:extLst>
          </p:cNvPr>
          <p:cNvSpPr txBox="1"/>
          <p:nvPr/>
        </p:nvSpPr>
        <p:spPr>
          <a:xfrm>
            <a:off x="1859340" y="3070218"/>
            <a:ext cx="13683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defRPr/>
            </a:pPr>
            <a:r>
              <a:rPr lang="en-US" sz="1200" b="1" dirty="0">
                <a:solidFill>
                  <a:srgbClr val="768E46"/>
                </a:solidFill>
                <a:latin typeface="Calibri"/>
              </a:rPr>
              <a:t>Innovator Vendors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xmlns="" id="{D3EF7B64-8310-2442-AD7B-49BCE1DE0640}"/>
              </a:ext>
            </a:extLst>
          </p:cNvPr>
          <p:cNvSpPr txBox="1"/>
          <p:nvPr/>
        </p:nvSpPr>
        <p:spPr>
          <a:xfrm>
            <a:off x="1866793" y="3580492"/>
            <a:ext cx="10421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defRPr/>
            </a:pPr>
            <a:r>
              <a:rPr lang="en-US" sz="1200" b="1" dirty="0">
                <a:solidFill>
                  <a:srgbClr val="768E46"/>
                </a:solidFill>
                <a:latin typeface="Calibri"/>
              </a:rPr>
              <a:t>Collaborators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D4057882-3338-FC48-B2AB-2EAE3AD08E45}"/>
              </a:ext>
            </a:extLst>
          </p:cNvPr>
          <p:cNvGrpSpPr/>
          <p:nvPr/>
        </p:nvGrpSpPr>
        <p:grpSpPr>
          <a:xfrm>
            <a:off x="6190960" y="899503"/>
            <a:ext cx="2680001" cy="3048001"/>
            <a:chOff x="6190960" y="899503"/>
            <a:chExt cx="2680001" cy="3048001"/>
          </a:xfrm>
        </p:grpSpPr>
        <p:grpSp>
          <p:nvGrpSpPr>
            <p:cNvPr id="175" name="Group 174">
              <a:extLst>
                <a:ext uri="{FF2B5EF4-FFF2-40B4-BE49-F238E27FC236}">
                  <a16:creationId xmlns:a16="http://schemas.microsoft.com/office/drawing/2014/main" xmlns="" id="{91F018C8-39BD-1642-9AFF-BCF54A899257}"/>
                </a:ext>
              </a:extLst>
            </p:cNvPr>
            <p:cNvGrpSpPr/>
            <p:nvPr/>
          </p:nvGrpSpPr>
          <p:grpSpPr>
            <a:xfrm>
              <a:off x="6572602" y="1222903"/>
              <a:ext cx="2298359" cy="2724601"/>
              <a:chOff x="6865837" y="1222903"/>
              <a:chExt cx="2298359" cy="2724601"/>
            </a:xfrm>
          </p:grpSpPr>
          <p:pic>
            <p:nvPicPr>
              <p:cNvPr id="166" name="Picture 165">
                <a:extLst>
                  <a:ext uri="{FF2B5EF4-FFF2-40B4-BE49-F238E27FC236}">
                    <a16:creationId xmlns:a16="http://schemas.microsoft.com/office/drawing/2014/main" xmlns="" id="{4058CAC6-F134-944C-B095-183DAF3824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865837" y="2886473"/>
                <a:ext cx="770675" cy="280975"/>
              </a:xfrm>
              <a:prstGeom prst="rect">
                <a:avLst/>
              </a:prstGeom>
              <a:effectLst/>
            </p:spPr>
          </p:pic>
          <p:pic>
            <p:nvPicPr>
              <p:cNvPr id="163" name="Picture 162">
                <a:extLst>
                  <a:ext uri="{FF2B5EF4-FFF2-40B4-BE49-F238E27FC236}">
                    <a16:creationId xmlns:a16="http://schemas.microsoft.com/office/drawing/2014/main" xmlns="" id="{57C91E57-DDA5-DF47-913C-5D06B44688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6939724" y="2100340"/>
                <a:ext cx="622900" cy="146304"/>
              </a:xfrm>
              <a:prstGeom prst="rect">
                <a:avLst/>
              </a:prstGeom>
              <a:effectLst/>
            </p:spPr>
          </p:pic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xmlns="" id="{D9691ACC-AEF7-C144-8A3F-6E089A479799}"/>
                  </a:ext>
                </a:extLst>
              </p:cNvPr>
              <p:cNvSpPr txBox="1"/>
              <p:nvPr/>
            </p:nvSpPr>
            <p:spPr>
              <a:xfrm>
                <a:off x="7697128" y="3701283"/>
                <a:ext cx="141096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>
                  <a:defRPr/>
                </a:pPr>
                <a:r>
                  <a:rPr lang="en-US" sz="1000" b="1" dirty="0">
                    <a:solidFill>
                      <a:srgbClr val="4B4B4B">
                        <a:lumMod val="50000"/>
                      </a:srgbClr>
                    </a:solidFill>
                    <a:latin typeface="Calibri"/>
                  </a:rPr>
                  <a:t>Guru </a:t>
                </a:r>
                <a:r>
                  <a:rPr lang="en-US" sz="1000" b="1" dirty="0" err="1">
                    <a:solidFill>
                      <a:srgbClr val="4B4B4B">
                        <a:lumMod val="50000"/>
                      </a:srgbClr>
                    </a:solidFill>
                    <a:latin typeface="Calibri"/>
                  </a:rPr>
                  <a:t>Parulkar</a:t>
                </a:r>
                <a:r>
                  <a:rPr lang="en-US" sz="1000" b="1" dirty="0">
                    <a:solidFill>
                      <a:srgbClr val="4B4B4B">
                        <a:lumMod val="50000"/>
                      </a:srgbClr>
                    </a:solidFill>
                    <a:latin typeface="Calibri"/>
                  </a:rPr>
                  <a:t>, Exec Dir</a:t>
                </a:r>
              </a:p>
            </p:txBody>
          </p:sp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xmlns="" id="{C09B767B-F5A2-6F4D-8E41-150089731674}"/>
                  </a:ext>
                </a:extLst>
              </p:cNvPr>
              <p:cNvSpPr txBox="1"/>
              <p:nvPr/>
            </p:nvSpPr>
            <p:spPr>
              <a:xfrm>
                <a:off x="7846207" y="1222903"/>
                <a:ext cx="126188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US" sz="1000" b="1" dirty="0">
                    <a:solidFill>
                      <a:srgbClr val="4B4B4B">
                        <a:lumMod val="50000"/>
                      </a:srgbClr>
                    </a:solidFill>
                    <a:latin typeface="Calibri"/>
                  </a:rPr>
                  <a:t>Andre </a:t>
                </a:r>
                <a:r>
                  <a:rPr lang="en-US" sz="1000" b="1" dirty="0" err="1">
                    <a:solidFill>
                      <a:srgbClr val="4B4B4B">
                        <a:lumMod val="50000"/>
                      </a:srgbClr>
                    </a:solidFill>
                    <a:latin typeface="Calibri"/>
                  </a:rPr>
                  <a:t>Feutsch</a:t>
                </a:r>
                <a:r>
                  <a:rPr lang="en-US" sz="1000" b="1" dirty="0">
                    <a:solidFill>
                      <a:srgbClr val="4B4B4B">
                        <a:lumMod val="50000"/>
                      </a:srgbClr>
                    </a:solidFill>
                    <a:latin typeface="Calibri"/>
                  </a:rPr>
                  <a:t> - CTO</a:t>
                </a:r>
              </a:p>
            </p:txBody>
          </p:sp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xmlns="" id="{72661264-C1A9-4F46-A62A-71F63B65F709}"/>
                  </a:ext>
                </a:extLst>
              </p:cNvPr>
              <p:cNvSpPr txBox="1"/>
              <p:nvPr/>
            </p:nvSpPr>
            <p:spPr>
              <a:xfrm>
                <a:off x="7977653" y="1498279"/>
                <a:ext cx="113043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US" sz="1000" b="1" dirty="0" err="1">
                    <a:solidFill>
                      <a:srgbClr val="4B4B4B">
                        <a:lumMod val="50000"/>
                      </a:srgbClr>
                    </a:solidFill>
                    <a:latin typeface="Calibri"/>
                  </a:rPr>
                  <a:t>Jochen</a:t>
                </a:r>
                <a:r>
                  <a:rPr lang="en-US" sz="1000" b="1" dirty="0">
                    <a:solidFill>
                      <a:srgbClr val="4B4B4B">
                        <a:lumMod val="50000"/>
                      </a:srgbClr>
                    </a:solidFill>
                    <a:latin typeface="Calibri"/>
                  </a:rPr>
                  <a:t> Appel - VP</a:t>
                </a:r>
              </a:p>
            </p:txBody>
          </p:sp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xmlns="" id="{D16A384A-801D-1443-B633-54C294D5D675}"/>
                  </a:ext>
                </a:extLst>
              </p:cNvPr>
              <p:cNvSpPr txBox="1"/>
              <p:nvPr/>
            </p:nvSpPr>
            <p:spPr>
              <a:xfrm>
                <a:off x="7780483" y="1773655"/>
                <a:ext cx="132760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US" sz="1000" b="1" dirty="0">
                    <a:solidFill>
                      <a:srgbClr val="4B4B4B">
                        <a:lumMod val="50000"/>
                      </a:srgbClr>
                    </a:solidFill>
                    <a:latin typeface="Calibri"/>
                  </a:rPr>
                  <a:t>Amin </a:t>
                </a:r>
                <a:r>
                  <a:rPr lang="en-US" sz="1000" b="1" dirty="0" err="1">
                    <a:solidFill>
                      <a:srgbClr val="4B4B4B">
                        <a:lumMod val="50000"/>
                      </a:srgbClr>
                    </a:solidFill>
                    <a:latin typeface="Calibri"/>
                  </a:rPr>
                  <a:t>Vahdat</a:t>
                </a:r>
                <a:r>
                  <a:rPr lang="en-US" sz="1000" b="1" dirty="0">
                    <a:solidFill>
                      <a:srgbClr val="4B4B4B">
                        <a:lumMod val="50000"/>
                      </a:srgbClr>
                    </a:solidFill>
                    <a:latin typeface="Calibri"/>
                  </a:rPr>
                  <a:t> - Fellow</a:t>
                </a:r>
              </a:p>
            </p:txBody>
          </p:sp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xmlns="" id="{330CA741-5456-924C-B411-EBB896CACFAB}"/>
                  </a:ext>
                </a:extLst>
              </p:cNvPr>
              <p:cNvSpPr txBox="1"/>
              <p:nvPr/>
            </p:nvSpPr>
            <p:spPr>
              <a:xfrm>
                <a:off x="7746821" y="2049031"/>
                <a:ext cx="136127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US" sz="1000" b="1" dirty="0">
                    <a:solidFill>
                      <a:srgbClr val="4B4B4B">
                        <a:lumMod val="50000"/>
                      </a:srgbClr>
                    </a:solidFill>
                    <a:latin typeface="Calibri"/>
                  </a:rPr>
                  <a:t>Dai Kashiwa - Director</a:t>
                </a:r>
              </a:p>
            </p:txBody>
          </p:sp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xmlns="" id="{D82A1BCA-FC56-F540-8E6B-4DB0EDDCA62B}"/>
                  </a:ext>
                </a:extLst>
              </p:cNvPr>
              <p:cNvSpPr txBox="1"/>
              <p:nvPr/>
            </p:nvSpPr>
            <p:spPr>
              <a:xfrm>
                <a:off x="8035361" y="2324407"/>
                <a:ext cx="107273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US" sz="1000" b="1" dirty="0">
                    <a:solidFill>
                      <a:srgbClr val="4B4B4B">
                        <a:lumMod val="50000"/>
                      </a:srgbClr>
                    </a:solidFill>
                    <a:latin typeface="Calibri"/>
                  </a:rPr>
                  <a:t>Rob </a:t>
                </a:r>
                <a:r>
                  <a:rPr lang="en-US" sz="1000" b="1" dirty="0" err="1">
                    <a:solidFill>
                      <a:srgbClr val="4B4B4B">
                        <a:lumMod val="50000"/>
                      </a:srgbClr>
                    </a:solidFill>
                    <a:latin typeface="Calibri"/>
                  </a:rPr>
                  <a:t>Howald</a:t>
                </a:r>
                <a:r>
                  <a:rPr lang="en-US" sz="1000" b="1" dirty="0">
                    <a:solidFill>
                      <a:srgbClr val="4B4B4B">
                        <a:lumMod val="50000"/>
                      </a:srgbClr>
                    </a:solidFill>
                    <a:latin typeface="Calibri"/>
                  </a:rPr>
                  <a:t> - VP</a:t>
                </a:r>
              </a:p>
            </p:txBody>
          </p:sp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xmlns="" id="{BA29BBDB-BBD7-8647-A617-DB1E64488F6D}"/>
                  </a:ext>
                </a:extLst>
              </p:cNvPr>
              <p:cNvSpPr txBox="1"/>
              <p:nvPr/>
            </p:nvSpPr>
            <p:spPr>
              <a:xfrm>
                <a:off x="7887885" y="2599783"/>
                <a:ext cx="122020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US" sz="1000" b="1" dirty="0">
                    <a:solidFill>
                      <a:srgbClr val="4B4B4B">
                        <a:lumMod val="50000"/>
                      </a:srgbClr>
                    </a:solidFill>
                    <a:latin typeface="Calibri"/>
                  </a:rPr>
                  <a:t>Shao </a:t>
                </a:r>
                <a:r>
                  <a:rPr lang="en-US" sz="1000" b="1" dirty="0" err="1">
                    <a:solidFill>
                      <a:srgbClr val="4B4B4B">
                        <a:lumMod val="50000"/>
                      </a:srgbClr>
                    </a:solidFill>
                    <a:latin typeface="Calibri"/>
                  </a:rPr>
                  <a:t>Guanglu</a:t>
                </a:r>
                <a:r>
                  <a:rPr lang="en-US" sz="1000" b="1" dirty="0">
                    <a:solidFill>
                      <a:srgbClr val="4B4B4B">
                        <a:lumMod val="50000"/>
                      </a:srgbClr>
                    </a:solidFill>
                    <a:latin typeface="Calibri"/>
                  </a:rPr>
                  <a:t> - SVP</a:t>
                </a:r>
              </a:p>
            </p:txBody>
          </p:sp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xmlns="" id="{04EE7A9D-17AE-E343-BD0D-579A9C8C8820}"/>
                  </a:ext>
                </a:extLst>
              </p:cNvPr>
              <p:cNvSpPr txBox="1"/>
              <p:nvPr/>
            </p:nvSpPr>
            <p:spPr>
              <a:xfrm>
                <a:off x="8040170" y="2875159"/>
                <a:ext cx="1067921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US" sz="1000" b="1" dirty="0" err="1">
                    <a:solidFill>
                      <a:srgbClr val="4B4B4B">
                        <a:lumMod val="50000"/>
                      </a:srgbClr>
                    </a:solidFill>
                    <a:latin typeface="Calibri"/>
                  </a:rPr>
                  <a:t>Patric</a:t>
                </a:r>
                <a:r>
                  <a:rPr lang="en-US" sz="1000" b="1" dirty="0">
                    <a:solidFill>
                      <a:srgbClr val="4B4B4B">
                        <a:lumMod val="50000"/>
                      </a:srgbClr>
                    </a:solidFill>
                    <a:latin typeface="Calibri"/>
                  </a:rPr>
                  <a:t> Lopez - VP</a:t>
                </a:r>
              </a:p>
            </p:txBody>
          </p:sp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xmlns="" id="{9D4F571A-E3A1-3647-9B81-E35AAB8AF28D}"/>
                  </a:ext>
                </a:extLst>
              </p:cNvPr>
              <p:cNvSpPr txBox="1"/>
              <p:nvPr/>
            </p:nvSpPr>
            <p:spPr>
              <a:xfrm>
                <a:off x="7865443" y="3150535"/>
                <a:ext cx="129875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US" sz="1000" b="1" dirty="0" err="1">
                    <a:solidFill>
                      <a:srgbClr val="4B4B4B">
                        <a:lumMod val="50000"/>
                      </a:srgbClr>
                    </a:solidFill>
                    <a:latin typeface="Calibri"/>
                  </a:rPr>
                  <a:t>Firat</a:t>
                </a:r>
                <a:r>
                  <a:rPr lang="en-US" sz="1000" b="1" dirty="0">
                    <a:solidFill>
                      <a:srgbClr val="4B4B4B">
                        <a:lumMod val="50000"/>
                      </a:srgbClr>
                    </a:solidFill>
                    <a:latin typeface="Calibri"/>
                  </a:rPr>
                  <a:t> </a:t>
                </a:r>
                <a:r>
                  <a:rPr lang="en-US" sz="1000" b="1" dirty="0" err="1">
                    <a:solidFill>
                      <a:srgbClr val="4B4B4B">
                        <a:lumMod val="50000"/>
                      </a:srgbClr>
                    </a:solidFill>
                    <a:latin typeface="Calibri"/>
                  </a:rPr>
                  <a:t>Yaman</a:t>
                </a:r>
                <a:r>
                  <a:rPr lang="en-US" sz="1000" b="1" dirty="0">
                    <a:solidFill>
                      <a:srgbClr val="4B4B4B">
                        <a:lumMod val="50000"/>
                      </a:srgbClr>
                    </a:solidFill>
                    <a:latin typeface="Calibri"/>
                  </a:rPr>
                  <a:t> </a:t>
                </a:r>
                <a:r>
                  <a:rPr lang="en-US" sz="1000" b="1" dirty="0" err="1">
                    <a:solidFill>
                      <a:srgbClr val="4B4B4B">
                        <a:lumMod val="50000"/>
                      </a:srgbClr>
                    </a:solidFill>
                    <a:latin typeface="Calibri"/>
                  </a:rPr>
                  <a:t>Er</a:t>
                </a:r>
                <a:r>
                  <a:rPr lang="en-US" sz="1000" b="1" dirty="0">
                    <a:solidFill>
                      <a:srgbClr val="4B4B4B">
                        <a:lumMod val="50000"/>
                      </a:srgbClr>
                    </a:solidFill>
                    <a:latin typeface="Calibri"/>
                  </a:rPr>
                  <a:t> - CSO </a:t>
                </a:r>
              </a:p>
            </p:txBody>
          </p:sp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xmlns="" id="{2D6139D9-99A2-4546-BCCE-BC196139BCBD}"/>
                  </a:ext>
                </a:extLst>
              </p:cNvPr>
              <p:cNvSpPr txBox="1"/>
              <p:nvPr/>
            </p:nvSpPr>
            <p:spPr>
              <a:xfrm>
                <a:off x="7810450" y="3425911"/>
                <a:ext cx="129715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US" sz="1000" b="1" dirty="0">
                    <a:solidFill>
                      <a:srgbClr val="4B4B4B">
                        <a:lumMod val="50000"/>
                      </a:srgbClr>
                    </a:solidFill>
                    <a:latin typeface="Calibri"/>
                  </a:rPr>
                  <a:t>Nick McKeown - Prof</a:t>
                </a:r>
              </a:p>
            </p:txBody>
          </p:sp>
          <p:pic>
            <p:nvPicPr>
              <p:cNvPr id="160" name="Picture 159">
                <a:extLst>
                  <a:ext uri="{FF2B5EF4-FFF2-40B4-BE49-F238E27FC236}">
                    <a16:creationId xmlns:a16="http://schemas.microsoft.com/office/drawing/2014/main" xmlns="" id="{DF64B73E-BF04-DF46-B660-FABB7A4C6F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7028150" y="1257885"/>
                <a:ext cx="446049" cy="182880"/>
              </a:xfrm>
              <a:prstGeom prst="rect">
                <a:avLst/>
              </a:prstGeom>
              <a:effectLst/>
            </p:spPr>
          </p:pic>
          <p:pic>
            <p:nvPicPr>
              <p:cNvPr id="161" name="Picture 160">
                <a:extLst>
                  <a:ext uri="{FF2B5EF4-FFF2-40B4-BE49-F238E27FC236}">
                    <a16:creationId xmlns:a16="http://schemas.microsoft.com/office/drawing/2014/main" xmlns="" id="{519F32C1-C124-AE43-BE00-5134680FCC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7089448" y="1537508"/>
                <a:ext cx="323452" cy="159138"/>
              </a:xfrm>
              <a:prstGeom prst="rect">
                <a:avLst/>
              </a:prstGeom>
              <a:effectLst/>
            </p:spPr>
          </p:pic>
          <p:pic>
            <p:nvPicPr>
              <p:cNvPr id="162" name="Picture 161">
                <a:extLst>
                  <a:ext uri="{FF2B5EF4-FFF2-40B4-BE49-F238E27FC236}">
                    <a16:creationId xmlns:a16="http://schemas.microsoft.com/office/drawing/2014/main" xmlns="" id="{ECD6A8FA-0D7A-584C-BBB1-D0813AA7DB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7035174" y="1823613"/>
                <a:ext cx="432000" cy="146304"/>
              </a:xfrm>
              <a:prstGeom prst="rect">
                <a:avLst/>
              </a:prstGeom>
              <a:effectLst/>
            </p:spPr>
          </p:pic>
          <p:pic>
            <p:nvPicPr>
              <p:cNvPr id="164" name="Picture 163">
                <a:extLst>
                  <a:ext uri="{FF2B5EF4-FFF2-40B4-BE49-F238E27FC236}">
                    <a16:creationId xmlns:a16="http://schemas.microsoft.com/office/drawing/2014/main" xmlns="" id="{A4BAF6F0-E548-D24F-845A-046B49ED2E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6993355" y="2336707"/>
                <a:ext cx="515639" cy="182880"/>
              </a:xfrm>
              <a:prstGeom prst="rect">
                <a:avLst/>
              </a:prstGeom>
              <a:effectLst/>
            </p:spPr>
          </p:pic>
          <p:pic>
            <p:nvPicPr>
              <p:cNvPr id="165" name="Picture 164">
                <a:extLst>
                  <a:ext uri="{FF2B5EF4-FFF2-40B4-BE49-F238E27FC236}">
                    <a16:creationId xmlns:a16="http://schemas.microsoft.com/office/drawing/2014/main" xmlns="" id="{6E9BAC2F-9DCA-6646-B9E2-34081230F6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6999965" y="2581565"/>
                <a:ext cx="502418" cy="274320"/>
              </a:xfrm>
              <a:prstGeom prst="rect">
                <a:avLst/>
              </a:prstGeom>
              <a:effectLst/>
            </p:spPr>
          </p:pic>
          <p:pic>
            <p:nvPicPr>
              <p:cNvPr id="167" name="Picture 166">
                <a:extLst>
                  <a:ext uri="{FF2B5EF4-FFF2-40B4-BE49-F238E27FC236}">
                    <a16:creationId xmlns:a16="http://schemas.microsoft.com/office/drawing/2014/main" xmlns="" id="{A0D77E88-A11F-344F-B617-0CC77583EF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6897958" y="3170956"/>
                <a:ext cx="706432" cy="243857"/>
              </a:xfrm>
              <a:prstGeom prst="rect">
                <a:avLst/>
              </a:prstGeom>
              <a:effectLst/>
            </p:spPr>
          </p:pic>
          <p:pic>
            <p:nvPicPr>
              <p:cNvPr id="168" name="Picture 167">
                <a:extLst>
                  <a:ext uri="{FF2B5EF4-FFF2-40B4-BE49-F238E27FC236}">
                    <a16:creationId xmlns:a16="http://schemas.microsoft.com/office/drawing/2014/main" xmlns="" id="{F74E52D1-30F8-1A42-A062-100A72B0ADD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7100397" y="3440940"/>
                <a:ext cx="301554" cy="231192"/>
              </a:xfrm>
              <a:prstGeom prst="rect">
                <a:avLst/>
              </a:prstGeom>
              <a:effectLst/>
            </p:spPr>
          </p:pic>
          <p:grpSp>
            <p:nvGrpSpPr>
              <p:cNvPr id="174" name="Group 173">
                <a:extLst>
                  <a:ext uri="{FF2B5EF4-FFF2-40B4-BE49-F238E27FC236}">
                    <a16:creationId xmlns:a16="http://schemas.microsoft.com/office/drawing/2014/main" xmlns="" id="{F63C326C-8A93-7344-900B-26B92C469E0E}"/>
                  </a:ext>
                </a:extLst>
              </p:cNvPr>
              <p:cNvGrpSpPr/>
              <p:nvPr/>
            </p:nvGrpSpPr>
            <p:grpSpPr>
              <a:xfrm>
                <a:off x="6929523" y="3709433"/>
                <a:ext cx="643303" cy="214062"/>
                <a:chOff x="6867177" y="3709433"/>
                <a:chExt cx="643303" cy="214062"/>
              </a:xfrm>
            </p:grpSpPr>
            <p:pic>
              <p:nvPicPr>
                <p:cNvPr id="172" name="Picture 171">
                  <a:extLst>
                    <a:ext uri="{FF2B5EF4-FFF2-40B4-BE49-F238E27FC236}">
                      <a16:creationId xmlns:a16="http://schemas.microsoft.com/office/drawing/2014/main" xmlns="" id="{C96CB078-D2F7-CF49-949C-DDCFCFAB107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6867177" y="3709433"/>
                  <a:ext cx="375547" cy="214062"/>
                </a:xfrm>
                <a:prstGeom prst="rect">
                  <a:avLst/>
                </a:prstGeom>
                <a:effectLst/>
              </p:spPr>
            </p:pic>
            <p:pic>
              <p:nvPicPr>
                <p:cNvPr id="173" name="Picture 172">
                  <a:extLst>
                    <a:ext uri="{FF2B5EF4-FFF2-40B4-BE49-F238E27FC236}">
                      <a16:creationId xmlns:a16="http://schemas.microsoft.com/office/drawing/2014/main" xmlns="" id="{98A125D1-35C6-C445-B9C5-0A6900D7FA2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275341" y="3731835"/>
                  <a:ext cx="235139" cy="180274"/>
                </a:xfrm>
                <a:prstGeom prst="rect">
                  <a:avLst/>
                </a:prstGeom>
                <a:effectLst/>
              </p:spPr>
            </p:pic>
          </p:grpSp>
        </p:grp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xmlns="" id="{5FC7A3B2-685C-ED4B-9F77-FE10E4932D4D}"/>
                </a:ext>
              </a:extLst>
            </p:cNvPr>
            <p:cNvSpPr txBox="1"/>
            <p:nvPr/>
          </p:nvSpPr>
          <p:spPr>
            <a:xfrm>
              <a:off x="6190960" y="1200812"/>
              <a:ext cx="55015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000" b="1" dirty="0">
                  <a:solidFill>
                    <a:srgbClr val="FFFFFF">
                      <a:lumMod val="65000"/>
                    </a:srgbClr>
                  </a:solidFill>
                  <a:latin typeface="Calibri"/>
                </a:rPr>
                <a:t>CHAIR: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xmlns="" id="{4E0AB299-9B78-1947-B31F-2A23616EC0A6}"/>
                </a:ext>
              </a:extLst>
            </p:cNvPr>
            <p:cNvSpPr txBox="1"/>
            <p:nvPr/>
          </p:nvSpPr>
          <p:spPr>
            <a:xfrm>
              <a:off x="7299643" y="899503"/>
              <a:ext cx="9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200" b="1" dirty="0">
                  <a:solidFill>
                    <a:srgbClr val="4B4B4B">
                      <a:lumMod val="75000"/>
                    </a:srgbClr>
                  </a:solidFill>
                  <a:latin typeface="Calibri"/>
                </a:rPr>
                <a:t>ONF BOARD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349487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Picture 140" descr="server-rack.png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5592" y="3275623"/>
            <a:ext cx="641351" cy="925827"/>
          </a:xfrm>
          <a:prstGeom prst="rect">
            <a:avLst/>
          </a:prstGeom>
        </p:spPr>
      </p:pic>
      <p:pic>
        <p:nvPicPr>
          <p:cNvPr id="143" name="Picture 142" descr="server-rack.png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3870" y="3275623"/>
            <a:ext cx="641351" cy="925827"/>
          </a:xfrm>
          <a:prstGeom prst="rect">
            <a:avLst/>
          </a:prstGeom>
        </p:spPr>
      </p:pic>
      <p:pic>
        <p:nvPicPr>
          <p:cNvPr id="144" name="Picture 143" descr="server-rack.png"/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226" y="3275623"/>
            <a:ext cx="641351" cy="925827"/>
          </a:xfrm>
          <a:prstGeom prst="rect">
            <a:avLst/>
          </a:prstGeom>
        </p:spPr>
      </p:pic>
      <p:pic>
        <p:nvPicPr>
          <p:cNvPr id="146" name="Picture 145" descr="server-rack.png"/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6312" y="3275623"/>
            <a:ext cx="641351" cy="925827"/>
          </a:xfrm>
          <a:prstGeom prst="rect">
            <a:avLst/>
          </a:prstGeom>
        </p:spPr>
      </p:pic>
      <p:pic>
        <p:nvPicPr>
          <p:cNvPr id="148" name="Picture 147" descr="server-rack.png"/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745" y="3275623"/>
            <a:ext cx="641351" cy="925827"/>
          </a:xfrm>
          <a:prstGeom prst="rect">
            <a:avLst/>
          </a:prstGeom>
        </p:spPr>
      </p:pic>
      <p:pic>
        <p:nvPicPr>
          <p:cNvPr id="150" name="Picture 149" descr="server-rack.png"/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941" y="3275623"/>
            <a:ext cx="641351" cy="925827"/>
          </a:xfrm>
          <a:prstGeom prst="rect">
            <a:avLst/>
          </a:prstGeom>
        </p:spPr>
      </p:pic>
      <p:pic>
        <p:nvPicPr>
          <p:cNvPr id="152" name="Picture 151" descr="server-rack.png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0328" y="3275623"/>
            <a:ext cx="641351" cy="925827"/>
          </a:xfrm>
          <a:prstGeom prst="rect">
            <a:avLst/>
          </a:prstGeom>
        </p:spPr>
      </p:pic>
      <p:pic>
        <p:nvPicPr>
          <p:cNvPr id="93" name="Picture 92" descr="cell-tower.png"/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6786" y="613383"/>
            <a:ext cx="606344" cy="1021263"/>
          </a:xfrm>
          <a:prstGeom prst="rect">
            <a:avLst/>
          </a:prstGeom>
        </p:spPr>
      </p:pic>
      <p:cxnSp>
        <p:nvCxnSpPr>
          <p:cNvPr id="142" name="Straight Connector 141"/>
          <p:cNvCxnSpPr>
            <a:stCxn id="132" idx="0"/>
            <a:endCxn id="104" idx="0"/>
          </p:cNvCxnSpPr>
          <p:nvPr/>
        </p:nvCxnSpPr>
        <p:spPr>
          <a:xfrm flipH="1">
            <a:off x="1352742" y="2690972"/>
            <a:ext cx="1849603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5" name="Straight Connector 144"/>
          <p:cNvCxnSpPr>
            <a:stCxn id="132" idx="0"/>
            <a:endCxn id="106" idx="0"/>
          </p:cNvCxnSpPr>
          <p:nvPr/>
        </p:nvCxnSpPr>
        <p:spPr>
          <a:xfrm flipH="1">
            <a:off x="2279818" y="2690972"/>
            <a:ext cx="922503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>
            <a:stCxn id="132" idx="0"/>
            <a:endCxn id="113" idx="0"/>
          </p:cNvCxnSpPr>
          <p:nvPr/>
        </p:nvCxnSpPr>
        <p:spPr>
          <a:xfrm>
            <a:off x="3202305" y="2690972"/>
            <a:ext cx="0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>
            <a:stCxn id="130" idx="0"/>
            <a:endCxn id="115" idx="0"/>
          </p:cNvCxnSpPr>
          <p:nvPr/>
        </p:nvCxnSpPr>
        <p:spPr>
          <a:xfrm>
            <a:off x="4132591" y="2690972"/>
            <a:ext cx="0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51" name="Straight Connector 150"/>
          <p:cNvCxnSpPr>
            <a:stCxn id="132" idx="0"/>
            <a:endCxn id="115" idx="0"/>
          </p:cNvCxnSpPr>
          <p:nvPr/>
        </p:nvCxnSpPr>
        <p:spPr>
          <a:xfrm>
            <a:off x="3202305" y="2690972"/>
            <a:ext cx="930286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53" name="Straight Connector 152"/>
          <p:cNvCxnSpPr>
            <a:stCxn id="132" idx="0"/>
            <a:endCxn id="118" idx="0"/>
          </p:cNvCxnSpPr>
          <p:nvPr/>
        </p:nvCxnSpPr>
        <p:spPr>
          <a:xfrm>
            <a:off x="3202305" y="2690972"/>
            <a:ext cx="1854200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57" name="Straight Connector 156"/>
          <p:cNvCxnSpPr>
            <a:stCxn id="132" idx="0"/>
            <a:endCxn id="120" idx="0"/>
          </p:cNvCxnSpPr>
          <p:nvPr/>
        </p:nvCxnSpPr>
        <p:spPr>
          <a:xfrm>
            <a:off x="3202305" y="2690972"/>
            <a:ext cx="2784486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61" name="Straight Connector 160"/>
          <p:cNvCxnSpPr>
            <a:stCxn id="132" idx="0"/>
            <a:endCxn id="122" idx="0"/>
          </p:cNvCxnSpPr>
          <p:nvPr/>
        </p:nvCxnSpPr>
        <p:spPr>
          <a:xfrm>
            <a:off x="3202305" y="2690972"/>
            <a:ext cx="3711586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65" name="Straight Connector 164"/>
          <p:cNvCxnSpPr>
            <a:stCxn id="132" idx="0"/>
            <a:endCxn id="124" idx="0"/>
          </p:cNvCxnSpPr>
          <p:nvPr/>
        </p:nvCxnSpPr>
        <p:spPr>
          <a:xfrm>
            <a:off x="3202305" y="2690972"/>
            <a:ext cx="4651386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67" name="Straight Connector 166"/>
          <p:cNvCxnSpPr>
            <a:stCxn id="130" idx="0"/>
            <a:endCxn id="113" idx="0"/>
          </p:cNvCxnSpPr>
          <p:nvPr/>
        </p:nvCxnSpPr>
        <p:spPr>
          <a:xfrm flipH="1">
            <a:off x="3202305" y="2690972"/>
            <a:ext cx="930286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9" name="Straight Connector 168"/>
          <p:cNvCxnSpPr>
            <a:stCxn id="130" idx="0"/>
            <a:endCxn id="106" idx="0"/>
          </p:cNvCxnSpPr>
          <p:nvPr/>
        </p:nvCxnSpPr>
        <p:spPr>
          <a:xfrm flipH="1">
            <a:off x="2279824" y="2690972"/>
            <a:ext cx="1852789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1" name="Straight Connector 170"/>
          <p:cNvCxnSpPr>
            <a:stCxn id="130" idx="0"/>
            <a:endCxn id="104" idx="0"/>
          </p:cNvCxnSpPr>
          <p:nvPr/>
        </p:nvCxnSpPr>
        <p:spPr>
          <a:xfrm flipH="1">
            <a:off x="1352719" y="2690972"/>
            <a:ext cx="2779889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3" name="Straight Connector 172"/>
          <p:cNvCxnSpPr>
            <a:stCxn id="130" idx="0"/>
            <a:endCxn id="118" idx="0"/>
          </p:cNvCxnSpPr>
          <p:nvPr/>
        </p:nvCxnSpPr>
        <p:spPr>
          <a:xfrm>
            <a:off x="4132591" y="2690972"/>
            <a:ext cx="923914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75" name="Straight Connector 174"/>
          <p:cNvCxnSpPr>
            <a:stCxn id="130" idx="0"/>
            <a:endCxn id="120" idx="0"/>
          </p:cNvCxnSpPr>
          <p:nvPr/>
        </p:nvCxnSpPr>
        <p:spPr>
          <a:xfrm>
            <a:off x="4132591" y="2690972"/>
            <a:ext cx="1854200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77" name="Straight Connector 176"/>
          <p:cNvCxnSpPr>
            <a:stCxn id="130" idx="0"/>
            <a:endCxn id="122" idx="0"/>
          </p:cNvCxnSpPr>
          <p:nvPr/>
        </p:nvCxnSpPr>
        <p:spPr>
          <a:xfrm>
            <a:off x="4132591" y="2690972"/>
            <a:ext cx="2781300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79" name="Straight Connector 178"/>
          <p:cNvCxnSpPr>
            <a:stCxn id="130" idx="0"/>
            <a:endCxn id="124" idx="0"/>
          </p:cNvCxnSpPr>
          <p:nvPr/>
        </p:nvCxnSpPr>
        <p:spPr>
          <a:xfrm>
            <a:off x="4132591" y="2690972"/>
            <a:ext cx="3721100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75" y="72933"/>
            <a:ext cx="8521700" cy="523220"/>
          </a:xfrm>
        </p:spPr>
        <p:txBody>
          <a:bodyPr/>
          <a:lstStyle/>
          <a:p>
            <a:r>
              <a:rPr lang="en-US" sz="2800" b="1" dirty="0" smtClean="0">
                <a:solidFill>
                  <a:srgbClr val="4F81BD"/>
                </a:solidFill>
                <a:latin typeface="+mj-lt"/>
              </a:rPr>
              <a:t>CORD: Central Office Re-Architected as a Datacenter</a:t>
            </a:r>
            <a:endParaRPr lang="en-US" sz="2800" b="1" dirty="0">
              <a:solidFill>
                <a:srgbClr val="4F81BD"/>
              </a:solidFill>
              <a:latin typeface="+mj-lt"/>
            </a:endParaRPr>
          </a:p>
        </p:txBody>
      </p:sp>
      <p:cxnSp>
        <p:nvCxnSpPr>
          <p:cNvPr id="212" name="Straight Connector 211"/>
          <p:cNvCxnSpPr>
            <a:stCxn id="128" idx="0"/>
            <a:endCxn id="104" idx="0"/>
          </p:cNvCxnSpPr>
          <p:nvPr/>
        </p:nvCxnSpPr>
        <p:spPr>
          <a:xfrm flipH="1">
            <a:off x="1352723" y="2690972"/>
            <a:ext cx="3703803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6" name="Straight Connector 215"/>
          <p:cNvCxnSpPr>
            <a:stCxn id="128" idx="0"/>
            <a:endCxn id="113" idx="0"/>
          </p:cNvCxnSpPr>
          <p:nvPr/>
        </p:nvCxnSpPr>
        <p:spPr>
          <a:xfrm flipH="1">
            <a:off x="3202305" y="2690972"/>
            <a:ext cx="1854200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8" name="Straight Connector 217"/>
          <p:cNvCxnSpPr>
            <a:stCxn id="128" idx="0"/>
            <a:endCxn id="115" idx="0"/>
          </p:cNvCxnSpPr>
          <p:nvPr/>
        </p:nvCxnSpPr>
        <p:spPr>
          <a:xfrm flipH="1">
            <a:off x="4132591" y="2690972"/>
            <a:ext cx="923914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Straight Connector 219"/>
          <p:cNvCxnSpPr>
            <a:stCxn id="128" idx="0"/>
            <a:endCxn id="118" idx="0"/>
          </p:cNvCxnSpPr>
          <p:nvPr/>
        </p:nvCxnSpPr>
        <p:spPr>
          <a:xfrm>
            <a:off x="5056505" y="2690972"/>
            <a:ext cx="0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2" name="Straight Connector 221"/>
          <p:cNvCxnSpPr>
            <a:stCxn id="128" idx="0"/>
            <a:endCxn id="120" idx="0"/>
          </p:cNvCxnSpPr>
          <p:nvPr/>
        </p:nvCxnSpPr>
        <p:spPr>
          <a:xfrm>
            <a:off x="5056505" y="2690972"/>
            <a:ext cx="930286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6" name="Straight Connector 225"/>
          <p:cNvCxnSpPr>
            <a:stCxn id="128" idx="0"/>
            <a:endCxn id="122" idx="0"/>
          </p:cNvCxnSpPr>
          <p:nvPr/>
        </p:nvCxnSpPr>
        <p:spPr>
          <a:xfrm>
            <a:off x="5056505" y="2690972"/>
            <a:ext cx="1857386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0" name="Straight Connector 229"/>
          <p:cNvCxnSpPr>
            <a:stCxn id="126" idx="0"/>
            <a:endCxn id="104" idx="0"/>
          </p:cNvCxnSpPr>
          <p:nvPr/>
        </p:nvCxnSpPr>
        <p:spPr>
          <a:xfrm flipH="1">
            <a:off x="1352742" y="2690972"/>
            <a:ext cx="4634089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4" name="Straight Connector 233"/>
          <p:cNvCxnSpPr>
            <a:stCxn id="126" idx="0"/>
            <a:endCxn id="113" idx="0"/>
          </p:cNvCxnSpPr>
          <p:nvPr/>
        </p:nvCxnSpPr>
        <p:spPr>
          <a:xfrm flipH="1">
            <a:off x="3202305" y="2690972"/>
            <a:ext cx="2784486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8" name="Straight Connector 237"/>
          <p:cNvCxnSpPr>
            <a:stCxn id="126" idx="0"/>
            <a:endCxn id="118" idx="0"/>
          </p:cNvCxnSpPr>
          <p:nvPr/>
        </p:nvCxnSpPr>
        <p:spPr>
          <a:xfrm flipH="1">
            <a:off x="5056505" y="2690972"/>
            <a:ext cx="930286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2" name="Straight Connector 241"/>
          <p:cNvCxnSpPr>
            <a:stCxn id="126" idx="0"/>
            <a:endCxn id="122" idx="0"/>
          </p:cNvCxnSpPr>
          <p:nvPr/>
        </p:nvCxnSpPr>
        <p:spPr>
          <a:xfrm>
            <a:off x="5986791" y="2690972"/>
            <a:ext cx="927100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4" name="Straight Connector 243"/>
          <p:cNvCxnSpPr>
            <a:stCxn id="126" idx="0"/>
            <a:endCxn id="124" idx="0"/>
          </p:cNvCxnSpPr>
          <p:nvPr/>
        </p:nvCxnSpPr>
        <p:spPr>
          <a:xfrm>
            <a:off x="5986791" y="2690972"/>
            <a:ext cx="1866900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6" name="Straight Connector 245"/>
          <p:cNvCxnSpPr>
            <a:stCxn id="126" idx="0"/>
            <a:endCxn id="120" idx="0"/>
          </p:cNvCxnSpPr>
          <p:nvPr/>
        </p:nvCxnSpPr>
        <p:spPr>
          <a:xfrm>
            <a:off x="5986791" y="2690972"/>
            <a:ext cx="0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48" name="Group 247"/>
          <p:cNvGrpSpPr/>
          <p:nvPr/>
        </p:nvGrpSpPr>
        <p:grpSpPr>
          <a:xfrm>
            <a:off x="3820219" y="2538015"/>
            <a:ext cx="598706" cy="344401"/>
            <a:chOff x="3769419" y="2741133"/>
            <a:chExt cx="574073" cy="330231"/>
          </a:xfrm>
        </p:grpSpPr>
        <p:sp>
          <p:nvSpPr>
            <p:cNvPr id="130" name="Rectangle 129"/>
            <p:cNvSpPr/>
            <p:nvPr/>
          </p:nvSpPr>
          <p:spPr>
            <a:xfrm>
              <a:off x="3964164" y="2887782"/>
              <a:ext cx="209550" cy="666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  <a:latin typeface="Calibri"/>
              </a:endParaRPr>
            </a:p>
          </p:txBody>
        </p:sp>
        <p:pic>
          <p:nvPicPr>
            <p:cNvPr id="129" name="Picture 128" descr="switch.png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69419" y="2741133"/>
              <a:ext cx="574073" cy="330231"/>
            </a:xfrm>
            <a:prstGeom prst="rect">
              <a:avLst/>
            </a:prstGeom>
          </p:spPr>
        </p:pic>
      </p:grpSp>
      <p:grpSp>
        <p:nvGrpSpPr>
          <p:cNvPr id="247" name="Group 246"/>
          <p:cNvGrpSpPr/>
          <p:nvPr/>
        </p:nvGrpSpPr>
        <p:grpSpPr>
          <a:xfrm>
            <a:off x="2889933" y="2538015"/>
            <a:ext cx="598706" cy="344401"/>
            <a:chOff x="2839133" y="2741133"/>
            <a:chExt cx="574073" cy="330231"/>
          </a:xfrm>
        </p:grpSpPr>
        <p:sp>
          <p:nvSpPr>
            <p:cNvPr id="132" name="Rectangle 131"/>
            <p:cNvSpPr/>
            <p:nvPr/>
          </p:nvSpPr>
          <p:spPr>
            <a:xfrm>
              <a:off x="3033878" y="2887782"/>
              <a:ext cx="209550" cy="666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  <a:latin typeface="Calibri"/>
              </a:endParaRPr>
            </a:p>
          </p:txBody>
        </p:sp>
        <p:pic>
          <p:nvPicPr>
            <p:cNvPr id="131" name="Picture 130" descr="switch.png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9133" y="2741133"/>
              <a:ext cx="574073" cy="330231"/>
            </a:xfrm>
            <a:prstGeom prst="rect">
              <a:avLst/>
            </a:prstGeom>
          </p:spPr>
        </p:pic>
      </p:grpSp>
      <p:sp>
        <p:nvSpPr>
          <p:cNvPr id="263" name="Rounded Rectangle 262"/>
          <p:cNvSpPr/>
          <p:nvPr/>
        </p:nvSpPr>
        <p:spPr>
          <a:xfrm>
            <a:off x="1053063" y="2207286"/>
            <a:ext cx="7066197" cy="289441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bIns="45720" rtlCol="0" anchor="ctr">
            <a:noAutofit/>
          </a:bodyPr>
          <a:lstStyle/>
          <a:p>
            <a:pPr algn="ctr"/>
            <a:r>
              <a:rPr lang="en-US" sz="1400" b="1" dirty="0">
                <a:solidFill>
                  <a:srgbClr val="FFFFFF"/>
                </a:solidFill>
                <a:latin typeface="Corbel"/>
                <a:cs typeface="Corbel"/>
              </a:rPr>
              <a:t>Access Service Orchestration &amp; Control</a:t>
            </a:r>
          </a:p>
        </p:txBody>
      </p:sp>
      <p:sp>
        <p:nvSpPr>
          <p:cNvPr id="265" name="TextBox 264"/>
          <p:cNvSpPr txBox="1"/>
          <p:nvPr/>
        </p:nvSpPr>
        <p:spPr>
          <a:xfrm>
            <a:off x="3454086" y="1630364"/>
            <a:ext cx="1831744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defTabSz="457123">
              <a:spcBef>
                <a:spcPts val="400"/>
              </a:spcBef>
            </a:pPr>
            <a:r>
              <a:rPr lang="en-US" sz="1400" dirty="0">
                <a:solidFill>
                  <a:srgbClr val="4B4B4B"/>
                </a:solidFill>
                <a:latin typeface="Corbel"/>
                <a:cs typeface="Corbel"/>
              </a:rPr>
              <a:t>Mobile</a:t>
            </a:r>
            <a:br>
              <a:rPr lang="en-US" sz="1400" dirty="0">
                <a:solidFill>
                  <a:srgbClr val="4B4B4B"/>
                </a:solidFill>
                <a:latin typeface="Corbel"/>
                <a:cs typeface="Corbel"/>
              </a:rPr>
            </a:br>
            <a:r>
              <a:rPr lang="en-US" sz="1000" dirty="0" err="1">
                <a:solidFill>
                  <a:srgbClr val="4B4B4B"/>
                </a:solidFill>
                <a:latin typeface="Corbel"/>
                <a:cs typeface="Corbel"/>
              </a:rPr>
              <a:t>vBBU</a:t>
            </a:r>
            <a:r>
              <a:rPr lang="en-US" sz="1000" dirty="0">
                <a:solidFill>
                  <a:srgbClr val="4B4B4B"/>
                </a:solidFill>
                <a:latin typeface="Corbel"/>
                <a:cs typeface="Corbel"/>
              </a:rPr>
              <a:t>. </a:t>
            </a:r>
            <a:r>
              <a:rPr lang="en-US" sz="1000" dirty="0" err="1">
                <a:solidFill>
                  <a:srgbClr val="4B4B4B"/>
                </a:solidFill>
                <a:latin typeface="Corbel"/>
                <a:cs typeface="Corbel"/>
              </a:rPr>
              <a:t>vMME</a:t>
            </a:r>
            <a:r>
              <a:rPr lang="en-US" sz="1000" dirty="0">
                <a:solidFill>
                  <a:srgbClr val="4B4B4B"/>
                </a:solidFill>
                <a:latin typeface="Corbel"/>
                <a:cs typeface="Corbel"/>
              </a:rPr>
              <a:t>, </a:t>
            </a:r>
            <a:r>
              <a:rPr lang="en-US" sz="1000" dirty="0" err="1">
                <a:solidFill>
                  <a:srgbClr val="4B4B4B"/>
                </a:solidFill>
                <a:latin typeface="Corbel"/>
                <a:cs typeface="Corbel"/>
              </a:rPr>
              <a:t>vSGW</a:t>
            </a:r>
            <a:r>
              <a:rPr lang="en-US" sz="1000" dirty="0">
                <a:solidFill>
                  <a:srgbClr val="4B4B4B"/>
                </a:solidFill>
                <a:latin typeface="Corbel"/>
                <a:cs typeface="Corbel"/>
              </a:rPr>
              <a:t>, </a:t>
            </a:r>
            <a:r>
              <a:rPr lang="en-US" sz="1000" dirty="0" err="1">
                <a:solidFill>
                  <a:srgbClr val="4B4B4B"/>
                </a:solidFill>
                <a:latin typeface="Corbel"/>
                <a:cs typeface="Corbel"/>
              </a:rPr>
              <a:t>vPGW</a:t>
            </a:r>
            <a:r>
              <a:rPr lang="en-US" sz="1000" dirty="0">
                <a:solidFill>
                  <a:srgbClr val="4B4B4B"/>
                </a:solidFill>
                <a:latin typeface="Corbel"/>
                <a:cs typeface="Corbel"/>
              </a:rPr>
              <a:t>, </a:t>
            </a:r>
            <a:r>
              <a:rPr lang="en-US" sz="1000" dirty="0" err="1">
                <a:solidFill>
                  <a:srgbClr val="4B4B4B"/>
                </a:solidFill>
                <a:latin typeface="Corbel"/>
                <a:cs typeface="Corbel"/>
              </a:rPr>
              <a:t>vCDN</a:t>
            </a:r>
            <a:endParaRPr lang="en-US" sz="1000" dirty="0">
              <a:solidFill>
                <a:srgbClr val="4B4B4B"/>
              </a:solidFill>
              <a:latin typeface="Corbel"/>
              <a:cs typeface="Corbel"/>
            </a:endParaRPr>
          </a:p>
        </p:txBody>
      </p:sp>
      <p:sp>
        <p:nvSpPr>
          <p:cNvPr id="267" name="TextBox 266"/>
          <p:cNvSpPr txBox="1"/>
          <p:nvPr/>
        </p:nvSpPr>
        <p:spPr>
          <a:xfrm>
            <a:off x="7321509" y="4185774"/>
            <a:ext cx="1101764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defTabSz="457123">
              <a:spcBef>
                <a:spcPts val="400"/>
              </a:spcBef>
            </a:pPr>
            <a:r>
              <a:rPr lang="en-US" sz="1400" dirty="0">
                <a:solidFill>
                  <a:srgbClr val="4B4B4B"/>
                </a:solidFill>
                <a:latin typeface="Corbel"/>
                <a:cs typeface="Corbel"/>
              </a:rPr>
              <a:t>ROADM </a:t>
            </a:r>
            <a:r>
              <a:rPr lang="en-US" sz="1400" dirty="0" err="1">
                <a:solidFill>
                  <a:srgbClr val="4B4B4B"/>
                </a:solidFill>
                <a:latin typeface="Corbel"/>
                <a:cs typeface="Corbel"/>
              </a:rPr>
              <a:t>(Core)</a:t>
            </a:r>
            <a:endParaRPr lang="en-US" sz="1400" dirty="0">
              <a:solidFill>
                <a:srgbClr val="4B4B4B"/>
              </a:solidFill>
              <a:latin typeface="Corbel"/>
              <a:cs typeface="Corbel"/>
            </a:endParaRPr>
          </a:p>
        </p:txBody>
      </p:sp>
      <p:sp>
        <p:nvSpPr>
          <p:cNvPr id="269" name="TextBox 268"/>
          <p:cNvSpPr txBox="1"/>
          <p:nvPr/>
        </p:nvSpPr>
        <p:spPr>
          <a:xfrm>
            <a:off x="2061777" y="4185774"/>
            <a:ext cx="406061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defTabSz="457123">
              <a:spcBef>
                <a:spcPts val="400"/>
              </a:spcBef>
            </a:pPr>
            <a:r>
              <a:rPr lang="en-US" sz="1400" dirty="0">
                <a:solidFill>
                  <a:srgbClr val="4B4B4B"/>
                </a:solidFill>
                <a:latin typeface="Corbel"/>
                <a:cs typeface="Corbel"/>
              </a:rPr>
              <a:t>BBUs</a:t>
            </a:r>
            <a:endParaRPr lang="en-US" sz="1400">
              <a:solidFill>
                <a:srgbClr val="4B4B4B"/>
              </a:solidFill>
              <a:latin typeface="Corbel"/>
              <a:cs typeface="Corbel"/>
            </a:endParaRPr>
          </a:p>
        </p:txBody>
      </p:sp>
      <p:sp>
        <p:nvSpPr>
          <p:cNvPr id="270" name="TextBox 269"/>
          <p:cNvSpPr txBox="1"/>
          <p:nvPr/>
        </p:nvSpPr>
        <p:spPr>
          <a:xfrm>
            <a:off x="2809036" y="4185774"/>
            <a:ext cx="751019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defTabSz="457123">
              <a:spcBef>
                <a:spcPts val="400"/>
              </a:spcBef>
            </a:pPr>
            <a:r>
              <a:rPr lang="en-US" sz="1400" dirty="0">
                <a:solidFill>
                  <a:srgbClr val="4B4B4B"/>
                </a:solidFill>
                <a:latin typeface="Corbel"/>
                <a:cs typeface="Corbel"/>
              </a:rPr>
              <a:t>PON OLTs</a:t>
            </a:r>
            <a:endParaRPr lang="en-US" sz="1400">
              <a:solidFill>
                <a:srgbClr val="4B4B4B"/>
              </a:solidFill>
              <a:latin typeface="Corbel"/>
              <a:cs typeface="Corbel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1004740" y="1620735"/>
            <a:ext cx="1384343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defTabSz="457123">
              <a:spcBef>
                <a:spcPts val="400"/>
              </a:spcBef>
            </a:pPr>
            <a:r>
              <a:rPr lang="en-US" sz="1400" dirty="0">
                <a:solidFill>
                  <a:srgbClr val="4B4B4B"/>
                </a:solidFill>
                <a:latin typeface="Corbel"/>
                <a:cs typeface="Corbel"/>
              </a:rPr>
              <a:t>Residential</a:t>
            </a:r>
            <a:br>
              <a:rPr lang="en-US" sz="1400" dirty="0">
                <a:solidFill>
                  <a:srgbClr val="4B4B4B"/>
                </a:solidFill>
                <a:latin typeface="Corbel"/>
                <a:cs typeface="Corbel"/>
              </a:rPr>
            </a:br>
            <a:r>
              <a:rPr lang="en-US" sz="1000" dirty="0" err="1">
                <a:solidFill>
                  <a:srgbClr val="4B4B4B"/>
                </a:solidFill>
                <a:latin typeface="Corbel"/>
                <a:cs typeface="Corbel"/>
              </a:rPr>
              <a:t>vOLT, vSG, vRouter, vCDN</a:t>
            </a:r>
            <a:endParaRPr lang="en-US" sz="1000" dirty="0">
              <a:solidFill>
                <a:srgbClr val="4B4B4B"/>
              </a:solidFill>
              <a:latin typeface="Corbel"/>
              <a:cs typeface="Corbel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5998816" y="1656142"/>
            <a:ext cx="209031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defTabSz="457123">
              <a:spcBef>
                <a:spcPts val="400"/>
              </a:spcBef>
            </a:pPr>
            <a:r>
              <a:rPr lang="en-US" sz="1400" dirty="0">
                <a:solidFill>
                  <a:srgbClr val="4B4B4B"/>
                </a:solidFill>
                <a:latin typeface="Corbel"/>
                <a:cs typeface="Corbel"/>
              </a:rPr>
              <a:t>Enterprise</a:t>
            </a:r>
            <a:br>
              <a:rPr lang="en-US" sz="1400" dirty="0">
                <a:solidFill>
                  <a:srgbClr val="4B4B4B"/>
                </a:solidFill>
                <a:latin typeface="Corbel"/>
                <a:cs typeface="Corbel"/>
              </a:rPr>
            </a:br>
            <a:r>
              <a:rPr lang="en-US" sz="1000" dirty="0" err="1">
                <a:solidFill>
                  <a:srgbClr val="4B4B4B"/>
                </a:solidFill>
                <a:latin typeface="Corbel"/>
                <a:cs typeface="Corbel"/>
              </a:rPr>
              <a:t>vCarrierEthernet, vOAM, vWanEx, vIDS</a:t>
            </a:r>
            <a:endParaRPr lang="en-US" sz="1000" dirty="0">
              <a:solidFill>
                <a:srgbClr val="4B4B4B"/>
              </a:solidFill>
              <a:latin typeface="Corbel"/>
              <a:cs typeface="Corbel"/>
            </a:endParaRPr>
          </a:p>
        </p:txBody>
      </p:sp>
      <p:pic>
        <p:nvPicPr>
          <p:cNvPr id="91" name="Picture 90" descr="building2.png"/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4082" y="502539"/>
            <a:ext cx="678160" cy="1110157"/>
          </a:xfrm>
          <a:prstGeom prst="rect">
            <a:avLst/>
          </a:prstGeom>
        </p:spPr>
      </p:pic>
      <p:pic>
        <p:nvPicPr>
          <p:cNvPr id="92" name="Picture 91" descr="house.png"/>
          <p:cNvPicPr>
            <a:picLocks noChangeAspect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9683" y="957259"/>
            <a:ext cx="816038" cy="584522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3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grpSp>
        <p:nvGrpSpPr>
          <p:cNvPr id="257" name="Group 256"/>
          <p:cNvGrpSpPr/>
          <p:nvPr/>
        </p:nvGrpSpPr>
        <p:grpSpPr>
          <a:xfrm>
            <a:off x="6601519" y="3122665"/>
            <a:ext cx="598706" cy="344401"/>
            <a:chOff x="6550719" y="3436458"/>
            <a:chExt cx="574073" cy="330231"/>
          </a:xfrm>
        </p:grpSpPr>
        <p:sp>
          <p:nvSpPr>
            <p:cNvPr id="122" name="Rectangle 121"/>
            <p:cNvSpPr/>
            <p:nvPr/>
          </p:nvSpPr>
          <p:spPr>
            <a:xfrm>
              <a:off x="6745464" y="3583107"/>
              <a:ext cx="209550" cy="666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  <a:latin typeface="Calibri"/>
              </a:endParaRPr>
            </a:p>
          </p:txBody>
        </p:sp>
        <p:pic>
          <p:nvPicPr>
            <p:cNvPr id="121" name="Picture 120" descr="switch.png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50719" y="3436458"/>
              <a:ext cx="574073" cy="330231"/>
            </a:xfrm>
            <a:prstGeom prst="rect">
              <a:avLst/>
            </a:prstGeom>
          </p:spPr>
        </p:pic>
      </p:grpSp>
      <p:grpSp>
        <p:nvGrpSpPr>
          <p:cNvPr id="256" name="Group 255"/>
          <p:cNvGrpSpPr/>
          <p:nvPr/>
        </p:nvGrpSpPr>
        <p:grpSpPr>
          <a:xfrm>
            <a:off x="5674419" y="3122665"/>
            <a:ext cx="598706" cy="344401"/>
            <a:chOff x="5623619" y="3436458"/>
            <a:chExt cx="574073" cy="330231"/>
          </a:xfrm>
        </p:grpSpPr>
        <p:sp>
          <p:nvSpPr>
            <p:cNvPr id="120" name="Rectangle 119"/>
            <p:cNvSpPr/>
            <p:nvPr/>
          </p:nvSpPr>
          <p:spPr>
            <a:xfrm>
              <a:off x="5818364" y="3583107"/>
              <a:ext cx="209550" cy="666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  <a:latin typeface="Calibri"/>
              </a:endParaRPr>
            </a:p>
          </p:txBody>
        </p:sp>
        <p:pic>
          <p:nvPicPr>
            <p:cNvPr id="119" name="Picture 118" descr="switch.png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23619" y="3436458"/>
              <a:ext cx="574073" cy="330231"/>
            </a:xfrm>
            <a:prstGeom prst="rect">
              <a:avLst/>
            </a:prstGeom>
          </p:spPr>
        </p:pic>
      </p:grpSp>
      <p:grpSp>
        <p:nvGrpSpPr>
          <p:cNvPr id="255" name="Group 254"/>
          <p:cNvGrpSpPr/>
          <p:nvPr/>
        </p:nvGrpSpPr>
        <p:grpSpPr>
          <a:xfrm>
            <a:off x="4744133" y="3122665"/>
            <a:ext cx="598706" cy="344401"/>
            <a:chOff x="4693333" y="3436458"/>
            <a:chExt cx="574073" cy="330231"/>
          </a:xfrm>
        </p:grpSpPr>
        <p:sp>
          <p:nvSpPr>
            <p:cNvPr id="118" name="Rectangle 117"/>
            <p:cNvSpPr/>
            <p:nvPr/>
          </p:nvSpPr>
          <p:spPr>
            <a:xfrm>
              <a:off x="4888078" y="3583107"/>
              <a:ext cx="209550" cy="666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  <a:latin typeface="Calibri"/>
              </a:endParaRPr>
            </a:p>
          </p:txBody>
        </p:sp>
        <p:pic>
          <p:nvPicPr>
            <p:cNvPr id="117" name="Picture 116" descr="switch.png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93333" y="3436458"/>
              <a:ext cx="574073" cy="330231"/>
            </a:xfrm>
            <a:prstGeom prst="rect">
              <a:avLst/>
            </a:prstGeom>
          </p:spPr>
        </p:pic>
      </p:grpSp>
      <p:cxnSp>
        <p:nvCxnSpPr>
          <p:cNvPr id="12" name="Straight Connector 11"/>
          <p:cNvCxnSpPr>
            <a:stCxn id="106" idx="0"/>
            <a:endCxn id="128" idx="1"/>
          </p:cNvCxnSpPr>
          <p:nvPr/>
        </p:nvCxnSpPr>
        <p:spPr>
          <a:xfrm flipV="1">
            <a:off x="2279802" y="2725720"/>
            <a:ext cx="2667432" cy="549887"/>
          </a:xfrm>
          <a:prstGeom prst="line">
            <a:avLst/>
          </a:prstGeom>
          <a:ln w="9525" cap="rnd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106" idx="3"/>
            <a:endCxn id="126" idx="1"/>
          </p:cNvCxnSpPr>
          <p:nvPr/>
        </p:nvCxnSpPr>
        <p:spPr>
          <a:xfrm flipV="1">
            <a:off x="2389085" y="2725740"/>
            <a:ext cx="3488447" cy="584655"/>
          </a:xfrm>
          <a:prstGeom prst="line">
            <a:avLst/>
          </a:prstGeom>
          <a:ln w="9525" cap="rnd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115" idx="0"/>
            <a:endCxn id="126" idx="1"/>
          </p:cNvCxnSpPr>
          <p:nvPr/>
        </p:nvCxnSpPr>
        <p:spPr>
          <a:xfrm flipV="1">
            <a:off x="4132607" y="2725720"/>
            <a:ext cx="1744929" cy="549887"/>
          </a:xfrm>
          <a:prstGeom prst="line">
            <a:avLst/>
          </a:prstGeom>
          <a:ln w="9525" cap="rnd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124" idx="0"/>
            <a:endCxn id="128" idx="2"/>
          </p:cNvCxnSpPr>
          <p:nvPr/>
        </p:nvCxnSpPr>
        <p:spPr>
          <a:xfrm flipH="1" flipV="1">
            <a:off x="5056505" y="2760492"/>
            <a:ext cx="2797186" cy="515119"/>
          </a:xfrm>
          <a:prstGeom prst="line">
            <a:avLst/>
          </a:prstGeom>
          <a:ln w="9525" cap="rnd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2" name="Group 21"/>
          <p:cNvGrpSpPr/>
          <p:nvPr/>
        </p:nvGrpSpPr>
        <p:grpSpPr>
          <a:xfrm>
            <a:off x="3820219" y="3122665"/>
            <a:ext cx="598706" cy="344401"/>
            <a:chOff x="3820219" y="3153790"/>
            <a:chExt cx="598706" cy="344401"/>
          </a:xfrm>
        </p:grpSpPr>
        <p:sp>
          <p:nvSpPr>
            <p:cNvPr id="115" name="Rectangle 114"/>
            <p:cNvSpPr/>
            <p:nvPr/>
          </p:nvSpPr>
          <p:spPr>
            <a:xfrm>
              <a:off x="4023320" y="3306732"/>
              <a:ext cx="218542" cy="695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  <a:latin typeface="Calibri"/>
              </a:endParaRPr>
            </a:p>
          </p:txBody>
        </p:sp>
        <p:pic>
          <p:nvPicPr>
            <p:cNvPr id="114" name="Picture 113" descr="switch.png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20219" y="3153790"/>
              <a:ext cx="598706" cy="344401"/>
            </a:xfrm>
            <a:prstGeom prst="rect">
              <a:avLst/>
            </a:prstGeom>
          </p:spPr>
        </p:pic>
      </p:grpSp>
      <p:grpSp>
        <p:nvGrpSpPr>
          <p:cNvPr id="24" name="Group 23"/>
          <p:cNvGrpSpPr/>
          <p:nvPr/>
        </p:nvGrpSpPr>
        <p:grpSpPr>
          <a:xfrm>
            <a:off x="5674419" y="2538015"/>
            <a:ext cx="598706" cy="344401"/>
            <a:chOff x="5674419" y="2569135"/>
            <a:chExt cx="598706" cy="344401"/>
          </a:xfrm>
        </p:grpSpPr>
        <p:sp>
          <p:nvSpPr>
            <p:cNvPr id="126" name="Rectangle 125"/>
            <p:cNvSpPr/>
            <p:nvPr/>
          </p:nvSpPr>
          <p:spPr>
            <a:xfrm>
              <a:off x="5877520" y="2722077"/>
              <a:ext cx="218542" cy="695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  <a:latin typeface="Calibri"/>
              </a:endParaRPr>
            </a:p>
          </p:txBody>
        </p:sp>
        <p:pic>
          <p:nvPicPr>
            <p:cNvPr id="125" name="Picture 124" descr="switch.png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74419" y="2569135"/>
              <a:ext cx="598706" cy="344401"/>
            </a:xfrm>
            <a:prstGeom prst="rect">
              <a:avLst/>
            </a:prstGeom>
          </p:spPr>
        </p:pic>
      </p:grpSp>
      <p:grpSp>
        <p:nvGrpSpPr>
          <p:cNvPr id="26" name="Group 25"/>
          <p:cNvGrpSpPr/>
          <p:nvPr/>
        </p:nvGrpSpPr>
        <p:grpSpPr>
          <a:xfrm>
            <a:off x="4744133" y="2538015"/>
            <a:ext cx="598706" cy="344401"/>
            <a:chOff x="4744133" y="2569135"/>
            <a:chExt cx="598706" cy="344401"/>
          </a:xfrm>
        </p:grpSpPr>
        <p:sp>
          <p:nvSpPr>
            <p:cNvPr id="128" name="Rectangle 127"/>
            <p:cNvSpPr/>
            <p:nvPr/>
          </p:nvSpPr>
          <p:spPr>
            <a:xfrm>
              <a:off x="4947234" y="2722077"/>
              <a:ext cx="218542" cy="695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  <a:latin typeface="Calibri"/>
              </a:endParaRPr>
            </a:p>
          </p:txBody>
        </p:sp>
        <p:pic>
          <p:nvPicPr>
            <p:cNvPr id="127" name="Picture 126" descr="switch.png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44133" y="2569135"/>
              <a:ext cx="598706" cy="344401"/>
            </a:xfrm>
            <a:prstGeom prst="rect">
              <a:avLst/>
            </a:prstGeom>
          </p:spPr>
        </p:pic>
      </p:grpSp>
      <p:grpSp>
        <p:nvGrpSpPr>
          <p:cNvPr id="21" name="Group 20"/>
          <p:cNvGrpSpPr/>
          <p:nvPr/>
        </p:nvGrpSpPr>
        <p:grpSpPr>
          <a:xfrm>
            <a:off x="2889933" y="3122665"/>
            <a:ext cx="598706" cy="344401"/>
            <a:chOff x="2889933" y="3153790"/>
            <a:chExt cx="598706" cy="344401"/>
          </a:xfrm>
        </p:grpSpPr>
        <p:sp>
          <p:nvSpPr>
            <p:cNvPr id="113" name="Rectangle 112"/>
            <p:cNvSpPr/>
            <p:nvPr/>
          </p:nvSpPr>
          <p:spPr>
            <a:xfrm>
              <a:off x="3093034" y="3306732"/>
              <a:ext cx="218542" cy="695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  <a:latin typeface="Calibri"/>
              </a:endParaRPr>
            </a:p>
          </p:txBody>
        </p:sp>
        <p:pic>
          <p:nvPicPr>
            <p:cNvPr id="112" name="Picture 111" descr="switch.png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89933" y="3153790"/>
              <a:ext cx="598706" cy="344401"/>
            </a:xfrm>
            <a:prstGeom prst="rect">
              <a:avLst/>
            </a:prstGeom>
          </p:spPr>
        </p:pic>
      </p:grpSp>
      <p:grpSp>
        <p:nvGrpSpPr>
          <p:cNvPr id="23" name="Group 22"/>
          <p:cNvGrpSpPr/>
          <p:nvPr/>
        </p:nvGrpSpPr>
        <p:grpSpPr>
          <a:xfrm>
            <a:off x="7541319" y="3122665"/>
            <a:ext cx="598706" cy="344401"/>
            <a:chOff x="7541319" y="3153790"/>
            <a:chExt cx="598706" cy="344401"/>
          </a:xfrm>
        </p:grpSpPr>
        <p:sp>
          <p:nvSpPr>
            <p:cNvPr id="124" name="Rectangle 123"/>
            <p:cNvSpPr/>
            <p:nvPr/>
          </p:nvSpPr>
          <p:spPr>
            <a:xfrm>
              <a:off x="7744420" y="3306732"/>
              <a:ext cx="218542" cy="695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  <a:latin typeface="Calibri"/>
              </a:endParaRPr>
            </a:p>
          </p:txBody>
        </p:sp>
        <p:pic>
          <p:nvPicPr>
            <p:cNvPr id="123" name="Picture 122" descr="switch.png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1319" y="3153790"/>
              <a:ext cx="598706" cy="344401"/>
            </a:xfrm>
            <a:prstGeom prst="rect">
              <a:avLst/>
            </a:prstGeom>
          </p:spPr>
        </p:pic>
      </p:grpSp>
      <p:grpSp>
        <p:nvGrpSpPr>
          <p:cNvPr id="19" name="Group 18"/>
          <p:cNvGrpSpPr/>
          <p:nvPr/>
        </p:nvGrpSpPr>
        <p:grpSpPr>
          <a:xfrm>
            <a:off x="1967430" y="3122665"/>
            <a:ext cx="598706" cy="344401"/>
            <a:chOff x="1967430" y="3153790"/>
            <a:chExt cx="598706" cy="344401"/>
          </a:xfrm>
        </p:grpSpPr>
        <p:sp>
          <p:nvSpPr>
            <p:cNvPr id="106" name="Rectangle 105"/>
            <p:cNvSpPr/>
            <p:nvPr/>
          </p:nvSpPr>
          <p:spPr>
            <a:xfrm>
              <a:off x="2170531" y="3306732"/>
              <a:ext cx="218542" cy="695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  <a:latin typeface="Calibri"/>
              </a:endParaRPr>
            </a:p>
          </p:txBody>
        </p:sp>
        <p:pic>
          <p:nvPicPr>
            <p:cNvPr id="105" name="Picture 104" descr="switch.png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7430" y="3153790"/>
              <a:ext cx="598706" cy="344401"/>
            </a:xfrm>
            <a:prstGeom prst="rect">
              <a:avLst/>
            </a:prstGeom>
          </p:spPr>
        </p:pic>
      </p:grpSp>
      <p:sp>
        <p:nvSpPr>
          <p:cNvPr id="96" name="TextBox 95"/>
          <p:cNvSpPr txBox="1"/>
          <p:nvPr/>
        </p:nvSpPr>
        <p:spPr>
          <a:xfrm>
            <a:off x="4170268" y="4185774"/>
            <a:ext cx="2577629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defTabSz="457123">
              <a:spcBef>
                <a:spcPts val="400"/>
              </a:spcBef>
            </a:pPr>
            <a:r>
              <a:rPr lang="en-US" sz="1400">
                <a:solidFill>
                  <a:srgbClr val="4B4B4B"/>
                </a:solidFill>
                <a:latin typeface="Corbel"/>
                <a:cs typeface="Corbel"/>
              </a:rPr>
              <a:t>COTS (Off-the-Shelf) x86 Compute </a:t>
            </a:r>
            <a:endParaRPr lang="en-US" sz="1400" dirty="0">
              <a:solidFill>
                <a:srgbClr val="4B4B4B"/>
              </a:solidFill>
              <a:latin typeface="Corbel"/>
              <a:cs typeface="Corbel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7035520" y="2591198"/>
            <a:ext cx="1579158" cy="42062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defTabSz="457123">
              <a:spcBef>
                <a:spcPts val="400"/>
              </a:spcBef>
            </a:pPr>
            <a:r>
              <a:rPr lang="en-US" sz="1200" dirty="0">
                <a:solidFill>
                  <a:srgbClr val="4B4B4B"/>
                </a:solidFill>
                <a:latin typeface="Corbel"/>
                <a:cs typeface="Corbel"/>
              </a:rPr>
              <a:t>White-box Switches with</a:t>
            </a:r>
          </a:p>
          <a:p>
            <a:pPr algn="ctr" defTabSz="457123">
              <a:spcBef>
                <a:spcPts val="400"/>
              </a:spcBef>
            </a:pPr>
            <a:r>
              <a:rPr lang="en-US" sz="1200" dirty="0">
                <a:solidFill>
                  <a:srgbClr val="4B4B4B"/>
                </a:solidFill>
                <a:latin typeface="Corbel"/>
                <a:cs typeface="Corbel"/>
              </a:rPr>
              <a:t>Merchant Silicon</a:t>
            </a:r>
          </a:p>
        </p:txBody>
      </p:sp>
      <p:sp>
        <p:nvSpPr>
          <p:cNvPr id="4" name="Rectangle 3"/>
          <p:cNvSpPr/>
          <p:nvPr/>
        </p:nvSpPr>
        <p:spPr>
          <a:xfrm>
            <a:off x="2211797" y="4606121"/>
            <a:ext cx="56714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i="1" dirty="0">
                <a:solidFill>
                  <a:srgbClr val="000000"/>
                </a:solidFill>
                <a:latin typeface="Calibri (Body)"/>
                <a:cs typeface="Calibri (Body)"/>
              </a:rPr>
              <a:t>Economies of a datacenter, Agility of a cloud provider </a:t>
            </a:r>
          </a:p>
        </p:txBody>
      </p:sp>
      <p:sp>
        <p:nvSpPr>
          <p:cNvPr id="99" name="Shape 2051"/>
          <p:cNvSpPr/>
          <p:nvPr/>
        </p:nvSpPr>
        <p:spPr>
          <a:xfrm>
            <a:off x="83150" y="4083625"/>
            <a:ext cx="1067690" cy="1015024"/>
          </a:xfrm>
          <a:prstGeom prst="ellipse">
            <a:avLst/>
          </a:prstGeom>
          <a:solidFill>
            <a:srgbClr val="008000">
              <a:alpha val="20000"/>
            </a:srgbClr>
          </a:solidFill>
          <a:ln w="9525" cap="flat" cmpd="sng">
            <a:solidFill>
              <a:srgbClr val="4A7DBA"/>
            </a:solidFill>
            <a:prstDash val="solid"/>
            <a:round/>
            <a:headEnd type="none" w="med" len="med"/>
            <a:tailEnd type="none" w="med" len="med"/>
          </a:ln>
          <a:effectLst>
            <a:outerShdw blurRad="39999" dist="23000" dir="5400000" rotWithShape="0">
              <a:srgbClr val="000000">
                <a:alpha val="34900"/>
              </a:srgbClr>
            </a:outerShdw>
          </a:effectLst>
        </p:spPr>
        <p:txBody>
          <a:bodyPr lIns="91425" tIns="45700" rIns="91425" bIns="45700" anchor="b" anchorCtr="0">
            <a:noAutofit/>
          </a:bodyPr>
          <a:lstStyle/>
          <a:p>
            <a:pPr>
              <a:buClr>
                <a:srgbClr val="000000"/>
              </a:buClr>
              <a:buSzPct val="25000"/>
              <a:buFont typeface="Calibri"/>
              <a:buNone/>
            </a:pPr>
            <a:r>
              <a:rPr lang="en">
                <a:solidFill>
                  <a:srgbClr val="000000"/>
                </a:solidFill>
                <a:latin typeface="Corbel" charset="0"/>
                <a:ea typeface="Corbel" charset="0"/>
                <a:cs typeface="Corbel" charset="0"/>
                <a:sym typeface="Calibri"/>
              </a:rPr>
              <a:t>SDN</a:t>
            </a:r>
          </a:p>
        </p:txBody>
      </p:sp>
      <p:sp>
        <p:nvSpPr>
          <p:cNvPr id="100" name="Shape 2052"/>
          <p:cNvSpPr/>
          <p:nvPr/>
        </p:nvSpPr>
        <p:spPr>
          <a:xfrm>
            <a:off x="836125" y="4083805"/>
            <a:ext cx="1067690" cy="1015024"/>
          </a:xfrm>
          <a:prstGeom prst="ellipse">
            <a:avLst/>
          </a:prstGeom>
          <a:solidFill>
            <a:srgbClr val="3366FF">
              <a:alpha val="17650"/>
            </a:srgbClr>
          </a:solidFill>
          <a:ln w="9525" cap="flat" cmpd="sng">
            <a:solidFill>
              <a:srgbClr val="4A7DBA"/>
            </a:solidFill>
            <a:prstDash val="solid"/>
            <a:round/>
            <a:headEnd type="none" w="med" len="med"/>
            <a:tailEnd type="none" w="med" len="med"/>
          </a:ln>
          <a:effectLst>
            <a:outerShdw blurRad="39999" dist="23000" dir="5400000" rotWithShape="0">
              <a:srgbClr val="000000">
                <a:alpha val="34900"/>
              </a:srgbClr>
            </a:outerShdw>
          </a:effectLst>
        </p:spPr>
        <p:txBody>
          <a:bodyPr lIns="91425" tIns="45700" rIns="91425" bIns="45700" anchor="b" anchorCtr="0">
            <a:noAutofit/>
          </a:bodyPr>
          <a:lstStyle/>
          <a:p>
            <a:pPr algn="r">
              <a:buClr>
                <a:srgbClr val="000000"/>
              </a:buClr>
              <a:buSzPct val="25000"/>
              <a:buFont typeface="Calibri"/>
              <a:buNone/>
            </a:pPr>
            <a:r>
              <a:rPr lang="en">
                <a:solidFill>
                  <a:srgbClr val="000000"/>
                </a:solidFill>
                <a:latin typeface="Corbel" charset="0"/>
                <a:ea typeface="Corbel" charset="0"/>
                <a:cs typeface="Corbel" charset="0"/>
                <a:sym typeface="Calibri"/>
              </a:rPr>
              <a:t>NFV</a:t>
            </a:r>
          </a:p>
        </p:txBody>
      </p:sp>
      <p:sp>
        <p:nvSpPr>
          <p:cNvPr id="101" name="Shape 2053"/>
          <p:cNvSpPr/>
          <p:nvPr/>
        </p:nvSpPr>
        <p:spPr>
          <a:xfrm>
            <a:off x="519218" y="3431305"/>
            <a:ext cx="1067690" cy="1015024"/>
          </a:xfrm>
          <a:prstGeom prst="ellipse">
            <a:avLst/>
          </a:prstGeom>
          <a:solidFill>
            <a:srgbClr val="FF0000">
              <a:alpha val="20000"/>
            </a:srgbClr>
          </a:solidFill>
          <a:ln w="9525" cap="flat" cmpd="sng">
            <a:solidFill>
              <a:srgbClr val="4A7DBA"/>
            </a:solidFill>
            <a:prstDash val="solid"/>
            <a:round/>
            <a:headEnd type="none" w="med" len="med"/>
            <a:tailEnd type="none" w="med" len="med"/>
          </a:ln>
          <a:effectLst>
            <a:outerShdw blurRad="39999" dist="23000" dir="5400000" rotWithShape="0">
              <a:srgbClr val="000000">
                <a:alpha val="34900"/>
              </a:srgbClr>
            </a:outerShdw>
          </a:effectLst>
        </p:spPr>
        <p:txBody>
          <a:bodyPr lIns="91425" tIns="45700" rIns="91425" bIns="45700" anchor="t" anchorCtr="0">
            <a:noAutofit/>
          </a:bodyPr>
          <a:lstStyle/>
          <a:p>
            <a:pPr algn="ctr">
              <a:buClr>
                <a:srgbClr val="000000"/>
              </a:buClr>
              <a:buSzPct val="25000"/>
              <a:buFont typeface="Calibri"/>
              <a:buNone/>
            </a:pPr>
            <a:r>
              <a:rPr lang="en" dirty="0">
                <a:solidFill>
                  <a:srgbClr val="000000"/>
                </a:solidFill>
                <a:latin typeface="Corbel" charset="0"/>
                <a:ea typeface="Corbel" charset="0"/>
                <a:cs typeface="Corbel" charset="0"/>
                <a:sym typeface="Calibri"/>
              </a:rPr>
              <a:t>Cloud</a:t>
            </a:r>
          </a:p>
        </p:txBody>
      </p:sp>
      <p:grpSp>
        <p:nvGrpSpPr>
          <p:cNvPr id="107" name="Group 106"/>
          <p:cNvGrpSpPr/>
          <p:nvPr/>
        </p:nvGrpSpPr>
        <p:grpSpPr>
          <a:xfrm>
            <a:off x="1149641" y="3122665"/>
            <a:ext cx="598706" cy="344401"/>
            <a:chOff x="1967430" y="3153790"/>
            <a:chExt cx="598706" cy="344401"/>
          </a:xfrm>
        </p:grpSpPr>
        <p:sp>
          <p:nvSpPr>
            <p:cNvPr id="108" name="Rectangle 107"/>
            <p:cNvSpPr/>
            <p:nvPr/>
          </p:nvSpPr>
          <p:spPr>
            <a:xfrm>
              <a:off x="2170531" y="3306732"/>
              <a:ext cx="218542" cy="695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  <a:latin typeface="Calibri"/>
              </a:endParaRPr>
            </a:p>
          </p:txBody>
        </p:sp>
        <p:pic>
          <p:nvPicPr>
            <p:cNvPr id="109" name="Picture 108" descr="switch.png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7430" y="3153790"/>
              <a:ext cx="598706" cy="3444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668910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9" grpId="0" animBg="1"/>
      <p:bldP spid="100" grpId="0" animBg="1"/>
      <p:bldP spid="10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40"/>
          <p:cNvSpPr txBox="1">
            <a:spLocks noGrp="1"/>
          </p:cNvSpPr>
          <p:nvPr>
            <p:ph type="title"/>
          </p:nvPr>
        </p:nvSpPr>
        <p:spPr>
          <a:xfrm>
            <a:off x="180006" y="72933"/>
            <a:ext cx="8885100" cy="5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41666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orbel"/>
              <a:buNone/>
            </a:pPr>
            <a:r>
              <a:rPr lang="en-US" sz="2400" b="0" i="0" u="none" strike="noStrike" cap="none">
                <a:solidFill>
                  <a:schemeClr val="dk2"/>
                </a:solidFill>
                <a:latin typeface="Corbel"/>
                <a:ea typeface="Corbel"/>
                <a:cs typeface="Corbel"/>
                <a:sym typeface="Corbel"/>
              </a:rPr>
              <a:t>SEBA Exemplar (built on CORD platform)</a:t>
            </a:r>
            <a:endParaRPr/>
          </a:p>
        </p:txBody>
      </p:sp>
      <p:sp>
        <p:nvSpPr>
          <p:cNvPr id="308" name="Google Shape;308;p40"/>
          <p:cNvSpPr txBox="1">
            <a:spLocks noGrp="1"/>
          </p:cNvSpPr>
          <p:nvPr>
            <p:ph type="sldNum" idx="12"/>
          </p:nvPr>
        </p:nvSpPr>
        <p:spPr>
          <a:xfrm>
            <a:off x="3505200" y="4851021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800"/>
              <a:buFont typeface="Corbel"/>
              <a:buNone/>
            </a:pPr>
            <a:fld id="{00000000-1234-1234-1234-123412341234}" type="slidenum">
              <a:rPr lang="en-US" sz="800" b="0" i="0" u="none" strike="noStrike" cap="none">
                <a:solidFill>
                  <a:srgbClr val="A5A5A5"/>
                </a:solidFill>
                <a:latin typeface="Corbel"/>
                <a:ea typeface="Corbel"/>
                <a:cs typeface="Corbel"/>
                <a:sym typeface="Corbel"/>
              </a:rPr>
              <a:t>4</a:t>
            </a:fld>
            <a:endParaRPr sz="800" b="0" i="0" u="none" strike="noStrike" cap="none">
              <a:solidFill>
                <a:srgbClr val="A5A5A5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309" name="Google Shape;309;p40" descr="cloud_flat-with-ed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07542" y="745319"/>
            <a:ext cx="1718056" cy="9916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40" descr="cloud_flat-with-ed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76115" y="745319"/>
            <a:ext cx="1718056" cy="9916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40" descr="cloud_flat-with-ed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27544" y="745319"/>
            <a:ext cx="1718056" cy="99161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2" name="Google Shape;312;p40"/>
          <p:cNvGrpSpPr/>
          <p:nvPr/>
        </p:nvGrpSpPr>
        <p:grpSpPr>
          <a:xfrm>
            <a:off x="2601846" y="975842"/>
            <a:ext cx="634607" cy="492733"/>
            <a:chOff x="3392869" y="662699"/>
            <a:chExt cx="824808" cy="640412"/>
          </a:xfrm>
        </p:grpSpPr>
        <p:pic>
          <p:nvPicPr>
            <p:cNvPr id="313" name="Google Shape;313;p40" descr="cell-tower.pn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669583" y="667773"/>
              <a:ext cx="277646" cy="6353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4" name="Google Shape;314;p40" descr="radio-waves.pn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3392869" y="669839"/>
              <a:ext cx="231321" cy="3939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5" name="Google Shape;315;p40" descr="radio-waves.png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 flipH="1">
              <a:off x="3981507" y="662699"/>
              <a:ext cx="236170" cy="39391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16" name="Google Shape;316;p40" descr="switch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41843" y="4036777"/>
            <a:ext cx="460651" cy="264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40" descr="server-rack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638330" y="3582094"/>
            <a:ext cx="493462" cy="712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40" descr="server-rack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344878" y="3582094"/>
            <a:ext cx="493462" cy="712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40" descr="server-rack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066101" y="3582094"/>
            <a:ext cx="493462" cy="712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40" descr="server-rack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777870" y="3582094"/>
            <a:ext cx="493462" cy="712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40" descr="server-rack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494526" y="3582094"/>
            <a:ext cx="493462" cy="712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40" descr="server-rack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202525" y="3582094"/>
            <a:ext cx="493462" cy="712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40" descr="server-rack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927611" y="3582094"/>
            <a:ext cx="493462" cy="71234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24" name="Google Shape;324;p40"/>
          <p:cNvCxnSpPr/>
          <p:nvPr/>
        </p:nvCxnSpPr>
        <p:spPr>
          <a:xfrm flipH="1">
            <a:off x="2182089" y="3132254"/>
            <a:ext cx="14232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25" name="Google Shape;325;p40"/>
          <p:cNvCxnSpPr/>
          <p:nvPr/>
        </p:nvCxnSpPr>
        <p:spPr>
          <a:xfrm flipH="1">
            <a:off x="2895489" y="3132254"/>
            <a:ext cx="7098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26" name="Google Shape;326;p40"/>
          <p:cNvCxnSpPr/>
          <p:nvPr/>
        </p:nvCxnSpPr>
        <p:spPr>
          <a:xfrm>
            <a:off x="3605289" y="3132254"/>
            <a:ext cx="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27" name="Google Shape;327;p40"/>
          <p:cNvCxnSpPr/>
          <p:nvPr/>
        </p:nvCxnSpPr>
        <p:spPr>
          <a:xfrm>
            <a:off x="4321061" y="3132254"/>
            <a:ext cx="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28" name="Google Shape;328;p40"/>
          <p:cNvCxnSpPr/>
          <p:nvPr/>
        </p:nvCxnSpPr>
        <p:spPr>
          <a:xfrm>
            <a:off x="3605289" y="3132254"/>
            <a:ext cx="7158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29" name="Google Shape;329;p40"/>
          <p:cNvCxnSpPr/>
          <p:nvPr/>
        </p:nvCxnSpPr>
        <p:spPr>
          <a:xfrm>
            <a:off x="3605289" y="3132254"/>
            <a:ext cx="14265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0" name="Google Shape;330;p40"/>
          <p:cNvCxnSpPr/>
          <p:nvPr/>
        </p:nvCxnSpPr>
        <p:spPr>
          <a:xfrm>
            <a:off x="3605289" y="3132254"/>
            <a:ext cx="21423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1" name="Google Shape;331;p40"/>
          <p:cNvCxnSpPr/>
          <p:nvPr/>
        </p:nvCxnSpPr>
        <p:spPr>
          <a:xfrm>
            <a:off x="3605289" y="3132254"/>
            <a:ext cx="28557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2" name="Google Shape;332;p40"/>
          <p:cNvCxnSpPr/>
          <p:nvPr/>
        </p:nvCxnSpPr>
        <p:spPr>
          <a:xfrm>
            <a:off x="3605289" y="3132254"/>
            <a:ext cx="35787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3" name="Google Shape;333;p40"/>
          <p:cNvCxnSpPr/>
          <p:nvPr/>
        </p:nvCxnSpPr>
        <p:spPr>
          <a:xfrm flipH="1">
            <a:off x="3605261" y="3132254"/>
            <a:ext cx="7158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4" name="Google Shape;334;p40"/>
          <p:cNvCxnSpPr/>
          <p:nvPr/>
        </p:nvCxnSpPr>
        <p:spPr>
          <a:xfrm flipH="1">
            <a:off x="2895461" y="3132254"/>
            <a:ext cx="14256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5" name="Google Shape;335;p40"/>
          <p:cNvCxnSpPr/>
          <p:nvPr/>
        </p:nvCxnSpPr>
        <p:spPr>
          <a:xfrm flipH="1">
            <a:off x="2182061" y="3132254"/>
            <a:ext cx="21390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6" name="Google Shape;336;p40"/>
          <p:cNvCxnSpPr/>
          <p:nvPr/>
        </p:nvCxnSpPr>
        <p:spPr>
          <a:xfrm>
            <a:off x="4321061" y="3132254"/>
            <a:ext cx="7110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7" name="Google Shape;337;p40"/>
          <p:cNvCxnSpPr/>
          <p:nvPr/>
        </p:nvCxnSpPr>
        <p:spPr>
          <a:xfrm>
            <a:off x="4321061" y="3132254"/>
            <a:ext cx="14265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8" name="Google Shape;338;p40"/>
          <p:cNvCxnSpPr/>
          <p:nvPr/>
        </p:nvCxnSpPr>
        <p:spPr>
          <a:xfrm>
            <a:off x="4321061" y="3132254"/>
            <a:ext cx="21399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9" name="Google Shape;339;p40"/>
          <p:cNvCxnSpPr/>
          <p:nvPr/>
        </p:nvCxnSpPr>
        <p:spPr>
          <a:xfrm>
            <a:off x="4321061" y="3132254"/>
            <a:ext cx="28632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40" name="Google Shape;340;p40"/>
          <p:cNvCxnSpPr/>
          <p:nvPr/>
        </p:nvCxnSpPr>
        <p:spPr>
          <a:xfrm flipH="1">
            <a:off x="2182230" y="3132254"/>
            <a:ext cx="28497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41" name="Google Shape;341;p40"/>
          <p:cNvCxnSpPr/>
          <p:nvPr/>
        </p:nvCxnSpPr>
        <p:spPr>
          <a:xfrm flipH="1">
            <a:off x="3605430" y="3132254"/>
            <a:ext cx="14265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42" name="Google Shape;342;p40"/>
          <p:cNvCxnSpPr/>
          <p:nvPr/>
        </p:nvCxnSpPr>
        <p:spPr>
          <a:xfrm flipH="1">
            <a:off x="4320930" y="3132254"/>
            <a:ext cx="7110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43" name="Google Shape;343;p40"/>
          <p:cNvCxnSpPr/>
          <p:nvPr/>
        </p:nvCxnSpPr>
        <p:spPr>
          <a:xfrm>
            <a:off x="5031930" y="3132254"/>
            <a:ext cx="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44" name="Google Shape;344;p40"/>
          <p:cNvCxnSpPr/>
          <p:nvPr/>
        </p:nvCxnSpPr>
        <p:spPr>
          <a:xfrm>
            <a:off x="5031930" y="3132254"/>
            <a:ext cx="7158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45" name="Google Shape;345;p40"/>
          <p:cNvCxnSpPr/>
          <p:nvPr/>
        </p:nvCxnSpPr>
        <p:spPr>
          <a:xfrm>
            <a:off x="5031930" y="3132254"/>
            <a:ext cx="14292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46" name="Google Shape;346;p40"/>
          <p:cNvCxnSpPr/>
          <p:nvPr/>
        </p:nvCxnSpPr>
        <p:spPr>
          <a:xfrm flipH="1">
            <a:off x="2182201" y="3132254"/>
            <a:ext cx="35655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47" name="Google Shape;347;p40"/>
          <p:cNvCxnSpPr/>
          <p:nvPr/>
        </p:nvCxnSpPr>
        <p:spPr>
          <a:xfrm flipH="1">
            <a:off x="3605401" y="3132254"/>
            <a:ext cx="21423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48" name="Google Shape;348;p40"/>
          <p:cNvCxnSpPr/>
          <p:nvPr/>
        </p:nvCxnSpPr>
        <p:spPr>
          <a:xfrm flipH="1">
            <a:off x="5031902" y="3132254"/>
            <a:ext cx="7158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49" name="Google Shape;349;p40"/>
          <p:cNvCxnSpPr/>
          <p:nvPr/>
        </p:nvCxnSpPr>
        <p:spPr>
          <a:xfrm>
            <a:off x="5747702" y="3132254"/>
            <a:ext cx="7134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50" name="Google Shape;350;p40"/>
          <p:cNvCxnSpPr/>
          <p:nvPr/>
        </p:nvCxnSpPr>
        <p:spPr>
          <a:xfrm>
            <a:off x="5747702" y="3132254"/>
            <a:ext cx="143640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51" name="Google Shape;351;p40"/>
          <p:cNvCxnSpPr/>
          <p:nvPr/>
        </p:nvCxnSpPr>
        <p:spPr>
          <a:xfrm>
            <a:off x="5747702" y="3132254"/>
            <a:ext cx="0" cy="44970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352" name="Google Shape;352;p40"/>
          <p:cNvGrpSpPr/>
          <p:nvPr/>
        </p:nvGrpSpPr>
        <p:grpSpPr>
          <a:xfrm>
            <a:off x="4080622" y="3014507"/>
            <a:ext cx="460636" cy="264977"/>
            <a:chOff x="3769419" y="2741133"/>
            <a:chExt cx="574073" cy="330231"/>
          </a:xfrm>
        </p:grpSpPr>
        <p:sp>
          <p:nvSpPr>
            <p:cNvPr id="353" name="Google Shape;353;p40"/>
            <p:cNvSpPr/>
            <p:nvPr/>
          </p:nvSpPr>
          <p:spPr>
            <a:xfrm>
              <a:off x="3964164" y="2887782"/>
              <a:ext cx="209400" cy="66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50"/>
                <a:buFont typeface="Calibri"/>
                <a:buNone/>
              </a:pPr>
              <a:endPara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54" name="Google Shape;354;p40" descr="switch.png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769419" y="2741133"/>
              <a:ext cx="574073" cy="33023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55" name="Google Shape;355;p40"/>
          <p:cNvGrpSpPr/>
          <p:nvPr/>
        </p:nvGrpSpPr>
        <p:grpSpPr>
          <a:xfrm>
            <a:off x="3364874" y="3014507"/>
            <a:ext cx="460636" cy="264977"/>
            <a:chOff x="2839133" y="2741133"/>
            <a:chExt cx="574073" cy="330231"/>
          </a:xfrm>
        </p:grpSpPr>
        <p:sp>
          <p:nvSpPr>
            <p:cNvPr id="356" name="Google Shape;356;p40"/>
            <p:cNvSpPr/>
            <p:nvPr/>
          </p:nvSpPr>
          <p:spPr>
            <a:xfrm>
              <a:off x="3033878" y="2887782"/>
              <a:ext cx="209400" cy="66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50"/>
                <a:buFont typeface="Calibri"/>
                <a:buNone/>
              </a:pPr>
              <a:endPara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57" name="Google Shape;357;p40" descr="switch.png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2839133" y="2741133"/>
              <a:ext cx="574073" cy="33023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58" name="Google Shape;358;p40"/>
          <p:cNvSpPr txBox="1"/>
          <p:nvPr/>
        </p:nvSpPr>
        <p:spPr>
          <a:xfrm>
            <a:off x="2639739" y="1510413"/>
            <a:ext cx="5130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400"/>
              <a:buFont typeface="Corbel"/>
              <a:buNone/>
            </a:pPr>
            <a:r>
              <a:rPr lang="en-US" sz="1400" b="0" i="0" u="none" strike="noStrike" cap="none">
                <a:solidFill>
                  <a:srgbClr val="4B4B4B"/>
                </a:solidFill>
                <a:latin typeface="Corbel"/>
                <a:ea typeface="Corbel"/>
                <a:cs typeface="Corbel"/>
                <a:sym typeface="Corbel"/>
              </a:rPr>
              <a:t>Mobile</a:t>
            </a:r>
            <a:endParaRPr sz="1000" b="0" i="0" u="none" strike="noStrike" cap="none">
              <a:solidFill>
                <a:srgbClr val="4B4B4B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359" name="Google Shape;359;p40"/>
          <p:cNvSpPr txBox="1"/>
          <p:nvPr/>
        </p:nvSpPr>
        <p:spPr>
          <a:xfrm>
            <a:off x="6986635" y="4282386"/>
            <a:ext cx="423600" cy="2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900"/>
              <a:buFont typeface="Corbel"/>
              <a:buNone/>
            </a:pPr>
            <a:r>
              <a:rPr lang="en-US" sz="900" b="0" i="0" u="none" strike="noStrike" cap="none">
                <a:solidFill>
                  <a:srgbClr val="4B4B4B"/>
                </a:solidFill>
                <a:latin typeface="Corbel"/>
                <a:ea typeface="Corbel"/>
                <a:cs typeface="Corbel"/>
                <a:sym typeface="Corbel"/>
              </a:rPr>
              <a:t>ROADM</a:t>
            </a:r>
            <a:br>
              <a:rPr lang="en-US" sz="900" b="0" i="0" u="none" strike="noStrike" cap="none">
                <a:solidFill>
                  <a:srgbClr val="4B4B4B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en-US" sz="900" b="0" i="0" u="none" strike="noStrike" cap="none">
                <a:solidFill>
                  <a:srgbClr val="4B4B4B"/>
                </a:solidFill>
                <a:latin typeface="Corbel"/>
                <a:ea typeface="Corbel"/>
                <a:cs typeface="Corbel"/>
                <a:sym typeface="Corbel"/>
              </a:rPr>
              <a:t>(Core)</a:t>
            </a:r>
            <a:endParaRPr/>
          </a:p>
        </p:txBody>
      </p:sp>
      <p:sp>
        <p:nvSpPr>
          <p:cNvPr id="360" name="Google Shape;360;p40"/>
          <p:cNvSpPr txBox="1"/>
          <p:nvPr/>
        </p:nvSpPr>
        <p:spPr>
          <a:xfrm>
            <a:off x="2003680" y="4282386"/>
            <a:ext cx="275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900"/>
              <a:buFont typeface="Corbel"/>
              <a:buNone/>
            </a:pPr>
            <a:r>
              <a:rPr lang="en-US" sz="900" b="0" i="0" u="none" strike="noStrike" cap="none">
                <a:solidFill>
                  <a:srgbClr val="4B4B4B"/>
                </a:solidFill>
                <a:latin typeface="Corbel"/>
                <a:ea typeface="Corbel"/>
                <a:cs typeface="Corbel"/>
                <a:sym typeface="Corbel"/>
              </a:rPr>
              <a:t>Radio</a:t>
            </a:r>
            <a:br>
              <a:rPr lang="en-US" sz="900" b="0" i="0" u="none" strike="noStrike" cap="none">
                <a:solidFill>
                  <a:srgbClr val="4B4B4B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en-US" sz="900" b="0" i="0" u="none" strike="noStrike" cap="none">
                <a:solidFill>
                  <a:srgbClr val="4B4B4B"/>
                </a:solidFill>
                <a:latin typeface="Corbel"/>
                <a:ea typeface="Corbel"/>
                <a:cs typeface="Corbel"/>
                <a:sym typeface="Corbel"/>
              </a:rPr>
              <a:t>Units</a:t>
            </a:r>
            <a:endParaRPr/>
          </a:p>
        </p:txBody>
      </p:sp>
      <p:sp>
        <p:nvSpPr>
          <p:cNvPr id="361" name="Google Shape;361;p40"/>
          <p:cNvSpPr txBox="1"/>
          <p:nvPr/>
        </p:nvSpPr>
        <p:spPr>
          <a:xfrm>
            <a:off x="2756500" y="4282386"/>
            <a:ext cx="2550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900"/>
              <a:buFont typeface="Corbel"/>
              <a:buNone/>
            </a:pPr>
            <a:r>
              <a:rPr lang="en-US" sz="900" b="0" i="0" u="none" strike="noStrike" cap="none">
                <a:solidFill>
                  <a:srgbClr val="4B4B4B"/>
                </a:solidFill>
                <a:latin typeface="Corbel"/>
                <a:ea typeface="Corbel"/>
                <a:cs typeface="Corbel"/>
                <a:sym typeface="Corbel"/>
              </a:rPr>
              <a:t>PON</a:t>
            </a:r>
            <a:br>
              <a:rPr lang="en-US" sz="900" b="0" i="0" u="none" strike="noStrike" cap="none">
                <a:solidFill>
                  <a:srgbClr val="4B4B4B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en-US" sz="900" b="0" i="0" u="none" strike="noStrike" cap="none">
                <a:solidFill>
                  <a:srgbClr val="4B4B4B"/>
                </a:solidFill>
                <a:latin typeface="Corbel"/>
                <a:ea typeface="Corbel"/>
                <a:cs typeface="Corbel"/>
                <a:sym typeface="Corbel"/>
              </a:rPr>
              <a:t>OLTs</a:t>
            </a:r>
            <a:endParaRPr/>
          </a:p>
        </p:txBody>
      </p:sp>
      <p:sp>
        <p:nvSpPr>
          <p:cNvPr id="362" name="Google Shape;362;p40"/>
          <p:cNvSpPr txBox="1"/>
          <p:nvPr/>
        </p:nvSpPr>
        <p:spPr>
          <a:xfrm>
            <a:off x="3456338" y="4282386"/>
            <a:ext cx="270600" cy="2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900"/>
              <a:buFont typeface="Corbel"/>
              <a:buNone/>
            </a:pPr>
            <a:r>
              <a:rPr lang="en-US" sz="900" b="0" i="0" u="none" strike="noStrike" cap="none">
                <a:solidFill>
                  <a:srgbClr val="4B4B4B"/>
                </a:solidFill>
                <a:latin typeface="Corbel"/>
                <a:ea typeface="Corbel"/>
                <a:cs typeface="Corbel"/>
                <a:sym typeface="Corbel"/>
              </a:rPr>
              <a:t>PON</a:t>
            </a:r>
            <a:br>
              <a:rPr lang="en-US" sz="900" b="0" i="0" u="none" strike="noStrike" cap="none">
                <a:solidFill>
                  <a:srgbClr val="4B4B4B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en-US" sz="900" b="0" i="0" u="none" strike="noStrike" cap="none">
                <a:solidFill>
                  <a:srgbClr val="4B4B4B"/>
                </a:solidFill>
                <a:latin typeface="Corbel"/>
                <a:ea typeface="Corbel"/>
                <a:cs typeface="Corbel"/>
                <a:sym typeface="Corbel"/>
              </a:rPr>
              <a:t>OLTs</a:t>
            </a:r>
            <a:endParaRPr/>
          </a:p>
        </p:txBody>
      </p:sp>
      <p:sp>
        <p:nvSpPr>
          <p:cNvPr id="363" name="Google Shape;363;p40"/>
          <p:cNvSpPr txBox="1"/>
          <p:nvPr/>
        </p:nvSpPr>
        <p:spPr>
          <a:xfrm>
            <a:off x="6095366" y="1510413"/>
            <a:ext cx="8205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400"/>
              <a:buFont typeface="Corbel"/>
              <a:buNone/>
            </a:pPr>
            <a:r>
              <a:rPr lang="en-US" sz="1400" b="0" i="0" u="none" strike="noStrike" cap="none">
                <a:solidFill>
                  <a:srgbClr val="4B4B4B"/>
                </a:solidFill>
                <a:latin typeface="Corbel"/>
                <a:ea typeface="Corbel"/>
                <a:cs typeface="Corbel"/>
                <a:sym typeface="Corbel"/>
              </a:rPr>
              <a:t>Residential</a:t>
            </a:r>
            <a:endParaRPr sz="1000" b="0" i="0" u="none" strike="noStrike" cap="none">
              <a:solidFill>
                <a:srgbClr val="4B4B4B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364" name="Google Shape;364;p40"/>
          <p:cNvSpPr txBox="1"/>
          <p:nvPr/>
        </p:nvSpPr>
        <p:spPr>
          <a:xfrm>
            <a:off x="4307252" y="1510413"/>
            <a:ext cx="7662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400"/>
              <a:buFont typeface="Corbel"/>
              <a:buNone/>
            </a:pPr>
            <a:r>
              <a:rPr lang="en-US" sz="1400" b="0" i="0" u="none" strike="noStrike" cap="none">
                <a:solidFill>
                  <a:srgbClr val="4B4B4B"/>
                </a:solidFill>
                <a:latin typeface="Corbel"/>
                <a:ea typeface="Corbel"/>
                <a:cs typeface="Corbel"/>
                <a:sym typeface="Corbel"/>
              </a:rPr>
              <a:t>Enterprise</a:t>
            </a:r>
            <a:endParaRPr sz="1000" b="0" i="0" u="none" strike="noStrike" cap="none">
              <a:solidFill>
                <a:srgbClr val="4B4B4B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365" name="Google Shape;365;p40" descr="building2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513997" y="894989"/>
            <a:ext cx="362110" cy="5927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40" descr="hous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232053" y="1057530"/>
            <a:ext cx="514569" cy="36858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67" name="Google Shape;367;p40"/>
          <p:cNvGrpSpPr/>
          <p:nvPr/>
        </p:nvGrpSpPr>
        <p:grpSpPr>
          <a:xfrm>
            <a:off x="6220511" y="3464329"/>
            <a:ext cx="460636" cy="264977"/>
            <a:chOff x="6550719" y="3436458"/>
            <a:chExt cx="574073" cy="330231"/>
          </a:xfrm>
        </p:grpSpPr>
        <p:sp>
          <p:nvSpPr>
            <p:cNvPr id="368" name="Google Shape;368;p40"/>
            <p:cNvSpPr/>
            <p:nvPr/>
          </p:nvSpPr>
          <p:spPr>
            <a:xfrm>
              <a:off x="6745464" y="3583107"/>
              <a:ext cx="209400" cy="66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50"/>
                <a:buFont typeface="Calibri"/>
                <a:buNone/>
              </a:pPr>
              <a:endPara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69" name="Google Shape;369;p40" descr="switch.png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6550719" y="3436458"/>
              <a:ext cx="574073" cy="33023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70" name="Google Shape;370;p40"/>
          <p:cNvGrpSpPr/>
          <p:nvPr/>
        </p:nvGrpSpPr>
        <p:grpSpPr>
          <a:xfrm>
            <a:off x="5507214" y="3464329"/>
            <a:ext cx="460636" cy="264977"/>
            <a:chOff x="5623619" y="3436458"/>
            <a:chExt cx="574073" cy="330231"/>
          </a:xfrm>
        </p:grpSpPr>
        <p:sp>
          <p:nvSpPr>
            <p:cNvPr id="371" name="Google Shape;371;p40"/>
            <p:cNvSpPr/>
            <p:nvPr/>
          </p:nvSpPr>
          <p:spPr>
            <a:xfrm>
              <a:off x="5818364" y="3583107"/>
              <a:ext cx="209400" cy="66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50"/>
                <a:buFont typeface="Calibri"/>
                <a:buNone/>
              </a:pPr>
              <a:endPara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72" name="Google Shape;372;p40" descr="switch.png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5623619" y="3436458"/>
              <a:ext cx="574073" cy="33023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73" name="Google Shape;373;p40"/>
          <p:cNvGrpSpPr/>
          <p:nvPr/>
        </p:nvGrpSpPr>
        <p:grpSpPr>
          <a:xfrm>
            <a:off x="4791467" y="3464329"/>
            <a:ext cx="460636" cy="264977"/>
            <a:chOff x="4693333" y="3436458"/>
            <a:chExt cx="574073" cy="330231"/>
          </a:xfrm>
        </p:grpSpPr>
        <p:sp>
          <p:nvSpPr>
            <p:cNvPr id="374" name="Google Shape;374;p40"/>
            <p:cNvSpPr/>
            <p:nvPr/>
          </p:nvSpPr>
          <p:spPr>
            <a:xfrm>
              <a:off x="4888078" y="3583107"/>
              <a:ext cx="209400" cy="66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50"/>
                <a:buFont typeface="Calibri"/>
                <a:buNone/>
              </a:pPr>
              <a:endPara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75" name="Google Shape;375;p40" descr="switch.png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4693333" y="3436458"/>
              <a:ext cx="574073" cy="330231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376" name="Google Shape;376;p40"/>
          <p:cNvCxnSpPr/>
          <p:nvPr/>
        </p:nvCxnSpPr>
        <p:spPr>
          <a:xfrm rot="10800000" flipH="1">
            <a:off x="2895506" y="3159094"/>
            <a:ext cx="2052300" cy="423000"/>
          </a:xfrm>
          <a:prstGeom prst="straightConnector1">
            <a:avLst/>
          </a:prstGeom>
          <a:noFill/>
          <a:ln w="9525" cap="rnd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77" name="Google Shape;377;p40"/>
          <p:cNvCxnSpPr/>
          <p:nvPr/>
        </p:nvCxnSpPr>
        <p:spPr>
          <a:xfrm rot="10800000" flipH="1">
            <a:off x="2979580" y="3159145"/>
            <a:ext cx="2684100" cy="449700"/>
          </a:xfrm>
          <a:prstGeom prst="straightConnector1">
            <a:avLst/>
          </a:prstGeom>
          <a:noFill/>
          <a:ln w="9525" cap="rnd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78" name="Google Shape;378;p40"/>
          <p:cNvCxnSpPr/>
          <p:nvPr/>
        </p:nvCxnSpPr>
        <p:spPr>
          <a:xfrm rot="10800000" flipH="1">
            <a:off x="4321061" y="3159094"/>
            <a:ext cx="1342500" cy="423000"/>
          </a:xfrm>
          <a:prstGeom prst="straightConnector1">
            <a:avLst/>
          </a:prstGeom>
          <a:noFill/>
          <a:ln w="9525" cap="rnd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79" name="Google Shape;379;p40"/>
          <p:cNvCxnSpPr/>
          <p:nvPr/>
        </p:nvCxnSpPr>
        <p:spPr>
          <a:xfrm rot="10800000">
            <a:off x="5031914" y="3185794"/>
            <a:ext cx="2152200" cy="396300"/>
          </a:xfrm>
          <a:prstGeom prst="straightConnector1">
            <a:avLst/>
          </a:prstGeom>
          <a:noFill/>
          <a:ln w="9525" cap="rnd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380" name="Google Shape;380;p40"/>
          <p:cNvGrpSpPr/>
          <p:nvPr/>
        </p:nvGrpSpPr>
        <p:grpSpPr>
          <a:xfrm>
            <a:off x="4080677" y="3464384"/>
            <a:ext cx="460644" cy="264982"/>
            <a:chOff x="3820219" y="3153790"/>
            <a:chExt cx="598706" cy="344401"/>
          </a:xfrm>
        </p:grpSpPr>
        <p:sp>
          <p:nvSpPr>
            <p:cNvPr id="381" name="Google Shape;381;p40"/>
            <p:cNvSpPr/>
            <p:nvPr/>
          </p:nvSpPr>
          <p:spPr>
            <a:xfrm>
              <a:off x="4023320" y="3306732"/>
              <a:ext cx="218400" cy="69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50"/>
                <a:buFont typeface="Calibri"/>
                <a:buNone/>
              </a:pPr>
              <a:endPara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82" name="Google Shape;382;p40" descr="switch.png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820219" y="3153790"/>
              <a:ext cx="598706" cy="34440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83" name="Google Shape;383;p40"/>
          <p:cNvGrpSpPr/>
          <p:nvPr/>
        </p:nvGrpSpPr>
        <p:grpSpPr>
          <a:xfrm>
            <a:off x="5507297" y="3014550"/>
            <a:ext cx="460644" cy="264982"/>
            <a:chOff x="5674419" y="2569135"/>
            <a:chExt cx="598706" cy="344401"/>
          </a:xfrm>
        </p:grpSpPr>
        <p:sp>
          <p:nvSpPr>
            <p:cNvPr id="384" name="Google Shape;384;p40"/>
            <p:cNvSpPr/>
            <p:nvPr/>
          </p:nvSpPr>
          <p:spPr>
            <a:xfrm>
              <a:off x="5877520" y="2722077"/>
              <a:ext cx="218400" cy="69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50"/>
                <a:buFont typeface="Calibri"/>
                <a:buNone/>
              </a:pPr>
              <a:endPara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85" name="Google Shape;385;p40" descr="switch.png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5674419" y="2569135"/>
              <a:ext cx="598706" cy="34440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86" name="Google Shape;386;p40"/>
          <p:cNvGrpSpPr/>
          <p:nvPr/>
        </p:nvGrpSpPr>
        <p:grpSpPr>
          <a:xfrm>
            <a:off x="4791535" y="3014550"/>
            <a:ext cx="460644" cy="264982"/>
            <a:chOff x="4744133" y="2569135"/>
            <a:chExt cx="598706" cy="344401"/>
          </a:xfrm>
        </p:grpSpPr>
        <p:sp>
          <p:nvSpPr>
            <p:cNvPr id="387" name="Google Shape;387;p40"/>
            <p:cNvSpPr/>
            <p:nvPr/>
          </p:nvSpPr>
          <p:spPr>
            <a:xfrm>
              <a:off x="4947234" y="2722077"/>
              <a:ext cx="218400" cy="69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50"/>
                <a:buFont typeface="Calibri"/>
                <a:buNone/>
              </a:pPr>
              <a:endPara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88" name="Google Shape;388;p40" descr="switch.png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4744133" y="2569135"/>
              <a:ext cx="598706" cy="34440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89" name="Google Shape;389;p40"/>
          <p:cNvGrpSpPr/>
          <p:nvPr/>
        </p:nvGrpSpPr>
        <p:grpSpPr>
          <a:xfrm>
            <a:off x="3364915" y="3464384"/>
            <a:ext cx="460644" cy="264982"/>
            <a:chOff x="2889933" y="3153790"/>
            <a:chExt cx="598706" cy="344401"/>
          </a:xfrm>
        </p:grpSpPr>
        <p:sp>
          <p:nvSpPr>
            <p:cNvPr id="390" name="Google Shape;390;p40"/>
            <p:cNvSpPr/>
            <p:nvPr/>
          </p:nvSpPr>
          <p:spPr>
            <a:xfrm>
              <a:off x="3093034" y="3306732"/>
              <a:ext cx="218400" cy="69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50"/>
                <a:buFont typeface="Calibri"/>
                <a:buNone/>
              </a:pPr>
              <a:endPara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91" name="Google Shape;391;p40" descr="switch.png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2889933" y="3153790"/>
              <a:ext cx="598706" cy="34440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92" name="Google Shape;392;p40"/>
          <p:cNvGrpSpPr/>
          <p:nvPr/>
        </p:nvGrpSpPr>
        <p:grpSpPr>
          <a:xfrm>
            <a:off x="6943689" y="3464384"/>
            <a:ext cx="460644" cy="264982"/>
            <a:chOff x="7541319" y="3153790"/>
            <a:chExt cx="598706" cy="344401"/>
          </a:xfrm>
        </p:grpSpPr>
        <p:sp>
          <p:nvSpPr>
            <p:cNvPr id="393" name="Google Shape;393;p40"/>
            <p:cNvSpPr/>
            <p:nvPr/>
          </p:nvSpPr>
          <p:spPr>
            <a:xfrm>
              <a:off x="7744420" y="3306732"/>
              <a:ext cx="218400" cy="69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50"/>
                <a:buFont typeface="Calibri"/>
                <a:buNone/>
              </a:pPr>
              <a:endPara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94" name="Google Shape;394;p40" descr="switch.png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7541319" y="3153790"/>
              <a:ext cx="598706" cy="34440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95" name="Google Shape;395;p40"/>
          <p:cNvGrpSpPr/>
          <p:nvPr/>
        </p:nvGrpSpPr>
        <p:grpSpPr>
          <a:xfrm>
            <a:off x="2655141" y="3464384"/>
            <a:ext cx="460644" cy="264982"/>
            <a:chOff x="1967430" y="3153790"/>
            <a:chExt cx="598706" cy="344401"/>
          </a:xfrm>
        </p:grpSpPr>
        <p:sp>
          <p:nvSpPr>
            <p:cNvPr id="396" name="Google Shape;396;p40"/>
            <p:cNvSpPr/>
            <p:nvPr/>
          </p:nvSpPr>
          <p:spPr>
            <a:xfrm>
              <a:off x="2170531" y="3306732"/>
              <a:ext cx="218400" cy="69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50"/>
                <a:buFont typeface="Calibri"/>
                <a:buNone/>
              </a:pPr>
              <a:endPara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97" name="Google Shape;397;p40" descr="switch.png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1967430" y="3153790"/>
              <a:ext cx="598706" cy="34440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98" name="Google Shape;398;p40" descr="switch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41843" y="3944763"/>
            <a:ext cx="460651" cy="264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p40" descr="switch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41843" y="3855786"/>
            <a:ext cx="460651" cy="264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p40" descr="switch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41843" y="3766906"/>
            <a:ext cx="460651" cy="264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40" descr="switch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41843" y="3676660"/>
            <a:ext cx="460651" cy="264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40" descr="switch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41843" y="3585915"/>
            <a:ext cx="460651" cy="26498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03" name="Google Shape;403;p40"/>
          <p:cNvGrpSpPr/>
          <p:nvPr/>
        </p:nvGrpSpPr>
        <p:grpSpPr>
          <a:xfrm>
            <a:off x="1941817" y="3464329"/>
            <a:ext cx="460636" cy="264977"/>
            <a:chOff x="989530" y="3436458"/>
            <a:chExt cx="574073" cy="330231"/>
          </a:xfrm>
        </p:grpSpPr>
        <p:sp>
          <p:nvSpPr>
            <p:cNvPr id="404" name="Google Shape;404;p40"/>
            <p:cNvSpPr/>
            <p:nvPr/>
          </p:nvSpPr>
          <p:spPr>
            <a:xfrm>
              <a:off x="1184275" y="3583107"/>
              <a:ext cx="209400" cy="66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50"/>
                <a:buFont typeface="Calibri"/>
                <a:buNone/>
              </a:pPr>
              <a:endPara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05" name="Google Shape;405;p40" descr="switch.png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989530" y="3436458"/>
              <a:ext cx="574073" cy="33023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06" name="Google Shape;406;p40"/>
          <p:cNvSpPr txBox="1"/>
          <p:nvPr/>
        </p:nvSpPr>
        <p:spPr>
          <a:xfrm>
            <a:off x="4673526" y="4382034"/>
            <a:ext cx="13146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900"/>
              <a:buFont typeface="Corbel"/>
              <a:buNone/>
            </a:pPr>
            <a:r>
              <a:rPr lang="en-US" sz="900" b="0" i="0" u="none" strike="noStrike" cap="none">
                <a:solidFill>
                  <a:srgbClr val="4B4B4B"/>
                </a:solidFill>
                <a:latin typeface="Corbel"/>
                <a:ea typeface="Corbel"/>
                <a:cs typeface="Corbel"/>
                <a:sym typeface="Corbel"/>
              </a:rPr>
              <a:t>Shared Cloud Infrastructure</a:t>
            </a:r>
            <a:endParaRPr/>
          </a:p>
        </p:txBody>
      </p:sp>
      <p:sp>
        <p:nvSpPr>
          <p:cNvPr id="407" name="Google Shape;407;p40"/>
          <p:cNvSpPr/>
          <p:nvPr/>
        </p:nvSpPr>
        <p:spPr>
          <a:xfrm>
            <a:off x="5981475" y="999160"/>
            <a:ext cx="1359600" cy="470100"/>
          </a:xfrm>
          <a:prstGeom prst="roundRect">
            <a:avLst>
              <a:gd name="adj" fmla="val 9176"/>
            </a:avLst>
          </a:prstGeom>
          <a:solidFill>
            <a:srgbClr val="005D99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lang="en-US"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Residential</a:t>
            </a:r>
            <a:br>
              <a:rPr lang="en-US"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Services</a:t>
            </a:r>
            <a:endParaRPr/>
          </a:p>
        </p:txBody>
      </p:sp>
      <p:sp>
        <p:nvSpPr>
          <p:cNvPr id="408" name="Google Shape;408;p40"/>
          <p:cNvSpPr/>
          <p:nvPr/>
        </p:nvSpPr>
        <p:spPr>
          <a:xfrm>
            <a:off x="1887476" y="999160"/>
            <a:ext cx="1359600" cy="470100"/>
          </a:xfrm>
          <a:prstGeom prst="roundRect">
            <a:avLst>
              <a:gd name="adj" fmla="val 9176"/>
            </a:avLst>
          </a:prstGeom>
          <a:solidFill>
            <a:srgbClr val="005D99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lang="en-US"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Mobile</a:t>
            </a:r>
            <a:br>
              <a:rPr lang="en-US"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Services</a:t>
            </a:r>
            <a:endParaRPr/>
          </a:p>
        </p:txBody>
      </p:sp>
      <p:sp>
        <p:nvSpPr>
          <p:cNvPr id="409" name="Google Shape;409;p40"/>
          <p:cNvSpPr/>
          <p:nvPr/>
        </p:nvSpPr>
        <p:spPr>
          <a:xfrm>
            <a:off x="4045986" y="999160"/>
            <a:ext cx="1359600" cy="470100"/>
          </a:xfrm>
          <a:prstGeom prst="roundRect">
            <a:avLst>
              <a:gd name="adj" fmla="val 9176"/>
            </a:avLst>
          </a:prstGeom>
          <a:solidFill>
            <a:srgbClr val="005D99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lang="en-US"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Enterprise</a:t>
            </a:r>
            <a:br>
              <a:rPr lang="en-US"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Services</a:t>
            </a:r>
            <a:endParaRPr/>
          </a:p>
        </p:txBody>
      </p:sp>
      <p:sp>
        <p:nvSpPr>
          <p:cNvPr id="410" name="Google Shape;410;p40"/>
          <p:cNvSpPr txBox="1"/>
          <p:nvPr/>
        </p:nvSpPr>
        <p:spPr>
          <a:xfrm>
            <a:off x="1509125" y="1975675"/>
            <a:ext cx="11613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5052"/>
              </a:buClr>
              <a:buSzPts val="3600"/>
              <a:buFont typeface="Calibri"/>
              <a:buNone/>
            </a:pPr>
            <a:r>
              <a:rPr lang="en-US" sz="3600" b="1" i="0" u="none" strike="noStrike" cap="none">
                <a:solidFill>
                  <a:srgbClr val="E35052"/>
                </a:solidFill>
                <a:latin typeface="Calibri"/>
                <a:ea typeface="Calibri"/>
                <a:cs typeface="Calibri"/>
                <a:sym typeface="Calibri"/>
              </a:rPr>
              <a:t>SEBA</a:t>
            </a:r>
            <a:endParaRPr/>
          </a:p>
        </p:txBody>
      </p:sp>
      <p:sp>
        <p:nvSpPr>
          <p:cNvPr id="411" name="Google Shape;411;p40"/>
          <p:cNvSpPr/>
          <p:nvPr/>
        </p:nvSpPr>
        <p:spPr>
          <a:xfrm>
            <a:off x="2886868" y="3518981"/>
            <a:ext cx="1359600" cy="470100"/>
          </a:xfrm>
          <a:prstGeom prst="roundRect">
            <a:avLst>
              <a:gd name="adj" fmla="val 9176"/>
            </a:avLst>
          </a:prstGeom>
          <a:solidFill>
            <a:srgbClr val="005D99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lang="en-US"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VOLTHA</a:t>
            </a:r>
            <a:endParaRPr/>
          </a:p>
        </p:txBody>
      </p:sp>
      <p:sp>
        <p:nvSpPr>
          <p:cNvPr id="412" name="Google Shape;412;p40"/>
          <p:cNvSpPr/>
          <p:nvPr/>
        </p:nvSpPr>
        <p:spPr>
          <a:xfrm>
            <a:off x="6829420" y="3518981"/>
            <a:ext cx="1359600" cy="470100"/>
          </a:xfrm>
          <a:prstGeom prst="roundRect">
            <a:avLst>
              <a:gd name="adj" fmla="val 9176"/>
            </a:avLst>
          </a:prstGeom>
          <a:solidFill>
            <a:srgbClr val="005D99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lang="en-US"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ODTN</a:t>
            </a:r>
            <a:endParaRPr/>
          </a:p>
        </p:txBody>
      </p:sp>
      <p:sp>
        <p:nvSpPr>
          <p:cNvPr id="413" name="Google Shape;413;p40"/>
          <p:cNvSpPr/>
          <p:nvPr/>
        </p:nvSpPr>
        <p:spPr>
          <a:xfrm>
            <a:off x="4403340" y="3518981"/>
            <a:ext cx="1359600" cy="470100"/>
          </a:xfrm>
          <a:prstGeom prst="roundRect">
            <a:avLst>
              <a:gd name="adj" fmla="val 9176"/>
            </a:avLst>
          </a:prstGeom>
          <a:solidFill>
            <a:srgbClr val="005D99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lang="en-US"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Stratum</a:t>
            </a:r>
            <a:endParaRPr/>
          </a:p>
        </p:txBody>
      </p:sp>
      <p:sp>
        <p:nvSpPr>
          <p:cNvPr id="414" name="Google Shape;414;p40"/>
          <p:cNvSpPr/>
          <p:nvPr/>
        </p:nvSpPr>
        <p:spPr>
          <a:xfrm>
            <a:off x="1224453" y="3518981"/>
            <a:ext cx="1359600" cy="470100"/>
          </a:xfrm>
          <a:prstGeom prst="roundRect">
            <a:avLst>
              <a:gd name="adj" fmla="val 9176"/>
            </a:avLst>
          </a:prstGeom>
          <a:solidFill>
            <a:srgbClr val="005D99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lang="en-US"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ORAN</a:t>
            </a:r>
            <a:endParaRPr/>
          </a:p>
        </p:txBody>
      </p:sp>
      <p:sp>
        <p:nvSpPr>
          <p:cNvPr id="415" name="Google Shape;415;p40"/>
          <p:cNvSpPr/>
          <p:nvPr/>
        </p:nvSpPr>
        <p:spPr>
          <a:xfrm>
            <a:off x="4403340" y="2354740"/>
            <a:ext cx="1359600" cy="470100"/>
          </a:xfrm>
          <a:prstGeom prst="roundRect">
            <a:avLst>
              <a:gd name="adj" fmla="val 9176"/>
            </a:avLst>
          </a:prstGeom>
          <a:solidFill>
            <a:srgbClr val="005D99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lang="en-US"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Trellis</a:t>
            </a:r>
            <a:endParaRPr/>
          </a:p>
        </p:txBody>
      </p:sp>
      <p:sp>
        <p:nvSpPr>
          <p:cNvPr id="416" name="Google Shape;416;p40"/>
          <p:cNvSpPr/>
          <p:nvPr/>
        </p:nvSpPr>
        <p:spPr>
          <a:xfrm>
            <a:off x="4403340" y="2922432"/>
            <a:ext cx="1359600" cy="470100"/>
          </a:xfrm>
          <a:prstGeom prst="roundRect">
            <a:avLst>
              <a:gd name="adj" fmla="val 9176"/>
            </a:avLst>
          </a:prstGeom>
          <a:solidFill>
            <a:srgbClr val="005D99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lang="en-US"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ONOS</a:t>
            </a:r>
            <a:endParaRPr/>
          </a:p>
        </p:txBody>
      </p:sp>
      <p:sp>
        <p:nvSpPr>
          <p:cNvPr id="417" name="Google Shape;417;p40"/>
          <p:cNvSpPr/>
          <p:nvPr/>
        </p:nvSpPr>
        <p:spPr>
          <a:xfrm>
            <a:off x="3505200" y="1558236"/>
            <a:ext cx="3264600" cy="807600"/>
          </a:xfrm>
          <a:prstGeom prst="roundRect">
            <a:avLst>
              <a:gd name="adj" fmla="val 9176"/>
            </a:avLst>
          </a:prstGeom>
          <a:solidFill>
            <a:srgbClr val="0070C0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NEM</a:t>
            </a:r>
            <a:r>
              <a:rPr lang="en-US"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br>
              <a:rPr lang="en-US"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Network Edge Mediator</a:t>
            </a:r>
            <a:br>
              <a:rPr lang="en-US"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OSS mediation &amp; FCAPS support for operationalization</a:t>
            </a:r>
            <a:br>
              <a:rPr lang="en-US"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Leverages XOS project &amp; toolchain</a:t>
            </a:r>
            <a:endParaRPr sz="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" name="Google Shape;418;p40"/>
          <p:cNvSpPr/>
          <p:nvPr/>
        </p:nvSpPr>
        <p:spPr>
          <a:xfrm>
            <a:off x="2803092" y="1522592"/>
            <a:ext cx="4025246" cy="2554664"/>
          </a:xfrm>
          <a:custGeom>
            <a:avLst/>
            <a:gdLst/>
            <a:ahLst/>
            <a:cxnLst/>
            <a:rect l="l" t="t" r="r" b="b"/>
            <a:pathLst>
              <a:path w="4025246" h="2554664" extrusionOk="0">
                <a:moveTo>
                  <a:pt x="0" y="2545238"/>
                </a:moveTo>
                <a:lnTo>
                  <a:pt x="1527142" y="2554664"/>
                </a:lnTo>
                <a:lnTo>
                  <a:pt x="1527142" y="1904215"/>
                </a:lnTo>
                <a:lnTo>
                  <a:pt x="4025246" y="1923070"/>
                </a:lnTo>
                <a:cubicBezTo>
                  <a:pt x="4022104" y="1272620"/>
                  <a:pt x="4018961" y="650450"/>
                  <a:pt x="4015819" y="0"/>
                </a:cubicBezTo>
                <a:lnTo>
                  <a:pt x="8907" y="7200"/>
                </a:lnTo>
                <a:lnTo>
                  <a:pt x="0" y="2545238"/>
                </a:lnTo>
                <a:close/>
              </a:path>
            </a:pathLst>
          </a:custGeom>
          <a:solidFill>
            <a:srgbClr val="93B7E0">
              <a:alpha val="20000"/>
            </a:srgbClr>
          </a:solidFill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093222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0" y="70163"/>
            <a:ext cx="8516548" cy="6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Outline</a:t>
            </a:r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body" idx="1"/>
          </p:nvPr>
        </p:nvSpPr>
        <p:spPr>
          <a:xfrm>
            <a:off x="420064" y="744137"/>
            <a:ext cx="8184900" cy="381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2400">
                <a:solidFill>
                  <a:schemeClr val="accent5"/>
                </a:solidFill>
              </a:rPr>
              <a:t>VOLTHA – Disaggregated Residential Access</a:t>
            </a:r>
          </a:p>
          <a:p>
            <a:pPr>
              <a:lnSpc>
                <a:spcPct val="200000"/>
              </a:lnSpc>
            </a:pPr>
            <a:r>
              <a:rPr lang="en-US" sz="2400">
                <a:solidFill>
                  <a:srgbClr val="0097A7"/>
                </a:solidFill>
              </a:rPr>
              <a:t>Trellis – Multi-purpose Leaf-Spine Fabric</a:t>
            </a:r>
          </a:p>
          <a:p>
            <a:pPr>
              <a:lnSpc>
                <a:spcPct val="200000"/>
              </a:lnSpc>
            </a:pPr>
            <a:r>
              <a:rPr lang="en-US" sz="2400">
                <a:solidFill>
                  <a:srgbClr val="0097A7"/>
                </a:solidFill>
              </a:rPr>
              <a:t>CORD platform – service delivery at the edge</a:t>
            </a:r>
          </a:p>
          <a:p>
            <a:pPr>
              <a:lnSpc>
                <a:spcPct val="200000"/>
              </a:lnSpc>
            </a:pPr>
            <a:r>
              <a:rPr lang="en-US" sz="2400">
                <a:solidFill>
                  <a:srgbClr val="0097A7"/>
                </a:solidFill>
              </a:rPr>
              <a:t>SEBA Exemplar Implementation</a:t>
            </a:r>
          </a:p>
          <a:p>
            <a:pPr>
              <a:lnSpc>
                <a:spcPct val="200000"/>
              </a:lnSpc>
            </a:pPr>
            <a:r>
              <a:rPr lang="en-US" sz="2400">
                <a:solidFill>
                  <a:srgbClr val="0097A7"/>
                </a:solidFill>
              </a:rPr>
              <a:t>SEBA development &amp; roadmap</a:t>
            </a:r>
          </a:p>
        </p:txBody>
      </p:sp>
    </p:spTree>
    <p:extLst>
      <p:ext uri="{BB962C8B-B14F-4D97-AF65-F5344CB8AC3E}">
        <p14:creationId xmlns:p14="http://schemas.microsoft.com/office/powerpoint/2010/main" val="1068869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VOLTHA: Disaggregated Residential Access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921E2DF-5279-024C-809C-CD16853F95A6}" type="slidenum">
              <a:rPr lang="en-US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3629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717750" y="39"/>
            <a:ext cx="8229600" cy="6011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err="1">
                <a:solidFill>
                  <a:srgbClr val="4F81BD"/>
                </a:solidFill>
                <a:latin typeface="Calibri"/>
              </a:rPr>
              <a:t>Traditional Residential Access</a:t>
            </a:r>
            <a:endParaRPr lang="en-US" sz="3200" b="1" dirty="0">
              <a:solidFill>
                <a:srgbClr val="4F81BD"/>
              </a:solidFill>
              <a:latin typeface="Calibri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03570" y="1612562"/>
            <a:ext cx="1699509" cy="1982859"/>
          </a:xfrm>
          <a:prstGeom prst="rect">
            <a:avLst/>
          </a:prstGeom>
          <a:solidFill>
            <a:srgbClr val="D6E6F2"/>
          </a:solidFill>
          <a:ln w="38100" cmpd="sng"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dirty="0">
                <a:solidFill>
                  <a:srgbClr val="000000"/>
                </a:solidFill>
                <a:latin typeface="Arial"/>
              </a:rPr>
              <a:t>Residence</a:t>
            </a:r>
          </a:p>
        </p:txBody>
      </p:sp>
      <p:sp>
        <p:nvSpPr>
          <p:cNvPr id="6" name="Rectangle 5"/>
          <p:cNvSpPr/>
          <p:nvPr/>
        </p:nvSpPr>
        <p:spPr>
          <a:xfrm>
            <a:off x="3174114" y="1612524"/>
            <a:ext cx="3453031" cy="1982860"/>
          </a:xfrm>
          <a:prstGeom prst="rect">
            <a:avLst/>
          </a:prstGeom>
          <a:solidFill>
            <a:srgbClr val="D6E6F2"/>
          </a:solidFill>
          <a:ln w="38100" cmpd="sng"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dirty="0">
                <a:solidFill>
                  <a:srgbClr val="000000"/>
                </a:solidFill>
                <a:latin typeface="Arial"/>
              </a:rPr>
              <a:t>Central Office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485809" y="2917157"/>
            <a:ext cx="570695" cy="409241"/>
          </a:xfrm>
          <a:prstGeom prst="roundRect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FFFF"/>
                </a:solidFill>
                <a:latin typeface="Calibri"/>
                <a:cs typeface="Calibri"/>
              </a:rPr>
              <a:t>RG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229223" y="2917157"/>
            <a:ext cx="578882" cy="409241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3333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FFFF"/>
                </a:solidFill>
                <a:latin typeface="Calibri"/>
                <a:cs typeface="Calibri"/>
              </a:rPr>
              <a:t>ONU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75129" y="2917157"/>
            <a:ext cx="585448" cy="409241"/>
          </a:xfrm>
          <a:prstGeom prst="roundRect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FFFF"/>
                </a:solidFill>
                <a:latin typeface="Calibri"/>
                <a:cs typeface="Calibri"/>
              </a:rPr>
              <a:t>OLT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53501" y="2917157"/>
            <a:ext cx="627322" cy="409241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3333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1400" dirty="0">
                <a:solidFill>
                  <a:srgbClr val="FFFFFF"/>
                </a:solidFill>
                <a:latin typeface="Calibri"/>
                <a:cs typeface="Calibri"/>
              </a:rPr>
              <a:t>ETH AGG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52069" y="2919505"/>
            <a:ext cx="574879" cy="409241"/>
          </a:xfrm>
          <a:prstGeom prst="roundRect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FFFF"/>
                </a:solidFill>
                <a:latin typeface="Calibri"/>
                <a:cs typeface="Calibri"/>
              </a:rPr>
              <a:t>BNG</a:t>
            </a:r>
          </a:p>
        </p:txBody>
      </p:sp>
      <p:cxnSp>
        <p:nvCxnSpPr>
          <p:cNvPr id="12" name="Straight Connector 11"/>
          <p:cNvCxnSpPr>
            <a:stCxn id="11" idx="3"/>
            <a:endCxn id="17" idx="2"/>
          </p:cNvCxnSpPr>
          <p:nvPr/>
        </p:nvCxnSpPr>
        <p:spPr>
          <a:xfrm flipV="1">
            <a:off x="6226931" y="3118428"/>
            <a:ext cx="707760" cy="5698"/>
          </a:xfrm>
          <a:prstGeom prst="line">
            <a:avLst/>
          </a:prstGeom>
          <a:ln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10" idx="3"/>
            <a:endCxn id="11" idx="1"/>
          </p:cNvCxnSpPr>
          <p:nvPr/>
        </p:nvCxnSpPr>
        <p:spPr>
          <a:xfrm>
            <a:off x="5080846" y="3121778"/>
            <a:ext cx="571229" cy="2348"/>
          </a:xfrm>
          <a:prstGeom prst="line">
            <a:avLst/>
          </a:prstGeom>
          <a:ln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9" idx="3"/>
            <a:endCxn id="10" idx="1"/>
          </p:cNvCxnSpPr>
          <p:nvPr/>
        </p:nvCxnSpPr>
        <p:spPr>
          <a:xfrm>
            <a:off x="3960577" y="3121778"/>
            <a:ext cx="492924" cy="0"/>
          </a:xfrm>
          <a:prstGeom prst="line">
            <a:avLst/>
          </a:prstGeom>
          <a:ln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8" idx="3"/>
            <a:endCxn id="9" idx="1"/>
          </p:cNvCxnSpPr>
          <p:nvPr/>
        </p:nvCxnSpPr>
        <p:spPr>
          <a:xfrm>
            <a:off x="2808105" y="3121778"/>
            <a:ext cx="567024" cy="0"/>
          </a:xfrm>
          <a:prstGeom prst="line">
            <a:avLst/>
          </a:prstGeom>
          <a:ln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7" idx="3"/>
            <a:endCxn id="8" idx="1"/>
          </p:cNvCxnSpPr>
          <p:nvPr/>
        </p:nvCxnSpPr>
        <p:spPr>
          <a:xfrm>
            <a:off x="2056599" y="3121777"/>
            <a:ext cx="172721" cy="0"/>
          </a:xfrm>
          <a:prstGeom prst="line">
            <a:avLst/>
          </a:prstGeom>
          <a:ln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loud 16"/>
          <p:cNvSpPr/>
          <p:nvPr/>
        </p:nvSpPr>
        <p:spPr>
          <a:xfrm>
            <a:off x="6929299" y="2419533"/>
            <a:ext cx="1739039" cy="1397790"/>
          </a:xfrm>
          <a:prstGeom prst="cloud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1600" dirty="0">
                <a:solidFill>
                  <a:srgbClr val="FFFFFF"/>
                </a:solidFill>
                <a:latin typeface="Calibri"/>
                <a:cs typeface="Calibri"/>
              </a:rPr>
              <a:t>Backbone</a:t>
            </a:r>
          </a:p>
          <a:p>
            <a:pPr algn="ctr">
              <a:lnSpc>
                <a:spcPct val="80000"/>
              </a:lnSpc>
            </a:pPr>
            <a:r>
              <a:rPr lang="en-US" sz="1600" dirty="0">
                <a:solidFill>
                  <a:srgbClr val="FFFFFF"/>
                </a:solidFill>
                <a:latin typeface="Calibri"/>
                <a:cs typeface="Calibri"/>
              </a:rPr>
              <a:t>Network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516859" y="3908439"/>
            <a:ext cx="365154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Calibri"/>
              </a:rPr>
              <a:t>RG – Residential Gateway</a:t>
            </a:r>
          </a:p>
          <a:p>
            <a:r>
              <a:rPr lang="en-US" dirty="0">
                <a:solidFill>
                  <a:prstClr val="black"/>
                </a:solidFill>
                <a:latin typeface="Calibri"/>
              </a:rPr>
              <a:t>OLT – Optical Line Termination</a:t>
            </a:r>
          </a:p>
          <a:p>
            <a:r>
              <a:rPr lang="en-US" dirty="0">
                <a:solidFill>
                  <a:prstClr val="black"/>
                </a:solidFill>
                <a:latin typeface="Calibri"/>
              </a:rPr>
              <a:t>BNG – Broadband Network Gateway</a:t>
            </a:r>
          </a:p>
        </p:txBody>
      </p:sp>
    </p:spTree>
    <p:extLst>
      <p:ext uri="{BB962C8B-B14F-4D97-AF65-F5344CB8AC3E}">
        <p14:creationId xmlns:p14="http://schemas.microsoft.com/office/powerpoint/2010/main" val="16921803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14376" y="16419"/>
            <a:ext cx="8229600" cy="6011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err="1">
                <a:solidFill>
                  <a:srgbClr val="4F81BD"/>
                </a:solidFill>
                <a:latin typeface="Calibri"/>
              </a:rPr>
              <a:t>Disaggregated Residential Access </a:t>
            </a:r>
            <a:endParaRPr lang="en-US" sz="3200" b="1" dirty="0">
              <a:solidFill>
                <a:srgbClr val="4F81BD"/>
              </a:solidFill>
              <a:latin typeface="Calibri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03570" y="1614414"/>
            <a:ext cx="1699509" cy="1982859"/>
          </a:xfrm>
          <a:prstGeom prst="rect">
            <a:avLst/>
          </a:prstGeom>
          <a:solidFill>
            <a:srgbClr val="D6E6F2"/>
          </a:solidFill>
          <a:ln w="38100" cmpd="sng"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dirty="0">
                <a:solidFill>
                  <a:srgbClr val="000000"/>
                </a:solidFill>
                <a:latin typeface="Arial"/>
              </a:rPr>
              <a:t>Residence</a:t>
            </a:r>
          </a:p>
        </p:txBody>
      </p:sp>
      <p:sp>
        <p:nvSpPr>
          <p:cNvPr id="6" name="Rectangle 5"/>
          <p:cNvSpPr/>
          <p:nvPr/>
        </p:nvSpPr>
        <p:spPr>
          <a:xfrm>
            <a:off x="3174114" y="1614376"/>
            <a:ext cx="3453031" cy="1982860"/>
          </a:xfrm>
          <a:prstGeom prst="rect">
            <a:avLst/>
          </a:prstGeom>
          <a:solidFill>
            <a:srgbClr val="D6E6F2"/>
          </a:solidFill>
          <a:ln w="38100" cmpd="sng"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dirty="0">
                <a:solidFill>
                  <a:srgbClr val="000000"/>
                </a:solidFill>
                <a:latin typeface="Arial"/>
              </a:rPr>
              <a:t>Central Office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485809" y="2919009"/>
            <a:ext cx="570695" cy="409241"/>
          </a:xfrm>
          <a:prstGeom prst="roundRect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FFFF"/>
                </a:solidFill>
                <a:latin typeface="Calibri"/>
                <a:cs typeface="Calibri"/>
              </a:rPr>
              <a:t>RG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229223" y="2919009"/>
            <a:ext cx="578882" cy="409241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3333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FFFF"/>
                </a:solidFill>
                <a:latin typeface="Calibri"/>
                <a:cs typeface="Calibri"/>
              </a:rPr>
              <a:t>ONU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75129" y="2919009"/>
            <a:ext cx="585448" cy="409241"/>
          </a:xfrm>
          <a:prstGeom prst="roundRect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FFFF"/>
                </a:solidFill>
                <a:latin typeface="Calibri"/>
                <a:cs typeface="Calibri"/>
              </a:rPr>
              <a:t>OLT</a:t>
            </a:r>
          </a:p>
        </p:txBody>
      </p:sp>
      <p:cxnSp>
        <p:nvCxnSpPr>
          <p:cNvPr id="10" name="Straight Connector 9"/>
          <p:cNvCxnSpPr>
            <a:stCxn id="31" idx="3"/>
            <a:endCxn id="14" idx="2"/>
          </p:cNvCxnSpPr>
          <p:nvPr/>
        </p:nvCxnSpPr>
        <p:spPr>
          <a:xfrm flipV="1">
            <a:off x="6226931" y="3120280"/>
            <a:ext cx="707760" cy="5698"/>
          </a:xfrm>
          <a:prstGeom prst="line">
            <a:avLst/>
          </a:prstGeom>
          <a:ln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9" idx="3"/>
            <a:endCxn id="33" idx="1"/>
          </p:cNvCxnSpPr>
          <p:nvPr/>
        </p:nvCxnSpPr>
        <p:spPr>
          <a:xfrm>
            <a:off x="3960577" y="3123630"/>
            <a:ext cx="492924" cy="0"/>
          </a:xfrm>
          <a:prstGeom prst="line">
            <a:avLst/>
          </a:prstGeom>
          <a:ln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8" idx="3"/>
            <a:endCxn id="9" idx="1"/>
          </p:cNvCxnSpPr>
          <p:nvPr/>
        </p:nvCxnSpPr>
        <p:spPr>
          <a:xfrm>
            <a:off x="2808105" y="3123630"/>
            <a:ext cx="567024" cy="0"/>
          </a:xfrm>
          <a:prstGeom prst="line">
            <a:avLst/>
          </a:prstGeom>
          <a:ln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7" idx="3"/>
            <a:endCxn id="8" idx="1"/>
          </p:cNvCxnSpPr>
          <p:nvPr/>
        </p:nvCxnSpPr>
        <p:spPr>
          <a:xfrm>
            <a:off x="2056599" y="3123629"/>
            <a:ext cx="172721" cy="0"/>
          </a:xfrm>
          <a:prstGeom prst="line">
            <a:avLst/>
          </a:prstGeom>
          <a:ln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loud 13"/>
          <p:cNvSpPr/>
          <p:nvPr/>
        </p:nvSpPr>
        <p:spPr>
          <a:xfrm>
            <a:off x="6929299" y="2421385"/>
            <a:ext cx="1739039" cy="1397790"/>
          </a:xfrm>
          <a:prstGeom prst="cloud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1600" dirty="0">
                <a:solidFill>
                  <a:srgbClr val="FFFFFF"/>
                </a:solidFill>
                <a:latin typeface="Calibri"/>
                <a:cs typeface="Calibri"/>
              </a:rPr>
              <a:t>Backbone</a:t>
            </a:r>
          </a:p>
          <a:p>
            <a:pPr algn="ctr">
              <a:lnSpc>
                <a:spcPct val="80000"/>
              </a:lnSpc>
            </a:pPr>
            <a:r>
              <a:rPr lang="en-US" sz="1600" dirty="0">
                <a:solidFill>
                  <a:srgbClr val="FFFFFF"/>
                </a:solidFill>
                <a:latin typeface="Calibri"/>
                <a:cs typeface="Calibri"/>
              </a:rPr>
              <a:t>Network</a:t>
            </a:r>
          </a:p>
        </p:txBody>
      </p:sp>
      <p:cxnSp>
        <p:nvCxnSpPr>
          <p:cNvPr id="17" name="Straight Arrow Connector 16"/>
          <p:cNvCxnSpPr>
            <a:endCxn id="21" idx="4"/>
          </p:cNvCxnSpPr>
          <p:nvPr/>
        </p:nvCxnSpPr>
        <p:spPr>
          <a:xfrm flipV="1">
            <a:off x="3667853" y="2727428"/>
            <a:ext cx="0" cy="300124"/>
          </a:xfrm>
          <a:prstGeom prst="straightConnector1">
            <a:avLst/>
          </a:prstGeom>
          <a:ln>
            <a:solidFill>
              <a:srgbClr val="008000"/>
            </a:solidFill>
            <a:headEnd type="oval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236598" y="3217439"/>
            <a:ext cx="827413" cy="0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5934236" y="2460709"/>
            <a:ext cx="0" cy="566843"/>
          </a:xfrm>
          <a:prstGeom prst="straightConnector1">
            <a:avLst/>
          </a:prstGeom>
          <a:ln>
            <a:solidFill>
              <a:srgbClr val="008000"/>
            </a:solidFill>
            <a:headEnd type="oval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3216443" y="2460709"/>
            <a:ext cx="902820" cy="26675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rgbClr val="FFFFFF"/>
                </a:solidFill>
                <a:latin typeface="Arial"/>
              </a:rPr>
              <a:t>VOLTHA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 flipH="1">
            <a:off x="4119271" y="2594050"/>
            <a:ext cx="1814973" cy="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23"/>
          <p:cNvCxnSpPr/>
          <p:nvPr/>
        </p:nvCxnSpPr>
        <p:spPr>
          <a:xfrm rot="5400000" flipH="1" flipV="1">
            <a:off x="5765338" y="2351987"/>
            <a:ext cx="355381" cy="2485"/>
          </a:xfrm>
          <a:prstGeom prst="bentConnector3">
            <a:avLst>
              <a:gd name="adj1" fmla="val 50000"/>
            </a:avLst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33" idx="3"/>
            <a:endCxn id="31" idx="1"/>
          </p:cNvCxnSpPr>
          <p:nvPr/>
        </p:nvCxnSpPr>
        <p:spPr>
          <a:xfrm>
            <a:off x="5080846" y="3123630"/>
            <a:ext cx="571229" cy="2348"/>
          </a:xfrm>
          <a:prstGeom prst="line">
            <a:avLst/>
          </a:prstGeom>
          <a:ln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5652069" y="2921357"/>
            <a:ext cx="574879" cy="409241"/>
          </a:xfrm>
          <a:prstGeom prst="roundRect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FFFF"/>
                </a:solidFill>
                <a:latin typeface="Calibri"/>
                <a:cs typeface="Calibri"/>
              </a:rPr>
              <a:t>BNG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453501" y="2919009"/>
            <a:ext cx="627322" cy="409241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3333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1400" dirty="0">
                <a:solidFill>
                  <a:srgbClr val="FFFFFF"/>
                </a:solidFill>
                <a:latin typeface="Calibri"/>
                <a:cs typeface="Calibri"/>
              </a:rPr>
              <a:t>ETH AGG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665297" y="869773"/>
            <a:ext cx="12953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Calibri"/>
              </a:rPr>
              <a:t>Virtual OLT</a:t>
            </a:r>
          </a:p>
          <a:p>
            <a:r>
              <a:rPr lang="en-US" sz="1200">
                <a:solidFill>
                  <a:prstClr val="black"/>
                </a:solidFill>
                <a:latin typeface="Calibri"/>
              </a:rPr>
              <a:t>manages and abstracts PON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3375137" y="1534571"/>
            <a:ext cx="180871" cy="88681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6254979" y="617618"/>
            <a:ext cx="17381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Calibri"/>
              </a:rPr>
              <a:t>vBNG </a:t>
            </a:r>
          </a:p>
          <a:p>
            <a:pPr marL="171450" indent="-171450">
              <a:buFont typeface="Arial"/>
              <a:buChar char="•"/>
            </a:pPr>
            <a:r>
              <a:rPr lang="en-US" sz="1200">
                <a:solidFill>
                  <a:prstClr val="black"/>
                </a:solidFill>
                <a:latin typeface="Calibri"/>
              </a:rPr>
              <a:t>VLAN termination, </a:t>
            </a:r>
          </a:p>
          <a:p>
            <a:pPr marL="171450" indent="-171450">
              <a:buFont typeface="Arial"/>
              <a:buChar char="•"/>
            </a:pPr>
            <a:r>
              <a:rPr lang="en-US" sz="1200">
                <a:solidFill>
                  <a:prstClr val="black"/>
                </a:solidFill>
                <a:latin typeface="Calibri"/>
              </a:rPr>
              <a:t>Hierarchical QoS</a:t>
            </a:r>
          </a:p>
          <a:p>
            <a:pPr marL="171450" indent="-171450">
              <a:buFont typeface="Arial"/>
              <a:buChar char="•"/>
            </a:pPr>
            <a:r>
              <a:rPr lang="en-US" sz="1200">
                <a:solidFill>
                  <a:prstClr val="black"/>
                </a:solidFill>
              </a:rPr>
              <a:t>DHCP</a:t>
            </a:r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37" name="Straight Arrow Connector 36"/>
          <p:cNvCxnSpPr/>
          <p:nvPr/>
        </p:nvCxnSpPr>
        <p:spPr>
          <a:xfrm flipH="1">
            <a:off x="5947971" y="1351643"/>
            <a:ext cx="320387" cy="64185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831275" y="3928508"/>
            <a:ext cx="13260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Calibri"/>
              </a:rPr>
              <a:t>Fabric provides </a:t>
            </a:r>
          </a:p>
          <a:p>
            <a:pPr marL="171450" indent="-171450">
              <a:buFont typeface="Arial"/>
              <a:buChar char="•"/>
            </a:pPr>
            <a:r>
              <a:rPr lang="en-US" sz="1200">
                <a:solidFill>
                  <a:prstClr val="black"/>
                </a:solidFill>
                <a:latin typeface="Calibri"/>
              </a:rPr>
              <a:t>Eth aggregation</a:t>
            </a:r>
          </a:p>
          <a:p>
            <a:pPr marL="171450" indent="-171450">
              <a:buFont typeface="Arial"/>
              <a:buChar char="•"/>
            </a:pPr>
            <a:r>
              <a:rPr lang="en-US" sz="1200">
                <a:solidFill>
                  <a:prstClr val="black"/>
                </a:solidFill>
                <a:latin typeface="Calibri"/>
              </a:rPr>
              <a:t>Routing</a:t>
            </a:r>
          </a:p>
        </p:txBody>
      </p:sp>
      <p:cxnSp>
        <p:nvCxnSpPr>
          <p:cNvPr id="41" name="Straight Arrow Connector 40"/>
          <p:cNvCxnSpPr/>
          <p:nvPr/>
        </p:nvCxnSpPr>
        <p:spPr>
          <a:xfrm flipH="1" flipV="1">
            <a:off x="5652053" y="3827748"/>
            <a:ext cx="166730" cy="33620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4329176" y="3144129"/>
            <a:ext cx="1963902" cy="621756"/>
            <a:chOff x="4329176" y="2997859"/>
            <a:chExt cx="1963902" cy="621756"/>
          </a:xfrm>
        </p:grpSpPr>
        <p:sp>
          <p:nvSpPr>
            <p:cNvPr id="25" name="Rectangle 24"/>
            <p:cNvSpPr/>
            <p:nvPr/>
          </p:nvSpPr>
          <p:spPr>
            <a:xfrm>
              <a:off x="4329176" y="3007194"/>
              <a:ext cx="1963894" cy="61242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27" name="Straight Connector 26"/>
            <p:cNvCxnSpPr/>
            <p:nvPr/>
          </p:nvCxnSpPr>
          <p:spPr>
            <a:xfrm>
              <a:off x="6293070" y="3007194"/>
              <a:ext cx="0" cy="612421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4329176" y="3619613"/>
              <a:ext cx="1963894" cy="0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H="1">
              <a:off x="4329213" y="3016147"/>
              <a:ext cx="1" cy="594322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>
              <a:off x="4522801" y="3004042"/>
              <a:ext cx="1525093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prstClr val="white"/>
                  </a:solidFill>
                  <a:latin typeface="Calibri"/>
                </a:rPr>
                <a:t>Leaf-Spine Fabric</a:t>
              </a:r>
            </a:p>
          </p:txBody>
        </p:sp>
        <p:cxnSp>
          <p:nvCxnSpPr>
            <p:cNvPr id="32" name="Straight Connector 31"/>
            <p:cNvCxnSpPr/>
            <p:nvPr/>
          </p:nvCxnSpPr>
          <p:spPr>
            <a:xfrm>
              <a:off x="5148911" y="2998049"/>
              <a:ext cx="1144167" cy="18099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H="1">
              <a:off x="4329183" y="2997859"/>
              <a:ext cx="819727" cy="0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TextBox 42"/>
          <p:cNvSpPr txBox="1"/>
          <p:nvPr/>
        </p:nvSpPr>
        <p:spPr>
          <a:xfrm>
            <a:off x="1485818" y="4654418"/>
            <a:ext cx="7391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4F81BD"/>
                </a:solidFill>
                <a:latin typeface="Calibri"/>
              </a:rPr>
              <a:t>+ the ability to introduce other edge-compute services per subscriber</a:t>
            </a:r>
          </a:p>
        </p:txBody>
      </p:sp>
      <p:sp>
        <p:nvSpPr>
          <p:cNvPr id="48" name="Oval 47"/>
          <p:cNvSpPr/>
          <p:nvPr/>
        </p:nvSpPr>
        <p:spPr>
          <a:xfrm>
            <a:off x="5473343" y="2023301"/>
            <a:ext cx="819727" cy="26675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>
                <a:solidFill>
                  <a:srgbClr val="FFFFFF"/>
                </a:solidFill>
                <a:latin typeface="Arial"/>
              </a:rPr>
              <a:t>vBNG</a:t>
            </a:r>
            <a:endParaRPr lang="en-US" sz="1100" dirty="0">
              <a:solidFill>
                <a:srgbClr val="FFFFFF"/>
              </a:solidFill>
              <a:latin typeface="Arial"/>
            </a:endParaRPr>
          </a:p>
        </p:txBody>
      </p:sp>
      <p:grpSp>
        <p:nvGrpSpPr>
          <p:cNvPr id="50" name="Group 49"/>
          <p:cNvGrpSpPr/>
          <p:nvPr/>
        </p:nvGrpSpPr>
        <p:grpSpPr>
          <a:xfrm>
            <a:off x="3236598" y="3133922"/>
            <a:ext cx="882673" cy="621756"/>
            <a:chOff x="4329176" y="2997859"/>
            <a:chExt cx="1963902" cy="621756"/>
          </a:xfrm>
        </p:grpSpPr>
        <p:sp>
          <p:nvSpPr>
            <p:cNvPr id="51" name="Rectangle 50"/>
            <p:cNvSpPr/>
            <p:nvPr/>
          </p:nvSpPr>
          <p:spPr>
            <a:xfrm>
              <a:off x="4329176" y="3007194"/>
              <a:ext cx="1963894" cy="61242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52" name="Straight Connector 51"/>
            <p:cNvCxnSpPr/>
            <p:nvPr/>
          </p:nvCxnSpPr>
          <p:spPr>
            <a:xfrm>
              <a:off x="6293070" y="3007194"/>
              <a:ext cx="0" cy="612421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4329176" y="3619613"/>
              <a:ext cx="1963894" cy="0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flipH="1">
              <a:off x="4329213" y="3016147"/>
              <a:ext cx="1" cy="594322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/>
            <p:cNvSpPr txBox="1"/>
            <p:nvPr/>
          </p:nvSpPr>
          <p:spPr>
            <a:xfrm>
              <a:off x="4522800" y="3004042"/>
              <a:ext cx="1525093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prstClr val="white"/>
                  </a:solidFill>
                  <a:latin typeface="Calibri"/>
                </a:rPr>
                <a:t>OLT MAC</a:t>
              </a:r>
            </a:p>
          </p:txBody>
        </p:sp>
        <p:cxnSp>
          <p:nvCxnSpPr>
            <p:cNvPr id="56" name="Straight Connector 55"/>
            <p:cNvCxnSpPr/>
            <p:nvPr/>
          </p:nvCxnSpPr>
          <p:spPr>
            <a:xfrm>
              <a:off x="5148911" y="2998049"/>
              <a:ext cx="1144167" cy="18099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flipH="1">
              <a:off x="4329183" y="2997859"/>
              <a:ext cx="819727" cy="0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Rectangle 57"/>
          <p:cNvSpPr/>
          <p:nvPr/>
        </p:nvSpPr>
        <p:spPr>
          <a:xfrm>
            <a:off x="4329214" y="2290058"/>
            <a:ext cx="45397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>
                <a:solidFill>
                  <a:prstClr val="black"/>
                </a:solidFill>
              </a:rPr>
              <a:t>AAA</a:t>
            </a:r>
          </a:p>
        </p:txBody>
      </p:sp>
    </p:spTree>
    <p:extLst>
      <p:ext uri="{BB962C8B-B14F-4D97-AF65-F5344CB8AC3E}">
        <p14:creationId xmlns:p14="http://schemas.microsoft.com/office/powerpoint/2010/main" val="26040400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40" grpId="0"/>
      <p:bldP spid="43" grpId="0"/>
      <p:bldP spid="48" grpId="0" animBg="1"/>
      <p:bldP spid="5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4379" y="27916"/>
            <a:ext cx="8521700" cy="537754"/>
          </a:xfrm>
        </p:spPr>
        <p:txBody>
          <a:bodyPr/>
          <a:lstStyle/>
          <a:p>
            <a:pPr algn="ctr"/>
            <a:r>
              <a:rPr lang="en-US" sz="2800" b="1" dirty="0" smtClean="0">
                <a:solidFill>
                  <a:schemeClr val="accent1"/>
                </a:solidFill>
                <a:latin typeface="+mj-lt"/>
              </a:rPr>
              <a:t>OLT Disaggregation </a:t>
            </a:r>
            <a:r>
              <a:rPr lang="en-US" sz="2800" b="1" dirty="0" smtClean="0">
                <a:solidFill>
                  <a:schemeClr val="accent1"/>
                </a:solidFill>
                <a:latin typeface="+mj-lt"/>
                <a:sym typeface="Wingdings"/>
              </a:rPr>
              <a:t> VOLTHA</a:t>
            </a:r>
            <a:endParaRPr lang="en-US" sz="28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9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969953" y="872072"/>
            <a:ext cx="2802449" cy="84878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>
                <a:solidFill>
                  <a:srgbClr val="4B4B4B"/>
                </a:solidFill>
                <a:latin typeface="Calibri"/>
              </a:rPr>
              <a:t>ONOS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009783" y="2112982"/>
            <a:ext cx="2728745" cy="129061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600" dirty="0" err="1">
                <a:solidFill>
                  <a:srgbClr val="4B4B4B"/>
                </a:solidFill>
                <a:latin typeface="Calibri"/>
              </a:rPr>
              <a:t>VOLTHA</a:t>
            </a:r>
            <a:endParaRPr lang="en-US" sz="1600" dirty="0">
              <a:solidFill>
                <a:srgbClr val="4B4B4B"/>
              </a:solidFill>
              <a:latin typeface="Calibri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143512" y="2189637"/>
            <a:ext cx="1320922" cy="28267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rgbClr val="4B4B4B"/>
                </a:solidFill>
                <a:latin typeface="Calibri"/>
              </a:rPr>
              <a:t>OpenFlow</a:t>
            </a:r>
            <a:r>
              <a:rPr lang="en-US" sz="1200" dirty="0">
                <a:solidFill>
                  <a:srgbClr val="4B4B4B"/>
                </a:solidFill>
                <a:latin typeface="Calibri"/>
              </a:rPr>
              <a:t> Agent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5095885" y="1331222"/>
            <a:ext cx="1287134" cy="26838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rgbClr val="4B4B4B"/>
                </a:solidFill>
                <a:latin typeface="Calibri"/>
              </a:rPr>
              <a:t>OpenFlow</a:t>
            </a:r>
            <a:endParaRPr lang="en-US" sz="1200" dirty="0">
              <a:solidFill>
                <a:srgbClr val="4B4B4B"/>
              </a:solidFill>
              <a:latin typeface="Calibri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4973442" y="562403"/>
            <a:ext cx="766010" cy="284226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rgbClr val="4B4B4B"/>
                </a:solidFill>
                <a:latin typeface="Calibri"/>
              </a:rPr>
              <a:t>VLANs</a:t>
            </a:r>
            <a:endParaRPr lang="en-US" sz="1200" dirty="0">
              <a:solidFill>
                <a:srgbClr val="4B4B4B"/>
              </a:solidFill>
              <a:latin typeface="Calibri"/>
            </a:endParaRPr>
          </a:p>
        </p:txBody>
      </p:sp>
      <p:cxnSp>
        <p:nvCxnSpPr>
          <p:cNvPr id="30" name="Straight Arrow Connector 29"/>
          <p:cNvCxnSpPr>
            <a:stCxn id="10" idx="2"/>
            <a:endCxn id="23" idx="0"/>
          </p:cNvCxnSpPr>
          <p:nvPr/>
        </p:nvCxnSpPr>
        <p:spPr>
          <a:xfrm>
            <a:off x="6371172" y="1720891"/>
            <a:ext cx="2984" cy="392129"/>
          </a:xfrm>
          <a:prstGeom prst="straightConnector1">
            <a:avLst/>
          </a:prstGeom>
          <a:ln w="25400" cap="rnd" cmpd="sng">
            <a:solidFill>
              <a:schemeClr val="tx1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Rectangle 63"/>
          <p:cNvSpPr/>
          <p:nvPr/>
        </p:nvSpPr>
        <p:spPr>
          <a:xfrm>
            <a:off x="5317066" y="4626550"/>
            <a:ext cx="2218267" cy="220918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FFFFFF"/>
                </a:solidFill>
                <a:latin typeface="Calibri"/>
              </a:rPr>
              <a:t>GPON OLT MAC (Celestica)</a:t>
            </a:r>
          </a:p>
        </p:txBody>
      </p:sp>
      <p:cxnSp>
        <p:nvCxnSpPr>
          <p:cNvPr id="65" name="Straight Arrow Connector 64"/>
          <p:cNvCxnSpPr>
            <a:stCxn id="23" idx="2"/>
            <a:endCxn id="58" idx="0"/>
          </p:cNvCxnSpPr>
          <p:nvPr/>
        </p:nvCxnSpPr>
        <p:spPr>
          <a:xfrm flipH="1">
            <a:off x="6371985" y="3403598"/>
            <a:ext cx="2189" cy="580262"/>
          </a:xfrm>
          <a:prstGeom prst="straightConnector1">
            <a:avLst/>
          </a:prstGeom>
          <a:ln w="25400" cap="rnd" cmpd="sng">
            <a:solidFill>
              <a:schemeClr val="tx1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Rounded Rectangle 81"/>
          <p:cNvSpPr/>
          <p:nvPr/>
        </p:nvSpPr>
        <p:spPr>
          <a:xfrm>
            <a:off x="5777488" y="560557"/>
            <a:ext cx="746113" cy="28608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rgbClr val="4B4B4B"/>
                </a:solidFill>
                <a:latin typeface="Calibri"/>
              </a:rPr>
              <a:t>AAA</a:t>
            </a:r>
            <a:endParaRPr lang="en-US" sz="1200" dirty="0">
              <a:solidFill>
                <a:srgbClr val="4B4B4B"/>
              </a:solidFill>
              <a:latin typeface="Calibri"/>
            </a:endParaRPr>
          </a:p>
        </p:txBody>
      </p:sp>
      <p:sp>
        <p:nvSpPr>
          <p:cNvPr id="83" name="Rounded Rectangle 82"/>
          <p:cNvSpPr/>
          <p:nvPr/>
        </p:nvSpPr>
        <p:spPr>
          <a:xfrm>
            <a:off x="6558196" y="560557"/>
            <a:ext cx="697751" cy="28608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rgbClr val="4B4B4B"/>
                </a:solidFill>
                <a:latin typeface="Calibri"/>
              </a:rPr>
              <a:t>Mcast</a:t>
            </a:r>
            <a:endParaRPr lang="en-US" sz="1200" dirty="0">
              <a:solidFill>
                <a:srgbClr val="4B4B4B"/>
              </a:solidFill>
              <a:latin typeface="Calibri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948" y="1528927"/>
            <a:ext cx="1795992" cy="2005234"/>
          </a:xfrm>
          <a:prstGeom prst="rect">
            <a:avLst/>
          </a:prstGeom>
        </p:spPr>
      </p:pic>
      <p:sp>
        <p:nvSpPr>
          <p:cNvPr id="56" name="Rectangle 55"/>
          <p:cNvSpPr/>
          <p:nvPr/>
        </p:nvSpPr>
        <p:spPr>
          <a:xfrm>
            <a:off x="1360743" y="3542889"/>
            <a:ext cx="1617139" cy="241712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FFFFFF"/>
                </a:solidFill>
                <a:latin typeface="Calibri"/>
              </a:rPr>
              <a:t>GPON OLT</a:t>
            </a:r>
          </a:p>
        </p:txBody>
      </p:sp>
      <p:pic>
        <p:nvPicPr>
          <p:cNvPr id="58" name="Shape 276" descr="vOL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96954" y="3983862"/>
            <a:ext cx="2750047" cy="656905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Right Arrow 59"/>
          <p:cNvSpPr/>
          <p:nvPr/>
        </p:nvSpPr>
        <p:spPr>
          <a:xfrm>
            <a:off x="3782604" y="2226086"/>
            <a:ext cx="448733" cy="711199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9" name="Rounded Rectangle 78"/>
          <p:cNvSpPr/>
          <p:nvPr/>
        </p:nvSpPr>
        <p:spPr>
          <a:xfrm>
            <a:off x="6498179" y="2189637"/>
            <a:ext cx="1164154" cy="28267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rgbClr val="4B4B4B"/>
                </a:solidFill>
                <a:latin typeface="Calibri"/>
              </a:rPr>
              <a:t>NetConf</a:t>
            </a:r>
            <a:endParaRPr lang="en-US" sz="1200" dirty="0">
              <a:solidFill>
                <a:srgbClr val="4B4B4B"/>
              </a:solidFill>
              <a:latin typeface="Calibri"/>
            </a:endParaRPr>
          </a:p>
        </p:txBody>
      </p:sp>
      <p:sp>
        <p:nvSpPr>
          <p:cNvPr id="81" name="Rounded Rectangle 80"/>
          <p:cNvSpPr/>
          <p:nvPr/>
        </p:nvSpPr>
        <p:spPr>
          <a:xfrm>
            <a:off x="6417732" y="1302755"/>
            <a:ext cx="1164154" cy="28267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rgbClr val="4B4B4B"/>
                </a:solidFill>
                <a:latin typeface="Calibri"/>
              </a:rPr>
              <a:t>NetConf</a:t>
            </a:r>
            <a:endParaRPr lang="en-US" sz="1200" dirty="0">
              <a:solidFill>
                <a:srgbClr val="4B4B4B"/>
              </a:solidFill>
              <a:latin typeface="Calibri"/>
            </a:endParaRPr>
          </a:p>
        </p:txBody>
      </p:sp>
      <p:sp>
        <p:nvSpPr>
          <p:cNvPr id="90" name="Rounded Rectangle 89"/>
          <p:cNvSpPr/>
          <p:nvPr/>
        </p:nvSpPr>
        <p:spPr>
          <a:xfrm>
            <a:off x="5143512" y="2747546"/>
            <a:ext cx="1320922" cy="28267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4B4B4B"/>
                </a:solidFill>
                <a:latin typeface="Calibri"/>
              </a:rPr>
              <a:t>OLT API</a:t>
            </a:r>
          </a:p>
        </p:txBody>
      </p:sp>
      <p:sp>
        <p:nvSpPr>
          <p:cNvPr id="94" name="Rounded Rectangle 93"/>
          <p:cNvSpPr/>
          <p:nvPr/>
        </p:nvSpPr>
        <p:spPr>
          <a:xfrm>
            <a:off x="6498179" y="2747546"/>
            <a:ext cx="1164154" cy="28267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4B4B4B"/>
                </a:solidFill>
                <a:latin typeface="Calibri"/>
              </a:rPr>
              <a:t>OMCI Stack</a:t>
            </a:r>
          </a:p>
        </p:txBody>
      </p:sp>
      <p:sp>
        <p:nvSpPr>
          <p:cNvPr id="99" name="Rounded Rectangle 98"/>
          <p:cNvSpPr/>
          <p:nvPr/>
        </p:nvSpPr>
        <p:spPr>
          <a:xfrm>
            <a:off x="7290551" y="560557"/>
            <a:ext cx="481861" cy="28608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r-IN" sz="1200">
                <a:solidFill>
                  <a:srgbClr val="4B4B4B"/>
                </a:solidFill>
                <a:latin typeface="Mangal"/>
              </a:rPr>
              <a:t>…</a:t>
            </a:r>
            <a:endParaRPr lang="en-US" sz="1200" dirty="0">
              <a:solidFill>
                <a:srgbClr val="4B4B4B"/>
              </a:solidFill>
              <a:latin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4383" y="2011977"/>
            <a:ext cx="760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4B4B4B"/>
                </a:solidFill>
                <a:latin typeface="Calibri"/>
              </a:rPr>
              <a:t>PON MAC blades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913288" y="2226086"/>
            <a:ext cx="856191" cy="0"/>
          </a:xfrm>
          <a:prstGeom prst="straightConnector1">
            <a:avLst/>
          </a:prstGeom>
          <a:ln w="25400" cap="rnd" cmpd="sng">
            <a:solidFill>
              <a:srgbClr val="4F81BD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99575" y="2799376"/>
            <a:ext cx="7753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4B4B4B"/>
                </a:solidFill>
                <a:latin typeface="Calibri"/>
              </a:rPr>
              <a:t>Compute blades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1084977" y="2937285"/>
            <a:ext cx="1469326" cy="0"/>
          </a:xfrm>
          <a:prstGeom prst="straightConnector1">
            <a:avLst/>
          </a:prstGeom>
          <a:ln w="25400" cap="rnd" cmpd="sng">
            <a:solidFill>
              <a:srgbClr val="4F81BD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769531" y="1101552"/>
            <a:ext cx="9463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4B4B4B"/>
                </a:solidFill>
                <a:latin typeface="Calibri"/>
              </a:rPr>
              <a:t>Backplane</a:t>
            </a:r>
          </a:p>
        </p:txBody>
      </p:sp>
      <p:cxnSp>
        <p:nvCxnSpPr>
          <p:cNvPr id="32" name="Straight Arrow Connector 31"/>
          <p:cNvCxnSpPr>
            <a:stCxn id="31" idx="2"/>
          </p:cNvCxnSpPr>
          <p:nvPr/>
        </p:nvCxnSpPr>
        <p:spPr>
          <a:xfrm>
            <a:off x="2242721" y="1378551"/>
            <a:ext cx="0" cy="221045"/>
          </a:xfrm>
          <a:prstGeom prst="straightConnector1">
            <a:avLst/>
          </a:prstGeom>
          <a:ln w="25400" cap="rnd" cmpd="sng">
            <a:solidFill>
              <a:srgbClr val="4F81BD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414379" y="1147687"/>
            <a:ext cx="12314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4B4B4B"/>
                </a:solidFill>
                <a:latin typeface="Calibri"/>
              </a:rPr>
              <a:t>VLANs, IGMP, 802.1x, Mcast …</a:t>
            </a:r>
          </a:p>
        </p:txBody>
      </p:sp>
      <p:sp>
        <p:nvSpPr>
          <p:cNvPr id="5" name="Rectangle 4"/>
          <p:cNvSpPr/>
          <p:nvPr/>
        </p:nvSpPr>
        <p:spPr>
          <a:xfrm>
            <a:off x="577362" y="4479562"/>
            <a:ext cx="43261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sym typeface="Wingdings"/>
              </a:rPr>
              <a:t>VOLTHA: Virtual OLT Hardware Abstraction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1710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2056206" y="1006831"/>
            <a:ext cx="5097432" cy="49763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36" tIns="45718" rIns="91436" bIns="45718" rtlCol="0" anchor="ctr"/>
          <a:lstStyle/>
          <a:p>
            <a:pPr algn="ctr" defTabSz="457181"/>
            <a:r>
              <a:rPr lang="en-US">
                <a:solidFill>
                  <a:prstClr val="black"/>
                </a:solidFill>
                <a:latin typeface="Calibri"/>
              </a:rPr>
              <a:t>ONOS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829568" y="2325870"/>
            <a:ext cx="2324069" cy="497633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6" tIns="45718" rIns="91436" bIns="45718" rtlCol="0" anchor="ctr"/>
          <a:lstStyle/>
          <a:p>
            <a:pPr algn="ctr" defTabSz="457181"/>
            <a:r>
              <a:rPr lang="en-US">
                <a:solidFill>
                  <a:prstClr val="black"/>
                </a:solidFill>
                <a:latin typeface="Calibri"/>
              </a:rPr>
              <a:t>VOLTHA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829563" y="3964982"/>
            <a:ext cx="1209552" cy="564157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6" tIns="45718" rIns="91436" bIns="45718" rtlCol="0" anchor="ctr"/>
          <a:lstStyle/>
          <a:p>
            <a:pPr algn="ctr" defTabSz="457181"/>
            <a:r>
              <a:rPr lang="en-US">
                <a:solidFill>
                  <a:prstClr val="black"/>
                </a:solidFill>
                <a:latin typeface="Calibri"/>
              </a:rPr>
              <a:t>OLT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786368" y="4081583"/>
            <a:ext cx="86397" cy="4114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791892" y="4195418"/>
            <a:ext cx="86397" cy="4114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797412" y="4293702"/>
            <a:ext cx="86397" cy="4114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802931" y="4417593"/>
            <a:ext cx="86397" cy="4114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995924" y="4055983"/>
            <a:ext cx="86397" cy="5390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/>
            <a:endParaRPr lang="en-US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010084" y="4239797"/>
            <a:ext cx="86397" cy="5390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/>
            <a:endParaRPr lang="en-US">
              <a:solidFill>
                <a:srgbClr val="FFFF00"/>
              </a:solidFill>
              <a:latin typeface="Calibri"/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6104326" y="4082935"/>
            <a:ext cx="933083" cy="0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6096481" y="4286024"/>
            <a:ext cx="918923" cy="357963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>
          <a:xfrm>
            <a:off x="7015397" y="3835004"/>
            <a:ext cx="656614" cy="49315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6" tIns="45718" rIns="91436" bIns="45718" rtlCol="0" anchor="ctr"/>
          <a:lstStyle/>
          <a:p>
            <a:pPr algn="ctr" defTabSz="457181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7037414" y="3502603"/>
            <a:ext cx="634601" cy="369328"/>
          </a:xfrm>
          <a:prstGeom prst="rect">
            <a:avLst/>
          </a:prstGeom>
        </p:spPr>
        <p:txBody>
          <a:bodyPr wrap="none" lIns="91436" tIns="45718" rIns="91436" bIns="45718">
            <a:spAutoFit/>
          </a:bodyPr>
          <a:lstStyle/>
          <a:p>
            <a:pPr algn="ctr" defTabSz="457181"/>
            <a:r>
              <a:rPr lang="en-US">
                <a:solidFill>
                  <a:prstClr val="black"/>
                </a:solidFill>
                <a:latin typeface="Calibri"/>
              </a:rPr>
              <a:t>ONU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651625" y="3911073"/>
            <a:ext cx="86397" cy="5390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/>
            <a:endParaRPr lang="en-US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364264" y="4098317"/>
            <a:ext cx="422103" cy="276995"/>
          </a:xfrm>
          <a:prstGeom prst="rect">
            <a:avLst/>
          </a:prstGeom>
        </p:spPr>
        <p:txBody>
          <a:bodyPr wrap="none" lIns="91436" tIns="45718" rIns="91436" bIns="45718">
            <a:spAutoFit/>
          </a:bodyPr>
          <a:lstStyle/>
          <a:p>
            <a:pPr algn="ctr" defTabSz="457181"/>
            <a:r>
              <a:rPr lang="en-US" sz="1200">
                <a:solidFill>
                  <a:prstClr val="black"/>
                </a:solidFill>
                <a:latin typeface="Calibri"/>
              </a:rPr>
              <a:t>NNI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831860" y="3935834"/>
            <a:ext cx="421502" cy="276995"/>
          </a:xfrm>
          <a:prstGeom prst="rect">
            <a:avLst/>
          </a:prstGeom>
        </p:spPr>
        <p:txBody>
          <a:bodyPr wrap="none" lIns="91436" tIns="45718" rIns="91436" bIns="45718">
            <a:spAutoFit/>
          </a:bodyPr>
          <a:lstStyle/>
          <a:p>
            <a:pPr algn="ctr" defTabSz="457181"/>
            <a:r>
              <a:rPr lang="en-US" sz="1200">
                <a:solidFill>
                  <a:prstClr val="black"/>
                </a:solidFill>
                <a:latin typeface="Calibri"/>
              </a:rPr>
              <a:t>UNI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648505" y="4048233"/>
            <a:ext cx="86397" cy="5390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/>
            <a:endParaRPr lang="en-US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7645385" y="4193169"/>
            <a:ext cx="86397" cy="5390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/>
            <a:endParaRPr lang="en-US">
              <a:solidFill>
                <a:srgbClr val="FFFF00"/>
              </a:solidFill>
              <a:latin typeface="Calibri"/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5157869" y="2823498"/>
            <a:ext cx="0" cy="1141479"/>
          </a:xfrm>
          <a:prstGeom prst="straightConnector1">
            <a:avLst/>
          </a:prstGeom>
          <a:ln w="12700" cmpd="sng"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Rounded Rectangle 46"/>
          <p:cNvSpPr/>
          <p:nvPr/>
        </p:nvSpPr>
        <p:spPr>
          <a:xfrm>
            <a:off x="6995003" y="4527519"/>
            <a:ext cx="656614" cy="49315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6" tIns="45718" rIns="91436" bIns="45718" rtlCol="0" anchor="ctr"/>
          <a:lstStyle/>
          <a:p>
            <a:pPr algn="ctr" defTabSz="457181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7631231" y="4603589"/>
            <a:ext cx="86397" cy="5390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/>
            <a:endParaRPr lang="en-US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7859692" y="4643987"/>
            <a:ext cx="421502" cy="276995"/>
          </a:xfrm>
          <a:prstGeom prst="rect">
            <a:avLst/>
          </a:prstGeom>
        </p:spPr>
        <p:txBody>
          <a:bodyPr wrap="none" lIns="91436" tIns="45718" rIns="91436" bIns="45718">
            <a:spAutoFit/>
          </a:bodyPr>
          <a:lstStyle/>
          <a:p>
            <a:pPr algn="ctr" defTabSz="457181"/>
            <a:r>
              <a:rPr lang="en-US" sz="1200">
                <a:solidFill>
                  <a:prstClr val="black"/>
                </a:solidFill>
                <a:latin typeface="Calibri"/>
              </a:rPr>
              <a:t>UNI</a:t>
            </a:r>
          </a:p>
        </p:txBody>
      </p:sp>
      <p:sp>
        <p:nvSpPr>
          <p:cNvPr id="50" name="Rectangle 49"/>
          <p:cNvSpPr/>
          <p:nvPr/>
        </p:nvSpPr>
        <p:spPr>
          <a:xfrm>
            <a:off x="7628111" y="4740749"/>
            <a:ext cx="86397" cy="5390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/>
            <a:endParaRPr lang="en-US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624991" y="4885685"/>
            <a:ext cx="86397" cy="5390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/>
            <a:endParaRPr lang="en-US">
              <a:solidFill>
                <a:srgbClr val="FFFF00"/>
              </a:solidFill>
              <a:latin typeface="Calibri"/>
            </a:endParaRPr>
          </a:p>
        </p:txBody>
      </p:sp>
      <p:cxnSp>
        <p:nvCxnSpPr>
          <p:cNvPr id="54" name="Straight Arrow Connector 53"/>
          <p:cNvCxnSpPr/>
          <p:nvPr/>
        </p:nvCxnSpPr>
        <p:spPr>
          <a:xfrm flipV="1">
            <a:off x="5407879" y="2823498"/>
            <a:ext cx="0" cy="1141479"/>
          </a:xfrm>
          <a:prstGeom prst="straightConnector1">
            <a:avLst/>
          </a:prstGeom>
          <a:ln w="12700" cmpd="sng"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flipV="1">
            <a:off x="5295684" y="2823498"/>
            <a:ext cx="0" cy="1141479"/>
          </a:xfrm>
          <a:prstGeom prst="straightConnector1">
            <a:avLst/>
          </a:prstGeom>
          <a:ln w="12700" cmpd="sng"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flipV="1">
            <a:off x="5518641" y="2823498"/>
            <a:ext cx="0" cy="1141479"/>
          </a:xfrm>
          <a:prstGeom prst="straightConnector1">
            <a:avLst/>
          </a:prstGeom>
          <a:ln w="12700" cmpd="sng"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4928195" y="2375721"/>
            <a:ext cx="629320" cy="430883"/>
          </a:xfrm>
          <a:prstGeom prst="rect">
            <a:avLst/>
          </a:prstGeom>
          <a:noFill/>
          <a:ln>
            <a:solidFill>
              <a:schemeClr val="accent4"/>
            </a:solidFill>
            <a:prstDash val="dot"/>
          </a:ln>
        </p:spPr>
        <p:txBody>
          <a:bodyPr wrap="square" lIns="91436" tIns="45718" rIns="91436" bIns="45718" rtlCol="0">
            <a:spAutoFit/>
          </a:bodyPr>
          <a:lstStyle/>
          <a:p>
            <a:pPr defTabSz="457181"/>
            <a:r>
              <a:rPr lang="en-US" sz="1100">
                <a:solidFill>
                  <a:prstClr val="black"/>
                </a:solidFill>
                <a:latin typeface="Calibri"/>
              </a:rPr>
              <a:t>Logical</a:t>
            </a:r>
          </a:p>
          <a:p>
            <a:pPr defTabSz="457181"/>
            <a:r>
              <a:rPr lang="en-US" sz="1100">
                <a:solidFill>
                  <a:prstClr val="black"/>
                </a:solidFill>
                <a:latin typeface="Calibri"/>
              </a:rPr>
              <a:t>switch</a:t>
            </a:r>
          </a:p>
        </p:txBody>
      </p:sp>
      <p:cxnSp>
        <p:nvCxnSpPr>
          <p:cNvPr id="62" name="Straight Arrow Connector 61"/>
          <p:cNvCxnSpPr>
            <a:stCxn id="61" idx="0"/>
          </p:cNvCxnSpPr>
          <p:nvPr/>
        </p:nvCxnSpPr>
        <p:spPr>
          <a:xfrm flipV="1">
            <a:off x="5242855" y="1504465"/>
            <a:ext cx="0" cy="871256"/>
          </a:xfrm>
          <a:prstGeom prst="straightConnector1">
            <a:avLst/>
          </a:prstGeom>
          <a:ln w="12700" cmpd="sng"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 flipV="1">
            <a:off x="5683106" y="2806703"/>
            <a:ext cx="0" cy="1141479"/>
          </a:xfrm>
          <a:prstGeom prst="straightConnector1">
            <a:avLst/>
          </a:prstGeom>
          <a:ln w="12700" cmpd="sng"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 flipV="1">
            <a:off x="5373444" y="1486270"/>
            <a:ext cx="0" cy="839597"/>
          </a:xfrm>
          <a:prstGeom prst="straightConnector1">
            <a:avLst/>
          </a:prstGeom>
          <a:ln w="12700" cmpd="sng"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 flipH="1">
            <a:off x="6246473" y="3761685"/>
            <a:ext cx="1522972" cy="0"/>
          </a:xfrm>
          <a:prstGeom prst="straightConnector1">
            <a:avLst/>
          </a:prstGeom>
          <a:ln w="12700" cmpd="sng"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" name="Group 2"/>
          <p:cNvGrpSpPr/>
          <p:nvPr/>
        </p:nvGrpSpPr>
        <p:grpSpPr>
          <a:xfrm>
            <a:off x="4883809" y="2409454"/>
            <a:ext cx="77753" cy="311664"/>
            <a:chOff x="4457801" y="660888"/>
            <a:chExt cx="77753" cy="346293"/>
          </a:xfrm>
        </p:grpSpPr>
        <p:sp>
          <p:nvSpPr>
            <p:cNvPr id="2" name="Oval 1"/>
            <p:cNvSpPr/>
            <p:nvPr/>
          </p:nvSpPr>
          <p:spPr>
            <a:xfrm>
              <a:off x="4457801" y="660888"/>
              <a:ext cx="77753" cy="64826"/>
            </a:xfrm>
            <a:prstGeom prst="ellipse">
              <a:avLst/>
            </a:prstGeom>
            <a:noFill/>
            <a:ln>
              <a:prstDash val="sys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1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3" name="Oval 62"/>
            <p:cNvSpPr/>
            <p:nvPr/>
          </p:nvSpPr>
          <p:spPr>
            <a:xfrm>
              <a:off x="4457801" y="758127"/>
              <a:ext cx="77753" cy="64826"/>
            </a:xfrm>
            <a:prstGeom prst="ellipse">
              <a:avLst/>
            </a:prstGeom>
            <a:noFill/>
            <a:ln>
              <a:prstDash val="sys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1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4" name="Oval 63"/>
            <p:cNvSpPr/>
            <p:nvPr/>
          </p:nvSpPr>
          <p:spPr>
            <a:xfrm>
              <a:off x="4457801" y="855600"/>
              <a:ext cx="77753" cy="64826"/>
            </a:xfrm>
            <a:prstGeom prst="ellipse">
              <a:avLst/>
            </a:prstGeom>
            <a:noFill/>
            <a:ln>
              <a:prstDash val="sys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1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5" name="Oval 64"/>
            <p:cNvSpPr/>
            <p:nvPr/>
          </p:nvSpPr>
          <p:spPr>
            <a:xfrm>
              <a:off x="4457801" y="942355"/>
              <a:ext cx="77753" cy="64826"/>
            </a:xfrm>
            <a:prstGeom prst="ellipse">
              <a:avLst/>
            </a:prstGeom>
            <a:noFill/>
            <a:ln>
              <a:prstDash val="sys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1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72" name="Oval 71"/>
          <p:cNvSpPr/>
          <p:nvPr/>
        </p:nvSpPr>
        <p:spPr>
          <a:xfrm>
            <a:off x="5518643" y="2438623"/>
            <a:ext cx="77753" cy="58343"/>
          </a:xfrm>
          <a:prstGeom prst="ellipse">
            <a:avLst/>
          </a:prstGeom>
          <a:noFill/>
          <a:ln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1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7" name="Oval 76"/>
          <p:cNvSpPr/>
          <p:nvPr/>
        </p:nvSpPr>
        <p:spPr>
          <a:xfrm>
            <a:off x="5528073" y="2649900"/>
            <a:ext cx="77753" cy="58343"/>
          </a:xfrm>
          <a:prstGeom prst="ellipse">
            <a:avLst/>
          </a:prstGeom>
          <a:noFill/>
          <a:ln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1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2" name="Title 1"/>
          <p:cNvSpPr>
            <a:spLocks noGrp="1"/>
          </p:cNvSpPr>
          <p:nvPr>
            <p:ph type="title"/>
          </p:nvPr>
        </p:nvSpPr>
        <p:spPr>
          <a:xfrm>
            <a:off x="213434" y="27916"/>
            <a:ext cx="8521700" cy="537754"/>
          </a:xfrm>
        </p:spPr>
        <p:txBody>
          <a:bodyPr/>
          <a:lstStyle/>
          <a:p>
            <a:r>
              <a:rPr lang="en-US" sz="2800" b="1" dirty="0" smtClean="0">
                <a:solidFill>
                  <a:schemeClr val="accent1"/>
                </a:solidFill>
                <a:latin typeface="+mj-lt"/>
                <a:sym typeface="Wingdings"/>
              </a:rPr>
              <a:t>VOLTHA Operation</a:t>
            </a:r>
            <a:endParaRPr lang="en-US" sz="28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2056205" y="3964995"/>
            <a:ext cx="1209552" cy="564157"/>
          </a:xfrm>
          <a:prstGeom prst="roundRect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6" tIns="45718" rIns="91436" bIns="45718" rtlCol="0" anchor="ctr"/>
          <a:lstStyle/>
          <a:p>
            <a:pPr algn="ctr" defTabSz="457181"/>
            <a:r>
              <a:rPr lang="en-US">
                <a:solidFill>
                  <a:prstClr val="black"/>
                </a:solidFill>
                <a:latin typeface="Calibri"/>
              </a:rPr>
              <a:t>Switch</a:t>
            </a:r>
          </a:p>
        </p:txBody>
      </p:sp>
      <p:sp>
        <p:nvSpPr>
          <p:cNvPr id="55" name="Rectangle 54"/>
          <p:cNvSpPr/>
          <p:nvPr/>
        </p:nvSpPr>
        <p:spPr>
          <a:xfrm flipH="1" flipV="1">
            <a:off x="3191878" y="4082935"/>
            <a:ext cx="147757" cy="5881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6" name="Rectangle 55"/>
          <p:cNvSpPr/>
          <p:nvPr/>
        </p:nvSpPr>
        <p:spPr>
          <a:xfrm flipH="1" flipV="1">
            <a:off x="3191878" y="4375312"/>
            <a:ext cx="147757" cy="5881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7" name="Rectangle 56"/>
          <p:cNvSpPr/>
          <p:nvPr/>
        </p:nvSpPr>
        <p:spPr>
          <a:xfrm flipH="1" flipV="1">
            <a:off x="1982326" y="4093325"/>
            <a:ext cx="147757" cy="5881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0" name="Rectangle 59"/>
          <p:cNvSpPr/>
          <p:nvPr/>
        </p:nvSpPr>
        <p:spPr>
          <a:xfrm flipH="1" flipV="1">
            <a:off x="1986969" y="4345907"/>
            <a:ext cx="147757" cy="5881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/>
            <a:endParaRPr lang="en-US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66" name="Straight Arrow Connector 65"/>
          <p:cNvCxnSpPr/>
          <p:nvPr/>
        </p:nvCxnSpPr>
        <p:spPr>
          <a:xfrm flipV="1">
            <a:off x="2638290" y="1504465"/>
            <a:ext cx="0" cy="2406608"/>
          </a:xfrm>
          <a:prstGeom prst="straightConnector1">
            <a:avLst/>
          </a:prstGeom>
          <a:ln w="12700" cmpd="sng"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endCxn id="55" idx="1"/>
          </p:cNvCxnSpPr>
          <p:nvPr/>
        </p:nvCxnSpPr>
        <p:spPr>
          <a:xfrm flipH="1">
            <a:off x="3339635" y="4098317"/>
            <a:ext cx="1446732" cy="1402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Hexagon 67"/>
          <p:cNvSpPr/>
          <p:nvPr/>
        </p:nvSpPr>
        <p:spPr>
          <a:xfrm>
            <a:off x="4713700" y="663179"/>
            <a:ext cx="843815" cy="343652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200">
                <a:solidFill>
                  <a:prstClr val="black"/>
                </a:solidFill>
                <a:latin typeface="Calibri"/>
              </a:rPr>
              <a:t>VLANs</a:t>
            </a:r>
          </a:p>
        </p:txBody>
      </p:sp>
      <p:sp>
        <p:nvSpPr>
          <p:cNvPr id="70" name="Hexagon 69"/>
          <p:cNvSpPr/>
          <p:nvPr/>
        </p:nvSpPr>
        <p:spPr>
          <a:xfrm>
            <a:off x="5501113" y="663179"/>
            <a:ext cx="804857" cy="343652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200">
                <a:solidFill>
                  <a:prstClr val="black"/>
                </a:solidFill>
                <a:latin typeface="Calibri"/>
              </a:rPr>
              <a:t>dhcp</a:t>
            </a:r>
          </a:p>
        </p:txBody>
      </p:sp>
      <p:sp>
        <p:nvSpPr>
          <p:cNvPr id="73" name="Hexagon 72"/>
          <p:cNvSpPr/>
          <p:nvPr/>
        </p:nvSpPr>
        <p:spPr>
          <a:xfrm>
            <a:off x="6218481" y="663179"/>
            <a:ext cx="935157" cy="343652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200">
                <a:solidFill>
                  <a:prstClr val="black"/>
                </a:solidFill>
                <a:latin typeface="Calibri"/>
              </a:rPr>
              <a:t>mcast</a:t>
            </a:r>
          </a:p>
        </p:txBody>
      </p:sp>
      <p:sp>
        <p:nvSpPr>
          <p:cNvPr id="74" name="Hexagon 73"/>
          <p:cNvSpPr/>
          <p:nvPr/>
        </p:nvSpPr>
        <p:spPr>
          <a:xfrm>
            <a:off x="2216382" y="660245"/>
            <a:ext cx="975496" cy="343652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200">
                <a:solidFill>
                  <a:prstClr val="black"/>
                </a:solidFill>
                <a:latin typeface="Calibri"/>
              </a:rPr>
              <a:t>Bridging/Routing</a:t>
            </a:r>
          </a:p>
        </p:txBody>
      </p:sp>
    </p:spTree>
    <p:extLst>
      <p:ext uri="{BB962C8B-B14F-4D97-AF65-F5344CB8AC3E}">
        <p14:creationId xmlns:p14="http://schemas.microsoft.com/office/powerpoint/2010/main" val="23314414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0" grpId="1" animBg="1"/>
      <p:bldP spid="27" grpId="0" animBg="1"/>
      <p:bldP spid="28" grpId="0"/>
      <p:bldP spid="29" grpId="0" animBg="1"/>
      <p:bldP spid="30" grpId="0"/>
      <p:bldP spid="31" grpId="0"/>
      <p:bldP spid="32" grpId="0" animBg="1"/>
      <p:bldP spid="33" grpId="0" animBg="1"/>
      <p:bldP spid="47" grpId="0" animBg="1"/>
      <p:bldP spid="48" grpId="0" animBg="1"/>
      <p:bldP spid="49" grpId="0"/>
      <p:bldP spid="50" grpId="0" animBg="1"/>
      <p:bldP spid="51" grpId="0" animBg="1"/>
      <p:bldP spid="61" grpId="0" animBg="1"/>
      <p:bldP spid="72" grpId="0" animBg="1"/>
      <p:bldP spid="77" grpId="0" animBg="1"/>
      <p:bldP spid="53" grpId="0" animBg="1"/>
      <p:bldP spid="55" grpId="0" animBg="1"/>
      <p:bldP spid="56" grpId="0" animBg="1"/>
      <p:bldP spid="57" grpId="0" animBg="1"/>
      <p:bldP spid="60" grpId="0" animBg="1"/>
      <p:bldP spid="68" grpId="0" animBg="1"/>
      <p:bldP spid="70" grpId="0" animBg="1"/>
      <p:bldP spid="73" grpId="0" animBg="1"/>
      <p:bldP spid="7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7" name="Shape 4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5356" y="708714"/>
            <a:ext cx="8322191" cy="429859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717750" y="39"/>
            <a:ext cx="8229600" cy="6011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err="1">
                <a:solidFill>
                  <a:srgbClr val="4F81BD"/>
                </a:solidFill>
                <a:latin typeface="Calibri"/>
              </a:rPr>
              <a:t>VOLTHA Architecture</a:t>
            </a:r>
            <a:endParaRPr lang="en-US" sz="2800" b="1" dirty="0">
              <a:solidFill>
                <a:srgbClr val="4F81BD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369695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7836" y="17207"/>
            <a:ext cx="8531225" cy="537754"/>
          </a:xfrm>
        </p:spPr>
        <p:txBody>
          <a:bodyPr/>
          <a:lstStyle/>
          <a:p>
            <a:pPr algn="ctr"/>
            <a:r>
              <a:rPr lang="en-US" sz="3200" b="1">
                <a:solidFill>
                  <a:srgbClr val="4B87CC"/>
                </a:solidFill>
                <a:latin typeface="+mn-lt"/>
              </a:rPr>
              <a:t>Industry’s First White-Box XGS-PON OLT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12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5503" y="905933"/>
            <a:ext cx="2984166" cy="38401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5905503" y="4757082"/>
            <a:ext cx="2984166" cy="36778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2001" y="506797"/>
            <a:ext cx="3056136" cy="38379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044416" y="684309"/>
            <a:ext cx="3723051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C0504D"/>
                </a:solidFill>
                <a:latin typeface="Calibri"/>
              </a:rPr>
              <a:t>White-Box = Open-Hardware Specs (OCP)</a:t>
            </a:r>
          </a:p>
          <a:p>
            <a:r>
              <a:rPr lang="en-US" sz="1600" b="1">
                <a:solidFill>
                  <a:srgbClr val="C0504D"/>
                </a:solidFill>
                <a:latin typeface="Calibri"/>
              </a:rPr>
              <a:t>	+ Open-source software (ONF+OCP)</a:t>
            </a:r>
          </a:p>
        </p:txBody>
      </p:sp>
      <p:sp>
        <p:nvSpPr>
          <p:cNvPr id="15" name="Title 5"/>
          <p:cNvSpPr txBox="1">
            <a:spLocks/>
          </p:cNvSpPr>
          <p:nvPr/>
        </p:nvSpPr>
        <p:spPr>
          <a:xfrm>
            <a:off x="3987525" y="1620581"/>
            <a:ext cx="1854475" cy="137901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l" defTabSz="457200" rtl="0" eaLnBrk="1" latinLnBrk="0" hangingPunct="1">
              <a:lnSpc>
                <a:spcPts val="3400"/>
              </a:lnSpc>
              <a:spcBef>
                <a:spcPct val="0"/>
              </a:spcBef>
              <a:buNone/>
              <a:defRPr sz="3000" b="0" i="0" kern="1200">
                <a:solidFill>
                  <a:schemeClr val="tx2"/>
                </a:solidFill>
                <a:latin typeface="Corbel"/>
                <a:ea typeface="+mj-ea"/>
                <a:cs typeface="Corbel"/>
              </a:defRPr>
            </a:lvl1pPr>
          </a:lstStyle>
          <a:p>
            <a:pPr algn="r"/>
            <a:r>
              <a:rPr lang="en-US" sz="2000" dirty="0" smtClean="0">
                <a:solidFill>
                  <a:srgbClr val="004B7D"/>
                </a:solidFill>
              </a:rPr>
              <a:t>Edgecore</a:t>
            </a:r>
          </a:p>
          <a:p>
            <a:pPr algn="r"/>
            <a:r>
              <a:rPr lang="en-US" sz="2000" dirty="0" smtClean="0">
                <a:solidFill>
                  <a:srgbClr val="004B7D"/>
                </a:solidFill>
              </a:rPr>
              <a:t> ASFvOLT16 </a:t>
            </a:r>
          </a:p>
          <a:p>
            <a:pPr algn="r"/>
            <a:r>
              <a:rPr lang="en-US" sz="2000" dirty="0" err="1" smtClean="0">
                <a:solidFill>
                  <a:srgbClr val="004B7D"/>
                </a:solidFill>
              </a:rPr>
              <a:t>Whitebox</a:t>
            </a:r>
            <a:r>
              <a:rPr lang="en-US" sz="2000" dirty="0" smtClean="0">
                <a:solidFill>
                  <a:srgbClr val="004B7D"/>
                </a:solidFill>
              </a:rPr>
              <a:t> OLT</a:t>
            </a:r>
            <a:endParaRPr lang="en-US" sz="2000" dirty="0">
              <a:solidFill>
                <a:srgbClr val="004B7D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24863" y="3073852"/>
            <a:ext cx="1442605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>
                <a:solidFill>
                  <a:srgbClr val="C0504D"/>
                </a:solidFill>
                <a:latin typeface="Calibri"/>
              </a:rPr>
              <a:t>Available</a:t>
            </a:r>
          </a:p>
          <a:p>
            <a:r>
              <a:rPr lang="en-US" b="1">
                <a:solidFill>
                  <a:srgbClr val="C0504D"/>
                </a:solidFill>
                <a:latin typeface="Calibri"/>
              </a:rPr>
              <a:t>July 2017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87836" y="587577"/>
            <a:ext cx="1624244" cy="52753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/>
            <a:r>
              <a:rPr lang="en-US">
                <a:solidFill>
                  <a:prstClr val="white"/>
                </a:solidFill>
                <a:latin typeface="Calibri"/>
              </a:rPr>
              <a:t>VOLTHA</a:t>
            </a:r>
          </a:p>
          <a:p>
            <a:pPr algn="ctr" defTabSz="457181"/>
            <a:r>
              <a:rPr lang="en-US">
                <a:solidFill>
                  <a:prstClr val="white"/>
                </a:solidFill>
                <a:latin typeface="Calibri"/>
              </a:rPr>
              <a:t>core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218318" y="3887404"/>
            <a:ext cx="1826099" cy="78200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36" tIns="45718" rIns="91436" bIns="45718" rtlCol="0" anchor="ctr"/>
          <a:lstStyle/>
          <a:p>
            <a:pPr algn="ctr" defTabSz="457181"/>
            <a:endParaRPr lang="en-US">
              <a:solidFill>
                <a:prstClr val="black"/>
              </a:solidFill>
              <a:latin typeface="Calibri"/>
            </a:endParaRPr>
          </a:p>
          <a:p>
            <a:pPr algn="ctr" defTabSz="457181"/>
            <a:endParaRPr lang="en-US">
              <a:solidFill>
                <a:prstClr val="black"/>
              </a:solidFill>
              <a:latin typeface="Calibri"/>
            </a:endParaRPr>
          </a:p>
          <a:p>
            <a:pPr algn="ctr" defTabSz="457181"/>
            <a:endParaRPr lang="en-US">
              <a:solidFill>
                <a:prstClr val="black"/>
              </a:solidFill>
              <a:latin typeface="Calibri"/>
            </a:endParaRPr>
          </a:p>
          <a:p>
            <a:pPr algn="ctr" defTabSz="457181"/>
            <a:endParaRPr lang="en-US">
              <a:solidFill>
                <a:prstClr val="black"/>
              </a:solidFill>
              <a:latin typeface="Calibri"/>
            </a:endParaRPr>
          </a:p>
          <a:p>
            <a:pPr algn="ctr" defTabSz="457181"/>
            <a:endParaRPr lang="en-US">
              <a:solidFill>
                <a:prstClr val="black"/>
              </a:solidFill>
              <a:latin typeface="Calibri"/>
            </a:endParaRPr>
          </a:p>
          <a:p>
            <a:pPr algn="ctr" defTabSz="457181"/>
            <a:endParaRPr lang="en-US">
              <a:solidFill>
                <a:prstClr val="black"/>
              </a:solidFill>
              <a:latin typeface="Calibri"/>
            </a:endParaRPr>
          </a:p>
          <a:p>
            <a:pPr algn="ctr" defTabSz="457181"/>
            <a:r>
              <a:rPr lang="en-US" sz="1600">
                <a:solidFill>
                  <a:prstClr val="black"/>
                </a:solidFill>
                <a:latin typeface="Calibri"/>
              </a:rPr>
              <a:t>Whitebox OLT</a:t>
            </a:r>
          </a:p>
          <a:p>
            <a:pPr algn="ctr" defTabSz="457181"/>
            <a:r>
              <a:rPr lang="en-US" sz="1050">
                <a:solidFill>
                  <a:prstClr val="black"/>
                </a:solidFill>
                <a:latin typeface="Calibri"/>
              </a:rPr>
              <a:t>(including EdgeCore)</a:t>
            </a:r>
            <a:endParaRPr lang="en-US" sz="1600">
              <a:solidFill>
                <a:prstClr val="black"/>
              </a:solidFill>
              <a:latin typeface="Calibri"/>
            </a:endParaRPr>
          </a:p>
          <a:p>
            <a:pPr algn="ctr" defTabSz="457181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385568" y="1115116"/>
            <a:ext cx="1489907" cy="49456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36" tIns="45718" rIns="91436" bIns="45718" rtlCol="0" anchor="ctr"/>
          <a:lstStyle/>
          <a:p>
            <a:pPr algn="ctr" defTabSz="457181"/>
            <a:r>
              <a:rPr lang="en-US" sz="1200">
                <a:solidFill>
                  <a:prstClr val="black"/>
                </a:solidFill>
                <a:latin typeface="Calibri"/>
              </a:rPr>
              <a:t>OpenOLT Adaptor</a:t>
            </a:r>
          </a:p>
          <a:p>
            <a:pPr algn="ctr" defTabSz="457181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39" name="Straight Arrow Connector 38"/>
          <p:cNvCxnSpPr>
            <a:stCxn id="38" idx="2"/>
            <a:endCxn id="37" idx="0"/>
          </p:cNvCxnSpPr>
          <p:nvPr/>
        </p:nvCxnSpPr>
        <p:spPr>
          <a:xfrm>
            <a:off x="1130522" y="1609678"/>
            <a:ext cx="846" cy="227772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11" y="2374469"/>
            <a:ext cx="1130512" cy="646327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r" defTabSz="457181"/>
            <a:r>
              <a:rPr lang="en-US" sz="1200">
                <a:solidFill>
                  <a:prstClr val="black"/>
                </a:solidFill>
                <a:latin typeface="Calibri"/>
              </a:rPr>
              <a:t>GRPC</a:t>
            </a:r>
          </a:p>
          <a:p>
            <a:pPr algn="r" defTabSz="457181"/>
            <a:r>
              <a:rPr lang="en-US" sz="1200">
                <a:solidFill>
                  <a:prstClr val="black"/>
                </a:solidFill>
                <a:latin typeface="Calibri"/>
              </a:rPr>
              <a:t>generic</a:t>
            </a:r>
          </a:p>
          <a:p>
            <a:pPr algn="r" defTabSz="457181"/>
            <a:r>
              <a:rPr lang="en-US" sz="1200">
                <a:solidFill>
                  <a:prstClr val="black"/>
                </a:solidFill>
                <a:latin typeface="Calibri"/>
              </a:rPr>
              <a:t>protobufs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46158" y="3897419"/>
            <a:ext cx="974765" cy="188307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1"/>
            <a:r>
              <a:rPr lang="en-US" sz="1000">
                <a:solidFill>
                  <a:prstClr val="white"/>
                </a:solidFill>
                <a:latin typeface="Calibri"/>
              </a:rPr>
              <a:t>C++ GRPC srv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646158" y="1421375"/>
            <a:ext cx="974765" cy="188307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1"/>
            <a:r>
              <a:rPr lang="en-US" sz="1000">
                <a:solidFill>
                  <a:prstClr val="white"/>
                </a:solidFill>
                <a:latin typeface="Calibri"/>
              </a:rPr>
              <a:t>Py GRPC client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46158" y="4102568"/>
            <a:ext cx="974765" cy="188307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1"/>
            <a:r>
              <a:rPr lang="en-US" sz="1000">
                <a:solidFill>
                  <a:prstClr val="white"/>
                </a:solidFill>
                <a:latin typeface="Calibri"/>
              </a:rPr>
              <a:t>Chip Driver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643139" y="4444493"/>
            <a:ext cx="974765" cy="188307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1"/>
            <a:r>
              <a:rPr lang="en-US" sz="1000">
                <a:solidFill>
                  <a:prstClr val="white"/>
                </a:solidFill>
                <a:latin typeface="Calibri"/>
              </a:rPr>
              <a:t>SDK(s)</a:t>
            </a:r>
          </a:p>
        </p:txBody>
      </p:sp>
      <p:sp>
        <p:nvSpPr>
          <p:cNvPr id="45" name="Title 5"/>
          <p:cNvSpPr txBox="1">
            <a:spLocks/>
          </p:cNvSpPr>
          <p:nvPr/>
        </p:nvSpPr>
        <p:spPr>
          <a:xfrm>
            <a:off x="1331013" y="2058532"/>
            <a:ext cx="1854475" cy="94299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l" defTabSz="457200" rtl="0" eaLnBrk="1" latinLnBrk="0" hangingPunct="1">
              <a:lnSpc>
                <a:spcPts val="3400"/>
              </a:lnSpc>
              <a:spcBef>
                <a:spcPct val="0"/>
              </a:spcBef>
              <a:buNone/>
              <a:defRPr sz="3000" b="0" i="0" kern="1200">
                <a:solidFill>
                  <a:schemeClr val="tx2"/>
                </a:solidFill>
                <a:latin typeface="Corbel"/>
                <a:ea typeface="+mj-ea"/>
                <a:cs typeface="Corbel"/>
              </a:defRPr>
            </a:lvl1pPr>
          </a:lstStyle>
          <a:p>
            <a:pPr algn="r"/>
            <a:r>
              <a:rPr lang="en-US" sz="2000" dirty="0" smtClean="0">
                <a:solidFill>
                  <a:srgbClr val="004B7D"/>
                </a:solidFill>
              </a:rPr>
              <a:t>OpenOLT Software</a:t>
            </a:r>
          </a:p>
        </p:txBody>
      </p:sp>
      <p:cxnSp>
        <p:nvCxnSpPr>
          <p:cNvPr id="10" name="Straight Arrow Connector 9"/>
          <p:cNvCxnSpPr>
            <a:stCxn id="45" idx="0"/>
          </p:cNvCxnSpPr>
          <p:nvPr/>
        </p:nvCxnSpPr>
        <p:spPr>
          <a:xfrm flipH="1" flipV="1">
            <a:off x="1875475" y="1749656"/>
            <a:ext cx="382776" cy="435194"/>
          </a:xfrm>
          <a:prstGeom prst="straightConnector1">
            <a:avLst/>
          </a:prstGeom>
          <a:ln w="25400" cap="rnd" cmpd="sng">
            <a:solidFill>
              <a:schemeClr val="tx1">
                <a:lumMod val="60000"/>
                <a:lumOff val="4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45" idx="2"/>
          </p:cNvCxnSpPr>
          <p:nvPr/>
        </p:nvCxnSpPr>
        <p:spPr>
          <a:xfrm flipH="1">
            <a:off x="1705133" y="3001525"/>
            <a:ext cx="553118" cy="790876"/>
          </a:xfrm>
          <a:prstGeom prst="straightConnector1">
            <a:avLst/>
          </a:prstGeom>
          <a:ln w="25400" cap="rnd" cmpd="sng">
            <a:solidFill>
              <a:schemeClr val="tx1">
                <a:lumMod val="60000"/>
                <a:lumOff val="4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59770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38" grpId="0" animBg="1"/>
      <p:bldP spid="40" grpId="0"/>
      <p:bldP spid="41" grpId="0" animBg="1"/>
      <p:bldP spid="42" grpId="0" animBg="1"/>
      <p:bldP spid="43" grpId="0" animBg="1"/>
      <p:bldP spid="44" grpId="0" animBg="1"/>
      <p:bldP spid="4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716"/>
            <a:ext cx="8229600" cy="556021"/>
          </a:xfrm>
        </p:spPr>
        <p:txBody>
          <a:bodyPr>
            <a:noAutofit/>
          </a:bodyPr>
          <a:lstStyle/>
          <a:p>
            <a:r>
              <a:rPr lang="en-US" sz="2800" b="1">
                <a:solidFill>
                  <a:schemeClr val="accent1"/>
                </a:solidFill>
              </a:rPr>
              <a:t>Why OpenOLT Adaptor?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8515" y="654712"/>
            <a:ext cx="6897137" cy="649038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spcAft>
                <a:spcPts val="1200"/>
              </a:spcAft>
              <a:buNone/>
            </a:pPr>
            <a:r>
              <a:rPr lang="en-US" sz="1600"/>
              <a:t>Generic OLT adaptor - </a:t>
            </a:r>
            <a:r>
              <a:rPr lang="en-US" sz="1800"/>
              <a:t>ease of onboarding for new vendors (including whitebox vendors)</a:t>
            </a:r>
          </a:p>
        </p:txBody>
      </p:sp>
      <p:sp>
        <p:nvSpPr>
          <p:cNvPr id="4" name="Rectangle 3"/>
          <p:cNvSpPr/>
          <p:nvPr/>
        </p:nvSpPr>
        <p:spPr>
          <a:xfrm>
            <a:off x="287836" y="587577"/>
            <a:ext cx="1624244" cy="52753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/>
            <a:r>
              <a:rPr lang="en-US">
                <a:solidFill>
                  <a:prstClr val="white"/>
                </a:solidFill>
                <a:latin typeface="Calibri"/>
              </a:rPr>
              <a:t>VOLTHA</a:t>
            </a:r>
          </a:p>
          <a:p>
            <a:pPr algn="ctr" defTabSz="457181"/>
            <a:r>
              <a:rPr lang="en-US">
                <a:solidFill>
                  <a:prstClr val="white"/>
                </a:solidFill>
                <a:latin typeface="Calibri"/>
              </a:rPr>
              <a:t>core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18298" y="3887394"/>
            <a:ext cx="1826099" cy="78200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36" tIns="45718" rIns="91436" bIns="45718" rtlCol="0" anchor="ctr"/>
          <a:lstStyle/>
          <a:p>
            <a:pPr algn="ctr" defTabSz="457181"/>
            <a:endParaRPr lang="en-US">
              <a:solidFill>
                <a:prstClr val="black"/>
              </a:solidFill>
              <a:latin typeface="Calibri"/>
            </a:endParaRPr>
          </a:p>
          <a:p>
            <a:pPr algn="ctr" defTabSz="457181"/>
            <a:endParaRPr lang="en-US">
              <a:solidFill>
                <a:prstClr val="black"/>
              </a:solidFill>
              <a:latin typeface="Calibri"/>
            </a:endParaRPr>
          </a:p>
          <a:p>
            <a:pPr algn="ctr" defTabSz="457181"/>
            <a:endParaRPr lang="en-US">
              <a:solidFill>
                <a:prstClr val="black"/>
              </a:solidFill>
              <a:latin typeface="Calibri"/>
            </a:endParaRPr>
          </a:p>
          <a:p>
            <a:pPr algn="ctr" defTabSz="457181"/>
            <a:endParaRPr lang="en-US">
              <a:solidFill>
                <a:prstClr val="black"/>
              </a:solidFill>
              <a:latin typeface="Calibri"/>
            </a:endParaRPr>
          </a:p>
          <a:p>
            <a:pPr algn="ctr" defTabSz="457181"/>
            <a:endParaRPr lang="en-US">
              <a:solidFill>
                <a:prstClr val="black"/>
              </a:solidFill>
              <a:latin typeface="Calibri"/>
            </a:endParaRPr>
          </a:p>
          <a:p>
            <a:pPr algn="ctr" defTabSz="457181"/>
            <a:endParaRPr lang="en-US">
              <a:solidFill>
                <a:prstClr val="black"/>
              </a:solidFill>
              <a:latin typeface="Calibri"/>
            </a:endParaRPr>
          </a:p>
          <a:p>
            <a:pPr algn="ctr" defTabSz="457181"/>
            <a:r>
              <a:rPr lang="en-US" sz="1600">
                <a:solidFill>
                  <a:prstClr val="black"/>
                </a:solidFill>
                <a:latin typeface="Calibri"/>
              </a:rPr>
              <a:t>Whitebox OLT</a:t>
            </a:r>
          </a:p>
          <a:p>
            <a:pPr algn="ctr" defTabSz="457181">
              <a:lnSpc>
                <a:spcPct val="50000"/>
              </a:lnSpc>
            </a:pPr>
            <a:r>
              <a:rPr lang="en-US" sz="1100">
                <a:solidFill>
                  <a:prstClr val="black"/>
                </a:solidFill>
                <a:latin typeface="Calibri"/>
              </a:rPr>
              <a:t>(including EdgeCore)</a:t>
            </a:r>
            <a:endParaRPr lang="en-US">
              <a:solidFill>
                <a:prstClr val="black"/>
              </a:solidFill>
              <a:latin typeface="Calibri"/>
            </a:endParaRPr>
          </a:p>
          <a:p>
            <a:pPr algn="ctr" defTabSz="457181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85548" y="1104120"/>
            <a:ext cx="1489907" cy="50555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36" tIns="45718" rIns="91436" bIns="45718" rtlCol="0" anchor="ctr"/>
          <a:lstStyle/>
          <a:p>
            <a:pPr algn="ctr" defTabSz="457181"/>
            <a:r>
              <a:rPr lang="en-US" sz="1200">
                <a:solidFill>
                  <a:prstClr val="black"/>
                </a:solidFill>
                <a:latin typeface="Calibri"/>
              </a:rPr>
              <a:t>OpenOLT Adaptor</a:t>
            </a:r>
          </a:p>
          <a:p>
            <a:pPr algn="ctr" defTabSz="457181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7" name="Straight Arrow Connector 6"/>
          <p:cNvCxnSpPr>
            <a:stCxn id="6" idx="2"/>
            <a:endCxn id="5" idx="0"/>
          </p:cNvCxnSpPr>
          <p:nvPr/>
        </p:nvCxnSpPr>
        <p:spPr>
          <a:xfrm>
            <a:off x="1130495" y="1609681"/>
            <a:ext cx="846" cy="227771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" y="2374469"/>
            <a:ext cx="1230335" cy="923326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 defTabSz="457181"/>
            <a:r>
              <a:rPr lang="en-US">
                <a:solidFill>
                  <a:prstClr val="black"/>
                </a:solidFill>
                <a:latin typeface="Calibri"/>
              </a:rPr>
              <a:t>GRPC</a:t>
            </a:r>
          </a:p>
          <a:p>
            <a:pPr algn="ctr" defTabSz="457181"/>
            <a:r>
              <a:rPr lang="en-US">
                <a:solidFill>
                  <a:prstClr val="black"/>
                </a:solidFill>
                <a:latin typeface="Calibri"/>
              </a:rPr>
              <a:t>(generic</a:t>
            </a:r>
          </a:p>
          <a:p>
            <a:pPr algn="ctr" defTabSz="457181"/>
            <a:r>
              <a:rPr lang="en-US">
                <a:solidFill>
                  <a:prstClr val="black"/>
                </a:solidFill>
                <a:latin typeface="Calibri"/>
              </a:rPr>
              <a:t>protobufs)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7857" y="98844"/>
            <a:ext cx="1538773" cy="369328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 defTabSz="457181"/>
            <a:r>
              <a:rPr lang="en-US" i="1">
                <a:solidFill>
                  <a:prstClr val="black"/>
                </a:solidFill>
                <a:latin typeface="Calibri"/>
              </a:rPr>
              <a:t>March 2018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6138" y="3897419"/>
            <a:ext cx="974765" cy="188307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1"/>
            <a:r>
              <a:rPr lang="en-US" sz="1000">
                <a:solidFill>
                  <a:prstClr val="white"/>
                </a:solidFill>
                <a:latin typeface="Calibri"/>
              </a:rPr>
              <a:t>C++ GRPC srv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6138" y="1421374"/>
            <a:ext cx="974765" cy="188307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1"/>
            <a:r>
              <a:rPr lang="en-US" sz="1000">
                <a:solidFill>
                  <a:prstClr val="white"/>
                </a:solidFill>
                <a:latin typeface="Calibri"/>
              </a:rPr>
              <a:t>Py GRPC client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6138" y="4102568"/>
            <a:ext cx="974765" cy="188307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1"/>
            <a:r>
              <a:rPr lang="en-US" sz="1000">
                <a:solidFill>
                  <a:prstClr val="white"/>
                </a:solidFill>
                <a:latin typeface="Calibri"/>
              </a:rPr>
              <a:t>Chip Driver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3119" y="4444493"/>
            <a:ext cx="974765" cy="188307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1"/>
            <a:r>
              <a:rPr lang="en-US" sz="1000">
                <a:solidFill>
                  <a:prstClr val="white"/>
                </a:solidFill>
                <a:latin typeface="Calibri"/>
              </a:rPr>
              <a:t>SDK(s)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599570" y="1609678"/>
            <a:ext cx="3389314" cy="518377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VOLTHA CORE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003260" y="2128055"/>
            <a:ext cx="1126968" cy="24641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OpenOLT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860286" y="3608441"/>
            <a:ext cx="975584" cy="378507"/>
          </a:xfrm>
          <a:prstGeom prst="roundRect">
            <a:avLst/>
          </a:prstGeom>
          <a:ln>
            <a:solidFill>
              <a:schemeClr val="accent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/>
              <a:t>EdgeCore OLT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988270" y="3608441"/>
            <a:ext cx="975584" cy="378507"/>
          </a:xfrm>
          <a:prstGeom prst="roundRect">
            <a:avLst/>
          </a:prstGeom>
          <a:ln>
            <a:solidFill>
              <a:schemeClr val="accent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/>
              <a:t>Iskratel </a:t>
            </a:r>
          </a:p>
          <a:p>
            <a:pPr algn="ctr"/>
            <a:r>
              <a:rPr lang="en-US" sz="1200" b="1"/>
              <a:t>OLT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00370" y="2129052"/>
            <a:ext cx="1420310" cy="24641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OpenOMCI ONU</a:t>
            </a:r>
          </a:p>
        </p:txBody>
      </p:sp>
      <p:cxnSp>
        <p:nvCxnSpPr>
          <p:cNvPr id="21" name="Straight Arrow Connector 20"/>
          <p:cNvCxnSpPr>
            <a:stCxn id="11" idx="2"/>
            <a:endCxn id="12" idx="0"/>
          </p:cNvCxnSpPr>
          <p:nvPr/>
        </p:nvCxnSpPr>
        <p:spPr>
          <a:xfrm flipH="1">
            <a:off x="4348078" y="2374469"/>
            <a:ext cx="218666" cy="1233972"/>
          </a:xfrm>
          <a:prstGeom prst="straightConnector1">
            <a:avLst/>
          </a:prstGeom>
          <a:ln w="19050" cmpd="sng">
            <a:solidFill>
              <a:schemeClr val="tx1">
                <a:lumMod val="50000"/>
                <a:lumOff val="50000"/>
              </a:schemeClr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11" idx="2"/>
            <a:endCxn id="18" idx="0"/>
          </p:cNvCxnSpPr>
          <p:nvPr/>
        </p:nvCxnSpPr>
        <p:spPr>
          <a:xfrm>
            <a:off x="4566744" y="2374469"/>
            <a:ext cx="909318" cy="1233972"/>
          </a:xfrm>
          <a:prstGeom prst="straightConnector1">
            <a:avLst/>
          </a:prstGeom>
          <a:ln w="19050" cmpd="sng">
            <a:solidFill>
              <a:schemeClr val="tx1">
                <a:lumMod val="50000"/>
                <a:lumOff val="50000"/>
              </a:schemeClr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2784796" y="3608441"/>
            <a:ext cx="975584" cy="378507"/>
          </a:xfrm>
          <a:prstGeom prst="roundRect">
            <a:avLst/>
          </a:prstGeom>
          <a:ln>
            <a:solidFill>
              <a:schemeClr val="accent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/>
              <a:t>CIG</a:t>
            </a:r>
          </a:p>
          <a:p>
            <a:pPr algn="ctr"/>
            <a:r>
              <a:rPr lang="en-US" sz="1200" b="1"/>
              <a:t>OLT</a:t>
            </a:r>
          </a:p>
        </p:txBody>
      </p:sp>
      <p:cxnSp>
        <p:nvCxnSpPr>
          <p:cNvPr id="27" name="Straight Arrow Connector 26"/>
          <p:cNvCxnSpPr>
            <a:stCxn id="11" idx="2"/>
            <a:endCxn id="26" idx="0"/>
          </p:cNvCxnSpPr>
          <p:nvPr/>
        </p:nvCxnSpPr>
        <p:spPr>
          <a:xfrm flipH="1">
            <a:off x="3272588" y="2374469"/>
            <a:ext cx="1294156" cy="1233972"/>
          </a:xfrm>
          <a:prstGeom prst="straightConnector1">
            <a:avLst/>
          </a:prstGeom>
          <a:ln w="19050" cmpd="sng">
            <a:solidFill>
              <a:schemeClr val="tx1">
                <a:lumMod val="50000"/>
                <a:lumOff val="50000"/>
              </a:schemeClr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29"/>
          <p:cNvSpPr/>
          <p:nvPr/>
        </p:nvSpPr>
        <p:spPr>
          <a:xfrm>
            <a:off x="7131857" y="2692109"/>
            <a:ext cx="1169020" cy="234519"/>
          </a:xfrm>
          <a:prstGeom prst="roundRect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/>
              <a:t>Alpha ONU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131857" y="2961768"/>
            <a:ext cx="1169020" cy="234519"/>
          </a:xfrm>
          <a:prstGeom prst="roundRect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/>
              <a:t>Iskratel ONU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7131857" y="3231427"/>
            <a:ext cx="1169020" cy="234519"/>
          </a:xfrm>
          <a:prstGeom prst="roundRect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/>
              <a:t>Arcadyan ONU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131857" y="3501086"/>
            <a:ext cx="1169020" cy="234519"/>
          </a:xfrm>
          <a:prstGeom prst="roundRect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/>
              <a:t>CIG ONU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7131857" y="3763337"/>
            <a:ext cx="1169020" cy="234519"/>
          </a:xfrm>
          <a:prstGeom prst="roundRect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/>
              <a:t>Tellabs ONU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3222127" y="4139348"/>
            <a:ext cx="975584" cy="378507"/>
          </a:xfrm>
          <a:prstGeom prst="roundRect">
            <a:avLst/>
          </a:prstGeom>
          <a:ln>
            <a:solidFill>
              <a:schemeClr val="accent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/>
              <a:t>Tellabs</a:t>
            </a:r>
          </a:p>
          <a:p>
            <a:pPr algn="ctr"/>
            <a:r>
              <a:rPr lang="en-US" sz="1200" b="1"/>
              <a:t>OLT</a:t>
            </a:r>
          </a:p>
        </p:txBody>
      </p:sp>
      <p:cxnSp>
        <p:nvCxnSpPr>
          <p:cNvPr id="36" name="Straight Arrow Connector 35"/>
          <p:cNvCxnSpPr>
            <a:stCxn id="11" idx="2"/>
            <a:endCxn id="35" idx="0"/>
          </p:cNvCxnSpPr>
          <p:nvPr/>
        </p:nvCxnSpPr>
        <p:spPr>
          <a:xfrm flipH="1">
            <a:off x="3709919" y="2374469"/>
            <a:ext cx="856825" cy="1764879"/>
          </a:xfrm>
          <a:prstGeom prst="straightConnector1">
            <a:avLst/>
          </a:prstGeom>
          <a:ln w="19050" cmpd="sng">
            <a:solidFill>
              <a:schemeClr val="tx1">
                <a:lumMod val="50000"/>
                <a:lumOff val="50000"/>
              </a:schemeClr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6526322" y="2375466"/>
            <a:ext cx="16821" cy="1521953"/>
          </a:xfrm>
          <a:prstGeom prst="line">
            <a:avLst/>
          </a:prstGeom>
          <a:ln w="19050" cmpd="sng">
            <a:solidFill>
              <a:schemeClr val="bg1">
                <a:lumMod val="50000"/>
              </a:schemeClr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endCxn id="30" idx="1"/>
          </p:cNvCxnSpPr>
          <p:nvPr/>
        </p:nvCxnSpPr>
        <p:spPr>
          <a:xfrm flipV="1">
            <a:off x="6517912" y="2809369"/>
            <a:ext cx="613945" cy="8411"/>
          </a:xfrm>
          <a:prstGeom prst="straightConnector1">
            <a:avLst/>
          </a:prstGeom>
          <a:ln w="19050" cmpd="sng">
            <a:solidFill>
              <a:schemeClr val="bg1">
                <a:lumMod val="50000"/>
              </a:schemeClr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V="1">
            <a:off x="6535105" y="3096349"/>
            <a:ext cx="613945" cy="8411"/>
          </a:xfrm>
          <a:prstGeom prst="straightConnector1">
            <a:avLst/>
          </a:prstGeom>
          <a:ln w="19050" cmpd="sng">
            <a:solidFill>
              <a:schemeClr val="bg1">
                <a:lumMod val="50000"/>
              </a:schemeClr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V="1">
            <a:off x="6543143" y="3366506"/>
            <a:ext cx="613945" cy="8411"/>
          </a:xfrm>
          <a:prstGeom prst="straightConnector1">
            <a:avLst/>
          </a:prstGeom>
          <a:ln w="19050" cmpd="sng">
            <a:solidFill>
              <a:schemeClr val="bg1">
                <a:lumMod val="50000"/>
              </a:schemeClr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V="1">
            <a:off x="6513707" y="3608441"/>
            <a:ext cx="613945" cy="8411"/>
          </a:xfrm>
          <a:prstGeom prst="straightConnector1">
            <a:avLst/>
          </a:prstGeom>
          <a:ln w="19050" cmpd="sng">
            <a:solidFill>
              <a:schemeClr val="bg1">
                <a:lumMod val="50000"/>
              </a:schemeClr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V="1">
            <a:off x="6526322" y="3878983"/>
            <a:ext cx="613945" cy="8411"/>
          </a:xfrm>
          <a:prstGeom prst="straightConnector1">
            <a:avLst/>
          </a:prstGeom>
          <a:ln w="19050" cmpd="sng">
            <a:solidFill>
              <a:schemeClr val="bg1">
                <a:lumMod val="50000"/>
              </a:schemeClr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91946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8" grpId="0" animBg="1"/>
      <p:bldP spid="19" grpId="0" animBg="1"/>
      <p:bldP spid="26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Trellis: Multi-purpose leaf-spine fabric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921E2DF-5279-024C-809C-CD16853F95A6}" type="slidenum">
              <a:rPr lang="en-US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5378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3" name="Shape 5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34" y="684929"/>
            <a:ext cx="8628313" cy="4306172"/>
          </a:xfrm>
          <a:prstGeom prst="rect">
            <a:avLst/>
          </a:prstGeom>
          <a:noFill/>
          <a:ln>
            <a:noFill/>
          </a:ln>
        </p:spPr>
      </p:pic>
      <p:sp>
        <p:nvSpPr>
          <p:cNvPr id="534" name="Shape 534"/>
          <p:cNvSpPr txBox="1"/>
          <p:nvPr/>
        </p:nvSpPr>
        <p:spPr>
          <a:xfrm>
            <a:off x="152400" y="684792"/>
            <a:ext cx="3000000" cy="6422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" sz="2000" b="1" kern="0">
                <a:solidFill>
                  <a:srgbClr val="4F81BD"/>
                </a:solidFill>
                <a:latin typeface="Calibri"/>
                <a:ea typeface="Calibri"/>
                <a:cs typeface="Calibri"/>
                <a:sym typeface="Calibri"/>
              </a:rPr>
              <a:t>Multi-purpose leaf-spine</a:t>
            </a:r>
            <a:endParaRPr sz="2000" b="1" kern="0">
              <a:solidFill>
                <a:srgbClr val="4F81B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" sz="2000" b="1" kern="0">
                <a:solidFill>
                  <a:srgbClr val="4F81BD"/>
                </a:solidFill>
                <a:latin typeface="Calibri"/>
                <a:ea typeface="Calibri"/>
                <a:cs typeface="Calibri"/>
                <a:sym typeface="Calibri"/>
              </a:rPr>
              <a:t>fabric designed for NFV</a:t>
            </a:r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5" name="Shape 535"/>
          <p:cNvSpPr txBox="1"/>
          <p:nvPr/>
        </p:nvSpPr>
        <p:spPr>
          <a:xfrm>
            <a:off x="5502013" y="699238"/>
            <a:ext cx="3278700" cy="9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r" defTabSz="914400">
              <a:buClr>
                <a:srgbClr val="000000"/>
              </a:buClr>
              <a:buFont typeface="Arial"/>
              <a:buNone/>
            </a:pPr>
            <a:r>
              <a:rPr lang="en" sz="2000" b="1" kern="0">
                <a:solidFill>
                  <a:srgbClr val="4F81BD"/>
                </a:solidFill>
                <a:latin typeface="Calibri"/>
                <a:ea typeface="Calibri"/>
                <a:cs typeface="Calibri"/>
                <a:sym typeface="Calibri"/>
              </a:rPr>
              <a:t>Bare-metal hardware</a:t>
            </a:r>
            <a:endParaRPr sz="2000" b="1" kern="0">
              <a:solidFill>
                <a:srgbClr val="4F81B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r" defTabSz="914400">
              <a:buClr>
                <a:srgbClr val="000000"/>
              </a:buClr>
              <a:buFont typeface="Arial"/>
              <a:buNone/>
            </a:pPr>
            <a:r>
              <a:rPr lang="en" sz="2000" b="1" kern="0">
                <a:solidFill>
                  <a:srgbClr val="4F81BD"/>
                </a:solidFill>
                <a:latin typeface="Calibri"/>
                <a:ea typeface="Calibri"/>
                <a:cs typeface="Calibri"/>
                <a:sym typeface="Calibri"/>
              </a:rPr>
              <a:t>Open-source software</a:t>
            </a:r>
            <a:endParaRPr sz="2000" b="1" kern="0">
              <a:solidFill>
                <a:srgbClr val="4F81B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r" defTabSz="914400">
              <a:buClr>
                <a:srgbClr val="000000"/>
              </a:buClr>
              <a:buFont typeface="Arial"/>
              <a:buNone/>
            </a:pPr>
            <a:r>
              <a:rPr lang="en" sz="2000" b="1" kern="0">
                <a:solidFill>
                  <a:srgbClr val="4F81BD"/>
                </a:solidFill>
                <a:latin typeface="Calibri"/>
                <a:ea typeface="Calibri"/>
                <a:cs typeface="Calibri"/>
                <a:sym typeface="Calibri"/>
              </a:rPr>
              <a:t>SDN-based (built on ONOS)</a:t>
            </a:r>
            <a:endParaRPr sz="2000" b="1" kern="0">
              <a:solidFill>
                <a:srgbClr val="4F81B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717750" y="19"/>
            <a:ext cx="8229600" cy="6011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err="1">
                <a:solidFill>
                  <a:srgbClr val="4F81BD"/>
                </a:solidFill>
                <a:latin typeface="Calibri"/>
              </a:rPr>
              <a:t>Trellis Overview</a:t>
            </a:r>
            <a:endParaRPr lang="en-US" sz="3200" b="1" dirty="0">
              <a:solidFill>
                <a:srgbClr val="4F81BD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068661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Shape 541"/>
          <p:cNvSpPr txBox="1">
            <a:spLocks noGrp="1"/>
          </p:cNvSpPr>
          <p:nvPr>
            <p:ph type="body" idx="1"/>
          </p:nvPr>
        </p:nvSpPr>
        <p:spPr>
          <a:xfrm>
            <a:off x="234548" y="684757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>
              <a:lnSpc>
                <a:spcPct val="130000"/>
              </a:lnSpc>
              <a:buClr>
                <a:schemeClr val="dk1"/>
              </a:buClr>
              <a:buSzPts val="1100"/>
            </a:pPr>
            <a:r>
              <a:rPr lang="en" sz="1400" b="1">
                <a:solidFill>
                  <a:schemeClr val="accent5"/>
                </a:solidFill>
              </a:rPr>
              <a:t>Bridging</a:t>
            </a:r>
            <a:r>
              <a:rPr lang="en" sz="1400">
                <a:solidFill>
                  <a:schemeClr val="dk1"/>
                </a:solidFill>
              </a:rPr>
              <a:t> with Access &amp; Trunk VLANs</a:t>
            </a:r>
            <a:r>
              <a:rPr lang="en-US" sz="1400">
                <a:solidFill>
                  <a:schemeClr val="dk1"/>
                </a:solidFill>
              </a:rPr>
              <a:t> (within a rack)</a:t>
            </a:r>
            <a:endParaRPr sz="1400">
              <a:solidFill>
                <a:schemeClr val="dk1"/>
              </a:solidFill>
            </a:endParaRPr>
          </a:p>
          <a:p>
            <a:pPr marL="285750" indent="-285750">
              <a:lnSpc>
                <a:spcPct val="130000"/>
              </a:lnSpc>
              <a:buClr>
                <a:schemeClr val="dk1"/>
              </a:buClr>
              <a:buSzPts val="1100"/>
            </a:pPr>
            <a:r>
              <a:rPr lang="en-US" sz="1400" b="1">
                <a:solidFill>
                  <a:srgbClr val="0097A7"/>
                </a:solidFill>
              </a:rPr>
              <a:t>Routing</a:t>
            </a:r>
            <a:r>
              <a:rPr lang="en-US" sz="1400">
                <a:solidFill>
                  <a:schemeClr val="dk1"/>
                </a:solidFill>
              </a:rPr>
              <a:t> (inter-rack)</a:t>
            </a:r>
          </a:p>
          <a:p>
            <a:pPr marL="742950" lvl="1" indent="-285750">
              <a:lnSpc>
                <a:spcPct val="130000"/>
              </a:lnSpc>
              <a:spcBef>
                <a:spcPts val="0"/>
              </a:spcBef>
              <a:buClr>
                <a:schemeClr val="dk1"/>
              </a:buClr>
              <a:buSzPts val="1100"/>
            </a:pPr>
            <a:r>
              <a:rPr lang="en" sz="1200">
                <a:solidFill>
                  <a:schemeClr val="dk1"/>
                </a:solidFill>
              </a:rPr>
              <a:t>IPv4 &amp; IPv6 Unicast routing with MPLS Segment-Routing</a:t>
            </a:r>
            <a:endParaRPr sz="1200">
              <a:solidFill>
                <a:schemeClr val="dk1"/>
              </a:solidFill>
            </a:endParaRPr>
          </a:p>
          <a:p>
            <a:pPr marL="742950" lvl="1" indent="-285750">
              <a:lnSpc>
                <a:spcPct val="130000"/>
              </a:lnSpc>
              <a:spcBef>
                <a:spcPts val="0"/>
              </a:spcBef>
              <a:buClr>
                <a:schemeClr val="dk1"/>
              </a:buClr>
              <a:buSzPts val="1100"/>
            </a:pPr>
            <a:r>
              <a:rPr lang="en" sz="1200">
                <a:solidFill>
                  <a:schemeClr val="dk1"/>
                </a:solidFill>
              </a:rPr>
              <a:t>IPv4 &amp; IPv6 Multicast routing</a:t>
            </a:r>
            <a:endParaRPr sz="1200">
              <a:solidFill>
                <a:schemeClr val="dk1"/>
              </a:solidFill>
            </a:endParaRPr>
          </a:p>
          <a:p>
            <a:pPr marL="285750" indent="-285750">
              <a:lnSpc>
                <a:spcPct val="130000"/>
              </a:lnSpc>
              <a:buClr>
                <a:schemeClr val="dk1"/>
              </a:buClr>
              <a:buSzPts val="1100"/>
            </a:pPr>
            <a:r>
              <a:rPr lang="en" sz="1400" b="1">
                <a:solidFill>
                  <a:srgbClr val="0097A7"/>
                </a:solidFill>
              </a:rPr>
              <a:t>Dual-homing</a:t>
            </a:r>
            <a:r>
              <a:rPr lang="en" sz="1400">
                <a:solidFill>
                  <a:schemeClr val="dk1"/>
                </a:solidFill>
              </a:rPr>
              <a:t> for compute-nodes and external routers</a:t>
            </a:r>
            <a:endParaRPr lang="en-US" sz="1400">
              <a:solidFill>
                <a:schemeClr val="dk1"/>
              </a:solidFill>
            </a:endParaRPr>
          </a:p>
          <a:p>
            <a:pPr marL="285750" indent="-285750">
              <a:lnSpc>
                <a:spcPct val="130000"/>
              </a:lnSpc>
              <a:buClr>
                <a:schemeClr val="dk1"/>
              </a:buClr>
              <a:buSzPts val="1100"/>
            </a:pPr>
            <a:r>
              <a:rPr lang="en" sz="1400" b="1">
                <a:solidFill>
                  <a:srgbClr val="0097A7"/>
                </a:solidFill>
              </a:rPr>
              <a:t>Multi-stage</a:t>
            </a:r>
            <a:r>
              <a:rPr lang="en" sz="1400">
                <a:solidFill>
                  <a:schemeClr val="dk1"/>
                </a:solidFill>
              </a:rPr>
              <a:t> fabrics (2 layers of spines)</a:t>
            </a:r>
            <a:endParaRPr sz="1400">
              <a:solidFill>
                <a:schemeClr val="dk1"/>
              </a:solidFill>
            </a:endParaRPr>
          </a:p>
          <a:p>
            <a:pPr marL="285750" indent="-285750">
              <a:lnSpc>
                <a:spcPct val="130000"/>
              </a:lnSpc>
              <a:buClr>
                <a:schemeClr val="dk1"/>
              </a:buClr>
              <a:buSzPts val="1100"/>
            </a:pPr>
            <a:r>
              <a:rPr lang="en" sz="1400" b="1">
                <a:solidFill>
                  <a:srgbClr val="FF6600"/>
                </a:solidFill>
              </a:rPr>
              <a:t>vRouter</a:t>
            </a:r>
            <a:r>
              <a:rPr lang="en" sz="1400">
                <a:solidFill>
                  <a:srgbClr val="FF6600"/>
                </a:solidFill>
              </a:rPr>
              <a:t> </a:t>
            </a:r>
            <a:r>
              <a:rPr lang="en" sz="1400">
                <a:solidFill>
                  <a:schemeClr val="dk1"/>
                </a:solidFill>
              </a:rPr>
              <a:t>- entire fabric behaves as a single router</a:t>
            </a:r>
            <a:endParaRPr lang="en-US" sz="1400">
              <a:solidFill>
                <a:schemeClr val="dk1"/>
              </a:solidFill>
            </a:endParaRPr>
          </a:p>
          <a:p>
            <a:pPr marL="742950" lvl="1" indent="-285750">
              <a:lnSpc>
                <a:spcPct val="130000"/>
              </a:lnSpc>
              <a:spcBef>
                <a:spcPts val="0"/>
              </a:spcBef>
              <a:buClr>
                <a:schemeClr val="dk1"/>
              </a:buClr>
              <a:buSzPts val="1100"/>
            </a:pPr>
            <a:r>
              <a:rPr lang="en" sz="1200">
                <a:solidFill>
                  <a:schemeClr val="dk1"/>
                </a:solidFill>
              </a:rPr>
              <a:t>BGP (v4/v6) support for external (upstream) connectivity</a:t>
            </a:r>
            <a:endParaRPr lang="en-US" sz="1200">
              <a:solidFill>
                <a:schemeClr val="dk1"/>
              </a:solidFill>
            </a:endParaRPr>
          </a:p>
          <a:p>
            <a:pPr marL="742950" lvl="1" indent="-285750">
              <a:lnSpc>
                <a:spcPct val="130000"/>
              </a:lnSpc>
              <a:spcBef>
                <a:spcPts val="0"/>
              </a:spcBef>
              <a:buClr>
                <a:schemeClr val="dk1"/>
              </a:buClr>
              <a:buSzPts val="1100"/>
            </a:pPr>
            <a:r>
              <a:rPr lang="en" sz="1200">
                <a:solidFill>
                  <a:schemeClr val="dk1"/>
                </a:solidFill>
              </a:rPr>
              <a:t>Static routes, route blackholing</a:t>
            </a:r>
            <a:endParaRPr lang="en-US" sz="1200">
              <a:solidFill>
                <a:schemeClr val="dk1"/>
              </a:solidFill>
            </a:endParaRPr>
          </a:p>
          <a:p>
            <a:pPr marL="742950" lvl="1" indent="-285750">
              <a:lnSpc>
                <a:spcPct val="130000"/>
              </a:lnSpc>
              <a:spcBef>
                <a:spcPts val="0"/>
              </a:spcBef>
              <a:buClr>
                <a:schemeClr val="dk1"/>
              </a:buClr>
              <a:buSzPts val="1100"/>
            </a:pPr>
            <a:r>
              <a:rPr lang="en" sz="1200">
                <a:solidFill>
                  <a:schemeClr val="tx1"/>
                </a:solidFill>
              </a:rPr>
              <a:t>DHCP L3 relay </a:t>
            </a:r>
            <a:r>
              <a:rPr lang="en" sz="1200">
                <a:solidFill>
                  <a:schemeClr val="dk1"/>
                </a:solidFill>
              </a:rPr>
              <a:t>(IPv4/v6)</a:t>
            </a:r>
            <a:endParaRPr lang="en-US" sz="1200">
              <a:solidFill>
                <a:schemeClr val="dk1"/>
              </a:solidFill>
            </a:endParaRPr>
          </a:p>
          <a:p>
            <a:pPr marL="285750" indent="-285750">
              <a:lnSpc>
                <a:spcPct val="130000"/>
              </a:lnSpc>
              <a:buClr>
                <a:schemeClr val="dk1"/>
              </a:buClr>
              <a:buSzPts val="1100"/>
            </a:pPr>
            <a:r>
              <a:rPr lang="en" sz="1400" b="1">
                <a:solidFill>
                  <a:srgbClr val="FF6600"/>
                </a:solidFill>
              </a:rPr>
              <a:t>MPLS Pseudowires </a:t>
            </a:r>
            <a:endParaRPr lang="en-US" sz="1400" b="1">
              <a:solidFill>
                <a:srgbClr val="FF6600"/>
              </a:solidFill>
            </a:endParaRPr>
          </a:p>
          <a:p>
            <a:pPr marL="285750" indent="-285750">
              <a:lnSpc>
                <a:spcPct val="130000"/>
              </a:lnSpc>
              <a:buClr>
                <a:schemeClr val="dk1"/>
              </a:buClr>
              <a:buSzPts val="1100"/>
            </a:pPr>
            <a:r>
              <a:rPr lang="en" sz="1400" b="1">
                <a:solidFill>
                  <a:srgbClr val="FF6600"/>
                </a:solidFill>
              </a:rPr>
              <a:t>QinQ termination</a:t>
            </a:r>
            <a:endParaRPr lang="en-US" sz="1400" b="1">
              <a:solidFill>
                <a:srgbClr val="FF6600"/>
              </a:solidFill>
            </a:endParaRPr>
          </a:p>
          <a:p>
            <a:pPr marL="285750" indent="-285750">
              <a:lnSpc>
                <a:spcPct val="130000"/>
              </a:lnSpc>
              <a:buClr>
                <a:schemeClr val="dk1"/>
              </a:buClr>
              <a:buSzPts val="1100"/>
            </a:pPr>
            <a:r>
              <a:rPr lang="en" sz="1400" b="1">
                <a:solidFill>
                  <a:srgbClr val="FF6600"/>
                </a:solidFill>
              </a:rPr>
              <a:t>T3</a:t>
            </a:r>
            <a:r>
              <a:rPr lang="en" sz="140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" sz="1400">
                <a:solidFill>
                  <a:schemeClr val="dk1"/>
                </a:solidFill>
              </a:rPr>
              <a:t>- Trellis Troubleshooting Tool</a:t>
            </a:r>
            <a:endParaRPr lang="en-US" sz="1400">
              <a:solidFill>
                <a:schemeClr val="dk1"/>
              </a:solidFill>
            </a:endParaRPr>
          </a:p>
          <a:p>
            <a:pPr marL="285750" indent="-285750">
              <a:lnSpc>
                <a:spcPct val="130000"/>
              </a:lnSpc>
              <a:buClr>
                <a:schemeClr val="dk1"/>
              </a:buClr>
              <a:buSzPts val="1100"/>
            </a:pPr>
            <a:r>
              <a:rPr lang="en-US" sz="1400" b="1">
                <a:solidFill>
                  <a:schemeClr val="accent6">
                    <a:lumMod val="50000"/>
                  </a:schemeClr>
                </a:solidFill>
              </a:rPr>
              <a:t>ASIC Support</a:t>
            </a:r>
          </a:p>
          <a:p>
            <a:pPr marL="742950" lvl="1" indent="-28575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100"/>
            </a:pPr>
            <a:r>
              <a:rPr lang="en" sz="1200">
                <a:solidFill>
                  <a:schemeClr val="dk1"/>
                </a:solidFill>
              </a:rPr>
              <a:t>Broadcom Qumran, Tomahawk, Trident2 switches from EdgeCore &amp; QCT</a:t>
            </a:r>
            <a:endParaRPr lang="en-US" sz="1200">
              <a:solidFill>
                <a:schemeClr val="dk1"/>
              </a:solidFill>
            </a:endParaRPr>
          </a:p>
          <a:p>
            <a:pPr marL="742950" lvl="1" indent="-28575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100"/>
            </a:pPr>
            <a:r>
              <a:rPr lang="en" sz="1200">
                <a:solidFill>
                  <a:schemeClr val="dk1"/>
                </a:solidFill>
              </a:rPr>
              <a:t>Preliminary support for Cavium Xpliant switches and P4-based Tofino switches</a:t>
            </a:r>
            <a:endParaRPr sz="1200">
              <a:solidFill>
                <a:schemeClr val="dk1"/>
              </a:solidFill>
            </a:endParaRPr>
          </a:p>
          <a:p>
            <a:pPr marL="285750" indent="-285750">
              <a:lnSpc>
                <a:spcPct val="130000"/>
              </a:lnSpc>
              <a:buClr>
                <a:schemeClr val="dk1"/>
              </a:buClr>
              <a:buSzPts val="1100"/>
            </a:pPr>
            <a:endParaRPr sz="1400">
              <a:solidFill>
                <a:schemeClr val="dk1"/>
              </a:solidFill>
            </a:endParaRPr>
          </a:p>
          <a:p>
            <a:pPr marL="285750" indent="-285750">
              <a:lnSpc>
                <a:spcPct val="130000"/>
              </a:lnSpc>
              <a:spcAft>
                <a:spcPts val="1600"/>
              </a:spcAft>
            </a:pPr>
            <a:endParaRPr sz="160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17750" y="19"/>
            <a:ext cx="8229600" cy="6011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err="1">
                <a:solidFill>
                  <a:srgbClr val="4F81BD"/>
                </a:solidFill>
                <a:latin typeface="Calibri"/>
              </a:rPr>
              <a:t>Trellis Features</a:t>
            </a:r>
            <a:endParaRPr lang="en-US" sz="3200" b="1" dirty="0">
              <a:solidFill>
                <a:srgbClr val="4F81BD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219073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4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4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4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4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4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4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4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4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689752" y="3661841"/>
            <a:ext cx="2708374" cy="666514"/>
          </a:xfrm>
          <a:prstGeom prst="round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400" kern="0" dirty="0">
                <a:solidFill>
                  <a:srgbClr val="000000"/>
                </a:solidFill>
                <a:latin typeface="Calibri"/>
                <a:sym typeface="Arial"/>
                <a:rtl val="0"/>
              </a:rPr>
              <a:t>White Box </a:t>
            </a:r>
            <a:r>
              <a:rPr lang="en-US" sz="1400" kern="0" dirty="0" smtClean="0">
                <a:solidFill>
                  <a:srgbClr val="000000"/>
                </a:solidFill>
                <a:latin typeface="Calibri"/>
                <a:sym typeface="Arial"/>
                <a:rtl val="0"/>
              </a:rPr>
              <a:t>Switch</a:t>
            </a:r>
          </a:p>
          <a:p>
            <a:pPr algn="ctr" defTabSz="914400"/>
            <a:r>
              <a:rPr lang="en-US" sz="1400" kern="0" dirty="0">
                <a:solidFill>
                  <a:srgbClr val="C0504D"/>
                </a:solidFill>
                <a:latin typeface="Calibri"/>
                <a:sym typeface="Arial"/>
                <a:rtl val="0"/>
              </a:rPr>
              <a:t>EdgeCore 5712,5912</a:t>
            </a:r>
          </a:p>
          <a:p>
            <a:pPr algn="ctr" defTabSz="914400"/>
            <a:r>
              <a:rPr lang="en-US" sz="1400" kern="0" dirty="0">
                <a:solidFill>
                  <a:srgbClr val="C0504D"/>
                </a:solidFill>
                <a:latin typeface="Calibri"/>
                <a:sym typeface="Arial"/>
                <a:rtl val="0"/>
              </a:rPr>
              <a:t>QCT LY8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7907" y="3019264"/>
            <a:ext cx="1840139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defTabSz="914400"/>
            <a:r>
              <a:rPr lang="en-US" sz="1400" b="1" kern="0" dirty="0">
                <a:solidFill>
                  <a:srgbClr val="C0504D"/>
                </a:solidFill>
                <a:latin typeface="Calibri"/>
                <a:ea typeface="Arial"/>
                <a:cs typeface="Arial"/>
                <a:sym typeface="Arial"/>
                <a:rtl val="0"/>
              </a:rPr>
              <a:t>Leaf Switch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1000762" y="4338073"/>
            <a:ext cx="0" cy="26645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166121" y="4345470"/>
            <a:ext cx="0" cy="26645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360506" y="4345470"/>
            <a:ext cx="0" cy="26645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782861" y="4345470"/>
            <a:ext cx="0" cy="26645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961179" y="4345470"/>
            <a:ext cx="0" cy="26645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1570946" y="4409794"/>
            <a:ext cx="129588" cy="9755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1400" kern="0">
              <a:solidFill>
                <a:prstClr val="white"/>
              </a:solidFill>
              <a:latin typeface="Calibri"/>
              <a:sym typeface="Arial"/>
              <a:rtl val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1878854" y="4407472"/>
            <a:ext cx="129588" cy="9755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1400" kern="0">
              <a:solidFill>
                <a:prstClr val="white"/>
              </a:solidFill>
              <a:latin typeface="Calibri"/>
              <a:sym typeface="Arial"/>
              <a:rtl val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2225639" y="4414868"/>
            <a:ext cx="129588" cy="9755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1400" kern="0">
              <a:solidFill>
                <a:prstClr val="white"/>
              </a:solidFill>
              <a:latin typeface="Calibri"/>
              <a:sym typeface="Arial"/>
              <a:rtl val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952236" y="4609903"/>
            <a:ext cx="21530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/>
            <a:r>
              <a:rPr lang="en-US" sz="1600" kern="0" dirty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  <a:rtl val="0"/>
              </a:rPr>
              <a:t>48 x 10G, 6 x 40G/100G 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1031423" y="3395383"/>
            <a:ext cx="0" cy="266459"/>
          </a:xfrm>
          <a:prstGeom prst="line">
            <a:avLst/>
          </a:prstGeom>
          <a:ln w="571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1403581" y="3390244"/>
            <a:ext cx="0" cy="266459"/>
          </a:xfrm>
          <a:prstGeom prst="line">
            <a:avLst/>
          </a:prstGeom>
          <a:ln w="571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1838973" y="3396399"/>
            <a:ext cx="0" cy="266459"/>
          </a:xfrm>
          <a:prstGeom prst="line">
            <a:avLst/>
          </a:prstGeom>
          <a:ln w="571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2187862" y="3390244"/>
            <a:ext cx="0" cy="266459"/>
          </a:xfrm>
          <a:prstGeom prst="line">
            <a:avLst/>
          </a:prstGeom>
          <a:ln w="571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986244" y="3390244"/>
            <a:ext cx="0" cy="266459"/>
          </a:xfrm>
          <a:prstGeom prst="line">
            <a:avLst/>
          </a:prstGeom>
          <a:ln w="571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615496" y="3396399"/>
            <a:ext cx="0" cy="266459"/>
          </a:xfrm>
          <a:prstGeom prst="line">
            <a:avLst/>
          </a:prstGeom>
          <a:ln w="571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3" idx="3"/>
          </p:cNvCxnSpPr>
          <p:nvPr/>
        </p:nvCxnSpPr>
        <p:spPr>
          <a:xfrm>
            <a:off x="3398126" y="3995103"/>
            <a:ext cx="444782" cy="32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406856" y="3935336"/>
            <a:ext cx="1309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400" kern="0" dirty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  <a:rtl val="0"/>
              </a:rPr>
              <a:t>GE mgmt.</a:t>
            </a:r>
          </a:p>
        </p:txBody>
      </p:sp>
      <p:grpSp>
        <p:nvGrpSpPr>
          <p:cNvPr id="66" name="Group 65"/>
          <p:cNvGrpSpPr/>
          <p:nvPr/>
        </p:nvGrpSpPr>
        <p:grpSpPr>
          <a:xfrm>
            <a:off x="14313" y="776276"/>
            <a:ext cx="4752944" cy="1605960"/>
            <a:chOff x="14311" y="579238"/>
            <a:chExt cx="4752944" cy="2141280"/>
          </a:xfrm>
        </p:grpSpPr>
        <p:sp>
          <p:nvSpPr>
            <p:cNvPr id="29" name="Rounded Rectangle 28"/>
            <p:cNvSpPr/>
            <p:nvPr/>
          </p:nvSpPr>
          <p:spPr>
            <a:xfrm>
              <a:off x="643030" y="1005030"/>
              <a:ext cx="2708374" cy="888685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en-US" sz="1600" kern="0" dirty="0">
                  <a:solidFill>
                    <a:srgbClr val="000000"/>
                  </a:solidFill>
                  <a:latin typeface="Calibri"/>
                  <a:sym typeface="Arial"/>
                  <a:rtl val="0"/>
                </a:rPr>
                <a:t>White Box </a:t>
              </a:r>
              <a:r>
                <a:rPr lang="en-US" sz="1600" kern="0" dirty="0" smtClean="0">
                  <a:solidFill>
                    <a:srgbClr val="000000"/>
                  </a:solidFill>
                  <a:latin typeface="Calibri"/>
                  <a:sym typeface="Arial"/>
                  <a:rtl val="0"/>
                </a:rPr>
                <a:t>Switch</a:t>
              </a:r>
            </a:p>
            <a:p>
              <a:pPr algn="ctr" defTabSz="914400"/>
              <a:r>
                <a:rPr lang="en-US" sz="1600" kern="0" dirty="0">
                  <a:solidFill>
                    <a:srgbClr val="C0504D"/>
                  </a:solidFill>
                  <a:latin typeface="Calibri"/>
                  <a:sym typeface="Arial"/>
                  <a:rtl val="0"/>
                </a:rPr>
                <a:t>EdgeCore 6712,7712</a:t>
              </a:r>
              <a:endParaRPr lang="en-US" kern="0" dirty="0">
                <a:solidFill>
                  <a:srgbClr val="C0504D"/>
                </a:solidFill>
                <a:latin typeface="Calibri"/>
                <a:sym typeface="Arial"/>
                <a:rtl val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64160" y="579238"/>
              <a:ext cx="1840139" cy="41036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sz="1400" b="1" kern="0" dirty="0">
                  <a:solidFill>
                    <a:srgbClr val="C0504D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Spine Switch</a:t>
              </a:r>
            </a:p>
          </p:txBody>
        </p:sp>
        <p:cxnSp>
          <p:nvCxnSpPr>
            <p:cNvPr id="31" name="Straight Connector 30"/>
            <p:cNvCxnSpPr/>
            <p:nvPr/>
          </p:nvCxnSpPr>
          <p:spPr>
            <a:xfrm>
              <a:off x="954040" y="1906673"/>
              <a:ext cx="0" cy="355279"/>
            </a:xfrm>
            <a:prstGeom prst="line">
              <a:avLst/>
            </a:prstGeom>
            <a:ln w="5715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1119399" y="1916535"/>
              <a:ext cx="0" cy="355279"/>
            </a:xfrm>
            <a:prstGeom prst="line">
              <a:avLst/>
            </a:prstGeom>
            <a:ln w="5715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1313784" y="1916535"/>
              <a:ext cx="0" cy="355279"/>
            </a:xfrm>
            <a:prstGeom prst="line">
              <a:avLst/>
            </a:prstGeom>
            <a:ln w="5715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2736139" y="1916535"/>
              <a:ext cx="0" cy="355279"/>
            </a:xfrm>
            <a:prstGeom prst="line">
              <a:avLst/>
            </a:prstGeom>
            <a:ln w="5715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2914457" y="1916535"/>
              <a:ext cx="0" cy="355279"/>
            </a:xfrm>
            <a:prstGeom prst="line">
              <a:avLst/>
            </a:prstGeom>
            <a:ln w="5715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Oval 35"/>
            <p:cNvSpPr/>
            <p:nvPr/>
          </p:nvSpPr>
          <p:spPr>
            <a:xfrm>
              <a:off x="1524224" y="2002300"/>
              <a:ext cx="129588" cy="13007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400" kern="0">
                <a:solidFill>
                  <a:prstClr val="white"/>
                </a:solidFill>
                <a:latin typeface="Calibri"/>
                <a:sym typeface="Arial"/>
                <a:rtl val="0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1832132" y="1999204"/>
              <a:ext cx="129588" cy="13007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400" kern="0">
                <a:solidFill>
                  <a:prstClr val="white"/>
                </a:solidFill>
                <a:latin typeface="Calibri"/>
                <a:sym typeface="Arial"/>
                <a:rtl val="0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2178917" y="2009066"/>
              <a:ext cx="129588" cy="13007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400" kern="0">
                <a:solidFill>
                  <a:prstClr val="white"/>
                </a:solidFill>
                <a:latin typeface="Calibri"/>
                <a:sym typeface="Arial"/>
                <a:rtl val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14311" y="2269113"/>
              <a:ext cx="4073250" cy="45140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400"/>
              <a:r>
                <a:rPr lang="en-US" sz="1600" kern="0" dirty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32 x 40G/100G ports downlink to leaf </a:t>
              </a:r>
              <a:r>
                <a:rPr lang="en-US" sz="1600" kern="0" dirty="0" smtClean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switches</a:t>
              </a:r>
              <a:endParaRPr lang="en-US" sz="1600" kern="0" dirty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  <a:rtl val="0"/>
              </a:endParaRPr>
            </a:p>
          </p:txBody>
        </p:sp>
        <p:cxnSp>
          <p:nvCxnSpPr>
            <p:cNvPr id="47" name="Straight Connector 46"/>
            <p:cNvCxnSpPr>
              <a:stCxn id="29" idx="3"/>
            </p:cNvCxnSpPr>
            <p:nvPr/>
          </p:nvCxnSpPr>
          <p:spPr>
            <a:xfrm>
              <a:off x="3351404" y="1449373"/>
              <a:ext cx="444782" cy="4266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/>
            <p:cNvSpPr txBox="1"/>
            <p:nvPr/>
          </p:nvSpPr>
          <p:spPr>
            <a:xfrm>
              <a:off x="3457805" y="1014829"/>
              <a:ext cx="1309450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sz="1400" kern="0" dirty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GE mgmt.</a:t>
              </a: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5260417" y="809228"/>
            <a:ext cx="3698995" cy="4105260"/>
            <a:chOff x="5260402" y="1017893"/>
            <a:chExt cx="3698995" cy="5473678"/>
          </a:xfrm>
        </p:grpSpPr>
        <p:grpSp>
          <p:nvGrpSpPr>
            <p:cNvPr id="49" name="Group 48"/>
            <p:cNvGrpSpPr/>
            <p:nvPr/>
          </p:nvGrpSpPr>
          <p:grpSpPr>
            <a:xfrm>
              <a:off x="5270727" y="1721899"/>
              <a:ext cx="3426398" cy="3124369"/>
              <a:chOff x="2314725" y="1520985"/>
              <a:chExt cx="3426398" cy="3124369"/>
            </a:xfrm>
          </p:grpSpPr>
          <p:sp>
            <p:nvSpPr>
              <p:cNvPr id="50" name="Rectangle 49"/>
              <p:cNvSpPr/>
              <p:nvPr/>
            </p:nvSpPr>
            <p:spPr>
              <a:xfrm>
                <a:off x="3354921" y="3763664"/>
                <a:ext cx="2074139" cy="43500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r>
                  <a:rPr lang="en-US" sz="1400" kern="0" dirty="0">
                    <a:solidFill>
                      <a:srgbClr val="000000"/>
                    </a:solidFill>
                    <a:latin typeface="Calibri"/>
                    <a:sym typeface="Arial"/>
                    <a:rtl val="0"/>
                  </a:rPr>
                  <a:t>BRCM </a:t>
                </a:r>
                <a:r>
                  <a:rPr lang="en-US" sz="1400" kern="0" dirty="0" smtClean="0">
                    <a:solidFill>
                      <a:srgbClr val="000000"/>
                    </a:solidFill>
                    <a:latin typeface="Calibri"/>
                    <a:sym typeface="Arial"/>
                    <a:rtl val="0"/>
                  </a:rPr>
                  <a:t>ASIC</a:t>
                </a:r>
                <a:endParaRPr lang="en-US" sz="1400" kern="0" dirty="0">
                  <a:solidFill>
                    <a:srgbClr val="000000"/>
                  </a:solidFill>
                  <a:latin typeface="Calibri"/>
                  <a:sym typeface="Arial"/>
                  <a:rtl val="0"/>
                </a:endParaRPr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3365246" y="2990569"/>
                <a:ext cx="2063814" cy="374228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r>
                  <a:rPr lang="en-US" sz="1400" kern="0" dirty="0">
                    <a:solidFill>
                      <a:srgbClr val="000000"/>
                    </a:solidFill>
                    <a:latin typeface="Calibri"/>
                    <a:sym typeface="Arial"/>
                    <a:rtl val="0"/>
                  </a:rPr>
                  <a:t>OF-</a:t>
                </a:r>
                <a:r>
                  <a:rPr lang="en-US" sz="1400" kern="0" dirty="0" smtClean="0">
                    <a:solidFill>
                      <a:srgbClr val="000000"/>
                    </a:solidFill>
                    <a:latin typeface="Calibri"/>
                    <a:sym typeface="Arial"/>
                    <a:rtl val="0"/>
                  </a:rPr>
                  <a:t>DPA</a:t>
                </a:r>
                <a:endParaRPr lang="en-US" sz="1400" kern="0" dirty="0">
                  <a:solidFill>
                    <a:srgbClr val="000000"/>
                  </a:solidFill>
                  <a:latin typeface="Calibri"/>
                  <a:sym typeface="Arial"/>
                  <a:rtl val="0"/>
                </a:endParaRPr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3365247" y="2082966"/>
                <a:ext cx="2063814" cy="47245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r>
                  <a:rPr lang="en-US" sz="1400" kern="0" dirty="0">
                    <a:solidFill>
                      <a:srgbClr val="000000"/>
                    </a:solidFill>
                    <a:latin typeface="Calibri"/>
                    <a:sym typeface="Arial"/>
                    <a:rtl val="0"/>
                  </a:rPr>
                  <a:t>Indigo OF Agent</a:t>
                </a:r>
              </a:p>
            </p:txBody>
          </p:sp>
          <p:cxnSp>
            <p:nvCxnSpPr>
              <p:cNvPr id="54" name="Straight Arrow Connector 53"/>
              <p:cNvCxnSpPr/>
              <p:nvPr/>
            </p:nvCxnSpPr>
            <p:spPr>
              <a:xfrm>
                <a:off x="3784812" y="2555422"/>
                <a:ext cx="0" cy="418289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Rectangle 54"/>
              <p:cNvSpPr/>
              <p:nvPr/>
            </p:nvSpPr>
            <p:spPr>
              <a:xfrm>
                <a:off x="2314725" y="1989782"/>
                <a:ext cx="3426398" cy="265557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 sz="1400" kern="0">
                  <a:solidFill>
                    <a:prstClr val="white"/>
                  </a:solidFill>
                  <a:latin typeface="Calibri"/>
                  <a:sym typeface="Arial"/>
                  <a:rtl val="0"/>
                </a:endParaRPr>
              </a:p>
            </p:txBody>
          </p:sp>
          <p:cxnSp>
            <p:nvCxnSpPr>
              <p:cNvPr id="59" name="Straight Arrow Connector 58"/>
              <p:cNvCxnSpPr/>
              <p:nvPr/>
            </p:nvCxnSpPr>
            <p:spPr>
              <a:xfrm>
                <a:off x="3784812" y="1520985"/>
                <a:ext cx="0" cy="550641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" name="TextBox 59"/>
              <p:cNvSpPr txBox="1"/>
              <p:nvPr/>
            </p:nvSpPr>
            <p:spPr>
              <a:xfrm>
                <a:off x="3933778" y="1565528"/>
                <a:ext cx="1495283" cy="4103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/>
                <a:r>
                  <a:rPr lang="en-US" sz="1400" kern="0" dirty="0" err="1" smtClean="0">
                    <a:solidFill>
                      <a:prstClr val="black"/>
                    </a:solidFill>
                    <a:latin typeface="Calibri"/>
                    <a:ea typeface="Arial"/>
                    <a:cs typeface="Arial"/>
                    <a:sym typeface="Arial"/>
                    <a:rtl val="0"/>
                  </a:rPr>
                  <a:t>OpenFlow</a:t>
                </a:r>
                <a:r>
                  <a:rPr lang="en-US" sz="1400" kern="0" dirty="0" smtClean="0">
                    <a:solidFill>
                      <a:prstClr val="black"/>
                    </a:solidFill>
                    <a:latin typeface="Calibri"/>
                    <a:ea typeface="Arial"/>
                    <a:cs typeface="Arial"/>
                    <a:sym typeface="Arial"/>
                    <a:rtl val="0"/>
                  </a:rPr>
                  <a:t> 1.3</a:t>
                </a:r>
                <a:endParaRPr lang="en-US" sz="1400" kern="0" dirty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endParaRPr>
              </a:p>
            </p:txBody>
          </p:sp>
        </p:grpSp>
        <p:sp>
          <p:nvSpPr>
            <p:cNvPr id="61" name="TextBox 60"/>
            <p:cNvSpPr txBox="1"/>
            <p:nvPr/>
          </p:nvSpPr>
          <p:spPr>
            <a:xfrm>
              <a:off x="5260402" y="4932170"/>
              <a:ext cx="3698995" cy="15594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sz="1400" kern="0" dirty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OCP: Open Compute </a:t>
              </a:r>
              <a:r>
                <a:rPr lang="en-US" sz="1400" kern="0" dirty="0" smtClean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Project</a:t>
              </a:r>
            </a:p>
            <a:p>
              <a:pPr defTabSz="914400"/>
              <a:r>
                <a:rPr lang="en-US" sz="1400" kern="0" dirty="0" smtClean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ONL: Open Network Linux</a:t>
              </a:r>
            </a:p>
            <a:p>
              <a:pPr defTabSz="914400"/>
              <a:r>
                <a:rPr lang="en-US" sz="1400" kern="0" dirty="0" smtClean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ONIE: Open Network Install Environment</a:t>
              </a:r>
              <a:endParaRPr lang="en-US" sz="1400" kern="0" dirty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  <a:rtl val="0"/>
              </a:endParaRPr>
            </a:p>
            <a:p>
              <a:pPr defTabSz="914400"/>
              <a:r>
                <a:rPr lang="en-US" sz="1400" kern="0" dirty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BRCM: Broadcom Merchant Silicon ASICs </a:t>
              </a:r>
            </a:p>
            <a:p>
              <a:pPr defTabSz="914400"/>
              <a:r>
                <a:rPr lang="en-US" sz="1400" kern="0" dirty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OF-DPA: </a:t>
              </a:r>
              <a:r>
                <a:rPr lang="en-US" sz="1400" kern="0" dirty="0" err="1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OpenFlow</a:t>
              </a:r>
              <a:r>
                <a:rPr lang="en-US" sz="1400" kern="0" dirty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 </a:t>
              </a:r>
              <a:r>
                <a:rPr lang="en-US" sz="1400" kern="0" dirty="0" err="1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Datapath</a:t>
              </a:r>
              <a:r>
                <a:rPr lang="en-US" sz="1400" kern="0" dirty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 </a:t>
              </a:r>
              <a:r>
                <a:rPr lang="en-US" sz="1400" kern="0" dirty="0" smtClean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Abstraction</a:t>
              </a:r>
              <a:endParaRPr lang="en-US" sz="1400" kern="0" dirty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5260402" y="1017893"/>
              <a:ext cx="3426398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en-US" sz="1400" b="1" kern="0" dirty="0">
                  <a:solidFill>
                    <a:srgbClr val="C0504D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Leaf/Spine Switch Software Stack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6162261" y="1444900"/>
              <a:ext cx="1204674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sz="1400" kern="0" dirty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to controller</a:t>
              </a:r>
            </a:p>
          </p:txBody>
        </p:sp>
      </p:grpSp>
      <p:sp>
        <p:nvSpPr>
          <p:cNvPr id="67" name="Rounded Rectangle 66"/>
          <p:cNvSpPr/>
          <p:nvPr/>
        </p:nvSpPr>
        <p:spPr>
          <a:xfrm>
            <a:off x="5356086" y="1750216"/>
            <a:ext cx="1159566" cy="1595279"/>
          </a:xfrm>
          <a:prstGeom prst="roundRect">
            <a:avLst/>
          </a:prstGeom>
          <a:solidFill>
            <a:srgbClr val="3A81BA">
              <a:lumMod val="75000"/>
            </a:srgbClr>
          </a:solidFill>
          <a:ln w="9525" cap="flat" cmpd="sng" algn="ctr">
            <a:solidFill>
              <a:srgbClr val="3A81BA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endParaRPr lang="en-US" kern="0" dirty="0" smtClean="0">
              <a:solidFill>
                <a:srgbClr val="FFFFFF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ctr" defTabSz="914400">
              <a:defRPr/>
            </a:pPr>
            <a:endParaRPr lang="en-US" kern="0" dirty="0" smtClean="0">
              <a:solidFill>
                <a:srgbClr val="FFFFFF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ctr" defTabSz="914400">
              <a:defRPr/>
            </a:pPr>
            <a:endParaRPr lang="en-US" sz="1400" kern="0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ctr" defTabSz="914400">
              <a:defRPr/>
            </a:pPr>
            <a:r>
              <a:rPr lang="en-US" kern="0" dirty="0" smtClea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rtl val="0"/>
              </a:rPr>
              <a:t>OCP</a:t>
            </a:r>
          </a:p>
          <a:p>
            <a:pPr algn="ctr" defTabSz="914400">
              <a:defRPr/>
            </a:pPr>
            <a:r>
              <a:rPr lang="en-US" sz="1700" kern="0" dirty="0" smtClea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rtl val="0"/>
              </a:rPr>
              <a:t>Software</a:t>
            </a:r>
          </a:p>
          <a:p>
            <a:pPr algn="ctr" defTabSz="914400">
              <a:defRPr/>
            </a:pPr>
            <a:endParaRPr lang="en-US" sz="1200" kern="0" dirty="0" smtClean="0">
              <a:solidFill>
                <a:srgbClr val="FFFFFF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ctr" defTabSz="914400">
              <a:defRPr/>
            </a:pPr>
            <a:r>
              <a:rPr lang="en-US" sz="1200" kern="0" dirty="0" smtClea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rtl val="0"/>
              </a:rPr>
              <a:t>(ONL,ONIE)</a:t>
            </a:r>
          </a:p>
          <a:p>
            <a:pPr algn="ctr" defTabSz="914400">
              <a:defRPr/>
            </a:pPr>
            <a:endParaRPr lang="en-US" kern="0" dirty="0" smtClean="0">
              <a:solidFill>
                <a:srgbClr val="FFFFFF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ctr" defTabSz="914400">
              <a:defRPr/>
            </a:pPr>
            <a:endParaRPr lang="en-US" sz="1400" kern="0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ctr" defTabSz="914400">
              <a:defRPr/>
            </a:pPr>
            <a:endParaRPr lang="en-US" kern="0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  <p:sp>
        <p:nvSpPr>
          <p:cNvPr id="69" name="Rounded Rectangle 68"/>
          <p:cNvSpPr/>
          <p:nvPr/>
        </p:nvSpPr>
        <p:spPr>
          <a:xfrm>
            <a:off x="5325134" y="3349981"/>
            <a:ext cx="3330463" cy="296841"/>
          </a:xfrm>
          <a:prstGeom prst="roundRect">
            <a:avLst/>
          </a:prstGeom>
          <a:solidFill>
            <a:srgbClr val="3A81BA">
              <a:lumMod val="75000"/>
            </a:srgbClr>
          </a:solidFill>
          <a:ln w="9525" cap="flat" cmpd="sng" algn="ctr">
            <a:solidFill>
              <a:srgbClr val="3A81BA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en-US" sz="1400" kern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rtl val="0"/>
              </a:rPr>
              <a:t>OCP Bare Metal Hardware</a:t>
            </a:r>
          </a:p>
        </p:txBody>
      </p:sp>
      <p:cxnSp>
        <p:nvCxnSpPr>
          <p:cNvPr id="72" name="Straight Arrow Connector 71"/>
          <p:cNvCxnSpPr/>
          <p:nvPr/>
        </p:nvCxnSpPr>
        <p:spPr>
          <a:xfrm>
            <a:off x="6740829" y="2723061"/>
            <a:ext cx="0" cy="31371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itle 1"/>
          <p:cNvSpPr txBox="1">
            <a:spLocks/>
          </p:cNvSpPr>
          <p:nvPr/>
        </p:nvSpPr>
        <p:spPr>
          <a:xfrm>
            <a:off x="311713" y="87565"/>
            <a:ext cx="8520599" cy="572699"/>
          </a:xfrm>
          <a:prstGeom prst="rect">
            <a:avLst/>
          </a:prstGeom>
        </p:spPr>
        <p:txBody>
          <a:bodyPr vert="horz" anchor="ctr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 baseline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</a:lstStyle>
          <a:p>
            <a:pPr algn="ctr" defTabSz="914400"/>
            <a:r>
              <a:rPr lang="en-US" b="1" kern="0" dirty="0" smtClean="0">
                <a:solidFill>
                  <a:srgbClr val="3A81BA"/>
                </a:solidFill>
                <a:latin typeface="Calibri"/>
                <a:cs typeface="Calibri"/>
              </a:rPr>
              <a:t>White-Box = Bare-metal hw + Open-Source sw</a:t>
            </a:r>
            <a:endParaRPr lang="en-US" b="1" kern="0" dirty="0">
              <a:solidFill>
                <a:srgbClr val="3A81BA"/>
              </a:solidFill>
              <a:latin typeface="Calibri"/>
              <a:cs typeface="Calibri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351990" y="2549454"/>
            <a:ext cx="3444198" cy="418567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rgbClr val="FFFFFF"/>
                </a:solidFill>
                <a:latin typeface="Arial"/>
              </a:rPr>
              <a:t>Trident2, Tomahawk, Qumran</a:t>
            </a:r>
          </a:p>
        </p:txBody>
      </p:sp>
    </p:spTree>
    <p:extLst>
      <p:ext uri="{BB962C8B-B14F-4D97-AF65-F5344CB8AC3E}">
        <p14:creationId xmlns:p14="http://schemas.microsoft.com/office/powerpoint/2010/main" val="2611907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6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88984" y="2358030"/>
            <a:ext cx="728709" cy="812029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Ingress</a:t>
            </a:r>
          </a:p>
          <a:p>
            <a:pPr algn="ctr" defTabSz="914400"/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Port Table</a:t>
            </a:r>
          </a:p>
        </p:txBody>
      </p:sp>
      <p:sp>
        <p:nvSpPr>
          <p:cNvPr id="3" name="Oval 2"/>
          <p:cNvSpPr/>
          <p:nvPr/>
        </p:nvSpPr>
        <p:spPr>
          <a:xfrm>
            <a:off x="124922" y="2576648"/>
            <a:ext cx="541326" cy="390398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50" kern="0">
                <a:solidFill>
                  <a:srgbClr val="000000"/>
                </a:solidFill>
                <a:latin typeface="Arial Narrow"/>
                <a:cs typeface="Arial Narrow"/>
                <a:sym typeface="Arial"/>
              </a:rPr>
              <a:t>Phy Port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005405" y="2358030"/>
            <a:ext cx="638770" cy="812029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Vlan Table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941498" y="2358030"/>
            <a:ext cx="728709" cy="812029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Termin-ation MAC</a:t>
            </a:r>
          </a:p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Table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76560" y="832648"/>
            <a:ext cx="728709" cy="812029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Multi- </a:t>
            </a:r>
          </a:p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cast Routing Table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176560" y="1946370"/>
            <a:ext cx="728709" cy="812029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Unicast</a:t>
            </a:r>
          </a:p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Routing</a:t>
            </a:r>
          </a:p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Table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76560" y="3060083"/>
            <a:ext cx="728709" cy="812029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MPLS</a:t>
            </a:r>
          </a:p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Table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176560" y="4142570"/>
            <a:ext cx="728709" cy="812029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Bridging</a:t>
            </a:r>
          </a:p>
          <a:p>
            <a:pPr algn="ctr" defTabSz="914400"/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Table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390783" y="2358030"/>
            <a:ext cx="728709" cy="812029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ACL</a:t>
            </a:r>
          </a:p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Policy</a:t>
            </a:r>
          </a:p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Table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80099" y="3552492"/>
            <a:ext cx="728709" cy="812029"/>
          </a:xfrm>
          <a:prstGeom prst="roundRect">
            <a:avLst/>
          </a:prstGeom>
          <a:noFill/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L2 Flood</a:t>
            </a:r>
          </a:p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Group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80099" y="1495020"/>
            <a:ext cx="728709" cy="812029"/>
          </a:xfrm>
          <a:prstGeom prst="roundRect">
            <a:avLst/>
          </a:prstGeom>
          <a:noFill/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L3 ECMP</a:t>
            </a:r>
          </a:p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Group</a:t>
            </a:r>
          </a:p>
        </p:txBody>
      </p:sp>
      <p:sp>
        <p:nvSpPr>
          <p:cNvPr id="14" name="Oval 13"/>
          <p:cNvSpPr/>
          <p:nvPr/>
        </p:nvSpPr>
        <p:spPr>
          <a:xfrm>
            <a:off x="8511735" y="1431054"/>
            <a:ext cx="541326" cy="390398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prstClr val="black"/>
                </a:solidFill>
                <a:latin typeface="Arial Narrow"/>
                <a:cs typeface="Arial Narrow"/>
                <a:sym typeface="Arial"/>
              </a:rPr>
              <a:t>Phy Port</a:t>
            </a:r>
          </a:p>
        </p:txBody>
      </p:sp>
      <p:sp>
        <p:nvSpPr>
          <p:cNvPr id="15" name="Oval 14"/>
          <p:cNvSpPr/>
          <p:nvPr/>
        </p:nvSpPr>
        <p:spPr>
          <a:xfrm>
            <a:off x="8518393" y="1893221"/>
            <a:ext cx="541326" cy="390398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prstClr val="black"/>
                </a:solidFill>
                <a:latin typeface="Arial Narrow"/>
                <a:cs typeface="Arial Narrow"/>
                <a:sym typeface="Arial"/>
              </a:rPr>
              <a:t>Phy Port</a:t>
            </a:r>
          </a:p>
        </p:txBody>
      </p:sp>
      <p:sp>
        <p:nvSpPr>
          <p:cNvPr id="16" name="Oval 15"/>
          <p:cNvSpPr/>
          <p:nvPr/>
        </p:nvSpPr>
        <p:spPr>
          <a:xfrm>
            <a:off x="8518393" y="2545224"/>
            <a:ext cx="541326" cy="390398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prstClr val="black"/>
                </a:solidFill>
                <a:latin typeface="Arial Narrow"/>
                <a:cs typeface="Arial Narrow"/>
                <a:sym typeface="Arial"/>
              </a:rPr>
              <a:t>Phy Port</a:t>
            </a:r>
          </a:p>
        </p:txBody>
      </p:sp>
      <p:sp>
        <p:nvSpPr>
          <p:cNvPr id="17" name="Oval 16"/>
          <p:cNvSpPr/>
          <p:nvPr/>
        </p:nvSpPr>
        <p:spPr>
          <a:xfrm>
            <a:off x="8511735" y="3576598"/>
            <a:ext cx="541326" cy="390398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prstClr val="black"/>
                </a:solidFill>
                <a:latin typeface="Arial Narrow"/>
                <a:cs typeface="Arial Narrow"/>
                <a:sym typeface="Arial"/>
              </a:rPr>
              <a:t>Phy Port</a:t>
            </a:r>
          </a:p>
        </p:txBody>
      </p:sp>
      <p:sp>
        <p:nvSpPr>
          <p:cNvPr id="18" name="Oval 17"/>
          <p:cNvSpPr/>
          <p:nvPr/>
        </p:nvSpPr>
        <p:spPr>
          <a:xfrm>
            <a:off x="8514640" y="4052193"/>
            <a:ext cx="541326" cy="390398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prstClr val="black"/>
                </a:solidFill>
                <a:latin typeface="Arial Narrow"/>
                <a:cs typeface="Arial Narrow"/>
                <a:sym typeface="Arial"/>
              </a:rPr>
              <a:t>Phy Port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506948" y="1463787"/>
            <a:ext cx="728709" cy="398206"/>
          </a:xfrm>
          <a:prstGeom prst="roundRect">
            <a:avLst/>
          </a:prstGeom>
          <a:noFill/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lnSpc>
                <a:spcPct val="80000"/>
              </a:lnSpc>
            </a:pPr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MPLS</a:t>
            </a:r>
          </a:p>
          <a:p>
            <a:pPr algn="ctr" defTabSz="914400">
              <a:lnSpc>
                <a:spcPct val="80000"/>
              </a:lnSpc>
            </a:pPr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Label</a:t>
            </a:r>
          </a:p>
          <a:p>
            <a:pPr algn="ctr" defTabSz="914400">
              <a:lnSpc>
                <a:spcPct val="80000"/>
              </a:lnSpc>
            </a:pPr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Group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506948" y="1945080"/>
            <a:ext cx="728709" cy="398206"/>
          </a:xfrm>
          <a:prstGeom prst="roundRect">
            <a:avLst/>
          </a:prstGeom>
          <a:noFill/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lnSpc>
                <a:spcPct val="80000"/>
              </a:lnSpc>
            </a:pPr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MPLS</a:t>
            </a:r>
          </a:p>
          <a:p>
            <a:pPr algn="ctr" defTabSz="914400">
              <a:lnSpc>
                <a:spcPct val="80000"/>
              </a:lnSpc>
            </a:pPr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Label</a:t>
            </a:r>
          </a:p>
          <a:p>
            <a:pPr algn="ctr" defTabSz="914400">
              <a:lnSpc>
                <a:spcPct val="80000"/>
              </a:lnSpc>
            </a:pPr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Group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80099" y="2421318"/>
            <a:ext cx="728709" cy="877136"/>
          </a:xfrm>
          <a:prstGeom prst="roundRect">
            <a:avLst/>
          </a:prstGeom>
          <a:noFill/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L3</a:t>
            </a:r>
          </a:p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Mcast</a:t>
            </a:r>
          </a:p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Group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506923" y="3582477"/>
            <a:ext cx="810772" cy="398206"/>
          </a:xfrm>
          <a:prstGeom prst="roundRect">
            <a:avLst/>
          </a:prstGeom>
          <a:noFill/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lnSpc>
                <a:spcPct val="80000"/>
              </a:lnSpc>
            </a:pPr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L2 Interface</a:t>
            </a:r>
          </a:p>
          <a:p>
            <a:pPr algn="ctr" defTabSz="914400">
              <a:lnSpc>
                <a:spcPct val="80000"/>
              </a:lnSpc>
            </a:pPr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Group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506923" y="4052196"/>
            <a:ext cx="810772" cy="398206"/>
          </a:xfrm>
          <a:prstGeom prst="roundRect">
            <a:avLst/>
          </a:prstGeom>
          <a:noFill/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lnSpc>
                <a:spcPct val="80000"/>
              </a:lnSpc>
            </a:pPr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L2 Interface</a:t>
            </a:r>
          </a:p>
          <a:p>
            <a:pPr algn="ctr" defTabSz="914400">
              <a:lnSpc>
                <a:spcPct val="80000"/>
              </a:lnSpc>
            </a:pPr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Group</a:t>
            </a:r>
          </a:p>
        </p:txBody>
      </p:sp>
      <p:cxnSp>
        <p:nvCxnSpPr>
          <p:cNvPr id="26" name="Straight Arrow Connector 25"/>
          <p:cNvCxnSpPr>
            <a:stCxn id="3" idx="6"/>
            <a:endCxn id="2" idx="1"/>
          </p:cNvCxnSpPr>
          <p:nvPr/>
        </p:nvCxnSpPr>
        <p:spPr>
          <a:xfrm flipV="1">
            <a:off x="666263" y="2764041"/>
            <a:ext cx="322715" cy="780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1717685" y="2760141"/>
            <a:ext cx="322715" cy="780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2647099" y="2743887"/>
            <a:ext cx="322715" cy="780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endCxn id="6" idx="1"/>
          </p:cNvCxnSpPr>
          <p:nvPr/>
        </p:nvCxnSpPr>
        <p:spPr>
          <a:xfrm flipV="1">
            <a:off x="3670179" y="1238667"/>
            <a:ext cx="506346" cy="121414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endCxn id="7" idx="1"/>
          </p:cNvCxnSpPr>
          <p:nvPr/>
        </p:nvCxnSpPr>
        <p:spPr>
          <a:xfrm flipV="1">
            <a:off x="3670179" y="2352400"/>
            <a:ext cx="506346" cy="30232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3670179" y="2959239"/>
            <a:ext cx="547986" cy="28887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endCxn id="9" idx="1"/>
          </p:cNvCxnSpPr>
          <p:nvPr/>
        </p:nvCxnSpPr>
        <p:spPr>
          <a:xfrm>
            <a:off x="3628539" y="3143143"/>
            <a:ext cx="547986" cy="140544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6" idx="3"/>
          </p:cNvCxnSpPr>
          <p:nvPr/>
        </p:nvCxnSpPr>
        <p:spPr>
          <a:xfrm>
            <a:off x="4905234" y="1238667"/>
            <a:ext cx="485524" cy="121414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7" idx="3"/>
          </p:cNvCxnSpPr>
          <p:nvPr/>
        </p:nvCxnSpPr>
        <p:spPr>
          <a:xfrm>
            <a:off x="4905234" y="2352400"/>
            <a:ext cx="485524" cy="22426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8" idx="3"/>
          </p:cNvCxnSpPr>
          <p:nvPr/>
        </p:nvCxnSpPr>
        <p:spPr>
          <a:xfrm flipV="1">
            <a:off x="4905234" y="2967063"/>
            <a:ext cx="485524" cy="49905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stCxn id="9" idx="3"/>
          </p:cNvCxnSpPr>
          <p:nvPr/>
        </p:nvCxnSpPr>
        <p:spPr>
          <a:xfrm flipV="1">
            <a:off x="4905234" y="3060085"/>
            <a:ext cx="485524" cy="148850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>
            <a:endCxn id="13" idx="1"/>
          </p:cNvCxnSpPr>
          <p:nvPr/>
        </p:nvCxnSpPr>
        <p:spPr>
          <a:xfrm flipV="1">
            <a:off x="6119492" y="1901030"/>
            <a:ext cx="360607" cy="55177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>
            <a:endCxn id="19" idx="1"/>
          </p:cNvCxnSpPr>
          <p:nvPr/>
        </p:nvCxnSpPr>
        <p:spPr>
          <a:xfrm>
            <a:off x="7208783" y="1662885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>
            <a:off x="7216661" y="2089504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>
            <a:off x="8235632" y="1631017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8238962" y="2089504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7208783" y="2708871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>
            <a:off x="8254725" y="2767943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7239000" y="3781194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8317695" y="3781194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>
            <a:off x="7239000" y="4192196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>
            <a:off x="8317695" y="4266814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>
            <a:endCxn id="21" idx="1"/>
          </p:cNvCxnSpPr>
          <p:nvPr/>
        </p:nvCxnSpPr>
        <p:spPr>
          <a:xfrm>
            <a:off x="6119492" y="2859886"/>
            <a:ext cx="360607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>
            <a:endCxn id="12" idx="1"/>
          </p:cNvCxnSpPr>
          <p:nvPr/>
        </p:nvCxnSpPr>
        <p:spPr>
          <a:xfrm>
            <a:off x="6119492" y="3143145"/>
            <a:ext cx="360607" cy="815359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124956" y="20266"/>
            <a:ext cx="8427943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3200" b="1" kern="0" dirty="0" smtClean="0">
                <a:solidFill>
                  <a:srgbClr val="3A81BA"/>
                </a:solidFill>
                <a:latin typeface="Calibri"/>
                <a:ea typeface="Arial"/>
                <a:cs typeface="Arial"/>
                <a:sym typeface="Arial"/>
              </a:rPr>
              <a:t>Fabric ASIC Pipeline</a:t>
            </a:r>
            <a:r>
              <a:rPr lang="en-US" sz="3200" b="1" kern="0" baseline="30000" dirty="0">
                <a:solidFill>
                  <a:srgbClr val="3A81BA"/>
                </a:solidFill>
                <a:latin typeface="Arial"/>
                <a:ea typeface="Arial"/>
                <a:cs typeface="Calibri"/>
                <a:sym typeface="Arial"/>
              </a:rPr>
              <a:t>*</a:t>
            </a:r>
            <a:r>
              <a:rPr lang="en-US" sz="3200" b="1" kern="0" dirty="0" smtClean="0">
                <a:solidFill>
                  <a:srgbClr val="3A81BA"/>
                </a:solidFill>
                <a:latin typeface="Calibri"/>
                <a:ea typeface="Arial"/>
                <a:cs typeface="Arial"/>
                <a:sym typeface="Arial"/>
              </a:rPr>
              <a:t> (BRCM’s OF-DPA)</a:t>
            </a:r>
            <a:endParaRPr lang="en-US" sz="3200" b="1" kern="0" dirty="0">
              <a:solidFill>
                <a:srgbClr val="3A81BA"/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95" name="Rounded Rectangle 94"/>
          <p:cNvSpPr/>
          <p:nvPr/>
        </p:nvSpPr>
        <p:spPr>
          <a:xfrm>
            <a:off x="2005405" y="3393012"/>
            <a:ext cx="638770" cy="624631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Vlan 1 Table</a:t>
            </a:r>
          </a:p>
        </p:txBody>
      </p:sp>
      <p:cxnSp>
        <p:nvCxnSpPr>
          <p:cNvPr id="96" name="Straight Arrow Connector 95"/>
          <p:cNvCxnSpPr>
            <a:stCxn id="4" idx="2"/>
            <a:endCxn id="95" idx="0"/>
          </p:cNvCxnSpPr>
          <p:nvPr/>
        </p:nvCxnSpPr>
        <p:spPr>
          <a:xfrm>
            <a:off x="2324790" y="3170058"/>
            <a:ext cx="0" cy="22295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Rounded Rectangle 98"/>
          <p:cNvSpPr/>
          <p:nvPr/>
        </p:nvSpPr>
        <p:spPr>
          <a:xfrm>
            <a:off x="2931905" y="3392357"/>
            <a:ext cx="638770" cy="624631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MPLSL2 Port</a:t>
            </a:r>
          </a:p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Table</a:t>
            </a:r>
          </a:p>
        </p:txBody>
      </p:sp>
      <p:cxnSp>
        <p:nvCxnSpPr>
          <p:cNvPr id="100" name="Straight Arrow Connector 99"/>
          <p:cNvCxnSpPr>
            <a:stCxn id="95" idx="3"/>
            <a:endCxn id="99" idx="1"/>
          </p:cNvCxnSpPr>
          <p:nvPr/>
        </p:nvCxnSpPr>
        <p:spPr>
          <a:xfrm flipV="1">
            <a:off x="2644175" y="3704673"/>
            <a:ext cx="287730" cy="65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>
            <a:stCxn id="99" idx="3"/>
          </p:cNvCxnSpPr>
          <p:nvPr/>
        </p:nvCxnSpPr>
        <p:spPr>
          <a:xfrm flipV="1">
            <a:off x="3570675" y="2849925"/>
            <a:ext cx="605850" cy="85476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/>
          <p:cNvCxnSpPr/>
          <p:nvPr/>
        </p:nvCxnSpPr>
        <p:spPr>
          <a:xfrm>
            <a:off x="4176529" y="2849908"/>
            <a:ext cx="1214233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3" name="TextBox 112"/>
          <p:cNvSpPr txBox="1"/>
          <p:nvPr/>
        </p:nvSpPr>
        <p:spPr>
          <a:xfrm>
            <a:off x="7026846" y="554386"/>
            <a:ext cx="17489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400" kern="0">
                <a:solidFill>
                  <a:srgbClr val="963334"/>
                </a:solidFill>
                <a:latin typeface="Arial"/>
                <a:ea typeface="Arial"/>
                <a:cs typeface="Arial"/>
                <a:sym typeface="Arial"/>
              </a:rPr>
              <a:t>* Simplified view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" y="1176197"/>
            <a:ext cx="40516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2000" kern="0" dirty="0">
                <a:solidFill>
                  <a:srgbClr val="000000"/>
                </a:solidFill>
                <a:latin typeface="Calibri"/>
                <a:ea typeface="Arial"/>
                <a:cs typeface="Calibri"/>
                <a:sym typeface="Arial"/>
              </a:rPr>
              <a:t>Abstracts underlying ASIC</a:t>
            </a:r>
          </a:p>
          <a:p>
            <a:pPr defTabSz="914400"/>
            <a:r>
              <a:rPr lang="en-US" sz="2000" kern="0" dirty="0">
                <a:solidFill>
                  <a:srgbClr val="000000"/>
                </a:solidFill>
                <a:latin typeface="Calibri"/>
                <a:ea typeface="Arial"/>
                <a:cs typeface="Calibri"/>
                <a:sym typeface="Arial"/>
              </a:rPr>
              <a:t>Enables programming </a:t>
            </a:r>
            <a:r>
              <a:rPr lang="en-US" sz="2000" kern="0" dirty="0" smtClean="0">
                <a:solidFill>
                  <a:srgbClr val="000000"/>
                </a:solidFill>
                <a:latin typeface="Calibri"/>
                <a:ea typeface="Arial"/>
                <a:cs typeface="Calibri"/>
                <a:sym typeface="Arial"/>
              </a:rPr>
              <a:t>of </a:t>
            </a:r>
            <a:r>
              <a:rPr lang="en-US" sz="2000" u="sng" kern="0" dirty="0" smtClean="0">
                <a:solidFill>
                  <a:srgbClr val="000000"/>
                </a:solidFill>
                <a:latin typeface="Calibri"/>
                <a:ea typeface="Arial"/>
                <a:cs typeface="Calibri"/>
                <a:sym typeface="Arial"/>
              </a:rPr>
              <a:t>all</a:t>
            </a:r>
            <a:endParaRPr lang="en-US" sz="2000" u="sng" kern="0" dirty="0">
              <a:solidFill>
                <a:srgbClr val="000000"/>
              </a:solidFill>
              <a:latin typeface="Calibri"/>
              <a:ea typeface="Arial"/>
              <a:cs typeface="Calibri"/>
              <a:sym typeface="Arial"/>
            </a:endParaRPr>
          </a:p>
          <a:p>
            <a:pPr defTabSz="914400"/>
            <a:r>
              <a:rPr lang="en-US" sz="2000" kern="0" dirty="0" smtClean="0">
                <a:solidFill>
                  <a:srgbClr val="000000"/>
                </a:solidFill>
                <a:latin typeface="Calibri"/>
                <a:ea typeface="Arial"/>
                <a:cs typeface="Calibri"/>
                <a:sym typeface="Arial"/>
              </a:rPr>
              <a:t>flow</a:t>
            </a:r>
            <a:r>
              <a:rPr lang="en-US" sz="2000" kern="0" dirty="0">
                <a:solidFill>
                  <a:srgbClr val="000000"/>
                </a:solidFill>
                <a:latin typeface="Calibri"/>
                <a:ea typeface="Arial"/>
                <a:cs typeface="Calibri"/>
                <a:sym typeface="Arial"/>
              </a:rPr>
              <a:t>-tables &amp; port-groups</a:t>
            </a:r>
          </a:p>
          <a:p>
            <a:pPr defTabSz="914400"/>
            <a:endParaRPr lang="en-US" sz="2000" kern="0" dirty="0">
              <a:solidFill>
                <a:srgbClr val="000000"/>
              </a:solidFill>
              <a:latin typeface="Calibri"/>
              <a:ea typeface="Arial"/>
              <a:cs typeface="Calibri"/>
              <a:sym typeface="Arial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4601" y="742246"/>
            <a:ext cx="40516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2400" b="1" kern="0" dirty="0">
                <a:solidFill>
                  <a:srgbClr val="FF0000"/>
                </a:solidFill>
                <a:latin typeface="Calibri"/>
                <a:ea typeface="Arial"/>
                <a:cs typeface="Calibri"/>
                <a:sym typeface="Arial"/>
              </a:rPr>
              <a:t>Why OF-DPA?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506923" y="2496063"/>
            <a:ext cx="810772" cy="398206"/>
          </a:xfrm>
          <a:prstGeom prst="roundRect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lnSpc>
                <a:spcPct val="80000"/>
              </a:lnSpc>
            </a:pPr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L2 Interface</a:t>
            </a:r>
          </a:p>
          <a:p>
            <a:pPr algn="ctr" defTabSz="914400">
              <a:lnSpc>
                <a:spcPct val="80000"/>
              </a:lnSpc>
            </a:pPr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Group</a:t>
            </a:r>
          </a:p>
        </p:txBody>
      </p:sp>
      <p:sp>
        <p:nvSpPr>
          <p:cNvPr id="79" name="Oval 78"/>
          <p:cNvSpPr/>
          <p:nvPr/>
        </p:nvSpPr>
        <p:spPr>
          <a:xfrm>
            <a:off x="8508150" y="2996124"/>
            <a:ext cx="541326" cy="390398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prstClr val="black"/>
                </a:solidFill>
                <a:latin typeface="Arial Narrow"/>
                <a:cs typeface="Arial Narrow"/>
                <a:sym typeface="Arial"/>
              </a:rPr>
              <a:t>Phy Port</a:t>
            </a:r>
          </a:p>
        </p:txBody>
      </p:sp>
      <p:cxnSp>
        <p:nvCxnSpPr>
          <p:cNvPr id="80" name="Straight Arrow Connector 79"/>
          <p:cNvCxnSpPr/>
          <p:nvPr/>
        </p:nvCxnSpPr>
        <p:spPr>
          <a:xfrm>
            <a:off x="7198540" y="3159771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>
            <a:off x="8244482" y="3218843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Rounded Rectangle 81"/>
          <p:cNvSpPr/>
          <p:nvPr/>
        </p:nvSpPr>
        <p:spPr>
          <a:xfrm>
            <a:off x="7496680" y="2946963"/>
            <a:ext cx="810772" cy="398206"/>
          </a:xfrm>
          <a:prstGeom prst="roundRect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lnSpc>
                <a:spcPct val="80000"/>
              </a:lnSpc>
            </a:pPr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L2 Interface</a:t>
            </a:r>
          </a:p>
          <a:p>
            <a:pPr algn="ctr" defTabSz="914400">
              <a:lnSpc>
                <a:spcPct val="80000"/>
              </a:lnSpc>
            </a:pPr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Group</a:t>
            </a:r>
          </a:p>
        </p:txBody>
      </p:sp>
      <p:sp>
        <p:nvSpPr>
          <p:cNvPr id="56" name="Slide Number Placeholder 55"/>
          <p:cNvSpPr>
            <a:spLocks noGrp="1"/>
          </p:cNvSpPr>
          <p:nvPr>
            <p:ph type="sldNum" sz="quarter" idx="12"/>
          </p:nvPr>
        </p:nvSpPr>
        <p:spPr>
          <a:xfrm>
            <a:off x="7004553" y="4869657"/>
            <a:ext cx="2133600" cy="273844"/>
          </a:xfrm>
        </p:spPr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12" name="Title 1"/>
          <p:cNvSpPr txBox="1">
            <a:spLocks/>
          </p:cNvSpPr>
          <p:nvPr/>
        </p:nvSpPr>
        <p:spPr>
          <a:xfrm>
            <a:off x="311713" y="87565"/>
            <a:ext cx="8520599" cy="572699"/>
          </a:xfrm>
          <a:prstGeom prst="rect">
            <a:avLst/>
          </a:prstGeom>
        </p:spPr>
        <p:txBody>
          <a:bodyPr vert="horz" anchor="ctr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 baseline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</a:lstStyle>
          <a:p>
            <a:pPr defTabSz="914400"/>
            <a:endParaRPr lang="en-US" kern="0" dirty="0">
              <a:solidFill>
                <a:srgbClr val="FFFFFF"/>
              </a:solidFill>
              <a:latin typeface="Calibri (Heading)"/>
              <a:cs typeface="Calibri (Heading)"/>
            </a:endParaRPr>
          </a:p>
        </p:txBody>
      </p:sp>
    </p:spTree>
    <p:extLst>
      <p:ext uri="{BB962C8B-B14F-4D97-AF65-F5344CB8AC3E}">
        <p14:creationId xmlns:p14="http://schemas.microsoft.com/office/powerpoint/2010/main" val="4146378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Shape 317"/>
          <p:cNvSpPr txBox="1">
            <a:spLocks noGrp="1"/>
          </p:cNvSpPr>
          <p:nvPr>
            <p:ph type="sldNum" idx="12"/>
          </p:nvPr>
        </p:nvSpPr>
        <p:spPr>
          <a:xfrm>
            <a:off x="3264288" y="4467924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fld id="{00000000-1234-1234-1234-123412341234}" type="slidenum">
              <a:rPr lang="en-US">
                <a:latin typeface="Corbel"/>
                <a:ea typeface="Corbel"/>
                <a:cs typeface="Corbel"/>
                <a:sym typeface="Corbel"/>
              </a:rPr>
              <a:pPr/>
              <a:t>19</a:t>
            </a:fld>
            <a:endParaRPr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318" name="Shape 318"/>
          <p:cNvSpPr/>
          <p:nvPr/>
        </p:nvSpPr>
        <p:spPr>
          <a:xfrm>
            <a:off x="1272299" y="3173029"/>
            <a:ext cx="6011772" cy="1444752"/>
          </a:xfrm>
          <a:prstGeom prst="rect">
            <a:avLst/>
          </a:prstGeom>
          <a:noFill/>
          <a:ln w="9525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Shape 319"/>
          <p:cNvSpPr/>
          <p:nvPr/>
        </p:nvSpPr>
        <p:spPr>
          <a:xfrm>
            <a:off x="1272299" y="1341808"/>
            <a:ext cx="5476882" cy="470992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36629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-US" sz="24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ONOS Cluster</a:t>
            </a:r>
            <a:endParaRPr sz="2400" kern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Shape 320"/>
          <p:cNvSpPr txBox="1"/>
          <p:nvPr/>
        </p:nvSpPr>
        <p:spPr>
          <a:xfrm>
            <a:off x="4265279" y="2486916"/>
            <a:ext cx="877163" cy="249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-US" sz="1200" kern="0" dirty="0">
                <a:solidFill>
                  <a:srgbClr val="4B4B4B"/>
                </a:solidFill>
                <a:latin typeface="Calibri"/>
                <a:ea typeface="Calibri"/>
                <a:cs typeface="Calibri"/>
                <a:sym typeface="Calibri"/>
              </a:rPr>
              <a:t>P4Runtime</a:t>
            </a:r>
            <a:endParaRPr sz="1200" kern="0" dirty="0">
              <a:solidFill>
                <a:srgbClr val="4B4B4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Shape 321"/>
          <p:cNvSpPr txBox="1"/>
          <p:nvPr/>
        </p:nvSpPr>
        <p:spPr>
          <a:xfrm>
            <a:off x="5443597" y="2481300"/>
            <a:ext cx="526782" cy="249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-US" sz="1200" kern="0" dirty="0">
                <a:solidFill>
                  <a:srgbClr val="4B4B4B"/>
                </a:solidFill>
                <a:latin typeface="Calibri"/>
                <a:ea typeface="Calibri"/>
                <a:cs typeface="Calibri"/>
                <a:sym typeface="Calibri"/>
              </a:rPr>
              <a:t>gNMI</a:t>
            </a:r>
            <a:endParaRPr sz="1200" kern="0" dirty="0">
              <a:solidFill>
                <a:srgbClr val="4B4B4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Shape 322"/>
          <p:cNvSpPr/>
          <p:nvPr/>
        </p:nvSpPr>
        <p:spPr>
          <a:xfrm>
            <a:off x="2790723" y="3295193"/>
            <a:ext cx="1208615" cy="356049"/>
          </a:xfrm>
          <a:prstGeom prst="rect">
            <a:avLst/>
          </a:prstGeom>
          <a:solidFill>
            <a:srgbClr val="BFBFB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Shape 323"/>
          <p:cNvSpPr/>
          <p:nvPr/>
        </p:nvSpPr>
        <p:spPr>
          <a:xfrm>
            <a:off x="4756997" y="3295193"/>
            <a:ext cx="1208615" cy="356049"/>
          </a:xfrm>
          <a:prstGeom prst="rect">
            <a:avLst/>
          </a:prstGeom>
          <a:solidFill>
            <a:srgbClr val="BFBFB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Shape 324"/>
          <p:cNvSpPr/>
          <p:nvPr/>
        </p:nvSpPr>
        <p:spPr>
          <a:xfrm>
            <a:off x="1582122" y="4122509"/>
            <a:ext cx="1208615" cy="356049"/>
          </a:xfrm>
          <a:prstGeom prst="rect">
            <a:avLst/>
          </a:prstGeom>
          <a:solidFill>
            <a:srgbClr val="BFBFB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Shape 325"/>
          <p:cNvSpPr/>
          <p:nvPr/>
        </p:nvSpPr>
        <p:spPr>
          <a:xfrm>
            <a:off x="3759762" y="4114418"/>
            <a:ext cx="1208615" cy="356049"/>
          </a:xfrm>
          <a:prstGeom prst="rect">
            <a:avLst/>
          </a:prstGeom>
          <a:solidFill>
            <a:srgbClr val="BFBFB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Shape 326"/>
          <p:cNvSpPr/>
          <p:nvPr/>
        </p:nvSpPr>
        <p:spPr>
          <a:xfrm>
            <a:off x="5965626" y="4064909"/>
            <a:ext cx="1208615" cy="356049"/>
          </a:xfrm>
          <a:prstGeom prst="rect">
            <a:avLst/>
          </a:prstGeom>
          <a:solidFill>
            <a:srgbClr val="BFBFB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27" name="Shape 327"/>
          <p:cNvCxnSpPr>
            <a:endCxn id="328" idx="0"/>
          </p:cNvCxnSpPr>
          <p:nvPr/>
        </p:nvCxnSpPr>
        <p:spPr>
          <a:xfrm flipH="1">
            <a:off x="2186310" y="3651238"/>
            <a:ext cx="1208700" cy="471300"/>
          </a:xfrm>
          <a:prstGeom prst="straightConnector1">
            <a:avLst/>
          </a:prstGeom>
          <a:noFill/>
          <a:ln w="12700" cap="flat" cmpd="sng">
            <a:solidFill>
              <a:srgbClr val="A4A4A4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329" name="Shape 329"/>
          <p:cNvCxnSpPr>
            <a:endCxn id="330" idx="0"/>
          </p:cNvCxnSpPr>
          <p:nvPr/>
        </p:nvCxnSpPr>
        <p:spPr>
          <a:xfrm>
            <a:off x="3395011" y="3651239"/>
            <a:ext cx="969000" cy="463200"/>
          </a:xfrm>
          <a:prstGeom prst="straightConnector1">
            <a:avLst/>
          </a:prstGeom>
          <a:noFill/>
          <a:ln w="12700" cap="flat" cmpd="sng">
            <a:solidFill>
              <a:srgbClr val="A4A4A4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331" name="Shape 331"/>
          <p:cNvCxnSpPr>
            <a:endCxn id="332" idx="0"/>
          </p:cNvCxnSpPr>
          <p:nvPr/>
        </p:nvCxnSpPr>
        <p:spPr>
          <a:xfrm>
            <a:off x="3395011" y="3651239"/>
            <a:ext cx="3174900" cy="413700"/>
          </a:xfrm>
          <a:prstGeom prst="straightConnector1">
            <a:avLst/>
          </a:prstGeom>
          <a:noFill/>
          <a:ln w="12700" cap="flat" cmpd="sng">
            <a:solidFill>
              <a:srgbClr val="A4A4A4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333" name="Shape 333"/>
          <p:cNvCxnSpPr>
            <a:stCxn id="334" idx="2"/>
            <a:endCxn id="328" idx="0"/>
          </p:cNvCxnSpPr>
          <p:nvPr/>
        </p:nvCxnSpPr>
        <p:spPr>
          <a:xfrm flipH="1">
            <a:off x="2186399" y="3651238"/>
            <a:ext cx="3174900" cy="471300"/>
          </a:xfrm>
          <a:prstGeom prst="straightConnector1">
            <a:avLst/>
          </a:prstGeom>
          <a:noFill/>
          <a:ln w="12700" cap="flat" cmpd="sng">
            <a:solidFill>
              <a:srgbClr val="A4A4A4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335" name="Shape 335"/>
          <p:cNvCxnSpPr>
            <a:stCxn id="334" idx="2"/>
            <a:endCxn id="330" idx="0"/>
          </p:cNvCxnSpPr>
          <p:nvPr/>
        </p:nvCxnSpPr>
        <p:spPr>
          <a:xfrm flipH="1">
            <a:off x="4364099" y="3651239"/>
            <a:ext cx="997200" cy="463200"/>
          </a:xfrm>
          <a:prstGeom prst="straightConnector1">
            <a:avLst/>
          </a:prstGeom>
          <a:noFill/>
          <a:ln w="12700" cap="flat" cmpd="sng">
            <a:solidFill>
              <a:srgbClr val="A4A4A4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336" name="Shape 336"/>
          <p:cNvCxnSpPr>
            <a:stCxn id="334" idx="2"/>
            <a:endCxn id="332" idx="0"/>
          </p:cNvCxnSpPr>
          <p:nvPr/>
        </p:nvCxnSpPr>
        <p:spPr>
          <a:xfrm>
            <a:off x="5361299" y="3651239"/>
            <a:ext cx="1208700" cy="413700"/>
          </a:xfrm>
          <a:prstGeom prst="straightConnector1">
            <a:avLst/>
          </a:prstGeom>
          <a:noFill/>
          <a:ln w="12700" cap="flat" cmpd="sng">
            <a:solidFill>
              <a:srgbClr val="A4A4A4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sp>
        <p:nvSpPr>
          <p:cNvPr id="339" name="Shape 339"/>
          <p:cNvSpPr/>
          <p:nvPr/>
        </p:nvSpPr>
        <p:spPr>
          <a:xfrm>
            <a:off x="6174469" y="4131539"/>
            <a:ext cx="178025" cy="218478"/>
          </a:xfrm>
          <a:prstGeom prst="rect">
            <a:avLst/>
          </a:prstGeom>
          <a:solidFill>
            <a:schemeClr val="accent4"/>
          </a:solidFill>
          <a:ln w="9525" cap="flat" cmpd="sng">
            <a:solidFill>
              <a:srgbClr val="4582C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Shape 340"/>
          <p:cNvSpPr/>
          <p:nvPr/>
        </p:nvSpPr>
        <p:spPr>
          <a:xfrm>
            <a:off x="6474788" y="4131539"/>
            <a:ext cx="178025" cy="218478"/>
          </a:xfrm>
          <a:prstGeom prst="rect">
            <a:avLst/>
          </a:prstGeom>
          <a:solidFill>
            <a:srgbClr val="00657F"/>
          </a:solidFill>
          <a:ln w="9525" cap="flat" cmpd="sng">
            <a:solidFill>
              <a:srgbClr val="4582C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Shape 341"/>
          <p:cNvSpPr/>
          <p:nvPr/>
        </p:nvSpPr>
        <p:spPr>
          <a:xfrm>
            <a:off x="6775107" y="4131539"/>
            <a:ext cx="178025" cy="218478"/>
          </a:xfrm>
          <a:prstGeom prst="rect">
            <a:avLst/>
          </a:prstGeom>
          <a:solidFill>
            <a:srgbClr val="BF8300"/>
          </a:solidFill>
          <a:ln w="9525" cap="flat" cmpd="sng">
            <a:solidFill>
              <a:srgbClr val="4582C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34" name="Shape 334"/>
          <p:cNvCxnSpPr/>
          <p:nvPr/>
        </p:nvCxnSpPr>
        <p:spPr>
          <a:xfrm>
            <a:off x="6032322" y="4248867"/>
            <a:ext cx="142122" cy="0"/>
          </a:xfrm>
          <a:prstGeom prst="straightConnector1">
            <a:avLst/>
          </a:prstGeom>
          <a:noFill/>
          <a:ln w="9525" cap="flat" cmpd="sng">
            <a:solidFill>
              <a:srgbClr val="17A2FF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328" name="Shape 328"/>
          <p:cNvCxnSpPr/>
          <p:nvPr/>
        </p:nvCxnSpPr>
        <p:spPr>
          <a:xfrm>
            <a:off x="6338470" y="4255610"/>
            <a:ext cx="142122" cy="0"/>
          </a:xfrm>
          <a:prstGeom prst="straightConnector1">
            <a:avLst/>
          </a:prstGeom>
          <a:noFill/>
          <a:ln w="9525" cap="flat" cmpd="sng">
            <a:solidFill>
              <a:srgbClr val="17A2FF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330" name="Shape 330"/>
          <p:cNvCxnSpPr/>
          <p:nvPr/>
        </p:nvCxnSpPr>
        <p:spPr>
          <a:xfrm>
            <a:off x="6637874" y="4255610"/>
            <a:ext cx="142122" cy="0"/>
          </a:xfrm>
          <a:prstGeom prst="straightConnector1">
            <a:avLst/>
          </a:prstGeom>
          <a:noFill/>
          <a:ln w="9525" cap="flat" cmpd="sng">
            <a:solidFill>
              <a:srgbClr val="17A2FF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332" name="Shape 332"/>
          <p:cNvCxnSpPr/>
          <p:nvPr/>
        </p:nvCxnSpPr>
        <p:spPr>
          <a:xfrm>
            <a:off x="6961554" y="4255610"/>
            <a:ext cx="142122" cy="0"/>
          </a:xfrm>
          <a:prstGeom prst="straightConnector1">
            <a:avLst/>
          </a:prstGeom>
          <a:noFill/>
          <a:ln w="9525" cap="flat" cmpd="sng">
            <a:solidFill>
              <a:srgbClr val="17A2FF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sp>
        <p:nvSpPr>
          <p:cNvPr id="342" name="Shape 342"/>
          <p:cNvSpPr/>
          <p:nvPr/>
        </p:nvSpPr>
        <p:spPr>
          <a:xfrm>
            <a:off x="3005686" y="3364460"/>
            <a:ext cx="178025" cy="218478"/>
          </a:xfrm>
          <a:prstGeom prst="rect">
            <a:avLst/>
          </a:prstGeom>
          <a:solidFill>
            <a:schemeClr val="accent4"/>
          </a:solidFill>
          <a:ln w="9525" cap="flat" cmpd="sng">
            <a:solidFill>
              <a:srgbClr val="4582C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Shape 343"/>
          <p:cNvSpPr/>
          <p:nvPr/>
        </p:nvSpPr>
        <p:spPr>
          <a:xfrm>
            <a:off x="3306018" y="3364460"/>
            <a:ext cx="178025" cy="218478"/>
          </a:xfrm>
          <a:prstGeom prst="rect">
            <a:avLst/>
          </a:prstGeom>
          <a:solidFill>
            <a:srgbClr val="00657F"/>
          </a:solidFill>
          <a:ln w="9525" cap="flat" cmpd="sng">
            <a:solidFill>
              <a:srgbClr val="4582C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Shape 344"/>
          <p:cNvSpPr/>
          <p:nvPr/>
        </p:nvSpPr>
        <p:spPr>
          <a:xfrm>
            <a:off x="3606317" y="3364460"/>
            <a:ext cx="178025" cy="218478"/>
          </a:xfrm>
          <a:prstGeom prst="rect">
            <a:avLst/>
          </a:prstGeom>
          <a:solidFill>
            <a:srgbClr val="BF8300"/>
          </a:solidFill>
          <a:ln w="9525" cap="flat" cmpd="sng">
            <a:solidFill>
              <a:srgbClr val="4582C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45" name="Shape 345"/>
          <p:cNvCxnSpPr/>
          <p:nvPr/>
        </p:nvCxnSpPr>
        <p:spPr>
          <a:xfrm>
            <a:off x="2863556" y="3481790"/>
            <a:ext cx="142122" cy="0"/>
          </a:xfrm>
          <a:prstGeom prst="straightConnector1">
            <a:avLst/>
          </a:prstGeom>
          <a:noFill/>
          <a:ln w="9525" cap="flat" cmpd="sng">
            <a:solidFill>
              <a:srgbClr val="17A2FF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346" name="Shape 346"/>
          <p:cNvCxnSpPr/>
          <p:nvPr/>
        </p:nvCxnSpPr>
        <p:spPr>
          <a:xfrm>
            <a:off x="3169704" y="3488533"/>
            <a:ext cx="142122" cy="0"/>
          </a:xfrm>
          <a:prstGeom prst="straightConnector1">
            <a:avLst/>
          </a:prstGeom>
          <a:noFill/>
          <a:ln w="9525" cap="flat" cmpd="sng">
            <a:solidFill>
              <a:srgbClr val="17A2FF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347" name="Shape 347"/>
          <p:cNvCxnSpPr/>
          <p:nvPr/>
        </p:nvCxnSpPr>
        <p:spPr>
          <a:xfrm>
            <a:off x="3469108" y="3488533"/>
            <a:ext cx="142122" cy="0"/>
          </a:xfrm>
          <a:prstGeom prst="straightConnector1">
            <a:avLst/>
          </a:prstGeom>
          <a:noFill/>
          <a:ln w="9525" cap="flat" cmpd="sng">
            <a:solidFill>
              <a:srgbClr val="17A2FF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348" name="Shape 348"/>
          <p:cNvCxnSpPr/>
          <p:nvPr/>
        </p:nvCxnSpPr>
        <p:spPr>
          <a:xfrm>
            <a:off x="3792788" y="3488533"/>
            <a:ext cx="142122" cy="0"/>
          </a:xfrm>
          <a:prstGeom prst="straightConnector1">
            <a:avLst/>
          </a:prstGeom>
          <a:noFill/>
          <a:ln w="9525" cap="flat" cmpd="sng">
            <a:solidFill>
              <a:srgbClr val="17A2FF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sp>
        <p:nvSpPr>
          <p:cNvPr id="349" name="Shape 349"/>
          <p:cNvSpPr/>
          <p:nvPr/>
        </p:nvSpPr>
        <p:spPr>
          <a:xfrm>
            <a:off x="4969507" y="3372551"/>
            <a:ext cx="178025" cy="218478"/>
          </a:xfrm>
          <a:prstGeom prst="rect">
            <a:avLst/>
          </a:prstGeom>
          <a:solidFill>
            <a:schemeClr val="accent4"/>
          </a:solidFill>
          <a:ln w="9525" cap="flat" cmpd="sng">
            <a:solidFill>
              <a:srgbClr val="4582C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Shape 350"/>
          <p:cNvSpPr/>
          <p:nvPr/>
        </p:nvSpPr>
        <p:spPr>
          <a:xfrm>
            <a:off x="5269819" y="3372551"/>
            <a:ext cx="178025" cy="218478"/>
          </a:xfrm>
          <a:prstGeom prst="rect">
            <a:avLst/>
          </a:prstGeom>
          <a:solidFill>
            <a:srgbClr val="00657F"/>
          </a:solidFill>
          <a:ln w="9525" cap="flat" cmpd="sng">
            <a:solidFill>
              <a:srgbClr val="4582C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Shape 351"/>
          <p:cNvSpPr/>
          <p:nvPr/>
        </p:nvSpPr>
        <p:spPr>
          <a:xfrm>
            <a:off x="5570138" y="3372551"/>
            <a:ext cx="178025" cy="218478"/>
          </a:xfrm>
          <a:prstGeom prst="rect">
            <a:avLst/>
          </a:prstGeom>
          <a:solidFill>
            <a:srgbClr val="BF8300"/>
          </a:solidFill>
          <a:ln w="9525" cap="flat" cmpd="sng">
            <a:solidFill>
              <a:srgbClr val="4582C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52" name="Shape 352"/>
          <p:cNvCxnSpPr/>
          <p:nvPr/>
        </p:nvCxnSpPr>
        <p:spPr>
          <a:xfrm>
            <a:off x="4827371" y="3489881"/>
            <a:ext cx="142122" cy="0"/>
          </a:xfrm>
          <a:prstGeom prst="straightConnector1">
            <a:avLst/>
          </a:prstGeom>
          <a:noFill/>
          <a:ln w="9525" cap="flat" cmpd="sng">
            <a:solidFill>
              <a:srgbClr val="17A2FF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353" name="Shape 353"/>
          <p:cNvCxnSpPr/>
          <p:nvPr/>
        </p:nvCxnSpPr>
        <p:spPr>
          <a:xfrm>
            <a:off x="5133519" y="3496625"/>
            <a:ext cx="142122" cy="0"/>
          </a:xfrm>
          <a:prstGeom prst="straightConnector1">
            <a:avLst/>
          </a:prstGeom>
          <a:noFill/>
          <a:ln w="9525" cap="flat" cmpd="sng">
            <a:solidFill>
              <a:srgbClr val="17A2FF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354" name="Shape 354"/>
          <p:cNvCxnSpPr/>
          <p:nvPr/>
        </p:nvCxnSpPr>
        <p:spPr>
          <a:xfrm>
            <a:off x="5432923" y="3496625"/>
            <a:ext cx="142122" cy="0"/>
          </a:xfrm>
          <a:prstGeom prst="straightConnector1">
            <a:avLst/>
          </a:prstGeom>
          <a:noFill/>
          <a:ln w="9525" cap="flat" cmpd="sng">
            <a:solidFill>
              <a:srgbClr val="17A2FF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355" name="Shape 355"/>
          <p:cNvCxnSpPr/>
          <p:nvPr/>
        </p:nvCxnSpPr>
        <p:spPr>
          <a:xfrm>
            <a:off x="5756603" y="3496625"/>
            <a:ext cx="142122" cy="0"/>
          </a:xfrm>
          <a:prstGeom prst="straightConnector1">
            <a:avLst/>
          </a:prstGeom>
          <a:noFill/>
          <a:ln w="9525" cap="flat" cmpd="sng">
            <a:solidFill>
              <a:srgbClr val="17A2FF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sp>
        <p:nvSpPr>
          <p:cNvPr id="356" name="Shape 356"/>
          <p:cNvSpPr/>
          <p:nvPr/>
        </p:nvSpPr>
        <p:spPr>
          <a:xfrm>
            <a:off x="1808023" y="4209794"/>
            <a:ext cx="178025" cy="218478"/>
          </a:xfrm>
          <a:prstGeom prst="rect">
            <a:avLst/>
          </a:prstGeom>
          <a:solidFill>
            <a:schemeClr val="accent4"/>
          </a:solidFill>
          <a:ln w="9525" cap="flat" cmpd="sng">
            <a:solidFill>
              <a:srgbClr val="4582C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Shape 357"/>
          <p:cNvSpPr/>
          <p:nvPr/>
        </p:nvSpPr>
        <p:spPr>
          <a:xfrm>
            <a:off x="2108365" y="4209794"/>
            <a:ext cx="178025" cy="218478"/>
          </a:xfrm>
          <a:prstGeom prst="rect">
            <a:avLst/>
          </a:prstGeom>
          <a:solidFill>
            <a:srgbClr val="00657F"/>
          </a:solidFill>
          <a:ln w="9525" cap="flat" cmpd="sng">
            <a:solidFill>
              <a:srgbClr val="4582C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Shape 358"/>
          <p:cNvSpPr/>
          <p:nvPr/>
        </p:nvSpPr>
        <p:spPr>
          <a:xfrm>
            <a:off x="2408669" y="4209794"/>
            <a:ext cx="178025" cy="218478"/>
          </a:xfrm>
          <a:prstGeom prst="rect">
            <a:avLst/>
          </a:prstGeom>
          <a:solidFill>
            <a:srgbClr val="BF8300"/>
          </a:solidFill>
          <a:ln w="9525" cap="flat" cmpd="sng">
            <a:solidFill>
              <a:srgbClr val="4582C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59" name="Shape 359"/>
          <p:cNvCxnSpPr/>
          <p:nvPr/>
        </p:nvCxnSpPr>
        <p:spPr>
          <a:xfrm>
            <a:off x="1665889" y="4327123"/>
            <a:ext cx="142122" cy="0"/>
          </a:xfrm>
          <a:prstGeom prst="straightConnector1">
            <a:avLst/>
          </a:prstGeom>
          <a:noFill/>
          <a:ln w="9525" cap="flat" cmpd="sng">
            <a:solidFill>
              <a:srgbClr val="17A2FF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360" name="Shape 360"/>
          <p:cNvCxnSpPr/>
          <p:nvPr/>
        </p:nvCxnSpPr>
        <p:spPr>
          <a:xfrm>
            <a:off x="1972037" y="4333866"/>
            <a:ext cx="142122" cy="0"/>
          </a:xfrm>
          <a:prstGeom prst="straightConnector1">
            <a:avLst/>
          </a:prstGeom>
          <a:noFill/>
          <a:ln w="9525" cap="flat" cmpd="sng">
            <a:solidFill>
              <a:srgbClr val="17A2FF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361" name="Shape 361"/>
          <p:cNvCxnSpPr/>
          <p:nvPr/>
        </p:nvCxnSpPr>
        <p:spPr>
          <a:xfrm>
            <a:off x="2271441" y="4333866"/>
            <a:ext cx="142122" cy="0"/>
          </a:xfrm>
          <a:prstGeom prst="straightConnector1">
            <a:avLst/>
          </a:prstGeom>
          <a:noFill/>
          <a:ln w="9525" cap="flat" cmpd="sng">
            <a:solidFill>
              <a:srgbClr val="17A2FF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362" name="Shape 362"/>
          <p:cNvCxnSpPr/>
          <p:nvPr/>
        </p:nvCxnSpPr>
        <p:spPr>
          <a:xfrm>
            <a:off x="2595121" y="4333866"/>
            <a:ext cx="142122" cy="0"/>
          </a:xfrm>
          <a:prstGeom prst="straightConnector1">
            <a:avLst/>
          </a:prstGeom>
          <a:noFill/>
          <a:ln w="9525" cap="flat" cmpd="sng">
            <a:solidFill>
              <a:srgbClr val="17A2FF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sp>
        <p:nvSpPr>
          <p:cNvPr id="363" name="Shape 363"/>
          <p:cNvSpPr/>
          <p:nvPr/>
        </p:nvSpPr>
        <p:spPr>
          <a:xfrm>
            <a:off x="3974738" y="4183208"/>
            <a:ext cx="178025" cy="218478"/>
          </a:xfrm>
          <a:prstGeom prst="rect">
            <a:avLst/>
          </a:prstGeom>
          <a:solidFill>
            <a:schemeClr val="accent4"/>
          </a:solidFill>
          <a:ln w="9525" cap="flat" cmpd="sng">
            <a:solidFill>
              <a:srgbClr val="4582C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Shape 364"/>
          <p:cNvSpPr/>
          <p:nvPr/>
        </p:nvSpPr>
        <p:spPr>
          <a:xfrm>
            <a:off x="4275057" y="4183208"/>
            <a:ext cx="178025" cy="218478"/>
          </a:xfrm>
          <a:prstGeom prst="rect">
            <a:avLst/>
          </a:prstGeom>
          <a:solidFill>
            <a:srgbClr val="00657F"/>
          </a:solidFill>
          <a:ln w="9525" cap="flat" cmpd="sng">
            <a:solidFill>
              <a:srgbClr val="4582C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Shape 365"/>
          <p:cNvSpPr/>
          <p:nvPr/>
        </p:nvSpPr>
        <p:spPr>
          <a:xfrm>
            <a:off x="4575346" y="4183208"/>
            <a:ext cx="178025" cy="218478"/>
          </a:xfrm>
          <a:prstGeom prst="rect">
            <a:avLst/>
          </a:prstGeom>
          <a:solidFill>
            <a:srgbClr val="BF8300"/>
          </a:solidFill>
          <a:ln w="9525" cap="flat" cmpd="sng">
            <a:solidFill>
              <a:srgbClr val="4582C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66" name="Shape 366"/>
          <p:cNvCxnSpPr/>
          <p:nvPr/>
        </p:nvCxnSpPr>
        <p:spPr>
          <a:xfrm>
            <a:off x="3832581" y="4300532"/>
            <a:ext cx="142122" cy="0"/>
          </a:xfrm>
          <a:prstGeom prst="straightConnector1">
            <a:avLst/>
          </a:prstGeom>
          <a:noFill/>
          <a:ln w="9525" cap="flat" cmpd="sng">
            <a:solidFill>
              <a:srgbClr val="17A2FF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367" name="Shape 367"/>
          <p:cNvCxnSpPr/>
          <p:nvPr/>
        </p:nvCxnSpPr>
        <p:spPr>
          <a:xfrm>
            <a:off x="4138729" y="4307277"/>
            <a:ext cx="142122" cy="0"/>
          </a:xfrm>
          <a:prstGeom prst="straightConnector1">
            <a:avLst/>
          </a:prstGeom>
          <a:noFill/>
          <a:ln w="9525" cap="flat" cmpd="sng">
            <a:solidFill>
              <a:srgbClr val="17A2FF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368" name="Shape 368"/>
          <p:cNvCxnSpPr/>
          <p:nvPr/>
        </p:nvCxnSpPr>
        <p:spPr>
          <a:xfrm>
            <a:off x="4438133" y="4307277"/>
            <a:ext cx="142122" cy="0"/>
          </a:xfrm>
          <a:prstGeom prst="straightConnector1">
            <a:avLst/>
          </a:prstGeom>
          <a:noFill/>
          <a:ln w="9525" cap="flat" cmpd="sng">
            <a:solidFill>
              <a:srgbClr val="17A2FF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369" name="Shape 369"/>
          <p:cNvCxnSpPr/>
          <p:nvPr/>
        </p:nvCxnSpPr>
        <p:spPr>
          <a:xfrm>
            <a:off x="4761813" y="4307277"/>
            <a:ext cx="142122" cy="0"/>
          </a:xfrm>
          <a:prstGeom prst="straightConnector1">
            <a:avLst/>
          </a:prstGeom>
          <a:noFill/>
          <a:ln w="9525" cap="flat" cmpd="sng">
            <a:solidFill>
              <a:srgbClr val="17A2FF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sp>
        <p:nvSpPr>
          <p:cNvPr id="377" name="Shape 377"/>
          <p:cNvSpPr/>
          <p:nvPr/>
        </p:nvSpPr>
        <p:spPr>
          <a:xfrm>
            <a:off x="6054603" y="3065888"/>
            <a:ext cx="1229313" cy="209250"/>
          </a:xfrm>
          <a:prstGeom prst="roundRect">
            <a:avLst>
              <a:gd name="adj" fmla="val 16667"/>
            </a:avLst>
          </a:prstGeom>
          <a:solidFill>
            <a:srgbClr val="351C75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FFFFFF"/>
              </a:buClr>
              <a:buSzPts val="1100"/>
              <a:buFont typeface="Calibri"/>
              <a:buNone/>
            </a:pPr>
            <a:r>
              <a:rPr lang="en-US" sz="11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Barefoot Tofino</a:t>
            </a:r>
            <a:endParaRPr sz="1100" kern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Shape 378"/>
          <p:cNvSpPr/>
          <p:nvPr/>
        </p:nvSpPr>
        <p:spPr>
          <a:xfrm>
            <a:off x="6061593" y="3546611"/>
            <a:ext cx="1222483" cy="209250"/>
          </a:xfrm>
          <a:prstGeom prst="roundRect">
            <a:avLst>
              <a:gd name="adj" fmla="val 16667"/>
            </a:avLst>
          </a:prstGeom>
          <a:solidFill>
            <a:srgbClr val="351C75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FFFFFF"/>
              </a:buClr>
              <a:buSzPts val="1100"/>
              <a:buFont typeface="Calibri"/>
              <a:buNone/>
            </a:pPr>
            <a:r>
              <a:rPr lang="en-US" sz="11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Mellanox</a:t>
            </a:r>
            <a:endParaRPr sz="1100" kern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Shape 379"/>
          <p:cNvSpPr/>
          <p:nvPr/>
        </p:nvSpPr>
        <p:spPr>
          <a:xfrm>
            <a:off x="6055863" y="3301736"/>
            <a:ext cx="1225363" cy="209250"/>
          </a:xfrm>
          <a:prstGeom prst="roundRect">
            <a:avLst>
              <a:gd name="adj" fmla="val 16667"/>
            </a:avLst>
          </a:prstGeom>
          <a:solidFill>
            <a:srgbClr val="351C75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FFFFFF"/>
              </a:buClr>
              <a:buSzPts val="1100"/>
              <a:buFont typeface="Calibri"/>
              <a:buNone/>
            </a:pPr>
            <a:r>
              <a:rPr lang="en-US" sz="11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Cavium Xpliant</a:t>
            </a:r>
            <a:endParaRPr sz="1100" kern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Shape 380"/>
          <p:cNvSpPr/>
          <p:nvPr/>
        </p:nvSpPr>
        <p:spPr>
          <a:xfrm>
            <a:off x="4712312" y="1812800"/>
            <a:ext cx="1242900" cy="209250"/>
          </a:xfrm>
          <a:prstGeom prst="rect">
            <a:avLst/>
          </a:prstGeom>
          <a:gradFill>
            <a:gsLst>
              <a:gs pos="0">
                <a:srgbClr val="EAA3A3"/>
              </a:gs>
              <a:gs pos="35000">
                <a:srgbClr val="EFBFBF"/>
              </a:gs>
              <a:gs pos="100000">
                <a:srgbClr val="FAE5E5"/>
              </a:gs>
            </a:gsLst>
            <a:lin ang="16200000" scaled="0"/>
          </a:gradFill>
          <a:ln w="9525" cap="flat" cmpd="sng">
            <a:solidFill>
              <a:srgbClr val="961414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4B4B4B"/>
              </a:buClr>
              <a:buSzPts val="1000"/>
              <a:buFont typeface="Calibri"/>
              <a:buNone/>
            </a:pPr>
            <a:r>
              <a:rPr lang="en-US" sz="1000" kern="0" dirty="0">
                <a:solidFill>
                  <a:srgbClr val="4B4B4B"/>
                </a:solidFill>
                <a:latin typeface="Calibri"/>
                <a:ea typeface="Calibri"/>
                <a:cs typeface="Calibri"/>
                <a:sym typeface="Calibri"/>
              </a:rPr>
              <a:t>fabric.p4 driver</a:t>
            </a:r>
            <a:endParaRPr sz="1000" kern="0" dirty="0">
              <a:solidFill>
                <a:srgbClr val="4B4B4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Shape 381"/>
          <p:cNvSpPr/>
          <p:nvPr/>
        </p:nvSpPr>
        <p:spPr>
          <a:xfrm>
            <a:off x="918678" y="-6710"/>
            <a:ext cx="7304392" cy="470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-US" sz="3200" b="1" kern="0" dirty="0">
                <a:solidFill>
                  <a:srgbClr val="4F81BD"/>
                </a:solidFill>
                <a:latin typeface="Calibri"/>
                <a:ea typeface="Calibri"/>
                <a:cs typeface="Calibri"/>
                <a:sym typeface="Calibri"/>
              </a:rPr>
              <a:t>Trellis &amp; P4</a:t>
            </a:r>
            <a:endParaRPr sz="3200" b="1" kern="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82" name="Shape 382"/>
          <p:cNvCxnSpPr/>
          <p:nvPr/>
        </p:nvCxnSpPr>
        <p:spPr>
          <a:xfrm>
            <a:off x="5105316" y="2029813"/>
            <a:ext cx="19311" cy="1143221"/>
          </a:xfrm>
          <a:prstGeom prst="straightConnector1">
            <a:avLst/>
          </a:prstGeom>
          <a:noFill/>
          <a:ln w="25400" cap="rnd" cmpd="sng">
            <a:solidFill>
              <a:srgbClr val="C0504D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383" name="Shape 383"/>
          <p:cNvCxnSpPr/>
          <p:nvPr/>
        </p:nvCxnSpPr>
        <p:spPr>
          <a:xfrm>
            <a:off x="5409741" y="2029813"/>
            <a:ext cx="19311" cy="1143221"/>
          </a:xfrm>
          <a:prstGeom prst="straightConnector1">
            <a:avLst/>
          </a:prstGeom>
          <a:noFill/>
          <a:ln w="25400" cap="rnd" cmpd="sng">
            <a:solidFill>
              <a:srgbClr val="C0504D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384" name="Shape 384"/>
          <p:cNvSpPr/>
          <p:nvPr/>
        </p:nvSpPr>
        <p:spPr>
          <a:xfrm>
            <a:off x="2021388" y="1820559"/>
            <a:ext cx="1242900" cy="209250"/>
          </a:xfrm>
          <a:prstGeom prst="rect">
            <a:avLst/>
          </a:prstGeom>
          <a:gradFill>
            <a:gsLst>
              <a:gs pos="0">
                <a:srgbClr val="ADE5AD"/>
              </a:gs>
              <a:gs pos="35000">
                <a:srgbClr val="C4EEC4"/>
              </a:gs>
              <a:gs pos="100000">
                <a:srgbClr val="E7F9E7"/>
              </a:gs>
            </a:gsLst>
            <a:lin ang="16200000" scaled="0"/>
          </a:gradFill>
          <a:ln w="9525" cap="flat" cmpd="sng">
            <a:solidFill>
              <a:srgbClr val="479647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4B4B4B"/>
              </a:buClr>
              <a:buSzPts val="1000"/>
              <a:buFont typeface="Calibri"/>
              <a:buNone/>
            </a:pPr>
            <a:r>
              <a:rPr lang="en-US" sz="1000" kern="0" dirty="0">
                <a:solidFill>
                  <a:srgbClr val="4B4B4B"/>
                </a:solidFill>
                <a:latin typeface="Calibri"/>
                <a:ea typeface="Calibri"/>
                <a:cs typeface="Calibri"/>
                <a:sym typeface="Calibri"/>
              </a:rPr>
              <a:t>OF-DPA driver</a:t>
            </a:r>
            <a:endParaRPr sz="1000" kern="0" dirty="0">
              <a:solidFill>
                <a:srgbClr val="4B4B4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85" name="Shape 385"/>
          <p:cNvCxnSpPr/>
          <p:nvPr/>
        </p:nvCxnSpPr>
        <p:spPr>
          <a:xfrm>
            <a:off x="2476632" y="2039029"/>
            <a:ext cx="19311" cy="1143221"/>
          </a:xfrm>
          <a:prstGeom prst="straightConnector1">
            <a:avLst/>
          </a:prstGeom>
          <a:noFill/>
          <a:ln w="25400" cap="rnd" cmpd="sng">
            <a:solidFill>
              <a:schemeClr val="accent3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386" name="Shape 386"/>
          <p:cNvCxnSpPr/>
          <p:nvPr/>
        </p:nvCxnSpPr>
        <p:spPr>
          <a:xfrm>
            <a:off x="2781057" y="2039029"/>
            <a:ext cx="19311" cy="1143221"/>
          </a:xfrm>
          <a:prstGeom prst="straightConnector1">
            <a:avLst/>
          </a:prstGeom>
          <a:noFill/>
          <a:ln w="25400" cap="rnd" cmpd="sng">
            <a:solidFill>
              <a:schemeClr val="accent3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387" name="Shape 387"/>
          <p:cNvSpPr/>
          <p:nvPr/>
        </p:nvSpPr>
        <p:spPr>
          <a:xfrm>
            <a:off x="1228089" y="3102213"/>
            <a:ext cx="1159070" cy="209250"/>
          </a:xfrm>
          <a:prstGeom prst="roundRect">
            <a:avLst>
              <a:gd name="adj" fmla="val 16667"/>
            </a:avLst>
          </a:prstGeom>
          <a:solidFill>
            <a:srgbClr val="351C75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400">
              <a:buClr>
                <a:srgbClr val="FFFFFF"/>
              </a:buClr>
              <a:buSzPts val="1100"/>
              <a:buFont typeface="Calibri"/>
              <a:buNone/>
            </a:pPr>
            <a:r>
              <a:rPr lang="en-US" sz="11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Brcm Qumran </a:t>
            </a:r>
            <a:endParaRPr sz="1100" kern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Shape 388"/>
          <p:cNvSpPr/>
          <p:nvPr/>
        </p:nvSpPr>
        <p:spPr>
          <a:xfrm>
            <a:off x="1221875" y="3582936"/>
            <a:ext cx="1172293" cy="209250"/>
          </a:xfrm>
          <a:prstGeom prst="roundRect">
            <a:avLst>
              <a:gd name="adj" fmla="val 16667"/>
            </a:avLst>
          </a:prstGeom>
          <a:solidFill>
            <a:srgbClr val="351C75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400">
              <a:buClr>
                <a:srgbClr val="FFFFFF"/>
              </a:buClr>
              <a:buSzPts val="1100"/>
              <a:buFont typeface="Calibri"/>
              <a:buNone/>
            </a:pPr>
            <a:r>
              <a:rPr lang="en-US" sz="11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Brcm Trident2</a:t>
            </a:r>
            <a:endParaRPr sz="1100" kern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Shape 389"/>
          <p:cNvSpPr/>
          <p:nvPr/>
        </p:nvSpPr>
        <p:spPr>
          <a:xfrm>
            <a:off x="1221864" y="3338061"/>
            <a:ext cx="1166566" cy="209250"/>
          </a:xfrm>
          <a:prstGeom prst="roundRect">
            <a:avLst>
              <a:gd name="adj" fmla="val 16667"/>
            </a:avLst>
          </a:prstGeom>
          <a:solidFill>
            <a:srgbClr val="351C75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400">
              <a:buClr>
                <a:srgbClr val="FFFFFF"/>
              </a:buClr>
              <a:buSzPts val="1100"/>
              <a:buFont typeface="Calibri"/>
              <a:buNone/>
            </a:pPr>
            <a:r>
              <a:rPr lang="en-US" sz="11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Brcm Tomahawk</a:t>
            </a:r>
            <a:endParaRPr sz="1100" kern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Shape 390"/>
          <p:cNvSpPr txBox="1"/>
          <p:nvPr/>
        </p:nvSpPr>
        <p:spPr>
          <a:xfrm>
            <a:off x="1780426" y="2449436"/>
            <a:ext cx="822010" cy="249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-US" sz="1200" kern="0" dirty="0">
                <a:solidFill>
                  <a:srgbClr val="4B4B4B"/>
                </a:solidFill>
                <a:latin typeface="Calibri"/>
                <a:ea typeface="Calibri"/>
                <a:cs typeface="Calibri"/>
                <a:sym typeface="Calibri"/>
              </a:rPr>
              <a:t>OpenFlow</a:t>
            </a:r>
            <a:endParaRPr sz="1200" kern="0" dirty="0">
              <a:solidFill>
                <a:srgbClr val="4B4B4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Shape 391"/>
          <p:cNvSpPr txBox="1"/>
          <p:nvPr/>
        </p:nvSpPr>
        <p:spPr>
          <a:xfrm>
            <a:off x="2792099" y="2446522"/>
            <a:ext cx="755210" cy="249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-US" sz="1200" kern="0" dirty="0">
                <a:solidFill>
                  <a:srgbClr val="4B4B4B"/>
                </a:solidFill>
                <a:latin typeface="Calibri"/>
                <a:ea typeface="Calibri"/>
                <a:cs typeface="Calibri"/>
                <a:sym typeface="Calibri"/>
              </a:rPr>
              <a:t>NetConf</a:t>
            </a:r>
            <a:endParaRPr sz="1200" kern="0" dirty="0">
              <a:solidFill>
                <a:srgbClr val="4B4B4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Shape 392"/>
          <p:cNvSpPr/>
          <p:nvPr/>
        </p:nvSpPr>
        <p:spPr>
          <a:xfrm>
            <a:off x="1541369" y="1070162"/>
            <a:ext cx="1339792" cy="215564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-US" sz="1200" kern="0" dirty="0">
                <a:solidFill>
                  <a:srgbClr val="4B4B4B"/>
                </a:solidFill>
                <a:latin typeface="Calibri"/>
                <a:ea typeface="Calibri"/>
                <a:cs typeface="Calibri"/>
                <a:sym typeface="Calibri"/>
              </a:rPr>
              <a:t>Segment Routing</a:t>
            </a:r>
            <a:endParaRPr sz="14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3" name="Shape 393"/>
          <p:cNvSpPr/>
          <p:nvPr/>
        </p:nvSpPr>
        <p:spPr>
          <a:xfrm>
            <a:off x="2936473" y="1064296"/>
            <a:ext cx="1166931" cy="215564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-US" sz="1200" kern="0" dirty="0">
                <a:solidFill>
                  <a:srgbClr val="4B4B4B"/>
                </a:solidFill>
                <a:latin typeface="Calibri"/>
                <a:ea typeface="Calibri"/>
                <a:cs typeface="Calibri"/>
                <a:sym typeface="Calibri"/>
              </a:rPr>
              <a:t>DHCP L3 Relay</a:t>
            </a:r>
            <a:endParaRPr sz="14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4" name="Shape 394"/>
          <p:cNvSpPr/>
          <p:nvPr/>
        </p:nvSpPr>
        <p:spPr>
          <a:xfrm>
            <a:off x="4162504" y="1060889"/>
            <a:ext cx="787195" cy="215564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-US" sz="1200" kern="0" dirty="0">
                <a:solidFill>
                  <a:srgbClr val="4B4B4B"/>
                </a:solidFill>
                <a:latin typeface="Calibri"/>
                <a:ea typeface="Calibri"/>
                <a:cs typeface="Calibri"/>
                <a:sym typeface="Calibri"/>
              </a:rPr>
              <a:t>vRouter</a:t>
            </a:r>
            <a:endParaRPr sz="14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5" name="Shape 395"/>
          <p:cNvSpPr/>
          <p:nvPr/>
        </p:nvSpPr>
        <p:spPr>
          <a:xfrm>
            <a:off x="5004323" y="1054305"/>
            <a:ext cx="787195" cy="215564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-US" sz="1200" kern="0" dirty="0">
                <a:solidFill>
                  <a:srgbClr val="4B4B4B"/>
                </a:solidFill>
                <a:latin typeface="Calibri"/>
                <a:ea typeface="Calibri"/>
                <a:cs typeface="Calibri"/>
                <a:sym typeface="Calibri"/>
              </a:rPr>
              <a:t>Multicast</a:t>
            </a:r>
            <a:endParaRPr sz="14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6" name="Shape 396"/>
          <p:cNvSpPr/>
          <p:nvPr/>
        </p:nvSpPr>
        <p:spPr>
          <a:xfrm>
            <a:off x="5845935" y="1054305"/>
            <a:ext cx="901146" cy="215564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25400" cap="flat" cmpd="sng">
            <a:solidFill>
              <a:srgbClr val="7F25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-US" sz="1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SPGW-app</a:t>
            </a:r>
            <a:endParaRPr sz="14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7" name="Shape 397"/>
          <p:cNvSpPr txBox="1"/>
          <p:nvPr/>
        </p:nvSpPr>
        <p:spPr>
          <a:xfrm>
            <a:off x="455977" y="497074"/>
            <a:ext cx="2130713" cy="470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-US" sz="1400" kern="0" dirty="0">
                <a:solidFill>
                  <a:srgbClr val="007DCC"/>
                </a:solidFill>
                <a:latin typeface="Calibri"/>
                <a:ea typeface="Calibri"/>
                <a:cs typeface="Calibri"/>
                <a:sym typeface="Calibri"/>
              </a:rPr>
              <a:t>Same set of Trellis applications on ONOS</a:t>
            </a:r>
            <a:endParaRPr sz="14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9" name="Shape 399"/>
          <p:cNvSpPr txBox="1"/>
          <p:nvPr/>
        </p:nvSpPr>
        <p:spPr>
          <a:xfrm>
            <a:off x="7663863" y="3058953"/>
            <a:ext cx="1348575" cy="611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400">
              <a:buClr>
                <a:srgbClr val="38761D"/>
              </a:buClr>
              <a:buSzPts val="1400"/>
              <a:buFont typeface="Calibri"/>
              <a:buNone/>
            </a:pPr>
            <a:r>
              <a:rPr lang="en-US" sz="1400" kern="0" dirty="0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P4 </a:t>
            </a:r>
            <a:endParaRPr sz="14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defTabSz="914400">
              <a:buClr>
                <a:srgbClr val="38761D"/>
              </a:buClr>
              <a:buSzPts val="1400"/>
              <a:buFont typeface="Calibri"/>
              <a:buNone/>
            </a:pPr>
            <a:r>
              <a:rPr lang="en-US" sz="1400" kern="0" dirty="0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capable hardware</a:t>
            </a:r>
            <a:endParaRPr sz="1400" kern="0" dirty="0">
              <a:solidFill>
                <a:srgbClr val="38761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00" name="Shape 400"/>
          <p:cNvCxnSpPr/>
          <p:nvPr/>
        </p:nvCxnSpPr>
        <p:spPr>
          <a:xfrm>
            <a:off x="1058383" y="967978"/>
            <a:ext cx="367317" cy="171602"/>
          </a:xfrm>
          <a:prstGeom prst="straightConnector1">
            <a:avLst/>
          </a:prstGeom>
          <a:noFill/>
          <a:ln w="25400" cap="rnd" cmpd="sng">
            <a:solidFill>
              <a:srgbClr val="939393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401" name="Shape 401"/>
          <p:cNvSpPr txBox="1"/>
          <p:nvPr/>
        </p:nvSpPr>
        <p:spPr>
          <a:xfrm>
            <a:off x="7532014" y="1974672"/>
            <a:ext cx="1480400" cy="611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400">
              <a:buClr>
                <a:srgbClr val="38761D"/>
              </a:buClr>
              <a:buSzPts val="1400"/>
              <a:buFont typeface="Calibri"/>
              <a:buNone/>
            </a:pPr>
            <a:r>
              <a:rPr lang="en-US" sz="1400" kern="0" dirty="0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Allowing new functionality on hardware (demo at MWC ‘18)</a:t>
            </a:r>
            <a:endParaRPr sz="1400" kern="0" dirty="0">
              <a:solidFill>
                <a:srgbClr val="38761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6747205" y="309336"/>
            <a:ext cx="2161793" cy="1511223"/>
            <a:chOff x="6747205" y="309336"/>
            <a:chExt cx="2161793" cy="1511223"/>
          </a:xfrm>
        </p:grpSpPr>
        <p:sp>
          <p:nvSpPr>
            <p:cNvPr id="337" name="Shape 337"/>
            <p:cNvSpPr/>
            <p:nvPr/>
          </p:nvSpPr>
          <p:spPr>
            <a:xfrm>
              <a:off x="7308805" y="1139575"/>
              <a:ext cx="1059310" cy="680984"/>
            </a:xfrm>
            <a:prstGeom prst="flowChartMultidocument">
              <a:avLst/>
            </a:prstGeom>
            <a:gradFill>
              <a:gsLst>
                <a:gs pos="0">
                  <a:srgbClr val="FFD874"/>
                </a:gs>
                <a:gs pos="35000">
                  <a:srgbClr val="FFE19F"/>
                </a:gs>
                <a:gs pos="100000">
                  <a:srgbClr val="FFF2D6"/>
                </a:gs>
              </a:gsLst>
              <a:lin ang="16200000" scaled="0"/>
            </a:gradFill>
            <a:ln w="9525" cap="flat" cmpd="sng">
              <a:solidFill>
                <a:srgbClr val="FFAC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45700" rIns="91425" bIns="45700" anchor="b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Font typeface="Arial"/>
                <a:buNone/>
              </a:pPr>
              <a:r>
                <a:rPr lang="en-US" sz="1400" kern="0" dirty="0">
                  <a:solidFill>
                    <a:srgbClr val="4B4B4B"/>
                  </a:solidFill>
                  <a:latin typeface="Calibri"/>
                  <a:ea typeface="Calibri"/>
                  <a:cs typeface="Calibri"/>
                  <a:sym typeface="Calibri"/>
                </a:rPr>
                <a:t>P4</a:t>
              </a:r>
              <a:endParaRPr sz="1400" kern="0" dirty="0">
                <a:solidFill>
                  <a:srgbClr val="4B4B4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38" name="Shape 338"/>
            <p:cNvCxnSpPr>
              <a:stCxn id="337" idx="1"/>
            </p:cNvCxnSpPr>
            <p:nvPr/>
          </p:nvCxnSpPr>
          <p:spPr>
            <a:xfrm rot="10800000">
              <a:off x="6747205" y="1480067"/>
              <a:ext cx="561600" cy="0"/>
            </a:xfrm>
            <a:prstGeom prst="straightConnector1">
              <a:avLst/>
            </a:prstGeom>
            <a:noFill/>
            <a:ln w="25400" cap="flat" cmpd="sng">
              <a:solidFill>
                <a:srgbClr val="17A2FF"/>
              </a:solidFill>
              <a:prstDash val="solid"/>
              <a:round/>
              <a:headEnd type="none" w="sm" len="sm"/>
              <a:tailEnd type="triangle" w="med" len="med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</p:cxnSp>
        <p:sp>
          <p:nvSpPr>
            <p:cNvPr id="370" name="Shape 370"/>
            <p:cNvSpPr/>
            <p:nvPr/>
          </p:nvSpPr>
          <p:spPr>
            <a:xfrm>
              <a:off x="7456724" y="1285731"/>
              <a:ext cx="136291" cy="174484"/>
            </a:xfrm>
            <a:prstGeom prst="rect">
              <a:avLst/>
            </a:prstGeom>
            <a:solidFill>
              <a:schemeClr val="accent4"/>
            </a:solidFill>
            <a:ln w="9525" cap="flat" cmpd="sng">
              <a:solidFill>
                <a:srgbClr val="4582C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Font typeface="Arial"/>
                <a:buNone/>
              </a:pPr>
              <a:endParaRPr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1" name="Shape 371"/>
            <p:cNvSpPr/>
            <p:nvPr/>
          </p:nvSpPr>
          <p:spPr>
            <a:xfrm>
              <a:off x="7740116" y="1285731"/>
              <a:ext cx="130459" cy="174484"/>
            </a:xfrm>
            <a:prstGeom prst="rect">
              <a:avLst/>
            </a:prstGeom>
            <a:solidFill>
              <a:srgbClr val="00657F"/>
            </a:solidFill>
            <a:ln w="9525" cap="flat" cmpd="sng">
              <a:solidFill>
                <a:srgbClr val="4582C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Font typeface="Arial"/>
                <a:buNone/>
              </a:pPr>
              <a:endParaRPr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72" name="Shape 372"/>
            <p:cNvCxnSpPr/>
            <p:nvPr/>
          </p:nvCxnSpPr>
          <p:spPr>
            <a:xfrm>
              <a:off x="7306126" y="1386122"/>
              <a:ext cx="142122" cy="0"/>
            </a:xfrm>
            <a:prstGeom prst="straightConnector1">
              <a:avLst/>
            </a:prstGeom>
            <a:noFill/>
            <a:ln w="9525" cap="flat" cmpd="sng">
              <a:solidFill>
                <a:srgbClr val="17A2FF"/>
              </a:solidFill>
              <a:prstDash val="solid"/>
              <a:round/>
              <a:headEnd type="none" w="sm" len="sm"/>
              <a:tailEnd type="triangle" w="med" len="med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</p:cxnSp>
        <p:cxnSp>
          <p:nvCxnSpPr>
            <p:cNvPr id="373" name="Shape 373"/>
            <p:cNvCxnSpPr/>
            <p:nvPr/>
          </p:nvCxnSpPr>
          <p:spPr>
            <a:xfrm>
              <a:off x="7603807" y="1384400"/>
              <a:ext cx="142122" cy="0"/>
            </a:xfrm>
            <a:prstGeom prst="straightConnector1">
              <a:avLst/>
            </a:prstGeom>
            <a:noFill/>
            <a:ln w="9525" cap="flat" cmpd="sng">
              <a:solidFill>
                <a:srgbClr val="17A2FF"/>
              </a:solidFill>
              <a:prstDash val="solid"/>
              <a:round/>
              <a:headEnd type="none" w="sm" len="sm"/>
              <a:tailEnd type="triangle" w="med" len="med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</p:cxnSp>
        <p:cxnSp>
          <p:nvCxnSpPr>
            <p:cNvPr id="374" name="Shape 374"/>
            <p:cNvCxnSpPr/>
            <p:nvPr/>
          </p:nvCxnSpPr>
          <p:spPr>
            <a:xfrm>
              <a:off x="7886277" y="1384400"/>
              <a:ext cx="142122" cy="0"/>
            </a:xfrm>
            <a:prstGeom prst="straightConnector1">
              <a:avLst/>
            </a:prstGeom>
            <a:noFill/>
            <a:ln w="9525" cap="flat" cmpd="sng">
              <a:solidFill>
                <a:srgbClr val="17A2FF"/>
              </a:solidFill>
              <a:prstDash val="solid"/>
              <a:round/>
              <a:headEnd type="none" w="sm" len="sm"/>
              <a:tailEnd type="triangle" w="med" len="med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</p:cxnSp>
        <p:cxnSp>
          <p:nvCxnSpPr>
            <p:cNvPr id="375" name="Shape 375"/>
            <p:cNvCxnSpPr/>
            <p:nvPr/>
          </p:nvCxnSpPr>
          <p:spPr>
            <a:xfrm>
              <a:off x="8176089" y="1384400"/>
              <a:ext cx="142122" cy="0"/>
            </a:xfrm>
            <a:prstGeom prst="straightConnector1">
              <a:avLst/>
            </a:prstGeom>
            <a:noFill/>
            <a:ln w="9525" cap="flat" cmpd="sng">
              <a:solidFill>
                <a:srgbClr val="17A2FF"/>
              </a:solidFill>
              <a:prstDash val="solid"/>
              <a:round/>
              <a:headEnd type="none" w="sm" len="sm"/>
              <a:tailEnd type="triangle" w="med" len="med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</p:cxnSp>
        <p:sp>
          <p:nvSpPr>
            <p:cNvPr id="376" name="Shape 376"/>
            <p:cNvSpPr/>
            <p:nvPr/>
          </p:nvSpPr>
          <p:spPr>
            <a:xfrm>
              <a:off x="8036440" y="1285724"/>
              <a:ext cx="130459" cy="174484"/>
            </a:xfrm>
            <a:prstGeom prst="rect">
              <a:avLst/>
            </a:prstGeom>
            <a:solidFill>
              <a:srgbClr val="BF8300"/>
            </a:solidFill>
            <a:ln w="9525" cap="flat" cmpd="sng">
              <a:solidFill>
                <a:srgbClr val="4582C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Font typeface="Arial"/>
                <a:buNone/>
              </a:pPr>
              <a:endParaRPr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8" name="Shape 398"/>
            <p:cNvSpPr txBox="1"/>
            <p:nvPr/>
          </p:nvSpPr>
          <p:spPr>
            <a:xfrm>
              <a:off x="6866497" y="309336"/>
              <a:ext cx="2042501" cy="6110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defTabSz="914400">
                <a:buClr>
                  <a:srgbClr val="38761D"/>
                </a:buClr>
                <a:buSzPts val="1400"/>
                <a:buFont typeface="Calibri"/>
                <a:buNone/>
              </a:pPr>
              <a:r>
                <a:rPr lang="en-US" sz="1400" kern="0" dirty="0">
                  <a:solidFill>
                    <a:srgbClr val="38761D"/>
                  </a:solidFill>
                  <a:latin typeface="Calibri"/>
                  <a:ea typeface="Calibri"/>
                  <a:cs typeface="Calibri"/>
                  <a:sym typeface="Calibri"/>
                </a:rPr>
                <a:t>Enhanced with P4 program deployment and pipeline configuration</a:t>
              </a:r>
              <a:endParaRPr sz="1400" kern="0" dirty="0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402" name="Shape 402"/>
            <p:cNvCxnSpPr/>
            <p:nvPr/>
          </p:nvCxnSpPr>
          <p:spPr>
            <a:xfrm>
              <a:off x="7061094" y="1067085"/>
              <a:ext cx="206700" cy="249600"/>
            </a:xfrm>
            <a:prstGeom prst="straightConnector1">
              <a:avLst/>
            </a:prstGeom>
            <a:noFill/>
            <a:ln w="25400" cap="rnd" cmpd="sng">
              <a:solidFill>
                <a:srgbClr val="939393"/>
              </a:solidFill>
              <a:prstDash val="solid"/>
              <a:round/>
              <a:headEnd type="none" w="sm" len="sm"/>
              <a:tailEnd type="stealth" w="med" len="med"/>
            </a:ln>
          </p:spPr>
        </p:cxnSp>
      </p:grpSp>
      <p:sp>
        <p:nvSpPr>
          <p:cNvPr id="403" name="Shape 403"/>
          <p:cNvSpPr/>
          <p:nvPr/>
        </p:nvSpPr>
        <p:spPr>
          <a:xfrm>
            <a:off x="7381422" y="2950033"/>
            <a:ext cx="150592" cy="845039"/>
          </a:xfrm>
          <a:prstGeom prst="rightBrace">
            <a:avLst>
              <a:gd name="adj1" fmla="val 8333"/>
              <a:gd name="adj2" fmla="val 50000"/>
            </a:avLst>
          </a:prstGeom>
          <a:noFill/>
          <a:ln w="25400" cap="rnd" cmpd="sng">
            <a:solidFill>
              <a:srgbClr val="93939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kern="0">
              <a:solidFill>
                <a:srgbClr val="4B4B4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04" name="Shape 404"/>
          <p:cNvCxnSpPr>
            <a:stCxn id="401" idx="1"/>
          </p:cNvCxnSpPr>
          <p:nvPr/>
        </p:nvCxnSpPr>
        <p:spPr>
          <a:xfrm rot="10800000">
            <a:off x="6768814" y="1296179"/>
            <a:ext cx="763200" cy="984000"/>
          </a:xfrm>
          <a:prstGeom prst="straightConnector1">
            <a:avLst/>
          </a:prstGeom>
          <a:noFill/>
          <a:ln w="25400" cap="rnd" cmpd="sng">
            <a:solidFill>
              <a:srgbClr val="939393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405" name="Shape 405"/>
          <p:cNvCxnSpPr/>
          <p:nvPr/>
        </p:nvCxnSpPr>
        <p:spPr>
          <a:xfrm flipH="1">
            <a:off x="6779996" y="2449419"/>
            <a:ext cx="752018" cy="609534"/>
          </a:xfrm>
          <a:prstGeom prst="straightConnector1">
            <a:avLst/>
          </a:prstGeom>
          <a:noFill/>
          <a:ln w="25400" cap="rnd" cmpd="sng">
            <a:solidFill>
              <a:srgbClr val="939393"/>
            </a:solidFill>
            <a:prstDash val="solid"/>
            <a:round/>
            <a:headEnd type="none" w="sm" len="sm"/>
            <a:tailEnd type="stealth" w="med" len="med"/>
          </a:ln>
        </p:spPr>
      </p:cxnSp>
    </p:spTree>
    <p:extLst>
      <p:ext uri="{BB962C8B-B14F-4D97-AF65-F5344CB8AC3E}">
        <p14:creationId xmlns:p14="http://schemas.microsoft.com/office/powerpoint/2010/main" val="36420021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300"/>
                                        <p:tgtEl>
                                          <p:spTgt spid="3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300"/>
                                        <p:tgtEl>
                                          <p:spTgt spid="3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CORD Platform: service delivery @ the edge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921E2DF-5279-024C-809C-CD16853F95A6}" type="slidenum">
              <a:rPr lang="en-US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1450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3"/>
          <p:cNvSpPr txBox="1">
            <a:spLocks noGrp="1"/>
          </p:cNvSpPr>
          <p:nvPr>
            <p:ph type="title"/>
          </p:nvPr>
        </p:nvSpPr>
        <p:spPr>
          <a:xfrm>
            <a:off x="313648" y="70163"/>
            <a:ext cx="8202900" cy="6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New </a:t>
            </a:r>
            <a:r>
              <a:rPr lang="en"/>
              <a:t>CORD </a:t>
            </a:r>
            <a:r>
              <a:rPr lang="en-US"/>
              <a:t>6.0 </a:t>
            </a:r>
            <a:r>
              <a:rPr lang="en"/>
              <a:t>platform</a:t>
            </a:r>
            <a:r>
              <a:rPr lang="en-US"/>
              <a:t> (</a:t>
            </a:r>
            <a:r>
              <a:rPr lang="en-US" sz="2400"/>
              <a:t>July-2018)</a:t>
            </a:r>
            <a:endParaRPr sz="2400"/>
          </a:p>
        </p:txBody>
      </p:sp>
      <p:sp>
        <p:nvSpPr>
          <p:cNvPr id="107" name="Google Shape;107;p13"/>
          <p:cNvSpPr/>
          <p:nvPr/>
        </p:nvSpPr>
        <p:spPr>
          <a:xfrm>
            <a:off x="1943213" y="2174475"/>
            <a:ext cx="1831200" cy="423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Bare metal</a:t>
            </a:r>
            <a:r>
              <a:rPr lang="en-US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server</a:t>
            </a:r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3"/>
          <p:cNvSpPr/>
          <p:nvPr/>
        </p:nvSpPr>
        <p:spPr>
          <a:xfrm>
            <a:off x="4489063" y="2174475"/>
            <a:ext cx="1831200" cy="423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000000"/>
              </a:buClr>
            </a:pPr>
            <a:r>
              <a:rPr lang="en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Bare metal</a:t>
            </a:r>
            <a:r>
              <a:rPr lang="en-US" sz="1400" kern="0">
                <a:solidFill>
                  <a:srgbClr val="000000"/>
                </a:solidFill>
                <a:ea typeface="Arial"/>
                <a:cs typeface="Arial"/>
                <a:sym typeface="Arial"/>
              </a:rPr>
              <a:t> server</a:t>
            </a:r>
          </a:p>
        </p:txBody>
      </p:sp>
      <p:sp>
        <p:nvSpPr>
          <p:cNvPr id="109" name="Google Shape;109;p13"/>
          <p:cNvSpPr/>
          <p:nvPr/>
        </p:nvSpPr>
        <p:spPr>
          <a:xfrm>
            <a:off x="7034913" y="2174475"/>
            <a:ext cx="1831200" cy="423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000000"/>
              </a:buClr>
            </a:pPr>
            <a:r>
              <a:rPr lang="en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Bare metal</a:t>
            </a:r>
            <a:r>
              <a:rPr lang="en-US" sz="1400" kern="0">
                <a:solidFill>
                  <a:srgbClr val="000000"/>
                </a:solidFill>
                <a:ea typeface="Arial"/>
                <a:cs typeface="Arial"/>
                <a:sym typeface="Arial"/>
              </a:rPr>
              <a:t> server</a:t>
            </a:r>
          </a:p>
        </p:txBody>
      </p:sp>
      <p:cxnSp>
        <p:nvCxnSpPr>
          <p:cNvPr id="110" name="Google Shape;110;p13"/>
          <p:cNvCxnSpPr/>
          <p:nvPr/>
        </p:nvCxnSpPr>
        <p:spPr>
          <a:xfrm flipH="1">
            <a:off x="1678214" y="3053375"/>
            <a:ext cx="6280149" cy="4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1" name="Google Shape;111;p13"/>
          <p:cNvCxnSpPr>
            <a:stCxn id="107" idx="2"/>
          </p:cNvCxnSpPr>
          <p:nvPr/>
        </p:nvCxnSpPr>
        <p:spPr>
          <a:xfrm>
            <a:off x="2858813" y="2597775"/>
            <a:ext cx="0" cy="455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2" name="Google Shape;112;p13"/>
          <p:cNvCxnSpPr>
            <a:stCxn id="108" idx="2"/>
          </p:cNvCxnSpPr>
          <p:nvPr/>
        </p:nvCxnSpPr>
        <p:spPr>
          <a:xfrm>
            <a:off x="5404663" y="2597775"/>
            <a:ext cx="0" cy="455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3" name="Google Shape;113;p13"/>
          <p:cNvCxnSpPr>
            <a:stCxn id="109" idx="2"/>
          </p:cNvCxnSpPr>
          <p:nvPr/>
        </p:nvCxnSpPr>
        <p:spPr>
          <a:xfrm>
            <a:off x="7950513" y="2597775"/>
            <a:ext cx="7800" cy="460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4" name="Google Shape;114;p13"/>
          <p:cNvSpPr/>
          <p:nvPr/>
        </p:nvSpPr>
        <p:spPr>
          <a:xfrm>
            <a:off x="1943213" y="1759402"/>
            <a:ext cx="1831200" cy="340500"/>
          </a:xfrm>
          <a:prstGeom prst="rect">
            <a:avLst/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</a:t>
            </a:r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3"/>
          <p:cNvSpPr/>
          <p:nvPr/>
        </p:nvSpPr>
        <p:spPr>
          <a:xfrm>
            <a:off x="4489063" y="1759402"/>
            <a:ext cx="1831200" cy="340500"/>
          </a:xfrm>
          <a:prstGeom prst="rect">
            <a:avLst/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</a:t>
            </a:r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3"/>
          <p:cNvSpPr/>
          <p:nvPr/>
        </p:nvSpPr>
        <p:spPr>
          <a:xfrm>
            <a:off x="7034913" y="1759402"/>
            <a:ext cx="1831200" cy="340500"/>
          </a:xfrm>
          <a:prstGeom prst="rect">
            <a:avLst/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</a:t>
            </a:r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13"/>
          <p:cNvSpPr txBox="1"/>
          <p:nvPr/>
        </p:nvSpPr>
        <p:spPr>
          <a:xfrm>
            <a:off x="1705432" y="2679785"/>
            <a:ext cx="3090038" cy="5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Management network</a:t>
            </a:r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13"/>
          <p:cNvSpPr/>
          <p:nvPr/>
        </p:nvSpPr>
        <p:spPr>
          <a:xfrm>
            <a:off x="1951531" y="1011988"/>
            <a:ext cx="758759" cy="340500"/>
          </a:xfrm>
          <a:prstGeom prst="roundRect">
            <a:avLst>
              <a:gd name="adj" fmla="val 16667"/>
            </a:avLst>
          </a:prstGeom>
          <a:solidFill>
            <a:srgbClr val="F9CB9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" sz="12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ONOS</a:t>
            </a:r>
            <a:endParaRPr sz="12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13"/>
          <p:cNvSpPr/>
          <p:nvPr/>
        </p:nvSpPr>
        <p:spPr>
          <a:xfrm>
            <a:off x="6647888" y="1011988"/>
            <a:ext cx="764625" cy="340500"/>
          </a:xfrm>
          <a:prstGeom prst="roundRect">
            <a:avLst>
              <a:gd name="adj" fmla="val 16667"/>
            </a:avLst>
          </a:prstGeom>
          <a:solidFill>
            <a:srgbClr val="F9CB9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" sz="12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XOS</a:t>
            </a:r>
            <a:endParaRPr sz="12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13"/>
          <p:cNvSpPr/>
          <p:nvPr/>
        </p:nvSpPr>
        <p:spPr>
          <a:xfrm>
            <a:off x="4512593" y="1011988"/>
            <a:ext cx="917829" cy="340500"/>
          </a:xfrm>
          <a:prstGeom prst="roundRect">
            <a:avLst>
              <a:gd name="adj" fmla="val 16667"/>
            </a:avLst>
          </a:prstGeom>
          <a:solidFill>
            <a:srgbClr val="F9CB9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-US" sz="12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Kafka</a:t>
            </a:r>
            <a:endParaRPr sz="12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13"/>
          <p:cNvSpPr/>
          <p:nvPr/>
        </p:nvSpPr>
        <p:spPr>
          <a:xfrm>
            <a:off x="3185063" y="3702275"/>
            <a:ext cx="1831200" cy="423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Leaf</a:t>
            </a:r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13"/>
          <p:cNvSpPr/>
          <p:nvPr/>
        </p:nvSpPr>
        <p:spPr>
          <a:xfrm>
            <a:off x="5728363" y="3702275"/>
            <a:ext cx="1831200" cy="423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Leaf</a:t>
            </a:r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13"/>
          <p:cNvSpPr/>
          <p:nvPr/>
        </p:nvSpPr>
        <p:spPr>
          <a:xfrm>
            <a:off x="3185063" y="4562725"/>
            <a:ext cx="1831200" cy="423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Spine</a:t>
            </a:r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13"/>
          <p:cNvSpPr/>
          <p:nvPr/>
        </p:nvSpPr>
        <p:spPr>
          <a:xfrm>
            <a:off x="5728363" y="4562725"/>
            <a:ext cx="1831200" cy="423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Spine</a:t>
            </a:r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8" name="Google Shape;128;p13"/>
          <p:cNvCxnSpPr/>
          <p:nvPr/>
        </p:nvCxnSpPr>
        <p:spPr>
          <a:xfrm rot="10800000">
            <a:off x="3344975" y="2612225"/>
            <a:ext cx="0" cy="1098900"/>
          </a:xfrm>
          <a:prstGeom prst="straightConnector1">
            <a:avLst/>
          </a:prstGeom>
          <a:noFill/>
          <a:ln w="38100" cap="flat" cmpd="sng">
            <a:solidFill>
              <a:srgbClr val="0097A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9" name="Google Shape;129;p13"/>
          <p:cNvCxnSpPr/>
          <p:nvPr/>
        </p:nvCxnSpPr>
        <p:spPr>
          <a:xfrm>
            <a:off x="4024463" y="4125575"/>
            <a:ext cx="0" cy="437100"/>
          </a:xfrm>
          <a:prstGeom prst="straightConnector1">
            <a:avLst/>
          </a:prstGeom>
          <a:noFill/>
          <a:ln w="38100" cap="flat" cmpd="sng">
            <a:solidFill>
              <a:srgbClr val="0097A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0" name="Google Shape;130;p13"/>
          <p:cNvCxnSpPr>
            <a:stCxn id="125" idx="2"/>
            <a:endCxn id="126" idx="0"/>
          </p:cNvCxnSpPr>
          <p:nvPr/>
        </p:nvCxnSpPr>
        <p:spPr>
          <a:xfrm flipH="1">
            <a:off x="4100563" y="4125575"/>
            <a:ext cx="2543400" cy="437100"/>
          </a:xfrm>
          <a:prstGeom prst="straightConnector1">
            <a:avLst/>
          </a:prstGeom>
          <a:noFill/>
          <a:ln w="38100" cap="flat" cmpd="sng">
            <a:solidFill>
              <a:srgbClr val="0097A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1" name="Google Shape;131;p13"/>
          <p:cNvCxnSpPr/>
          <p:nvPr/>
        </p:nvCxnSpPr>
        <p:spPr>
          <a:xfrm>
            <a:off x="6720163" y="4125575"/>
            <a:ext cx="0" cy="437100"/>
          </a:xfrm>
          <a:prstGeom prst="straightConnector1">
            <a:avLst/>
          </a:prstGeom>
          <a:noFill/>
          <a:ln w="38100" cap="flat" cmpd="sng">
            <a:solidFill>
              <a:srgbClr val="0097A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2" name="Google Shape;132;p13"/>
          <p:cNvCxnSpPr>
            <a:stCxn id="124" idx="2"/>
            <a:endCxn id="127" idx="0"/>
          </p:cNvCxnSpPr>
          <p:nvPr/>
        </p:nvCxnSpPr>
        <p:spPr>
          <a:xfrm>
            <a:off x="4100663" y="4125575"/>
            <a:ext cx="2543400" cy="437100"/>
          </a:xfrm>
          <a:prstGeom prst="straightConnector1">
            <a:avLst/>
          </a:prstGeom>
          <a:noFill/>
          <a:ln w="38100" cap="flat" cmpd="sng">
            <a:solidFill>
              <a:srgbClr val="0097A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3" name="Google Shape;133;p13"/>
          <p:cNvCxnSpPr/>
          <p:nvPr/>
        </p:nvCxnSpPr>
        <p:spPr>
          <a:xfrm rot="10800000">
            <a:off x="4868050" y="2600575"/>
            <a:ext cx="0" cy="1098900"/>
          </a:xfrm>
          <a:prstGeom prst="straightConnector1">
            <a:avLst/>
          </a:prstGeom>
          <a:noFill/>
          <a:ln w="38100" cap="flat" cmpd="sng">
            <a:solidFill>
              <a:srgbClr val="0097A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4" name="Google Shape;134;p13"/>
          <p:cNvCxnSpPr/>
          <p:nvPr/>
        </p:nvCxnSpPr>
        <p:spPr>
          <a:xfrm rot="10800000">
            <a:off x="7225025" y="2598740"/>
            <a:ext cx="0" cy="1098900"/>
          </a:xfrm>
          <a:prstGeom prst="straightConnector1">
            <a:avLst/>
          </a:prstGeom>
          <a:noFill/>
          <a:ln w="38100" cap="flat" cmpd="sng">
            <a:solidFill>
              <a:srgbClr val="0097A7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5" name="Google Shape;135;p13"/>
          <p:cNvSpPr/>
          <p:nvPr/>
        </p:nvSpPr>
        <p:spPr>
          <a:xfrm>
            <a:off x="1139400" y="3364475"/>
            <a:ext cx="1098900" cy="10989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Access</a:t>
            </a:r>
            <a:endParaRPr lang="en-US"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-US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Node</a:t>
            </a:r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6" name="Google Shape;136;p13"/>
          <p:cNvCxnSpPr>
            <a:stCxn id="135" idx="6"/>
            <a:endCxn id="124" idx="1"/>
          </p:cNvCxnSpPr>
          <p:nvPr/>
        </p:nvCxnSpPr>
        <p:spPr>
          <a:xfrm>
            <a:off x="2238300" y="3913925"/>
            <a:ext cx="946800" cy="0"/>
          </a:xfrm>
          <a:prstGeom prst="straightConnector1">
            <a:avLst/>
          </a:prstGeom>
          <a:noFill/>
          <a:ln w="38100" cap="flat" cmpd="sng">
            <a:solidFill>
              <a:srgbClr val="0097A7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7" name="Google Shape;137;p13"/>
          <p:cNvSpPr/>
          <p:nvPr/>
        </p:nvSpPr>
        <p:spPr>
          <a:xfrm>
            <a:off x="8045100" y="3364475"/>
            <a:ext cx="1098900" cy="10989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" sz="10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Upstream</a:t>
            </a:r>
            <a:endParaRPr sz="10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8" name="Google Shape;138;p13"/>
          <p:cNvCxnSpPr>
            <a:stCxn id="125" idx="3"/>
            <a:endCxn id="137" idx="2"/>
          </p:cNvCxnSpPr>
          <p:nvPr/>
        </p:nvCxnSpPr>
        <p:spPr>
          <a:xfrm>
            <a:off x="7559563" y="3913925"/>
            <a:ext cx="485400" cy="0"/>
          </a:xfrm>
          <a:prstGeom prst="straightConnector1">
            <a:avLst/>
          </a:prstGeom>
          <a:noFill/>
          <a:ln w="38100" cap="flat" cmpd="sng">
            <a:solidFill>
              <a:srgbClr val="0097A7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9" name="Google Shape;139;p13"/>
          <p:cNvSpPr txBox="1"/>
          <p:nvPr/>
        </p:nvSpPr>
        <p:spPr>
          <a:xfrm>
            <a:off x="2198652" y="4125575"/>
            <a:ext cx="2803911" cy="5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Dataplane network</a:t>
            </a:r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0" name="Google Shape;140;p13"/>
          <p:cNvCxnSpPr>
            <a:stCxn id="124" idx="0"/>
          </p:cNvCxnSpPr>
          <p:nvPr/>
        </p:nvCxnSpPr>
        <p:spPr>
          <a:xfrm rot="10800000">
            <a:off x="4100663" y="3054875"/>
            <a:ext cx="0" cy="647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1" name="Google Shape;141;p13"/>
          <p:cNvCxnSpPr/>
          <p:nvPr/>
        </p:nvCxnSpPr>
        <p:spPr>
          <a:xfrm rot="10800000">
            <a:off x="6702125" y="3054950"/>
            <a:ext cx="0" cy="654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2" name="Google Shape;142;p13"/>
          <p:cNvCxnSpPr/>
          <p:nvPr/>
        </p:nvCxnSpPr>
        <p:spPr>
          <a:xfrm rot="10800000">
            <a:off x="3664288" y="3055025"/>
            <a:ext cx="0" cy="1506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3" name="Google Shape;143;p13"/>
          <p:cNvCxnSpPr/>
          <p:nvPr/>
        </p:nvCxnSpPr>
        <p:spPr>
          <a:xfrm rot="10800000">
            <a:off x="7006088" y="3055025"/>
            <a:ext cx="0" cy="1506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6" name="Google Shape;114;p13"/>
          <p:cNvSpPr/>
          <p:nvPr/>
        </p:nvSpPr>
        <p:spPr>
          <a:xfrm>
            <a:off x="4481162" y="3913925"/>
            <a:ext cx="535101" cy="208364"/>
          </a:xfrm>
          <a:prstGeom prst="rect">
            <a:avLst/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" sz="12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</a:t>
            </a:r>
            <a:endParaRPr sz="12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114;p13"/>
          <p:cNvSpPr/>
          <p:nvPr/>
        </p:nvSpPr>
        <p:spPr>
          <a:xfrm>
            <a:off x="7015931" y="3917211"/>
            <a:ext cx="535101" cy="208364"/>
          </a:xfrm>
          <a:prstGeom prst="rect">
            <a:avLst/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" sz="12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</a:t>
            </a:r>
            <a:endParaRPr sz="12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114;p13"/>
          <p:cNvSpPr/>
          <p:nvPr/>
        </p:nvSpPr>
        <p:spPr>
          <a:xfrm>
            <a:off x="7034913" y="4777661"/>
            <a:ext cx="535101" cy="208364"/>
          </a:xfrm>
          <a:prstGeom prst="rect">
            <a:avLst/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" sz="12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</a:t>
            </a:r>
            <a:endParaRPr sz="12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114;p13"/>
          <p:cNvSpPr/>
          <p:nvPr/>
        </p:nvSpPr>
        <p:spPr>
          <a:xfrm>
            <a:off x="4467462" y="4772865"/>
            <a:ext cx="535101" cy="208364"/>
          </a:xfrm>
          <a:prstGeom prst="rect">
            <a:avLst/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" sz="12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</a:t>
            </a:r>
            <a:endParaRPr sz="12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114;p13"/>
          <p:cNvSpPr/>
          <p:nvPr/>
        </p:nvSpPr>
        <p:spPr>
          <a:xfrm>
            <a:off x="1408112" y="4125575"/>
            <a:ext cx="535101" cy="208364"/>
          </a:xfrm>
          <a:prstGeom prst="rect">
            <a:avLst/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" sz="12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</a:t>
            </a:r>
            <a:endParaRPr sz="12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633" y="800781"/>
            <a:ext cx="183868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1400" b="1">
                <a:solidFill>
                  <a:srgbClr val="0097A7"/>
                </a:solidFill>
              </a:rPr>
              <a:t>CORD control </a:t>
            </a:r>
            <a:r>
              <a:rPr lang="en" sz="1400"/>
              <a:t>software </a:t>
            </a:r>
            <a:r>
              <a:rPr lang="en" sz="1400">
                <a:sym typeface="Wingdings"/>
              </a:rPr>
              <a:t></a:t>
            </a:r>
            <a:r>
              <a:rPr lang="en" sz="1400"/>
              <a:t> set of </a:t>
            </a:r>
            <a:r>
              <a:rPr lang="en" sz="1400" b="1">
                <a:solidFill>
                  <a:srgbClr val="0097A7"/>
                </a:solidFill>
              </a:rPr>
              <a:t>Docker containers</a:t>
            </a:r>
            <a:r>
              <a:rPr lang="en" sz="1400">
                <a:solidFill>
                  <a:srgbClr val="0097A7"/>
                </a:solidFill>
              </a:rPr>
              <a:t> </a:t>
            </a:r>
            <a:r>
              <a:rPr lang="en" sz="1400"/>
              <a:t>deployed on </a:t>
            </a:r>
            <a:r>
              <a:rPr lang="en" sz="1400" b="1">
                <a:solidFill>
                  <a:srgbClr val="0097A7"/>
                </a:solidFill>
              </a:rPr>
              <a:t>Kubernetes</a:t>
            </a:r>
            <a:r>
              <a:rPr lang="en-US" sz="1400"/>
              <a:t> using </a:t>
            </a:r>
            <a:r>
              <a:rPr lang="en" sz="1400"/>
              <a:t>standard tools</a:t>
            </a:r>
            <a:r>
              <a:rPr lang="en-US" sz="1400"/>
              <a:t> like </a:t>
            </a:r>
            <a:r>
              <a:rPr lang="en-US" sz="1400" b="1">
                <a:solidFill>
                  <a:srgbClr val="0097A7"/>
                </a:solidFill>
              </a:rPr>
              <a:t>Helm charts</a:t>
            </a:r>
          </a:p>
        </p:txBody>
      </p:sp>
      <p:sp>
        <p:nvSpPr>
          <p:cNvPr id="66" name="Google Shape;121;p13"/>
          <p:cNvSpPr/>
          <p:nvPr/>
        </p:nvSpPr>
        <p:spPr>
          <a:xfrm>
            <a:off x="7448321" y="1108558"/>
            <a:ext cx="1084763" cy="240745"/>
          </a:xfrm>
          <a:prstGeom prst="roundRect">
            <a:avLst>
              <a:gd name="adj" fmla="val 16667"/>
            </a:avLst>
          </a:prstGeom>
          <a:ln>
            <a:solidFill>
              <a:srgbClr val="FF0000"/>
            </a:solidFill>
            <a:headEnd type="none" w="sm" len="sm"/>
            <a:tailEnd type="none" w="sm" len="sm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-US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profile</a:t>
            </a:r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117;p13"/>
          <p:cNvSpPr/>
          <p:nvPr/>
        </p:nvSpPr>
        <p:spPr>
          <a:xfrm>
            <a:off x="1935275" y="1384015"/>
            <a:ext cx="6922800" cy="340500"/>
          </a:xfrm>
          <a:prstGeom prst="rect">
            <a:avLst/>
          </a:prstGeom>
          <a:solidFill>
            <a:srgbClr val="9FC5E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Kubernetes</a:t>
            </a:r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123;p13"/>
          <p:cNvSpPr/>
          <p:nvPr/>
        </p:nvSpPr>
        <p:spPr>
          <a:xfrm>
            <a:off x="3625048" y="1011988"/>
            <a:ext cx="866528" cy="340500"/>
          </a:xfrm>
          <a:prstGeom prst="roundRect">
            <a:avLst>
              <a:gd name="adj" fmla="val 16667"/>
            </a:avLst>
          </a:prstGeom>
          <a:solidFill>
            <a:srgbClr val="F9CB9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-US" sz="12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ELK</a:t>
            </a:r>
            <a:endParaRPr sz="12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123;p13"/>
          <p:cNvSpPr/>
          <p:nvPr/>
        </p:nvSpPr>
        <p:spPr>
          <a:xfrm>
            <a:off x="2734406" y="1008803"/>
            <a:ext cx="866528" cy="340500"/>
          </a:xfrm>
          <a:prstGeom prst="roundRect">
            <a:avLst>
              <a:gd name="adj" fmla="val 16667"/>
            </a:avLst>
          </a:prstGeom>
          <a:solidFill>
            <a:srgbClr val="F9CB9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-US" sz="12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Grafana</a:t>
            </a:r>
            <a:endParaRPr sz="12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121;p13"/>
          <p:cNvSpPr/>
          <p:nvPr/>
        </p:nvSpPr>
        <p:spPr>
          <a:xfrm>
            <a:off x="5446498" y="1011988"/>
            <a:ext cx="1177276" cy="340500"/>
          </a:xfrm>
          <a:prstGeom prst="roundRect">
            <a:avLst>
              <a:gd name="adj" fmla="val 16667"/>
            </a:avLst>
          </a:prstGeom>
          <a:solidFill>
            <a:srgbClr val="F9CB9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-US" sz="12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Prometheus</a:t>
            </a:r>
            <a:endParaRPr sz="12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572940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" grpId="0" animBg="1"/>
      <p:bldP spid="115" grpId="0" animBg="1"/>
      <p:bldP spid="116" grpId="0" animBg="1"/>
      <p:bldP spid="119" grpId="0" animBg="1"/>
      <p:bldP spid="121" grpId="0" animBg="1"/>
      <p:bldP spid="123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6" grpId="0"/>
      <p:bldP spid="66" grpId="0" animBg="1"/>
      <p:bldP spid="67" grpId="0" animBg="1"/>
      <p:bldP spid="51" grpId="0" animBg="1"/>
      <p:bldP spid="52" grpId="0" animBg="1"/>
      <p:bldP spid="5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3"/>
          <p:cNvSpPr txBox="1">
            <a:spLocks noGrp="1"/>
          </p:cNvSpPr>
          <p:nvPr>
            <p:ph type="title"/>
          </p:nvPr>
        </p:nvSpPr>
        <p:spPr>
          <a:xfrm>
            <a:off x="313648" y="70163"/>
            <a:ext cx="8202900" cy="6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SEBA – A profile loaded on the CORD platform </a:t>
            </a:r>
            <a:endParaRPr sz="2400"/>
          </a:p>
        </p:txBody>
      </p:sp>
      <p:sp>
        <p:nvSpPr>
          <p:cNvPr id="107" name="Google Shape;107;p13"/>
          <p:cNvSpPr/>
          <p:nvPr/>
        </p:nvSpPr>
        <p:spPr>
          <a:xfrm>
            <a:off x="1943213" y="2174475"/>
            <a:ext cx="1831200" cy="423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Bare metal</a:t>
            </a:r>
            <a:r>
              <a:rPr lang="en-US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server</a:t>
            </a:r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3"/>
          <p:cNvSpPr/>
          <p:nvPr/>
        </p:nvSpPr>
        <p:spPr>
          <a:xfrm>
            <a:off x="4489063" y="2174475"/>
            <a:ext cx="1831200" cy="423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000000"/>
              </a:buClr>
            </a:pPr>
            <a:r>
              <a:rPr lang="en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Bare metal</a:t>
            </a:r>
            <a:r>
              <a:rPr lang="en-US" sz="1400" kern="0">
                <a:solidFill>
                  <a:srgbClr val="000000"/>
                </a:solidFill>
                <a:ea typeface="Arial"/>
                <a:cs typeface="Arial"/>
                <a:sym typeface="Arial"/>
              </a:rPr>
              <a:t> server</a:t>
            </a:r>
          </a:p>
        </p:txBody>
      </p:sp>
      <p:sp>
        <p:nvSpPr>
          <p:cNvPr id="109" name="Google Shape;109;p13"/>
          <p:cNvSpPr/>
          <p:nvPr/>
        </p:nvSpPr>
        <p:spPr>
          <a:xfrm>
            <a:off x="7034913" y="2174475"/>
            <a:ext cx="1831200" cy="423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000000"/>
              </a:buClr>
            </a:pPr>
            <a:r>
              <a:rPr lang="en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Bare metal</a:t>
            </a:r>
            <a:r>
              <a:rPr lang="en-US" sz="1400" kern="0">
                <a:solidFill>
                  <a:srgbClr val="000000"/>
                </a:solidFill>
                <a:ea typeface="Arial"/>
                <a:cs typeface="Arial"/>
                <a:sym typeface="Arial"/>
              </a:rPr>
              <a:t> server</a:t>
            </a:r>
          </a:p>
        </p:txBody>
      </p:sp>
      <p:cxnSp>
        <p:nvCxnSpPr>
          <p:cNvPr id="110" name="Google Shape;110;p13"/>
          <p:cNvCxnSpPr/>
          <p:nvPr/>
        </p:nvCxnSpPr>
        <p:spPr>
          <a:xfrm flipH="1">
            <a:off x="1678214" y="3053375"/>
            <a:ext cx="6280149" cy="4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1" name="Google Shape;111;p13"/>
          <p:cNvCxnSpPr>
            <a:stCxn id="107" idx="2"/>
          </p:cNvCxnSpPr>
          <p:nvPr/>
        </p:nvCxnSpPr>
        <p:spPr>
          <a:xfrm>
            <a:off x="2858813" y="2597775"/>
            <a:ext cx="0" cy="455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2" name="Google Shape;112;p13"/>
          <p:cNvCxnSpPr>
            <a:stCxn id="108" idx="2"/>
          </p:cNvCxnSpPr>
          <p:nvPr/>
        </p:nvCxnSpPr>
        <p:spPr>
          <a:xfrm>
            <a:off x="5404663" y="2597775"/>
            <a:ext cx="0" cy="455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3" name="Google Shape;113;p13"/>
          <p:cNvCxnSpPr>
            <a:stCxn id="109" idx="2"/>
          </p:cNvCxnSpPr>
          <p:nvPr/>
        </p:nvCxnSpPr>
        <p:spPr>
          <a:xfrm>
            <a:off x="7950513" y="2597775"/>
            <a:ext cx="7800" cy="460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4" name="Google Shape;114;p13"/>
          <p:cNvSpPr/>
          <p:nvPr/>
        </p:nvSpPr>
        <p:spPr>
          <a:xfrm>
            <a:off x="1943213" y="1759402"/>
            <a:ext cx="1831200" cy="340500"/>
          </a:xfrm>
          <a:prstGeom prst="rect">
            <a:avLst/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</a:t>
            </a:r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3"/>
          <p:cNvSpPr/>
          <p:nvPr/>
        </p:nvSpPr>
        <p:spPr>
          <a:xfrm>
            <a:off x="4489063" y="1759402"/>
            <a:ext cx="1831200" cy="340500"/>
          </a:xfrm>
          <a:prstGeom prst="rect">
            <a:avLst/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</a:t>
            </a:r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3"/>
          <p:cNvSpPr/>
          <p:nvPr/>
        </p:nvSpPr>
        <p:spPr>
          <a:xfrm>
            <a:off x="7034913" y="1759402"/>
            <a:ext cx="1831200" cy="340500"/>
          </a:xfrm>
          <a:prstGeom prst="rect">
            <a:avLst/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</a:t>
            </a:r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13"/>
          <p:cNvSpPr txBox="1"/>
          <p:nvPr/>
        </p:nvSpPr>
        <p:spPr>
          <a:xfrm>
            <a:off x="1705432" y="2679785"/>
            <a:ext cx="3090038" cy="5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Management network</a:t>
            </a:r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13"/>
          <p:cNvSpPr/>
          <p:nvPr/>
        </p:nvSpPr>
        <p:spPr>
          <a:xfrm>
            <a:off x="1951531" y="1011988"/>
            <a:ext cx="758759" cy="340500"/>
          </a:xfrm>
          <a:prstGeom prst="roundRect">
            <a:avLst>
              <a:gd name="adj" fmla="val 16667"/>
            </a:avLst>
          </a:prstGeom>
          <a:solidFill>
            <a:srgbClr val="F9CB9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" sz="12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ONOS</a:t>
            </a:r>
            <a:endParaRPr sz="12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13"/>
          <p:cNvSpPr/>
          <p:nvPr/>
        </p:nvSpPr>
        <p:spPr>
          <a:xfrm>
            <a:off x="6647888" y="1011988"/>
            <a:ext cx="764625" cy="340500"/>
          </a:xfrm>
          <a:prstGeom prst="roundRect">
            <a:avLst>
              <a:gd name="adj" fmla="val 16667"/>
            </a:avLst>
          </a:prstGeom>
          <a:solidFill>
            <a:srgbClr val="F9CB9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" sz="12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XOS</a:t>
            </a:r>
            <a:endParaRPr sz="12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13"/>
          <p:cNvSpPr/>
          <p:nvPr/>
        </p:nvSpPr>
        <p:spPr>
          <a:xfrm>
            <a:off x="4512593" y="1011988"/>
            <a:ext cx="917829" cy="340500"/>
          </a:xfrm>
          <a:prstGeom prst="roundRect">
            <a:avLst>
              <a:gd name="adj" fmla="val 16667"/>
            </a:avLst>
          </a:prstGeom>
          <a:solidFill>
            <a:srgbClr val="F9CB9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-US" sz="12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Kafka</a:t>
            </a:r>
            <a:endParaRPr sz="12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13"/>
          <p:cNvSpPr/>
          <p:nvPr/>
        </p:nvSpPr>
        <p:spPr>
          <a:xfrm>
            <a:off x="3185063" y="3702275"/>
            <a:ext cx="1831200" cy="423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Leaf</a:t>
            </a:r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13"/>
          <p:cNvSpPr/>
          <p:nvPr/>
        </p:nvSpPr>
        <p:spPr>
          <a:xfrm>
            <a:off x="5728363" y="3702275"/>
            <a:ext cx="1831200" cy="423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Leaf</a:t>
            </a:r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13"/>
          <p:cNvSpPr/>
          <p:nvPr/>
        </p:nvSpPr>
        <p:spPr>
          <a:xfrm>
            <a:off x="3185063" y="4562725"/>
            <a:ext cx="1831200" cy="423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Spine</a:t>
            </a:r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13"/>
          <p:cNvSpPr/>
          <p:nvPr/>
        </p:nvSpPr>
        <p:spPr>
          <a:xfrm>
            <a:off x="5728363" y="4562725"/>
            <a:ext cx="1831200" cy="423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Spine</a:t>
            </a:r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8" name="Google Shape;128;p13"/>
          <p:cNvCxnSpPr/>
          <p:nvPr/>
        </p:nvCxnSpPr>
        <p:spPr>
          <a:xfrm rot="10800000">
            <a:off x="3344975" y="2612225"/>
            <a:ext cx="0" cy="1098900"/>
          </a:xfrm>
          <a:prstGeom prst="straightConnector1">
            <a:avLst/>
          </a:prstGeom>
          <a:noFill/>
          <a:ln w="38100" cap="flat" cmpd="sng">
            <a:solidFill>
              <a:srgbClr val="0097A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9" name="Google Shape;129;p13"/>
          <p:cNvCxnSpPr/>
          <p:nvPr/>
        </p:nvCxnSpPr>
        <p:spPr>
          <a:xfrm>
            <a:off x="4024463" y="4125575"/>
            <a:ext cx="0" cy="437100"/>
          </a:xfrm>
          <a:prstGeom prst="straightConnector1">
            <a:avLst/>
          </a:prstGeom>
          <a:noFill/>
          <a:ln w="38100" cap="flat" cmpd="sng">
            <a:solidFill>
              <a:srgbClr val="0097A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0" name="Google Shape;130;p13"/>
          <p:cNvCxnSpPr>
            <a:stCxn id="125" idx="2"/>
            <a:endCxn id="126" idx="0"/>
          </p:cNvCxnSpPr>
          <p:nvPr/>
        </p:nvCxnSpPr>
        <p:spPr>
          <a:xfrm flipH="1">
            <a:off x="4100563" y="4125575"/>
            <a:ext cx="2543400" cy="437100"/>
          </a:xfrm>
          <a:prstGeom prst="straightConnector1">
            <a:avLst/>
          </a:prstGeom>
          <a:noFill/>
          <a:ln w="38100" cap="flat" cmpd="sng">
            <a:solidFill>
              <a:srgbClr val="0097A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1" name="Google Shape;131;p13"/>
          <p:cNvCxnSpPr/>
          <p:nvPr/>
        </p:nvCxnSpPr>
        <p:spPr>
          <a:xfrm>
            <a:off x="6720163" y="4125575"/>
            <a:ext cx="0" cy="437100"/>
          </a:xfrm>
          <a:prstGeom prst="straightConnector1">
            <a:avLst/>
          </a:prstGeom>
          <a:noFill/>
          <a:ln w="38100" cap="flat" cmpd="sng">
            <a:solidFill>
              <a:srgbClr val="0097A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2" name="Google Shape;132;p13"/>
          <p:cNvCxnSpPr>
            <a:stCxn id="124" idx="2"/>
            <a:endCxn id="127" idx="0"/>
          </p:cNvCxnSpPr>
          <p:nvPr/>
        </p:nvCxnSpPr>
        <p:spPr>
          <a:xfrm>
            <a:off x="4100663" y="4125575"/>
            <a:ext cx="2543400" cy="437100"/>
          </a:xfrm>
          <a:prstGeom prst="straightConnector1">
            <a:avLst/>
          </a:prstGeom>
          <a:noFill/>
          <a:ln w="38100" cap="flat" cmpd="sng">
            <a:solidFill>
              <a:srgbClr val="0097A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3" name="Google Shape;133;p13"/>
          <p:cNvCxnSpPr/>
          <p:nvPr/>
        </p:nvCxnSpPr>
        <p:spPr>
          <a:xfrm rot="10800000">
            <a:off x="4868050" y="2600575"/>
            <a:ext cx="0" cy="1098900"/>
          </a:xfrm>
          <a:prstGeom prst="straightConnector1">
            <a:avLst/>
          </a:prstGeom>
          <a:noFill/>
          <a:ln w="38100" cap="flat" cmpd="sng">
            <a:solidFill>
              <a:srgbClr val="0097A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4" name="Google Shape;134;p13"/>
          <p:cNvCxnSpPr/>
          <p:nvPr/>
        </p:nvCxnSpPr>
        <p:spPr>
          <a:xfrm rot="10800000">
            <a:off x="7225025" y="2598740"/>
            <a:ext cx="0" cy="1098900"/>
          </a:xfrm>
          <a:prstGeom prst="straightConnector1">
            <a:avLst/>
          </a:prstGeom>
          <a:noFill/>
          <a:ln w="38100" cap="flat" cmpd="sng">
            <a:solidFill>
              <a:srgbClr val="0097A7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5" name="Google Shape;135;p13"/>
          <p:cNvSpPr/>
          <p:nvPr/>
        </p:nvSpPr>
        <p:spPr>
          <a:xfrm>
            <a:off x="1139400" y="3364475"/>
            <a:ext cx="1098900" cy="10989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Access</a:t>
            </a:r>
            <a:endParaRPr lang="en-US"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-US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Node</a:t>
            </a:r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6" name="Google Shape;136;p13"/>
          <p:cNvCxnSpPr>
            <a:stCxn id="135" idx="6"/>
            <a:endCxn id="124" idx="1"/>
          </p:cNvCxnSpPr>
          <p:nvPr/>
        </p:nvCxnSpPr>
        <p:spPr>
          <a:xfrm>
            <a:off x="2238300" y="3913925"/>
            <a:ext cx="946800" cy="0"/>
          </a:xfrm>
          <a:prstGeom prst="straightConnector1">
            <a:avLst/>
          </a:prstGeom>
          <a:noFill/>
          <a:ln w="38100" cap="flat" cmpd="sng">
            <a:solidFill>
              <a:srgbClr val="0097A7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7" name="Google Shape;137;p13"/>
          <p:cNvSpPr/>
          <p:nvPr/>
        </p:nvSpPr>
        <p:spPr>
          <a:xfrm>
            <a:off x="8045100" y="3364475"/>
            <a:ext cx="1098900" cy="10989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" sz="10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Upstream</a:t>
            </a:r>
            <a:endParaRPr sz="10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8" name="Google Shape;138;p13"/>
          <p:cNvCxnSpPr>
            <a:stCxn id="125" idx="3"/>
            <a:endCxn id="137" idx="2"/>
          </p:cNvCxnSpPr>
          <p:nvPr/>
        </p:nvCxnSpPr>
        <p:spPr>
          <a:xfrm>
            <a:off x="7559563" y="3913925"/>
            <a:ext cx="485400" cy="0"/>
          </a:xfrm>
          <a:prstGeom prst="straightConnector1">
            <a:avLst/>
          </a:prstGeom>
          <a:noFill/>
          <a:ln w="38100" cap="flat" cmpd="sng">
            <a:solidFill>
              <a:srgbClr val="0097A7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9" name="Google Shape;139;p13"/>
          <p:cNvSpPr txBox="1"/>
          <p:nvPr/>
        </p:nvSpPr>
        <p:spPr>
          <a:xfrm>
            <a:off x="2198652" y="4125575"/>
            <a:ext cx="2803911" cy="5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Dataplane network</a:t>
            </a:r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0" name="Google Shape;140;p13"/>
          <p:cNvCxnSpPr>
            <a:stCxn id="124" idx="0"/>
          </p:cNvCxnSpPr>
          <p:nvPr/>
        </p:nvCxnSpPr>
        <p:spPr>
          <a:xfrm rot="10800000">
            <a:off x="4100663" y="3054875"/>
            <a:ext cx="0" cy="647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1" name="Google Shape;141;p13"/>
          <p:cNvCxnSpPr/>
          <p:nvPr/>
        </p:nvCxnSpPr>
        <p:spPr>
          <a:xfrm rot="10800000">
            <a:off x="6702125" y="3054950"/>
            <a:ext cx="0" cy="654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2" name="Google Shape;142;p13"/>
          <p:cNvCxnSpPr/>
          <p:nvPr/>
        </p:nvCxnSpPr>
        <p:spPr>
          <a:xfrm rot="10800000">
            <a:off x="3664288" y="3055025"/>
            <a:ext cx="0" cy="1506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3" name="Google Shape;143;p13"/>
          <p:cNvCxnSpPr/>
          <p:nvPr/>
        </p:nvCxnSpPr>
        <p:spPr>
          <a:xfrm rot="10800000">
            <a:off x="7006088" y="3055025"/>
            <a:ext cx="0" cy="1506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6" name="Google Shape;114;p13"/>
          <p:cNvSpPr/>
          <p:nvPr/>
        </p:nvSpPr>
        <p:spPr>
          <a:xfrm>
            <a:off x="4481162" y="3913925"/>
            <a:ext cx="535101" cy="208364"/>
          </a:xfrm>
          <a:prstGeom prst="rect">
            <a:avLst/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" sz="12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</a:t>
            </a:r>
            <a:endParaRPr sz="12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114;p13"/>
          <p:cNvSpPr/>
          <p:nvPr/>
        </p:nvSpPr>
        <p:spPr>
          <a:xfrm>
            <a:off x="7015931" y="3917211"/>
            <a:ext cx="535101" cy="208364"/>
          </a:xfrm>
          <a:prstGeom prst="rect">
            <a:avLst/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" sz="12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</a:t>
            </a:r>
            <a:endParaRPr sz="12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114;p13"/>
          <p:cNvSpPr/>
          <p:nvPr/>
        </p:nvSpPr>
        <p:spPr>
          <a:xfrm>
            <a:off x="7034913" y="4777661"/>
            <a:ext cx="535101" cy="208364"/>
          </a:xfrm>
          <a:prstGeom prst="rect">
            <a:avLst/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" sz="12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</a:t>
            </a:r>
            <a:endParaRPr sz="12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114;p13"/>
          <p:cNvSpPr/>
          <p:nvPr/>
        </p:nvSpPr>
        <p:spPr>
          <a:xfrm>
            <a:off x="4467462" y="4772865"/>
            <a:ext cx="535101" cy="208364"/>
          </a:xfrm>
          <a:prstGeom prst="rect">
            <a:avLst/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" sz="12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</a:t>
            </a:r>
            <a:endParaRPr sz="12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114;p13"/>
          <p:cNvSpPr/>
          <p:nvPr/>
        </p:nvSpPr>
        <p:spPr>
          <a:xfrm>
            <a:off x="1408112" y="4125575"/>
            <a:ext cx="535101" cy="208364"/>
          </a:xfrm>
          <a:prstGeom prst="rect">
            <a:avLst/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" sz="12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</a:t>
            </a:r>
            <a:endParaRPr sz="12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633" y="800781"/>
            <a:ext cx="183868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1400" b="1">
                <a:solidFill>
                  <a:srgbClr val="0097A7"/>
                </a:solidFill>
              </a:rPr>
              <a:t>CORD control </a:t>
            </a:r>
            <a:r>
              <a:rPr lang="en" sz="1400"/>
              <a:t>software </a:t>
            </a:r>
            <a:r>
              <a:rPr lang="en" sz="1400">
                <a:sym typeface="Wingdings"/>
              </a:rPr>
              <a:t></a:t>
            </a:r>
            <a:r>
              <a:rPr lang="en" sz="1400"/>
              <a:t> set of </a:t>
            </a:r>
            <a:r>
              <a:rPr lang="en" sz="1400" b="1">
                <a:solidFill>
                  <a:srgbClr val="0097A7"/>
                </a:solidFill>
              </a:rPr>
              <a:t>Docker containers</a:t>
            </a:r>
            <a:r>
              <a:rPr lang="en" sz="1400">
                <a:solidFill>
                  <a:srgbClr val="0097A7"/>
                </a:solidFill>
              </a:rPr>
              <a:t> </a:t>
            </a:r>
            <a:r>
              <a:rPr lang="en" sz="1400"/>
              <a:t>deployed on </a:t>
            </a:r>
            <a:r>
              <a:rPr lang="en" sz="1400" b="1">
                <a:solidFill>
                  <a:srgbClr val="0097A7"/>
                </a:solidFill>
              </a:rPr>
              <a:t>Kubernetes</a:t>
            </a:r>
            <a:r>
              <a:rPr lang="en-US" sz="1400"/>
              <a:t> using </a:t>
            </a:r>
            <a:r>
              <a:rPr lang="en" sz="1400"/>
              <a:t>standard tools</a:t>
            </a:r>
            <a:r>
              <a:rPr lang="en-US" sz="1400"/>
              <a:t> like </a:t>
            </a:r>
            <a:r>
              <a:rPr lang="en-US" sz="1400" b="1">
                <a:solidFill>
                  <a:srgbClr val="0097A7"/>
                </a:solidFill>
              </a:rPr>
              <a:t>Helm charts</a:t>
            </a:r>
          </a:p>
        </p:txBody>
      </p:sp>
      <p:sp>
        <p:nvSpPr>
          <p:cNvPr id="66" name="Google Shape;121;p13"/>
          <p:cNvSpPr/>
          <p:nvPr/>
        </p:nvSpPr>
        <p:spPr>
          <a:xfrm>
            <a:off x="7448321" y="1108558"/>
            <a:ext cx="1084763" cy="240745"/>
          </a:xfrm>
          <a:prstGeom prst="roundRect">
            <a:avLst>
              <a:gd name="adj" fmla="val 16667"/>
            </a:avLst>
          </a:prstGeom>
          <a:ln>
            <a:solidFill>
              <a:srgbClr val="FF0000"/>
            </a:solidFill>
            <a:headEnd type="none" w="sm" len="sm"/>
            <a:tailEnd type="none" w="sm" len="sm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-US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profile</a:t>
            </a:r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117;p13"/>
          <p:cNvSpPr/>
          <p:nvPr/>
        </p:nvSpPr>
        <p:spPr>
          <a:xfrm>
            <a:off x="1935275" y="1384015"/>
            <a:ext cx="6922800" cy="340500"/>
          </a:xfrm>
          <a:prstGeom prst="rect">
            <a:avLst/>
          </a:prstGeom>
          <a:solidFill>
            <a:srgbClr val="9FC5E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Kubernetes</a:t>
            </a:r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123;p13"/>
          <p:cNvSpPr/>
          <p:nvPr/>
        </p:nvSpPr>
        <p:spPr>
          <a:xfrm>
            <a:off x="3625048" y="1011988"/>
            <a:ext cx="866528" cy="340500"/>
          </a:xfrm>
          <a:prstGeom prst="roundRect">
            <a:avLst>
              <a:gd name="adj" fmla="val 16667"/>
            </a:avLst>
          </a:prstGeom>
          <a:solidFill>
            <a:srgbClr val="F9CB9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-US" sz="12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ELK</a:t>
            </a:r>
            <a:endParaRPr sz="12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123;p13"/>
          <p:cNvSpPr/>
          <p:nvPr/>
        </p:nvSpPr>
        <p:spPr>
          <a:xfrm>
            <a:off x="2734406" y="1008803"/>
            <a:ext cx="866528" cy="340500"/>
          </a:xfrm>
          <a:prstGeom prst="roundRect">
            <a:avLst>
              <a:gd name="adj" fmla="val 16667"/>
            </a:avLst>
          </a:prstGeom>
          <a:solidFill>
            <a:srgbClr val="F9CB9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-US" sz="12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Grafana</a:t>
            </a:r>
            <a:endParaRPr sz="12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121;p13"/>
          <p:cNvSpPr/>
          <p:nvPr/>
        </p:nvSpPr>
        <p:spPr>
          <a:xfrm>
            <a:off x="5446498" y="1011988"/>
            <a:ext cx="1177276" cy="340500"/>
          </a:xfrm>
          <a:prstGeom prst="roundRect">
            <a:avLst>
              <a:gd name="adj" fmla="val 16667"/>
            </a:avLst>
          </a:prstGeom>
          <a:solidFill>
            <a:srgbClr val="F9CB9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-US" sz="12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Prometheus</a:t>
            </a:r>
            <a:endParaRPr sz="12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120;p13"/>
          <p:cNvSpPr/>
          <p:nvPr/>
        </p:nvSpPr>
        <p:spPr>
          <a:xfrm>
            <a:off x="4205916" y="755599"/>
            <a:ext cx="1066575" cy="238374"/>
          </a:xfrm>
          <a:prstGeom prst="roundRect">
            <a:avLst>
              <a:gd name="adj" fmla="val 16667"/>
            </a:avLst>
          </a:prstGeom>
          <a:solidFill>
            <a:srgbClr val="F9CB9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-US" sz="12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VOLTHA</a:t>
            </a:r>
            <a:endParaRPr sz="12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120;p13"/>
          <p:cNvSpPr/>
          <p:nvPr/>
        </p:nvSpPr>
        <p:spPr>
          <a:xfrm>
            <a:off x="3066695" y="755599"/>
            <a:ext cx="1066575" cy="238374"/>
          </a:xfrm>
          <a:prstGeom prst="roundRect">
            <a:avLst>
              <a:gd name="adj" fmla="val 16667"/>
            </a:avLst>
          </a:prstGeom>
          <a:solidFill>
            <a:srgbClr val="F9CB9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-US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workflow</a:t>
            </a:r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120;p13"/>
          <p:cNvSpPr/>
          <p:nvPr/>
        </p:nvSpPr>
        <p:spPr>
          <a:xfrm>
            <a:off x="1926289" y="755599"/>
            <a:ext cx="1066575" cy="238374"/>
          </a:xfrm>
          <a:prstGeom prst="roundRect">
            <a:avLst>
              <a:gd name="adj" fmla="val 16667"/>
            </a:avLst>
          </a:prstGeom>
          <a:solidFill>
            <a:srgbClr val="F9CB9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-US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r>
              <a:rPr lang="en-US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nos apps</a:t>
            </a:r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121;p13"/>
          <p:cNvSpPr/>
          <p:nvPr/>
        </p:nvSpPr>
        <p:spPr>
          <a:xfrm>
            <a:off x="5332762" y="753228"/>
            <a:ext cx="3200322" cy="240745"/>
          </a:xfrm>
          <a:prstGeom prst="roundRect">
            <a:avLst>
              <a:gd name="adj" fmla="val 16667"/>
            </a:avLst>
          </a:prstGeom>
          <a:ln>
            <a:solidFill>
              <a:srgbClr val="FF0000"/>
            </a:solidFill>
            <a:headEnd type="none" w="sm" len="sm"/>
            <a:tailEnd type="none" w="sm" len="sm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-US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Runtime config &amp; service instantiation</a:t>
            </a:r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675293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 animBg="1"/>
      <p:bldP spid="56" grpId="0" animBg="1"/>
      <p:bldP spid="5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SEBA Exemplar Implementation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921E2DF-5279-024C-809C-CD16853F95A6}" type="slidenum">
              <a:rPr lang="en-US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6347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3367425" y="1726925"/>
            <a:ext cx="3169023" cy="1928826"/>
            <a:chOff x="3471122" y="1726925"/>
            <a:chExt cx="3169023" cy="1928826"/>
          </a:xfrm>
        </p:grpSpPr>
        <p:cxnSp>
          <p:nvCxnSpPr>
            <p:cNvPr id="60" name="Straight Connector 59"/>
            <p:cNvCxnSpPr>
              <a:stCxn id="4" idx="0"/>
            </p:cNvCxnSpPr>
            <p:nvPr/>
          </p:nvCxnSpPr>
          <p:spPr>
            <a:xfrm flipV="1">
              <a:off x="4003252" y="3112205"/>
              <a:ext cx="0" cy="543546"/>
            </a:xfrm>
            <a:prstGeom prst="line">
              <a:avLst/>
            </a:prstGeom>
            <a:ln w="12700" cmpd="sng"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Rectangle 61"/>
            <p:cNvSpPr/>
            <p:nvPr/>
          </p:nvSpPr>
          <p:spPr>
            <a:xfrm>
              <a:off x="3471122" y="2913420"/>
              <a:ext cx="1271654" cy="298174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1200">
                  <a:solidFill>
                    <a:prstClr val="white"/>
                  </a:solidFill>
                  <a:latin typeface="Calibri"/>
                </a:rPr>
                <a:t>VOLTHA</a:t>
              </a:r>
            </a:p>
          </p:txBody>
        </p:sp>
        <p:sp>
          <p:nvSpPr>
            <p:cNvPr id="63" name="Rounded Rectangle 62"/>
            <p:cNvSpPr/>
            <p:nvPr/>
          </p:nvSpPr>
          <p:spPr>
            <a:xfrm>
              <a:off x="4037928" y="1919510"/>
              <a:ext cx="2602217" cy="310597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1400">
                  <a:solidFill>
                    <a:srgbClr val="FFFFFF"/>
                  </a:solidFill>
                  <a:latin typeface="Calibri"/>
                </a:rPr>
                <a:t>ONOS Cluster</a:t>
              </a:r>
            </a:p>
          </p:txBody>
        </p:sp>
        <p:cxnSp>
          <p:nvCxnSpPr>
            <p:cNvPr id="65" name="Straight Connector 64"/>
            <p:cNvCxnSpPr/>
            <p:nvPr/>
          </p:nvCxnSpPr>
          <p:spPr>
            <a:xfrm flipV="1">
              <a:off x="4258802" y="2230108"/>
              <a:ext cx="1094" cy="689512"/>
            </a:xfrm>
            <a:prstGeom prst="line">
              <a:avLst/>
            </a:prstGeom>
            <a:ln w="12700" cmpd="sng"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Hexagon 69"/>
            <p:cNvSpPr/>
            <p:nvPr/>
          </p:nvSpPr>
          <p:spPr>
            <a:xfrm>
              <a:off x="4037926" y="1726925"/>
              <a:ext cx="531486" cy="173935"/>
            </a:xfrm>
            <a:prstGeom prst="hexagon">
              <a:avLst/>
            </a:prstGeom>
            <a:ln w="9525" cmpd="sng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700">
                  <a:solidFill>
                    <a:prstClr val="black"/>
                  </a:solidFill>
                  <a:latin typeface="Calibri"/>
                </a:rPr>
                <a:t>vOLT</a:t>
              </a:r>
            </a:p>
          </p:txBody>
        </p:sp>
        <p:sp>
          <p:nvSpPr>
            <p:cNvPr id="71" name="Hexagon 70"/>
            <p:cNvSpPr/>
            <p:nvPr/>
          </p:nvSpPr>
          <p:spPr>
            <a:xfrm>
              <a:off x="4455904" y="1726925"/>
              <a:ext cx="506948" cy="173935"/>
            </a:xfrm>
            <a:prstGeom prst="hexagon">
              <a:avLst/>
            </a:prstGeom>
            <a:ln w="9525" cmpd="sng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800">
                  <a:solidFill>
                    <a:prstClr val="black"/>
                  </a:solidFill>
                  <a:latin typeface="Calibri"/>
                </a:rPr>
                <a:t>dhcp</a:t>
              </a:r>
            </a:p>
          </p:txBody>
        </p:sp>
        <p:sp>
          <p:nvSpPr>
            <p:cNvPr id="72" name="Hexagon 71"/>
            <p:cNvSpPr/>
            <p:nvPr/>
          </p:nvSpPr>
          <p:spPr>
            <a:xfrm>
              <a:off x="4863911" y="1726925"/>
              <a:ext cx="589019" cy="173935"/>
            </a:xfrm>
            <a:prstGeom prst="hexagon">
              <a:avLst/>
            </a:prstGeom>
            <a:ln w="9525" cmpd="sng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800">
                  <a:solidFill>
                    <a:prstClr val="black"/>
                  </a:solidFill>
                  <a:latin typeface="Calibri"/>
                </a:rPr>
                <a:t>mcast</a:t>
              </a:r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4333020" y="2301107"/>
              <a:ext cx="3284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000">
                  <a:solidFill>
                    <a:prstClr val="black"/>
                  </a:solidFill>
                  <a:latin typeface="Calibri"/>
                </a:rPr>
                <a:t>OF</a:t>
              </a:r>
            </a:p>
          </p:txBody>
        </p:sp>
        <p:sp>
          <p:nvSpPr>
            <p:cNvPr id="129" name="Rectangle 128"/>
            <p:cNvSpPr/>
            <p:nvPr/>
          </p:nvSpPr>
          <p:spPr>
            <a:xfrm>
              <a:off x="4963403" y="2931320"/>
              <a:ext cx="350277" cy="18779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700" b="1">
                  <a:solidFill>
                    <a:prstClr val="black"/>
                  </a:solidFill>
                  <a:latin typeface="Calibri"/>
                </a:rPr>
                <a:t>TP</a:t>
              </a:r>
            </a:p>
          </p:txBody>
        </p:sp>
        <p:sp>
          <p:nvSpPr>
            <p:cNvPr id="130" name="Rectangle 129"/>
            <p:cNvSpPr/>
            <p:nvPr/>
          </p:nvSpPr>
          <p:spPr>
            <a:xfrm>
              <a:off x="4996343" y="2975046"/>
              <a:ext cx="398617" cy="20503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700" b="1">
                  <a:solidFill>
                    <a:prstClr val="black"/>
                  </a:solidFill>
                  <a:latin typeface="Calibri"/>
                </a:rPr>
                <a:t>TP</a:t>
              </a:r>
            </a:p>
          </p:txBody>
        </p:sp>
        <p:sp>
          <p:nvSpPr>
            <p:cNvPr id="131" name="Rectangle 130"/>
            <p:cNvSpPr/>
            <p:nvPr/>
          </p:nvSpPr>
          <p:spPr>
            <a:xfrm>
              <a:off x="5044722" y="3028930"/>
              <a:ext cx="380718" cy="20194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700" b="1" dirty="0">
                  <a:solidFill>
                    <a:prstClr val="black"/>
                  </a:solidFill>
                  <a:latin typeface="Calibri"/>
                </a:rPr>
                <a:t>TP</a:t>
              </a:r>
            </a:p>
          </p:txBody>
        </p:sp>
        <p:sp>
          <p:nvSpPr>
            <p:cNvPr id="132" name="Left Arrow 131"/>
            <p:cNvSpPr/>
            <p:nvPr/>
          </p:nvSpPr>
          <p:spPr>
            <a:xfrm>
              <a:off x="4746061" y="2987694"/>
              <a:ext cx="193269" cy="124511"/>
            </a:xfrm>
            <a:prstGeom prst="leftArrow">
              <a:avLst/>
            </a:prstGeom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165" name="Rounded Rectangle 164"/>
          <p:cNvSpPr/>
          <p:nvPr/>
        </p:nvSpPr>
        <p:spPr>
          <a:xfrm>
            <a:off x="1628271" y="3577667"/>
            <a:ext cx="2732817" cy="1022685"/>
          </a:xfrm>
          <a:prstGeom prst="roundRect">
            <a:avLst/>
          </a:prstGeom>
          <a:ln w="12700" cmpd="sng"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4" name="Rounded Rectangle 163"/>
          <p:cNvSpPr/>
          <p:nvPr/>
        </p:nvSpPr>
        <p:spPr>
          <a:xfrm>
            <a:off x="1724386" y="3484244"/>
            <a:ext cx="2732817" cy="1022685"/>
          </a:xfrm>
          <a:prstGeom prst="roundRect">
            <a:avLst/>
          </a:prstGeom>
          <a:ln w="12700" cmpd="sng"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1386406" y="3167541"/>
            <a:ext cx="3542132" cy="1249162"/>
            <a:chOff x="1490103" y="3167541"/>
            <a:chExt cx="3542132" cy="1249162"/>
          </a:xfrm>
        </p:grpSpPr>
        <p:sp>
          <p:nvSpPr>
            <p:cNvPr id="56" name="TextBox 55"/>
            <p:cNvSpPr txBox="1"/>
            <p:nvPr/>
          </p:nvSpPr>
          <p:spPr>
            <a:xfrm>
              <a:off x="4649698" y="4074531"/>
              <a:ext cx="38253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000">
                  <a:solidFill>
                    <a:prstClr val="black"/>
                  </a:solidFill>
                  <a:latin typeface="Calibri"/>
                </a:rPr>
                <a:t>NNI</a:t>
              </a:r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1490103" y="3167541"/>
              <a:ext cx="3198802" cy="1249162"/>
              <a:chOff x="1490103" y="3167541"/>
              <a:chExt cx="3198802" cy="1249162"/>
            </a:xfrm>
          </p:grpSpPr>
          <p:sp>
            <p:nvSpPr>
              <p:cNvPr id="118" name="Rounded Rectangle 117"/>
              <p:cNvSpPr/>
              <p:nvPr/>
            </p:nvSpPr>
            <p:spPr>
              <a:xfrm>
                <a:off x="1933232" y="3394018"/>
                <a:ext cx="2732817" cy="1022685"/>
              </a:xfrm>
              <a:prstGeom prst="roundRect">
                <a:avLst/>
              </a:prstGeom>
              <a:ln w="12700" cmpd="sng">
                <a:prstDash val="sysDash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grpSp>
            <p:nvGrpSpPr>
              <p:cNvPr id="58" name="Group 57"/>
              <p:cNvGrpSpPr/>
              <p:nvPr/>
            </p:nvGrpSpPr>
            <p:grpSpPr>
              <a:xfrm>
                <a:off x="1900255" y="3416840"/>
                <a:ext cx="2788650" cy="978137"/>
                <a:chOff x="1900255" y="4472883"/>
                <a:chExt cx="2788650" cy="1086819"/>
              </a:xfrm>
            </p:grpSpPr>
            <p:sp>
              <p:nvSpPr>
                <p:cNvPr id="4" name="Rounded Rectangle 3"/>
                <p:cNvSpPr/>
                <p:nvPr/>
              </p:nvSpPr>
              <p:spPr>
                <a:xfrm>
                  <a:off x="3547851" y="4738342"/>
                  <a:ext cx="1118195" cy="448641"/>
                </a:xfrm>
                <a:prstGeom prst="roundRect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cxnSp>
              <p:nvCxnSpPr>
                <p:cNvPr id="8" name="Straight Connector 7"/>
                <p:cNvCxnSpPr/>
                <p:nvPr/>
              </p:nvCxnSpPr>
              <p:spPr>
                <a:xfrm flipH="1" flipV="1">
                  <a:off x="2995657" y="4793560"/>
                  <a:ext cx="552194" cy="41413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" name="Straight Connector 8"/>
                <p:cNvCxnSpPr/>
                <p:nvPr/>
              </p:nvCxnSpPr>
              <p:spPr>
                <a:xfrm flipH="1">
                  <a:off x="2995657" y="5083451"/>
                  <a:ext cx="552194" cy="103532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" name="Oval 12"/>
                <p:cNvSpPr/>
                <p:nvPr/>
              </p:nvSpPr>
              <p:spPr>
                <a:xfrm>
                  <a:off x="2905925" y="4752148"/>
                  <a:ext cx="75927" cy="64272"/>
                </a:xfrm>
                <a:prstGeom prst="ellipse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15" name="Oval 14"/>
                <p:cNvSpPr/>
                <p:nvPr/>
              </p:nvSpPr>
              <p:spPr>
                <a:xfrm>
                  <a:off x="4643186" y="4834973"/>
                  <a:ext cx="45719" cy="45719"/>
                </a:xfrm>
                <a:prstGeom prst="ellipse">
                  <a:avLst/>
                </a:prstGeom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17" name="Oval 16"/>
                <p:cNvSpPr/>
                <p:nvPr/>
              </p:nvSpPr>
              <p:spPr>
                <a:xfrm>
                  <a:off x="4643186" y="5062247"/>
                  <a:ext cx="45719" cy="45719"/>
                </a:xfrm>
                <a:prstGeom prst="ellipse">
                  <a:avLst/>
                </a:prstGeom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19" name="Oval 18"/>
                <p:cNvSpPr/>
                <p:nvPr/>
              </p:nvSpPr>
              <p:spPr>
                <a:xfrm>
                  <a:off x="2905925" y="5154847"/>
                  <a:ext cx="75927" cy="64272"/>
                </a:xfrm>
                <a:prstGeom prst="ellipse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cxnSp>
              <p:nvCxnSpPr>
                <p:cNvPr id="20" name="Straight Connector 19"/>
                <p:cNvCxnSpPr>
                  <a:stCxn id="13" idx="2"/>
                  <a:endCxn id="34" idx="3"/>
                </p:cNvCxnSpPr>
                <p:nvPr/>
              </p:nvCxnSpPr>
              <p:spPr>
                <a:xfrm flipH="1" flipV="1">
                  <a:off x="2194976" y="4593396"/>
                  <a:ext cx="710949" cy="190888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3"/>
                <p:cNvCxnSpPr>
                  <a:stCxn id="13" idx="3"/>
                  <a:endCxn id="35" idx="3"/>
                </p:cNvCxnSpPr>
                <p:nvPr/>
              </p:nvCxnSpPr>
              <p:spPr>
                <a:xfrm flipH="1">
                  <a:off x="2194976" y="4807008"/>
                  <a:ext cx="722068" cy="7573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/>
                <p:cNvCxnSpPr>
                  <a:stCxn id="19" idx="2"/>
                  <a:endCxn id="36" idx="3"/>
                </p:cNvCxnSpPr>
                <p:nvPr/>
              </p:nvCxnSpPr>
              <p:spPr>
                <a:xfrm flipH="1" flipV="1">
                  <a:off x="2194976" y="5157776"/>
                  <a:ext cx="710949" cy="29207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29"/>
                <p:cNvCxnSpPr>
                  <a:stCxn id="19" idx="3"/>
                  <a:endCxn id="37" idx="3"/>
                </p:cNvCxnSpPr>
                <p:nvPr/>
              </p:nvCxnSpPr>
              <p:spPr>
                <a:xfrm flipH="1">
                  <a:off x="2194976" y="5209707"/>
                  <a:ext cx="722068" cy="229483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4" name="Rounded Rectangle 33"/>
                <p:cNvSpPr/>
                <p:nvPr/>
              </p:nvSpPr>
              <p:spPr>
                <a:xfrm>
                  <a:off x="1933229" y="4472883"/>
                  <a:ext cx="261747" cy="241025"/>
                </a:xfrm>
                <a:prstGeom prst="roundRect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sp>
              <p:nvSpPr>
                <p:cNvPr id="35" name="Rounded Rectangle 34"/>
                <p:cNvSpPr/>
                <p:nvPr/>
              </p:nvSpPr>
              <p:spPr>
                <a:xfrm>
                  <a:off x="1933229" y="4762225"/>
                  <a:ext cx="261747" cy="241025"/>
                </a:xfrm>
                <a:prstGeom prst="roundRect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sp>
              <p:nvSpPr>
                <p:cNvPr id="36" name="Rounded Rectangle 35"/>
                <p:cNvSpPr/>
                <p:nvPr/>
              </p:nvSpPr>
              <p:spPr>
                <a:xfrm>
                  <a:off x="1933229" y="5037263"/>
                  <a:ext cx="261747" cy="241025"/>
                </a:xfrm>
                <a:prstGeom prst="roundRect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sp>
              <p:nvSpPr>
                <p:cNvPr id="37" name="Rounded Rectangle 36"/>
                <p:cNvSpPr/>
                <p:nvPr/>
              </p:nvSpPr>
              <p:spPr>
                <a:xfrm>
                  <a:off x="1933229" y="5318677"/>
                  <a:ext cx="261747" cy="241025"/>
                </a:xfrm>
                <a:prstGeom prst="roundRect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sp>
              <p:nvSpPr>
                <p:cNvPr id="42" name="Oval 41"/>
                <p:cNvSpPr/>
                <p:nvPr/>
              </p:nvSpPr>
              <p:spPr>
                <a:xfrm>
                  <a:off x="1910369" y="4547677"/>
                  <a:ext cx="45719" cy="45719"/>
                </a:xfrm>
                <a:prstGeom prst="ellipse">
                  <a:avLst/>
                </a:prstGeom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43" name="Oval 42"/>
                <p:cNvSpPr/>
                <p:nvPr/>
              </p:nvSpPr>
              <p:spPr>
                <a:xfrm>
                  <a:off x="1901861" y="4816420"/>
                  <a:ext cx="45719" cy="45719"/>
                </a:xfrm>
                <a:prstGeom prst="ellipse">
                  <a:avLst/>
                </a:prstGeom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44" name="Oval 43"/>
                <p:cNvSpPr/>
                <p:nvPr/>
              </p:nvSpPr>
              <p:spPr>
                <a:xfrm>
                  <a:off x="1901861" y="4921498"/>
                  <a:ext cx="45719" cy="45719"/>
                </a:xfrm>
                <a:prstGeom prst="ellipse">
                  <a:avLst/>
                </a:prstGeom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45" name="Oval 44"/>
                <p:cNvSpPr/>
                <p:nvPr/>
              </p:nvSpPr>
              <p:spPr>
                <a:xfrm>
                  <a:off x="1901861" y="5085578"/>
                  <a:ext cx="45719" cy="45719"/>
                </a:xfrm>
                <a:prstGeom prst="ellipse">
                  <a:avLst/>
                </a:prstGeom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46" name="Oval 45"/>
                <p:cNvSpPr/>
                <p:nvPr/>
              </p:nvSpPr>
              <p:spPr>
                <a:xfrm>
                  <a:off x="1900255" y="5183889"/>
                  <a:ext cx="45719" cy="45719"/>
                </a:xfrm>
                <a:prstGeom prst="ellipse">
                  <a:avLst/>
                </a:prstGeom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47" name="Oval 46"/>
                <p:cNvSpPr/>
                <p:nvPr/>
              </p:nvSpPr>
              <p:spPr>
                <a:xfrm>
                  <a:off x="1901861" y="5416330"/>
                  <a:ext cx="45719" cy="45719"/>
                </a:xfrm>
                <a:prstGeom prst="ellipse">
                  <a:avLst/>
                </a:prstGeom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48" name="Oval 47"/>
                <p:cNvSpPr/>
                <p:nvPr/>
              </p:nvSpPr>
              <p:spPr>
                <a:xfrm>
                  <a:off x="3525538" y="4816420"/>
                  <a:ext cx="45719" cy="45719"/>
                </a:xfrm>
                <a:prstGeom prst="ellipse">
                  <a:avLst/>
                </a:prstGeom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49" name="Oval 48"/>
                <p:cNvSpPr/>
                <p:nvPr/>
              </p:nvSpPr>
              <p:spPr>
                <a:xfrm>
                  <a:off x="3526094" y="5051644"/>
                  <a:ext cx="45719" cy="45719"/>
                </a:xfrm>
                <a:prstGeom prst="ellipse">
                  <a:avLst/>
                </a:prstGeom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50" name="Oval 49"/>
                <p:cNvSpPr/>
                <p:nvPr/>
              </p:nvSpPr>
              <p:spPr>
                <a:xfrm>
                  <a:off x="2166863" y="4570536"/>
                  <a:ext cx="45719" cy="45719"/>
                </a:xfrm>
                <a:prstGeom prst="ellipse">
                  <a:avLst/>
                </a:prstGeom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51" name="Oval 50"/>
                <p:cNvSpPr/>
                <p:nvPr/>
              </p:nvSpPr>
              <p:spPr>
                <a:xfrm>
                  <a:off x="2166863" y="4852035"/>
                  <a:ext cx="45719" cy="45719"/>
                </a:xfrm>
                <a:prstGeom prst="ellipse">
                  <a:avLst/>
                </a:prstGeom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52" name="Oval 51"/>
                <p:cNvSpPr/>
                <p:nvPr/>
              </p:nvSpPr>
              <p:spPr>
                <a:xfrm>
                  <a:off x="2172116" y="5131297"/>
                  <a:ext cx="45719" cy="45719"/>
                </a:xfrm>
                <a:prstGeom prst="ellipse">
                  <a:avLst/>
                </a:prstGeom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53" name="Oval 52"/>
                <p:cNvSpPr/>
                <p:nvPr/>
              </p:nvSpPr>
              <p:spPr>
                <a:xfrm>
                  <a:off x="2156707" y="5400925"/>
                  <a:ext cx="45719" cy="45719"/>
                </a:xfrm>
                <a:prstGeom prst="ellipse">
                  <a:avLst/>
                </a:prstGeom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54" name="TextBox 53"/>
              <p:cNvSpPr txBox="1"/>
              <p:nvPr/>
            </p:nvSpPr>
            <p:spPr>
              <a:xfrm>
                <a:off x="3906780" y="3719787"/>
                <a:ext cx="43000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US" sz="1200" b="1">
                    <a:solidFill>
                      <a:prstClr val="black"/>
                    </a:solidFill>
                    <a:latin typeface="Calibri"/>
                  </a:rPr>
                  <a:t>OLT</a:t>
                </a: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1829522" y="3167541"/>
                <a:ext cx="49056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US" sz="1200" b="1">
                    <a:solidFill>
                      <a:prstClr val="black"/>
                    </a:solidFill>
                    <a:latin typeface="Calibri"/>
                  </a:rPr>
                  <a:t>ONU</a:t>
                </a:r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1490103" y="3484938"/>
                <a:ext cx="38203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US" sz="1000">
                    <a:solidFill>
                      <a:prstClr val="black"/>
                    </a:solidFill>
                    <a:latin typeface="Calibri"/>
                  </a:rPr>
                  <a:t>UNI</a:t>
                </a:r>
              </a:p>
            </p:txBody>
          </p:sp>
        </p:grpSp>
      </p:grpSp>
      <p:grpSp>
        <p:nvGrpSpPr>
          <p:cNvPr id="170" name="Group 169"/>
          <p:cNvGrpSpPr/>
          <p:nvPr/>
        </p:nvGrpSpPr>
        <p:grpSpPr>
          <a:xfrm>
            <a:off x="6430410" y="3473197"/>
            <a:ext cx="2143249" cy="899629"/>
            <a:chOff x="6534107" y="3859108"/>
            <a:chExt cx="2143249" cy="999588"/>
          </a:xfrm>
        </p:grpSpPr>
        <p:pic>
          <p:nvPicPr>
            <p:cNvPr id="134" name="Picture 13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47023" y="3859108"/>
              <a:ext cx="530333" cy="398220"/>
            </a:xfrm>
            <a:prstGeom prst="rect">
              <a:avLst/>
            </a:prstGeom>
          </p:spPr>
        </p:pic>
        <p:pic>
          <p:nvPicPr>
            <p:cNvPr id="135" name="Picture 13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47023" y="4460476"/>
              <a:ext cx="530333" cy="398220"/>
            </a:xfrm>
            <a:prstGeom prst="rect">
              <a:avLst/>
            </a:prstGeom>
          </p:spPr>
        </p:pic>
        <p:cxnSp>
          <p:nvCxnSpPr>
            <p:cNvPr id="18" name="Straight Connector 17"/>
            <p:cNvCxnSpPr>
              <a:stCxn id="114" idx="3"/>
              <a:endCxn id="134" idx="1"/>
            </p:cNvCxnSpPr>
            <p:nvPr/>
          </p:nvCxnSpPr>
          <p:spPr>
            <a:xfrm>
              <a:off x="6840522" y="4037515"/>
              <a:ext cx="1306501" cy="2070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/>
            <p:cNvCxnSpPr>
              <a:stCxn id="116" idx="3"/>
              <a:endCxn id="135" idx="1"/>
            </p:cNvCxnSpPr>
            <p:nvPr/>
          </p:nvCxnSpPr>
          <p:spPr>
            <a:xfrm>
              <a:off x="6534107" y="4648183"/>
              <a:ext cx="1612916" cy="1140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/>
            <p:cNvCxnSpPr>
              <a:stCxn id="116" idx="3"/>
              <a:endCxn id="134" idx="1"/>
            </p:cNvCxnSpPr>
            <p:nvPr/>
          </p:nvCxnSpPr>
          <p:spPr>
            <a:xfrm flipV="1">
              <a:off x="6534107" y="4058218"/>
              <a:ext cx="1612916" cy="58996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/>
            <p:cNvCxnSpPr>
              <a:stCxn id="114" idx="3"/>
              <a:endCxn id="135" idx="1"/>
            </p:cNvCxnSpPr>
            <p:nvPr/>
          </p:nvCxnSpPr>
          <p:spPr>
            <a:xfrm>
              <a:off x="6840522" y="4037515"/>
              <a:ext cx="1306501" cy="62207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8" name="Group 167"/>
          <p:cNvGrpSpPr/>
          <p:nvPr/>
        </p:nvGrpSpPr>
        <p:grpSpPr>
          <a:xfrm>
            <a:off x="5920969" y="3857623"/>
            <a:ext cx="1152712" cy="1267237"/>
            <a:chOff x="6024666" y="4286250"/>
            <a:chExt cx="1152712" cy="1408043"/>
          </a:xfrm>
        </p:grpSpPr>
        <p:sp>
          <p:nvSpPr>
            <p:cNvPr id="149" name="Rectangle 148"/>
            <p:cNvSpPr/>
            <p:nvPr/>
          </p:nvSpPr>
          <p:spPr>
            <a:xfrm>
              <a:off x="6024672" y="5197337"/>
              <a:ext cx="1152706" cy="165652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0" name="Rectangle 149"/>
            <p:cNvSpPr/>
            <p:nvPr/>
          </p:nvSpPr>
          <p:spPr>
            <a:xfrm>
              <a:off x="6024666" y="5362989"/>
              <a:ext cx="1152706" cy="165652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1" name="Rectangle 150"/>
            <p:cNvSpPr/>
            <p:nvPr/>
          </p:nvSpPr>
          <p:spPr>
            <a:xfrm>
              <a:off x="6024666" y="5528641"/>
              <a:ext cx="1152706" cy="165652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153" name="Straight Connector 152"/>
            <p:cNvCxnSpPr>
              <a:stCxn id="149" idx="0"/>
            </p:cNvCxnSpPr>
            <p:nvPr/>
          </p:nvCxnSpPr>
          <p:spPr>
            <a:xfrm flipH="1" flipV="1">
              <a:off x="6364045" y="4883306"/>
              <a:ext cx="236980" cy="314031"/>
            </a:xfrm>
            <a:prstGeom prst="line">
              <a:avLst/>
            </a:prstGeom>
            <a:ln w="12700" cmpd="sng">
              <a:solidFill>
                <a:schemeClr val="accent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>
              <a:stCxn id="149" idx="0"/>
            </p:cNvCxnSpPr>
            <p:nvPr/>
          </p:nvCxnSpPr>
          <p:spPr>
            <a:xfrm flipH="1" flipV="1">
              <a:off x="6446874" y="4286250"/>
              <a:ext cx="154151" cy="911087"/>
            </a:xfrm>
            <a:prstGeom prst="line">
              <a:avLst/>
            </a:prstGeom>
            <a:ln w="12700" cmpd="sng">
              <a:solidFill>
                <a:schemeClr val="accent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/>
            <p:cNvCxnSpPr>
              <a:stCxn id="150" idx="0"/>
            </p:cNvCxnSpPr>
            <p:nvPr/>
          </p:nvCxnSpPr>
          <p:spPr>
            <a:xfrm flipH="1" flipV="1">
              <a:off x="6184945" y="4872502"/>
              <a:ext cx="416074" cy="490487"/>
            </a:xfrm>
            <a:prstGeom prst="line">
              <a:avLst/>
            </a:prstGeom>
            <a:ln w="12700" cmpd="sng">
              <a:solidFill>
                <a:schemeClr val="accent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>
            <a:xfrm flipH="1" flipV="1">
              <a:off x="6543513" y="4286250"/>
              <a:ext cx="193264" cy="1076739"/>
            </a:xfrm>
            <a:prstGeom prst="line">
              <a:avLst/>
            </a:prstGeom>
            <a:ln w="12700" cmpd="sng">
              <a:solidFill>
                <a:schemeClr val="accent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7" name="TextBox 166"/>
            <p:cNvSpPr txBox="1"/>
            <p:nvPr/>
          </p:nvSpPr>
          <p:spPr>
            <a:xfrm>
              <a:off x="6207186" y="5271035"/>
              <a:ext cx="8446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sz="1200" b="1">
                  <a:solidFill>
                    <a:prstClr val="black"/>
                  </a:solidFill>
                  <a:latin typeface="Calibri"/>
                </a:rPr>
                <a:t>Compute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4562352" y="1726925"/>
            <a:ext cx="2174473" cy="2658327"/>
            <a:chOff x="4562307" y="1726925"/>
            <a:chExt cx="2174473" cy="2658327"/>
          </a:xfrm>
        </p:grpSpPr>
        <p:grpSp>
          <p:nvGrpSpPr>
            <p:cNvPr id="172" name="Group 171"/>
            <p:cNvGrpSpPr/>
            <p:nvPr/>
          </p:nvGrpSpPr>
          <p:grpSpPr>
            <a:xfrm>
              <a:off x="4562307" y="2230109"/>
              <a:ext cx="2174473" cy="2155143"/>
              <a:chOff x="4562304" y="2477897"/>
              <a:chExt cx="2174473" cy="2394603"/>
            </a:xfrm>
          </p:grpSpPr>
          <p:grpSp>
            <p:nvGrpSpPr>
              <p:cNvPr id="169" name="Group 168"/>
              <p:cNvGrpSpPr/>
              <p:nvPr/>
            </p:nvGrpSpPr>
            <p:grpSpPr>
              <a:xfrm>
                <a:off x="4562304" y="3813191"/>
                <a:ext cx="2174473" cy="1059309"/>
                <a:chOff x="4562304" y="3813191"/>
                <a:chExt cx="2174473" cy="1059309"/>
              </a:xfrm>
            </p:grpSpPr>
            <p:sp>
              <p:nvSpPr>
                <p:cNvPr id="114" name="Rounded Rectangle 113"/>
                <p:cNvSpPr/>
                <p:nvPr/>
              </p:nvSpPr>
              <p:spPr>
                <a:xfrm>
                  <a:off x="5717871" y="3813191"/>
                  <a:ext cx="1018906" cy="448641"/>
                </a:xfrm>
                <a:prstGeom prst="roundRect">
                  <a:avLst/>
                </a:prstGeom>
              </p:spPr>
              <p:style>
                <a:lnRef idx="2">
                  <a:schemeClr val="accent5"/>
                </a:lnRef>
                <a:fillRef idx="1">
                  <a:schemeClr val="lt1"/>
                </a:fillRef>
                <a:effectRef idx="0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sp>
              <p:nvSpPr>
                <p:cNvPr id="116" name="Rounded Rectangle 115"/>
                <p:cNvSpPr/>
                <p:nvPr/>
              </p:nvSpPr>
              <p:spPr>
                <a:xfrm>
                  <a:off x="5432216" y="4423859"/>
                  <a:ext cx="998146" cy="448641"/>
                </a:xfrm>
                <a:prstGeom prst="roundRect">
                  <a:avLst/>
                </a:prstGeom>
              </p:spPr>
              <p:style>
                <a:lnRef idx="2">
                  <a:schemeClr val="accent5"/>
                </a:lnRef>
                <a:fillRef idx="1">
                  <a:schemeClr val="lt1"/>
                </a:fillRef>
                <a:effectRef idx="0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cxnSp>
              <p:nvCxnSpPr>
                <p:cNvPr id="3" name="Straight Connector 2"/>
                <p:cNvCxnSpPr>
                  <a:endCxn id="116" idx="0"/>
                </p:cNvCxnSpPr>
                <p:nvPr/>
              </p:nvCxnSpPr>
              <p:spPr>
                <a:xfrm flipH="1">
                  <a:off x="5931289" y="4245102"/>
                  <a:ext cx="60024" cy="178757"/>
                </a:xfrm>
                <a:prstGeom prst="line">
                  <a:avLst/>
                </a:prstGeom>
                <a:ln>
                  <a:solidFill>
                    <a:schemeClr val="accent5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" name="Straight Connector 6"/>
                <p:cNvCxnSpPr>
                  <a:stCxn id="15" idx="0"/>
                  <a:endCxn id="114" idx="1"/>
                </p:cNvCxnSpPr>
                <p:nvPr/>
              </p:nvCxnSpPr>
              <p:spPr>
                <a:xfrm flipV="1">
                  <a:off x="4562304" y="4037512"/>
                  <a:ext cx="1155567" cy="121064"/>
                </a:xfrm>
                <a:prstGeom prst="line">
                  <a:avLst/>
                </a:prstGeom>
                <a:ln>
                  <a:solidFill>
                    <a:srgbClr val="4BACC6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" name="Straight Connector 116"/>
                <p:cNvCxnSpPr>
                  <a:stCxn id="17" idx="6"/>
                  <a:endCxn id="116" idx="1"/>
                </p:cNvCxnSpPr>
                <p:nvPr/>
              </p:nvCxnSpPr>
              <p:spPr>
                <a:xfrm>
                  <a:off x="4585163" y="4408711"/>
                  <a:ext cx="847053" cy="239469"/>
                </a:xfrm>
                <a:prstGeom prst="line">
                  <a:avLst/>
                </a:prstGeom>
                <a:ln>
                  <a:solidFill>
                    <a:srgbClr val="4BACC6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42" name="TextBox 141"/>
              <p:cNvSpPr txBox="1"/>
              <p:nvPr/>
            </p:nvSpPr>
            <p:spPr>
              <a:xfrm>
                <a:off x="5768443" y="3882775"/>
                <a:ext cx="92955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defRPr/>
                </a:pPr>
                <a:r>
                  <a:rPr lang="en-US" sz="1200" b="1" dirty="0">
                    <a:solidFill>
                      <a:prstClr val="black"/>
                    </a:solidFill>
                    <a:latin typeface="Calibri"/>
                  </a:rPr>
                  <a:t>AGG Switch</a:t>
                </a:r>
              </a:p>
            </p:txBody>
          </p:sp>
          <p:sp>
            <p:nvSpPr>
              <p:cNvPr id="143" name="TextBox 142"/>
              <p:cNvSpPr txBox="1"/>
              <p:nvPr/>
            </p:nvSpPr>
            <p:spPr>
              <a:xfrm>
                <a:off x="5477451" y="4510881"/>
                <a:ext cx="92955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defRPr/>
                </a:pPr>
                <a:r>
                  <a:rPr lang="en-US" sz="1200" b="1" dirty="0">
                    <a:solidFill>
                      <a:prstClr val="black"/>
                    </a:solidFill>
                    <a:latin typeface="Calibri"/>
                  </a:rPr>
                  <a:t>AGG Switch</a:t>
                </a:r>
              </a:p>
            </p:txBody>
          </p:sp>
          <p:cxnSp>
            <p:nvCxnSpPr>
              <p:cNvPr id="144" name="Straight Connector 143"/>
              <p:cNvCxnSpPr>
                <a:stCxn id="114" idx="0"/>
              </p:cNvCxnSpPr>
              <p:nvPr/>
            </p:nvCxnSpPr>
            <p:spPr>
              <a:xfrm flipV="1">
                <a:off x="6227324" y="2477897"/>
                <a:ext cx="0" cy="1335294"/>
              </a:xfrm>
              <a:prstGeom prst="line">
                <a:avLst/>
              </a:prstGeom>
              <a:ln w="12700" cmpd="sng"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5" name="Hexagon 144"/>
            <p:cNvSpPr/>
            <p:nvPr/>
          </p:nvSpPr>
          <p:spPr>
            <a:xfrm>
              <a:off x="5517916" y="1726925"/>
              <a:ext cx="506753" cy="173935"/>
            </a:xfrm>
            <a:prstGeom prst="hexagon">
              <a:avLst/>
            </a:prstGeom>
            <a:ln w="9525" cmpd="sng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800">
                  <a:solidFill>
                    <a:prstClr val="black"/>
                  </a:solidFill>
                  <a:latin typeface="Calibri"/>
                </a:rPr>
                <a:t>SR</a:t>
              </a:r>
            </a:p>
          </p:txBody>
        </p:sp>
        <p:sp>
          <p:nvSpPr>
            <p:cNvPr id="147" name="Hexagon 146"/>
            <p:cNvSpPr/>
            <p:nvPr/>
          </p:nvSpPr>
          <p:spPr>
            <a:xfrm>
              <a:off x="5853643" y="1726925"/>
              <a:ext cx="576718" cy="173935"/>
            </a:xfrm>
            <a:prstGeom prst="hexagon">
              <a:avLst/>
            </a:prstGeom>
            <a:ln w="9525" cmpd="sng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800">
                  <a:solidFill>
                    <a:prstClr val="black"/>
                  </a:solidFill>
                  <a:latin typeface="Calibri"/>
                </a:rPr>
                <a:t>FPM</a:t>
              </a:r>
            </a:p>
          </p:txBody>
        </p:sp>
        <p:sp>
          <p:nvSpPr>
            <p:cNvPr id="146" name="Hexagon 145"/>
            <p:cNvSpPr/>
            <p:nvPr/>
          </p:nvSpPr>
          <p:spPr>
            <a:xfrm>
              <a:off x="6276971" y="1726925"/>
              <a:ext cx="390783" cy="173935"/>
            </a:xfrm>
            <a:prstGeom prst="hexagon">
              <a:avLst/>
            </a:prstGeom>
            <a:ln w="9525" cmpd="sng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800">
                  <a:solidFill>
                    <a:prstClr val="black"/>
                  </a:solidFill>
                  <a:latin typeface="Calibri"/>
                </a:rPr>
                <a:t>T3</a:t>
              </a:r>
            </a:p>
          </p:txBody>
        </p:sp>
        <p:sp>
          <p:nvSpPr>
            <p:cNvPr id="162" name="TextBox 161"/>
            <p:cNvSpPr txBox="1"/>
            <p:nvPr/>
          </p:nvSpPr>
          <p:spPr>
            <a:xfrm>
              <a:off x="5630493" y="2356608"/>
              <a:ext cx="6266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defRPr/>
              </a:pPr>
              <a:r>
                <a:rPr lang="en-US" sz="1000">
                  <a:solidFill>
                    <a:prstClr val="black"/>
                  </a:solidFill>
                  <a:latin typeface="Calibri"/>
                </a:rPr>
                <a:t>OF</a:t>
              </a:r>
            </a:p>
          </p:txBody>
        </p:sp>
      </p:grpSp>
      <p:sp>
        <p:nvSpPr>
          <p:cNvPr id="175" name="Rounded Rectangle 174"/>
          <p:cNvSpPr/>
          <p:nvPr/>
        </p:nvSpPr>
        <p:spPr>
          <a:xfrm>
            <a:off x="1521324" y="1154595"/>
            <a:ext cx="5941861" cy="3975575"/>
          </a:xfrm>
          <a:prstGeom prst="roundRect">
            <a:avLst>
              <a:gd name="adj" fmla="val 1875"/>
            </a:avLst>
          </a:prstGeom>
          <a:noFill/>
          <a:ln w="19050" cmpd="sng">
            <a:prstDash val="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srgbClr val="4B4B4B"/>
              </a:solidFill>
              <a:latin typeface="Calibri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2811642" y="1178509"/>
            <a:ext cx="4532390" cy="3499096"/>
            <a:chOff x="2915339" y="1057014"/>
            <a:chExt cx="4532390" cy="3620591"/>
          </a:xfrm>
        </p:grpSpPr>
        <p:grpSp>
          <p:nvGrpSpPr>
            <p:cNvPr id="25" name="Group 24"/>
            <p:cNvGrpSpPr/>
            <p:nvPr/>
          </p:nvGrpSpPr>
          <p:grpSpPr>
            <a:xfrm>
              <a:off x="2915339" y="1057014"/>
              <a:ext cx="4532390" cy="3620591"/>
              <a:chOff x="2915339" y="1057014"/>
              <a:chExt cx="4532390" cy="3620591"/>
            </a:xfrm>
          </p:grpSpPr>
          <p:sp>
            <p:nvSpPr>
              <p:cNvPr id="91" name="Oval 90"/>
              <p:cNvSpPr/>
              <p:nvPr/>
            </p:nvSpPr>
            <p:spPr>
              <a:xfrm>
                <a:off x="2915339" y="2608797"/>
                <a:ext cx="10040" cy="10617"/>
              </a:xfrm>
              <a:prstGeom prst="ellipse">
                <a:avLst/>
              </a:prstGeom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133" name="Straight Connector 132"/>
              <p:cNvCxnSpPr/>
              <p:nvPr/>
            </p:nvCxnSpPr>
            <p:spPr>
              <a:xfrm flipH="1" flipV="1">
                <a:off x="4742776" y="1435476"/>
                <a:ext cx="3282" cy="291449"/>
              </a:xfrm>
              <a:prstGeom prst="line">
                <a:avLst/>
              </a:prstGeom>
              <a:ln w="12700" cmpd="sng"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3" name="Group 22"/>
              <p:cNvGrpSpPr/>
              <p:nvPr/>
            </p:nvGrpSpPr>
            <p:grpSpPr>
              <a:xfrm>
                <a:off x="3435056" y="1057014"/>
                <a:ext cx="4012673" cy="3620591"/>
                <a:chOff x="3435056" y="1057014"/>
                <a:chExt cx="4012673" cy="3620591"/>
              </a:xfrm>
            </p:grpSpPr>
            <p:sp>
              <p:nvSpPr>
                <p:cNvPr id="64" name="Rounded Rectangle 63"/>
                <p:cNvSpPr/>
                <p:nvPr/>
              </p:nvSpPr>
              <p:spPr>
                <a:xfrm>
                  <a:off x="3435056" y="1057014"/>
                  <a:ext cx="4012673" cy="400945"/>
                </a:xfrm>
                <a:prstGeom prst="roundRect">
                  <a:avLst/>
                </a:prstGeom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>
                    <a:defRPr/>
                  </a:pPr>
                  <a:r>
                    <a:rPr lang="en-US" sz="1400" dirty="0">
                      <a:solidFill>
                        <a:srgbClr val="FFFFFF"/>
                      </a:solidFill>
                      <a:latin typeface="Calibri"/>
                    </a:rPr>
                    <a:t>      Network Edge Mediator (NEM)</a:t>
                  </a:r>
                </a:p>
              </p:txBody>
            </p:sp>
            <p:cxnSp>
              <p:nvCxnSpPr>
                <p:cNvPr id="66" name="Straight Connector 65"/>
                <p:cNvCxnSpPr>
                  <a:cxnSpLocks/>
                </p:cNvCxnSpPr>
                <p:nvPr/>
              </p:nvCxnSpPr>
              <p:spPr>
                <a:xfrm flipV="1">
                  <a:off x="3758150" y="1435476"/>
                  <a:ext cx="0" cy="1429788"/>
                </a:xfrm>
                <a:prstGeom prst="line">
                  <a:avLst/>
                </a:prstGeom>
                <a:ln w="12700" cmpd="sng">
                  <a:prstDash val="sys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8" name="Straight Connector 157"/>
                <p:cNvCxnSpPr>
                  <a:cxnSpLocks/>
                </p:cNvCxnSpPr>
                <p:nvPr/>
              </p:nvCxnSpPr>
              <p:spPr>
                <a:xfrm flipV="1">
                  <a:off x="6535575" y="1435477"/>
                  <a:ext cx="0" cy="1955426"/>
                </a:xfrm>
                <a:prstGeom prst="line">
                  <a:avLst/>
                </a:prstGeom>
                <a:ln w="12700" cmpd="sng">
                  <a:prstDash val="sys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0" name="Straight Connector 159"/>
                <p:cNvCxnSpPr/>
                <p:nvPr/>
              </p:nvCxnSpPr>
              <p:spPr>
                <a:xfrm flipV="1">
                  <a:off x="7043868" y="1449335"/>
                  <a:ext cx="0" cy="3228270"/>
                </a:xfrm>
                <a:prstGeom prst="line">
                  <a:avLst/>
                </a:prstGeom>
                <a:ln w="12700" cmpd="sng">
                  <a:prstDash val="sys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6" name="TextBox 165"/>
                <p:cNvSpPr txBox="1"/>
                <p:nvPr/>
              </p:nvSpPr>
              <p:spPr>
                <a:xfrm>
                  <a:off x="6444542" y="2349558"/>
                  <a:ext cx="626625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>
                    <a:defRPr/>
                  </a:pPr>
                  <a:r>
                    <a:rPr lang="en-US" sz="1000" dirty="0">
                      <a:solidFill>
                        <a:prstClr val="black"/>
                      </a:solidFill>
                      <a:latin typeface="Calibri"/>
                    </a:rPr>
                    <a:t>Redfish</a:t>
                  </a:r>
                </a:p>
              </p:txBody>
            </p:sp>
            <p:cxnSp>
              <p:nvCxnSpPr>
                <p:cNvPr id="173" name="Straight Connector 172"/>
                <p:cNvCxnSpPr/>
                <p:nvPr/>
              </p:nvCxnSpPr>
              <p:spPr>
                <a:xfrm flipH="1" flipV="1">
                  <a:off x="3633432" y="1466033"/>
                  <a:ext cx="8226" cy="2175801"/>
                </a:xfrm>
                <a:prstGeom prst="line">
                  <a:avLst/>
                </a:prstGeom>
                <a:ln w="12700" cmpd="sng">
                  <a:prstDash val="sys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74" name="TextBox 173"/>
              <p:cNvSpPr txBox="1"/>
              <p:nvPr/>
            </p:nvSpPr>
            <p:spPr>
              <a:xfrm>
                <a:off x="3669351" y="2382126"/>
                <a:ext cx="62662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defRPr/>
                </a:pPr>
                <a:r>
                  <a:rPr lang="en-US" sz="1000" dirty="0">
                    <a:solidFill>
                      <a:prstClr val="black"/>
                    </a:solidFill>
                    <a:latin typeface="Calibri"/>
                  </a:rPr>
                  <a:t>Redfish</a:t>
                </a:r>
              </a:p>
            </p:txBody>
          </p:sp>
        </p:grpSp>
        <p:cxnSp>
          <p:nvCxnSpPr>
            <p:cNvPr id="176" name="Straight Connector 175"/>
            <p:cNvCxnSpPr/>
            <p:nvPr/>
          </p:nvCxnSpPr>
          <p:spPr>
            <a:xfrm flipH="1" flipV="1">
              <a:off x="6165026" y="1449335"/>
              <a:ext cx="3282" cy="291449"/>
            </a:xfrm>
            <a:prstGeom prst="line">
              <a:avLst/>
            </a:prstGeom>
            <a:ln w="12700" cmpd="sng"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>
            <a:off x="4046488" y="97857"/>
            <a:ext cx="2618260" cy="1036568"/>
            <a:chOff x="4691947" y="118027"/>
            <a:chExt cx="2618260" cy="1036568"/>
          </a:xfrm>
        </p:grpSpPr>
        <p:grpSp>
          <p:nvGrpSpPr>
            <p:cNvPr id="26" name="Group 25"/>
            <p:cNvGrpSpPr/>
            <p:nvPr/>
          </p:nvGrpSpPr>
          <p:grpSpPr>
            <a:xfrm>
              <a:off x="4691947" y="118027"/>
              <a:ext cx="2618260" cy="1036568"/>
              <a:chOff x="4691947" y="118027"/>
              <a:chExt cx="2618260" cy="1036568"/>
            </a:xfrm>
          </p:grpSpPr>
          <p:sp>
            <p:nvSpPr>
              <p:cNvPr id="122" name="Hexagon 121"/>
              <p:cNvSpPr/>
              <p:nvPr/>
            </p:nvSpPr>
            <p:spPr>
              <a:xfrm>
                <a:off x="4691947" y="118027"/>
                <a:ext cx="1175692" cy="360293"/>
              </a:xfrm>
              <a:prstGeom prst="hexagon">
                <a:avLst/>
              </a:prstGeom>
              <a:ln w="12700" cmpd="sng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r>
                  <a:rPr lang="en-US" sz="1400">
                    <a:solidFill>
                      <a:prstClr val="black"/>
                    </a:solidFill>
                    <a:latin typeface="Calibri"/>
                  </a:rPr>
                  <a:t>ONAP</a:t>
                </a:r>
              </a:p>
            </p:txBody>
          </p:sp>
          <p:sp>
            <p:nvSpPr>
              <p:cNvPr id="123" name="Hexagon 122"/>
              <p:cNvSpPr/>
              <p:nvPr/>
            </p:nvSpPr>
            <p:spPr>
              <a:xfrm>
                <a:off x="6079883" y="118027"/>
                <a:ext cx="1175692" cy="360293"/>
              </a:xfrm>
              <a:prstGeom prst="hexagon">
                <a:avLst/>
              </a:prstGeom>
              <a:ln w="12700" cmpd="sng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r>
                  <a:rPr lang="en-US" sz="1400">
                    <a:solidFill>
                      <a:prstClr val="black"/>
                    </a:solidFill>
                    <a:latin typeface="Calibri"/>
                  </a:rPr>
                  <a:t>Legacy OSS</a:t>
                </a:r>
              </a:p>
            </p:txBody>
          </p:sp>
          <p:sp>
            <p:nvSpPr>
              <p:cNvPr id="125" name="Up-Down Arrow 124"/>
              <p:cNvSpPr/>
              <p:nvPr/>
            </p:nvSpPr>
            <p:spPr>
              <a:xfrm>
                <a:off x="5188440" y="626975"/>
                <a:ext cx="182706" cy="316058"/>
              </a:xfrm>
              <a:prstGeom prst="upDownArrow">
                <a:avLst/>
              </a:prstGeom>
              <a:ln w="9525" cmpd="sng"/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200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6" name="Up-Down Arrow 125"/>
              <p:cNvSpPr/>
              <p:nvPr/>
            </p:nvSpPr>
            <p:spPr>
              <a:xfrm>
                <a:off x="6543512" y="478320"/>
                <a:ext cx="358922" cy="464711"/>
              </a:xfrm>
              <a:prstGeom prst="upDownArrow">
                <a:avLst/>
              </a:prstGeom>
              <a:ln w="9525" cmpd="sng"/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200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6" name="Rounded Rectangle 155"/>
              <p:cNvSpPr/>
              <p:nvPr/>
            </p:nvSpPr>
            <p:spPr>
              <a:xfrm>
                <a:off x="4786513" y="958034"/>
                <a:ext cx="986561" cy="196561"/>
              </a:xfrm>
              <a:prstGeom prst="roundRect">
                <a:avLst/>
              </a:prstGeom>
              <a:ln w="12700" cmpd="sng"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r>
                  <a:rPr lang="en-US" sz="1000">
                    <a:solidFill>
                      <a:prstClr val="white"/>
                    </a:solidFill>
                    <a:latin typeface="Calibri"/>
                  </a:rPr>
                  <a:t>OSAM-Local</a:t>
                </a:r>
              </a:p>
            </p:txBody>
          </p:sp>
          <p:sp>
            <p:nvSpPr>
              <p:cNvPr id="161" name="Rounded Rectangle 160"/>
              <p:cNvSpPr/>
              <p:nvPr/>
            </p:nvSpPr>
            <p:spPr>
              <a:xfrm>
                <a:off x="6079006" y="943033"/>
                <a:ext cx="1231201" cy="211561"/>
              </a:xfrm>
              <a:prstGeom prst="roundRect">
                <a:avLst/>
              </a:prstGeom>
              <a:ln w="12700" cmpd="sng"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r>
                  <a:rPr lang="en-US" sz="1050" dirty="0">
                    <a:solidFill>
                      <a:prstClr val="white"/>
                    </a:solidFill>
                    <a:latin typeface="Calibri"/>
                  </a:rPr>
                  <a:t>EMS/NMS-adaptor</a:t>
                </a:r>
              </a:p>
            </p:txBody>
          </p:sp>
        </p:grpSp>
        <p:sp>
          <p:nvSpPr>
            <p:cNvPr id="5" name="Rounded Rectangle 4"/>
            <p:cNvSpPr/>
            <p:nvPr/>
          </p:nvSpPr>
          <p:spPr>
            <a:xfrm>
              <a:off x="4777928" y="401513"/>
              <a:ext cx="1003731" cy="213986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1000" dirty="0">
                  <a:solidFill>
                    <a:srgbClr val="FFFFFF"/>
                  </a:solidFill>
                  <a:latin typeface="Calibri"/>
                </a:rPr>
                <a:t>OSAM-Central</a:t>
              </a: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1499741" y="1134246"/>
            <a:ext cx="14146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000" b="1" dirty="0">
                <a:solidFill>
                  <a:srgbClr val="004B7D">
                    <a:lumMod val="75000"/>
                  </a:srgbClr>
                </a:solidFill>
                <a:latin typeface="Calibri"/>
              </a:rPr>
              <a:t>SEBA POD</a:t>
            </a:r>
          </a:p>
        </p:txBody>
      </p:sp>
      <p:sp>
        <p:nvSpPr>
          <p:cNvPr id="33" name="Left Brace 32"/>
          <p:cNvSpPr/>
          <p:nvPr/>
        </p:nvSpPr>
        <p:spPr>
          <a:xfrm>
            <a:off x="2882722" y="1257213"/>
            <a:ext cx="168734" cy="1954381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srgbClr val="4B4B4B"/>
              </a:solidFill>
              <a:latin typeface="Calibri"/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1737744" y="1764867"/>
            <a:ext cx="127841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100" dirty="0">
                <a:solidFill>
                  <a:prstClr val="black"/>
                </a:solidFill>
                <a:latin typeface="Calibri"/>
              </a:rPr>
              <a:t>All control software deployed as containers on compute nodes using Kubernetes</a:t>
            </a:r>
          </a:p>
        </p:txBody>
      </p:sp>
      <p:cxnSp>
        <p:nvCxnSpPr>
          <p:cNvPr id="41" name="Straight Arrow Connector 40"/>
          <p:cNvCxnSpPr/>
          <p:nvPr/>
        </p:nvCxnSpPr>
        <p:spPr>
          <a:xfrm>
            <a:off x="1426165" y="3996218"/>
            <a:ext cx="6911903" cy="32430"/>
          </a:xfrm>
          <a:prstGeom prst="straightConnector1">
            <a:avLst/>
          </a:prstGeom>
          <a:ln>
            <a:solidFill>
              <a:srgbClr val="BCBD02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8" name="TextBox 177"/>
          <p:cNvSpPr txBox="1"/>
          <p:nvPr/>
        </p:nvSpPr>
        <p:spPr>
          <a:xfrm>
            <a:off x="85094" y="3686351"/>
            <a:ext cx="130526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en-US" sz="1100" dirty="0">
                <a:solidFill>
                  <a:prstClr val="black"/>
                </a:solidFill>
                <a:latin typeface="Calibri"/>
              </a:rPr>
              <a:t>Subscriber traffic </a:t>
            </a:r>
          </a:p>
          <a:p>
            <a:pPr algn="r">
              <a:defRPr/>
            </a:pPr>
            <a:r>
              <a:rPr lang="en-US" sz="1100" dirty="0">
                <a:solidFill>
                  <a:prstClr val="black"/>
                </a:solidFill>
                <a:latin typeface="Calibri"/>
              </a:rPr>
              <a:t>‘fast-path’ to Internet</a:t>
            </a:r>
          </a:p>
        </p:txBody>
      </p:sp>
      <p:sp>
        <p:nvSpPr>
          <p:cNvPr id="171" name="Title 1">
            <a:extLst>
              <a:ext uri="{FF2B5EF4-FFF2-40B4-BE49-F238E27FC236}">
                <a16:creationId xmlns="" xmlns:a16="http://schemas.microsoft.com/office/drawing/2014/main" id="{83F77B4F-7684-CF4F-BE07-FE5B034C8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1920" y="0"/>
            <a:ext cx="4352544" cy="523220"/>
          </a:xfrm>
        </p:spPr>
        <p:txBody>
          <a:bodyPr/>
          <a:lstStyle/>
          <a:p>
            <a:pPr algn="l"/>
            <a:r>
              <a:rPr lang="en-US" sz="2800" b="1" dirty="0">
                <a:solidFill>
                  <a:schemeClr val="accent3"/>
                </a:solidFill>
              </a:rPr>
              <a:t> SEBA Exemplar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3B8629E-10B1-B348-9E73-EA57CD87132D}"/>
              </a:ext>
            </a:extLst>
          </p:cNvPr>
          <p:cNvSpPr txBox="1"/>
          <p:nvPr/>
        </p:nvSpPr>
        <p:spPr>
          <a:xfrm>
            <a:off x="6162354" y="1144449"/>
            <a:ext cx="11948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FFFF"/>
                </a:solidFill>
                <a:latin typeface="Calibri"/>
              </a:rPr>
              <a:t>Providing FCAPS</a:t>
            </a:r>
            <a:br>
              <a:rPr lang="en-US" sz="1200" dirty="0">
                <a:solidFill>
                  <a:srgbClr val="FFFFFF"/>
                </a:solidFill>
                <a:latin typeface="Calibri"/>
              </a:rPr>
            </a:br>
            <a:r>
              <a:rPr lang="en-US" sz="1200" dirty="0">
                <a:solidFill>
                  <a:srgbClr val="FFFFFF"/>
                </a:solidFill>
                <a:latin typeface="Calibri"/>
              </a:rPr>
              <a:t> &amp; Inventory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2891960" y="2189721"/>
            <a:ext cx="6266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en-US" sz="1000" dirty="0">
                <a:solidFill>
                  <a:prstClr val="black"/>
                </a:solidFill>
                <a:latin typeface="Calibri"/>
              </a:rPr>
              <a:t>REST</a:t>
            </a:r>
          </a:p>
          <a:p>
            <a:pPr algn="r">
              <a:defRPr/>
            </a:pPr>
            <a:r>
              <a:rPr lang="en-US" sz="1000" dirty="0">
                <a:solidFill>
                  <a:prstClr val="black"/>
                </a:solidFill>
                <a:latin typeface="Calibri"/>
              </a:rPr>
              <a:t>Kafka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463317"/>
            <a:ext cx="3229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>
                <a:solidFill>
                  <a:srgbClr val="007DCC"/>
                </a:solidFill>
              </a:rPr>
              <a:t>Built on the new CORD platform</a:t>
            </a:r>
          </a:p>
        </p:txBody>
      </p:sp>
    </p:spTree>
    <p:extLst>
      <p:ext uri="{BB962C8B-B14F-4D97-AF65-F5344CB8AC3E}">
        <p14:creationId xmlns:p14="http://schemas.microsoft.com/office/powerpoint/2010/main" val="17497974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" grpId="0" animBg="1"/>
      <p:bldP spid="164" grpId="0" animBg="1"/>
      <p:bldP spid="175" grpId="0" animBg="1"/>
      <p:bldP spid="14" grpId="0"/>
      <p:bldP spid="33" grpId="0" animBg="1"/>
      <p:bldP spid="177" grpId="0"/>
      <p:bldP spid="178" grpId="0"/>
      <p:bldP spid="11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3367425" y="1726925"/>
            <a:ext cx="3169023" cy="1928826"/>
            <a:chOff x="3471122" y="1726925"/>
            <a:chExt cx="3169023" cy="1928826"/>
          </a:xfrm>
        </p:grpSpPr>
        <p:cxnSp>
          <p:nvCxnSpPr>
            <p:cNvPr id="60" name="Straight Connector 59"/>
            <p:cNvCxnSpPr>
              <a:stCxn id="4" idx="0"/>
            </p:cNvCxnSpPr>
            <p:nvPr/>
          </p:nvCxnSpPr>
          <p:spPr>
            <a:xfrm flipV="1">
              <a:off x="4003252" y="3112205"/>
              <a:ext cx="0" cy="543546"/>
            </a:xfrm>
            <a:prstGeom prst="line">
              <a:avLst/>
            </a:prstGeom>
            <a:ln w="12700" cmpd="sng"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Rectangle 61"/>
            <p:cNvSpPr/>
            <p:nvPr/>
          </p:nvSpPr>
          <p:spPr>
            <a:xfrm>
              <a:off x="3471122" y="2913420"/>
              <a:ext cx="1271654" cy="298174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1200">
                  <a:solidFill>
                    <a:prstClr val="white"/>
                  </a:solidFill>
                  <a:latin typeface="Calibri"/>
                </a:rPr>
                <a:t>VOLTHA</a:t>
              </a:r>
            </a:p>
          </p:txBody>
        </p:sp>
        <p:sp>
          <p:nvSpPr>
            <p:cNvPr id="63" name="Rounded Rectangle 62"/>
            <p:cNvSpPr/>
            <p:nvPr/>
          </p:nvSpPr>
          <p:spPr>
            <a:xfrm>
              <a:off x="4037928" y="1919510"/>
              <a:ext cx="2602217" cy="310597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1400">
                  <a:solidFill>
                    <a:srgbClr val="FFFFFF"/>
                  </a:solidFill>
                  <a:latin typeface="Calibri"/>
                </a:rPr>
                <a:t>ONOS Cluster</a:t>
              </a:r>
            </a:p>
          </p:txBody>
        </p:sp>
        <p:cxnSp>
          <p:nvCxnSpPr>
            <p:cNvPr id="65" name="Straight Connector 64"/>
            <p:cNvCxnSpPr/>
            <p:nvPr/>
          </p:nvCxnSpPr>
          <p:spPr>
            <a:xfrm flipV="1">
              <a:off x="4258802" y="2230108"/>
              <a:ext cx="1094" cy="689512"/>
            </a:xfrm>
            <a:prstGeom prst="line">
              <a:avLst/>
            </a:prstGeom>
            <a:ln w="12700" cmpd="sng"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Hexagon 69"/>
            <p:cNvSpPr/>
            <p:nvPr/>
          </p:nvSpPr>
          <p:spPr>
            <a:xfrm>
              <a:off x="4037926" y="1726925"/>
              <a:ext cx="531486" cy="173935"/>
            </a:xfrm>
            <a:prstGeom prst="hexagon">
              <a:avLst/>
            </a:prstGeom>
            <a:ln w="9525" cmpd="sng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700">
                  <a:solidFill>
                    <a:prstClr val="black"/>
                  </a:solidFill>
                  <a:latin typeface="Calibri"/>
                </a:rPr>
                <a:t>vOLT</a:t>
              </a:r>
            </a:p>
          </p:txBody>
        </p:sp>
        <p:sp>
          <p:nvSpPr>
            <p:cNvPr id="71" name="Hexagon 70"/>
            <p:cNvSpPr/>
            <p:nvPr/>
          </p:nvSpPr>
          <p:spPr>
            <a:xfrm>
              <a:off x="4455904" y="1726925"/>
              <a:ext cx="506948" cy="173935"/>
            </a:xfrm>
            <a:prstGeom prst="hexagon">
              <a:avLst/>
            </a:prstGeom>
            <a:ln w="9525" cmpd="sng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800">
                  <a:solidFill>
                    <a:prstClr val="black"/>
                  </a:solidFill>
                  <a:latin typeface="Calibri"/>
                </a:rPr>
                <a:t>dhcp</a:t>
              </a:r>
            </a:p>
          </p:txBody>
        </p:sp>
        <p:sp>
          <p:nvSpPr>
            <p:cNvPr id="72" name="Hexagon 71"/>
            <p:cNvSpPr/>
            <p:nvPr/>
          </p:nvSpPr>
          <p:spPr>
            <a:xfrm>
              <a:off x="4863911" y="1726925"/>
              <a:ext cx="589019" cy="173935"/>
            </a:xfrm>
            <a:prstGeom prst="hexagon">
              <a:avLst/>
            </a:prstGeom>
            <a:ln w="9525" cmpd="sng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800">
                  <a:solidFill>
                    <a:prstClr val="black"/>
                  </a:solidFill>
                  <a:latin typeface="Calibri"/>
                </a:rPr>
                <a:t>mcast</a:t>
              </a:r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4333020" y="2301107"/>
              <a:ext cx="3284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000">
                  <a:solidFill>
                    <a:prstClr val="black"/>
                  </a:solidFill>
                  <a:latin typeface="Calibri"/>
                </a:rPr>
                <a:t>OF</a:t>
              </a:r>
            </a:p>
          </p:txBody>
        </p:sp>
        <p:sp>
          <p:nvSpPr>
            <p:cNvPr id="129" name="Rectangle 128"/>
            <p:cNvSpPr/>
            <p:nvPr/>
          </p:nvSpPr>
          <p:spPr>
            <a:xfrm>
              <a:off x="4963403" y="2931320"/>
              <a:ext cx="350277" cy="18779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700" b="1">
                  <a:solidFill>
                    <a:prstClr val="black"/>
                  </a:solidFill>
                  <a:latin typeface="Calibri"/>
                </a:rPr>
                <a:t>TP</a:t>
              </a:r>
            </a:p>
          </p:txBody>
        </p:sp>
        <p:sp>
          <p:nvSpPr>
            <p:cNvPr id="130" name="Rectangle 129"/>
            <p:cNvSpPr/>
            <p:nvPr/>
          </p:nvSpPr>
          <p:spPr>
            <a:xfrm>
              <a:off x="4996343" y="2975046"/>
              <a:ext cx="398617" cy="20503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700" b="1">
                  <a:solidFill>
                    <a:prstClr val="black"/>
                  </a:solidFill>
                  <a:latin typeface="Calibri"/>
                </a:rPr>
                <a:t>TP</a:t>
              </a:r>
            </a:p>
          </p:txBody>
        </p:sp>
        <p:sp>
          <p:nvSpPr>
            <p:cNvPr id="131" name="Rectangle 130"/>
            <p:cNvSpPr/>
            <p:nvPr/>
          </p:nvSpPr>
          <p:spPr>
            <a:xfrm>
              <a:off x="5044722" y="3028930"/>
              <a:ext cx="380718" cy="20194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700" b="1" dirty="0">
                  <a:solidFill>
                    <a:prstClr val="black"/>
                  </a:solidFill>
                  <a:latin typeface="Calibri"/>
                </a:rPr>
                <a:t>TP</a:t>
              </a:r>
            </a:p>
          </p:txBody>
        </p:sp>
        <p:sp>
          <p:nvSpPr>
            <p:cNvPr id="132" name="Left Arrow 131"/>
            <p:cNvSpPr/>
            <p:nvPr/>
          </p:nvSpPr>
          <p:spPr>
            <a:xfrm>
              <a:off x="4746061" y="2987694"/>
              <a:ext cx="193269" cy="124511"/>
            </a:xfrm>
            <a:prstGeom prst="leftArrow">
              <a:avLst/>
            </a:prstGeom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165" name="Rounded Rectangle 164"/>
          <p:cNvSpPr/>
          <p:nvPr/>
        </p:nvSpPr>
        <p:spPr>
          <a:xfrm>
            <a:off x="1628271" y="3577667"/>
            <a:ext cx="2732817" cy="1022685"/>
          </a:xfrm>
          <a:prstGeom prst="roundRect">
            <a:avLst/>
          </a:prstGeom>
          <a:ln w="12700" cmpd="sng"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4" name="Rounded Rectangle 163"/>
          <p:cNvSpPr/>
          <p:nvPr/>
        </p:nvSpPr>
        <p:spPr>
          <a:xfrm>
            <a:off x="1724386" y="3484244"/>
            <a:ext cx="2732817" cy="1022685"/>
          </a:xfrm>
          <a:prstGeom prst="roundRect">
            <a:avLst/>
          </a:prstGeom>
          <a:ln w="12700" cmpd="sng"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1386406" y="3167541"/>
            <a:ext cx="3542132" cy="1249162"/>
            <a:chOff x="1490103" y="3167541"/>
            <a:chExt cx="3542132" cy="1249162"/>
          </a:xfrm>
        </p:grpSpPr>
        <p:sp>
          <p:nvSpPr>
            <p:cNvPr id="56" name="TextBox 55"/>
            <p:cNvSpPr txBox="1"/>
            <p:nvPr/>
          </p:nvSpPr>
          <p:spPr>
            <a:xfrm>
              <a:off x="4649698" y="4074531"/>
              <a:ext cx="38253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000">
                  <a:solidFill>
                    <a:prstClr val="black"/>
                  </a:solidFill>
                  <a:latin typeface="Calibri"/>
                </a:rPr>
                <a:t>NNI</a:t>
              </a:r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1490103" y="3167541"/>
              <a:ext cx="3198802" cy="1249162"/>
              <a:chOff x="1490103" y="3167541"/>
              <a:chExt cx="3198802" cy="1249162"/>
            </a:xfrm>
          </p:grpSpPr>
          <p:sp>
            <p:nvSpPr>
              <p:cNvPr id="118" name="Rounded Rectangle 117"/>
              <p:cNvSpPr/>
              <p:nvPr/>
            </p:nvSpPr>
            <p:spPr>
              <a:xfrm>
                <a:off x="1933232" y="3394018"/>
                <a:ext cx="2732817" cy="1022685"/>
              </a:xfrm>
              <a:prstGeom prst="roundRect">
                <a:avLst/>
              </a:prstGeom>
              <a:ln w="12700" cmpd="sng">
                <a:prstDash val="sysDash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grpSp>
            <p:nvGrpSpPr>
              <p:cNvPr id="58" name="Group 57"/>
              <p:cNvGrpSpPr/>
              <p:nvPr/>
            </p:nvGrpSpPr>
            <p:grpSpPr>
              <a:xfrm>
                <a:off x="1900255" y="3416840"/>
                <a:ext cx="2788650" cy="978137"/>
                <a:chOff x="1900255" y="4472883"/>
                <a:chExt cx="2788650" cy="1086819"/>
              </a:xfrm>
            </p:grpSpPr>
            <p:sp>
              <p:nvSpPr>
                <p:cNvPr id="4" name="Rounded Rectangle 3"/>
                <p:cNvSpPr/>
                <p:nvPr/>
              </p:nvSpPr>
              <p:spPr>
                <a:xfrm>
                  <a:off x="3547851" y="4738342"/>
                  <a:ext cx="1118195" cy="448641"/>
                </a:xfrm>
                <a:prstGeom prst="roundRect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cxnSp>
              <p:nvCxnSpPr>
                <p:cNvPr id="8" name="Straight Connector 7"/>
                <p:cNvCxnSpPr/>
                <p:nvPr/>
              </p:nvCxnSpPr>
              <p:spPr>
                <a:xfrm flipH="1" flipV="1">
                  <a:off x="2995657" y="4793560"/>
                  <a:ext cx="552194" cy="41413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" name="Straight Connector 8"/>
                <p:cNvCxnSpPr/>
                <p:nvPr/>
              </p:nvCxnSpPr>
              <p:spPr>
                <a:xfrm flipH="1">
                  <a:off x="2995657" y="5083451"/>
                  <a:ext cx="552194" cy="103532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" name="Oval 12"/>
                <p:cNvSpPr/>
                <p:nvPr/>
              </p:nvSpPr>
              <p:spPr>
                <a:xfrm>
                  <a:off x="2905925" y="4752148"/>
                  <a:ext cx="75927" cy="64272"/>
                </a:xfrm>
                <a:prstGeom prst="ellipse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15" name="Oval 14"/>
                <p:cNvSpPr/>
                <p:nvPr/>
              </p:nvSpPr>
              <p:spPr>
                <a:xfrm>
                  <a:off x="4643186" y="4834973"/>
                  <a:ext cx="45719" cy="45719"/>
                </a:xfrm>
                <a:prstGeom prst="ellipse">
                  <a:avLst/>
                </a:prstGeom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17" name="Oval 16"/>
                <p:cNvSpPr/>
                <p:nvPr/>
              </p:nvSpPr>
              <p:spPr>
                <a:xfrm>
                  <a:off x="4643186" y="5062247"/>
                  <a:ext cx="45719" cy="45719"/>
                </a:xfrm>
                <a:prstGeom prst="ellipse">
                  <a:avLst/>
                </a:prstGeom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19" name="Oval 18"/>
                <p:cNvSpPr/>
                <p:nvPr/>
              </p:nvSpPr>
              <p:spPr>
                <a:xfrm>
                  <a:off x="2905925" y="5154847"/>
                  <a:ext cx="75927" cy="64272"/>
                </a:xfrm>
                <a:prstGeom prst="ellipse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cxnSp>
              <p:nvCxnSpPr>
                <p:cNvPr id="20" name="Straight Connector 19"/>
                <p:cNvCxnSpPr>
                  <a:stCxn id="13" idx="2"/>
                  <a:endCxn id="34" idx="3"/>
                </p:cNvCxnSpPr>
                <p:nvPr/>
              </p:nvCxnSpPr>
              <p:spPr>
                <a:xfrm flipH="1" flipV="1">
                  <a:off x="2194976" y="4593396"/>
                  <a:ext cx="710949" cy="190888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3"/>
                <p:cNvCxnSpPr>
                  <a:stCxn id="13" idx="3"/>
                  <a:endCxn id="35" idx="3"/>
                </p:cNvCxnSpPr>
                <p:nvPr/>
              </p:nvCxnSpPr>
              <p:spPr>
                <a:xfrm flipH="1">
                  <a:off x="2194976" y="4807008"/>
                  <a:ext cx="722068" cy="7573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/>
                <p:cNvCxnSpPr>
                  <a:stCxn id="19" idx="2"/>
                  <a:endCxn id="36" idx="3"/>
                </p:cNvCxnSpPr>
                <p:nvPr/>
              </p:nvCxnSpPr>
              <p:spPr>
                <a:xfrm flipH="1" flipV="1">
                  <a:off x="2194976" y="5157776"/>
                  <a:ext cx="710949" cy="29207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29"/>
                <p:cNvCxnSpPr>
                  <a:stCxn id="19" idx="3"/>
                  <a:endCxn id="37" idx="3"/>
                </p:cNvCxnSpPr>
                <p:nvPr/>
              </p:nvCxnSpPr>
              <p:spPr>
                <a:xfrm flipH="1">
                  <a:off x="2194976" y="5209707"/>
                  <a:ext cx="722068" cy="229483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4" name="Rounded Rectangle 33"/>
                <p:cNvSpPr/>
                <p:nvPr/>
              </p:nvSpPr>
              <p:spPr>
                <a:xfrm>
                  <a:off x="1933229" y="4472883"/>
                  <a:ext cx="261747" cy="241025"/>
                </a:xfrm>
                <a:prstGeom prst="roundRect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sp>
              <p:nvSpPr>
                <p:cNvPr id="35" name="Rounded Rectangle 34"/>
                <p:cNvSpPr/>
                <p:nvPr/>
              </p:nvSpPr>
              <p:spPr>
                <a:xfrm>
                  <a:off x="1933229" y="4762225"/>
                  <a:ext cx="261747" cy="241025"/>
                </a:xfrm>
                <a:prstGeom prst="roundRect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sp>
              <p:nvSpPr>
                <p:cNvPr id="36" name="Rounded Rectangle 35"/>
                <p:cNvSpPr/>
                <p:nvPr/>
              </p:nvSpPr>
              <p:spPr>
                <a:xfrm>
                  <a:off x="1933229" y="5037263"/>
                  <a:ext cx="261747" cy="241025"/>
                </a:xfrm>
                <a:prstGeom prst="roundRect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sp>
              <p:nvSpPr>
                <p:cNvPr id="37" name="Rounded Rectangle 36"/>
                <p:cNvSpPr/>
                <p:nvPr/>
              </p:nvSpPr>
              <p:spPr>
                <a:xfrm>
                  <a:off x="1933229" y="5318677"/>
                  <a:ext cx="261747" cy="241025"/>
                </a:xfrm>
                <a:prstGeom prst="roundRect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sp>
              <p:nvSpPr>
                <p:cNvPr id="42" name="Oval 41"/>
                <p:cNvSpPr/>
                <p:nvPr/>
              </p:nvSpPr>
              <p:spPr>
                <a:xfrm>
                  <a:off x="1910369" y="4547677"/>
                  <a:ext cx="45719" cy="45719"/>
                </a:xfrm>
                <a:prstGeom prst="ellipse">
                  <a:avLst/>
                </a:prstGeom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43" name="Oval 42"/>
                <p:cNvSpPr/>
                <p:nvPr/>
              </p:nvSpPr>
              <p:spPr>
                <a:xfrm>
                  <a:off x="1901861" y="4816420"/>
                  <a:ext cx="45719" cy="45719"/>
                </a:xfrm>
                <a:prstGeom prst="ellipse">
                  <a:avLst/>
                </a:prstGeom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44" name="Oval 43"/>
                <p:cNvSpPr/>
                <p:nvPr/>
              </p:nvSpPr>
              <p:spPr>
                <a:xfrm>
                  <a:off x="1901861" y="4921498"/>
                  <a:ext cx="45719" cy="45719"/>
                </a:xfrm>
                <a:prstGeom prst="ellipse">
                  <a:avLst/>
                </a:prstGeom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45" name="Oval 44"/>
                <p:cNvSpPr/>
                <p:nvPr/>
              </p:nvSpPr>
              <p:spPr>
                <a:xfrm>
                  <a:off x="1901861" y="5085578"/>
                  <a:ext cx="45719" cy="45719"/>
                </a:xfrm>
                <a:prstGeom prst="ellipse">
                  <a:avLst/>
                </a:prstGeom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46" name="Oval 45"/>
                <p:cNvSpPr/>
                <p:nvPr/>
              </p:nvSpPr>
              <p:spPr>
                <a:xfrm>
                  <a:off x="1900255" y="5183889"/>
                  <a:ext cx="45719" cy="45719"/>
                </a:xfrm>
                <a:prstGeom prst="ellipse">
                  <a:avLst/>
                </a:prstGeom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47" name="Oval 46"/>
                <p:cNvSpPr/>
                <p:nvPr/>
              </p:nvSpPr>
              <p:spPr>
                <a:xfrm>
                  <a:off x="1901861" y="5416330"/>
                  <a:ext cx="45719" cy="45719"/>
                </a:xfrm>
                <a:prstGeom prst="ellipse">
                  <a:avLst/>
                </a:prstGeom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48" name="Oval 47"/>
                <p:cNvSpPr/>
                <p:nvPr/>
              </p:nvSpPr>
              <p:spPr>
                <a:xfrm>
                  <a:off x="3525538" y="4816420"/>
                  <a:ext cx="45719" cy="45719"/>
                </a:xfrm>
                <a:prstGeom prst="ellipse">
                  <a:avLst/>
                </a:prstGeom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49" name="Oval 48"/>
                <p:cNvSpPr/>
                <p:nvPr/>
              </p:nvSpPr>
              <p:spPr>
                <a:xfrm>
                  <a:off x="3526094" y="5051644"/>
                  <a:ext cx="45719" cy="45719"/>
                </a:xfrm>
                <a:prstGeom prst="ellipse">
                  <a:avLst/>
                </a:prstGeom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50" name="Oval 49"/>
                <p:cNvSpPr/>
                <p:nvPr/>
              </p:nvSpPr>
              <p:spPr>
                <a:xfrm>
                  <a:off x="2166863" y="4570536"/>
                  <a:ext cx="45719" cy="45719"/>
                </a:xfrm>
                <a:prstGeom prst="ellipse">
                  <a:avLst/>
                </a:prstGeom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51" name="Oval 50"/>
                <p:cNvSpPr/>
                <p:nvPr/>
              </p:nvSpPr>
              <p:spPr>
                <a:xfrm>
                  <a:off x="2166863" y="4852035"/>
                  <a:ext cx="45719" cy="45719"/>
                </a:xfrm>
                <a:prstGeom prst="ellipse">
                  <a:avLst/>
                </a:prstGeom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52" name="Oval 51"/>
                <p:cNvSpPr/>
                <p:nvPr/>
              </p:nvSpPr>
              <p:spPr>
                <a:xfrm>
                  <a:off x="2172116" y="5131297"/>
                  <a:ext cx="45719" cy="45719"/>
                </a:xfrm>
                <a:prstGeom prst="ellipse">
                  <a:avLst/>
                </a:prstGeom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53" name="Oval 52"/>
                <p:cNvSpPr/>
                <p:nvPr/>
              </p:nvSpPr>
              <p:spPr>
                <a:xfrm>
                  <a:off x="2156707" y="5400925"/>
                  <a:ext cx="45719" cy="45719"/>
                </a:xfrm>
                <a:prstGeom prst="ellipse">
                  <a:avLst/>
                </a:prstGeom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54" name="TextBox 53"/>
              <p:cNvSpPr txBox="1"/>
              <p:nvPr/>
            </p:nvSpPr>
            <p:spPr>
              <a:xfrm>
                <a:off x="3906780" y="3719787"/>
                <a:ext cx="43000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US" sz="1200" b="1">
                    <a:solidFill>
                      <a:prstClr val="black"/>
                    </a:solidFill>
                    <a:latin typeface="Calibri"/>
                  </a:rPr>
                  <a:t>OLT</a:t>
                </a: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1829522" y="3167541"/>
                <a:ext cx="49056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US" sz="1200" b="1">
                    <a:solidFill>
                      <a:prstClr val="black"/>
                    </a:solidFill>
                    <a:latin typeface="Calibri"/>
                  </a:rPr>
                  <a:t>ONU</a:t>
                </a:r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1490103" y="3484938"/>
                <a:ext cx="38203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US" sz="1000">
                    <a:solidFill>
                      <a:prstClr val="black"/>
                    </a:solidFill>
                    <a:latin typeface="Calibri"/>
                  </a:rPr>
                  <a:t>UNI</a:t>
                </a:r>
              </a:p>
            </p:txBody>
          </p:sp>
        </p:grpSp>
      </p:grpSp>
      <p:grpSp>
        <p:nvGrpSpPr>
          <p:cNvPr id="170" name="Group 169"/>
          <p:cNvGrpSpPr/>
          <p:nvPr/>
        </p:nvGrpSpPr>
        <p:grpSpPr>
          <a:xfrm>
            <a:off x="6430410" y="3473197"/>
            <a:ext cx="2143249" cy="899629"/>
            <a:chOff x="6534107" y="3859108"/>
            <a:chExt cx="2143249" cy="999588"/>
          </a:xfrm>
        </p:grpSpPr>
        <p:pic>
          <p:nvPicPr>
            <p:cNvPr id="134" name="Picture 13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47023" y="3859108"/>
              <a:ext cx="530333" cy="398220"/>
            </a:xfrm>
            <a:prstGeom prst="rect">
              <a:avLst/>
            </a:prstGeom>
          </p:spPr>
        </p:pic>
        <p:pic>
          <p:nvPicPr>
            <p:cNvPr id="135" name="Picture 13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47023" y="4460476"/>
              <a:ext cx="530333" cy="398220"/>
            </a:xfrm>
            <a:prstGeom prst="rect">
              <a:avLst/>
            </a:prstGeom>
          </p:spPr>
        </p:pic>
        <p:cxnSp>
          <p:nvCxnSpPr>
            <p:cNvPr id="18" name="Straight Connector 17"/>
            <p:cNvCxnSpPr>
              <a:stCxn id="114" idx="3"/>
              <a:endCxn id="134" idx="1"/>
            </p:cNvCxnSpPr>
            <p:nvPr/>
          </p:nvCxnSpPr>
          <p:spPr>
            <a:xfrm>
              <a:off x="6840522" y="4037515"/>
              <a:ext cx="1306501" cy="2070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/>
            <p:cNvCxnSpPr>
              <a:stCxn id="116" idx="3"/>
              <a:endCxn id="135" idx="1"/>
            </p:cNvCxnSpPr>
            <p:nvPr/>
          </p:nvCxnSpPr>
          <p:spPr>
            <a:xfrm>
              <a:off x="6534107" y="4648183"/>
              <a:ext cx="1612916" cy="1140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/>
            <p:cNvCxnSpPr>
              <a:stCxn id="116" idx="3"/>
              <a:endCxn id="134" idx="1"/>
            </p:cNvCxnSpPr>
            <p:nvPr/>
          </p:nvCxnSpPr>
          <p:spPr>
            <a:xfrm flipV="1">
              <a:off x="6534107" y="4058218"/>
              <a:ext cx="1612916" cy="58996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/>
            <p:cNvCxnSpPr>
              <a:stCxn id="114" idx="3"/>
              <a:endCxn id="135" idx="1"/>
            </p:cNvCxnSpPr>
            <p:nvPr/>
          </p:nvCxnSpPr>
          <p:spPr>
            <a:xfrm>
              <a:off x="6840522" y="4037515"/>
              <a:ext cx="1306501" cy="62207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8" name="Group 167"/>
          <p:cNvGrpSpPr/>
          <p:nvPr/>
        </p:nvGrpSpPr>
        <p:grpSpPr>
          <a:xfrm>
            <a:off x="5920969" y="3857623"/>
            <a:ext cx="1152712" cy="1267237"/>
            <a:chOff x="6024666" y="4286250"/>
            <a:chExt cx="1152712" cy="1408043"/>
          </a:xfrm>
        </p:grpSpPr>
        <p:sp>
          <p:nvSpPr>
            <p:cNvPr id="149" name="Rectangle 148"/>
            <p:cNvSpPr/>
            <p:nvPr/>
          </p:nvSpPr>
          <p:spPr>
            <a:xfrm>
              <a:off x="6024672" y="5197337"/>
              <a:ext cx="1152706" cy="165652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0" name="Rectangle 149"/>
            <p:cNvSpPr/>
            <p:nvPr/>
          </p:nvSpPr>
          <p:spPr>
            <a:xfrm>
              <a:off x="6024666" y="5362989"/>
              <a:ext cx="1152706" cy="165652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1" name="Rectangle 150"/>
            <p:cNvSpPr/>
            <p:nvPr/>
          </p:nvSpPr>
          <p:spPr>
            <a:xfrm>
              <a:off x="6024666" y="5528641"/>
              <a:ext cx="1152706" cy="165652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153" name="Straight Connector 152"/>
            <p:cNvCxnSpPr>
              <a:stCxn id="149" idx="0"/>
            </p:cNvCxnSpPr>
            <p:nvPr/>
          </p:nvCxnSpPr>
          <p:spPr>
            <a:xfrm flipH="1" flipV="1">
              <a:off x="6364045" y="4883306"/>
              <a:ext cx="236980" cy="314031"/>
            </a:xfrm>
            <a:prstGeom prst="line">
              <a:avLst/>
            </a:prstGeom>
            <a:ln w="12700" cmpd="sng">
              <a:solidFill>
                <a:schemeClr val="accent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>
              <a:stCxn id="149" idx="0"/>
            </p:cNvCxnSpPr>
            <p:nvPr/>
          </p:nvCxnSpPr>
          <p:spPr>
            <a:xfrm flipH="1" flipV="1">
              <a:off x="6446874" y="4286250"/>
              <a:ext cx="154151" cy="911087"/>
            </a:xfrm>
            <a:prstGeom prst="line">
              <a:avLst/>
            </a:prstGeom>
            <a:ln w="12700" cmpd="sng">
              <a:solidFill>
                <a:schemeClr val="accent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/>
            <p:cNvCxnSpPr>
              <a:stCxn id="150" idx="0"/>
            </p:cNvCxnSpPr>
            <p:nvPr/>
          </p:nvCxnSpPr>
          <p:spPr>
            <a:xfrm flipH="1" flipV="1">
              <a:off x="6184945" y="4872502"/>
              <a:ext cx="416074" cy="490487"/>
            </a:xfrm>
            <a:prstGeom prst="line">
              <a:avLst/>
            </a:prstGeom>
            <a:ln w="12700" cmpd="sng">
              <a:solidFill>
                <a:schemeClr val="accent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>
            <a:xfrm flipH="1" flipV="1">
              <a:off x="6543513" y="4286250"/>
              <a:ext cx="193264" cy="1076739"/>
            </a:xfrm>
            <a:prstGeom prst="line">
              <a:avLst/>
            </a:prstGeom>
            <a:ln w="12700" cmpd="sng">
              <a:solidFill>
                <a:schemeClr val="accent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7" name="TextBox 166"/>
            <p:cNvSpPr txBox="1"/>
            <p:nvPr/>
          </p:nvSpPr>
          <p:spPr>
            <a:xfrm>
              <a:off x="6207186" y="5271035"/>
              <a:ext cx="8446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sz="1200" b="1">
                  <a:solidFill>
                    <a:prstClr val="black"/>
                  </a:solidFill>
                  <a:latin typeface="Calibri"/>
                </a:rPr>
                <a:t>Compute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4562352" y="1726925"/>
            <a:ext cx="2174473" cy="2658327"/>
            <a:chOff x="4562307" y="1726925"/>
            <a:chExt cx="2174473" cy="2658327"/>
          </a:xfrm>
        </p:grpSpPr>
        <p:grpSp>
          <p:nvGrpSpPr>
            <p:cNvPr id="172" name="Group 171"/>
            <p:cNvGrpSpPr/>
            <p:nvPr/>
          </p:nvGrpSpPr>
          <p:grpSpPr>
            <a:xfrm>
              <a:off x="4562307" y="2230109"/>
              <a:ext cx="2174473" cy="2155143"/>
              <a:chOff x="4562304" y="2477897"/>
              <a:chExt cx="2174473" cy="2394603"/>
            </a:xfrm>
          </p:grpSpPr>
          <p:grpSp>
            <p:nvGrpSpPr>
              <p:cNvPr id="169" name="Group 168"/>
              <p:cNvGrpSpPr/>
              <p:nvPr/>
            </p:nvGrpSpPr>
            <p:grpSpPr>
              <a:xfrm>
                <a:off x="4562304" y="3813191"/>
                <a:ext cx="2174473" cy="1059309"/>
                <a:chOff x="4562304" y="3813191"/>
                <a:chExt cx="2174473" cy="1059309"/>
              </a:xfrm>
            </p:grpSpPr>
            <p:sp>
              <p:nvSpPr>
                <p:cNvPr id="114" name="Rounded Rectangle 113"/>
                <p:cNvSpPr/>
                <p:nvPr/>
              </p:nvSpPr>
              <p:spPr>
                <a:xfrm>
                  <a:off x="5717871" y="3813191"/>
                  <a:ext cx="1018906" cy="448641"/>
                </a:xfrm>
                <a:prstGeom prst="roundRect">
                  <a:avLst/>
                </a:prstGeom>
              </p:spPr>
              <p:style>
                <a:lnRef idx="2">
                  <a:schemeClr val="accent5"/>
                </a:lnRef>
                <a:fillRef idx="1">
                  <a:schemeClr val="lt1"/>
                </a:fillRef>
                <a:effectRef idx="0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sp>
              <p:nvSpPr>
                <p:cNvPr id="116" name="Rounded Rectangle 115"/>
                <p:cNvSpPr/>
                <p:nvPr/>
              </p:nvSpPr>
              <p:spPr>
                <a:xfrm>
                  <a:off x="5432216" y="4423859"/>
                  <a:ext cx="998146" cy="448641"/>
                </a:xfrm>
                <a:prstGeom prst="roundRect">
                  <a:avLst/>
                </a:prstGeom>
              </p:spPr>
              <p:style>
                <a:lnRef idx="2">
                  <a:schemeClr val="accent5"/>
                </a:lnRef>
                <a:fillRef idx="1">
                  <a:schemeClr val="lt1"/>
                </a:fillRef>
                <a:effectRef idx="0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cxnSp>
              <p:nvCxnSpPr>
                <p:cNvPr id="3" name="Straight Connector 2"/>
                <p:cNvCxnSpPr>
                  <a:endCxn id="116" idx="0"/>
                </p:cNvCxnSpPr>
                <p:nvPr/>
              </p:nvCxnSpPr>
              <p:spPr>
                <a:xfrm flipH="1">
                  <a:off x="5931289" y="4245102"/>
                  <a:ext cx="60024" cy="178757"/>
                </a:xfrm>
                <a:prstGeom prst="line">
                  <a:avLst/>
                </a:prstGeom>
                <a:ln>
                  <a:solidFill>
                    <a:schemeClr val="accent5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" name="Straight Connector 6"/>
                <p:cNvCxnSpPr>
                  <a:stCxn id="15" idx="0"/>
                  <a:endCxn id="114" idx="1"/>
                </p:cNvCxnSpPr>
                <p:nvPr/>
              </p:nvCxnSpPr>
              <p:spPr>
                <a:xfrm flipV="1">
                  <a:off x="4562304" y="4037512"/>
                  <a:ext cx="1155567" cy="121064"/>
                </a:xfrm>
                <a:prstGeom prst="line">
                  <a:avLst/>
                </a:prstGeom>
                <a:ln>
                  <a:solidFill>
                    <a:srgbClr val="4BACC6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" name="Straight Connector 116"/>
                <p:cNvCxnSpPr>
                  <a:stCxn id="17" idx="6"/>
                  <a:endCxn id="116" idx="1"/>
                </p:cNvCxnSpPr>
                <p:nvPr/>
              </p:nvCxnSpPr>
              <p:spPr>
                <a:xfrm>
                  <a:off x="4585163" y="4408711"/>
                  <a:ext cx="847053" cy="239469"/>
                </a:xfrm>
                <a:prstGeom prst="line">
                  <a:avLst/>
                </a:prstGeom>
                <a:ln>
                  <a:solidFill>
                    <a:srgbClr val="4BACC6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42" name="TextBox 141"/>
              <p:cNvSpPr txBox="1"/>
              <p:nvPr/>
            </p:nvSpPr>
            <p:spPr>
              <a:xfrm>
                <a:off x="5768443" y="3882775"/>
                <a:ext cx="92955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defRPr/>
                </a:pPr>
                <a:r>
                  <a:rPr lang="en-US" sz="1200" b="1" dirty="0">
                    <a:solidFill>
                      <a:prstClr val="black"/>
                    </a:solidFill>
                    <a:latin typeface="Calibri"/>
                  </a:rPr>
                  <a:t>AGG Switch</a:t>
                </a:r>
              </a:p>
            </p:txBody>
          </p:sp>
          <p:sp>
            <p:nvSpPr>
              <p:cNvPr id="143" name="TextBox 142"/>
              <p:cNvSpPr txBox="1"/>
              <p:nvPr/>
            </p:nvSpPr>
            <p:spPr>
              <a:xfrm>
                <a:off x="5477451" y="4510881"/>
                <a:ext cx="92955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defRPr/>
                </a:pPr>
                <a:r>
                  <a:rPr lang="en-US" sz="1200" b="1" dirty="0">
                    <a:solidFill>
                      <a:prstClr val="black"/>
                    </a:solidFill>
                    <a:latin typeface="Calibri"/>
                  </a:rPr>
                  <a:t>AGG Switch</a:t>
                </a:r>
              </a:p>
            </p:txBody>
          </p:sp>
          <p:cxnSp>
            <p:nvCxnSpPr>
              <p:cNvPr id="144" name="Straight Connector 143"/>
              <p:cNvCxnSpPr>
                <a:stCxn id="114" idx="0"/>
              </p:cNvCxnSpPr>
              <p:nvPr/>
            </p:nvCxnSpPr>
            <p:spPr>
              <a:xfrm flipV="1">
                <a:off x="6227324" y="2477897"/>
                <a:ext cx="0" cy="1335294"/>
              </a:xfrm>
              <a:prstGeom prst="line">
                <a:avLst/>
              </a:prstGeom>
              <a:ln w="12700" cmpd="sng"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5" name="Hexagon 144"/>
            <p:cNvSpPr/>
            <p:nvPr/>
          </p:nvSpPr>
          <p:spPr>
            <a:xfrm>
              <a:off x="5517916" y="1726925"/>
              <a:ext cx="506753" cy="173935"/>
            </a:xfrm>
            <a:prstGeom prst="hexagon">
              <a:avLst/>
            </a:prstGeom>
            <a:ln w="9525" cmpd="sng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800">
                  <a:solidFill>
                    <a:prstClr val="black"/>
                  </a:solidFill>
                  <a:latin typeface="Calibri"/>
                </a:rPr>
                <a:t>SR</a:t>
              </a:r>
            </a:p>
          </p:txBody>
        </p:sp>
        <p:sp>
          <p:nvSpPr>
            <p:cNvPr id="147" name="Hexagon 146"/>
            <p:cNvSpPr/>
            <p:nvPr/>
          </p:nvSpPr>
          <p:spPr>
            <a:xfrm>
              <a:off x="5853643" y="1726925"/>
              <a:ext cx="576718" cy="173935"/>
            </a:xfrm>
            <a:prstGeom prst="hexagon">
              <a:avLst/>
            </a:prstGeom>
            <a:ln w="9525" cmpd="sng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800">
                  <a:solidFill>
                    <a:prstClr val="black"/>
                  </a:solidFill>
                  <a:latin typeface="Calibri"/>
                </a:rPr>
                <a:t>FPM</a:t>
              </a:r>
            </a:p>
          </p:txBody>
        </p:sp>
        <p:sp>
          <p:nvSpPr>
            <p:cNvPr id="146" name="Hexagon 145"/>
            <p:cNvSpPr/>
            <p:nvPr/>
          </p:nvSpPr>
          <p:spPr>
            <a:xfrm>
              <a:off x="6276971" y="1726925"/>
              <a:ext cx="390783" cy="173935"/>
            </a:xfrm>
            <a:prstGeom prst="hexagon">
              <a:avLst/>
            </a:prstGeom>
            <a:ln w="9525" cmpd="sng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800">
                  <a:solidFill>
                    <a:prstClr val="black"/>
                  </a:solidFill>
                  <a:latin typeface="Calibri"/>
                </a:rPr>
                <a:t>T3</a:t>
              </a:r>
            </a:p>
          </p:txBody>
        </p:sp>
        <p:sp>
          <p:nvSpPr>
            <p:cNvPr id="162" name="TextBox 161"/>
            <p:cNvSpPr txBox="1"/>
            <p:nvPr/>
          </p:nvSpPr>
          <p:spPr>
            <a:xfrm>
              <a:off x="5630493" y="2356608"/>
              <a:ext cx="6266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defRPr/>
              </a:pPr>
              <a:r>
                <a:rPr lang="en-US" sz="1000">
                  <a:solidFill>
                    <a:prstClr val="black"/>
                  </a:solidFill>
                  <a:latin typeface="Calibri"/>
                </a:rPr>
                <a:t>OF</a:t>
              </a:r>
            </a:p>
          </p:txBody>
        </p:sp>
      </p:grpSp>
      <p:sp>
        <p:nvSpPr>
          <p:cNvPr id="175" name="Rounded Rectangle 174"/>
          <p:cNvSpPr/>
          <p:nvPr/>
        </p:nvSpPr>
        <p:spPr>
          <a:xfrm>
            <a:off x="1521324" y="1154595"/>
            <a:ext cx="5941861" cy="3975575"/>
          </a:xfrm>
          <a:prstGeom prst="roundRect">
            <a:avLst>
              <a:gd name="adj" fmla="val 1875"/>
            </a:avLst>
          </a:prstGeom>
          <a:noFill/>
          <a:ln w="19050" cmpd="sng">
            <a:prstDash val="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srgbClr val="4B4B4B"/>
              </a:solidFill>
              <a:latin typeface="Calibri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2811642" y="1178509"/>
            <a:ext cx="4532390" cy="3499096"/>
            <a:chOff x="2915339" y="1057014"/>
            <a:chExt cx="4532390" cy="3620591"/>
          </a:xfrm>
        </p:grpSpPr>
        <p:grpSp>
          <p:nvGrpSpPr>
            <p:cNvPr id="25" name="Group 24"/>
            <p:cNvGrpSpPr/>
            <p:nvPr/>
          </p:nvGrpSpPr>
          <p:grpSpPr>
            <a:xfrm>
              <a:off x="2915339" y="1057014"/>
              <a:ext cx="4532390" cy="3620591"/>
              <a:chOff x="2915339" y="1057014"/>
              <a:chExt cx="4532390" cy="3620591"/>
            </a:xfrm>
          </p:grpSpPr>
          <p:sp>
            <p:nvSpPr>
              <p:cNvPr id="91" name="Oval 90"/>
              <p:cNvSpPr/>
              <p:nvPr/>
            </p:nvSpPr>
            <p:spPr>
              <a:xfrm>
                <a:off x="2915339" y="2608797"/>
                <a:ext cx="10040" cy="10617"/>
              </a:xfrm>
              <a:prstGeom prst="ellipse">
                <a:avLst/>
              </a:prstGeom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133" name="Straight Connector 132"/>
              <p:cNvCxnSpPr/>
              <p:nvPr/>
            </p:nvCxnSpPr>
            <p:spPr>
              <a:xfrm flipH="1" flipV="1">
                <a:off x="4742776" y="1435476"/>
                <a:ext cx="3282" cy="291449"/>
              </a:xfrm>
              <a:prstGeom prst="line">
                <a:avLst/>
              </a:prstGeom>
              <a:ln w="12700" cmpd="sng"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3" name="Group 22"/>
              <p:cNvGrpSpPr/>
              <p:nvPr/>
            </p:nvGrpSpPr>
            <p:grpSpPr>
              <a:xfrm>
                <a:off x="3435056" y="1057014"/>
                <a:ext cx="4012673" cy="3620591"/>
                <a:chOff x="3435056" y="1057014"/>
                <a:chExt cx="4012673" cy="3620591"/>
              </a:xfrm>
            </p:grpSpPr>
            <p:sp>
              <p:nvSpPr>
                <p:cNvPr id="64" name="Rounded Rectangle 63"/>
                <p:cNvSpPr/>
                <p:nvPr/>
              </p:nvSpPr>
              <p:spPr>
                <a:xfrm>
                  <a:off x="3435056" y="1057014"/>
                  <a:ext cx="4012673" cy="400945"/>
                </a:xfrm>
                <a:prstGeom prst="roundRect">
                  <a:avLst/>
                </a:prstGeom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>
                    <a:defRPr/>
                  </a:pPr>
                  <a:r>
                    <a:rPr lang="en-US" sz="1400" dirty="0">
                      <a:solidFill>
                        <a:srgbClr val="FFFFFF"/>
                      </a:solidFill>
                      <a:latin typeface="Calibri"/>
                    </a:rPr>
                    <a:t>      Network Edge Mediator (NEM)</a:t>
                  </a:r>
                </a:p>
              </p:txBody>
            </p:sp>
            <p:cxnSp>
              <p:nvCxnSpPr>
                <p:cNvPr id="66" name="Straight Connector 65"/>
                <p:cNvCxnSpPr>
                  <a:cxnSpLocks/>
                </p:cNvCxnSpPr>
                <p:nvPr/>
              </p:nvCxnSpPr>
              <p:spPr>
                <a:xfrm flipV="1">
                  <a:off x="3758150" y="1435476"/>
                  <a:ext cx="0" cy="1429788"/>
                </a:xfrm>
                <a:prstGeom prst="line">
                  <a:avLst/>
                </a:prstGeom>
                <a:ln w="12700" cmpd="sng">
                  <a:prstDash val="sys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8" name="Straight Connector 157"/>
                <p:cNvCxnSpPr>
                  <a:cxnSpLocks/>
                </p:cNvCxnSpPr>
                <p:nvPr/>
              </p:nvCxnSpPr>
              <p:spPr>
                <a:xfrm flipV="1">
                  <a:off x="6535575" y="1435477"/>
                  <a:ext cx="0" cy="1955426"/>
                </a:xfrm>
                <a:prstGeom prst="line">
                  <a:avLst/>
                </a:prstGeom>
                <a:ln w="12700" cmpd="sng">
                  <a:prstDash val="sys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0" name="Straight Connector 159"/>
                <p:cNvCxnSpPr/>
                <p:nvPr/>
              </p:nvCxnSpPr>
              <p:spPr>
                <a:xfrm flipV="1">
                  <a:off x="7043868" y="1449335"/>
                  <a:ext cx="0" cy="3228270"/>
                </a:xfrm>
                <a:prstGeom prst="line">
                  <a:avLst/>
                </a:prstGeom>
                <a:ln w="12700" cmpd="sng">
                  <a:prstDash val="sys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6" name="TextBox 165"/>
                <p:cNvSpPr txBox="1"/>
                <p:nvPr/>
              </p:nvSpPr>
              <p:spPr>
                <a:xfrm>
                  <a:off x="6444542" y="2349558"/>
                  <a:ext cx="626625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>
                    <a:defRPr/>
                  </a:pPr>
                  <a:r>
                    <a:rPr lang="en-US" sz="1000" dirty="0">
                      <a:solidFill>
                        <a:prstClr val="black"/>
                      </a:solidFill>
                      <a:latin typeface="Calibri"/>
                    </a:rPr>
                    <a:t>Redfish</a:t>
                  </a:r>
                </a:p>
              </p:txBody>
            </p:sp>
            <p:cxnSp>
              <p:nvCxnSpPr>
                <p:cNvPr id="173" name="Straight Connector 172"/>
                <p:cNvCxnSpPr/>
                <p:nvPr/>
              </p:nvCxnSpPr>
              <p:spPr>
                <a:xfrm flipH="1" flipV="1">
                  <a:off x="3633432" y="1466033"/>
                  <a:ext cx="8226" cy="2175801"/>
                </a:xfrm>
                <a:prstGeom prst="line">
                  <a:avLst/>
                </a:prstGeom>
                <a:ln w="12700" cmpd="sng">
                  <a:prstDash val="sys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74" name="TextBox 173"/>
              <p:cNvSpPr txBox="1"/>
              <p:nvPr/>
            </p:nvSpPr>
            <p:spPr>
              <a:xfrm>
                <a:off x="3669351" y="2382126"/>
                <a:ext cx="62662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defRPr/>
                </a:pPr>
                <a:r>
                  <a:rPr lang="en-US" sz="1000" dirty="0">
                    <a:solidFill>
                      <a:prstClr val="black"/>
                    </a:solidFill>
                    <a:latin typeface="Calibri"/>
                  </a:rPr>
                  <a:t>Redfish</a:t>
                </a:r>
              </a:p>
            </p:txBody>
          </p:sp>
        </p:grpSp>
        <p:cxnSp>
          <p:nvCxnSpPr>
            <p:cNvPr id="176" name="Straight Connector 175"/>
            <p:cNvCxnSpPr/>
            <p:nvPr/>
          </p:nvCxnSpPr>
          <p:spPr>
            <a:xfrm flipH="1" flipV="1">
              <a:off x="6165026" y="1449335"/>
              <a:ext cx="3282" cy="291449"/>
            </a:xfrm>
            <a:prstGeom prst="line">
              <a:avLst/>
            </a:prstGeom>
            <a:ln w="12700" cmpd="sng"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/>
          <p:cNvSpPr txBox="1"/>
          <p:nvPr/>
        </p:nvSpPr>
        <p:spPr>
          <a:xfrm>
            <a:off x="1499741" y="1134246"/>
            <a:ext cx="14146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000" b="1" dirty="0">
                <a:solidFill>
                  <a:srgbClr val="004B7D">
                    <a:lumMod val="75000"/>
                  </a:srgbClr>
                </a:solidFill>
                <a:latin typeface="Calibri"/>
              </a:rPr>
              <a:t>SEBA POD</a:t>
            </a:r>
          </a:p>
        </p:txBody>
      </p:sp>
      <p:sp>
        <p:nvSpPr>
          <p:cNvPr id="33" name="Left Brace 32"/>
          <p:cNvSpPr/>
          <p:nvPr/>
        </p:nvSpPr>
        <p:spPr>
          <a:xfrm>
            <a:off x="2882722" y="1257213"/>
            <a:ext cx="168734" cy="1954381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srgbClr val="4B4B4B"/>
              </a:solidFill>
              <a:latin typeface="Calibri"/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1737744" y="1764867"/>
            <a:ext cx="127841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100" dirty="0">
                <a:solidFill>
                  <a:prstClr val="black"/>
                </a:solidFill>
                <a:latin typeface="Calibri"/>
              </a:rPr>
              <a:t>All control software deployed as containers on compute nodes using Kubernetes</a:t>
            </a:r>
          </a:p>
        </p:txBody>
      </p:sp>
      <p:cxnSp>
        <p:nvCxnSpPr>
          <p:cNvPr id="41" name="Straight Arrow Connector 40"/>
          <p:cNvCxnSpPr/>
          <p:nvPr/>
        </p:nvCxnSpPr>
        <p:spPr>
          <a:xfrm>
            <a:off x="1426165" y="3996218"/>
            <a:ext cx="6911903" cy="32430"/>
          </a:xfrm>
          <a:prstGeom prst="straightConnector1">
            <a:avLst/>
          </a:prstGeom>
          <a:ln>
            <a:solidFill>
              <a:srgbClr val="BCBD02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8" name="TextBox 177"/>
          <p:cNvSpPr txBox="1"/>
          <p:nvPr/>
        </p:nvSpPr>
        <p:spPr>
          <a:xfrm>
            <a:off x="85094" y="3686351"/>
            <a:ext cx="130526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en-US" sz="1100" dirty="0">
                <a:solidFill>
                  <a:prstClr val="black"/>
                </a:solidFill>
                <a:latin typeface="Calibri"/>
              </a:rPr>
              <a:t>Subscriber traffic </a:t>
            </a:r>
          </a:p>
          <a:p>
            <a:pPr algn="r">
              <a:defRPr/>
            </a:pPr>
            <a:r>
              <a:rPr lang="en-US" sz="1100" dirty="0">
                <a:solidFill>
                  <a:prstClr val="black"/>
                </a:solidFill>
                <a:latin typeface="Calibri"/>
              </a:rPr>
              <a:t>‘fast-path’ to Internet</a:t>
            </a:r>
          </a:p>
        </p:txBody>
      </p:sp>
      <p:sp>
        <p:nvSpPr>
          <p:cNvPr id="171" name="Title 1">
            <a:extLst>
              <a:ext uri="{FF2B5EF4-FFF2-40B4-BE49-F238E27FC236}">
                <a16:creationId xmlns="" xmlns:a16="http://schemas.microsoft.com/office/drawing/2014/main" id="{83F77B4F-7684-CF4F-BE07-FE5B034C8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3503" y="53414"/>
            <a:ext cx="4352544" cy="523220"/>
          </a:xfrm>
        </p:spPr>
        <p:txBody>
          <a:bodyPr/>
          <a:lstStyle/>
          <a:p>
            <a:r>
              <a:rPr lang="en-US" sz="2800" b="1" dirty="0"/>
              <a:t> NEM Workflows</a:t>
            </a:r>
          </a:p>
        </p:txBody>
      </p:sp>
      <p:sp>
        <p:nvSpPr>
          <p:cNvPr id="180" name="TextBox 179"/>
          <p:cNvSpPr txBox="1"/>
          <p:nvPr/>
        </p:nvSpPr>
        <p:spPr>
          <a:xfrm>
            <a:off x="7492355" y="1464605"/>
            <a:ext cx="1649474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100" dirty="0">
                <a:solidFill>
                  <a:prstClr val="black"/>
                </a:solidFill>
                <a:latin typeface="Calibri"/>
              </a:rPr>
              <a:t>BNG is a workload option</a:t>
            </a:r>
          </a:p>
          <a:p>
            <a:pPr marL="171450" indent="-171450">
              <a:buFont typeface="Arial"/>
              <a:buChar char="•"/>
              <a:defRPr/>
            </a:pPr>
            <a:r>
              <a:rPr lang="en-US" sz="1100" dirty="0">
                <a:solidFill>
                  <a:prstClr val="black"/>
                </a:solidFill>
                <a:latin typeface="Calibri"/>
              </a:rPr>
              <a:t>External physical BNG</a:t>
            </a:r>
          </a:p>
          <a:p>
            <a:pPr marL="171450" indent="-171450">
              <a:buFont typeface="Arial"/>
              <a:buChar char="•"/>
              <a:defRPr/>
            </a:pPr>
            <a:r>
              <a:rPr lang="en-US" sz="1100" dirty="0" err="1">
                <a:solidFill>
                  <a:prstClr val="black"/>
                </a:solidFill>
                <a:latin typeface="Calibri"/>
              </a:rPr>
              <a:t>vBNG</a:t>
            </a:r>
            <a:r>
              <a:rPr lang="en-US" sz="1100" dirty="0">
                <a:solidFill>
                  <a:prstClr val="black"/>
                </a:solidFill>
                <a:latin typeface="Calibri"/>
              </a:rPr>
              <a:t> in compute</a:t>
            </a:r>
          </a:p>
          <a:p>
            <a:pPr marL="171450" indent="-171450">
              <a:buFont typeface="Arial"/>
              <a:buChar char="•"/>
              <a:defRPr/>
            </a:pPr>
            <a:r>
              <a:rPr lang="en-US" sz="1100" dirty="0">
                <a:solidFill>
                  <a:prstClr val="black"/>
                </a:solidFill>
                <a:latin typeface="Calibri"/>
              </a:rPr>
              <a:t>BNG in </a:t>
            </a:r>
            <a:r>
              <a:rPr lang="en-US" sz="1100" dirty="0" err="1">
                <a:solidFill>
                  <a:prstClr val="black"/>
                </a:solidFill>
                <a:latin typeface="Calibri"/>
              </a:rPr>
              <a:t>Agg</a:t>
            </a:r>
            <a:r>
              <a:rPr lang="en-US" sz="1100" dirty="0">
                <a:solidFill>
                  <a:prstClr val="black"/>
                </a:solidFill>
                <a:latin typeface="Calibri"/>
              </a:rPr>
              <a:t> switches</a:t>
            </a:r>
          </a:p>
          <a:p>
            <a:pPr marL="171450" indent="-171450">
              <a:buFont typeface="Arial"/>
              <a:buChar char="•"/>
              <a:defRPr/>
            </a:pPr>
            <a:r>
              <a:rPr lang="en-US" sz="1100" dirty="0">
                <a:solidFill>
                  <a:prstClr val="black"/>
                </a:solidFill>
                <a:latin typeface="Calibri"/>
              </a:rPr>
              <a:t>BNG in OLT boxes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3B8629E-10B1-B348-9E73-EA57CD87132D}"/>
              </a:ext>
            </a:extLst>
          </p:cNvPr>
          <p:cNvSpPr txBox="1"/>
          <p:nvPr/>
        </p:nvSpPr>
        <p:spPr>
          <a:xfrm>
            <a:off x="6162354" y="1144449"/>
            <a:ext cx="11948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FFFF"/>
                </a:solidFill>
                <a:latin typeface="Calibri"/>
              </a:rPr>
              <a:t>Providing FCAPS</a:t>
            </a:r>
            <a:br>
              <a:rPr lang="en-US" sz="1200" dirty="0">
                <a:solidFill>
                  <a:srgbClr val="FFFFFF"/>
                </a:solidFill>
                <a:latin typeface="Calibri"/>
              </a:rPr>
            </a:br>
            <a:r>
              <a:rPr lang="en-US" sz="1200" dirty="0">
                <a:solidFill>
                  <a:srgbClr val="FFFFFF"/>
                </a:solidFill>
                <a:latin typeface="Calibri"/>
              </a:rPr>
              <a:t> &amp; Inventory</a:t>
            </a:r>
          </a:p>
        </p:txBody>
      </p:sp>
    </p:spTree>
    <p:extLst>
      <p:ext uri="{BB962C8B-B14F-4D97-AF65-F5344CB8AC3E}">
        <p14:creationId xmlns:p14="http://schemas.microsoft.com/office/powerpoint/2010/main" val="8943105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p46"/>
          <p:cNvSpPr/>
          <p:nvPr/>
        </p:nvSpPr>
        <p:spPr>
          <a:xfrm>
            <a:off x="1866900" y="3394025"/>
            <a:ext cx="2857500" cy="10227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36" name="Google Shape;736;p46"/>
          <p:cNvGrpSpPr/>
          <p:nvPr/>
        </p:nvGrpSpPr>
        <p:grpSpPr>
          <a:xfrm>
            <a:off x="639307" y="3704649"/>
            <a:ext cx="1334400" cy="303000"/>
            <a:chOff x="574234" y="4149563"/>
            <a:chExt cx="1334400" cy="303000"/>
          </a:xfrm>
        </p:grpSpPr>
        <p:sp>
          <p:nvSpPr>
            <p:cNvPr id="737" name="Google Shape;737;p46"/>
            <p:cNvSpPr/>
            <p:nvPr/>
          </p:nvSpPr>
          <p:spPr>
            <a:xfrm>
              <a:off x="574234" y="4149563"/>
              <a:ext cx="429000" cy="303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RG</a:t>
              </a:r>
              <a:endParaRPr sz="12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738" name="Google Shape;738;p46"/>
            <p:cNvCxnSpPr>
              <a:endCxn id="737" idx="3"/>
            </p:cNvCxnSpPr>
            <p:nvPr/>
          </p:nvCxnSpPr>
          <p:spPr>
            <a:xfrm rot="10800000">
              <a:off x="1003234" y="4301063"/>
              <a:ext cx="905400" cy="0"/>
            </a:xfrm>
            <a:prstGeom prst="straightConnector1">
              <a:avLst/>
            </a:prstGeom>
            <a:noFill/>
            <a:ln w="254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50"/>
                </a:srgbClr>
              </a:outerShdw>
            </a:effectLst>
          </p:spPr>
        </p:cxnSp>
      </p:grpSp>
      <p:cxnSp>
        <p:nvCxnSpPr>
          <p:cNvPr id="739" name="Google Shape;739;p46"/>
          <p:cNvCxnSpPr>
            <a:stCxn id="740" idx="0"/>
          </p:cNvCxnSpPr>
          <p:nvPr/>
        </p:nvCxnSpPr>
        <p:spPr>
          <a:xfrm rot="10800000">
            <a:off x="4106903" y="3100801"/>
            <a:ext cx="0" cy="54360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dash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sp>
        <p:nvSpPr>
          <p:cNvPr id="741" name="Google Shape;741;p46"/>
          <p:cNvSpPr/>
          <p:nvPr/>
        </p:nvSpPr>
        <p:spPr>
          <a:xfrm>
            <a:off x="3471124" y="2913420"/>
            <a:ext cx="1271700" cy="298200"/>
          </a:xfrm>
          <a:prstGeom prst="rect">
            <a:avLst/>
          </a:prstGeom>
          <a:gradFill>
            <a:gsLst>
              <a:gs pos="0">
                <a:srgbClr val="3785DF"/>
              </a:gs>
              <a:gs pos="100000">
                <a:srgbClr val="8FC0FF"/>
              </a:gs>
            </a:gsLst>
            <a:lin ang="16200038" scaled="0"/>
          </a:gradFill>
          <a:ln w="9525" cap="flat" cmpd="sng">
            <a:solidFill>
              <a:srgbClr val="4582C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VOLTHA</a:t>
            </a:r>
            <a:endParaRPr/>
          </a:p>
        </p:txBody>
      </p:sp>
      <p:sp>
        <p:nvSpPr>
          <p:cNvPr id="742" name="Google Shape;742;p46"/>
          <p:cNvSpPr/>
          <p:nvPr/>
        </p:nvSpPr>
        <p:spPr>
          <a:xfrm>
            <a:off x="4037930" y="1919510"/>
            <a:ext cx="2602200" cy="3105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 w="25400" cap="flat" cmpd="sng">
            <a:solidFill>
              <a:srgbClr val="366F3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ONOS</a:t>
            </a:r>
            <a:endParaRPr/>
          </a:p>
        </p:txBody>
      </p:sp>
      <p:cxnSp>
        <p:nvCxnSpPr>
          <p:cNvPr id="743" name="Google Shape;743;p46"/>
          <p:cNvCxnSpPr/>
          <p:nvPr/>
        </p:nvCxnSpPr>
        <p:spPr>
          <a:xfrm rot="10800000" flipH="1">
            <a:off x="4258804" y="2230220"/>
            <a:ext cx="1200" cy="68940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dash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grpSp>
        <p:nvGrpSpPr>
          <p:cNvPr id="744" name="Google Shape;744;p46"/>
          <p:cNvGrpSpPr/>
          <p:nvPr/>
        </p:nvGrpSpPr>
        <p:grpSpPr>
          <a:xfrm>
            <a:off x="4332993" y="2594111"/>
            <a:ext cx="530792" cy="236090"/>
            <a:chOff x="839117" y="2854618"/>
            <a:chExt cx="1143949" cy="448500"/>
          </a:xfrm>
        </p:grpSpPr>
        <p:sp>
          <p:nvSpPr>
            <p:cNvPr id="745" name="Google Shape;745;p46"/>
            <p:cNvSpPr/>
            <p:nvPr/>
          </p:nvSpPr>
          <p:spPr>
            <a:xfrm>
              <a:off x="848629" y="2854618"/>
              <a:ext cx="1118100" cy="4485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746" name="Google Shape;746;p46"/>
            <p:cNvGrpSpPr/>
            <p:nvPr/>
          </p:nvGrpSpPr>
          <p:grpSpPr>
            <a:xfrm>
              <a:off x="1937466" y="2937445"/>
              <a:ext cx="45600" cy="272874"/>
              <a:chOff x="4795586" y="4310977"/>
              <a:chExt cx="45600" cy="272874"/>
            </a:xfrm>
          </p:grpSpPr>
          <p:sp>
            <p:nvSpPr>
              <p:cNvPr id="747" name="Google Shape;747;p46"/>
              <p:cNvSpPr/>
              <p:nvPr/>
            </p:nvSpPr>
            <p:spPr>
              <a:xfrm>
                <a:off x="4795586" y="4310977"/>
                <a:ext cx="45600" cy="45600"/>
              </a:xfrm>
              <a:prstGeom prst="ellipse">
                <a:avLst/>
              </a:prstGeom>
              <a:gradFill>
                <a:gsLst>
                  <a:gs pos="0">
                    <a:srgbClr val="C12020"/>
                  </a:gs>
                  <a:gs pos="100000">
                    <a:srgbClr val="FF9797"/>
                  </a:gs>
                </a:gsLst>
                <a:lin ang="16200038" scaled="0"/>
              </a:gradFill>
              <a:ln w="9525" cap="flat" cmpd="sng">
                <a:solidFill>
                  <a:srgbClr val="AD2D2D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3000" dir="5400000" rotWithShape="0">
                  <a:srgbClr val="000000">
                    <a:alpha val="349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8" name="Google Shape;748;p46"/>
              <p:cNvSpPr/>
              <p:nvPr/>
            </p:nvSpPr>
            <p:spPr>
              <a:xfrm>
                <a:off x="4795586" y="4538251"/>
                <a:ext cx="45600" cy="45600"/>
              </a:xfrm>
              <a:prstGeom prst="ellipse">
                <a:avLst/>
              </a:prstGeom>
              <a:gradFill>
                <a:gsLst>
                  <a:gs pos="0">
                    <a:srgbClr val="C12020"/>
                  </a:gs>
                  <a:gs pos="100000">
                    <a:srgbClr val="FF9797"/>
                  </a:gs>
                </a:gsLst>
                <a:lin ang="16200038" scaled="0"/>
              </a:gradFill>
              <a:ln w="9525" cap="flat" cmpd="sng">
                <a:solidFill>
                  <a:srgbClr val="AD2D2D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3000" dir="5400000" rotWithShape="0">
                  <a:srgbClr val="000000">
                    <a:alpha val="349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49" name="Google Shape;749;p46"/>
            <p:cNvGrpSpPr/>
            <p:nvPr/>
          </p:nvGrpSpPr>
          <p:grpSpPr>
            <a:xfrm>
              <a:off x="839117" y="2854778"/>
              <a:ext cx="48812" cy="404067"/>
              <a:chOff x="2052655" y="4230741"/>
              <a:chExt cx="48812" cy="460948"/>
            </a:xfrm>
          </p:grpSpPr>
          <p:sp>
            <p:nvSpPr>
              <p:cNvPr id="750" name="Google Shape;750;p46"/>
              <p:cNvSpPr/>
              <p:nvPr/>
            </p:nvSpPr>
            <p:spPr>
              <a:xfrm>
                <a:off x="2055867" y="4230741"/>
                <a:ext cx="45600" cy="45600"/>
              </a:xfrm>
              <a:prstGeom prst="ellipse">
                <a:avLst/>
              </a:prstGeom>
              <a:gradFill>
                <a:gsLst>
                  <a:gs pos="0">
                    <a:srgbClr val="C12020"/>
                  </a:gs>
                  <a:gs pos="100000">
                    <a:srgbClr val="FF9797"/>
                  </a:gs>
                </a:gsLst>
                <a:lin ang="16200038" scaled="0"/>
              </a:gradFill>
              <a:ln w="9525" cap="flat" cmpd="sng">
                <a:solidFill>
                  <a:srgbClr val="AD2D2D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3000" dir="5400000" rotWithShape="0">
                  <a:srgbClr val="000000">
                    <a:alpha val="349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1" name="Google Shape;751;p46"/>
              <p:cNvSpPr/>
              <p:nvPr/>
            </p:nvSpPr>
            <p:spPr>
              <a:xfrm>
                <a:off x="2054261" y="4313130"/>
                <a:ext cx="45600" cy="45600"/>
              </a:xfrm>
              <a:prstGeom prst="ellipse">
                <a:avLst/>
              </a:prstGeom>
              <a:gradFill>
                <a:gsLst>
                  <a:gs pos="0">
                    <a:srgbClr val="C12020"/>
                  </a:gs>
                  <a:gs pos="100000">
                    <a:srgbClr val="FF9797"/>
                  </a:gs>
                </a:gsLst>
                <a:lin ang="16200038" scaled="0"/>
              </a:gradFill>
              <a:ln w="9525" cap="flat" cmpd="sng">
                <a:solidFill>
                  <a:srgbClr val="AD2D2D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3000" dir="5400000" rotWithShape="0">
                  <a:srgbClr val="000000">
                    <a:alpha val="349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2" name="Google Shape;752;p46"/>
              <p:cNvSpPr/>
              <p:nvPr/>
            </p:nvSpPr>
            <p:spPr>
              <a:xfrm>
                <a:off x="2054261" y="4397502"/>
                <a:ext cx="45600" cy="45600"/>
              </a:xfrm>
              <a:prstGeom prst="ellipse">
                <a:avLst/>
              </a:prstGeom>
              <a:gradFill>
                <a:gsLst>
                  <a:gs pos="0">
                    <a:srgbClr val="C12020"/>
                  </a:gs>
                  <a:gs pos="100000">
                    <a:srgbClr val="FF9797"/>
                  </a:gs>
                </a:gsLst>
                <a:lin ang="16200038" scaled="0"/>
              </a:gradFill>
              <a:ln w="9525" cap="flat" cmpd="sng">
                <a:solidFill>
                  <a:srgbClr val="AD2D2D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3000" dir="5400000" rotWithShape="0">
                  <a:srgbClr val="000000">
                    <a:alpha val="349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3" name="Google Shape;753;p46"/>
              <p:cNvSpPr/>
              <p:nvPr/>
            </p:nvSpPr>
            <p:spPr>
              <a:xfrm>
                <a:off x="2054261" y="4561582"/>
                <a:ext cx="45600" cy="45600"/>
              </a:xfrm>
              <a:prstGeom prst="ellipse">
                <a:avLst/>
              </a:prstGeom>
              <a:gradFill>
                <a:gsLst>
                  <a:gs pos="0">
                    <a:srgbClr val="C12020"/>
                  </a:gs>
                  <a:gs pos="100000">
                    <a:srgbClr val="FF9797"/>
                  </a:gs>
                </a:gsLst>
                <a:lin ang="16200038" scaled="0"/>
              </a:gradFill>
              <a:ln w="9525" cap="flat" cmpd="sng">
                <a:solidFill>
                  <a:srgbClr val="AD2D2D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3000" dir="5400000" rotWithShape="0">
                  <a:srgbClr val="000000">
                    <a:alpha val="349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4" name="Google Shape;754;p46"/>
              <p:cNvSpPr/>
              <p:nvPr/>
            </p:nvSpPr>
            <p:spPr>
              <a:xfrm>
                <a:off x="2052655" y="4646089"/>
                <a:ext cx="45600" cy="45600"/>
              </a:xfrm>
              <a:prstGeom prst="ellipse">
                <a:avLst/>
              </a:prstGeom>
              <a:gradFill>
                <a:gsLst>
                  <a:gs pos="0">
                    <a:srgbClr val="C12020"/>
                  </a:gs>
                  <a:gs pos="100000">
                    <a:srgbClr val="FF9797"/>
                  </a:gs>
                </a:gsLst>
                <a:lin ang="16200038" scaled="0"/>
              </a:gradFill>
              <a:ln w="9525" cap="flat" cmpd="sng">
                <a:solidFill>
                  <a:srgbClr val="AD2D2D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3000" dir="5400000" rotWithShape="0">
                  <a:srgbClr val="000000">
                    <a:alpha val="349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5" name="Google Shape;755;p46"/>
              <p:cNvSpPr/>
              <p:nvPr/>
            </p:nvSpPr>
            <p:spPr>
              <a:xfrm>
                <a:off x="2054261" y="4478214"/>
                <a:ext cx="45600" cy="45600"/>
              </a:xfrm>
              <a:prstGeom prst="ellipse">
                <a:avLst/>
              </a:prstGeom>
              <a:gradFill>
                <a:gsLst>
                  <a:gs pos="0">
                    <a:srgbClr val="C12020"/>
                  </a:gs>
                  <a:gs pos="100000">
                    <a:srgbClr val="FF9797"/>
                  </a:gs>
                </a:gsLst>
                <a:lin ang="16200038" scaled="0"/>
              </a:gradFill>
              <a:ln w="9525" cap="flat" cmpd="sng">
                <a:solidFill>
                  <a:srgbClr val="AD2D2D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3000" dir="5400000" rotWithShape="0">
                  <a:srgbClr val="000000">
                    <a:alpha val="349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756" name="Google Shape;756;p46"/>
          <p:cNvSpPr/>
          <p:nvPr/>
        </p:nvSpPr>
        <p:spPr>
          <a:xfrm>
            <a:off x="4963405" y="2931320"/>
            <a:ext cx="350400" cy="187800"/>
          </a:xfrm>
          <a:prstGeom prst="rect">
            <a:avLst/>
          </a:prstGeom>
          <a:gradFill>
            <a:gsLst>
              <a:gs pos="0">
                <a:srgbClr val="98C3FF"/>
              </a:gs>
              <a:gs pos="35000">
                <a:srgbClr val="B6D4FF"/>
              </a:gs>
              <a:gs pos="100000">
                <a:srgbClr val="E1ECFF"/>
              </a:gs>
            </a:gsLst>
            <a:lin ang="16200038" scaled="0"/>
          </a:gradFill>
          <a:ln w="9525" cap="flat" cmpd="sng">
            <a:solidFill>
              <a:srgbClr val="4582C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TP</a:t>
            </a:r>
            <a:endParaRPr/>
          </a:p>
        </p:txBody>
      </p:sp>
      <p:sp>
        <p:nvSpPr>
          <p:cNvPr id="757" name="Google Shape;757;p46"/>
          <p:cNvSpPr/>
          <p:nvPr/>
        </p:nvSpPr>
        <p:spPr>
          <a:xfrm>
            <a:off x="4996345" y="2975046"/>
            <a:ext cx="398700" cy="204900"/>
          </a:xfrm>
          <a:prstGeom prst="rect">
            <a:avLst/>
          </a:prstGeom>
          <a:gradFill>
            <a:gsLst>
              <a:gs pos="0">
                <a:srgbClr val="98C3FF"/>
              </a:gs>
              <a:gs pos="35000">
                <a:srgbClr val="B6D4FF"/>
              </a:gs>
              <a:gs pos="100000">
                <a:srgbClr val="E1ECFF"/>
              </a:gs>
            </a:gsLst>
            <a:lin ang="16200038" scaled="0"/>
          </a:gradFill>
          <a:ln w="9525" cap="flat" cmpd="sng">
            <a:solidFill>
              <a:srgbClr val="4582C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TP</a:t>
            </a:r>
            <a:endParaRPr/>
          </a:p>
        </p:txBody>
      </p:sp>
      <p:sp>
        <p:nvSpPr>
          <p:cNvPr id="758" name="Google Shape;758;p46"/>
          <p:cNvSpPr/>
          <p:nvPr/>
        </p:nvSpPr>
        <p:spPr>
          <a:xfrm>
            <a:off x="5044724" y="3028930"/>
            <a:ext cx="380700" cy="201900"/>
          </a:xfrm>
          <a:prstGeom prst="rect">
            <a:avLst/>
          </a:prstGeom>
          <a:gradFill>
            <a:gsLst>
              <a:gs pos="0">
                <a:srgbClr val="98C3FF"/>
              </a:gs>
              <a:gs pos="35000">
                <a:srgbClr val="B6D4FF"/>
              </a:gs>
              <a:gs pos="100000">
                <a:srgbClr val="E1ECFF"/>
              </a:gs>
            </a:gsLst>
            <a:lin ang="16200038" scaled="0"/>
          </a:gradFill>
          <a:ln w="9525" cap="flat" cmpd="sng">
            <a:solidFill>
              <a:srgbClr val="4582C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TP</a:t>
            </a:r>
            <a:endParaRPr/>
          </a:p>
        </p:txBody>
      </p:sp>
      <p:sp>
        <p:nvSpPr>
          <p:cNvPr id="759" name="Google Shape;759;p46"/>
          <p:cNvSpPr/>
          <p:nvPr/>
        </p:nvSpPr>
        <p:spPr>
          <a:xfrm>
            <a:off x="4746063" y="2987694"/>
            <a:ext cx="193200" cy="124500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2700" cap="flat" cmpd="sng">
            <a:solidFill>
              <a:srgbClr val="36629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0" name="Google Shape;760;p46"/>
          <p:cNvSpPr txBox="1"/>
          <p:nvPr/>
        </p:nvSpPr>
        <p:spPr>
          <a:xfrm>
            <a:off x="4649700" y="4074532"/>
            <a:ext cx="3825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NNI</a:t>
            </a:r>
            <a:endParaRPr/>
          </a:p>
        </p:txBody>
      </p:sp>
      <p:sp>
        <p:nvSpPr>
          <p:cNvPr id="740" name="Google Shape;740;p46"/>
          <p:cNvSpPr/>
          <p:nvPr/>
        </p:nvSpPr>
        <p:spPr>
          <a:xfrm>
            <a:off x="3547853" y="3644401"/>
            <a:ext cx="1118100" cy="4038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latin typeface="Calibri"/>
                <a:ea typeface="Calibri"/>
                <a:cs typeface="Calibri"/>
                <a:sym typeface="Calibri"/>
              </a:rPr>
              <a:t>OLT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61" name="Google Shape;761;p46"/>
          <p:cNvCxnSpPr>
            <a:stCxn id="740" idx="1"/>
            <a:endCxn id="762" idx="3"/>
          </p:cNvCxnSpPr>
          <p:nvPr/>
        </p:nvCxnSpPr>
        <p:spPr>
          <a:xfrm flipH="1">
            <a:off x="2194853" y="3846301"/>
            <a:ext cx="1353000" cy="12000"/>
          </a:xfrm>
          <a:prstGeom prst="straightConnector1">
            <a:avLst/>
          </a:prstGeom>
          <a:noFill/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sp>
        <p:nvSpPr>
          <p:cNvPr id="763" name="Google Shape;763;p46"/>
          <p:cNvSpPr/>
          <p:nvPr/>
        </p:nvSpPr>
        <p:spPr>
          <a:xfrm>
            <a:off x="3531871" y="3837726"/>
            <a:ext cx="45600" cy="41100"/>
          </a:xfrm>
          <a:prstGeom prst="ellipse">
            <a:avLst/>
          </a:prstGeom>
          <a:gradFill>
            <a:gsLst>
              <a:gs pos="0">
                <a:srgbClr val="A90606"/>
              </a:gs>
              <a:gs pos="100000">
                <a:srgbClr val="F19D9D"/>
              </a:gs>
            </a:gsLst>
            <a:lin ang="16200038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64" name="Google Shape;764;p46"/>
          <p:cNvGrpSpPr/>
          <p:nvPr/>
        </p:nvGrpSpPr>
        <p:grpSpPr>
          <a:xfrm>
            <a:off x="1901863" y="3749843"/>
            <a:ext cx="300446" cy="216900"/>
            <a:chOff x="1901863" y="4178055"/>
            <a:chExt cx="300446" cy="216900"/>
          </a:xfrm>
        </p:grpSpPr>
        <p:sp>
          <p:nvSpPr>
            <p:cNvPr id="762" name="Google Shape;762;p46"/>
            <p:cNvSpPr/>
            <p:nvPr/>
          </p:nvSpPr>
          <p:spPr>
            <a:xfrm>
              <a:off x="1933231" y="4178055"/>
              <a:ext cx="261600" cy="2169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54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5" name="Google Shape;765;p46"/>
            <p:cNvSpPr/>
            <p:nvPr/>
          </p:nvSpPr>
          <p:spPr>
            <a:xfrm>
              <a:off x="1901863" y="4265943"/>
              <a:ext cx="45600" cy="41100"/>
            </a:xfrm>
            <a:prstGeom prst="ellipse">
              <a:avLst/>
            </a:prstGeom>
            <a:gradFill>
              <a:gsLst>
                <a:gs pos="0">
                  <a:srgbClr val="C12020"/>
                </a:gs>
                <a:gs pos="100000">
                  <a:srgbClr val="FF9797"/>
                </a:gs>
              </a:gsLst>
              <a:lin ang="16200038" scaled="0"/>
            </a:gradFill>
            <a:ln w="9525" cap="flat" cmpd="sng">
              <a:solidFill>
                <a:srgbClr val="AD2D2D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6" name="Google Shape;766;p46"/>
            <p:cNvSpPr/>
            <p:nvPr/>
          </p:nvSpPr>
          <p:spPr>
            <a:xfrm>
              <a:off x="2156709" y="4252079"/>
              <a:ext cx="45600" cy="41100"/>
            </a:xfrm>
            <a:prstGeom prst="ellipse">
              <a:avLst/>
            </a:prstGeom>
            <a:gradFill>
              <a:gsLst>
                <a:gs pos="0">
                  <a:srgbClr val="A90606"/>
                </a:gs>
                <a:gs pos="100000">
                  <a:srgbClr val="F19D9D"/>
                </a:gs>
              </a:gsLst>
              <a:lin ang="16200038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67" name="Google Shape;767;p46"/>
          <p:cNvSpPr txBox="1"/>
          <p:nvPr/>
        </p:nvSpPr>
        <p:spPr>
          <a:xfrm>
            <a:off x="1933222" y="3494492"/>
            <a:ext cx="4905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ONU</a:t>
            </a:r>
            <a:endParaRPr/>
          </a:p>
        </p:txBody>
      </p:sp>
      <p:sp>
        <p:nvSpPr>
          <p:cNvPr id="768" name="Google Shape;768;p46"/>
          <p:cNvSpPr txBox="1"/>
          <p:nvPr/>
        </p:nvSpPr>
        <p:spPr>
          <a:xfrm>
            <a:off x="1551328" y="3613714"/>
            <a:ext cx="3819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UNI</a:t>
            </a:r>
            <a:endParaRPr/>
          </a:p>
        </p:txBody>
      </p:sp>
      <p:sp>
        <p:nvSpPr>
          <p:cNvPr id="769" name="Google Shape;769;p46"/>
          <p:cNvSpPr/>
          <p:nvPr/>
        </p:nvSpPr>
        <p:spPr>
          <a:xfrm>
            <a:off x="6024672" y="4677608"/>
            <a:ext cx="1152600" cy="1491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0" name="Google Shape;770;p46"/>
          <p:cNvSpPr/>
          <p:nvPr/>
        </p:nvSpPr>
        <p:spPr>
          <a:xfrm>
            <a:off x="6024666" y="4826694"/>
            <a:ext cx="1152600" cy="1491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1" name="Google Shape;771;p46"/>
          <p:cNvSpPr/>
          <p:nvPr/>
        </p:nvSpPr>
        <p:spPr>
          <a:xfrm>
            <a:off x="6024666" y="4975781"/>
            <a:ext cx="1152600" cy="1491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72" name="Google Shape;772;p46"/>
          <p:cNvCxnSpPr>
            <a:stCxn id="769" idx="0"/>
          </p:cNvCxnSpPr>
          <p:nvPr/>
        </p:nvCxnSpPr>
        <p:spPr>
          <a:xfrm rot="10800000">
            <a:off x="6446772" y="3857708"/>
            <a:ext cx="154200" cy="819900"/>
          </a:xfrm>
          <a:prstGeom prst="straightConnector1">
            <a:avLst/>
          </a:prstGeom>
          <a:noFill/>
          <a:ln w="127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cxnSp>
        <p:nvCxnSpPr>
          <p:cNvPr id="773" name="Google Shape;773;p46"/>
          <p:cNvCxnSpPr/>
          <p:nvPr/>
        </p:nvCxnSpPr>
        <p:spPr>
          <a:xfrm rot="10800000">
            <a:off x="6543577" y="3857694"/>
            <a:ext cx="193200" cy="969000"/>
          </a:xfrm>
          <a:prstGeom prst="straightConnector1">
            <a:avLst/>
          </a:prstGeom>
          <a:noFill/>
          <a:ln w="127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sp>
        <p:nvSpPr>
          <p:cNvPr id="774" name="Google Shape;774;p46"/>
          <p:cNvSpPr txBox="1"/>
          <p:nvPr/>
        </p:nvSpPr>
        <p:spPr>
          <a:xfrm>
            <a:off x="6207186" y="4743936"/>
            <a:ext cx="8445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Compute</a:t>
            </a:r>
            <a:endParaRPr/>
          </a:p>
        </p:txBody>
      </p:sp>
      <p:sp>
        <p:nvSpPr>
          <p:cNvPr id="775" name="Google Shape;775;p46"/>
          <p:cNvSpPr/>
          <p:nvPr/>
        </p:nvSpPr>
        <p:spPr>
          <a:xfrm>
            <a:off x="5717876" y="3644390"/>
            <a:ext cx="1018800" cy="4038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latin typeface="Calibri"/>
                <a:ea typeface="Calibri"/>
                <a:cs typeface="Calibri"/>
                <a:sym typeface="Calibri"/>
              </a:rPr>
              <a:t>AGG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76" name="Google Shape;776;p46"/>
          <p:cNvCxnSpPr>
            <a:stCxn id="740" idx="3"/>
            <a:endCxn id="775" idx="1"/>
          </p:cNvCxnSpPr>
          <p:nvPr/>
        </p:nvCxnSpPr>
        <p:spPr>
          <a:xfrm>
            <a:off x="4665953" y="3846301"/>
            <a:ext cx="1051800" cy="0"/>
          </a:xfrm>
          <a:prstGeom prst="straightConnector1">
            <a:avLst/>
          </a:prstGeom>
          <a:noFill/>
          <a:ln w="25400" cap="flat" cmpd="sng">
            <a:solidFill>
              <a:srgbClr val="4BACC6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cxnSp>
        <p:nvCxnSpPr>
          <p:cNvPr id="777" name="Google Shape;777;p46"/>
          <p:cNvCxnSpPr>
            <a:stCxn id="775" idx="0"/>
          </p:cNvCxnSpPr>
          <p:nvPr/>
        </p:nvCxnSpPr>
        <p:spPr>
          <a:xfrm rot="10800000">
            <a:off x="6227276" y="2257790"/>
            <a:ext cx="0" cy="138660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dash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cxnSp>
        <p:nvCxnSpPr>
          <p:cNvPr id="778" name="Google Shape;778;p46"/>
          <p:cNvCxnSpPr/>
          <p:nvPr/>
        </p:nvCxnSpPr>
        <p:spPr>
          <a:xfrm rot="10800000">
            <a:off x="4742760" y="1544354"/>
            <a:ext cx="3300" cy="281512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dash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sp>
        <p:nvSpPr>
          <p:cNvPr id="779" name="Google Shape;779;p46"/>
          <p:cNvSpPr/>
          <p:nvPr/>
        </p:nvSpPr>
        <p:spPr>
          <a:xfrm>
            <a:off x="3435050" y="152632"/>
            <a:ext cx="4012800" cy="1413300"/>
          </a:xfrm>
          <a:prstGeom prst="roundRect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25400" cap="flat" cmpd="sng">
            <a:solidFill>
              <a:srgbClr val="7F25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cxnSp>
        <p:nvCxnSpPr>
          <p:cNvPr id="780" name="Google Shape;780;p46"/>
          <p:cNvCxnSpPr/>
          <p:nvPr/>
        </p:nvCxnSpPr>
        <p:spPr>
          <a:xfrm rot="10800000">
            <a:off x="3693352" y="1544198"/>
            <a:ext cx="0" cy="1381759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dash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cxnSp>
        <p:nvCxnSpPr>
          <p:cNvPr id="781" name="Google Shape;781;p46"/>
          <p:cNvCxnSpPr/>
          <p:nvPr/>
        </p:nvCxnSpPr>
        <p:spPr>
          <a:xfrm rot="10800000">
            <a:off x="6165010" y="1557747"/>
            <a:ext cx="3300" cy="281512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dash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sp>
        <p:nvSpPr>
          <p:cNvPr id="783" name="Google Shape;783;p46"/>
          <p:cNvSpPr/>
          <p:nvPr/>
        </p:nvSpPr>
        <p:spPr>
          <a:xfrm>
            <a:off x="4643188" y="3818922"/>
            <a:ext cx="45600" cy="41100"/>
          </a:xfrm>
          <a:prstGeom prst="ellipse">
            <a:avLst/>
          </a:prstGeom>
          <a:gradFill>
            <a:gsLst>
              <a:gs pos="0">
                <a:srgbClr val="C12020"/>
              </a:gs>
              <a:gs pos="100000">
                <a:srgbClr val="FF9797"/>
              </a:gs>
            </a:gsLst>
            <a:lin ang="16200038" scaled="0"/>
          </a:gradFill>
          <a:ln w="9525" cap="flat" cmpd="sng">
            <a:solidFill>
              <a:srgbClr val="AD2D2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84" name="Google Shape;784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47023" y="3669574"/>
            <a:ext cx="530333" cy="35839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85" name="Google Shape;785;p46"/>
          <p:cNvCxnSpPr>
            <a:stCxn id="775" idx="3"/>
            <a:endCxn id="784" idx="1"/>
          </p:cNvCxnSpPr>
          <p:nvPr/>
        </p:nvCxnSpPr>
        <p:spPr>
          <a:xfrm>
            <a:off x="6736676" y="3846290"/>
            <a:ext cx="1410300" cy="2400"/>
          </a:xfrm>
          <a:prstGeom prst="straightConnector1">
            <a:avLst/>
          </a:prstGeom>
          <a:noFill/>
          <a:ln w="12700" cap="flat" cmpd="sng">
            <a:solidFill>
              <a:srgbClr val="A4A4A4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sp>
        <p:nvSpPr>
          <p:cNvPr id="786" name="Google Shape;786;p46"/>
          <p:cNvSpPr txBox="1"/>
          <p:nvPr/>
        </p:nvSpPr>
        <p:spPr>
          <a:xfrm>
            <a:off x="7969346" y="3467086"/>
            <a:ext cx="6267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BNG</a:t>
            </a:r>
            <a:endParaRPr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7" name="Google Shape;787;p46"/>
          <p:cNvSpPr txBox="1"/>
          <p:nvPr/>
        </p:nvSpPr>
        <p:spPr>
          <a:xfrm>
            <a:off x="7529525" y="671725"/>
            <a:ext cx="7314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/>
              <a:t>NEM</a:t>
            </a:r>
            <a:endParaRPr sz="2000" b="1"/>
          </a:p>
        </p:txBody>
      </p:sp>
      <p:sp>
        <p:nvSpPr>
          <p:cNvPr id="788" name="Google Shape;788;p46"/>
          <p:cNvSpPr/>
          <p:nvPr/>
        </p:nvSpPr>
        <p:spPr>
          <a:xfrm>
            <a:off x="3654700" y="1091425"/>
            <a:ext cx="2742000" cy="300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KAFKA</a:t>
            </a:r>
            <a:endParaRPr sz="11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9" name="Google Shape;789;p46"/>
          <p:cNvSpPr/>
          <p:nvPr/>
        </p:nvSpPr>
        <p:spPr>
          <a:xfrm>
            <a:off x="3654698" y="676975"/>
            <a:ext cx="1269000" cy="300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PROMETHEUS</a:t>
            </a:r>
            <a:endParaRPr sz="11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0" name="Google Shape;790;p46"/>
          <p:cNvSpPr/>
          <p:nvPr/>
        </p:nvSpPr>
        <p:spPr>
          <a:xfrm>
            <a:off x="5127821" y="676975"/>
            <a:ext cx="1269000" cy="300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ELK STACK</a:t>
            </a:r>
            <a:endParaRPr sz="11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1" name="Google Shape;791;p46"/>
          <p:cNvSpPr/>
          <p:nvPr/>
        </p:nvSpPr>
        <p:spPr>
          <a:xfrm>
            <a:off x="3654698" y="291200"/>
            <a:ext cx="1269000" cy="300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GRAFANA</a:t>
            </a:r>
            <a:endParaRPr sz="11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2" name="Google Shape;792;p46"/>
          <p:cNvSpPr/>
          <p:nvPr/>
        </p:nvSpPr>
        <p:spPr>
          <a:xfrm>
            <a:off x="5127834" y="291200"/>
            <a:ext cx="1269000" cy="300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KIBANA</a:t>
            </a:r>
            <a:endParaRPr sz="11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3" name="Google Shape;793;p46"/>
          <p:cNvSpPr/>
          <p:nvPr/>
        </p:nvSpPr>
        <p:spPr>
          <a:xfrm>
            <a:off x="6600975" y="291200"/>
            <a:ext cx="731400" cy="11001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XOS</a:t>
            </a:r>
            <a:endParaRPr sz="11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94" name="Google Shape;794;p46"/>
          <p:cNvCxnSpPr/>
          <p:nvPr/>
        </p:nvCxnSpPr>
        <p:spPr>
          <a:xfrm rot="10800000" flipH="1">
            <a:off x="3651675" y="3281425"/>
            <a:ext cx="200100" cy="552600"/>
          </a:xfrm>
          <a:prstGeom prst="straightConnector1">
            <a:avLst/>
          </a:prstGeom>
          <a:noFill/>
          <a:ln w="38100" cap="flat" cmpd="sng">
            <a:solidFill>
              <a:srgbClr val="E69138"/>
            </a:solidFill>
            <a:prstDash val="solid"/>
            <a:round/>
            <a:headEnd type="none" w="sm" len="sm"/>
            <a:tailEnd type="stealth" w="med" len="med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cxnSp>
        <p:nvCxnSpPr>
          <p:cNvPr id="795" name="Google Shape;795;p46"/>
          <p:cNvCxnSpPr/>
          <p:nvPr/>
        </p:nvCxnSpPr>
        <p:spPr>
          <a:xfrm rot="10800000">
            <a:off x="4437500" y="3310075"/>
            <a:ext cx="152400" cy="481500"/>
          </a:xfrm>
          <a:prstGeom prst="straightConnector1">
            <a:avLst/>
          </a:prstGeom>
          <a:noFill/>
          <a:ln w="38100" cap="flat" cmpd="sng">
            <a:solidFill>
              <a:srgbClr val="E69138"/>
            </a:solidFill>
            <a:prstDash val="solid"/>
            <a:round/>
            <a:headEnd type="none" w="sm" len="sm"/>
            <a:tailEnd type="stealth" w="med" len="med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cxnSp>
        <p:nvCxnSpPr>
          <p:cNvPr id="796" name="Google Shape;796;p46"/>
          <p:cNvCxnSpPr/>
          <p:nvPr/>
        </p:nvCxnSpPr>
        <p:spPr>
          <a:xfrm rot="10800000">
            <a:off x="3913625" y="1462150"/>
            <a:ext cx="0" cy="1405500"/>
          </a:xfrm>
          <a:prstGeom prst="straightConnector1">
            <a:avLst/>
          </a:prstGeom>
          <a:noFill/>
          <a:ln w="38100" cap="flat" cmpd="sng">
            <a:solidFill>
              <a:srgbClr val="E69138"/>
            </a:solidFill>
            <a:prstDash val="solid"/>
            <a:round/>
            <a:headEnd type="none" w="sm" len="sm"/>
            <a:tailEnd type="stealth" w="med" len="med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cxnSp>
        <p:nvCxnSpPr>
          <p:cNvPr id="797" name="Google Shape;797;p46"/>
          <p:cNvCxnSpPr/>
          <p:nvPr/>
        </p:nvCxnSpPr>
        <p:spPr>
          <a:xfrm rot="10800000">
            <a:off x="6075800" y="2281438"/>
            <a:ext cx="0" cy="1304100"/>
          </a:xfrm>
          <a:prstGeom prst="straightConnector1">
            <a:avLst/>
          </a:prstGeom>
          <a:noFill/>
          <a:ln w="38100" cap="flat" cmpd="sng">
            <a:solidFill>
              <a:srgbClr val="E69138"/>
            </a:solidFill>
            <a:prstDash val="solid"/>
            <a:round/>
            <a:headEnd type="none" w="sm" len="sm"/>
            <a:tailEnd type="stealth" w="med" len="med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cxnSp>
        <p:nvCxnSpPr>
          <p:cNvPr id="798" name="Google Shape;798;p46"/>
          <p:cNvCxnSpPr/>
          <p:nvPr/>
        </p:nvCxnSpPr>
        <p:spPr>
          <a:xfrm rot="10800000">
            <a:off x="5924325" y="1465625"/>
            <a:ext cx="0" cy="376500"/>
          </a:xfrm>
          <a:prstGeom prst="straightConnector1">
            <a:avLst/>
          </a:prstGeom>
          <a:noFill/>
          <a:ln w="38100" cap="flat" cmpd="sng">
            <a:solidFill>
              <a:srgbClr val="E69138"/>
            </a:solidFill>
            <a:prstDash val="solid"/>
            <a:round/>
            <a:headEnd type="none" w="sm" len="sm"/>
            <a:tailEnd type="stealth" w="med" len="med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cxnSp>
        <p:nvCxnSpPr>
          <p:cNvPr id="799" name="Google Shape;799;p46"/>
          <p:cNvCxnSpPr/>
          <p:nvPr/>
        </p:nvCxnSpPr>
        <p:spPr>
          <a:xfrm rot="10800000">
            <a:off x="4457475" y="526625"/>
            <a:ext cx="0" cy="689400"/>
          </a:xfrm>
          <a:prstGeom prst="straightConnector1">
            <a:avLst/>
          </a:prstGeom>
          <a:noFill/>
          <a:ln w="38100" cap="flat" cmpd="sng">
            <a:solidFill>
              <a:srgbClr val="E69138"/>
            </a:solidFill>
            <a:prstDash val="solid"/>
            <a:round/>
            <a:headEnd type="none" w="sm" len="sm"/>
            <a:tailEnd type="stealth" w="med" len="med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sp>
        <p:nvSpPr>
          <p:cNvPr id="800" name="Google Shape;800;p46"/>
          <p:cNvSpPr/>
          <p:nvPr/>
        </p:nvSpPr>
        <p:spPr>
          <a:xfrm>
            <a:off x="1068307" y="1061283"/>
            <a:ext cx="1698017" cy="3603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Operator OSS</a:t>
            </a:r>
            <a:endParaRPr/>
          </a:p>
        </p:txBody>
      </p:sp>
      <p:cxnSp>
        <p:nvCxnSpPr>
          <p:cNvPr id="802" name="Google Shape;802;p46"/>
          <p:cNvCxnSpPr/>
          <p:nvPr/>
        </p:nvCxnSpPr>
        <p:spPr>
          <a:xfrm rot="10800000">
            <a:off x="5771925" y="1465625"/>
            <a:ext cx="0" cy="376500"/>
          </a:xfrm>
          <a:prstGeom prst="straightConnector1">
            <a:avLst/>
          </a:prstGeom>
          <a:noFill/>
          <a:ln w="38100" cap="flat" cmpd="sng">
            <a:solidFill>
              <a:srgbClr val="674EA7"/>
            </a:solidFill>
            <a:prstDash val="solid"/>
            <a:round/>
            <a:headEnd type="none" w="sm" len="sm"/>
            <a:tailEnd type="stealth" w="med" len="med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cxnSp>
        <p:nvCxnSpPr>
          <p:cNvPr id="803" name="Google Shape;803;p46"/>
          <p:cNvCxnSpPr/>
          <p:nvPr/>
        </p:nvCxnSpPr>
        <p:spPr>
          <a:xfrm rot="10800000">
            <a:off x="6484775" y="1241813"/>
            <a:ext cx="454200" cy="0"/>
          </a:xfrm>
          <a:prstGeom prst="straightConnector1">
            <a:avLst/>
          </a:prstGeom>
          <a:noFill/>
          <a:ln w="38100" cap="flat" cmpd="sng">
            <a:solidFill>
              <a:srgbClr val="674EA7"/>
            </a:solidFill>
            <a:prstDash val="solid"/>
            <a:round/>
            <a:headEnd type="none" w="sm" len="sm"/>
            <a:tailEnd type="stealth" w="med" len="med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cxnSp>
        <p:nvCxnSpPr>
          <p:cNvPr id="804" name="Google Shape;804;p46"/>
          <p:cNvCxnSpPr/>
          <p:nvPr/>
        </p:nvCxnSpPr>
        <p:spPr>
          <a:xfrm rot="10800000">
            <a:off x="5752875" y="526625"/>
            <a:ext cx="0" cy="689400"/>
          </a:xfrm>
          <a:prstGeom prst="straightConnector1">
            <a:avLst/>
          </a:prstGeom>
          <a:noFill/>
          <a:ln w="38100" cap="flat" cmpd="sng">
            <a:solidFill>
              <a:srgbClr val="674EA7"/>
            </a:solidFill>
            <a:prstDash val="solid"/>
            <a:round/>
            <a:headEnd type="none" w="sm" len="sm"/>
            <a:tailEnd type="stealth" w="med" len="med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cxnSp>
        <p:nvCxnSpPr>
          <p:cNvPr id="805" name="Google Shape;805;p46"/>
          <p:cNvCxnSpPr>
            <a:endCxn id="800" idx="0"/>
          </p:cNvCxnSpPr>
          <p:nvPr/>
        </p:nvCxnSpPr>
        <p:spPr>
          <a:xfrm flipH="1" flipV="1">
            <a:off x="2766324" y="1241433"/>
            <a:ext cx="1043700" cy="300"/>
          </a:xfrm>
          <a:prstGeom prst="straightConnector1">
            <a:avLst/>
          </a:prstGeom>
          <a:noFill/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stealth" w="med" len="med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sp>
        <p:nvSpPr>
          <p:cNvPr id="73" name="Title 1">
            <a:extLst>
              <a:ext uri="{FF2B5EF4-FFF2-40B4-BE49-F238E27FC236}">
                <a16:creationId xmlns="" xmlns:a16="http://schemas.microsoft.com/office/drawing/2014/main" id="{83F77B4F-7684-CF4F-BE07-FE5B034C8F10}"/>
              </a:ext>
            </a:extLst>
          </p:cNvPr>
          <p:cNvSpPr txBox="1">
            <a:spLocks/>
          </p:cNvSpPr>
          <p:nvPr/>
        </p:nvSpPr>
        <p:spPr>
          <a:xfrm>
            <a:off x="6675" y="8770"/>
            <a:ext cx="2959272" cy="95410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ctr" defTabSz="457200" rtl="0" eaLnBrk="1" latinLnBrk="0" hangingPunct="1">
              <a:lnSpc>
                <a:spcPts val="3400"/>
              </a:lnSpc>
              <a:spcBef>
                <a:spcPct val="0"/>
              </a:spcBef>
              <a:buNone/>
              <a:defRPr sz="3000" b="0" i="0" kern="1200">
                <a:solidFill>
                  <a:srgbClr val="007DAF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34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DAF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NEM Monitoring </a:t>
            </a:r>
          </a:p>
          <a:p>
            <a:pPr marL="0" marR="0" lvl="0" indent="0" algn="l" defTabSz="457200" rtl="0" eaLnBrk="1" fontAlgn="auto" latinLnBrk="0" hangingPunct="1">
              <a:lnSpc>
                <a:spcPts val="34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DAF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Infrastructure</a:t>
            </a:r>
          </a:p>
        </p:txBody>
      </p:sp>
      <p:cxnSp>
        <p:nvCxnSpPr>
          <p:cNvPr id="75" name="Google Shape;797;p46"/>
          <p:cNvCxnSpPr/>
          <p:nvPr/>
        </p:nvCxnSpPr>
        <p:spPr>
          <a:xfrm flipH="1" flipV="1">
            <a:off x="6227276" y="1465624"/>
            <a:ext cx="711699" cy="3156987"/>
          </a:xfrm>
          <a:prstGeom prst="straightConnector1">
            <a:avLst/>
          </a:prstGeom>
          <a:noFill/>
          <a:ln w="38100" cap="flat" cmpd="sng">
            <a:solidFill>
              <a:srgbClr val="E69138"/>
            </a:solidFill>
            <a:prstDash val="solid"/>
            <a:round/>
            <a:headEnd type="none" w="sm" len="sm"/>
            <a:tailEnd type="stealth" w="med" len="med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cxnSp>
        <p:nvCxnSpPr>
          <p:cNvPr id="77" name="Google Shape;802;p46"/>
          <p:cNvCxnSpPr/>
          <p:nvPr/>
        </p:nvCxnSpPr>
        <p:spPr>
          <a:xfrm flipV="1">
            <a:off x="3810024" y="1391300"/>
            <a:ext cx="0" cy="1476351"/>
          </a:xfrm>
          <a:prstGeom prst="straightConnector1">
            <a:avLst/>
          </a:prstGeom>
          <a:noFill/>
          <a:ln w="38100" cap="flat" cmpd="sng">
            <a:solidFill>
              <a:srgbClr val="674EA7"/>
            </a:solidFill>
            <a:prstDash val="solid"/>
            <a:round/>
            <a:headEnd type="none" w="sm" len="sm"/>
            <a:tailEnd type="stealth" w="med" len="med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cxnSp>
        <p:nvCxnSpPr>
          <p:cNvPr id="80" name="Google Shape;794;p46"/>
          <p:cNvCxnSpPr/>
          <p:nvPr/>
        </p:nvCxnSpPr>
        <p:spPr>
          <a:xfrm>
            <a:off x="213304" y="2141589"/>
            <a:ext cx="504185" cy="0"/>
          </a:xfrm>
          <a:prstGeom prst="straightConnector1">
            <a:avLst/>
          </a:prstGeom>
          <a:noFill/>
          <a:ln w="38100" cap="flat" cmpd="sng">
            <a:solidFill>
              <a:srgbClr val="E69138"/>
            </a:solidFill>
            <a:prstDash val="solid"/>
            <a:round/>
            <a:headEnd type="none" w="sm" len="sm"/>
            <a:tailEnd type="stealth" w="med" len="med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sp>
        <p:nvSpPr>
          <p:cNvPr id="7" name="TextBox 6"/>
          <p:cNvSpPr txBox="1"/>
          <p:nvPr/>
        </p:nvSpPr>
        <p:spPr>
          <a:xfrm>
            <a:off x="824607" y="1956923"/>
            <a:ext cx="2543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Alarms, events &amp; stats</a:t>
            </a:r>
          </a:p>
        </p:txBody>
      </p:sp>
      <p:cxnSp>
        <p:nvCxnSpPr>
          <p:cNvPr id="83" name="Google Shape;802;p46"/>
          <p:cNvCxnSpPr/>
          <p:nvPr/>
        </p:nvCxnSpPr>
        <p:spPr>
          <a:xfrm>
            <a:off x="213304" y="2469688"/>
            <a:ext cx="504185" cy="0"/>
          </a:xfrm>
          <a:prstGeom prst="straightConnector1">
            <a:avLst/>
          </a:prstGeom>
          <a:noFill/>
          <a:ln w="38100" cap="flat" cmpd="sng">
            <a:solidFill>
              <a:srgbClr val="674EA7"/>
            </a:solidFill>
            <a:prstDash val="solid"/>
            <a:round/>
            <a:headEnd type="none" w="sm" len="sm"/>
            <a:tailEnd type="stealth" w="med" len="med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sp>
        <p:nvSpPr>
          <p:cNvPr id="86" name="TextBox 85"/>
          <p:cNvSpPr txBox="1"/>
          <p:nvPr/>
        </p:nvSpPr>
        <p:spPr>
          <a:xfrm>
            <a:off x="824607" y="2322856"/>
            <a:ext cx="2543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Logs</a:t>
            </a:r>
          </a:p>
        </p:txBody>
      </p:sp>
    </p:spTree>
    <p:extLst>
      <p:ext uri="{BB962C8B-B14F-4D97-AF65-F5344CB8AC3E}">
        <p14:creationId xmlns:p14="http://schemas.microsoft.com/office/powerpoint/2010/main" val="38001322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30201"/>
            <a:ext cx="5483274" cy="2679624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="" xmlns:a16="http://schemas.microsoft.com/office/drawing/2014/main" id="{83F77B4F-7684-CF4F-BE07-FE5B034C8F10}"/>
              </a:ext>
            </a:extLst>
          </p:cNvPr>
          <p:cNvSpPr txBox="1">
            <a:spLocks/>
          </p:cNvSpPr>
          <p:nvPr/>
        </p:nvSpPr>
        <p:spPr>
          <a:xfrm>
            <a:off x="5278159" y="9736"/>
            <a:ext cx="3950489" cy="5232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solidFill>
                  <a:srgbClr val="4F81BD"/>
                </a:solidFill>
              </a:rPr>
              <a:t>    Demo setup BBWF 2018</a:t>
            </a:r>
          </a:p>
        </p:txBody>
      </p:sp>
      <p:sp>
        <p:nvSpPr>
          <p:cNvPr id="5" name="Rectangle 4"/>
          <p:cNvSpPr/>
          <p:nvPr/>
        </p:nvSpPr>
        <p:spPr>
          <a:xfrm>
            <a:off x="5545823" y="752441"/>
            <a:ext cx="33677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/>
              <a:t>ONF Booth (Hall 22a, Booth B116) </a:t>
            </a:r>
          </a:p>
        </p:txBody>
      </p:sp>
      <p:pic>
        <p:nvPicPr>
          <p:cNvPr id="14" name="Google Shape;820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6123" y="2295349"/>
            <a:ext cx="5087877" cy="2848151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821;p48"/>
          <p:cNvSpPr txBox="1">
            <a:spLocks/>
          </p:cNvSpPr>
          <p:nvPr/>
        </p:nvSpPr>
        <p:spPr>
          <a:xfrm>
            <a:off x="248800" y="3078872"/>
            <a:ext cx="3448587" cy="5019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buClr>
                <a:schemeClr val="dk2"/>
              </a:buClr>
              <a:buSzPts val="1800"/>
              <a:buFont typeface="Corbel"/>
              <a:buNone/>
            </a:pPr>
            <a:r>
              <a:rPr lang="en-US" sz="1800" b="1"/>
              <a:t>NEM User Interface: runtime service instantiation, inventory, workflow status</a:t>
            </a:r>
          </a:p>
        </p:txBody>
      </p:sp>
      <p:sp>
        <p:nvSpPr>
          <p:cNvPr id="16" name="Google Shape;822;p48"/>
          <p:cNvSpPr txBox="1">
            <a:spLocks/>
          </p:cNvSpPr>
          <p:nvPr/>
        </p:nvSpPr>
        <p:spPr>
          <a:xfrm>
            <a:off x="330742" y="4319047"/>
            <a:ext cx="3366645" cy="5019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Bef>
                <a:spcPts val="0"/>
              </a:spcBef>
              <a:buClr>
                <a:schemeClr val="dk2"/>
              </a:buClr>
              <a:buSzPts val="1800"/>
              <a:buFont typeface="Corbel"/>
              <a:buNone/>
            </a:pPr>
            <a:r>
              <a:rPr lang="en-US" sz="1800" b="1"/>
              <a:t>NEM Monitoring Dashboard: stats, events, logs (FCAPS)</a:t>
            </a:r>
          </a:p>
        </p:txBody>
      </p:sp>
    </p:spTree>
    <p:extLst>
      <p:ext uri="{BB962C8B-B14F-4D97-AF65-F5344CB8AC3E}">
        <p14:creationId xmlns:p14="http://schemas.microsoft.com/office/powerpoint/2010/main" val="5085903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2" name="Straight Connector 341"/>
          <p:cNvCxnSpPr>
            <a:endCxn id="62" idx="2"/>
          </p:cNvCxnSpPr>
          <p:nvPr/>
        </p:nvCxnSpPr>
        <p:spPr>
          <a:xfrm flipV="1">
            <a:off x="3693370" y="2401159"/>
            <a:ext cx="380179" cy="2415224"/>
          </a:xfrm>
          <a:prstGeom prst="line">
            <a:avLst/>
          </a:prstGeom>
          <a:ln w="12700" cmpd="sng"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9" name="Straight Connector 338"/>
          <p:cNvCxnSpPr>
            <a:endCxn id="62" idx="2"/>
          </p:cNvCxnSpPr>
          <p:nvPr/>
        </p:nvCxnSpPr>
        <p:spPr>
          <a:xfrm flipV="1">
            <a:off x="3919928" y="2401159"/>
            <a:ext cx="153619" cy="2034650"/>
          </a:xfrm>
          <a:prstGeom prst="line">
            <a:avLst/>
          </a:prstGeom>
          <a:ln w="12700" cmpd="sng"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6" name="Straight Connector 335"/>
          <p:cNvCxnSpPr>
            <a:endCxn id="62" idx="2"/>
          </p:cNvCxnSpPr>
          <p:nvPr/>
        </p:nvCxnSpPr>
        <p:spPr>
          <a:xfrm flipH="1" flipV="1">
            <a:off x="4073571" y="2401159"/>
            <a:ext cx="382375" cy="1687580"/>
          </a:xfrm>
          <a:prstGeom prst="line">
            <a:avLst/>
          </a:prstGeom>
          <a:ln w="12700" cmpd="sng"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3" name="Straight Connector 332"/>
          <p:cNvCxnSpPr>
            <a:endCxn id="62" idx="2"/>
          </p:cNvCxnSpPr>
          <p:nvPr/>
        </p:nvCxnSpPr>
        <p:spPr>
          <a:xfrm flipH="1" flipV="1">
            <a:off x="4073549" y="2401159"/>
            <a:ext cx="157093" cy="1324530"/>
          </a:xfrm>
          <a:prstGeom prst="line">
            <a:avLst/>
          </a:prstGeom>
          <a:ln w="12700" cmpd="sng"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5" name="Straight Connector 264"/>
          <p:cNvCxnSpPr>
            <a:stCxn id="181" idx="3"/>
          </p:cNvCxnSpPr>
          <p:nvPr/>
        </p:nvCxnSpPr>
        <p:spPr>
          <a:xfrm>
            <a:off x="4693273" y="3872013"/>
            <a:ext cx="933487" cy="311353"/>
          </a:xfrm>
          <a:prstGeom prst="line">
            <a:avLst/>
          </a:prstGeom>
          <a:ln>
            <a:solidFill>
              <a:srgbClr val="4BACC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4" idx="0"/>
            <a:endCxn id="62" idx="2"/>
          </p:cNvCxnSpPr>
          <p:nvPr/>
        </p:nvCxnSpPr>
        <p:spPr>
          <a:xfrm flipH="1" flipV="1">
            <a:off x="4073552" y="2401160"/>
            <a:ext cx="299" cy="961191"/>
          </a:xfrm>
          <a:prstGeom prst="line">
            <a:avLst/>
          </a:prstGeom>
          <a:ln w="12700" cmpd="sng"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3437704" y="2102985"/>
            <a:ext cx="1271654" cy="29817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prstClr val="white"/>
                </a:solidFill>
                <a:latin typeface="Calibri"/>
              </a:rPr>
              <a:t>VOLTHA</a:t>
            </a:r>
            <a:endParaRPr lang="en-US" sz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3" name="Rounded Rectangle 62"/>
          <p:cNvSpPr/>
          <p:nvPr/>
        </p:nvSpPr>
        <p:spPr>
          <a:xfrm>
            <a:off x="4037946" y="1560246"/>
            <a:ext cx="2602217" cy="310597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FFFFFF"/>
                </a:solidFill>
                <a:latin typeface="Calibri"/>
              </a:rPr>
              <a:t>ONOS</a:t>
            </a:r>
          </a:p>
        </p:txBody>
      </p:sp>
      <p:cxnSp>
        <p:nvCxnSpPr>
          <p:cNvPr id="65" name="Straight Connector 64"/>
          <p:cNvCxnSpPr/>
          <p:nvPr/>
        </p:nvCxnSpPr>
        <p:spPr>
          <a:xfrm flipV="1">
            <a:off x="4259898" y="1870843"/>
            <a:ext cx="0" cy="232142"/>
          </a:xfrm>
          <a:prstGeom prst="line">
            <a:avLst/>
          </a:prstGeom>
          <a:ln w="12700" cmpd="sng"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Hexagon 69"/>
          <p:cNvSpPr/>
          <p:nvPr/>
        </p:nvSpPr>
        <p:spPr>
          <a:xfrm>
            <a:off x="4037928" y="1367680"/>
            <a:ext cx="531486" cy="173935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prstClr val="black"/>
                </a:solidFill>
                <a:latin typeface="Calibri"/>
              </a:rPr>
              <a:t>vOLT</a:t>
            </a:r>
          </a:p>
        </p:txBody>
      </p:sp>
      <p:sp>
        <p:nvSpPr>
          <p:cNvPr id="71" name="Hexagon 70"/>
          <p:cNvSpPr/>
          <p:nvPr/>
        </p:nvSpPr>
        <p:spPr>
          <a:xfrm>
            <a:off x="4455906" y="1367680"/>
            <a:ext cx="506948" cy="173935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prstClr val="black"/>
                </a:solidFill>
                <a:latin typeface="Calibri"/>
              </a:rPr>
              <a:t>dhcp</a:t>
            </a:r>
          </a:p>
        </p:txBody>
      </p:sp>
      <p:sp>
        <p:nvSpPr>
          <p:cNvPr id="72" name="Hexagon 71"/>
          <p:cNvSpPr/>
          <p:nvPr/>
        </p:nvSpPr>
        <p:spPr>
          <a:xfrm>
            <a:off x="4863927" y="1367680"/>
            <a:ext cx="449769" cy="173935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prstClr val="black"/>
                </a:solidFill>
                <a:latin typeface="Calibri"/>
              </a:rPr>
              <a:t>aaa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446062" y="3362350"/>
            <a:ext cx="1255541" cy="303824"/>
          </a:xfrm>
          <a:prstGeom prst="roundRect">
            <a:avLst>
              <a:gd name="adj" fmla="val 49668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b="1">
                <a:solidFill>
                  <a:prstClr val="black"/>
                </a:solidFill>
                <a:latin typeface="Calibri"/>
              </a:rPr>
              <a:t>EdgeCore OLT</a:t>
            </a:r>
          </a:p>
        </p:txBody>
      </p:sp>
      <p:cxnSp>
        <p:nvCxnSpPr>
          <p:cNvPr id="8" name="Straight Connector 7"/>
          <p:cNvCxnSpPr>
            <a:stCxn id="4" idx="1"/>
            <a:endCxn id="13" idx="6"/>
          </p:cNvCxnSpPr>
          <p:nvPr/>
        </p:nvCxnSpPr>
        <p:spPr>
          <a:xfrm flipH="1" flipV="1">
            <a:off x="2981876" y="3371259"/>
            <a:ext cx="464205" cy="143005"/>
          </a:xfrm>
          <a:prstGeom prst="line">
            <a:avLst/>
          </a:prstGeom>
          <a:ln w="19050" cmpd="sng">
            <a:solidFill>
              <a:srgbClr val="BFBF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stCxn id="4" idx="1"/>
          </p:cNvCxnSpPr>
          <p:nvPr/>
        </p:nvCxnSpPr>
        <p:spPr>
          <a:xfrm flipH="1">
            <a:off x="2962611" y="3514262"/>
            <a:ext cx="483448" cy="105727"/>
          </a:xfrm>
          <a:prstGeom prst="line">
            <a:avLst/>
          </a:prstGeom>
          <a:ln w="19050" cmpd="sng">
            <a:solidFill>
              <a:srgbClr val="BFBF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2905949" y="3342334"/>
            <a:ext cx="75927" cy="57845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2889458" y="3578971"/>
            <a:ext cx="75927" cy="57845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20" name="Straight Connector 19"/>
          <p:cNvCxnSpPr>
            <a:stCxn id="13" idx="1"/>
            <a:endCxn id="34" idx="3"/>
          </p:cNvCxnSpPr>
          <p:nvPr/>
        </p:nvCxnSpPr>
        <p:spPr>
          <a:xfrm flipH="1" flipV="1">
            <a:off x="2194978" y="3316925"/>
            <a:ext cx="722068" cy="33880"/>
          </a:xfrm>
          <a:prstGeom prst="line">
            <a:avLst/>
          </a:prstGeom>
          <a:ln w="19050" cmpd="sng">
            <a:solidFill>
              <a:srgbClr val="BFBF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2180774" y="3621170"/>
            <a:ext cx="725154" cy="88416"/>
          </a:xfrm>
          <a:prstGeom prst="line">
            <a:avLst/>
          </a:prstGeom>
          <a:ln w="19050" cmpd="sng">
            <a:solidFill>
              <a:srgbClr val="BFBF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1829522" y="2983752"/>
            <a:ext cx="4905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>
                <a:solidFill>
                  <a:prstClr val="black"/>
                </a:solidFill>
                <a:latin typeface="Calibri"/>
              </a:rPr>
              <a:t>ONU</a:t>
            </a:r>
          </a:p>
        </p:txBody>
      </p:sp>
      <p:grpSp>
        <p:nvGrpSpPr>
          <p:cNvPr id="168" name="Group 167"/>
          <p:cNvGrpSpPr/>
          <p:nvPr/>
        </p:nvGrpSpPr>
        <p:grpSpPr>
          <a:xfrm>
            <a:off x="6024666" y="4361678"/>
            <a:ext cx="1152712" cy="835533"/>
            <a:chOff x="6024666" y="4846341"/>
            <a:chExt cx="1152712" cy="928371"/>
          </a:xfrm>
        </p:grpSpPr>
        <p:sp>
          <p:nvSpPr>
            <p:cNvPr id="149" name="Rectangle 148"/>
            <p:cNvSpPr/>
            <p:nvPr/>
          </p:nvSpPr>
          <p:spPr>
            <a:xfrm>
              <a:off x="6024672" y="5197337"/>
              <a:ext cx="1152706" cy="165652"/>
            </a:xfrm>
            <a:prstGeom prst="rect">
              <a:avLst/>
            </a:prstGeom>
            <a:ln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0" name="Rectangle 149"/>
            <p:cNvSpPr/>
            <p:nvPr/>
          </p:nvSpPr>
          <p:spPr>
            <a:xfrm>
              <a:off x="6024666" y="5362989"/>
              <a:ext cx="1152706" cy="165652"/>
            </a:xfrm>
            <a:prstGeom prst="rect">
              <a:avLst/>
            </a:prstGeom>
            <a:ln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1" name="Rectangle 150"/>
            <p:cNvSpPr/>
            <p:nvPr/>
          </p:nvSpPr>
          <p:spPr>
            <a:xfrm>
              <a:off x="6024666" y="5528641"/>
              <a:ext cx="1152706" cy="165652"/>
            </a:xfrm>
            <a:prstGeom prst="rect">
              <a:avLst/>
            </a:prstGeom>
            <a:ln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153" name="Straight Connector 152"/>
            <p:cNvCxnSpPr>
              <a:stCxn id="149" idx="0"/>
            </p:cNvCxnSpPr>
            <p:nvPr/>
          </p:nvCxnSpPr>
          <p:spPr>
            <a:xfrm flipH="1" flipV="1">
              <a:off x="6364045" y="4846341"/>
              <a:ext cx="236980" cy="350996"/>
            </a:xfrm>
            <a:prstGeom prst="line">
              <a:avLst/>
            </a:prstGeom>
            <a:ln w="12700" cmpd="sng">
              <a:solidFill>
                <a:srgbClr val="93939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/>
            <p:cNvCxnSpPr>
              <a:stCxn id="150" idx="0"/>
            </p:cNvCxnSpPr>
            <p:nvPr/>
          </p:nvCxnSpPr>
          <p:spPr>
            <a:xfrm flipH="1" flipV="1">
              <a:off x="6257117" y="4872502"/>
              <a:ext cx="343902" cy="490487"/>
            </a:xfrm>
            <a:prstGeom prst="line">
              <a:avLst/>
            </a:prstGeom>
            <a:ln w="12700" cmpd="sng">
              <a:solidFill>
                <a:srgbClr val="93939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7" name="TextBox 166"/>
            <p:cNvSpPr txBox="1"/>
            <p:nvPr/>
          </p:nvSpPr>
          <p:spPr>
            <a:xfrm>
              <a:off x="6207186" y="5261751"/>
              <a:ext cx="844620" cy="5129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>
                  <a:solidFill>
                    <a:prstClr val="black"/>
                  </a:solidFill>
                  <a:latin typeface="Calibri"/>
                </a:rPr>
                <a:t>Compute</a:t>
              </a:r>
            </a:p>
            <a:p>
              <a:r>
                <a:rPr lang="en-US" sz="1200" b="1">
                  <a:solidFill>
                    <a:prstClr val="black"/>
                  </a:solidFill>
                  <a:latin typeface="Calibri"/>
                </a:rPr>
                <a:t>Nodes</a:t>
              </a:r>
            </a:p>
          </p:txBody>
        </p:sp>
      </p:grpSp>
      <p:sp>
        <p:nvSpPr>
          <p:cNvPr id="116" name="Rounded Rectangle 115"/>
          <p:cNvSpPr/>
          <p:nvPr/>
        </p:nvSpPr>
        <p:spPr>
          <a:xfrm>
            <a:off x="5432219" y="3981495"/>
            <a:ext cx="998146" cy="403777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Calibri"/>
              </a:rPr>
              <a:t>EdgeCore AGG Switch</a:t>
            </a:r>
          </a:p>
        </p:txBody>
      </p:sp>
      <p:cxnSp>
        <p:nvCxnSpPr>
          <p:cNvPr id="117" name="Straight Connector 116"/>
          <p:cNvCxnSpPr>
            <a:stCxn id="4" idx="3"/>
          </p:cNvCxnSpPr>
          <p:nvPr/>
        </p:nvCxnSpPr>
        <p:spPr>
          <a:xfrm>
            <a:off x="4701606" y="3514262"/>
            <a:ext cx="730619" cy="562243"/>
          </a:xfrm>
          <a:prstGeom prst="line">
            <a:avLst/>
          </a:prstGeom>
          <a:ln>
            <a:solidFill>
              <a:srgbClr val="4BACC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/>
          <p:cNvCxnSpPr/>
          <p:nvPr/>
        </p:nvCxnSpPr>
        <p:spPr>
          <a:xfrm flipV="1">
            <a:off x="5949098" y="1870846"/>
            <a:ext cx="0" cy="2081039"/>
          </a:xfrm>
          <a:prstGeom prst="line">
            <a:avLst/>
          </a:prstGeom>
          <a:ln w="12700" cmpd="sng"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5" name="Hexagon 144"/>
          <p:cNvSpPr/>
          <p:nvPr/>
        </p:nvSpPr>
        <p:spPr>
          <a:xfrm>
            <a:off x="6211400" y="1367680"/>
            <a:ext cx="506753" cy="173935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prstClr val="black"/>
                </a:solidFill>
                <a:latin typeface="Calibri"/>
              </a:rPr>
              <a:t>SR</a:t>
            </a:r>
          </a:p>
        </p:txBody>
      </p:sp>
      <p:sp>
        <p:nvSpPr>
          <p:cNvPr id="175" name="Rounded Rectangle 174"/>
          <p:cNvSpPr/>
          <p:nvPr/>
        </p:nvSpPr>
        <p:spPr>
          <a:xfrm>
            <a:off x="1908244" y="760440"/>
            <a:ext cx="5653445" cy="4369751"/>
          </a:xfrm>
          <a:prstGeom prst="roundRect">
            <a:avLst/>
          </a:prstGeom>
          <a:noFill/>
          <a:ln w="19050" cmpd="sng">
            <a:prstDash val="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B4B4B"/>
              </a:solidFill>
              <a:latin typeface="Calibri"/>
            </a:endParaRPr>
          </a:p>
        </p:txBody>
      </p:sp>
      <p:cxnSp>
        <p:nvCxnSpPr>
          <p:cNvPr id="133" name="Straight Connector 132"/>
          <p:cNvCxnSpPr/>
          <p:nvPr/>
        </p:nvCxnSpPr>
        <p:spPr>
          <a:xfrm flipH="1" flipV="1">
            <a:off x="5369403" y="1185010"/>
            <a:ext cx="3282" cy="281669"/>
          </a:xfrm>
          <a:prstGeom prst="line">
            <a:avLst/>
          </a:prstGeom>
          <a:ln w="12700" cmpd="sng"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Rounded Rectangle 63"/>
          <p:cNvSpPr/>
          <p:nvPr/>
        </p:nvSpPr>
        <p:spPr>
          <a:xfrm>
            <a:off x="2270224" y="801511"/>
            <a:ext cx="5177508" cy="42057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FFFFFF"/>
              </a:solidFill>
              <a:latin typeface="Calibri"/>
            </a:endParaRPr>
          </a:p>
        </p:txBody>
      </p:sp>
      <p:cxnSp>
        <p:nvCxnSpPr>
          <p:cNvPr id="66" name="Straight Connector 65"/>
          <p:cNvCxnSpPr>
            <a:cxnSpLocks/>
          </p:cNvCxnSpPr>
          <p:nvPr/>
        </p:nvCxnSpPr>
        <p:spPr>
          <a:xfrm flipV="1">
            <a:off x="3693352" y="1185011"/>
            <a:ext cx="0" cy="917976"/>
          </a:xfrm>
          <a:prstGeom prst="line">
            <a:avLst/>
          </a:prstGeom>
          <a:ln w="12700" cmpd="sng"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270250" y="506512"/>
            <a:ext cx="18838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004B7D">
                    <a:lumMod val="75000"/>
                  </a:srgbClr>
                </a:solidFill>
                <a:latin typeface="Calibri"/>
              </a:rPr>
              <a:t>SEBA Peripheral/PNF/Pod</a:t>
            </a:r>
          </a:p>
        </p:txBody>
      </p:sp>
      <p:sp>
        <p:nvSpPr>
          <p:cNvPr id="171" name="Title 1">
            <a:extLst>
              <a:ext uri="{FF2B5EF4-FFF2-40B4-BE49-F238E27FC236}">
                <a16:creationId xmlns:a16="http://schemas.microsoft.com/office/drawing/2014/main" xmlns="" id="{83F77B4F-7684-CF4F-BE07-FE5B034C8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0086" y="-31187"/>
            <a:ext cx="4352544" cy="523220"/>
          </a:xfrm>
        </p:spPr>
        <p:txBody>
          <a:bodyPr/>
          <a:lstStyle/>
          <a:p>
            <a:pPr algn="l"/>
            <a:r>
              <a:rPr lang="en-US" sz="2800" b="1" dirty="0">
                <a:solidFill>
                  <a:srgbClr val="4F81BD"/>
                </a:solidFill>
                <a:latin typeface="+mj-lt"/>
              </a:rPr>
              <a:t>    Demo setup BBWF 2018</a:t>
            </a:r>
          </a:p>
        </p:txBody>
      </p:sp>
      <p:cxnSp>
        <p:nvCxnSpPr>
          <p:cNvPr id="139" name="Straight Connector 138"/>
          <p:cNvCxnSpPr/>
          <p:nvPr/>
        </p:nvCxnSpPr>
        <p:spPr>
          <a:xfrm flipV="1">
            <a:off x="4661520" y="4374653"/>
            <a:ext cx="791410" cy="575748"/>
          </a:xfrm>
          <a:prstGeom prst="line">
            <a:avLst/>
          </a:prstGeom>
          <a:ln>
            <a:solidFill>
              <a:srgbClr val="4BACC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Connector 165"/>
          <p:cNvCxnSpPr>
            <a:stCxn id="34" idx="1"/>
            <a:endCxn id="179" idx="3"/>
          </p:cNvCxnSpPr>
          <p:nvPr/>
        </p:nvCxnSpPr>
        <p:spPr>
          <a:xfrm flipH="1" flipV="1">
            <a:off x="994943" y="3296202"/>
            <a:ext cx="938288" cy="20725"/>
          </a:xfrm>
          <a:prstGeom prst="line">
            <a:avLst/>
          </a:prstGeom>
          <a:ln w="12700" cmpd="sng">
            <a:solidFill>
              <a:srgbClr val="BFBF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9" name="Rounded Rectangle 178"/>
          <p:cNvSpPr/>
          <p:nvPr/>
        </p:nvSpPr>
        <p:spPr>
          <a:xfrm>
            <a:off x="576635" y="3199936"/>
            <a:ext cx="418308" cy="192528"/>
          </a:xfrm>
          <a:prstGeom prst="round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prstClr val="black"/>
                </a:solidFill>
                <a:latin typeface="Calibri"/>
              </a:rPr>
              <a:t>RG</a:t>
            </a:r>
          </a:p>
        </p:txBody>
      </p:sp>
      <p:grpSp>
        <p:nvGrpSpPr>
          <p:cNvPr id="182" name="Group 181"/>
          <p:cNvGrpSpPr/>
          <p:nvPr/>
        </p:nvGrpSpPr>
        <p:grpSpPr>
          <a:xfrm>
            <a:off x="6430365" y="3668181"/>
            <a:ext cx="1742778" cy="515185"/>
            <a:chOff x="6430365" y="4075751"/>
            <a:chExt cx="1742778" cy="572428"/>
          </a:xfrm>
        </p:grpSpPr>
        <p:pic>
          <p:nvPicPr>
            <p:cNvPr id="183" name="Picture 18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42810" y="4075751"/>
              <a:ext cx="530333" cy="398220"/>
            </a:xfrm>
            <a:prstGeom prst="rect">
              <a:avLst/>
            </a:prstGeom>
          </p:spPr>
        </p:pic>
        <p:cxnSp>
          <p:nvCxnSpPr>
            <p:cNvPr id="184" name="Straight Connector 183"/>
            <p:cNvCxnSpPr/>
            <p:nvPr/>
          </p:nvCxnSpPr>
          <p:spPr>
            <a:xfrm flipV="1">
              <a:off x="6430365" y="4257328"/>
              <a:ext cx="1265008" cy="39085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5" name="TextBox 184"/>
          <p:cNvSpPr txBox="1"/>
          <p:nvPr/>
        </p:nvSpPr>
        <p:spPr>
          <a:xfrm>
            <a:off x="7486497" y="3457359"/>
            <a:ext cx="6266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prstClr val="black"/>
                </a:solidFill>
                <a:latin typeface="Calibri"/>
              </a:rPr>
              <a:t>BNG</a:t>
            </a:r>
          </a:p>
        </p:txBody>
      </p:sp>
      <p:cxnSp>
        <p:nvCxnSpPr>
          <p:cNvPr id="186" name="Straight Connector 185"/>
          <p:cNvCxnSpPr/>
          <p:nvPr/>
        </p:nvCxnSpPr>
        <p:spPr>
          <a:xfrm>
            <a:off x="8346143" y="3211594"/>
            <a:ext cx="23517" cy="130842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7" name="Straight Connector 186"/>
          <p:cNvCxnSpPr/>
          <p:nvPr/>
        </p:nvCxnSpPr>
        <p:spPr>
          <a:xfrm>
            <a:off x="8122740" y="3815262"/>
            <a:ext cx="223419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8" name="Rounded Rectangle 187"/>
          <p:cNvSpPr/>
          <p:nvPr/>
        </p:nvSpPr>
        <p:spPr>
          <a:xfrm>
            <a:off x="8465087" y="3028930"/>
            <a:ext cx="878023" cy="59224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srgbClr val="4B4B4B"/>
              </a:solidFill>
              <a:latin typeface="Calibri"/>
            </a:endParaRPr>
          </a:p>
          <a:p>
            <a:pPr algn="ctr"/>
            <a:r>
              <a:rPr lang="en-US" sz="900">
                <a:solidFill>
                  <a:srgbClr val="4B4B4B"/>
                </a:solidFill>
                <a:latin typeface="Calibri"/>
              </a:rPr>
              <a:t>DHCP Server </a:t>
            </a:r>
            <a:r>
              <a:rPr lang="en-US" sz="800">
                <a:solidFill>
                  <a:srgbClr val="4B4B4B"/>
                </a:solidFill>
                <a:latin typeface="Calibri"/>
              </a:rPr>
              <a:t>(subscriber RG addressing)</a:t>
            </a:r>
          </a:p>
          <a:p>
            <a:pPr algn="ctr"/>
            <a:endParaRPr lang="en-US" sz="800">
              <a:solidFill>
                <a:srgbClr val="4B4B4B"/>
              </a:solidFill>
              <a:latin typeface="Calibri"/>
            </a:endParaRPr>
          </a:p>
        </p:txBody>
      </p:sp>
      <p:sp>
        <p:nvSpPr>
          <p:cNvPr id="189" name="Cloud 188"/>
          <p:cNvSpPr/>
          <p:nvPr/>
        </p:nvSpPr>
        <p:spPr>
          <a:xfrm>
            <a:off x="8553329" y="3850103"/>
            <a:ext cx="789742" cy="570336"/>
          </a:xfrm>
          <a:prstGeom prst="cloud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srgbClr val="4B4B4B"/>
                </a:solidFill>
                <a:latin typeface="Calibri"/>
              </a:rPr>
              <a:t>Public Internet</a:t>
            </a:r>
          </a:p>
        </p:txBody>
      </p:sp>
      <p:cxnSp>
        <p:nvCxnSpPr>
          <p:cNvPr id="190" name="Straight Connector 189"/>
          <p:cNvCxnSpPr/>
          <p:nvPr/>
        </p:nvCxnSpPr>
        <p:spPr>
          <a:xfrm>
            <a:off x="8349477" y="3370500"/>
            <a:ext cx="12726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1" name="Straight Connector 190"/>
          <p:cNvCxnSpPr>
            <a:endCxn id="189" idx="2"/>
          </p:cNvCxnSpPr>
          <p:nvPr/>
        </p:nvCxnSpPr>
        <p:spPr>
          <a:xfrm>
            <a:off x="8377572" y="4135269"/>
            <a:ext cx="178247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2" name="Straight Connector 191"/>
          <p:cNvCxnSpPr/>
          <p:nvPr/>
        </p:nvCxnSpPr>
        <p:spPr>
          <a:xfrm>
            <a:off x="7980523" y="431432"/>
            <a:ext cx="23517" cy="130842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3" name="Straight Connector 192"/>
          <p:cNvCxnSpPr/>
          <p:nvPr/>
        </p:nvCxnSpPr>
        <p:spPr>
          <a:xfrm>
            <a:off x="7456284" y="1035100"/>
            <a:ext cx="52421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4" name="Rounded Rectangle 193"/>
          <p:cNvSpPr/>
          <p:nvPr/>
        </p:nvSpPr>
        <p:spPr>
          <a:xfrm>
            <a:off x="8173143" y="651579"/>
            <a:ext cx="830618" cy="299869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>
                <a:solidFill>
                  <a:srgbClr val="4B4B4B"/>
                </a:solidFill>
                <a:latin typeface="Calibri"/>
              </a:rPr>
              <a:t>Radius Server</a:t>
            </a:r>
            <a:endParaRPr lang="en-US" sz="800">
              <a:solidFill>
                <a:srgbClr val="4B4B4B"/>
              </a:solidFill>
              <a:latin typeface="Calibri"/>
            </a:endParaRPr>
          </a:p>
        </p:txBody>
      </p:sp>
      <p:sp>
        <p:nvSpPr>
          <p:cNvPr id="195" name="Rounded Rectangle 194"/>
          <p:cNvSpPr/>
          <p:nvPr/>
        </p:nvSpPr>
        <p:spPr>
          <a:xfrm>
            <a:off x="8173143" y="1076638"/>
            <a:ext cx="909236" cy="274882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>
                <a:solidFill>
                  <a:srgbClr val="4B4B4B"/>
                </a:solidFill>
                <a:latin typeface="Calibri"/>
              </a:rPr>
              <a:t>Configuration</a:t>
            </a:r>
            <a:endParaRPr lang="en-US" sz="800">
              <a:solidFill>
                <a:srgbClr val="4B4B4B"/>
              </a:solidFill>
              <a:latin typeface="Calibri"/>
            </a:endParaRPr>
          </a:p>
        </p:txBody>
      </p:sp>
      <p:cxnSp>
        <p:nvCxnSpPr>
          <p:cNvPr id="196" name="Straight Connector 195"/>
          <p:cNvCxnSpPr>
            <a:endCxn id="194" idx="1"/>
          </p:cNvCxnSpPr>
          <p:nvPr/>
        </p:nvCxnSpPr>
        <p:spPr>
          <a:xfrm flipV="1">
            <a:off x="8005539" y="801511"/>
            <a:ext cx="167604" cy="197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7" name="Straight Connector 196"/>
          <p:cNvCxnSpPr/>
          <p:nvPr/>
        </p:nvCxnSpPr>
        <p:spPr>
          <a:xfrm>
            <a:off x="8004025" y="1212622"/>
            <a:ext cx="178247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8" name="Oval 197"/>
          <p:cNvSpPr/>
          <p:nvPr/>
        </p:nvSpPr>
        <p:spPr>
          <a:xfrm>
            <a:off x="3536463" y="4775256"/>
            <a:ext cx="45719" cy="41147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9" name="Hexagon 198"/>
          <p:cNvSpPr/>
          <p:nvPr/>
        </p:nvSpPr>
        <p:spPr>
          <a:xfrm>
            <a:off x="3258628" y="850762"/>
            <a:ext cx="1071020" cy="185982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prstClr val="black"/>
                </a:solidFill>
                <a:latin typeface="Calibri"/>
              </a:rPr>
              <a:t>Grafana/Kibana</a:t>
            </a:r>
          </a:p>
        </p:txBody>
      </p:sp>
      <p:sp>
        <p:nvSpPr>
          <p:cNvPr id="200" name="Hexagon 199"/>
          <p:cNvSpPr/>
          <p:nvPr/>
        </p:nvSpPr>
        <p:spPr>
          <a:xfrm>
            <a:off x="3317120" y="1036027"/>
            <a:ext cx="994297" cy="157355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prstClr val="black"/>
                </a:solidFill>
                <a:latin typeface="Calibri"/>
              </a:rPr>
              <a:t>Prometheus</a:t>
            </a:r>
          </a:p>
        </p:txBody>
      </p:sp>
      <p:sp>
        <p:nvSpPr>
          <p:cNvPr id="201" name="Hexagon 200"/>
          <p:cNvSpPr/>
          <p:nvPr/>
        </p:nvSpPr>
        <p:spPr>
          <a:xfrm>
            <a:off x="4329648" y="849585"/>
            <a:ext cx="683622" cy="169717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prstClr val="black"/>
                </a:solidFill>
                <a:latin typeface="Calibri"/>
              </a:rPr>
              <a:t>Kafka</a:t>
            </a:r>
          </a:p>
        </p:txBody>
      </p:sp>
      <p:sp>
        <p:nvSpPr>
          <p:cNvPr id="202" name="Hexagon 201"/>
          <p:cNvSpPr/>
          <p:nvPr/>
        </p:nvSpPr>
        <p:spPr>
          <a:xfrm>
            <a:off x="5014465" y="849585"/>
            <a:ext cx="734087" cy="169717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prstClr val="black"/>
                </a:solidFill>
                <a:latin typeface="Calibri"/>
              </a:rPr>
              <a:t>XOS GUI</a:t>
            </a:r>
          </a:p>
        </p:txBody>
      </p:sp>
      <p:sp>
        <p:nvSpPr>
          <p:cNvPr id="203" name="Hexagon 202"/>
          <p:cNvSpPr/>
          <p:nvPr/>
        </p:nvSpPr>
        <p:spPr>
          <a:xfrm>
            <a:off x="4321294" y="1018695"/>
            <a:ext cx="683335" cy="157225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prstClr val="black"/>
                </a:solidFill>
                <a:latin typeface="Calibri"/>
              </a:rPr>
              <a:t>Exporter</a:t>
            </a:r>
          </a:p>
        </p:txBody>
      </p:sp>
      <p:sp>
        <p:nvSpPr>
          <p:cNvPr id="204" name="Hexagon 203"/>
          <p:cNvSpPr/>
          <p:nvPr/>
        </p:nvSpPr>
        <p:spPr>
          <a:xfrm>
            <a:off x="5008986" y="1023519"/>
            <a:ext cx="731217" cy="154525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prstClr val="black"/>
                </a:solidFill>
                <a:latin typeface="Calibri"/>
              </a:rPr>
              <a:t>XOS Core</a:t>
            </a:r>
          </a:p>
        </p:txBody>
      </p:sp>
      <p:sp>
        <p:nvSpPr>
          <p:cNvPr id="205" name="Hexagon 204"/>
          <p:cNvSpPr/>
          <p:nvPr/>
        </p:nvSpPr>
        <p:spPr>
          <a:xfrm>
            <a:off x="5735755" y="836405"/>
            <a:ext cx="932119" cy="173935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prstClr val="black"/>
                </a:solidFill>
                <a:latin typeface="Calibri"/>
              </a:rPr>
              <a:t>Chameleon</a:t>
            </a:r>
          </a:p>
        </p:txBody>
      </p:sp>
      <p:sp>
        <p:nvSpPr>
          <p:cNvPr id="206" name="Hexagon 205"/>
          <p:cNvSpPr/>
          <p:nvPr/>
        </p:nvSpPr>
        <p:spPr>
          <a:xfrm>
            <a:off x="5735740" y="1027049"/>
            <a:ext cx="931910" cy="150995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prstClr val="black"/>
                </a:solidFill>
                <a:latin typeface="Calibri"/>
              </a:rPr>
              <a:t>Synchronizers</a:t>
            </a:r>
          </a:p>
        </p:txBody>
      </p:sp>
      <p:sp>
        <p:nvSpPr>
          <p:cNvPr id="207" name="Hexagon 206"/>
          <p:cNvSpPr/>
          <p:nvPr/>
        </p:nvSpPr>
        <p:spPr>
          <a:xfrm>
            <a:off x="6651149" y="836793"/>
            <a:ext cx="716136" cy="190859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prstClr val="black"/>
                </a:solidFill>
                <a:latin typeface="Calibri"/>
              </a:rPr>
              <a:t>Tosca</a:t>
            </a:r>
          </a:p>
        </p:txBody>
      </p:sp>
      <p:sp>
        <p:nvSpPr>
          <p:cNvPr id="208" name="Hexagon 207"/>
          <p:cNvSpPr/>
          <p:nvPr/>
        </p:nvSpPr>
        <p:spPr>
          <a:xfrm>
            <a:off x="6659504" y="1010359"/>
            <a:ext cx="716132" cy="183023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prstClr val="black"/>
                </a:solidFill>
                <a:latin typeface="Calibri"/>
              </a:rPr>
              <a:t>Database</a:t>
            </a:r>
          </a:p>
        </p:txBody>
      </p:sp>
      <p:sp>
        <p:nvSpPr>
          <p:cNvPr id="209" name="TextBox 208"/>
          <p:cNvSpPr txBox="1"/>
          <p:nvPr/>
        </p:nvSpPr>
        <p:spPr>
          <a:xfrm>
            <a:off x="935822" y="760420"/>
            <a:ext cx="1503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>
                <a:solidFill>
                  <a:srgbClr val="AF3333"/>
                </a:solidFill>
                <a:latin typeface="Calibri"/>
              </a:rPr>
              <a:t>Network Edge </a:t>
            </a:r>
          </a:p>
          <a:p>
            <a:r>
              <a:rPr lang="en-US" sz="1400" b="1">
                <a:solidFill>
                  <a:srgbClr val="AF3333"/>
                </a:solidFill>
                <a:latin typeface="Calibri"/>
              </a:rPr>
              <a:t>Mediator (NEM)</a:t>
            </a:r>
          </a:p>
        </p:txBody>
      </p:sp>
      <p:sp>
        <p:nvSpPr>
          <p:cNvPr id="210" name="Hexagon 209"/>
          <p:cNvSpPr/>
          <p:nvPr/>
        </p:nvSpPr>
        <p:spPr>
          <a:xfrm>
            <a:off x="2346361" y="851491"/>
            <a:ext cx="954046" cy="168539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prstClr val="black"/>
                </a:solidFill>
                <a:latin typeface="Calibri"/>
              </a:rPr>
              <a:t>Elasticsearch</a:t>
            </a:r>
            <a:endParaRPr lang="en-US" sz="7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1" name="Hexagon 210"/>
          <p:cNvSpPr/>
          <p:nvPr/>
        </p:nvSpPr>
        <p:spPr>
          <a:xfrm>
            <a:off x="2371427" y="1028405"/>
            <a:ext cx="928980" cy="148267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prstClr val="black"/>
                </a:solidFill>
                <a:latin typeface="Calibri"/>
              </a:rPr>
              <a:t>Logstash</a:t>
            </a:r>
          </a:p>
        </p:txBody>
      </p:sp>
      <p:sp>
        <p:nvSpPr>
          <p:cNvPr id="216" name="Hexagon 215"/>
          <p:cNvSpPr/>
          <p:nvPr/>
        </p:nvSpPr>
        <p:spPr>
          <a:xfrm>
            <a:off x="5191769" y="1369671"/>
            <a:ext cx="498288" cy="171925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prstClr val="black"/>
                </a:solidFill>
                <a:latin typeface="Calibri"/>
              </a:rPr>
              <a:t>sadis</a:t>
            </a:r>
          </a:p>
        </p:txBody>
      </p:sp>
      <p:sp>
        <p:nvSpPr>
          <p:cNvPr id="217" name="Hexagon 216"/>
          <p:cNvSpPr/>
          <p:nvPr/>
        </p:nvSpPr>
        <p:spPr>
          <a:xfrm>
            <a:off x="5626763" y="1371147"/>
            <a:ext cx="630385" cy="171925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prstClr val="black"/>
                </a:solidFill>
                <a:latin typeface="Calibri"/>
              </a:rPr>
              <a:t>kafka-i</a:t>
            </a:r>
          </a:p>
        </p:txBody>
      </p:sp>
      <p:sp>
        <p:nvSpPr>
          <p:cNvPr id="170" name="Rounded Rectangle 169"/>
          <p:cNvSpPr/>
          <p:nvPr/>
        </p:nvSpPr>
        <p:spPr>
          <a:xfrm>
            <a:off x="3454419" y="4435809"/>
            <a:ext cx="1255541" cy="292640"/>
          </a:xfrm>
          <a:prstGeom prst="roundRect">
            <a:avLst>
              <a:gd name="adj" fmla="val 42364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b="1">
                <a:solidFill>
                  <a:prstClr val="black"/>
                </a:solidFill>
                <a:latin typeface="Calibri"/>
              </a:rPr>
              <a:t>Iskratel OLT (X)</a:t>
            </a:r>
            <a:endParaRPr lang="en-US" sz="14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6" name="Rounded Rectangle 175"/>
          <p:cNvSpPr/>
          <p:nvPr/>
        </p:nvSpPr>
        <p:spPr>
          <a:xfrm>
            <a:off x="3454417" y="4082013"/>
            <a:ext cx="1238831" cy="292640"/>
          </a:xfrm>
          <a:prstGeom prst="roundRect">
            <a:avLst>
              <a:gd name="adj" fmla="val 39509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b="1">
                <a:solidFill>
                  <a:prstClr val="black"/>
                </a:solidFill>
                <a:latin typeface="Calibri"/>
              </a:rPr>
              <a:t>CIG OLT</a:t>
            </a:r>
          </a:p>
        </p:txBody>
      </p:sp>
      <p:sp>
        <p:nvSpPr>
          <p:cNvPr id="181" name="Rounded Rectangle 180"/>
          <p:cNvSpPr/>
          <p:nvPr/>
        </p:nvSpPr>
        <p:spPr>
          <a:xfrm>
            <a:off x="3454417" y="3725689"/>
            <a:ext cx="1238831" cy="292640"/>
          </a:xfrm>
          <a:prstGeom prst="roundRect">
            <a:avLst>
              <a:gd name="adj" fmla="val 42364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b="1">
                <a:solidFill>
                  <a:prstClr val="black"/>
                </a:solidFill>
                <a:latin typeface="Calibri"/>
              </a:rPr>
              <a:t>Adtran OLT</a:t>
            </a:r>
          </a:p>
        </p:txBody>
      </p:sp>
      <p:sp>
        <p:nvSpPr>
          <p:cNvPr id="260" name="Rounded Rectangle 259"/>
          <p:cNvSpPr/>
          <p:nvPr/>
        </p:nvSpPr>
        <p:spPr>
          <a:xfrm>
            <a:off x="3454429" y="4778828"/>
            <a:ext cx="1256925" cy="292640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>
                <a:solidFill>
                  <a:prstClr val="black"/>
                </a:solidFill>
                <a:latin typeface="Calibri"/>
              </a:rPr>
              <a:t>Iskratel OLT (G)</a:t>
            </a:r>
            <a:endParaRPr lang="en-US" sz="1400" b="1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261" name="Straight Connector 260"/>
          <p:cNvCxnSpPr>
            <a:stCxn id="170" idx="3"/>
          </p:cNvCxnSpPr>
          <p:nvPr/>
        </p:nvCxnSpPr>
        <p:spPr>
          <a:xfrm flipV="1">
            <a:off x="4709955" y="4333446"/>
            <a:ext cx="722264" cy="248703"/>
          </a:xfrm>
          <a:prstGeom prst="line">
            <a:avLst/>
          </a:prstGeom>
          <a:ln>
            <a:solidFill>
              <a:srgbClr val="4BACC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2" name="Straight Connector 261"/>
          <p:cNvCxnSpPr>
            <a:stCxn id="176" idx="3"/>
            <a:endCxn id="116" idx="1"/>
          </p:cNvCxnSpPr>
          <p:nvPr/>
        </p:nvCxnSpPr>
        <p:spPr>
          <a:xfrm flipV="1">
            <a:off x="4693245" y="4183369"/>
            <a:ext cx="738974" cy="44969"/>
          </a:xfrm>
          <a:prstGeom prst="line">
            <a:avLst/>
          </a:prstGeom>
          <a:ln>
            <a:solidFill>
              <a:srgbClr val="4BACC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9" name="Straight Connector 268"/>
          <p:cNvCxnSpPr>
            <a:stCxn id="19" idx="2"/>
            <a:endCxn id="218" idx="3"/>
          </p:cNvCxnSpPr>
          <p:nvPr/>
        </p:nvCxnSpPr>
        <p:spPr>
          <a:xfrm flipH="1" flipV="1">
            <a:off x="2196496" y="3531265"/>
            <a:ext cx="692959" cy="76647"/>
          </a:xfrm>
          <a:prstGeom prst="line">
            <a:avLst/>
          </a:prstGeom>
          <a:ln w="19050" cmpd="sng">
            <a:solidFill>
              <a:srgbClr val="BFBF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5" name="TextBox 274"/>
          <p:cNvSpPr txBox="1"/>
          <p:nvPr/>
        </p:nvSpPr>
        <p:spPr>
          <a:xfrm>
            <a:off x="1186483" y="3087415"/>
            <a:ext cx="776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i="1">
                <a:solidFill>
                  <a:srgbClr val="4B4B4B"/>
                </a:solidFill>
                <a:latin typeface="Calibri"/>
              </a:rPr>
              <a:t>Alpha</a:t>
            </a:r>
          </a:p>
        </p:txBody>
      </p:sp>
      <p:cxnSp>
        <p:nvCxnSpPr>
          <p:cNvPr id="276" name="Straight Connector 275"/>
          <p:cNvCxnSpPr>
            <a:endCxn id="277" idx="3"/>
          </p:cNvCxnSpPr>
          <p:nvPr/>
        </p:nvCxnSpPr>
        <p:spPr>
          <a:xfrm flipH="1" flipV="1">
            <a:off x="999171" y="3530972"/>
            <a:ext cx="1046903" cy="12370"/>
          </a:xfrm>
          <a:prstGeom prst="line">
            <a:avLst/>
          </a:prstGeom>
          <a:ln w="12700" cmpd="sng">
            <a:solidFill>
              <a:srgbClr val="BFBF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7" name="Rounded Rectangle 276"/>
          <p:cNvSpPr/>
          <p:nvPr/>
        </p:nvSpPr>
        <p:spPr>
          <a:xfrm>
            <a:off x="580850" y="3434708"/>
            <a:ext cx="418308" cy="192528"/>
          </a:xfrm>
          <a:prstGeom prst="round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prstClr val="black"/>
                </a:solidFill>
                <a:latin typeface="Calibri"/>
              </a:rPr>
              <a:t>RG</a:t>
            </a:r>
          </a:p>
        </p:txBody>
      </p:sp>
      <p:sp>
        <p:nvSpPr>
          <p:cNvPr id="278" name="TextBox 277"/>
          <p:cNvSpPr txBox="1"/>
          <p:nvPr/>
        </p:nvSpPr>
        <p:spPr>
          <a:xfrm>
            <a:off x="1173977" y="3322189"/>
            <a:ext cx="776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i="1">
                <a:solidFill>
                  <a:srgbClr val="4B4B4B"/>
                </a:solidFill>
                <a:latin typeface="Calibri"/>
              </a:rPr>
              <a:t>Iskratel</a:t>
            </a:r>
          </a:p>
        </p:txBody>
      </p:sp>
      <p:cxnSp>
        <p:nvCxnSpPr>
          <p:cNvPr id="279" name="Straight Connector 278"/>
          <p:cNvCxnSpPr>
            <a:stCxn id="256" idx="1"/>
            <a:endCxn id="280" idx="3"/>
          </p:cNvCxnSpPr>
          <p:nvPr/>
        </p:nvCxnSpPr>
        <p:spPr>
          <a:xfrm flipH="1">
            <a:off x="999158" y="3748926"/>
            <a:ext cx="921578" cy="18538"/>
          </a:xfrm>
          <a:prstGeom prst="line">
            <a:avLst/>
          </a:prstGeom>
          <a:ln w="12700" cmpd="sng">
            <a:solidFill>
              <a:srgbClr val="BFBF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0" name="Rounded Rectangle 279"/>
          <p:cNvSpPr/>
          <p:nvPr/>
        </p:nvSpPr>
        <p:spPr>
          <a:xfrm>
            <a:off x="580850" y="3671200"/>
            <a:ext cx="418308" cy="192528"/>
          </a:xfrm>
          <a:prstGeom prst="round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prstClr val="black"/>
                </a:solidFill>
                <a:latin typeface="Calibri"/>
              </a:rPr>
              <a:t>RG</a:t>
            </a:r>
          </a:p>
        </p:txBody>
      </p:sp>
      <p:sp>
        <p:nvSpPr>
          <p:cNvPr id="281" name="TextBox 280"/>
          <p:cNvSpPr txBox="1"/>
          <p:nvPr/>
        </p:nvSpPr>
        <p:spPr>
          <a:xfrm>
            <a:off x="1173977" y="3567043"/>
            <a:ext cx="776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i="1">
                <a:solidFill>
                  <a:srgbClr val="4B4B4B"/>
                </a:solidFill>
                <a:latin typeface="Calibri"/>
              </a:rPr>
              <a:t>Arcadyan</a:t>
            </a:r>
          </a:p>
        </p:txBody>
      </p:sp>
      <p:cxnSp>
        <p:nvCxnSpPr>
          <p:cNvPr id="283" name="Straight Connector 282"/>
          <p:cNvCxnSpPr>
            <a:stCxn id="284" idx="2"/>
            <a:endCxn id="282" idx="3"/>
          </p:cNvCxnSpPr>
          <p:nvPr/>
        </p:nvCxnSpPr>
        <p:spPr>
          <a:xfrm flipH="1">
            <a:off x="2182494" y="3885618"/>
            <a:ext cx="717329" cy="158950"/>
          </a:xfrm>
          <a:prstGeom prst="line">
            <a:avLst/>
          </a:prstGeom>
          <a:ln w="19050" cmpd="sng">
            <a:solidFill>
              <a:srgbClr val="BFBF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4" name="Oval 283"/>
          <p:cNvSpPr/>
          <p:nvPr/>
        </p:nvSpPr>
        <p:spPr>
          <a:xfrm>
            <a:off x="2899842" y="3856695"/>
            <a:ext cx="75927" cy="57845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287" name="Straight Connector 286"/>
          <p:cNvCxnSpPr>
            <a:stCxn id="181" idx="1"/>
            <a:endCxn id="284" idx="6"/>
          </p:cNvCxnSpPr>
          <p:nvPr/>
        </p:nvCxnSpPr>
        <p:spPr>
          <a:xfrm flipH="1">
            <a:off x="2975743" y="3872029"/>
            <a:ext cx="478675" cy="13609"/>
          </a:xfrm>
          <a:prstGeom prst="line">
            <a:avLst/>
          </a:prstGeom>
          <a:ln w="19050" cmpd="sng">
            <a:solidFill>
              <a:srgbClr val="BFBF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8" name="Straight Connector 287"/>
          <p:cNvCxnSpPr>
            <a:endCxn id="289" idx="3"/>
          </p:cNvCxnSpPr>
          <p:nvPr/>
        </p:nvCxnSpPr>
        <p:spPr>
          <a:xfrm flipH="1" flipV="1">
            <a:off x="1011667" y="4053219"/>
            <a:ext cx="1046903" cy="12370"/>
          </a:xfrm>
          <a:prstGeom prst="line">
            <a:avLst/>
          </a:prstGeom>
          <a:ln w="12700" cmpd="sng">
            <a:solidFill>
              <a:srgbClr val="BFBF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9" name="Rounded Rectangle 288"/>
          <p:cNvSpPr/>
          <p:nvPr/>
        </p:nvSpPr>
        <p:spPr>
          <a:xfrm>
            <a:off x="593345" y="3956955"/>
            <a:ext cx="418308" cy="192528"/>
          </a:xfrm>
          <a:prstGeom prst="round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prstClr val="black"/>
                </a:solidFill>
                <a:latin typeface="Calibri"/>
              </a:rPr>
              <a:t>RG</a:t>
            </a:r>
          </a:p>
        </p:txBody>
      </p:sp>
      <p:sp>
        <p:nvSpPr>
          <p:cNvPr id="290" name="TextBox 289"/>
          <p:cNvSpPr txBox="1"/>
          <p:nvPr/>
        </p:nvSpPr>
        <p:spPr>
          <a:xfrm>
            <a:off x="1186483" y="3844454"/>
            <a:ext cx="776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i="1">
                <a:solidFill>
                  <a:srgbClr val="4B4B4B"/>
                </a:solidFill>
                <a:latin typeface="Calibri"/>
              </a:rPr>
              <a:t>Adtran</a:t>
            </a:r>
          </a:p>
        </p:txBody>
      </p:sp>
      <p:cxnSp>
        <p:nvCxnSpPr>
          <p:cNvPr id="292" name="Straight Connector 291"/>
          <p:cNvCxnSpPr>
            <a:stCxn id="293" idx="2"/>
            <a:endCxn id="291" idx="3"/>
          </p:cNvCxnSpPr>
          <p:nvPr/>
        </p:nvCxnSpPr>
        <p:spPr>
          <a:xfrm flipH="1">
            <a:off x="2184016" y="4236717"/>
            <a:ext cx="717329" cy="67045"/>
          </a:xfrm>
          <a:prstGeom prst="line">
            <a:avLst/>
          </a:prstGeom>
          <a:ln w="19050" cmpd="sng">
            <a:solidFill>
              <a:srgbClr val="BFBF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3" name="Oval 292"/>
          <p:cNvSpPr/>
          <p:nvPr/>
        </p:nvSpPr>
        <p:spPr>
          <a:xfrm>
            <a:off x="2901331" y="4207792"/>
            <a:ext cx="75927" cy="57845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294" name="Straight Connector 293"/>
          <p:cNvCxnSpPr>
            <a:stCxn id="176" idx="1"/>
            <a:endCxn id="293" idx="6"/>
          </p:cNvCxnSpPr>
          <p:nvPr/>
        </p:nvCxnSpPr>
        <p:spPr>
          <a:xfrm flipH="1">
            <a:off x="2977272" y="4228333"/>
            <a:ext cx="477165" cy="8379"/>
          </a:xfrm>
          <a:prstGeom prst="line">
            <a:avLst/>
          </a:prstGeom>
          <a:ln w="19050" cmpd="sng">
            <a:solidFill>
              <a:srgbClr val="BFBF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5" name="Straight Connector 294"/>
          <p:cNvCxnSpPr>
            <a:endCxn id="296" idx="3"/>
          </p:cNvCxnSpPr>
          <p:nvPr/>
        </p:nvCxnSpPr>
        <p:spPr>
          <a:xfrm flipH="1" flipV="1">
            <a:off x="1013179" y="4312408"/>
            <a:ext cx="1046903" cy="12370"/>
          </a:xfrm>
          <a:prstGeom prst="line">
            <a:avLst/>
          </a:prstGeom>
          <a:ln w="12700" cmpd="sng">
            <a:solidFill>
              <a:srgbClr val="BFBF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6" name="Rounded Rectangle 295"/>
          <p:cNvSpPr/>
          <p:nvPr/>
        </p:nvSpPr>
        <p:spPr>
          <a:xfrm>
            <a:off x="594855" y="4216144"/>
            <a:ext cx="418308" cy="192528"/>
          </a:xfrm>
          <a:prstGeom prst="round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prstClr val="black"/>
                </a:solidFill>
                <a:latin typeface="Calibri"/>
              </a:rPr>
              <a:t>RG</a:t>
            </a:r>
          </a:p>
        </p:txBody>
      </p:sp>
      <p:sp>
        <p:nvSpPr>
          <p:cNvPr id="297" name="TextBox 296"/>
          <p:cNvSpPr txBox="1"/>
          <p:nvPr/>
        </p:nvSpPr>
        <p:spPr>
          <a:xfrm>
            <a:off x="1196857" y="4088759"/>
            <a:ext cx="776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i="1">
                <a:solidFill>
                  <a:srgbClr val="4B4B4B"/>
                </a:solidFill>
                <a:latin typeface="Calibri"/>
              </a:rPr>
              <a:t>CIG    </a:t>
            </a:r>
          </a:p>
        </p:txBody>
      </p:sp>
      <p:cxnSp>
        <p:nvCxnSpPr>
          <p:cNvPr id="299" name="Straight Connector 298"/>
          <p:cNvCxnSpPr>
            <a:stCxn id="300" idx="2"/>
            <a:endCxn id="298" idx="3"/>
          </p:cNvCxnSpPr>
          <p:nvPr/>
        </p:nvCxnSpPr>
        <p:spPr>
          <a:xfrm flipH="1">
            <a:off x="2186712" y="4565526"/>
            <a:ext cx="717329" cy="16915"/>
          </a:xfrm>
          <a:prstGeom prst="line">
            <a:avLst/>
          </a:prstGeom>
          <a:ln w="19050" cmpd="sng">
            <a:solidFill>
              <a:srgbClr val="BFBF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0" name="Oval 299"/>
          <p:cNvSpPr/>
          <p:nvPr/>
        </p:nvSpPr>
        <p:spPr>
          <a:xfrm>
            <a:off x="2904027" y="4536607"/>
            <a:ext cx="75927" cy="57845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301" name="Straight Connector 300"/>
          <p:cNvCxnSpPr>
            <a:stCxn id="170" idx="1"/>
            <a:endCxn id="300" idx="6"/>
          </p:cNvCxnSpPr>
          <p:nvPr/>
        </p:nvCxnSpPr>
        <p:spPr>
          <a:xfrm flipH="1" flipV="1">
            <a:off x="2979954" y="4565526"/>
            <a:ext cx="474460" cy="16603"/>
          </a:xfrm>
          <a:prstGeom prst="line">
            <a:avLst/>
          </a:prstGeom>
          <a:ln w="19050" cmpd="sng">
            <a:solidFill>
              <a:srgbClr val="BFBF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2" name="Straight Connector 301"/>
          <p:cNvCxnSpPr>
            <a:endCxn id="303" idx="3"/>
          </p:cNvCxnSpPr>
          <p:nvPr/>
        </p:nvCxnSpPr>
        <p:spPr>
          <a:xfrm flipH="1" flipV="1">
            <a:off x="1015875" y="4591092"/>
            <a:ext cx="1046903" cy="12370"/>
          </a:xfrm>
          <a:prstGeom prst="line">
            <a:avLst/>
          </a:prstGeom>
          <a:ln w="12700" cmpd="sng">
            <a:solidFill>
              <a:srgbClr val="BFBF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3" name="Rounded Rectangle 302"/>
          <p:cNvSpPr/>
          <p:nvPr/>
        </p:nvSpPr>
        <p:spPr>
          <a:xfrm>
            <a:off x="597560" y="4494828"/>
            <a:ext cx="418308" cy="192528"/>
          </a:xfrm>
          <a:prstGeom prst="round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prstClr val="black"/>
                </a:solidFill>
                <a:latin typeface="Calibri"/>
              </a:rPr>
              <a:t>RG</a:t>
            </a:r>
          </a:p>
        </p:txBody>
      </p:sp>
      <p:cxnSp>
        <p:nvCxnSpPr>
          <p:cNvPr id="305" name="Straight Connector 304"/>
          <p:cNvCxnSpPr>
            <a:stCxn id="306" idx="2"/>
            <a:endCxn id="304" idx="3"/>
          </p:cNvCxnSpPr>
          <p:nvPr/>
        </p:nvCxnSpPr>
        <p:spPr>
          <a:xfrm flipH="1" flipV="1">
            <a:off x="2190838" y="4859824"/>
            <a:ext cx="692264" cy="49925"/>
          </a:xfrm>
          <a:prstGeom prst="line">
            <a:avLst/>
          </a:prstGeom>
          <a:ln w="19050" cmpd="sng">
            <a:solidFill>
              <a:srgbClr val="BFBF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6" name="Oval 305"/>
          <p:cNvSpPr/>
          <p:nvPr/>
        </p:nvSpPr>
        <p:spPr>
          <a:xfrm>
            <a:off x="2883115" y="4880822"/>
            <a:ext cx="75927" cy="57845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307" name="Straight Connector 306"/>
          <p:cNvCxnSpPr>
            <a:stCxn id="260" idx="1"/>
            <a:endCxn id="306" idx="6"/>
          </p:cNvCxnSpPr>
          <p:nvPr/>
        </p:nvCxnSpPr>
        <p:spPr>
          <a:xfrm flipH="1" flipV="1">
            <a:off x="2959031" y="4909746"/>
            <a:ext cx="495385" cy="15403"/>
          </a:xfrm>
          <a:prstGeom prst="line">
            <a:avLst/>
          </a:prstGeom>
          <a:ln w="19050" cmpd="sng">
            <a:solidFill>
              <a:srgbClr val="BFBF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8" name="Straight Connector 307"/>
          <p:cNvCxnSpPr>
            <a:stCxn id="304" idx="1"/>
            <a:endCxn id="309" idx="3"/>
          </p:cNvCxnSpPr>
          <p:nvPr/>
        </p:nvCxnSpPr>
        <p:spPr>
          <a:xfrm flipH="1">
            <a:off x="1020035" y="4859820"/>
            <a:ext cx="909083" cy="17006"/>
          </a:xfrm>
          <a:prstGeom prst="line">
            <a:avLst/>
          </a:prstGeom>
          <a:ln w="12700" cmpd="sng">
            <a:solidFill>
              <a:srgbClr val="BFBF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9" name="Rounded Rectangle 308"/>
          <p:cNvSpPr/>
          <p:nvPr/>
        </p:nvSpPr>
        <p:spPr>
          <a:xfrm>
            <a:off x="601700" y="4780562"/>
            <a:ext cx="418308" cy="192528"/>
          </a:xfrm>
          <a:prstGeom prst="round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prstClr val="black"/>
                </a:solidFill>
                <a:latin typeface="Calibri"/>
              </a:rPr>
              <a:t>RG</a:t>
            </a:r>
          </a:p>
        </p:txBody>
      </p:sp>
      <p:sp>
        <p:nvSpPr>
          <p:cNvPr id="310" name="TextBox 309"/>
          <p:cNvSpPr txBox="1"/>
          <p:nvPr/>
        </p:nvSpPr>
        <p:spPr>
          <a:xfrm>
            <a:off x="1178008" y="4376777"/>
            <a:ext cx="776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i="1">
                <a:solidFill>
                  <a:srgbClr val="4B4B4B"/>
                </a:solidFill>
                <a:latin typeface="Calibri"/>
              </a:rPr>
              <a:t>Iskratel</a:t>
            </a:r>
          </a:p>
        </p:txBody>
      </p:sp>
      <p:sp>
        <p:nvSpPr>
          <p:cNvPr id="311" name="TextBox 310"/>
          <p:cNvSpPr txBox="1"/>
          <p:nvPr/>
        </p:nvSpPr>
        <p:spPr>
          <a:xfrm>
            <a:off x="1180002" y="4662857"/>
            <a:ext cx="776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i="1">
                <a:solidFill>
                  <a:srgbClr val="4B4B4B"/>
                </a:solidFill>
                <a:latin typeface="Calibri"/>
              </a:rPr>
              <a:t>Iskratel</a:t>
            </a:r>
          </a:p>
        </p:txBody>
      </p:sp>
      <p:sp>
        <p:nvSpPr>
          <p:cNvPr id="312" name="Rounded Rectangle 311"/>
          <p:cNvSpPr/>
          <p:nvPr/>
        </p:nvSpPr>
        <p:spPr>
          <a:xfrm>
            <a:off x="2774011" y="2708396"/>
            <a:ext cx="1145901" cy="303824"/>
          </a:xfrm>
          <a:prstGeom prst="roundRect">
            <a:avLst>
              <a:gd name="adj" fmla="val 49668"/>
            </a:avLst>
          </a:prstGeom>
          <a:ln>
            <a:prstDash val="sys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>
                <a:solidFill>
                  <a:prstClr val="black"/>
                </a:solidFill>
                <a:latin typeface="Calibri"/>
              </a:rPr>
              <a:t>BBSim</a:t>
            </a:r>
          </a:p>
        </p:txBody>
      </p:sp>
      <p:cxnSp>
        <p:nvCxnSpPr>
          <p:cNvPr id="109" name="Straight Arrow Connector 108"/>
          <p:cNvCxnSpPr/>
          <p:nvPr/>
        </p:nvCxnSpPr>
        <p:spPr>
          <a:xfrm flipV="1">
            <a:off x="284085" y="676641"/>
            <a:ext cx="8356" cy="2377354"/>
          </a:xfrm>
          <a:prstGeom prst="straightConnector1">
            <a:avLst/>
          </a:prstGeom>
          <a:ln w="38100" cap="rnd" cmpd="sng">
            <a:solidFill>
              <a:schemeClr val="tx1">
                <a:lumMod val="60000"/>
                <a:lumOff val="40000"/>
              </a:schemeClr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1" name="TextBox 110"/>
          <p:cNvSpPr txBox="1"/>
          <p:nvPr/>
        </p:nvSpPr>
        <p:spPr>
          <a:xfrm rot="16200000">
            <a:off x="-356982" y="1700030"/>
            <a:ext cx="1265390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rgbClr val="4B4B4B"/>
                </a:solidFill>
                <a:latin typeface="Calibri"/>
              </a:rPr>
              <a:t>Software Stack</a:t>
            </a:r>
          </a:p>
        </p:txBody>
      </p:sp>
      <p:cxnSp>
        <p:nvCxnSpPr>
          <p:cNvPr id="313" name="Straight Arrow Connector 312"/>
          <p:cNvCxnSpPr/>
          <p:nvPr/>
        </p:nvCxnSpPr>
        <p:spPr>
          <a:xfrm flipV="1">
            <a:off x="275725" y="3087417"/>
            <a:ext cx="16716" cy="2047477"/>
          </a:xfrm>
          <a:prstGeom prst="straightConnector1">
            <a:avLst/>
          </a:prstGeom>
          <a:ln w="38100" cap="rnd" cmpd="sng">
            <a:solidFill>
              <a:schemeClr val="tx1">
                <a:lumMod val="60000"/>
                <a:lumOff val="40000"/>
              </a:schemeClr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4" name="TextBox 313"/>
          <p:cNvSpPr txBox="1"/>
          <p:nvPr/>
        </p:nvSpPr>
        <p:spPr>
          <a:xfrm rot="16200000">
            <a:off x="-177123" y="3780931"/>
            <a:ext cx="905704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rgbClr val="4B4B4B"/>
                </a:solidFill>
                <a:latin typeface="Calibri"/>
              </a:rPr>
              <a:t>Hardware</a:t>
            </a:r>
          </a:p>
        </p:txBody>
      </p:sp>
      <p:cxnSp>
        <p:nvCxnSpPr>
          <p:cNvPr id="315" name="Straight Connector 314"/>
          <p:cNvCxnSpPr>
            <a:endCxn id="62" idx="2"/>
          </p:cNvCxnSpPr>
          <p:nvPr/>
        </p:nvCxnSpPr>
        <p:spPr>
          <a:xfrm flipV="1">
            <a:off x="3757635" y="2401159"/>
            <a:ext cx="315896" cy="307238"/>
          </a:xfrm>
          <a:prstGeom prst="line">
            <a:avLst/>
          </a:prstGeom>
          <a:ln w="12700" cmpd="sng"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7" name="Rounded Rectangle 316"/>
          <p:cNvSpPr/>
          <p:nvPr/>
        </p:nvSpPr>
        <p:spPr>
          <a:xfrm>
            <a:off x="1900132" y="2790564"/>
            <a:ext cx="289003" cy="85695"/>
          </a:xfrm>
          <a:prstGeom prst="roundRect">
            <a:avLst>
              <a:gd name="adj" fmla="val 49668"/>
            </a:avLst>
          </a:prstGeom>
          <a:ln w="12700" cmpd="sng">
            <a:prstDash val="sys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200" b="1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319" name="Straight Connector 318"/>
          <p:cNvCxnSpPr>
            <a:stCxn id="317" idx="3"/>
            <a:endCxn id="312" idx="1"/>
          </p:cNvCxnSpPr>
          <p:nvPr/>
        </p:nvCxnSpPr>
        <p:spPr>
          <a:xfrm>
            <a:off x="2189129" y="2833392"/>
            <a:ext cx="584882" cy="26916"/>
          </a:xfrm>
          <a:prstGeom prst="line">
            <a:avLst/>
          </a:prstGeom>
          <a:ln w="19050" cap="rnd" cmpd="sng">
            <a:solidFill>
              <a:srgbClr val="4B994B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0" name="Oval 319"/>
          <p:cNvSpPr/>
          <p:nvPr/>
        </p:nvSpPr>
        <p:spPr>
          <a:xfrm>
            <a:off x="2498518" y="2818398"/>
            <a:ext cx="75927" cy="57845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24" name="Rounded Rectangle 323"/>
          <p:cNvSpPr/>
          <p:nvPr/>
        </p:nvSpPr>
        <p:spPr>
          <a:xfrm>
            <a:off x="1910506" y="2909544"/>
            <a:ext cx="289003" cy="85695"/>
          </a:xfrm>
          <a:prstGeom prst="roundRect">
            <a:avLst>
              <a:gd name="adj" fmla="val 49668"/>
            </a:avLst>
          </a:prstGeom>
          <a:ln w="12700" cmpd="sng">
            <a:prstDash val="sys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2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5" name="Rounded Rectangle 324"/>
          <p:cNvSpPr/>
          <p:nvPr/>
        </p:nvSpPr>
        <p:spPr>
          <a:xfrm>
            <a:off x="1894999" y="2665568"/>
            <a:ext cx="289003" cy="85695"/>
          </a:xfrm>
          <a:prstGeom prst="roundRect">
            <a:avLst>
              <a:gd name="adj" fmla="val 49668"/>
            </a:avLst>
          </a:prstGeom>
          <a:ln w="12700" cmpd="sng">
            <a:prstDash val="sys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200" b="1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326" name="Straight Connector 325"/>
          <p:cNvCxnSpPr>
            <a:stCxn id="325" idx="3"/>
            <a:endCxn id="320" idx="1"/>
          </p:cNvCxnSpPr>
          <p:nvPr/>
        </p:nvCxnSpPr>
        <p:spPr>
          <a:xfrm>
            <a:off x="2183993" y="2708396"/>
            <a:ext cx="325638" cy="118470"/>
          </a:xfrm>
          <a:prstGeom prst="line">
            <a:avLst/>
          </a:prstGeom>
          <a:ln w="19050" cap="rnd" cmpd="sng">
            <a:solidFill>
              <a:srgbClr val="4B994B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9" name="Straight Connector 328"/>
          <p:cNvCxnSpPr>
            <a:stCxn id="324" idx="3"/>
            <a:endCxn id="320" idx="3"/>
          </p:cNvCxnSpPr>
          <p:nvPr/>
        </p:nvCxnSpPr>
        <p:spPr>
          <a:xfrm flipV="1">
            <a:off x="2199515" y="2867789"/>
            <a:ext cx="310137" cy="84603"/>
          </a:xfrm>
          <a:prstGeom prst="line">
            <a:avLst/>
          </a:prstGeom>
          <a:ln w="19050" cap="rnd" cmpd="sng">
            <a:solidFill>
              <a:srgbClr val="4B994B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ounded Rectangle 33"/>
          <p:cNvSpPr/>
          <p:nvPr/>
        </p:nvSpPr>
        <p:spPr>
          <a:xfrm>
            <a:off x="1933242" y="3233033"/>
            <a:ext cx="261747" cy="167788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8" name="Rounded Rectangle 217"/>
          <p:cNvSpPr/>
          <p:nvPr/>
        </p:nvSpPr>
        <p:spPr>
          <a:xfrm>
            <a:off x="1934754" y="3447352"/>
            <a:ext cx="261747" cy="16778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6" name="Rounded Rectangle 255"/>
          <p:cNvSpPr/>
          <p:nvPr/>
        </p:nvSpPr>
        <p:spPr>
          <a:xfrm>
            <a:off x="1920759" y="3665033"/>
            <a:ext cx="261747" cy="16778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2" name="Rounded Rectangle 281"/>
          <p:cNvSpPr/>
          <p:nvPr/>
        </p:nvSpPr>
        <p:spPr>
          <a:xfrm>
            <a:off x="1920759" y="3960675"/>
            <a:ext cx="261747" cy="16778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1" name="Rounded Rectangle 290"/>
          <p:cNvSpPr/>
          <p:nvPr/>
        </p:nvSpPr>
        <p:spPr>
          <a:xfrm>
            <a:off x="1922271" y="4219866"/>
            <a:ext cx="261747" cy="16778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8" name="Rounded Rectangle 297"/>
          <p:cNvSpPr/>
          <p:nvPr/>
        </p:nvSpPr>
        <p:spPr>
          <a:xfrm>
            <a:off x="1924967" y="4498551"/>
            <a:ext cx="261747" cy="16778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4" name="Rounded Rectangle 303"/>
          <p:cNvSpPr/>
          <p:nvPr/>
        </p:nvSpPr>
        <p:spPr>
          <a:xfrm>
            <a:off x="1929093" y="4775931"/>
            <a:ext cx="261747" cy="16778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105530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="" xmlns:a16="http://schemas.microsoft.com/office/drawing/2014/main" id="{83F77B4F-7684-CF4F-BE07-FE5B034C8F10}"/>
              </a:ext>
            </a:extLst>
          </p:cNvPr>
          <p:cNvSpPr txBox="1">
            <a:spLocks/>
          </p:cNvSpPr>
          <p:nvPr/>
        </p:nvSpPr>
        <p:spPr>
          <a:xfrm>
            <a:off x="2320086" y="-31187"/>
            <a:ext cx="4352544" cy="5232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solidFill>
                  <a:srgbClr val="4F81BD"/>
                </a:solidFill>
              </a:rPr>
              <a:t>    Demo setup BBWF 2018</a:t>
            </a:r>
          </a:p>
        </p:txBody>
      </p:sp>
      <p:sp>
        <p:nvSpPr>
          <p:cNvPr id="5" name="Rectangle 4"/>
          <p:cNvSpPr/>
          <p:nvPr/>
        </p:nvSpPr>
        <p:spPr>
          <a:xfrm>
            <a:off x="2997461" y="505059"/>
            <a:ext cx="33677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/>
              <a:t>ONF Booth (Hall 22a, Booth B116) 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1" y="638586"/>
            <a:ext cx="2301952" cy="428554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146308" y="2544284"/>
            <a:ext cx="21081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AF3333"/>
                </a:solidFill>
                <a:effectLst/>
                <a:uLnTx/>
                <a:uFillTx/>
              </a:rPr>
              <a:t>OLTs</a:t>
            </a: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: Adtran, CIG,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EdgeCore &amp; Iskratel</a:t>
            </a:r>
          </a:p>
        </p:txBody>
      </p:sp>
      <p:sp>
        <p:nvSpPr>
          <p:cNvPr id="26" name="Right Brace 25"/>
          <p:cNvSpPr/>
          <p:nvPr/>
        </p:nvSpPr>
        <p:spPr>
          <a:xfrm>
            <a:off x="2782241" y="2434973"/>
            <a:ext cx="237066" cy="1083734"/>
          </a:xfrm>
          <a:prstGeom prst="rightBrace">
            <a:avLst/>
          </a:prstGeom>
          <a:noFill/>
          <a:ln w="25400" cap="flat" cmpd="sng" algn="ctr">
            <a:solidFill>
              <a:srgbClr val="4B87CC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4B4B4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Right Brace 26"/>
          <p:cNvSpPr/>
          <p:nvPr/>
        </p:nvSpPr>
        <p:spPr>
          <a:xfrm>
            <a:off x="2799173" y="3781173"/>
            <a:ext cx="254001" cy="863600"/>
          </a:xfrm>
          <a:prstGeom prst="rightBrace">
            <a:avLst/>
          </a:prstGeom>
          <a:noFill/>
          <a:ln w="25400" cap="flat" cmpd="sng" algn="ctr">
            <a:solidFill>
              <a:srgbClr val="4B87CC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4B4B4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197109" y="3861984"/>
            <a:ext cx="32813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AF3333"/>
                </a:solidFill>
                <a:effectLst/>
                <a:uLnTx/>
                <a:uFillTx/>
              </a:rPr>
              <a:t>Servers</a:t>
            </a: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: VOLTHA, ONOS, XOS, K8s, ELK,</a:t>
            </a:r>
            <a:r>
              <a:rPr kumimoji="0" lang="en-US" sz="1800" b="1" i="0" u="none" strike="noStrike" kern="0" cap="none" spc="0" normalizeH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Docker, Prometheus, Grafana,</a:t>
            </a:r>
            <a:r>
              <a:rPr kumimoji="0" lang="en-US" sz="1800" b="1" i="0" u="none" strike="noStrike" kern="0" cap="none" spc="0" normalizeH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Kibana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171707" y="1235377"/>
            <a:ext cx="23341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AF3333"/>
                </a:solidFill>
                <a:effectLst/>
                <a:uLnTx/>
                <a:uFillTx/>
              </a:rPr>
              <a:t>ONUs</a:t>
            </a: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: Arcadyan, Alpha, Adtran, CIG, Iskratel</a:t>
            </a:r>
          </a:p>
        </p:txBody>
      </p:sp>
      <p:sp>
        <p:nvSpPr>
          <p:cNvPr id="30" name="Right Brace 29"/>
          <p:cNvSpPr/>
          <p:nvPr/>
        </p:nvSpPr>
        <p:spPr>
          <a:xfrm>
            <a:off x="2782240" y="1131104"/>
            <a:ext cx="237067" cy="1159935"/>
          </a:xfrm>
          <a:prstGeom prst="rightBrace">
            <a:avLst/>
          </a:prstGeom>
          <a:noFill/>
          <a:ln w="25400" cap="flat" cmpd="sng" algn="ctr">
            <a:solidFill>
              <a:srgbClr val="4B87CC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4B4B4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 flipH="1">
            <a:off x="2748375" y="3654172"/>
            <a:ext cx="305988" cy="0"/>
          </a:xfrm>
          <a:prstGeom prst="straightConnector1">
            <a:avLst/>
          </a:prstGeom>
          <a:noFill/>
          <a:ln w="25400" cap="flat" cmpd="sng" algn="ctr">
            <a:solidFill>
              <a:srgbClr val="4B87CC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32" name="TextBox 31"/>
          <p:cNvSpPr txBox="1"/>
          <p:nvPr/>
        </p:nvSpPr>
        <p:spPr>
          <a:xfrm>
            <a:off x="3171707" y="3464455"/>
            <a:ext cx="26500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AF3333"/>
                </a:solidFill>
                <a:effectLst/>
                <a:uLnTx/>
                <a:uFillTx/>
              </a:rPr>
              <a:t>AGG switch: </a:t>
            </a: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4B4B4B">
                    <a:lumMod val="50000"/>
                  </a:srgbClr>
                </a:solidFill>
                <a:effectLst/>
                <a:uLnTx/>
                <a:uFillTx/>
              </a:rPr>
              <a:t>EdgeCore</a:t>
            </a:r>
          </a:p>
        </p:txBody>
      </p:sp>
    </p:spTree>
    <p:extLst>
      <p:ext uri="{BB962C8B-B14F-4D97-AF65-F5344CB8AC3E}">
        <p14:creationId xmlns:p14="http://schemas.microsoft.com/office/powerpoint/2010/main" val="807687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SEBA Development &amp; Roadmap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921E2DF-5279-024C-809C-CD16853F95A6}" type="slidenum">
              <a:rPr lang="en-US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3882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9753" y="1464525"/>
            <a:ext cx="1162887" cy="618445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648" y="657283"/>
            <a:ext cx="1184777" cy="77549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5935" y="2082970"/>
            <a:ext cx="1263788" cy="636949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416395" y="-4464"/>
            <a:ext cx="43542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>
                <a:solidFill>
                  <a:srgbClr val="4F81BD"/>
                </a:solidFill>
                <a:latin typeface="Calibri"/>
              </a:rPr>
              <a:t>Distributed DevOps - SEBA</a:t>
            </a:r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Left-Right Arrow 10"/>
          <p:cNvSpPr/>
          <p:nvPr/>
        </p:nvSpPr>
        <p:spPr>
          <a:xfrm rot="5400000">
            <a:off x="4284218" y="2407327"/>
            <a:ext cx="642306" cy="283439"/>
          </a:xfrm>
          <a:prstGeom prst="left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Left-Right Arrow 11"/>
          <p:cNvSpPr/>
          <p:nvPr/>
        </p:nvSpPr>
        <p:spPr>
          <a:xfrm rot="7913431">
            <a:off x="5446188" y="1364702"/>
            <a:ext cx="690173" cy="241893"/>
          </a:xfrm>
          <a:prstGeom prst="left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Left-Right Arrow 12"/>
          <p:cNvSpPr/>
          <p:nvPr/>
        </p:nvSpPr>
        <p:spPr>
          <a:xfrm rot="1850754">
            <a:off x="2936467" y="1216189"/>
            <a:ext cx="686852" cy="243062"/>
          </a:xfrm>
          <a:prstGeom prst="left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Left-Right Arrow 13"/>
          <p:cNvSpPr/>
          <p:nvPr/>
        </p:nvSpPr>
        <p:spPr>
          <a:xfrm>
            <a:off x="2593042" y="2305972"/>
            <a:ext cx="686852" cy="243062"/>
          </a:xfrm>
          <a:prstGeom prst="left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Left-Right Arrow 14"/>
          <p:cNvSpPr/>
          <p:nvPr/>
        </p:nvSpPr>
        <p:spPr>
          <a:xfrm>
            <a:off x="5667878" y="2283727"/>
            <a:ext cx="686852" cy="243062"/>
          </a:xfrm>
          <a:prstGeom prst="left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621185" y="2341428"/>
            <a:ext cx="92256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>
                <a:solidFill>
                  <a:prstClr val="black"/>
                </a:solidFill>
                <a:latin typeface="Calibri"/>
              </a:rPr>
              <a:t>SEBA System</a:t>
            </a:r>
          </a:p>
          <a:p>
            <a:r>
              <a:rPr lang="en-US" sz="1100">
                <a:solidFill>
                  <a:prstClr val="black"/>
                </a:solidFill>
                <a:latin typeface="Calibri"/>
              </a:rPr>
              <a:t>End-to-End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98112" y="2526789"/>
            <a:ext cx="106487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prstClr val="black"/>
                </a:solidFill>
                <a:latin typeface="Calibri"/>
              </a:rPr>
              <a:t>OLT, Switch </a:t>
            </a:r>
          </a:p>
          <a:p>
            <a:r>
              <a:rPr lang="en-US" sz="1100">
                <a:solidFill>
                  <a:prstClr val="black"/>
                </a:solidFill>
                <a:latin typeface="Calibri"/>
              </a:rPr>
              <a:t>Hardware</a:t>
            </a:r>
          </a:p>
          <a:p>
            <a:r>
              <a:rPr lang="en-US" sz="1100">
                <a:solidFill>
                  <a:prstClr val="black"/>
                </a:solidFill>
                <a:latin typeface="Calibri"/>
              </a:rPr>
              <a:t>Redfish APIs</a:t>
            </a:r>
          </a:p>
        </p:txBody>
      </p:sp>
      <p:sp>
        <p:nvSpPr>
          <p:cNvPr id="18" name="TextBox 17"/>
          <p:cNvSpPr txBox="1"/>
          <p:nvPr/>
        </p:nvSpPr>
        <p:spPr>
          <a:xfrm rot="1947635">
            <a:off x="2633000" y="1385114"/>
            <a:ext cx="103360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>
                <a:solidFill>
                  <a:prstClr val="black"/>
                </a:solidFill>
                <a:latin typeface="Calibri"/>
              </a:rPr>
              <a:t>OLT</a:t>
            </a:r>
          </a:p>
          <a:p>
            <a:pPr algn="ctr"/>
            <a:r>
              <a:rPr lang="en-US" sz="1100">
                <a:solidFill>
                  <a:prstClr val="black"/>
                </a:solidFill>
                <a:latin typeface="Calibri"/>
              </a:rPr>
              <a:t>Software (BAL)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4720" y="3012451"/>
            <a:ext cx="970636" cy="87357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26" name="Rectangle 25"/>
          <p:cNvSpPr/>
          <p:nvPr/>
        </p:nvSpPr>
        <p:spPr>
          <a:xfrm>
            <a:off x="4281453" y="3801959"/>
            <a:ext cx="715761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97A7"/>
                </a:solidFill>
                <a:latin typeface="Calibri"/>
              </a:rPr>
              <a:t>AT&amp;T</a:t>
            </a: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66312" y="934007"/>
            <a:ext cx="1034950" cy="222069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 rot="18713639">
            <a:off x="5612570" y="1418871"/>
            <a:ext cx="9583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prstClr val="black"/>
                </a:solidFill>
                <a:latin typeface="Calibri"/>
              </a:rPr>
              <a:t>OpenOMCI</a:t>
            </a:r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9864" y="1814407"/>
            <a:ext cx="1318986" cy="911935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6143" y="2547622"/>
            <a:ext cx="873850" cy="197918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76172" y="2895554"/>
            <a:ext cx="834571" cy="221694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5585054" y="2561414"/>
            <a:ext cx="10648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prstClr val="black"/>
                </a:solidFill>
                <a:latin typeface="Calibri"/>
              </a:rPr>
              <a:t>OLT &amp; ONU </a:t>
            </a: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85883" y="3604083"/>
            <a:ext cx="1199273" cy="421731"/>
          </a:xfrm>
          <a:prstGeom prst="rect">
            <a:avLst/>
          </a:prstGeom>
        </p:spPr>
      </p:pic>
      <p:sp>
        <p:nvSpPr>
          <p:cNvPr id="40" name="Left-Right Arrow 39"/>
          <p:cNvSpPr/>
          <p:nvPr/>
        </p:nvSpPr>
        <p:spPr>
          <a:xfrm rot="20294051">
            <a:off x="2914985" y="3338362"/>
            <a:ext cx="686852" cy="243062"/>
          </a:xfrm>
          <a:prstGeom prst="left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687858" y="3908090"/>
            <a:ext cx="1160599" cy="26161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100">
                <a:solidFill>
                  <a:prstClr val="white"/>
                </a:solidFill>
                <a:latin typeface="Calibri"/>
              </a:rPr>
              <a:t>VOLTHA 2.0</a:t>
            </a:r>
          </a:p>
        </p:txBody>
      </p:sp>
      <p:sp>
        <p:nvSpPr>
          <p:cNvPr id="42" name="Left-Right Arrow 41"/>
          <p:cNvSpPr/>
          <p:nvPr/>
        </p:nvSpPr>
        <p:spPr>
          <a:xfrm rot="1504787">
            <a:off x="5637320" y="3338362"/>
            <a:ext cx="686852" cy="243062"/>
          </a:xfrm>
          <a:prstGeom prst="left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" name="TextBox 42"/>
          <p:cNvSpPr txBox="1"/>
          <p:nvPr/>
        </p:nvSpPr>
        <p:spPr>
          <a:xfrm rot="20453478">
            <a:off x="2886915" y="3576442"/>
            <a:ext cx="904912" cy="2616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100">
                <a:solidFill>
                  <a:prstClr val="black"/>
                </a:solidFill>
                <a:latin typeface="Calibri"/>
              </a:rPr>
              <a:t>VOLTHA 2.0</a:t>
            </a:r>
          </a:p>
        </p:txBody>
      </p:sp>
      <p:sp>
        <p:nvSpPr>
          <p:cNvPr id="44" name="TextBox 43"/>
          <p:cNvSpPr txBox="1"/>
          <p:nvPr/>
        </p:nvSpPr>
        <p:spPr>
          <a:xfrm rot="1522584">
            <a:off x="5401143" y="3578411"/>
            <a:ext cx="904912" cy="4308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100">
                <a:solidFill>
                  <a:prstClr val="black"/>
                </a:solidFill>
                <a:latin typeface="Calibri"/>
              </a:rPr>
              <a:t>Technology Profiles</a:t>
            </a:r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53348" y="3367241"/>
            <a:ext cx="1257366" cy="584550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48855" y="3799038"/>
            <a:ext cx="1098361" cy="453559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409887" y="4921671"/>
            <a:ext cx="1291629" cy="212971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033659" y="4733798"/>
            <a:ext cx="1411549" cy="409702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739286" y="4876054"/>
            <a:ext cx="714087" cy="272835"/>
          </a:xfrm>
          <a:prstGeom prst="rect">
            <a:avLst/>
          </a:prstGeom>
        </p:spPr>
      </p:pic>
      <p:sp>
        <p:nvSpPr>
          <p:cNvPr id="52" name="Left-Right Arrow 51"/>
          <p:cNvSpPr/>
          <p:nvPr/>
        </p:nvSpPr>
        <p:spPr>
          <a:xfrm rot="5400000">
            <a:off x="4300044" y="4353836"/>
            <a:ext cx="642306" cy="283439"/>
          </a:xfrm>
          <a:prstGeom prst="left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773584" y="4283031"/>
            <a:ext cx="112858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>
                <a:solidFill>
                  <a:prstClr val="black"/>
                </a:solidFill>
                <a:latin typeface="Calibri"/>
              </a:rPr>
              <a:t>Test automation</a:t>
            </a:r>
          </a:p>
          <a:p>
            <a:r>
              <a:rPr lang="en-US" sz="1100">
                <a:solidFill>
                  <a:prstClr val="black"/>
                </a:solidFill>
                <a:latin typeface="Calibri"/>
              </a:rPr>
              <a:t>Certification</a:t>
            </a:r>
          </a:p>
        </p:txBody>
      </p:sp>
      <p:pic>
        <p:nvPicPr>
          <p:cNvPr id="54" name="Picture 5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944568" y="466434"/>
            <a:ext cx="1038138" cy="485130"/>
          </a:xfrm>
          <a:prstGeom prst="rect">
            <a:avLst/>
          </a:prstGeom>
        </p:spPr>
      </p:pic>
      <p:sp>
        <p:nvSpPr>
          <p:cNvPr id="55" name="Left-Right Arrow 54"/>
          <p:cNvSpPr/>
          <p:nvPr/>
        </p:nvSpPr>
        <p:spPr>
          <a:xfrm rot="5400000">
            <a:off x="4368973" y="960836"/>
            <a:ext cx="472803" cy="283439"/>
          </a:xfrm>
          <a:prstGeom prst="left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670191" y="957177"/>
            <a:ext cx="10648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prstClr val="black"/>
                </a:solidFill>
                <a:latin typeface="Calibri"/>
              </a:rPr>
              <a:t>Simulator</a:t>
            </a:r>
          </a:p>
        </p:txBody>
      </p:sp>
    </p:spTree>
    <p:extLst>
      <p:ext uri="{BB962C8B-B14F-4D97-AF65-F5344CB8AC3E}">
        <p14:creationId xmlns:p14="http://schemas.microsoft.com/office/powerpoint/2010/main" val="34402238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26" grpId="0"/>
      <p:bldP spid="34" grpId="0"/>
      <p:bldP spid="38" grpId="0"/>
      <p:bldP spid="40" grpId="0" animBg="1"/>
      <p:bldP spid="42" grpId="0" animBg="1"/>
      <p:bldP spid="43" grpId="0" animBg="1"/>
      <p:bldP spid="44" grpId="0" animBg="1"/>
      <p:bldP spid="52" grpId="0" animBg="1"/>
      <p:bldP spid="53" grpId="0"/>
      <p:bldP spid="55" grpId="0" animBg="1"/>
      <p:bldP spid="5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02437" y="-6710"/>
            <a:ext cx="73709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>
                <a:solidFill>
                  <a:srgbClr val="4F81BD"/>
                </a:solidFill>
                <a:latin typeface="Calibri"/>
              </a:rPr>
              <a:t>SEBA Distributed DevOps – ONF Responsibilities</a:t>
            </a:r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802408" y="1232330"/>
            <a:ext cx="8119734" cy="14348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75" y="763915"/>
            <a:ext cx="943732" cy="501894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>
            <a:off x="1473687" y="1246678"/>
            <a:ext cx="0" cy="449548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93094" y="2830006"/>
            <a:ext cx="14169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en-US" sz="1000" b="1">
                <a:solidFill>
                  <a:srgbClr val="C0504D"/>
                </a:solidFill>
                <a:latin typeface="Calibri"/>
              </a:rPr>
              <a:t>Daily scrum</a:t>
            </a:r>
          </a:p>
          <a:p>
            <a:pPr marL="171450" indent="-171450">
              <a:buFont typeface="Arial"/>
              <a:buChar char="•"/>
            </a:pPr>
            <a:r>
              <a:rPr lang="en-US" sz="1000" b="1">
                <a:solidFill>
                  <a:srgbClr val="C0504D"/>
                </a:solidFill>
                <a:latin typeface="Calibri"/>
              </a:rPr>
              <a:t>Bugs - </a:t>
            </a:r>
            <a:r>
              <a:rPr lang="en-US" sz="1000">
                <a:solidFill>
                  <a:prstClr val="black"/>
                </a:solidFill>
                <a:latin typeface="Calibri"/>
              </a:rPr>
              <a:t>issue analysis; root-cause;</a:t>
            </a:r>
          </a:p>
          <a:p>
            <a:pPr marL="171450" indent="-171450">
              <a:buFont typeface="Arial"/>
              <a:buChar char="•"/>
            </a:pPr>
            <a:r>
              <a:rPr lang="en-US" sz="1000" b="1">
                <a:solidFill>
                  <a:srgbClr val="C0504D"/>
                </a:solidFill>
                <a:latin typeface="Calibri"/>
              </a:rPr>
              <a:t>Design discussions </a:t>
            </a:r>
            <a:r>
              <a:rPr lang="en-US" sz="1000">
                <a:solidFill>
                  <a:prstClr val="black"/>
                </a:solidFill>
                <a:latin typeface="Calibri"/>
              </a:rPr>
              <a:t>for new features</a:t>
            </a:r>
            <a:endParaRPr lang="en-US" sz="1000" b="1">
              <a:solidFill>
                <a:srgbClr val="C0504D"/>
              </a:solidFill>
              <a:latin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US" sz="1000">
                <a:solidFill>
                  <a:prstClr val="black"/>
                </a:solidFill>
                <a:latin typeface="Calibri"/>
              </a:rPr>
              <a:t>Documentation</a:t>
            </a:r>
            <a:endParaRPr lang="en-US" sz="1000" b="1">
              <a:solidFill>
                <a:srgbClr val="C0504D"/>
              </a:solidFill>
              <a:latin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US" sz="1000" b="1">
                <a:solidFill>
                  <a:srgbClr val="C0504D"/>
                </a:solidFill>
                <a:latin typeface="Calibri"/>
              </a:rPr>
              <a:t>Recommend best-practices</a:t>
            </a:r>
            <a:r>
              <a:rPr lang="en-US" sz="1000">
                <a:solidFill>
                  <a:prstClr val="black"/>
                </a:solidFill>
                <a:latin typeface="Calibri"/>
              </a:rPr>
              <a:t>/training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4793" y="1759955"/>
            <a:ext cx="14688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solidFill>
                  <a:srgbClr val="C0504D"/>
                </a:solidFill>
                <a:latin typeface="Calibri"/>
              </a:rPr>
              <a:t>Joint Development</a:t>
            </a:r>
          </a:p>
          <a:p>
            <a:pPr algn="ctr"/>
            <a:r>
              <a:rPr lang="en-US" b="1">
                <a:solidFill>
                  <a:srgbClr val="C0504D"/>
                </a:solidFill>
                <a:latin typeface="Calibri"/>
              </a:rPr>
              <a:t>with AT&amp;T Foundry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2971541" y="1246678"/>
            <a:ext cx="0" cy="449548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249743" y="1759940"/>
            <a:ext cx="16237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solidFill>
                  <a:srgbClr val="4F6228"/>
                </a:solidFill>
                <a:latin typeface="Calibri"/>
              </a:rPr>
              <a:t>Support </a:t>
            </a:r>
          </a:p>
          <a:p>
            <a:pPr algn="ctr"/>
            <a:r>
              <a:rPr lang="en-US" b="1">
                <a:solidFill>
                  <a:srgbClr val="4F6228"/>
                </a:solidFill>
                <a:latin typeface="Calibri"/>
              </a:rPr>
              <a:t>VOLTHA/SEBA Community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03635" y="2693549"/>
            <a:ext cx="1579430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en-US" sz="1100" b="1">
                <a:solidFill>
                  <a:srgbClr val="9BBB59">
                    <a:lumMod val="50000"/>
                  </a:srgbClr>
                </a:solidFill>
                <a:latin typeface="Calibri"/>
              </a:rPr>
              <a:t>Weekly SEBA public meetings</a:t>
            </a:r>
          </a:p>
          <a:p>
            <a:pPr marL="171450" indent="-171450">
              <a:buFont typeface="Arial"/>
              <a:buChar char="•"/>
            </a:pPr>
            <a:r>
              <a:rPr lang="en-US" sz="1100" b="1">
                <a:solidFill>
                  <a:srgbClr val="9BBB59">
                    <a:lumMod val="50000"/>
                  </a:srgbClr>
                </a:solidFill>
                <a:latin typeface="Calibri"/>
              </a:rPr>
              <a:t>JIRA issues</a:t>
            </a:r>
            <a:r>
              <a:rPr lang="en-US" sz="1100">
                <a:solidFill>
                  <a:prstClr val="black"/>
                </a:solidFill>
                <a:latin typeface="Calibri"/>
              </a:rPr>
              <a:t> – kanban methodology</a:t>
            </a:r>
          </a:p>
          <a:p>
            <a:pPr marL="171450" indent="-171450">
              <a:buFont typeface="Arial"/>
              <a:buChar char="•"/>
            </a:pPr>
            <a:r>
              <a:rPr lang="en-US" sz="1100" b="1">
                <a:solidFill>
                  <a:srgbClr val="9BBB59">
                    <a:lumMod val="50000"/>
                  </a:srgbClr>
                </a:solidFill>
                <a:latin typeface="Calibri"/>
              </a:rPr>
              <a:t>Mailing lists, Slack</a:t>
            </a:r>
            <a:r>
              <a:rPr lang="en-US" sz="1100">
                <a:solidFill>
                  <a:srgbClr val="9BBB59">
                    <a:lumMod val="50000"/>
                  </a:srgbClr>
                </a:solidFill>
                <a:latin typeface="Calibri"/>
              </a:rPr>
              <a:t> community </a:t>
            </a:r>
            <a:r>
              <a:rPr lang="en-US" sz="1100">
                <a:solidFill>
                  <a:srgbClr val="000000"/>
                </a:solidFill>
                <a:latin typeface="Calibri"/>
              </a:rPr>
              <a:t>support</a:t>
            </a:r>
          </a:p>
          <a:p>
            <a:pPr marL="171450" indent="-171450">
              <a:buFont typeface="Arial"/>
              <a:buChar char="•"/>
            </a:pPr>
            <a:r>
              <a:rPr lang="en-US" sz="1100" b="1">
                <a:solidFill>
                  <a:srgbClr val="9BBB59">
                    <a:lumMod val="50000"/>
                  </a:srgbClr>
                </a:solidFill>
                <a:latin typeface="Calibri"/>
              </a:rPr>
              <a:t>VOLTHA meetings</a:t>
            </a:r>
            <a:r>
              <a:rPr lang="en-US" sz="1100">
                <a:solidFill>
                  <a:srgbClr val="000000"/>
                </a:solidFill>
                <a:latin typeface="Calibri"/>
              </a:rPr>
              <a:t>, TST, architectural guidance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4385923" y="1232331"/>
            <a:ext cx="0" cy="449548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783065" y="1759940"/>
            <a:ext cx="1308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solidFill>
                  <a:srgbClr val="8064A2"/>
                </a:solidFill>
                <a:latin typeface="Calibri"/>
              </a:rPr>
              <a:t>Deliver</a:t>
            </a:r>
          </a:p>
          <a:p>
            <a:pPr algn="ctr"/>
            <a:r>
              <a:rPr lang="en-US" b="1">
                <a:solidFill>
                  <a:srgbClr val="8064A2"/>
                </a:solidFill>
                <a:latin typeface="Calibri"/>
              </a:rPr>
              <a:t>New </a:t>
            </a:r>
          </a:p>
          <a:p>
            <a:pPr algn="ctr"/>
            <a:r>
              <a:rPr lang="en-US" b="1">
                <a:solidFill>
                  <a:srgbClr val="8064A2"/>
                </a:solidFill>
                <a:latin typeface="Calibri"/>
              </a:rPr>
              <a:t>Features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23261" y="2679675"/>
            <a:ext cx="147466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en-US" sz="1000" dirty="0" err="1">
                <a:solidFill>
                  <a:srgbClr val="000000"/>
                </a:solidFill>
                <a:latin typeface="Calibri"/>
              </a:rPr>
              <a:t>ONF team resposible for all </a:t>
            </a:r>
            <a:r>
              <a:rPr lang="en-US" sz="1000" b="1" dirty="0" err="1">
                <a:solidFill>
                  <a:srgbClr val="8064A2"/>
                </a:solidFill>
                <a:latin typeface="Calibri"/>
              </a:rPr>
              <a:t>ONOS and NEM feature </a:t>
            </a:r>
            <a:r>
              <a:rPr lang="en-US" sz="1000" dirty="0" err="1">
                <a:solidFill>
                  <a:srgbClr val="000000"/>
                </a:solidFill>
                <a:latin typeface="Calibri"/>
              </a:rPr>
              <a:t>development</a:t>
            </a:r>
          </a:p>
          <a:p>
            <a:pPr marL="171450" indent="-171450">
              <a:buFont typeface="Arial"/>
              <a:buChar char="•"/>
            </a:pPr>
            <a:r>
              <a:rPr lang="en-US" sz="1000" b="1" dirty="0" err="1">
                <a:solidFill>
                  <a:srgbClr val="8064A2"/>
                </a:solidFill>
                <a:latin typeface="Calibri"/>
              </a:rPr>
              <a:t>FCAPS features </a:t>
            </a:r>
            <a:r>
              <a:rPr lang="en-US" sz="1000" dirty="0" err="1">
                <a:solidFill>
                  <a:srgbClr val="000000"/>
                </a:solidFill>
                <a:latin typeface="Calibri"/>
              </a:rPr>
              <a:t>– kpis, alarms &amp; logs in SEBA monitoring infrastructure</a:t>
            </a:r>
          </a:p>
          <a:p>
            <a:pPr marL="171450" indent="-171450">
              <a:buFont typeface="Arial"/>
              <a:buChar char="•"/>
            </a:pPr>
            <a:r>
              <a:rPr lang="en-US" sz="1000" b="1" dirty="0" err="1">
                <a:solidFill>
                  <a:srgbClr val="8064A2"/>
                </a:solidFill>
                <a:latin typeface="Calibri"/>
              </a:rPr>
              <a:t>AT&amp;T workflow </a:t>
            </a:r>
            <a:r>
              <a:rPr lang="en-US" sz="1000" dirty="0" err="1">
                <a:solidFill>
                  <a:srgbClr val="000000"/>
                </a:solidFill>
                <a:latin typeface="Calibri"/>
              </a:rPr>
              <a:t>development</a:t>
            </a:r>
          </a:p>
          <a:p>
            <a:pPr marL="171450" indent="-171450">
              <a:buFont typeface="Arial"/>
              <a:buChar char="•"/>
            </a:pPr>
            <a:r>
              <a:rPr lang="en-US" sz="1000" b="1" dirty="0" err="1">
                <a:solidFill>
                  <a:srgbClr val="8064A2"/>
                </a:solidFill>
                <a:latin typeface="Calibri"/>
              </a:rPr>
              <a:t>Integrate </a:t>
            </a:r>
            <a:r>
              <a:rPr lang="en-US" sz="1000" dirty="0" err="1">
                <a:solidFill>
                  <a:srgbClr val="000000"/>
                </a:solidFill>
                <a:latin typeface="Calibri"/>
              </a:rPr>
              <a:t>with new ONU and OLT vendors</a:t>
            </a:r>
          </a:p>
          <a:p>
            <a:pPr marL="171450" indent="-171450">
              <a:buFont typeface="Arial"/>
              <a:buChar char="•"/>
            </a:pPr>
            <a:r>
              <a:rPr lang="en-US" sz="1000" b="1" dirty="0" err="1">
                <a:solidFill>
                  <a:srgbClr val="8064A2"/>
                </a:solidFill>
                <a:latin typeface="Calibri"/>
              </a:rPr>
              <a:t>AGG switch </a:t>
            </a:r>
            <a:r>
              <a:rPr lang="en-US" sz="1000" dirty="0" err="1">
                <a:solidFill>
                  <a:srgbClr val="000000"/>
                </a:solidFill>
                <a:latin typeface="Calibri"/>
              </a:rPr>
              <a:t>features</a:t>
            </a:r>
            <a:endParaRPr lang="en-US" sz="1000" dirty="0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5664882" y="1246678"/>
            <a:ext cx="0" cy="449548"/>
          </a:xfrm>
          <a:prstGeom prst="straightConnector1">
            <a:avLst/>
          </a:prstGeom>
          <a:ln>
            <a:solidFill>
              <a:schemeClr val="accent5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971143" y="1757797"/>
            <a:ext cx="15636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solidFill>
                  <a:srgbClr val="4BACC6"/>
                </a:solidFill>
                <a:latin typeface="Calibri"/>
              </a:rPr>
              <a:t>SEBA/VOLTHA Stability &amp; Scale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117871" y="2674881"/>
            <a:ext cx="14169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en-US" sz="1000">
                <a:solidFill>
                  <a:prstClr val="black"/>
                </a:solidFill>
                <a:latin typeface="Calibri"/>
              </a:rPr>
              <a:t>Focus on </a:t>
            </a:r>
            <a:r>
              <a:rPr lang="en-US" sz="1000" b="1">
                <a:solidFill>
                  <a:srgbClr val="4BACC6"/>
                </a:solidFill>
                <a:latin typeface="Calibri"/>
              </a:rPr>
              <a:t>stability of VOLTHA –</a:t>
            </a:r>
            <a:r>
              <a:rPr lang="en-US" sz="1000">
                <a:solidFill>
                  <a:srgbClr val="000000"/>
                </a:solidFill>
                <a:latin typeface="Calibri"/>
              </a:rPr>
              <a:t> robustness and repeatability</a:t>
            </a:r>
          </a:p>
          <a:p>
            <a:pPr marL="171450" indent="-171450">
              <a:buFont typeface="Arial"/>
              <a:buChar char="•"/>
            </a:pPr>
            <a:r>
              <a:rPr lang="en-US" sz="1000">
                <a:solidFill>
                  <a:prstClr val="black"/>
                </a:solidFill>
                <a:latin typeface="Calibri"/>
              </a:rPr>
              <a:t>Investigate </a:t>
            </a:r>
            <a:r>
              <a:rPr lang="en-US" sz="1000" b="1">
                <a:solidFill>
                  <a:srgbClr val="4BACC6"/>
                </a:solidFill>
                <a:latin typeface="Calibri"/>
              </a:rPr>
              <a:t>scalability and performance </a:t>
            </a:r>
            <a:r>
              <a:rPr lang="en-US" sz="1000">
                <a:solidFill>
                  <a:prstClr val="black"/>
                </a:solidFill>
                <a:latin typeface="Calibri"/>
              </a:rPr>
              <a:t>of full SEBA system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7113890" y="1246678"/>
            <a:ext cx="0" cy="449548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8440675" y="1246678"/>
            <a:ext cx="0" cy="449548"/>
          </a:xfrm>
          <a:prstGeom prst="straightConnector1">
            <a:avLst/>
          </a:prstGeom>
          <a:ln>
            <a:solidFill>
              <a:schemeClr val="accent3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459658" y="1759940"/>
            <a:ext cx="1308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solidFill>
                  <a:srgbClr val="F79646"/>
                </a:solidFill>
                <a:latin typeface="Calibri"/>
              </a:rPr>
              <a:t>Tooling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93448" y="2672809"/>
            <a:ext cx="123933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en-US" sz="1000" b="1">
                <a:solidFill>
                  <a:srgbClr val="F79646"/>
                </a:solidFill>
                <a:latin typeface="Calibri"/>
              </a:rPr>
              <a:t>BBSim</a:t>
            </a:r>
            <a:r>
              <a:rPr lang="en-US" sz="1000">
                <a:solidFill>
                  <a:prstClr val="black"/>
                </a:solidFill>
                <a:latin typeface="Calibri"/>
              </a:rPr>
              <a:t> – Guide NTT in the development of PON simulator</a:t>
            </a:r>
          </a:p>
          <a:p>
            <a:pPr marL="171450" indent="-171450">
              <a:buFont typeface="Arial"/>
              <a:buChar char="•"/>
            </a:pPr>
            <a:r>
              <a:rPr lang="en-US" sz="1000" b="1">
                <a:solidFill>
                  <a:srgbClr val="F79646"/>
                </a:solidFill>
                <a:latin typeface="Calibri"/>
              </a:rPr>
              <a:t>SEBA-in-a-BOX</a:t>
            </a:r>
            <a:r>
              <a:rPr lang="en-US" sz="1000">
                <a:solidFill>
                  <a:prstClr val="black"/>
                </a:solidFill>
                <a:latin typeface="Calibri"/>
              </a:rPr>
              <a:t>: Complete end to end emulation of SEBA system with ponsim &amp; mininet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786443" y="1775168"/>
            <a:ext cx="1308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solidFill>
                  <a:srgbClr val="9BBB59"/>
                </a:solidFill>
                <a:latin typeface="Calibri"/>
              </a:rPr>
              <a:t>QA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832780" y="2672825"/>
            <a:ext cx="1429456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en-US" sz="1000">
                <a:solidFill>
                  <a:prstClr val="black"/>
                </a:solidFill>
                <a:latin typeface="Calibri"/>
              </a:rPr>
              <a:t>Developing </a:t>
            </a:r>
            <a:r>
              <a:rPr lang="en-US" sz="1000" b="1">
                <a:solidFill>
                  <a:srgbClr val="9BBB59"/>
                </a:solidFill>
                <a:latin typeface="Calibri"/>
              </a:rPr>
              <a:t>automated feature tests</a:t>
            </a:r>
          </a:p>
          <a:p>
            <a:pPr marL="171450" indent="-171450">
              <a:buFont typeface="Arial"/>
              <a:buChar char="•"/>
            </a:pPr>
            <a:r>
              <a:rPr lang="en-US" sz="1000">
                <a:solidFill>
                  <a:prstClr val="black"/>
                </a:solidFill>
                <a:latin typeface="Calibri"/>
              </a:rPr>
              <a:t>Extending framework for </a:t>
            </a:r>
            <a:r>
              <a:rPr lang="en-US" sz="1000" b="1">
                <a:solidFill>
                  <a:srgbClr val="9BBB59"/>
                </a:solidFill>
                <a:latin typeface="Calibri"/>
              </a:rPr>
              <a:t>hardware based end-to-end tests</a:t>
            </a:r>
          </a:p>
          <a:p>
            <a:pPr marL="171450" indent="-171450">
              <a:buFont typeface="Arial"/>
              <a:buChar char="•"/>
            </a:pPr>
            <a:r>
              <a:rPr lang="en-US" sz="1000">
                <a:solidFill>
                  <a:srgbClr val="000000"/>
                </a:solidFill>
                <a:latin typeface="Calibri"/>
              </a:rPr>
              <a:t>Work with community to develop test automation and certification procedures</a:t>
            </a:r>
          </a:p>
        </p:txBody>
      </p:sp>
    </p:spTree>
    <p:extLst>
      <p:ext uri="{BB962C8B-B14F-4D97-AF65-F5344CB8AC3E}">
        <p14:creationId xmlns:p14="http://schemas.microsoft.com/office/powerpoint/2010/main" val="32322367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5" grpId="0"/>
      <p:bldP spid="16" grpId="0"/>
      <p:bldP spid="18" grpId="0"/>
      <p:bldP spid="19" grpId="0"/>
      <p:bldP spid="21" grpId="0"/>
      <p:bldP spid="22" grpId="0"/>
      <p:bldP spid="26" grpId="0"/>
      <p:bldP spid="27" grpId="0"/>
      <p:bldP spid="28" grpId="0"/>
      <p:bldP spid="2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33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22309" y="1195000"/>
            <a:ext cx="4753753" cy="312152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B4B4B"/>
              </a:solidFill>
              <a:latin typeface="Calibri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398870" y="1438295"/>
            <a:ext cx="3216647" cy="201771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rgbClr val="4B4B4B"/>
                </a:solidFill>
                <a:latin typeface="Calibri"/>
              </a:rPr>
              <a:t>Internal GE Management Switch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22345" y="971610"/>
            <a:ext cx="9139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4B4B4B"/>
                </a:solidFill>
                <a:latin typeface="Calibri"/>
              </a:rPr>
              <a:t>SEBA POD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797568" y="2012054"/>
            <a:ext cx="1384707" cy="20177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rgbClr val="4B4B4B"/>
                </a:solidFill>
                <a:latin typeface="Calibri"/>
              </a:rPr>
              <a:t>EdgeCore OLT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797568" y="2306878"/>
            <a:ext cx="1384707" cy="20177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rgbClr val="4B4B4B"/>
                </a:solidFill>
                <a:latin typeface="Calibri"/>
              </a:rPr>
              <a:t>EdgeCore OLT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797568" y="2591735"/>
            <a:ext cx="1384707" cy="20177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rgbClr val="4B4B4B"/>
                </a:solidFill>
                <a:latin typeface="Calibri"/>
              </a:rPr>
              <a:t>EdgeCore OLT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797568" y="3669907"/>
            <a:ext cx="1384707" cy="20177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rgbClr val="4B4B4B"/>
                </a:solidFill>
                <a:latin typeface="Calibri"/>
              </a:rPr>
              <a:t>EdgeCore OLT</a:t>
            </a:r>
          </a:p>
        </p:txBody>
      </p:sp>
      <p:sp>
        <p:nvSpPr>
          <p:cNvPr id="12" name="Oval 11"/>
          <p:cNvSpPr/>
          <p:nvPr/>
        </p:nvSpPr>
        <p:spPr>
          <a:xfrm>
            <a:off x="2357326" y="2945676"/>
            <a:ext cx="45719" cy="5934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B4B4B"/>
              </a:solidFill>
              <a:latin typeface="Calibri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2357326" y="3127748"/>
            <a:ext cx="45719" cy="5934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B4B4B"/>
              </a:solidFill>
              <a:latin typeface="Calibri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2361380" y="3280148"/>
            <a:ext cx="45719" cy="5934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B4B4B"/>
              </a:solidFill>
              <a:latin typeface="Calibri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2359445" y="3444416"/>
            <a:ext cx="45719" cy="5934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B4B4B"/>
              </a:solidFill>
              <a:latin typeface="Calibri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89974" y="3049299"/>
            <a:ext cx="70030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solidFill>
                  <a:srgbClr val="4B4B4B"/>
                </a:solidFill>
                <a:latin typeface="Calibri"/>
              </a:rPr>
              <a:t>Up to 16</a:t>
            </a:r>
          </a:p>
          <a:p>
            <a:r>
              <a:rPr lang="en-US" sz="900">
                <a:solidFill>
                  <a:srgbClr val="4B4B4B"/>
                </a:solidFill>
                <a:latin typeface="Calibri"/>
              </a:rPr>
              <a:t>OLT devices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831315" y="2591735"/>
            <a:ext cx="1384707" cy="59534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rgbClr val="4B4B4B"/>
                </a:solidFill>
                <a:latin typeface="Calibri"/>
              </a:rPr>
              <a:t>AGG Switch</a:t>
            </a:r>
          </a:p>
          <a:p>
            <a:pPr algn="ctr"/>
            <a:r>
              <a:rPr lang="en-US" sz="1100">
                <a:solidFill>
                  <a:srgbClr val="4B4B4B"/>
                </a:solidFill>
                <a:latin typeface="Calibri"/>
              </a:rPr>
              <a:t>(Tomahawk</a:t>
            </a:r>
          </a:p>
          <a:p>
            <a:pPr algn="ctr"/>
            <a:r>
              <a:rPr lang="en-US" sz="1100">
                <a:solidFill>
                  <a:srgbClr val="4B4B4B"/>
                </a:solidFill>
                <a:latin typeface="Calibri"/>
              </a:rPr>
              <a:t>32 x 100G)</a:t>
            </a:r>
          </a:p>
        </p:txBody>
      </p:sp>
      <p:cxnSp>
        <p:nvCxnSpPr>
          <p:cNvPr id="18" name="Straight Connector 17"/>
          <p:cNvCxnSpPr>
            <a:stCxn id="8" idx="3"/>
          </p:cNvCxnSpPr>
          <p:nvPr/>
        </p:nvCxnSpPr>
        <p:spPr>
          <a:xfrm>
            <a:off x="3182259" y="2112937"/>
            <a:ext cx="649016" cy="579681"/>
          </a:xfrm>
          <a:prstGeom prst="line">
            <a:avLst/>
          </a:prstGeom>
          <a:ln w="12700" cmpd="sng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9" idx="3"/>
          </p:cNvCxnSpPr>
          <p:nvPr/>
        </p:nvCxnSpPr>
        <p:spPr>
          <a:xfrm>
            <a:off x="3182259" y="2407784"/>
            <a:ext cx="649016" cy="385739"/>
          </a:xfrm>
          <a:prstGeom prst="line">
            <a:avLst/>
          </a:prstGeom>
          <a:ln w="12700" cmpd="sng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10" idx="3"/>
            <a:endCxn id="17" idx="1"/>
          </p:cNvCxnSpPr>
          <p:nvPr/>
        </p:nvCxnSpPr>
        <p:spPr>
          <a:xfrm>
            <a:off x="3182259" y="2692618"/>
            <a:ext cx="649016" cy="196785"/>
          </a:xfrm>
          <a:prstGeom prst="line">
            <a:avLst/>
          </a:prstGeom>
          <a:ln w="12700" cmpd="sng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11" idx="3"/>
          </p:cNvCxnSpPr>
          <p:nvPr/>
        </p:nvCxnSpPr>
        <p:spPr>
          <a:xfrm flipV="1">
            <a:off x="3182259" y="3127728"/>
            <a:ext cx="649016" cy="643064"/>
          </a:xfrm>
          <a:prstGeom prst="line">
            <a:avLst/>
          </a:prstGeom>
          <a:ln w="12700" cmpd="sng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17" idx="3"/>
          </p:cNvCxnSpPr>
          <p:nvPr/>
        </p:nvCxnSpPr>
        <p:spPr>
          <a:xfrm>
            <a:off x="5215982" y="2889403"/>
            <a:ext cx="1770466" cy="0"/>
          </a:xfrm>
          <a:prstGeom prst="line">
            <a:avLst/>
          </a:prstGeom>
          <a:ln w="12700" cmpd="sng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6700816" y="2534497"/>
            <a:ext cx="903879" cy="709833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rgbClr val="FFFFFF"/>
                </a:solidFill>
                <a:latin typeface="Calibri"/>
              </a:rPr>
              <a:t>AT&amp;T  </a:t>
            </a:r>
          </a:p>
          <a:p>
            <a:pPr algn="ctr"/>
            <a:r>
              <a:rPr lang="en-US" sz="1200">
                <a:solidFill>
                  <a:srgbClr val="FFFFFF"/>
                </a:solidFill>
                <a:latin typeface="Calibri"/>
              </a:rPr>
              <a:t>External BNG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3831315" y="3484302"/>
            <a:ext cx="1384707" cy="20177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rgbClr val="4B4B4B"/>
                </a:solidFill>
                <a:latin typeface="Calibri"/>
              </a:rPr>
              <a:t>Compute Node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831315" y="3737588"/>
            <a:ext cx="1384707" cy="20177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rgbClr val="4B4B4B"/>
                </a:solidFill>
                <a:latin typeface="Calibri"/>
              </a:rPr>
              <a:t>Compute Node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3831315" y="3990874"/>
            <a:ext cx="1384707" cy="20177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rgbClr val="4B4B4B"/>
                </a:solidFill>
                <a:latin typeface="Calibri"/>
              </a:rPr>
              <a:t>Compute Node</a:t>
            </a:r>
          </a:p>
        </p:txBody>
      </p:sp>
      <p:cxnSp>
        <p:nvCxnSpPr>
          <p:cNvPr id="27" name="Straight Connector 26"/>
          <p:cNvCxnSpPr/>
          <p:nvPr/>
        </p:nvCxnSpPr>
        <p:spPr>
          <a:xfrm flipV="1">
            <a:off x="4084344" y="3187079"/>
            <a:ext cx="0" cy="297228"/>
          </a:xfrm>
          <a:prstGeom prst="line">
            <a:avLst/>
          </a:prstGeom>
          <a:ln w="12700" cmpd="sng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4030932" y="3187094"/>
            <a:ext cx="0" cy="550513"/>
          </a:xfrm>
          <a:prstGeom prst="line">
            <a:avLst/>
          </a:prstGeom>
          <a:ln w="12700" cmpd="sng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3971584" y="3187074"/>
            <a:ext cx="0" cy="803798"/>
          </a:xfrm>
          <a:prstGeom prst="line">
            <a:avLst/>
          </a:prstGeom>
          <a:ln w="12700" cmpd="sng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4189265" y="1640066"/>
            <a:ext cx="0" cy="951669"/>
          </a:xfrm>
          <a:prstGeom prst="line">
            <a:avLst/>
          </a:prstGeom>
          <a:ln w="12700" cmpd="sng"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4998520" y="1640065"/>
            <a:ext cx="0" cy="1863677"/>
          </a:xfrm>
          <a:prstGeom prst="line">
            <a:avLst/>
          </a:prstGeom>
          <a:ln w="12700" cmpd="sng"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V="1">
            <a:off x="5054060" y="1640084"/>
            <a:ext cx="0" cy="2097523"/>
          </a:xfrm>
          <a:prstGeom prst="line">
            <a:avLst/>
          </a:prstGeom>
          <a:ln w="12700" cmpd="sng"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5117439" y="1640064"/>
            <a:ext cx="0" cy="2350808"/>
          </a:xfrm>
          <a:prstGeom prst="line">
            <a:avLst/>
          </a:prstGeom>
          <a:ln w="12700" cmpd="sng"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2685864" y="1642240"/>
            <a:ext cx="0" cy="369831"/>
          </a:xfrm>
          <a:prstGeom prst="line">
            <a:avLst/>
          </a:prstGeom>
          <a:ln w="12700" cmpd="sng"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2749242" y="1640085"/>
            <a:ext cx="0" cy="666813"/>
          </a:xfrm>
          <a:prstGeom prst="line">
            <a:avLst/>
          </a:prstGeom>
          <a:ln w="12700" cmpd="sng"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2812620" y="1640064"/>
            <a:ext cx="0" cy="951668"/>
          </a:xfrm>
          <a:prstGeom prst="line">
            <a:avLst/>
          </a:prstGeom>
          <a:ln w="12700" cmpd="sng"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V="1">
            <a:off x="2881933" y="1642220"/>
            <a:ext cx="0" cy="2027686"/>
          </a:xfrm>
          <a:prstGeom prst="line">
            <a:avLst/>
          </a:prstGeom>
          <a:ln w="12700" cmpd="sng"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ight Brace 37"/>
          <p:cNvSpPr/>
          <p:nvPr/>
        </p:nvSpPr>
        <p:spPr>
          <a:xfrm>
            <a:off x="5306907" y="3444401"/>
            <a:ext cx="146466" cy="81276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B4B4B"/>
              </a:solidFill>
              <a:latin typeface="Calibri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514624" y="3388862"/>
            <a:ext cx="104485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solidFill>
                  <a:srgbClr val="4B4B4B"/>
                </a:solidFill>
                <a:latin typeface="Calibri"/>
              </a:rPr>
              <a:t>VOLTHA, ONOS, NEM, Kubernetes, Docker registry,</a:t>
            </a:r>
          </a:p>
          <a:p>
            <a:r>
              <a:rPr lang="en-US" sz="900" b="1">
                <a:solidFill>
                  <a:srgbClr val="FF0000"/>
                </a:solidFill>
                <a:latin typeface="Calibri"/>
              </a:rPr>
              <a:t>Gateway VM</a:t>
            </a:r>
          </a:p>
          <a:p>
            <a:r>
              <a:rPr lang="en-US" sz="900" b="1">
                <a:solidFill>
                  <a:srgbClr val="FF0000"/>
                </a:solidFill>
                <a:latin typeface="Calibri"/>
              </a:rPr>
              <a:t>Abstract OLT</a:t>
            </a:r>
          </a:p>
        </p:txBody>
      </p:sp>
      <p:cxnSp>
        <p:nvCxnSpPr>
          <p:cNvPr id="40" name="Straight Connector 39"/>
          <p:cNvCxnSpPr>
            <a:stCxn id="8" idx="1"/>
          </p:cNvCxnSpPr>
          <p:nvPr/>
        </p:nvCxnSpPr>
        <p:spPr>
          <a:xfrm flipH="1">
            <a:off x="1354367" y="2112937"/>
            <a:ext cx="443203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Oval 40"/>
          <p:cNvSpPr/>
          <p:nvPr/>
        </p:nvSpPr>
        <p:spPr>
          <a:xfrm flipH="1" flipV="1">
            <a:off x="1271284" y="2084218"/>
            <a:ext cx="89021" cy="69305"/>
          </a:xfrm>
          <a:prstGeom prst="ellipse">
            <a:avLst/>
          </a:prstGeom>
          <a:solidFill>
            <a:schemeClr val="accent6"/>
          </a:solidFill>
          <a:ln>
            <a:solidFill>
              <a:srgbClr val="00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B4B4B"/>
              </a:solidFill>
              <a:latin typeface="Calibri"/>
            </a:endParaRPr>
          </a:p>
        </p:txBody>
      </p:sp>
      <p:cxnSp>
        <p:nvCxnSpPr>
          <p:cNvPr id="42" name="Straight Connector 41"/>
          <p:cNvCxnSpPr>
            <a:stCxn id="41" idx="5"/>
          </p:cNvCxnSpPr>
          <p:nvPr/>
        </p:nvCxnSpPr>
        <p:spPr>
          <a:xfrm flipH="1" flipV="1">
            <a:off x="855828" y="2019888"/>
            <a:ext cx="428472" cy="74499"/>
          </a:xfrm>
          <a:prstGeom prst="line">
            <a:avLst/>
          </a:prstGeom>
          <a:ln w="19050" cmpd="sng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41" idx="7"/>
          </p:cNvCxnSpPr>
          <p:nvPr/>
        </p:nvCxnSpPr>
        <p:spPr>
          <a:xfrm flipH="1">
            <a:off x="819523" y="2143377"/>
            <a:ext cx="464817" cy="114958"/>
          </a:xfrm>
          <a:prstGeom prst="line">
            <a:avLst/>
          </a:prstGeom>
          <a:ln w="19050" cmpd="sng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H="1">
            <a:off x="818321" y="2128845"/>
            <a:ext cx="443203" cy="0"/>
          </a:xfrm>
          <a:prstGeom prst="line">
            <a:avLst/>
          </a:prstGeom>
          <a:ln w="19050" cmpd="sng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Rounded Rectangle 44"/>
          <p:cNvSpPr/>
          <p:nvPr/>
        </p:nvSpPr>
        <p:spPr>
          <a:xfrm>
            <a:off x="238612" y="2084219"/>
            <a:ext cx="599412" cy="12960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srgbClr val="4B4B4B"/>
                </a:solidFill>
                <a:latin typeface="Calibri"/>
              </a:rPr>
              <a:t>ONU+RG</a:t>
            </a:r>
          </a:p>
        </p:txBody>
      </p:sp>
      <p:cxnSp>
        <p:nvCxnSpPr>
          <p:cNvPr id="46" name="Straight Connector 45"/>
          <p:cNvCxnSpPr>
            <a:endCxn id="47" idx="3"/>
          </p:cNvCxnSpPr>
          <p:nvPr/>
        </p:nvCxnSpPr>
        <p:spPr>
          <a:xfrm flipH="1">
            <a:off x="1348422" y="2213843"/>
            <a:ext cx="449137" cy="369325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Oval 46"/>
          <p:cNvSpPr/>
          <p:nvPr/>
        </p:nvSpPr>
        <p:spPr>
          <a:xfrm flipH="1" flipV="1">
            <a:off x="1272445" y="2572999"/>
            <a:ext cx="89021" cy="69305"/>
          </a:xfrm>
          <a:prstGeom prst="ellipse">
            <a:avLst/>
          </a:prstGeom>
          <a:solidFill>
            <a:schemeClr val="accent6"/>
          </a:solidFill>
          <a:ln>
            <a:solidFill>
              <a:srgbClr val="00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B4B4B"/>
              </a:solidFill>
              <a:latin typeface="Calibri"/>
            </a:endParaRPr>
          </a:p>
        </p:txBody>
      </p:sp>
      <p:cxnSp>
        <p:nvCxnSpPr>
          <p:cNvPr id="48" name="Straight Connector 47"/>
          <p:cNvCxnSpPr>
            <a:stCxn id="47" idx="5"/>
          </p:cNvCxnSpPr>
          <p:nvPr/>
        </p:nvCxnSpPr>
        <p:spPr>
          <a:xfrm flipH="1" flipV="1">
            <a:off x="838024" y="2508669"/>
            <a:ext cx="447444" cy="74499"/>
          </a:xfrm>
          <a:prstGeom prst="line">
            <a:avLst/>
          </a:prstGeom>
          <a:ln w="19050" cmpd="sng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stCxn id="47" idx="7"/>
          </p:cNvCxnSpPr>
          <p:nvPr/>
        </p:nvCxnSpPr>
        <p:spPr>
          <a:xfrm flipH="1">
            <a:off x="849894" y="2632175"/>
            <a:ext cx="435574" cy="123585"/>
          </a:xfrm>
          <a:prstGeom prst="line">
            <a:avLst/>
          </a:prstGeom>
          <a:ln w="19050" cmpd="sng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H="1">
            <a:off x="819505" y="2617626"/>
            <a:ext cx="443203" cy="0"/>
          </a:xfrm>
          <a:prstGeom prst="line">
            <a:avLst/>
          </a:prstGeom>
          <a:ln w="19050" cmpd="sng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Rounded Rectangle 50"/>
          <p:cNvSpPr/>
          <p:nvPr/>
        </p:nvSpPr>
        <p:spPr>
          <a:xfrm>
            <a:off x="239780" y="2573000"/>
            <a:ext cx="599412" cy="12960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srgbClr val="4B4B4B"/>
                </a:solidFill>
                <a:latin typeface="Calibri"/>
              </a:rPr>
              <a:t>ONU+RG</a:t>
            </a:r>
          </a:p>
        </p:txBody>
      </p:sp>
      <p:sp>
        <p:nvSpPr>
          <p:cNvPr id="52" name="Oval 51"/>
          <p:cNvSpPr/>
          <p:nvPr/>
        </p:nvSpPr>
        <p:spPr>
          <a:xfrm flipH="1" flipV="1">
            <a:off x="1248486" y="1580911"/>
            <a:ext cx="89021" cy="69305"/>
          </a:xfrm>
          <a:prstGeom prst="ellipse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B4B4B"/>
              </a:solidFill>
              <a:latin typeface="Calibri"/>
            </a:endParaRPr>
          </a:p>
        </p:txBody>
      </p:sp>
      <p:cxnSp>
        <p:nvCxnSpPr>
          <p:cNvPr id="53" name="Straight Connector 52"/>
          <p:cNvCxnSpPr>
            <a:stCxn id="52" idx="5"/>
          </p:cNvCxnSpPr>
          <p:nvPr/>
        </p:nvCxnSpPr>
        <p:spPr>
          <a:xfrm flipH="1" flipV="1">
            <a:off x="814302" y="1503574"/>
            <a:ext cx="447233" cy="87485"/>
          </a:xfrm>
          <a:prstGeom prst="line">
            <a:avLst/>
          </a:prstGeom>
          <a:ln w="19050" cmpd="sng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52" idx="7"/>
          </p:cNvCxnSpPr>
          <p:nvPr/>
        </p:nvCxnSpPr>
        <p:spPr>
          <a:xfrm flipH="1">
            <a:off x="815242" y="1640063"/>
            <a:ext cx="446276" cy="124624"/>
          </a:xfrm>
          <a:prstGeom prst="line">
            <a:avLst/>
          </a:prstGeom>
          <a:ln w="19050" cmpd="sng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H="1">
            <a:off x="795546" y="1625534"/>
            <a:ext cx="443203" cy="0"/>
          </a:xfrm>
          <a:prstGeom prst="line">
            <a:avLst/>
          </a:prstGeom>
          <a:ln w="19050" cmpd="sng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Rounded Rectangle 55"/>
          <p:cNvSpPr/>
          <p:nvPr/>
        </p:nvSpPr>
        <p:spPr>
          <a:xfrm>
            <a:off x="215830" y="1580908"/>
            <a:ext cx="599412" cy="12960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srgbClr val="4B4B4B"/>
                </a:solidFill>
                <a:latin typeface="Calibri"/>
              </a:rPr>
              <a:t>ONU+RG</a:t>
            </a:r>
          </a:p>
        </p:txBody>
      </p:sp>
      <p:cxnSp>
        <p:nvCxnSpPr>
          <p:cNvPr id="57" name="Straight Connector 56"/>
          <p:cNvCxnSpPr>
            <a:endCxn id="52" idx="2"/>
          </p:cNvCxnSpPr>
          <p:nvPr/>
        </p:nvCxnSpPr>
        <p:spPr>
          <a:xfrm flipH="1" flipV="1">
            <a:off x="1337502" y="1615559"/>
            <a:ext cx="452432" cy="396492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106731" y="1129173"/>
            <a:ext cx="9317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solidFill>
                  <a:srgbClr val="4B4B4B"/>
                </a:solidFill>
                <a:latin typeface="Calibri"/>
              </a:rPr>
              <a:t>Up to 64 ONUs per PON port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658967" y="1667574"/>
            <a:ext cx="1026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solidFill>
                  <a:srgbClr val="4B4B4B"/>
                </a:solidFill>
                <a:latin typeface="Calibri"/>
              </a:rPr>
              <a:t>Up to 16 PON ports / OLT device</a:t>
            </a:r>
          </a:p>
        </p:txBody>
      </p:sp>
      <p:cxnSp>
        <p:nvCxnSpPr>
          <p:cNvPr id="60" name="Straight Connector 59"/>
          <p:cNvCxnSpPr/>
          <p:nvPr/>
        </p:nvCxnSpPr>
        <p:spPr>
          <a:xfrm>
            <a:off x="7828117" y="1438295"/>
            <a:ext cx="23517" cy="287820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Rounded Rectangle 60"/>
          <p:cNvSpPr/>
          <p:nvPr/>
        </p:nvSpPr>
        <p:spPr>
          <a:xfrm>
            <a:off x="7955365" y="1444666"/>
            <a:ext cx="836946" cy="59224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>
                <a:solidFill>
                  <a:srgbClr val="4B4B4B"/>
                </a:solidFill>
                <a:latin typeface="Calibri"/>
              </a:rPr>
              <a:t>DHCP Server </a:t>
            </a:r>
            <a:r>
              <a:rPr lang="en-US" sz="800">
                <a:solidFill>
                  <a:srgbClr val="4B4B4B"/>
                </a:solidFill>
                <a:latin typeface="Calibri"/>
              </a:rPr>
              <a:t>(subscriber RG addressing)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7955365" y="2143374"/>
            <a:ext cx="809324" cy="59224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>
                <a:solidFill>
                  <a:srgbClr val="4B4B4B"/>
                </a:solidFill>
                <a:latin typeface="Calibri"/>
              </a:rPr>
              <a:t>DHCP Server </a:t>
            </a:r>
            <a:r>
              <a:rPr lang="en-US" sz="800">
                <a:solidFill>
                  <a:srgbClr val="4B4B4B"/>
                </a:solidFill>
                <a:latin typeface="Calibri"/>
              </a:rPr>
              <a:t>(POD addressing)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7961693" y="2855067"/>
            <a:ext cx="830618" cy="299869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>
                <a:solidFill>
                  <a:srgbClr val="4B4B4B"/>
                </a:solidFill>
                <a:latin typeface="Calibri"/>
              </a:rPr>
              <a:t>Radius Server</a:t>
            </a:r>
            <a:endParaRPr lang="en-US" sz="800">
              <a:solidFill>
                <a:srgbClr val="4B4B4B"/>
              </a:solidFill>
              <a:latin typeface="Calibri"/>
            </a:endParaRPr>
          </a:p>
        </p:txBody>
      </p:sp>
      <p:sp>
        <p:nvSpPr>
          <p:cNvPr id="64" name="Rounded Rectangle 63"/>
          <p:cNvSpPr/>
          <p:nvPr/>
        </p:nvSpPr>
        <p:spPr>
          <a:xfrm>
            <a:off x="7961693" y="3280128"/>
            <a:ext cx="830618" cy="323186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>
                <a:solidFill>
                  <a:srgbClr val="4B4B4B"/>
                </a:solidFill>
                <a:latin typeface="Calibri"/>
              </a:rPr>
              <a:t>External OSS</a:t>
            </a:r>
            <a:endParaRPr lang="en-US" sz="800">
              <a:solidFill>
                <a:srgbClr val="4B4B4B"/>
              </a:solidFill>
              <a:latin typeface="Calibri"/>
            </a:endParaRPr>
          </a:p>
        </p:txBody>
      </p:sp>
      <p:cxnSp>
        <p:nvCxnSpPr>
          <p:cNvPr id="65" name="Straight Connector 64"/>
          <p:cNvCxnSpPr>
            <a:stCxn id="23" idx="3"/>
          </p:cNvCxnSpPr>
          <p:nvPr/>
        </p:nvCxnSpPr>
        <p:spPr>
          <a:xfrm>
            <a:off x="7604681" y="2889403"/>
            <a:ext cx="223419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Cloud 65"/>
          <p:cNvSpPr/>
          <p:nvPr/>
        </p:nvSpPr>
        <p:spPr>
          <a:xfrm>
            <a:off x="8010224" y="3693245"/>
            <a:ext cx="789742" cy="570336"/>
          </a:xfrm>
          <a:prstGeom prst="cloud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srgbClr val="4B4B4B"/>
                </a:solidFill>
                <a:latin typeface="Calibri"/>
              </a:rPr>
              <a:t>Public Internet</a:t>
            </a:r>
          </a:p>
        </p:txBody>
      </p:sp>
      <p:cxnSp>
        <p:nvCxnSpPr>
          <p:cNvPr id="67" name="Straight Connector 66"/>
          <p:cNvCxnSpPr>
            <a:endCxn id="61" idx="1"/>
          </p:cNvCxnSpPr>
          <p:nvPr/>
        </p:nvCxnSpPr>
        <p:spPr>
          <a:xfrm>
            <a:off x="7828099" y="1740786"/>
            <a:ext cx="12726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7834427" y="2407764"/>
            <a:ext cx="12726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>
            <a:off x="7834427" y="3049296"/>
            <a:ext cx="12726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7828099" y="3450323"/>
            <a:ext cx="12726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>
            <a:endCxn id="66" idx="2"/>
          </p:cNvCxnSpPr>
          <p:nvPr/>
        </p:nvCxnSpPr>
        <p:spPr>
          <a:xfrm>
            <a:off x="7834433" y="3978413"/>
            <a:ext cx="178247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Rectangle 72"/>
          <p:cNvSpPr/>
          <p:nvPr/>
        </p:nvSpPr>
        <p:spPr>
          <a:xfrm>
            <a:off x="802437" y="-6710"/>
            <a:ext cx="73709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>
                <a:solidFill>
                  <a:srgbClr val="4F81BD"/>
                </a:solidFill>
                <a:latin typeface="Calibri"/>
              </a:rPr>
              <a:t>SEBA Deployment Goal @ AT&amp;T</a:t>
            </a:r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560451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02437" y="-6710"/>
            <a:ext cx="73709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>
                <a:solidFill>
                  <a:srgbClr val="4F81BD"/>
                </a:solidFill>
                <a:latin typeface="Calibri"/>
              </a:rPr>
              <a:t>Roadmap</a:t>
            </a:r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4796" y="844020"/>
            <a:ext cx="388225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i="1"/>
              <a:t>BNG Disaggregation</a:t>
            </a:r>
          </a:p>
          <a:p>
            <a:pPr marL="285750" indent="-285750">
              <a:buFont typeface="Arial"/>
              <a:buChar char="•"/>
            </a:pPr>
            <a:endParaRPr lang="en-US" sz="2400" i="1"/>
          </a:p>
          <a:p>
            <a:pPr marL="285750" indent="-285750">
              <a:buFont typeface="Arial"/>
              <a:buChar char="•"/>
            </a:pPr>
            <a:r>
              <a:rPr lang="en-US" sz="2400" i="1"/>
              <a:t>Using P4 in Aggregation switch</a:t>
            </a:r>
          </a:p>
          <a:p>
            <a:pPr marL="285750" indent="-285750">
              <a:buFont typeface="Arial"/>
              <a:buChar char="•"/>
            </a:pPr>
            <a:endParaRPr lang="en-US" sz="2400" i="1"/>
          </a:p>
          <a:p>
            <a:pPr marL="285750" indent="-285750">
              <a:buFont typeface="Arial"/>
              <a:buChar char="•"/>
            </a:pPr>
            <a:r>
              <a:rPr lang="en-US" sz="2400" i="1"/>
              <a:t>Implementing more operator workflows</a:t>
            </a:r>
          </a:p>
          <a:p>
            <a:pPr marL="285750" indent="-285750">
              <a:buFont typeface="Arial"/>
              <a:buChar char="•"/>
            </a:pPr>
            <a:endParaRPr lang="en-US" sz="2400" i="1"/>
          </a:p>
          <a:p>
            <a:pPr marL="285750" indent="-285750">
              <a:buFont typeface="Arial"/>
              <a:buChar char="•"/>
            </a:pPr>
            <a:r>
              <a:rPr lang="en-US" sz="2400" i="1"/>
              <a:t>Performance &amp; scale improvements for Trials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70586" y="844020"/>
            <a:ext cx="388225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i="1"/>
              <a:t>Redundancy</a:t>
            </a:r>
          </a:p>
          <a:p>
            <a:endParaRPr lang="en-US" sz="2400" i="1"/>
          </a:p>
          <a:p>
            <a:pPr marL="285750" indent="-285750">
              <a:buFont typeface="Arial"/>
              <a:buChar char="•"/>
            </a:pPr>
            <a:r>
              <a:rPr lang="en-US" sz="2400" i="1"/>
              <a:t>Integrating VOLTHA 2.0 &amp; Technology profiles</a:t>
            </a:r>
          </a:p>
          <a:p>
            <a:pPr marL="285750" indent="-285750">
              <a:buFont typeface="Arial"/>
              <a:buChar char="•"/>
            </a:pPr>
            <a:endParaRPr lang="en-US" sz="2400" i="1"/>
          </a:p>
          <a:p>
            <a:pPr marL="285750" indent="-285750">
              <a:buFont typeface="Arial"/>
              <a:buChar char="•"/>
            </a:pPr>
            <a:r>
              <a:rPr lang="en-US" sz="2400" i="1"/>
              <a:t>ISSU</a:t>
            </a:r>
          </a:p>
          <a:p>
            <a:pPr marL="285750" indent="-285750">
              <a:buFont typeface="Arial"/>
              <a:buChar char="•"/>
            </a:pPr>
            <a:endParaRPr lang="en-US" sz="2400" i="1"/>
          </a:p>
          <a:p>
            <a:pPr marL="285750" indent="-285750">
              <a:buFont typeface="Arial"/>
              <a:buChar char="•"/>
            </a:pPr>
            <a:r>
              <a:rPr lang="en-US" sz="2400" i="1"/>
              <a:t>Integrating M-CORD profile to use SEBA as mobile backhaul</a:t>
            </a:r>
          </a:p>
        </p:txBody>
      </p:sp>
    </p:spTree>
    <p:extLst>
      <p:ext uri="{BB962C8B-B14F-4D97-AF65-F5344CB8AC3E}">
        <p14:creationId xmlns:p14="http://schemas.microsoft.com/office/powerpoint/2010/main" val="18154089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02437" y="-6710"/>
            <a:ext cx="73709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>
                <a:solidFill>
                  <a:srgbClr val="4F81BD"/>
                </a:solidFill>
                <a:latin typeface="Calibri"/>
              </a:rPr>
              <a:t>Summary</a:t>
            </a:r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4796" y="612969"/>
            <a:ext cx="8045837" cy="44709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</a:rPr>
              <a:t>ONF: Operator driven curated open source</a:t>
            </a:r>
          </a:p>
          <a:p>
            <a:pPr marL="742950" lvl="1" indent="-285750">
              <a:lnSpc>
                <a:spcPct val="110000"/>
              </a:lnSpc>
              <a:buFont typeface="Arial"/>
              <a:buChar char="•"/>
            </a:pPr>
            <a:r>
              <a:rPr lang="en-US" sz="1600" i="1"/>
              <a:t>CORD is the flagship umbrella project</a:t>
            </a:r>
          </a:p>
          <a:p>
            <a:pPr marL="742950" lvl="1" indent="-285750">
              <a:lnSpc>
                <a:spcPct val="110000"/>
              </a:lnSpc>
              <a:buFont typeface="Arial"/>
              <a:buChar char="•"/>
            </a:pPr>
            <a:r>
              <a:rPr lang="en-US" sz="1600" i="1"/>
              <a:t>SEBA exemplar implementation is built on the CORD platform</a:t>
            </a:r>
            <a:endParaRPr lang="en-US" sz="2400"/>
          </a:p>
          <a:p>
            <a:pPr marL="285750" indent="-28575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rgbClr val="4F81BD"/>
                </a:solidFill>
              </a:rPr>
              <a:t>Components:</a:t>
            </a:r>
          </a:p>
          <a:p>
            <a:pPr marL="742950" lvl="1" indent="-285750">
              <a:lnSpc>
                <a:spcPct val="110000"/>
              </a:lnSpc>
              <a:buFont typeface="Arial"/>
              <a:buChar char="•"/>
            </a:pPr>
            <a:r>
              <a:rPr lang="en-US" sz="1600" i="1"/>
              <a:t>VOLTHA abstracts the PON as a quasi-Ethernet switch to the SDN controller</a:t>
            </a:r>
          </a:p>
          <a:p>
            <a:pPr marL="742950" lvl="1" indent="-285750">
              <a:lnSpc>
                <a:spcPct val="110000"/>
              </a:lnSpc>
              <a:buFont typeface="Arial"/>
              <a:buChar char="•"/>
            </a:pPr>
            <a:r>
              <a:rPr lang="en-US" sz="1600" i="1"/>
              <a:t>Trellis manages a multi-purpose leaf-spine fabric </a:t>
            </a:r>
          </a:p>
          <a:p>
            <a:pPr marL="742950" lvl="1" indent="-285750">
              <a:lnSpc>
                <a:spcPct val="110000"/>
              </a:lnSpc>
              <a:buFont typeface="Arial"/>
              <a:buChar char="•"/>
            </a:pPr>
            <a:r>
              <a:rPr lang="en-US" sz="1600" i="1"/>
              <a:t>VOLTHA and Trellis compatible white-box OCP hardware</a:t>
            </a:r>
          </a:p>
          <a:p>
            <a:pPr marL="742950" lvl="1" indent="-285750">
              <a:lnSpc>
                <a:spcPct val="110000"/>
              </a:lnSpc>
              <a:buFont typeface="Arial"/>
              <a:buChar char="•"/>
            </a:pPr>
            <a:r>
              <a:rPr lang="en-US" sz="1600" i="1"/>
              <a:t>CORD: service delivery platform - set of Docker containers managed by K8s</a:t>
            </a:r>
            <a:endParaRPr lang="en-US" sz="2400"/>
          </a:p>
          <a:p>
            <a:pPr marL="285750" indent="-285750">
              <a:lnSpc>
                <a:spcPct val="140000"/>
              </a:lnSpc>
              <a:buFont typeface="Arial"/>
              <a:buChar char="•"/>
            </a:pPr>
            <a:r>
              <a:rPr lang="en-US" sz="2400" b="1">
                <a:solidFill>
                  <a:schemeClr val="accent1"/>
                </a:solidFill>
              </a:rPr>
              <a:t>SEBA: SDN Enabled Broadband Access</a:t>
            </a:r>
          </a:p>
          <a:p>
            <a:pPr marL="742950" lvl="1" indent="-285750">
              <a:lnSpc>
                <a:spcPct val="110000"/>
              </a:lnSpc>
              <a:buFont typeface="Arial"/>
              <a:buChar char="•"/>
            </a:pPr>
            <a:r>
              <a:rPr lang="en-US" sz="1600" i="1"/>
              <a:t>SEBA – a profile instantiated on CORD, jointly developed by ONF, AT&amp;T &amp; community</a:t>
            </a:r>
          </a:p>
          <a:p>
            <a:pPr marL="742950" lvl="1" indent="-285750">
              <a:lnSpc>
                <a:spcPct val="110000"/>
              </a:lnSpc>
              <a:buFont typeface="Arial"/>
              <a:buChar char="•"/>
            </a:pPr>
            <a:r>
              <a:rPr lang="en-US" sz="1600" i="1"/>
              <a:t>NEM – northbound interfaces for integration with operator backends </a:t>
            </a:r>
          </a:p>
          <a:p>
            <a:pPr marL="742950" lvl="1" indent="-285750">
              <a:lnSpc>
                <a:spcPct val="110000"/>
              </a:lnSpc>
              <a:buFont typeface="Arial"/>
              <a:buChar char="•"/>
            </a:pPr>
            <a:r>
              <a:rPr lang="en-US" sz="1600" i="1"/>
              <a:t>Significant focus on FCAPS infrastructure</a:t>
            </a:r>
          </a:p>
          <a:p>
            <a:pPr marL="742950" lvl="1" indent="-285750">
              <a:lnSpc>
                <a:spcPct val="110000"/>
              </a:lnSpc>
              <a:buFont typeface="Arial"/>
              <a:buChar char="•"/>
            </a:pPr>
            <a:r>
              <a:rPr lang="en-US" sz="1600" i="1"/>
              <a:t>Multiple operator workflows</a:t>
            </a:r>
          </a:p>
          <a:p>
            <a:pPr marL="742950" lvl="1" indent="-285750">
              <a:lnSpc>
                <a:spcPct val="110000"/>
              </a:lnSpc>
              <a:buFont typeface="Arial"/>
              <a:buChar char="•"/>
            </a:pPr>
            <a:r>
              <a:rPr lang="en-US" sz="1600" i="1"/>
              <a:t>Headed to trials at AT&amp;T, significant interest from operators worldwide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9171932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R-Cord">
  <a:themeElements>
    <a:clrScheme name="Custom 71">
      <a:dk1>
        <a:srgbClr val="4B4B4B"/>
      </a:dk1>
      <a:lt1>
        <a:srgbClr val="FFFFFF"/>
      </a:lt1>
      <a:dk2>
        <a:srgbClr val="004B7D"/>
      </a:dk2>
      <a:lt2>
        <a:srgbClr val="00CCFF"/>
      </a:lt2>
      <a:accent1>
        <a:srgbClr val="4B87CC"/>
      </a:accent1>
      <a:accent2>
        <a:srgbClr val="AF3333"/>
      </a:accent2>
      <a:accent3>
        <a:srgbClr val="4B994B"/>
      </a:accent3>
      <a:accent4>
        <a:srgbClr val="664B97"/>
      </a:accent4>
      <a:accent5>
        <a:srgbClr val="FFAF00"/>
      </a:accent5>
      <a:accent6>
        <a:srgbClr val="971919"/>
      </a:accent6>
      <a:hlink>
        <a:srgbClr val="004B7D"/>
      </a:hlink>
      <a:folHlink>
        <a:srgbClr val="66666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25400" cap="rnd" cmpd="sng">
          <a:solidFill>
            <a:schemeClr val="tx1">
              <a:lumMod val="60000"/>
              <a:lumOff val="40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Office Theme">
  <a:themeElements>
    <a:clrScheme name="Custom 71">
      <a:dk1>
        <a:srgbClr val="4B4B4B"/>
      </a:dk1>
      <a:lt1>
        <a:srgbClr val="FFFFFF"/>
      </a:lt1>
      <a:dk2>
        <a:srgbClr val="004B7D"/>
      </a:dk2>
      <a:lt2>
        <a:srgbClr val="00CCFF"/>
      </a:lt2>
      <a:accent1>
        <a:srgbClr val="4B87CC"/>
      </a:accent1>
      <a:accent2>
        <a:srgbClr val="AF3333"/>
      </a:accent2>
      <a:accent3>
        <a:srgbClr val="4B994B"/>
      </a:accent3>
      <a:accent4>
        <a:srgbClr val="664B97"/>
      </a:accent4>
      <a:accent5>
        <a:srgbClr val="FFAF00"/>
      </a:accent5>
      <a:accent6>
        <a:srgbClr val="971919"/>
      </a:accent6>
      <a:hlink>
        <a:srgbClr val="004B7D"/>
      </a:hlink>
      <a:folHlink>
        <a:srgbClr val="66666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25400" cap="rnd" cmpd="sng">
          <a:solidFill>
            <a:schemeClr val="tx1">
              <a:lumMod val="60000"/>
              <a:lumOff val="40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5_Office Theme">
  <a:themeElements>
    <a:clrScheme name="Custom 71">
      <a:dk1>
        <a:srgbClr val="4B4B4B"/>
      </a:dk1>
      <a:lt1>
        <a:srgbClr val="FFFFFF"/>
      </a:lt1>
      <a:dk2>
        <a:srgbClr val="004B7D"/>
      </a:dk2>
      <a:lt2>
        <a:srgbClr val="00CCFF"/>
      </a:lt2>
      <a:accent1>
        <a:srgbClr val="4B87CC"/>
      </a:accent1>
      <a:accent2>
        <a:srgbClr val="AF3333"/>
      </a:accent2>
      <a:accent3>
        <a:srgbClr val="4B994B"/>
      </a:accent3>
      <a:accent4>
        <a:srgbClr val="664B97"/>
      </a:accent4>
      <a:accent5>
        <a:srgbClr val="FFAF00"/>
      </a:accent5>
      <a:accent6>
        <a:srgbClr val="971919"/>
      </a:accent6>
      <a:hlink>
        <a:srgbClr val="004B7D"/>
      </a:hlink>
      <a:folHlink>
        <a:srgbClr val="66666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25400" cap="rnd" cmpd="sng">
          <a:solidFill>
            <a:schemeClr val="tx1">
              <a:lumMod val="60000"/>
              <a:lumOff val="40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6_Office Theme">
  <a:themeElements>
    <a:clrScheme name="Custom 71">
      <a:dk1>
        <a:srgbClr val="4B4B4B"/>
      </a:dk1>
      <a:lt1>
        <a:srgbClr val="FFFFFF"/>
      </a:lt1>
      <a:dk2>
        <a:srgbClr val="004B7D"/>
      </a:dk2>
      <a:lt2>
        <a:srgbClr val="00CCFF"/>
      </a:lt2>
      <a:accent1>
        <a:srgbClr val="4B87CC"/>
      </a:accent1>
      <a:accent2>
        <a:srgbClr val="AF3333"/>
      </a:accent2>
      <a:accent3>
        <a:srgbClr val="4B994B"/>
      </a:accent3>
      <a:accent4>
        <a:srgbClr val="664B97"/>
      </a:accent4>
      <a:accent5>
        <a:srgbClr val="FFAF00"/>
      </a:accent5>
      <a:accent6>
        <a:srgbClr val="971919"/>
      </a:accent6>
      <a:hlink>
        <a:srgbClr val="004B7D"/>
      </a:hlink>
      <a:folHlink>
        <a:srgbClr val="66666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25400" cap="rnd" cmpd="sng">
          <a:solidFill>
            <a:schemeClr val="tx1">
              <a:lumMod val="60000"/>
              <a:lumOff val="40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ONF PPT Template 100417">
  <a:themeElements>
    <a:clrScheme name="Custom 99">
      <a:dk1>
        <a:srgbClr val="4B4B4B"/>
      </a:dk1>
      <a:lt1>
        <a:srgbClr val="FFFFFF"/>
      </a:lt1>
      <a:dk2>
        <a:srgbClr val="004B7D"/>
      </a:dk2>
      <a:lt2>
        <a:srgbClr val="00CCFF"/>
      </a:lt2>
      <a:accent1>
        <a:srgbClr val="339966"/>
      </a:accent1>
      <a:accent2>
        <a:srgbClr val="CC3333"/>
      </a:accent2>
      <a:accent3>
        <a:srgbClr val="007DCC"/>
      </a:accent3>
      <a:accent4>
        <a:srgbClr val="664B97"/>
      </a:accent4>
      <a:accent5>
        <a:srgbClr val="FFAF00"/>
      </a:accent5>
      <a:accent6>
        <a:srgbClr val="CC6600"/>
      </a:accent6>
      <a:hlink>
        <a:srgbClr val="004B7D"/>
      </a:hlink>
      <a:folHlink>
        <a:srgbClr val="66666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25400" cap="rnd" cmpd="sng">
          <a:solidFill>
            <a:schemeClr val="tx1">
              <a:lumMod val="60000"/>
              <a:lumOff val="40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1.xml><?xml version="1.0" encoding="utf-8"?>
<a:theme xmlns:a="http://schemas.openxmlformats.org/drawingml/2006/main" name="CORD Projec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_CORD Projec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5_ONOS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1_ONF PPT Template 100417">
  <a:themeElements>
    <a:clrScheme name="Custom 99">
      <a:dk1>
        <a:srgbClr val="4B4B4B"/>
      </a:dk1>
      <a:lt1>
        <a:srgbClr val="FFFFFF"/>
      </a:lt1>
      <a:dk2>
        <a:srgbClr val="004B7D"/>
      </a:dk2>
      <a:lt2>
        <a:srgbClr val="00CCFF"/>
      </a:lt2>
      <a:accent1>
        <a:srgbClr val="339966"/>
      </a:accent1>
      <a:accent2>
        <a:srgbClr val="CC3333"/>
      </a:accent2>
      <a:accent3>
        <a:srgbClr val="007DCC"/>
      </a:accent3>
      <a:accent4>
        <a:srgbClr val="664B97"/>
      </a:accent4>
      <a:accent5>
        <a:srgbClr val="FFAF00"/>
      </a:accent5>
      <a:accent6>
        <a:srgbClr val="CC6600"/>
      </a:accent6>
      <a:hlink>
        <a:srgbClr val="004B7D"/>
      </a:hlink>
      <a:folHlink>
        <a:srgbClr val="6666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ONF_100317">
  <a:themeElements>
    <a:clrScheme name="Custom 99">
      <a:dk1>
        <a:srgbClr val="4B4B4B"/>
      </a:dk1>
      <a:lt1>
        <a:srgbClr val="FFFFFF"/>
      </a:lt1>
      <a:dk2>
        <a:srgbClr val="004B7D"/>
      </a:dk2>
      <a:lt2>
        <a:srgbClr val="00CCFF"/>
      </a:lt2>
      <a:accent1>
        <a:srgbClr val="339966"/>
      </a:accent1>
      <a:accent2>
        <a:srgbClr val="CC3333"/>
      </a:accent2>
      <a:accent3>
        <a:srgbClr val="007DCC"/>
      </a:accent3>
      <a:accent4>
        <a:srgbClr val="664B97"/>
      </a:accent4>
      <a:accent5>
        <a:srgbClr val="FFAF00"/>
      </a:accent5>
      <a:accent6>
        <a:srgbClr val="CC6600"/>
      </a:accent6>
      <a:hlink>
        <a:srgbClr val="004B7D"/>
      </a:hlink>
      <a:folHlink>
        <a:srgbClr val="66666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25400" cap="rnd" cmpd="sng">
          <a:solidFill>
            <a:schemeClr val="tx1">
              <a:lumMod val="60000"/>
              <a:lumOff val="40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7.xml><?xml version="1.0" encoding="utf-8"?>
<a:theme xmlns:a="http://schemas.openxmlformats.org/drawingml/2006/main" name="1_R-Cord">
  <a:themeElements>
    <a:clrScheme name="Custom 71">
      <a:dk1>
        <a:srgbClr val="4B4B4B"/>
      </a:dk1>
      <a:lt1>
        <a:srgbClr val="FFFFFF"/>
      </a:lt1>
      <a:dk2>
        <a:srgbClr val="004B7D"/>
      </a:dk2>
      <a:lt2>
        <a:srgbClr val="00CCFF"/>
      </a:lt2>
      <a:accent1>
        <a:srgbClr val="4B87CC"/>
      </a:accent1>
      <a:accent2>
        <a:srgbClr val="AF3333"/>
      </a:accent2>
      <a:accent3>
        <a:srgbClr val="4B994B"/>
      </a:accent3>
      <a:accent4>
        <a:srgbClr val="664B97"/>
      </a:accent4>
      <a:accent5>
        <a:srgbClr val="FFAF00"/>
      </a:accent5>
      <a:accent6>
        <a:srgbClr val="971919"/>
      </a:accent6>
      <a:hlink>
        <a:srgbClr val="004B7D"/>
      </a:hlink>
      <a:folHlink>
        <a:srgbClr val="66666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25400" cap="rnd" cmpd="sng">
          <a:solidFill>
            <a:schemeClr val="tx1">
              <a:lumMod val="60000"/>
              <a:lumOff val="40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2820</TotalTime>
  <Words>2103</Words>
  <Application>Microsoft Macintosh PowerPoint</Application>
  <PresentationFormat>On-screen Show (16:9)</PresentationFormat>
  <Paragraphs>714</Paragraphs>
  <Slides>35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17</vt:i4>
      </vt:variant>
      <vt:variant>
        <vt:lpstr>Slide Titles</vt:lpstr>
      </vt:variant>
      <vt:variant>
        <vt:i4>35</vt:i4>
      </vt:variant>
    </vt:vector>
  </HeadingPairs>
  <TitlesOfParts>
    <vt:vector size="52" baseType="lpstr">
      <vt:lpstr>Office Theme</vt:lpstr>
      <vt:lpstr>1_Office Theme</vt:lpstr>
      <vt:lpstr>R-Cord</vt:lpstr>
      <vt:lpstr>Simple Light</vt:lpstr>
      <vt:lpstr>2_Office Theme</vt:lpstr>
      <vt:lpstr>5_Office Theme</vt:lpstr>
      <vt:lpstr>6_Office Theme</vt:lpstr>
      <vt:lpstr>7_Office Theme</vt:lpstr>
      <vt:lpstr>8_Office Theme</vt:lpstr>
      <vt:lpstr>ONF PPT Template 100417</vt:lpstr>
      <vt:lpstr>CORD Project</vt:lpstr>
      <vt:lpstr>1_CORD Project</vt:lpstr>
      <vt:lpstr>1_Simple Light</vt:lpstr>
      <vt:lpstr>5_ONOS</vt:lpstr>
      <vt:lpstr>1_ONF PPT Template 100417</vt:lpstr>
      <vt:lpstr>ONF_100317</vt:lpstr>
      <vt:lpstr>1_R-Cord</vt:lpstr>
      <vt:lpstr>SEBA: SDN Enabled Broadband Access  Saurav Das Director of Engineering, ONF</vt:lpstr>
      <vt:lpstr>The ONF Ecosystem – 160+ Members Strong </vt:lpstr>
      <vt:lpstr>CORD: Central Office Re-Architected as a Datacenter</vt:lpstr>
      <vt:lpstr>SEBA Exemplar (built on CORD platform)</vt:lpstr>
      <vt:lpstr>Outline</vt:lpstr>
      <vt:lpstr>VOLTHA: Disaggregated Residential Access</vt:lpstr>
      <vt:lpstr>PowerPoint Presentation</vt:lpstr>
      <vt:lpstr>PowerPoint Presentation</vt:lpstr>
      <vt:lpstr>OLT Disaggregation  VOLTHA</vt:lpstr>
      <vt:lpstr>VOLTHA Operation</vt:lpstr>
      <vt:lpstr>PowerPoint Presentation</vt:lpstr>
      <vt:lpstr>Industry’s First White-Box XGS-PON OLT</vt:lpstr>
      <vt:lpstr>Why OpenOLT Adaptor?</vt:lpstr>
      <vt:lpstr>Trellis: Multi-purpose leaf-spine fabric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CORD Platform: service delivery @ the edge</vt:lpstr>
      <vt:lpstr>New CORD 6.0 platform (July-2018)</vt:lpstr>
      <vt:lpstr>SEBA – A profile loaded on the CORD platform </vt:lpstr>
      <vt:lpstr>SEBA Exemplar Implementation</vt:lpstr>
      <vt:lpstr> SEBA Exemplar</vt:lpstr>
      <vt:lpstr> NEM Workflows</vt:lpstr>
      <vt:lpstr>PowerPoint Presentation</vt:lpstr>
      <vt:lpstr>PowerPoint Presentation</vt:lpstr>
      <vt:lpstr>    Demo setup BBWF 2018</vt:lpstr>
      <vt:lpstr>PowerPoint Presentation</vt:lpstr>
      <vt:lpstr>SEBA Development &amp; Roadmap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ONF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Saurav Das</dc:creator>
  <cp:lastModifiedBy>Saurav Das</cp:lastModifiedBy>
  <cp:revision>117</cp:revision>
  <dcterms:created xsi:type="dcterms:W3CDTF">2018-10-21T15:45:32Z</dcterms:created>
  <dcterms:modified xsi:type="dcterms:W3CDTF">2018-10-25T13:03:03Z</dcterms:modified>
</cp:coreProperties>
</file>