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9.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0.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1.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2.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 id="2147483656" r:id="rId2"/>
    <p:sldMasterId id="2147483665" r:id="rId3"/>
    <p:sldMasterId id="2147483670" r:id="rId4"/>
    <p:sldMasterId id="2147483676" r:id="rId5"/>
    <p:sldMasterId id="2147483688" r:id="rId6"/>
    <p:sldMasterId id="2147483696" r:id="rId7"/>
    <p:sldMasterId id="2147483709" r:id="rId8"/>
    <p:sldMasterId id="2147483720" r:id="rId9"/>
    <p:sldMasterId id="2147483730" r:id="rId10"/>
    <p:sldMasterId id="2147483739" r:id="rId11"/>
    <p:sldMasterId id="2147483751" r:id="rId12"/>
    <p:sldMasterId id="2147483763" r:id="rId13"/>
    <p:sldMasterId id="2147483773" r:id="rId14"/>
  </p:sldMasterIdLst>
  <p:notesMasterIdLst>
    <p:notesMasterId r:id="rId53"/>
  </p:notesMasterIdLst>
  <p:sldIdLst>
    <p:sldId id="295" r:id="rId15"/>
    <p:sldId id="257" r:id="rId16"/>
    <p:sldId id="258" r:id="rId17"/>
    <p:sldId id="261" r:id="rId18"/>
    <p:sldId id="262" r:id="rId19"/>
    <p:sldId id="278" r:id="rId20"/>
    <p:sldId id="259" r:id="rId21"/>
    <p:sldId id="296" r:id="rId22"/>
    <p:sldId id="263" r:id="rId23"/>
    <p:sldId id="264" r:id="rId24"/>
    <p:sldId id="265" r:id="rId25"/>
    <p:sldId id="266" r:id="rId26"/>
    <p:sldId id="267" r:id="rId27"/>
    <p:sldId id="297" r:id="rId28"/>
    <p:sldId id="294" r:id="rId29"/>
    <p:sldId id="270" r:id="rId30"/>
    <p:sldId id="271" r:id="rId31"/>
    <p:sldId id="272" r:id="rId32"/>
    <p:sldId id="273" r:id="rId33"/>
    <p:sldId id="298" r:id="rId34"/>
    <p:sldId id="290" r:id="rId35"/>
    <p:sldId id="275" r:id="rId36"/>
    <p:sldId id="276" r:id="rId37"/>
    <p:sldId id="291" r:id="rId38"/>
    <p:sldId id="299" r:id="rId39"/>
    <p:sldId id="292" r:id="rId40"/>
    <p:sldId id="279" r:id="rId41"/>
    <p:sldId id="280" r:id="rId42"/>
    <p:sldId id="281" r:id="rId43"/>
    <p:sldId id="282" r:id="rId44"/>
    <p:sldId id="283" r:id="rId45"/>
    <p:sldId id="300" r:id="rId46"/>
    <p:sldId id="285" r:id="rId47"/>
    <p:sldId id="286" r:id="rId48"/>
    <p:sldId id="287" r:id="rId49"/>
    <p:sldId id="293" r:id="rId50"/>
    <p:sldId id="288" r:id="rId51"/>
    <p:sldId id="289" r:id="rId5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36" d="100"/>
          <a:sy n="136" d="100"/>
        </p:scale>
        <p:origin x="-112" y="-344"/>
      </p:cViewPr>
      <p:guideLst>
        <p:guide orient="horz" pos="1620"/>
        <p:guide pos="2880"/>
      </p:guideLst>
    </p:cSldViewPr>
  </p:slideViewPr>
  <p:notesTextViewPr>
    <p:cViewPr>
      <p:scale>
        <a:sx n="100" d="100"/>
        <a:sy n="100" d="100"/>
      </p:scale>
      <p:origin x="0" y="0"/>
    </p:cViewPr>
  </p:notesTextViewPr>
  <p:sorterViewPr>
    <p:cViewPr>
      <p:scale>
        <a:sx n="137" d="100"/>
        <a:sy n="1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50" Type="http://schemas.openxmlformats.org/officeDocument/2006/relationships/slide" Target="slides/slide36.xml"/><Relationship Id="rId51" Type="http://schemas.openxmlformats.org/officeDocument/2006/relationships/slide" Target="slides/slide37.xml"/><Relationship Id="rId52" Type="http://schemas.openxmlformats.org/officeDocument/2006/relationships/slide" Target="slides/slide38.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26.xml"/><Relationship Id="rId41" Type="http://schemas.openxmlformats.org/officeDocument/2006/relationships/slide" Target="slides/slide27.xml"/><Relationship Id="rId42" Type="http://schemas.openxmlformats.org/officeDocument/2006/relationships/slide" Target="slides/slide28.xml"/><Relationship Id="rId43" Type="http://schemas.openxmlformats.org/officeDocument/2006/relationships/slide" Target="slides/slide29.xml"/><Relationship Id="rId44" Type="http://schemas.openxmlformats.org/officeDocument/2006/relationships/slide" Target="slides/slide30.xml"/><Relationship Id="rId45" Type="http://schemas.openxmlformats.org/officeDocument/2006/relationships/slide" Target="slides/slide31.xml"/><Relationship Id="rId46" Type="http://schemas.openxmlformats.org/officeDocument/2006/relationships/slide" Target="slides/slide32.xml"/><Relationship Id="rId47" Type="http://schemas.openxmlformats.org/officeDocument/2006/relationships/slide" Target="slides/slide33.xml"/><Relationship Id="rId48" Type="http://schemas.openxmlformats.org/officeDocument/2006/relationships/slide" Target="slides/slide34.xml"/><Relationship Id="rId49" Type="http://schemas.openxmlformats.org/officeDocument/2006/relationships/slide" Target="slides/slide3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6.xml"/><Relationship Id="rId31" Type="http://schemas.openxmlformats.org/officeDocument/2006/relationships/slide" Target="slides/slide17.xml"/><Relationship Id="rId32" Type="http://schemas.openxmlformats.org/officeDocument/2006/relationships/slide" Target="slides/slide18.xml"/><Relationship Id="rId33" Type="http://schemas.openxmlformats.org/officeDocument/2006/relationships/slide" Target="slides/slide19.xml"/><Relationship Id="rId34" Type="http://schemas.openxmlformats.org/officeDocument/2006/relationships/slide" Target="slides/slide20.xml"/><Relationship Id="rId35" Type="http://schemas.openxmlformats.org/officeDocument/2006/relationships/slide" Target="slides/slide21.xml"/><Relationship Id="rId36" Type="http://schemas.openxmlformats.org/officeDocument/2006/relationships/slide" Target="slides/slide22.xml"/><Relationship Id="rId37" Type="http://schemas.openxmlformats.org/officeDocument/2006/relationships/slide" Target="slides/slide23.xml"/><Relationship Id="rId38" Type="http://schemas.openxmlformats.org/officeDocument/2006/relationships/slide" Target="slides/slide24.xml"/><Relationship Id="rId39" Type="http://schemas.openxmlformats.org/officeDocument/2006/relationships/slide" Target="slides/slide2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5015126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3" name="Google Shape;70;p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13314" name="Google Shape;71;p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42a9453772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g42a94537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4" name="Shape 46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db4acbb6a4e058c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db4acbb6a4e058c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Shape 5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8" name="Shape 5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2" y="8685213"/>
            <a:ext cx="2971799" cy="457200"/>
          </a:xfrm>
          <a:prstGeom prst="rect">
            <a:avLst/>
          </a:prstGeom>
        </p:spPr>
        <p:txBody>
          <a:bodyPr/>
          <a:lstStyle/>
          <a:p>
            <a:fld id="{4787B456-58CD-FD45-86E5-6B94781C39E2}"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3684116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Talk about data plane scale</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6DF0113-6FC9-0044-AAE6-F0C0DB9D18C2}" type="slidenum">
              <a:rPr lang="en-US">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1154297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15" name="Shape 3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always, it’s important to translate the input coming from partners’ deployments into requirements, to make the platform better. I’d like to go through some fundamental challenges met with the previous platform, that gave the community some rationale to create the new one.</a:t>
            </a:r>
            <a:br>
              <a:rPr lang="en"/>
            </a:br>
            <a:r>
              <a:rPr lang="en"/>
              <a:t>BULLET EXPLAINATION</a:t>
            </a:r>
            <a:br>
              <a:rPr lang="en"/>
            </a:br>
            <a:r>
              <a:rPr lang="en"/>
              <a:t>* CORD wasn’t really able to distinguish between a deployment and a development workflow. Most of the time software was built as well during the deployment phases, which is unexpected and time consuming</a:t>
            </a:r>
            <a:br>
              <a:rPr lang="en"/>
            </a:br>
            <a:r>
              <a:rPr lang="en"/>
              <a:t>* CORD was spawning VMs during the deployment phase, such requiring either physical machines or VMs</a:t>
            </a:r>
            <a:br>
              <a:rPr lang="en"/>
            </a:br>
            <a:r>
              <a:rPr lang="en"/>
              <a:t>* CORD had to be installed on Ubuntu 16.04</a:t>
            </a:r>
            <a:br>
              <a:rPr lang="en"/>
            </a:br>
            <a:r>
              <a:rPr lang="en"/>
              <a:t>* Offline installation was not officially supported, and anyway quite difficult -&gt; problem for most of the SPs</a:t>
            </a:r>
            <a:br>
              <a:rPr lang="en"/>
            </a:br>
            <a:r>
              <a:rPr lang="en"/>
              <a:t>* CORD installation was monolithic. It was installing OS, configure OS, install components (i.e. ONOS, OpenStack, XOS) and profiles, together in one step</a:t>
            </a:r>
            <a:endParaRPr lang="en-US"/>
          </a:p>
          <a:p>
            <a:pPr marL="457200" lvl="0" indent="-298450" algn="l" rtl="0">
              <a:spcBef>
                <a:spcPts val="0"/>
              </a:spcBef>
              <a:spcAft>
                <a:spcPts val="0"/>
              </a:spcAft>
              <a:buSzPts val="1100"/>
              <a:buChar char="●"/>
            </a:pPr>
            <a:r>
              <a:rPr lang="en-US"/>
              <a:t>As a user, you had to decide what “flavor” (use-case) of CORD to install, at the very beginning of the installation. Want to install R-CORD? Choose it at the beginning. Changed your mind and want to install M-CORD? You’ve to reinstall the entire platform</a:t>
            </a:r>
          </a:p>
          <a:p>
            <a:pPr marL="457200" lvl="0" indent="-298450" algn="l" rtl="0">
              <a:spcBef>
                <a:spcPts val="0"/>
              </a:spcBef>
              <a:spcAft>
                <a:spcPts val="0"/>
              </a:spcAft>
              <a:buSzPts val="1100"/>
              <a:buChar char="●"/>
            </a:pPr>
            <a:r>
              <a:rPr lang="en-US"/>
              <a:t>Over time, users (including developers and QA) asked to be able to run CORD in different environments. For example, on single machines for development vs full clusters for trials and production. The two workflows have diverged quite a lot over time and were considerably different from one each other</a:t>
            </a:r>
          </a:p>
          <a:p>
            <a:pPr marL="457200" lvl="0" indent="-298450" algn="l" rtl="0">
              <a:spcBef>
                <a:spcPts val="0"/>
              </a:spcBef>
              <a:spcAft>
                <a:spcPts val="0"/>
              </a:spcAft>
              <a:buSzPts val="1100"/>
              <a:buChar char="●"/>
            </a:pPr>
            <a:r>
              <a:rPr lang="en-US"/>
              <a:t>Many components were tightly coupled, at the point that it was very difficult to exclude them from the system. Classical example: many SPs use their own infra tools (DNS, system configurator like Puppet). CORD providing these services as well, and this was most of the time an issue</a:t>
            </a:r>
          </a:p>
          <a:p>
            <a:pPr marL="457200" lvl="0" indent="-298450" algn="l" rtl="0">
              <a:spcBef>
                <a:spcPts val="0"/>
              </a:spcBef>
              <a:spcAft>
                <a:spcPts val="0"/>
              </a:spcAft>
              <a:buSzPts val="1100"/>
              <a:buChar char="●"/>
            </a:pPr>
            <a:r>
              <a:rPr lang="en-US"/>
              <a:t>Having scripts to automate processes is important, but it’s also important to find the right balance between automation and make difficult for users what’s under the hood</a:t>
            </a:r>
          </a:p>
          <a:p>
            <a:pPr marL="457200" lvl="0" indent="-298450" algn="l" rtl="0">
              <a:spcBef>
                <a:spcPts val="0"/>
              </a:spcBef>
              <a:spcAft>
                <a:spcPts val="0"/>
              </a:spcAft>
              <a:buSzPts val="1100"/>
              <a:buChar char="●"/>
            </a:pPr>
            <a:r>
              <a:rPr lang="en-US"/>
              <a:t>CORD is an integration of effort, using many components. It has been traditionally released as a whole, even if these components have been historically released by different groups. Often it has been a problem to advance features separately</a:t>
            </a: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a9093302a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a9093302a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 distinction</a:t>
            </a:r>
            <a:r>
              <a:rPr lang="en-US" baseline="0"/>
              <a:t> between head-node and compute node</a:t>
            </a:r>
            <a:endParaRPr lang="en-US"/>
          </a:p>
          <a:p>
            <a:pPr marL="0" lvl="0" indent="0" algn="l" rtl="0">
              <a:spcBef>
                <a:spcPts val="0"/>
              </a:spcBef>
              <a:spcAft>
                <a:spcPts val="0"/>
              </a:spcAft>
              <a:buNone/>
            </a:pPr>
            <a:r>
              <a:rPr lang="en-US"/>
              <a:t>Offline install – local</a:t>
            </a:r>
            <a:r>
              <a:rPr lang="en-US" baseline="0"/>
              <a:t> docker registry</a:t>
            </a:r>
            <a:endParaRPr lang="en-US"/>
          </a:p>
          <a:p>
            <a:pPr marL="0" lvl="0" indent="0" algn="l" rtl="0">
              <a:spcBef>
                <a:spcPts val="0"/>
              </a:spcBef>
              <a:spcAft>
                <a:spcPts val="0"/>
              </a:spcAft>
              <a:buNone/>
            </a:pPr>
            <a:r>
              <a:rPr lang="en-US"/>
              <a:t>Modularity  - install what you need – choose helm chart, your</a:t>
            </a:r>
            <a:r>
              <a:rPr lang="en-US" baseline="0"/>
              <a:t> own fabric, your own DNS</a:t>
            </a:r>
            <a:endParaRPr lang="en-US"/>
          </a:p>
          <a:p>
            <a:pPr marL="0" lvl="0" indent="0" algn="l" rtl="0">
              <a:spcBef>
                <a:spcPts val="0"/>
              </a:spcBef>
              <a:spcAft>
                <a:spcPts val="0"/>
              </a:spcAft>
              <a:buNone/>
            </a:pPr>
            <a:r>
              <a:rPr lang="en-US"/>
              <a:t>1 switch/</a:t>
            </a:r>
            <a:r>
              <a:rPr lang="en-US" baseline="0"/>
              <a:t> 1 server – expand as you wish</a:t>
            </a:r>
            <a:endParaRPr lang="en-US"/>
          </a:p>
          <a:p>
            <a:pPr marL="0" lvl="0" indent="0" algn="l" rtl="0">
              <a:spcBef>
                <a:spcPts val="0"/>
              </a:spcBef>
              <a:spcAft>
                <a:spcPts val="0"/>
              </a:spcAft>
              <a:buNone/>
            </a:pPr>
            <a:endParaRPr lang="en-US"/>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a9093302a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a9093302a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 distinction</a:t>
            </a:r>
            <a:r>
              <a:rPr lang="en-US" baseline="0"/>
              <a:t> between head-node and compute node</a:t>
            </a:r>
            <a:endParaRPr lang="en-US"/>
          </a:p>
          <a:p>
            <a:pPr marL="0" lvl="0" indent="0" algn="l" rtl="0">
              <a:spcBef>
                <a:spcPts val="0"/>
              </a:spcBef>
              <a:spcAft>
                <a:spcPts val="0"/>
              </a:spcAft>
              <a:buNone/>
            </a:pPr>
            <a:r>
              <a:rPr lang="en-US"/>
              <a:t>Offline install – local</a:t>
            </a:r>
            <a:r>
              <a:rPr lang="en-US" baseline="0"/>
              <a:t> docker registry</a:t>
            </a:r>
            <a:endParaRPr lang="en-US"/>
          </a:p>
          <a:p>
            <a:pPr marL="0" lvl="0" indent="0" algn="l" rtl="0">
              <a:spcBef>
                <a:spcPts val="0"/>
              </a:spcBef>
              <a:spcAft>
                <a:spcPts val="0"/>
              </a:spcAft>
              <a:buNone/>
            </a:pPr>
            <a:r>
              <a:rPr lang="en-US"/>
              <a:t>Modularity  - install what you need – choose helm chart, your</a:t>
            </a:r>
            <a:r>
              <a:rPr lang="en-US" baseline="0"/>
              <a:t> own fabric, your own DNS</a:t>
            </a:r>
            <a:endParaRPr lang="en-US"/>
          </a:p>
          <a:p>
            <a:pPr marL="0" lvl="0" indent="0" algn="l" rtl="0">
              <a:spcBef>
                <a:spcPts val="0"/>
              </a:spcBef>
              <a:spcAft>
                <a:spcPts val="0"/>
              </a:spcAft>
              <a:buNone/>
            </a:pPr>
            <a:r>
              <a:rPr lang="en-US"/>
              <a:t>1 switch/</a:t>
            </a:r>
            <a:r>
              <a:rPr lang="en-US" baseline="0"/>
              <a:t> 1 server – expand as you wish</a:t>
            </a:r>
            <a:endParaRPr lang="en-US"/>
          </a:p>
          <a:p>
            <a:pPr marL="0" lvl="0" indent="0" algn="l" rtl="0">
              <a:spcBef>
                <a:spcPts val="0"/>
              </a:spcBef>
              <a:spcAft>
                <a:spcPts val="0"/>
              </a:spcAft>
              <a:buNone/>
            </a:pPr>
            <a:endParaRPr lang="en-US"/>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42a738fb1a_0_4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3" name="Google Shape;733;g42a738fb1a_0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E3C897-FF40-AE4B-A0AA-87F2280A65DA}" type="slidenum">
              <a:rPr>
                <a:solidFill>
                  <a:prstClr val="black"/>
                </a:solidFill>
                <a:latin typeface="Calibri"/>
              </a:rPr>
              <a:pPr/>
              <a:t>33</a:t>
            </a:fld>
            <a:endParaRPr lang="en-US">
              <a:solidFill>
                <a:prstClr val="black"/>
              </a:solidFill>
              <a:latin typeface="Calibri"/>
            </a:endParaRPr>
          </a:p>
        </p:txBody>
      </p:sp>
    </p:spTree>
    <p:extLst>
      <p:ext uri="{BB962C8B-B14F-4D97-AF65-F5344CB8AC3E}">
        <p14:creationId xmlns:p14="http://schemas.microsoft.com/office/powerpoint/2010/main" val="2983268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g"/><Relationship Id="rId3"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9.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0.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3.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1.png"/><Relationship Id="rId3" Type="http://schemas.openxmlformats.org/officeDocument/2006/relationships/image" Target="../media/image12.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png"/><Relationship Id="rId1" Type="http://schemas.openxmlformats.org/officeDocument/2006/relationships/slideMaster" Target="../slideMasters/slideMaster14.xml"/><Relationship Id="rId2" Type="http://schemas.openxmlformats.org/officeDocument/2006/relationships/image" Target="../media/image11.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5" name="Google Shape;35;p6"/>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
        <p:nvSpPr>
          <p:cNvPr id="37" name="Google Shape;37;p6"/>
          <p:cNvSpPr txBox="1">
            <a:spLocks noGrp="1"/>
          </p:cNvSpPr>
          <p:nvPr>
            <p:ph type="body" idx="2"/>
          </p:nvPr>
        </p:nvSpPr>
        <p:spPr>
          <a:xfrm>
            <a:off x="457200" y="537368"/>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 name="Google Shape;40;p7"/>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
        <p:nvSpPr>
          <p:cNvPr id="41" name="Google Shape;41;p7"/>
          <p:cNvSpPr txBox="1">
            <a:spLocks noGrp="1"/>
          </p:cNvSpPr>
          <p:nvPr>
            <p:ph type="body" idx="1"/>
          </p:nvPr>
        </p:nvSpPr>
        <p:spPr>
          <a:xfrm>
            <a:off x="457200" y="544603"/>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42"/>
        <p:cNvGrpSpPr/>
        <p:nvPr/>
      </p:nvGrpSpPr>
      <p:grpSpPr>
        <a:xfrm>
          <a:off x="0" y="0"/>
          <a:ext cx="0" cy="0"/>
          <a:chOff x="0" y="0"/>
          <a:chExt cx="0" cy="0"/>
        </a:xfrm>
      </p:grpSpPr>
      <p:sp>
        <p:nvSpPr>
          <p:cNvPr id="43" name="Google Shape;43;p8"/>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5" y="295730"/>
            <a:ext cx="2546597" cy="1750786"/>
          </a:xfrm>
          <a:prstGeom prst="rect">
            <a:avLst/>
          </a:prstGeom>
        </p:spPr>
      </p:pic>
      <p:sp>
        <p:nvSpPr>
          <p:cNvPr id="5" name="Rectangle 4"/>
          <p:cNvSpPr/>
          <p:nvPr userDrawn="1"/>
        </p:nvSpPr>
        <p:spPr>
          <a:xfrm>
            <a:off x="775792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804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34" y="245272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2680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573830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834300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034468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546607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980824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4" y="4663218"/>
            <a:ext cx="548703" cy="393637"/>
          </a:xfrm>
          <a:prstGeom prst="rect">
            <a:avLst/>
          </a:prstGeom>
          <a:noFill/>
          <a:ln>
            <a:noFill/>
          </a:ln>
        </p:spPr>
        <p:txBody>
          <a:bodyPr lIns="91425" tIns="91425" rIns="91425" bIns="91425" anchor="ctr" anchorCtr="0">
            <a:noAutofit/>
          </a:bodyPr>
          <a:lstStyle/>
          <a:p>
            <a:pPr algn="r" defTabSz="457200">
              <a:buClr>
                <a:srgbClr val="595959"/>
              </a:buClr>
              <a:buSzPct val="25000"/>
              <a:buFont typeface="Helvetica Neue"/>
              <a:buNone/>
            </a:pPr>
            <a:fld id="{00000000-1234-1234-1234-123412341234}" type="slidenum">
              <a:rPr lang="en" sz="1000" kern="1200">
                <a:solidFill>
                  <a:srgbClr val="595959"/>
                </a:solidFill>
                <a:latin typeface="Helvetica Neue"/>
                <a:ea typeface="Helvetica Neue"/>
                <a:cs typeface="Helvetica Neue"/>
                <a:sym typeface="Helvetica Neue"/>
              </a:rPr>
              <a:pPr algn="r" defTabSz="457200">
                <a:buClr>
                  <a:srgbClr val="595959"/>
                </a:buClr>
                <a:buSzPct val="25000"/>
                <a:buFont typeface="Helvetica Neue"/>
                <a:buNone/>
              </a:pPr>
              <a:t>‹#›</a:t>
            </a:fld>
            <a:endParaRPr lang="en" sz="1000" kern="12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7"/>
            <a:ext cx="7776600" cy="500107"/>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85964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aption">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457200" y="4406335"/>
            <a:ext cx="8229600" cy="519599"/>
          </a:xfrm>
          <a:prstGeom prst="rect">
            <a:avLst/>
          </a:prstGeom>
        </p:spPr>
        <p:txBody>
          <a:bodyPr lIns="91399" tIns="91399" rIns="91399" bIns="91399" anchor="t" anchorCtr="0"/>
          <a:lstStyle>
            <a:lvl1pPr algn="ctr" rtl="0">
              <a:spcBef>
                <a:spcPts val="360"/>
              </a:spcBef>
              <a:buSzPct val="100000"/>
              <a:buNone/>
              <a:defRPr sz="1800"/>
            </a:lvl1pPr>
          </a:lstStyle>
          <a:p>
            <a:endParaRPr/>
          </a:p>
        </p:txBody>
      </p:sp>
      <p:sp>
        <p:nvSpPr>
          <p:cNvPr id="206" name="Shape 206"/>
          <p:cNvSpPr txBox="1">
            <a:spLocks noGrp="1"/>
          </p:cNvSpPr>
          <p:nvPr>
            <p:ph type="sldNum" idx="12"/>
          </p:nvPr>
        </p:nvSpPr>
        <p:spPr>
          <a:xfrm>
            <a:off x="8556872" y="4749850"/>
            <a:ext cx="548699" cy="393600"/>
          </a:xfrm>
          <a:prstGeom prst="rect">
            <a:avLst/>
          </a:prstGeom>
        </p:spPr>
        <p:txBody>
          <a:bodyPr lIns="91399" tIns="91399" rIns="91399" bIns="91399" anchor="ctr" anchorCtr="0">
            <a:noAutofit/>
          </a:bodyPr>
          <a:lstStyle>
            <a:lvl1pPr rtl="0">
              <a:spcBef>
                <a:spcPts val="0"/>
              </a:spcBef>
              <a:buNone/>
              <a:defRPr/>
            </a:lvl1pPr>
          </a:lstStyle>
          <a:p>
            <a:fld id="{00000000-1234-1234-1234-123412341234}" type="slidenum">
              <a:rPr lang="en-US">
                <a:solidFill>
                  <a:srgbClr val="000000"/>
                </a:solidFill>
                <a:latin typeface="Arial"/>
              </a:rPr>
              <a:pPr/>
              <a:t>‹#›</a:t>
            </a:fld>
            <a:endParaRPr lang="en-US" dirty="0">
              <a:solidFill>
                <a:srgbClr val="000000"/>
              </a:solidFill>
              <a:latin typeface="Arial"/>
            </a:endParaRPr>
          </a:p>
        </p:txBody>
      </p:sp>
      <p:sp>
        <p:nvSpPr>
          <p:cNvPr id="5" name="Shape 22"/>
          <p:cNvSpPr/>
          <p:nvPr userDrawn="1"/>
        </p:nvSpPr>
        <p:spPr>
          <a:xfrm>
            <a:off x="0" y="1"/>
            <a:ext cx="9144000" cy="566984"/>
          </a:xfrm>
          <a:prstGeom prst="rect">
            <a:avLst/>
          </a:prstGeom>
          <a:solidFill>
            <a:srgbClr val="007EC4"/>
          </a:solidFill>
          <a:ln>
            <a:noFill/>
          </a:ln>
        </p:spPr>
        <p:txBody>
          <a:bodyPr lIns="91425" tIns="91425" rIns="91425" bIns="91425" anchor="ctr" anchorCtr="0">
            <a:noAutofit/>
          </a:bodyPr>
          <a:lstStyle/>
          <a:p>
            <a:pPr defTabSz="457200">
              <a:buClrTx/>
              <a:buFontTx/>
              <a:buNone/>
            </a:pPr>
            <a:endParaRPr sz="3200" kern="1200">
              <a:solidFill>
                <a:srgbClr val="FFFFFF"/>
              </a:solidFill>
            </a:endParaRPr>
          </a:p>
        </p:txBody>
      </p:sp>
      <p:pic>
        <p:nvPicPr>
          <p:cNvPr id="6" name="Shape 26"/>
          <p:cNvPicPr preferRelativeResize="0"/>
          <p:nvPr userDrawn="1"/>
        </p:nvPicPr>
        <p:blipFill>
          <a:blip r:embed="rId2">
            <a:alphaModFix/>
          </a:blip>
          <a:stretch>
            <a:fillRect/>
          </a:stretch>
        </p:blipFill>
        <p:spPr>
          <a:xfrm>
            <a:off x="8472478" y="49843"/>
            <a:ext cx="548699" cy="456662"/>
          </a:xfrm>
          <a:prstGeom prst="rect">
            <a:avLst/>
          </a:prstGeom>
          <a:noFill/>
          <a:ln>
            <a:noFill/>
          </a:ln>
        </p:spPr>
      </p:pic>
      <p:sp>
        <p:nvSpPr>
          <p:cNvPr id="8" name="Title 1"/>
          <p:cNvSpPr>
            <a:spLocks noGrp="1"/>
          </p:cNvSpPr>
          <p:nvPr>
            <p:ph type="title"/>
          </p:nvPr>
        </p:nvSpPr>
        <p:spPr>
          <a:xfrm>
            <a:off x="311713" y="37282"/>
            <a:ext cx="8520599" cy="572699"/>
          </a:xfrm>
          <a:prstGeom prst="rect">
            <a:avLst/>
          </a:prstGeom>
          <a:noFill/>
          <a:ln>
            <a:noFill/>
          </a:ln>
        </p:spPr>
        <p:txBody>
          <a:bodyPr vert="horz"/>
          <a:lstStyle>
            <a:lvl1pPr>
              <a:defRPr sz="3200">
                <a:solidFill>
                  <a:srgbClr val="FFFFFF"/>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FFFF"/>
                </a:solidFill>
                <a:effectLst/>
                <a:uLnTx/>
                <a:uFillTx/>
              </a:rPr>
              <a:t>Click to edit Master title style</a:t>
            </a:r>
            <a:endParaRPr kumimoji="0" lang="en-US" sz="18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2802640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6"/>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pPr defTabSz="457200">
              <a:buClrTx/>
              <a:buFontTx/>
              <a:buNone/>
            </a:pPr>
            <a:fld id="{26CEC981-8888-9447-8838-3F91F9F47D58}" type="datetime1">
              <a:rPr lang="en-US" sz="1800" kern="1200"/>
              <a:pPr defTabSz="457200">
                <a:buClrTx/>
                <a:buFontTx/>
                <a:buNone/>
              </a:pPr>
              <a:t>1/16/19</a:t>
            </a:fld>
            <a:endParaRPr lang="en-US" sz="1800" kern="1200">
              <a:solidFill>
                <a:prstClr val="black">
                  <a:tint val="75000"/>
                </a:prstClr>
              </a:solidFill>
              <a:latin typeface="Calibri"/>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pPr defTabSz="457200">
              <a:buClrTx/>
              <a:buFontTx/>
              <a:buNone/>
            </a:pPr>
            <a:endParaRPr lang="en-US" sz="1800" kern="120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207D71B-B85A-484E-AC50-1E0FB74F381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451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4"/>
            <a:ext cx="2133600" cy="273844"/>
          </a:xfrm>
          <a:prstGeom prst="rect">
            <a:avLst/>
          </a:prstGeom>
        </p:spPr>
        <p:txBody>
          <a:bodyPr/>
          <a:lstStyle/>
          <a:p>
            <a:pPr>
              <a:buClrTx/>
              <a:buFontTx/>
              <a:buNone/>
            </a:pPr>
            <a:fld id="{D0FC36D7-F3C6-EA4C-96AF-E2C40B93113F}" type="datetime1">
              <a:rPr lang="en-US"/>
              <a:pPr>
                <a:buClrTx/>
                <a:buFontTx/>
                <a:buNone/>
              </a:pPr>
              <a:t>1/16/19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a:xfrm>
            <a:off x="3124200" y="4767264"/>
            <a:ext cx="2895600" cy="273844"/>
          </a:xfrm>
          <a:prstGeom prst="rect">
            <a:avLst/>
          </a:prstGeom>
        </p:spPr>
        <p:txBody>
          <a:bodyPr/>
          <a:lstStyle/>
          <a:p>
            <a:pPr>
              <a:buClrTx/>
              <a:buFontTx/>
              <a:buNone/>
            </a:pPr>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26183F2-CCC9-2144-B50D-6A6C2FC336B8}"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51006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1"/>
        <p:cNvGrpSpPr/>
        <p:nvPr/>
      </p:nvGrpSpPr>
      <p:grpSpPr>
        <a:xfrm>
          <a:off x="0" y="0"/>
          <a:ext cx="0" cy="0"/>
          <a:chOff x="0" y="0"/>
          <a:chExt cx="0" cy="0"/>
        </a:xfrm>
      </p:grpSpPr>
      <p:sp>
        <p:nvSpPr>
          <p:cNvPr id="52" name="Google Shape;52;p10"/>
          <p:cNvSpPr txBox="1">
            <a:spLocks noGrp="1"/>
          </p:cNvSpPr>
          <p:nvPr>
            <p:ph type="title"/>
          </p:nvPr>
        </p:nvSpPr>
        <p:spPr>
          <a:xfrm>
            <a:off x="447682" y="72933"/>
            <a:ext cx="8531100" cy="532500"/>
          </a:xfrm>
          <a:prstGeom prst="rect">
            <a:avLst/>
          </a:prstGeom>
          <a:noFill/>
          <a:ln>
            <a:noFill/>
          </a:ln>
        </p:spPr>
        <p:txBody>
          <a:bodyPr spcFirstLastPara="1" wrap="square" lIns="91425" tIns="45700" rIns="91425" bIns="45700" anchor="t" anchorCtr="0"/>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3" name="Google Shape;53;p10"/>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4" name="Google Shape;54;p10"/>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orbel"/>
                <a:ea typeface="Corbel"/>
                <a:cs typeface="Corbel"/>
                <a:sym typeface="Corbel"/>
              </a:defRPr>
            </a:lvl1pPr>
            <a:lvl2pPr marL="0" marR="0" lvl="1" indent="0" algn="ctr" rtl="0">
              <a:spcBef>
                <a:spcPts val="0"/>
              </a:spcBef>
              <a:buNone/>
              <a:defRPr sz="800">
                <a:solidFill>
                  <a:srgbClr val="A5A5A5"/>
                </a:solidFill>
                <a:latin typeface="Corbel"/>
                <a:ea typeface="Corbel"/>
                <a:cs typeface="Corbel"/>
                <a:sym typeface="Corbel"/>
              </a:defRPr>
            </a:lvl2pPr>
            <a:lvl3pPr marL="0" marR="0" lvl="2" indent="0" algn="ctr" rtl="0">
              <a:spcBef>
                <a:spcPts val="0"/>
              </a:spcBef>
              <a:buNone/>
              <a:defRPr sz="800">
                <a:solidFill>
                  <a:srgbClr val="A5A5A5"/>
                </a:solidFill>
                <a:latin typeface="Corbel"/>
                <a:ea typeface="Corbel"/>
                <a:cs typeface="Corbel"/>
                <a:sym typeface="Corbel"/>
              </a:defRPr>
            </a:lvl3pPr>
            <a:lvl4pPr marL="0" marR="0" lvl="3" indent="0" algn="ctr" rtl="0">
              <a:spcBef>
                <a:spcPts val="0"/>
              </a:spcBef>
              <a:buNone/>
              <a:defRPr sz="800">
                <a:solidFill>
                  <a:srgbClr val="A5A5A5"/>
                </a:solidFill>
                <a:latin typeface="Corbel"/>
                <a:ea typeface="Corbel"/>
                <a:cs typeface="Corbel"/>
                <a:sym typeface="Corbel"/>
              </a:defRPr>
            </a:lvl4pPr>
            <a:lvl5pPr marL="0" marR="0" lvl="4" indent="0" algn="ctr" rtl="0">
              <a:spcBef>
                <a:spcPts val="0"/>
              </a:spcBef>
              <a:buNone/>
              <a:defRPr sz="800">
                <a:solidFill>
                  <a:srgbClr val="A5A5A5"/>
                </a:solidFill>
                <a:latin typeface="Corbel"/>
                <a:ea typeface="Corbel"/>
                <a:cs typeface="Corbel"/>
                <a:sym typeface="Corbel"/>
              </a:defRPr>
            </a:lvl5pPr>
            <a:lvl6pPr marL="0" marR="0" lvl="5" indent="0" algn="ctr" rtl="0">
              <a:spcBef>
                <a:spcPts val="0"/>
              </a:spcBef>
              <a:buNone/>
              <a:defRPr sz="800">
                <a:solidFill>
                  <a:srgbClr val="A5A5A5"/>
                </a:solidFill>
                <a:latin typeface="Corbel"/>
                <a:ea typeface="Corbel"/>
                <a:cs typeface="Corbel"/>
                <a:sym typeface="Corbel"/>
              </a:defRPr>
            </a:lvl6pPr>
            <a:lvl7pPr marL="0" marR="0" lvl="6" indent="0" algn="ctr" rtl="0">
              <a:spcBef>
                <a:spcPts val="0"/>
              </a:spcBef>
              <a:buNone/>
              <a:defRPr sz="800">
                <a:solidFill>
                  <a:srgbClr val="A5A5A5"/>
                </a:solidFill>
                <a:latin typeface="Corbel"/>
                <a:ea typeface="Corbel"/>
                <a:cs typeface="Corbel"/>
                <a:sym typeface="Corbel"/>
              </a:defRPr>
            </a:lvl7pPr>
            <a:lvl8pPr marL="0" marR="0" lvl="7" indent="0" algn="ctr" rtl="0">
              <a:spcBef>
                <a:spcPts val="0"/>
              </a:spcBef>
              <a:buNone/>
              <a:defRPr sz="800">
                <a:solidFill>
                  <a:srgbClr val="A5A5A5"/>
                </a:solidFill>
                <a:latin typeface="Corbel"/>
                <a:ea typeface="Corbel"/>
                <a:cs typeface="Corbel"/>
                <a:sym typeface="Corbel"/>
              </a:defRPr>
            </a:lvl8pPr>
            <a:lvl9pPr marL="0" marR="0" lvl="8" indent="0" algn="ctr" rtl="0">
              <a:spcBef>
                <a:spcPts val="0"/>
              </a:spcBef>
              <a:buNone/>
              <a:defRPr sz="800">
                <a:solidFill>
                  <a:srgbClr val="A5A5A5"/>
                </a:solidFill>
                <a:latin typeface="Corbel"/>
                <a:ea typeface="Corbel"/>
                <a:cs typeface="Corbel"/>
                <a:sym typeface="Corbel"/>
              </a:defRPr>
            </a:lvl9pPr>
          </a:lstStyle>
          <a:p>
            <a:fld id="{00000000-1234-1234-1234-123412341234}" type="slidenum">
              <a:rPr lang="en-US"/>
              <a:pPr/>
              <a:t>‹#›</a:t>
            </a:fld>
            <a:endParaRPr/>
          </a:p>
        </p:txBody>
      </p:sp>
    </p:spTree>
    <p:extLst>
      <p:ext uri="{BB962C8B-B14F-4D97-AF65-F5344CB8AC3E}">
        <p14:creationId xmlns:p14="http://schemas.microsoft.com/office/powerpoint/2010/main" val="616757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a:off x="0" y="1906350"/>
            <a:ext cx="9144000" cy="2011800"/>
          </a:xfrm>
          <a:prstGeom prst="rect">
            <a:avLst/>
          </a:prstGeom>
          <a:solidFill>
            <a:srgbClr val="007EC4"/>
          </a:solidFill>
          <a:ln>
            <a:noFill/>
          </a:ln>
        </p:spPr>
        <p:txBody>
          <a:bodyPr spcFirstLastPara="1" wrap="square" lIns="91425" tIns="91425" rIns="91425" bIns="91425" anchor="ctr" anchorCtr="0">
            <a:noAutofit/>
          </a:bodyPr>
          <a:lstStyle/>
          <a:p>
            <a:endParaRPr/>
          </a:p>
        </p:txBody>
      </p:sp>
      <p:sp>
        <p:nvSpPr>
          <p:cNvPr id="11" name="Google Shape;11;p2"/>
          <p:cNvSpPr txBox="1">
            <a:spLocks noGrp="1"/>
          </p:cNvSpPr>
          <p:nvPr>
            <p:ph type="ctrTitle"/>
          </p:nvPr>
        </p:nvSpPr>
        <p:spPr>
          <a:xfrm>
            <a:off x="311700" y="1906348"/>
            <a:ext cx="8520600" cy="2011800"/>
          </a:xfrm>
          <a:prstGeom prst="rect">
            <a:avLst/>
          </a:prstGeom>
        </p:spPr>
        <p:txBody>
          <a:bodyPr spcFirstLastPara="1" wrap="square" lIns="91425" tIns="91425" rIns="91425" bIns="91425" anchor="ctr" anchorCtr="0"/>
          <a:lstStyle>
            <a:lvl1pPr lvl="0" algn="ctr">
              <a:spcBef>
                <a:spcPts val="0"/>
              </a:spcBef>
              <a:spcAft>
                <a:spcPts val="0"/>
              </a:spcAft>
              <a:buClr>
                <a:srgbClr val="FFFFFF"/>
              </a:buClr>
              <a:buSzPts val="5200"/>
              <a:buFont typeface="Droid Sans"/>
              <a:buNone/>
              <a:defRPr sz="5200">
                <a:solidFill>
                  <a:srgbClr val="FFFFFF"/>
                </a:solidFill>
                <a:latin typeface="Droid Sans"/>
                <a:ea typeface="Droid Sans"/>
                <a:cs typeface="Droid Sans"/>
                <a:sym typeface="Droid Sans"/>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pic>
        <p:nvPicPr>
          <p:cNvPr id="12" name="Google Shape;12;p2"/>
          <p:cNvPicPr preferRelativeResize="0"/>
          <p:nvPr/>
        </p:nvPicPr>
        <p:blipFill rotWithShape="1">
          <a:blip r:embed="rId2">
            <a:alphaModFix/>
          </a:blip>
          <a:srcRect t="50794" b="17856"/>
          <a:stretch/>
        </p:blipFill>
        <p:spPr>
          <a:xfrm>
            <a:off x="0" y="-1"/>
            <a:ext cx="9143999" cy="1906346"/>
          </a:xfrm>
          <a:prstGeom prst="rect">
            <a:avLst/>
          </a:prstGeom>
          <a:noFill/>
          <a:ln>
            <a:noFill/>
          </a:ln>
        </p:spPr>
      </p:pic>
      <p:pic>
        <p:nvPicPr>
          <p:cNvPr id="13" name="Google Shape;13;p2" descr="cord-logo.png"/>
          <p:cNvPicPr preferRelativeResize="0"/>
          <p:nvPr/>
        </p:nvPicPr>
        <p:blipFill>
          <a:blip r:embed="rId3">
            <a:alphaModFix/>
          </a:blip>
          <a:stretch>
            <a:fillRect/>
          </a:stretch>
        </p:blipFill>
        <p:spPr>
          <a:xfrm>
            <a:off x="6277615" y="4126195"/>
            <a:ext cx="2857142" cy="1095238"/>
          </a:xfrm>
          <a:prstGeom prst="rect">
            <a:avLst/>
          </a:prstGeom>
          <a:noFill/>
          <a:ln>
            <a:noFill/>
          </a:ln>
        </p:spPr>
      </p:pic>
      <p:sp>
        <p:nvSpPr>
          <p:cNvPr id="14" name="Google Shape;14;p2"/>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r>
              <a:rPr lang="en" b="1">
                <a:latin typeface="Droid Sans"/>
                <a:ea typeface="Droid Sans"/>
                <a:cs typeface="Droid Sans"/>
                <a:sym typeface="Droid Sans"/>
              </a:rPr>
              <a:t>#</a:t>
            </a:r>
            <a:r>
              <a:rPr lang="en" b="1">
                <a:solidFill>
                  <a:srgbClr val="222222"/>
                </a:solidFill>
                <a:highlight>
                  <a:srgbClr val="FFFFFF"/>
                </a:highlight>
                <a:latin typeface="Droid Sans"/>
                <a:ea typeface="Droid Sans"/>
                <a:cs typeface="Droid Sans"/>
                <a:sym typeface="Droid Sans"/>
              </a:rPr>
              <a:t>OpenCORD</a:t>
            </a:r>
            <a:endParaRPr b="1">
              <a:latin typeface="Droid Sans"/>
              <a:ea typeface="Droid Sans"/>
              <a:cs typeface="Droid Sans"/>
              <a:sym typeface="Droid Sans"/>
            </a:endParaRPr>
          </a:p>
        </p:txBody>
      </p:sp>
    </p:spTree>
    <p:extLst>
      <p:ext uri="{BB962C8B-B14F-4D97-AF65-F5344CB8AC3E}">
        <p14:creationId xmlns:p14="http://schemas.microsoft.com/office/powerpoint/2010/main" val="3030718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p:nvPr/>
        </p:nvSpPr>
        <p:spPr>
          <a:xfrm>
            <a:off x="0" y="1565850"/>
            <a:ext cx="9144000" cy="2011800"/>
          </a:xfrm>
          <a:prstGeom prst="rect">
            <a:avLst/>
          </a:prstGeom>
          <a:solidFill>
            <a:srgbClr val="007EC4"/>
          </a:solidFill>
          <a:ln>
            <a:noFill/>
          </a:ln>
        </p:spPr>
        <p:txBody>
          <a:bodyPr spcFirstLastPara="1" wrap="square" lIns="91425" tIns="91425" rIns="91425" bIns="91425" anchor="ctr" anchorCtr="0">
            <a:noAutofit/>
          </a:bodyPr>
          <a:lstStyle/>
          <a:p>
            <a:endParaRPr/>
          </a:p>
        </p:txBody>
      </p:sp>
      <p:pic>
        <p:nvPicPr>
          <p:cNvPr id="17" name="Google Shape;17;p3" descr="cord-favicon.png"/>
          <p:cNvPicPr preferRelativeResize="0"/>
          <p:nvPr/>
        </p:nvPicPr>
        <p:blipFill>
          <a:blip r:embed="rId2">
            <a:alphaModFix/>
          </a:blip>
          <a:stretch>
            <a:fillRect/>
          </a:stretch>
        </p:blipFill>
        <p:spPr>
          <a:xfrm>
            <a:off x="8512444" y="4513119"/>
            <a:ext cx="548631" cy="548631"/>
          </a:xfrm>
          <a:prstGeom prst="rect">
            <a:avLst/>
          </a:prstGeom>
          <a:noFill/>
          <a:ln>
            <a:noFill/>
          </a:ln>
        </p:spPr>
      </p:pic>
      <p:sp>
        <p:nvSpPr>
          <p:cNvPr id="18" name="Google Shape;18;p3"/>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r>
              <a:rPr lang="en" b="1">
                <a:latin typeface="Droid Sans"/>
                <a:ea typeface="Droid Sans"/>
                <a:cs typeface="Droid Sans"/>
                <a:sym typeface="Droid Sans"/>
              </a:rPr>
              <a:t>#</a:t>
            </a:r>
            <a:r>
              <a:rPr lang="en" b="1">
                <a:solidFill>
                  <a:srgbClr val="222222"/>
                </a:solidFill>
                <a:highlight>
                  <a:srgbClr val="FFFFFF"/>
                </a:highlight>
                <a:latin typeface="Droid Sans"/>
                <a:ea typeface="Droid Sans"/>
                <a:cs typeface="Droid Sans"/>
                <a:sym typeface="Droid Sans"/>
              </a:rPr>
              <a:t>OpenCORD</a:t>
            </a:r>
            <a:endParaRPr b="1">
              <a:latin typeface="Droid Sans"/>
              <a:ea typeface="Droid Sans"/>
              <a:cs typeface="Droid Sans"/>
              <a:sym typeface="Droid Sans"/>
            </a:endParaRPr>
          </a:p>
        </p:txBody>
      </p:sp>
      <p:sp>
        <p:nvSpPr>
          <p:cNvPr id="19" name="Google Shape;19;p3"/>
          <p:cNvSpPr txBox="1">
            <a:spLocks noGrp="1"/>
          </p:cNvSpPr>
          <p:nvPr>
            <p:ph type="title"/>
          </p:nvPr>
        </p:nvSpPr>
        <p:spPr>
          <a:xfrm>
            <a:off x="0" y="2282803"/>
            <a:ext cx="9144000" cy="555000"/>
          </a:xfrm>
          <a:prstGeom prst="rect">
            <a:avLst/>
          </a:prstGeom>
        </p:spPr>
        <p:txBody>
          <a:bodyPr spcFirstLastPara="1" wrap="square" lIns="91425" tIns="91425" rIns="91425" bIns="91425" anchor="t" anchorCtr="0"/>
          <a:lstStyle>
            <a:lvl1pPr lvl="0" algn="ctr" rtl="0">
              <a:spcBef>
                <a:spcPts val="0"/>
              </a:spcBef>
              <a:spcAft>
                <a:spcPts val="0"/>
              </a:spcAft>
              <a:buNone/>
              <a:defRPr>
                <a:solidFill>
                  <a:srgbClr val="FFFFFF"/>
                </a:solidFill>
                <a:latin typeface="Droid Sans"/>
                <a:ea typeface="Droid Sans"/>
                <a:cs typeface="Droid Sans"/>
                <a:sym typeface="Droid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2510961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20"/>
        <p:cNvGrpSpPr/>
        <p:nvPr/>
      </p:nvGrpSpPr>
      <p:grpSpPr>
        <a:xfrm>
          <a:off x="0" y="0"/>
          <a:ext cx="0" cy="0"/>
          <a:chOff x="0" y="0"/>
          <a:chExt cx="0" cy="0"/>
        </a:xfrm>
      </p:grpSpPr>
      <p:sp>
        <p:nvSpPr>
          <p:cNvPr id="21" name="Google Shape;21;p4"/>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r>
              <a:rPr lang="en" b="1">
                <a:latin typeface="Droid Sans"/>
                <a:ea typeface="Droid Sans"/>
                <a:cs typeface="Droid Sans"/>
                <a:sym typeface="Droid Sans"/>
              </a:rPr>
              <a:t>#</a:t>
            </a:r>
            <a:r>
              <a:rPr lang="en" b="1">
                <a:solidFill>
                  <a:srgbClr val="222222"/>
                </a:solidFill>
                <a:highlight>
                  <a:srgbClr val="FFFFFF"/>
                </a:highlight>
                <a:latin typeface="Droid Sans"/>
                <a:ea typeface="Droid Sans"/>
                <a:cs typeface="Droid Sans"/>
                <a:sym typeface="Droid Sans"/>
              </a:rPr>
              <a:t>OpenCORD</a:t>
            </a:r>
            <a:endParaRPr b="1">
              <a:latin typeface="Droid Sans"/>
              <a:ea typeface="Droid Sans"/>
              <a:cs typeface="Droid Sans"/>
              <a:sym typeface="Droid Sans"/>
            </a:endParaRPr>
          </a:p>
        </p:txBody>
      </p:sp>
      <p:sp>
        <p:nvSpPr>
          <p:cNvPr id="22" name="Google Shape;22;p4"/>
          <p:cNvSpPr/>
          <p:nvPr/>
        </p:nvSpPr>
        <p:spPr>
          <a:xfrm>
            <a:off x="0" y="0"/>
            <a:ext cx="9144000" cy="711900"/>
          </a:xfrm>
          <a:prstGeom prst="rect">
            <a:avLst/>
          </a:prstGeom>
          <a:solidFill>
            <a:srgbClr val="007EC4"/>
          </a:solidFill>
          <a:ln>
            <a:noFill/>
          </a:ln>
        </p:spPr>
        <p:txBody>
          <a:bodyPr spcFirstLastPara="1" wrap="square" lIns="91425" tIns="91425" rIns="91425" bIns="91425" anchor="ctr" anchorCtr="0">
            <a:noAutofit/>
          </a:bodyPr>
          <a:lstStyle/>
          <a:p>
            <a:endParaRPr/>
          </a:p>
        </p:txBody>
      </p:sp>
      <p:sp>
        <p:nvSpPr>
          <p:cNvPr id="23" name="Google Shape;23;p4"/>
          <p:cNvSpPr txBox="1"/>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algn="r"/>
            <a:fld id="{00000000-1234-1234-1234-123412341234}" type="slidenum">
              <a:rPr lang="en" sz="1000">
                <a:solidFill>
                  <a:srgbClr val="595959"/>
                </a:solidFill>
              </a:rPr>
              <a:pPr algn="r"/>
              <a:t>‹#›</a:t>
            </a:fld>
            <a:endParaRPr sz="1000">
              <a:solidFill>
                <a:srgbClr val="595959"/>
              </a:solidFill>
            </a:endParaRPr>
          </a:p>
        </p:txBody>
      </p:sp>
      <p:pic>
        <p:nvPicPr>
          <p:cNvPr id="24" name="Google Shape;24;p4" descr="cord-favicon.png"/>
          <p:cNvPicPr preferRelativeResize="0"/>
          <p:nvPr/>
        </p:nvPicPr>
        <p:blipFill>
          <a:blip r:embed="rId2">
            <a:alphaModFix/>
          </a:blip>
          <a:stretch>
            <a:fillRect/>
          </a:stretch>
        </p:blipFill>
        <p:spPr>
          <a:xfrm>
            <a:off x="8472443" y="59394"/>
            <a:ext cx="548631" cy="548631"/>
          </a:xfrm>
          <a:prstGeom prst="rect">
            <a:avLst/>
          </a:prstGeom>
          <a:noFill/>
          <a:ln>
            <a:noFill/>
          </a:ln>
        </p:spPr>
      </p:pic>
      <p:sp>
        <p:nvSpPr>
          <p:cNvPr id="25" name="Google Shape;25;p4"/>
          <p:cNvSpPr txBox="1">
            <a:spLocks noGrp="1"/>
          </p:cNvSpPr>
          <p:nvPr>
            <p:ph type="title"/>
          </p:nvPr>
        </p:nvSpPr>
        <p:spPr>
          <a:xfrm>
            <a:off x="313648" y="70163"/>
            <a:ext cx="8202900" cy="615300"/>
          </a:xfrm>
          <a:prstGeom prst="rect">
            <a:avLst/>
          </a:prstGeom>
        </p:spPr>
        <p:txBody>
          <a:bodyPr spcFirstLastPara="1" wrap="square" lIns="91425" tIns="91425" rIns="91425" bIns="91425" anchor="t" anchorCtr="0"/>
          <a:lstStyle>
            <a:lvl1pPr lvl="0">
              <a:spcBef>
                <a:spcPts val="0"/>
              </a:spcBef>
              <a:spcAft>
                <a:spcPts val="0"/>
              </a:spcAft>
              <a:buNone/>
              <a:defRPr b="1">
                <a:solidFill>
                  <a:srgbClr val="FFFFFF"/>
                </a:solidFill>
                <a:latin typeface="Droid Sans"/>
                <a:ea typeface="Droid Sans"/>
                <a:cs typeface="Droid Sans"/>
                <a:sym typeface="Droid Sans"/>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6" name="Google Shape;26;p4"/>
          <p:cNvSpPr txBox="1">
            <a:spLocks noGrp="1"/>
          </p:cNvSpPr>
          <p:nvPr>
            <p:ph type="body" idx="1"/>
          </p:nvPr>
        </p:nvSpPr>
        <p:spPr>
          <a:xfrm>
            <a:off x="464436" y="886763"/>
            <a:ext cx="8184900" cy="3818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Font typeface="Droid Sans"/>
              <a:buChar char="●"/>
              <a:defRPr>
                <a:latin typeface="Droid Sans"/>
                <a:ea typeface="Droid Sans"/>
                <a:cs typeface="Droid Sans"/>
                <a:sym typeface="Droid Sans"/>
              </a:defRPr>
            </a:lvl1pPr>
            <a:lvl2pPr marL="914400" lvl="1" indent="-317500">
              <a:spcBef>
                <a:spcPts val="1600"/>
              </a:spcBef>
              <a:spcAft>
                <a:spcPts val="0"/>
              </a:spcAft>
              <a:buSzPts val="1400"/>
              <a:buFont typeface="Droid Sans"/>
              <a:buChar char="○"/>
              <a:defRPr>
                <a:latin typeface="Droid Sans"/>
                <a:ea typeface="Droid Sans"/>
                <a:cs typeface="Droid Sans"/>
                <a:sym typeface="Droid Sans"/>
              </a:defRPr>
            </a:lvl2pPr>
            <a:lvl3pPr marL="1371600" lvl="2" indent="-317500">
              <a:spcBef>
                <a:spcPts val="1600"/>
              </a:spcBef>
              <a:spcAft>
                <a:spcPts val="0"/>
              </a:spcAft>
              <a:buSzPts val="1400"/>
              <a:buFont typeface="Droid Sans"/>
              <a:buChar char="■"/>
              <a:defRPr>
                <a:latin typeface="Droid Sans"/>
                <a:ea typeface="Droid Sans"/>
                <a:cs typeface="Droid Sans"/>
                <a:sym typeface="Droid Sans"/>
              </a:defRPr>
            </a:lvl3pPr>
            <a:lvl4pPr marL="1828800" lvl="3" indent="-317500">
              <a:spcBef>
                <a:spcPts val="1600"/>
              </a:spcBef>
              <a:spcAft>
                <a:spcPts val="0"/>
              </a:spcAft>
              <a:buSzPts val="1400"/>
              <a:buFont typeface="Droid Sans"/>
              <a:buChar char="●"/>
              <a:defRPr>
                <a:latin typeface="Droid Sans"/>
                <a:ea typeface="Droid Sans"/>
                <a:cs typeface="Droid Sans"/>
                <a:sym typeface="Droid Sans"/>
              </a:defRPr>
            </a:lvl4pPr>
            <a:lvl5pPr marL="2286000" lvl="4" indent="-317500">
              <a:spcBef>
                <a:spcPts val="1600"/>
              </a:spcBef>
              <a:spcAft>
                <a:spcPts val="0"/>
              </a:spcAft>
              <a:buSzPts val="1400"/>
              <a:buFont typeface="Droid Sans"/>
              <a:buChar char="○"/>
              <a:defRPr>
                <a:latin typeface="Droid Sans"/>
                <a:ea typeface="Droid Sans"/>
                <a:cs typeface="Droid Sans"/>
                <a:sym typeface="Droid Sans"/>
              </a:defRPr>
            </a:lvl5pPr>
            <a:lvl6pPr marL="2743200" lvl="5" indent="-317500">
              <a:spcBef>
                <a:spcPts val="1600"/>
              </a:spcBef>
              <a:spcAft>
                <a:spcPts val="0"/>
              </a:spcAft>
              <a:buSzPts val="1400"/>
              <a:buFont typeface="Droid Sans"/>
              <a:buChar char="■"/>
              <a:defRPr>
                <a:latin typeface="Droid Sans"/>
                <a:ea typeface="Droid Sans"/>
                <a:cs typeface="Droid Sans"/>
                <a:sym typeface="Droid Sans"/>
              </a:defRPr>
            </a:lvl6pPr>
            <a:lvl7pPr marL="3200400" lvl="6" indent="-317500">
              <a:spcBef>
                <a:spcPts val="1600"/>
              </a:spcBef>
              <a:spcAft>
                <a:spcPts val="0"/>
              </a:spcAft>
              <a:buSzPts val="1400"/>
              <a:buFont typeface="Droid Sans"/>
              <a:buChar char="●"/>
              <a:defRPr>
                <a:latin typeface="Droid Sans"/>
                <a:ea typeface="Droid Sans"/>
                <a:cs typeface="Droid Sans"/>
                <a:sym typeface="Droid Sans"/>
              </a:defRPr>
            </a:lvl7pPr>
            <a:lvl8pPr marL="3657600" lvl="7" indent="-317500">
              <a:spcBef>
                <a:spcPts val="1600"/>
              </a:spcBef>
              <a:spcAft>
                <a:spcPts val="0"/>
              </a:spcAft>
              <a:buSzPts val="1400"/>
              <a:buFont typeface="Droid Sans"/>
              <a:buChar char="○"/>
              <a:defRPr>
                <a:latin typeface="Droid Sans"/>
                <a:ea typeface="Droid Sans"/>
                <a:cs typeface="Droid Sans"/>
                <a:sym typeface="Droid Sans"/>
              </a:defRPr>
            </a:lvl8pPr>
            <a:lvl9pPr marL="4114800" lvl="8" indent="-317500">
              <a:spcBef>
                <a:spcPts val="1600"/>
              </a:spcBef>
              <a:spcAft>
                <a:spcPts val="1600"/>
              </a:spcAft>
              <a:buSzPts val="1400"/>
              <a:buFont typeface="Droid Sans"/>
              <a:buChar char="■"/>
              <a:defRPr>
                <a:latin typeface="Droid Sans"/>
                <a:ea typeface="Droid Sans"/>
                <a:cs typeface="Droid Sans"/>
                <a:sym typeface="Droid Sans"/>
              </a:defRPr>
            </a:lvl9pPr>
          </a:lstStyle>
          <a:p>
            <a:endParaRPr/>
          </a:p>
        </p:txBody>
      </p:sp>
    </p:spTree>
    <p:extLst>
      <p:ext uri="{BB962C8B-B14F-4D97-AF65-F5344CB8AC3E}">
        <p14:creationId xmlns:p14="http://schemas.microsoft.com/office/powerpoint/2010/main" val="1471621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27"/>
        <p:cNvGrpSpPr/>
        <p:nvPr/>
      </p:nvGrpSpPr>
      <p:grpSpPr>
        <a:xfrm>
          <a:off x="0" y="0"/>
          <a:ext cx="0" cy="0"/>
          <a:chOff x="0" y="0"/>
          <a:chExt cx="0" cy="0"/>
        </a:xfrm>
      </p:grpSpPr>
      <p:sp>
        <p:nvSpPr>
          <p:cNvPr id="28" name="Google Shape;28;p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9" name="Google Shape;29;p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14834077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a:endParaRPr/>
          </a:p>
        </p:txBody>
      </p:sp>
      <p:sp>
        <p:nvSpPr>
          <p:cNvPr id="33" name="Google Shape;33;p6"/>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1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1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1600"/>
              </a:spcBef>
              <a:spcAft>
                <a:spcPts val="160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 name="Google Shape;34;p6"/>
          <p:cNvSpPr txBox="1">
            <a:spLocks noGrp="1"/>
          </p:cNvSpPr>
          <p:nvPr>
            <p:ph type="dt" idx="10"/>
          </p:nvPr>
        </p:nvSpPr>
        <p:spPr>
          <a:xfrm>
            <a:off x="457200" y="4767264"/>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6"/>
          <p:cNvSpPr txBox="1">
            <a:spLocks noGrp="1"/>
          </p:cNvSpPr>
          <p:nvPr>
            <p:ph type="ftr" idx="11"/>
          </p:nvPr>
        </p:nvSpPr>
        <p:spPr>
          <a:xfrm>
            <a:off x="3124200" y="4767264"/>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sldNum" idx="12"/>
          </p:nvPr>
        </p:nvSpPr>
        <p:spPr>
          <a:xfrm>
            <a:off x="6553200" y="4767264"/>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312115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57"/>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60224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022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213"/>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97889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51944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987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532556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667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8"/>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197000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32779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06064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45956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2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65" y="295730"/>
            <a:ext cx="2546597" cy="1750786"/>
          </a:xfrm>
          <a:prstGeom prst="rect">
            <a:avLst/>
          </a:prstGeom>
        </p:spPr>
      </p:pic>
      <p:sp>
        <p:nvSpPr>
          <p:cNvPr id="5" name="Rectangle 4"/>
          <p:cNvSpPr/>
          <p:nvPr userDrawn="1"/>
        </p:nvSpPr>
        <p:spPr>
          <a:xfrm>
            <a:off x="775796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91519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34" y="245274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72754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5338975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9966336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7856564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15825677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8069100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9514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69176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5"/>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0"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817395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869513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9" y="1151335"/>
            <a:ext cx="4041775"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966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622552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839584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9"/>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46987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388401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7496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874547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1"/>
            <a:ext cx="1828800" cy="4900246"/>
          </a:xfrm>
        </p:spPr>
        <p:txBody>
          <a:bodyPr/>
          <a:lstStyle/>
          <a:p>
            <a:r>
              <a:rPr lang="en-US" smtClean="0"/>
              <a:t>Click icon to add picture</a:t>
            </a:r>
            <a:endParaRPr lang="en-US"/>
          </a:p>
        </p:txBody>
      </p:sp>
      <p:sp>
        <p:nvSpPr>
          <p:cNvPr id="3" name="Content Placeholder 2"/>
          <p:cNvSpPr>
            <a:spLocks noGrp="1"/>
          </p:cNvSpPr>
          <p:nvPr>
            <p:ph idx="1" hasCustomPrompt="1"/>
          </p:nvPr>
        </p:nvSpPr>
        <p:spPr>
          <a:xfrm>
            <a:off x="2051228"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4903462"/>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defTabSz="457181">
              <a:buClrTx/>
              <a:buFontTx/>
              <a:buNone/>
            </a:pPr>
            <a:endParaRPr lang="en-US" sz="1800" kern="1200">
              <a:solidFill>
                <a:prstClr val="white"/>
              </a:solidFill>
              <a:latin typeface="Calibri"/>
            </a:endParaRPr>
          </a:p>
        </p:txBody>
      </p:sp>
      <p:sp>
        <p:nvSpPr>
          <p:cNvPr id="8" name="Footer Placeholder 4"/>
          <p:cNvSpPr>
            <a:spLocks noGrp="1"/>
          </p:cNvSpPr>
          <p:nvPr>
            <p:ph type="ftr" sz="quarter" idx="11"/>
          </p:nvPr>
        </p:nvSpPr>
        <p:spPr>
          <a:xfrm>
            <a:off x="0" y="4889987"/>
            <a:ext cx="3429000" cy="273844"/>
          </a:xfrm>
        </p:spPr>
        <p:txBody>
          <a:bodyPr lIns="213962"/>
          <a:lstStyle>
            <a:lvl1pPr algn="l">
              <a:defRPr sz="800">
                <a:solidFill>
                  <a:schemeClr val="tx1"/>
                </a:solidFill>
                <a:latin typeface="Arial" panose="020B0604020202020204" pitchFamily="34" charset="0"/>
                <a:cs typeface="Arial" panose="020B0604020202020204" pitchFamily="34" charset="0"/>
              </a:defRPr>
            </a:lvl1pPr>
          </a:lstStyle>
          <a:p>
            <a:r>
              <a:rPr lang="en-US" smtClean="0">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16"/>
            <a:ext cx="804672" cy="195129"/>
          </a:xfrm>
          <a:prstGeom prst="rect">
            <a:avLst/>
          </a:prstGeom>
          <a:noFill/>
        </p:spPr>
        <p:txBody>
          <a:bodyPr wrap="square" lIns="71320" tIns="35661" rIns="71320" bIns="35661" rtlCol="0">
            <a:spAutoFit/>
          </a:bodyPr>
          <a:lstStyle/>
          <a:p>
            <a:pPr algn="r" defTabSz="457181">
              <a:buClrTx/>
              <a:buFontTx/>
              <a:buNone/>
            </a:pPr>
            <a:fld id="{1A1FECE1-0BD3-D343-939B-B1E74A9862C0}" type="slidenum">
              <a:rPr lang="en-US" sz="800" kern="1200">
                <a:solidFill>
                  <a:prstClr val="black"/>
                </a:solidFill>
                <a:latin typeface="Calibri"/>
                <a:ea typeface="+mn-ea"/>
                <a:cs typeface="+mn-cs"/>
              </a:rPr>
              <a:pPr algn="r" defTabSz="457181">
                <a:buClrTx/>
                <a:buFontTx/>
                <a:buNone/>
              </a:pPr>
              <a:t>‹#›</a:t>
            </a:fld>
            <a:endParaRPr lang="en-US" sz="800" kern="1200" dirty="0">
              <a:solidFill>
                <a:prstClr val="black"/>
              </a:solidFill>
              <a:latin typeface="Calibri"/>
              <a:ea typeface="+mn-ea"/>
              <a:cs typeface="+mn-cs"/>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2"/>
            <a:ext cx="2169442" cy="424849"/>
          </a:xfrm>
          <a:prstGeom prst="rect">
            <a:avLst/>
          </a:prstGeom>
        </p:spPr>
      </p:pic>
      <p:sp>
        <p:nvSpPr>
          <p:cNvPr id="15" name="Title 1"/>
          <p:cNvSpPr>
            <a:spLocks noGrp="1"/>
          </p:cNvSpPr>
          <p:nvPr>
            <p:ph type="title"/>
          </p:nvPr>
        </p:nvSpPr>
        <p:spPr>
          <a:xfrm>
            <a:off x="1841164" y="86500"/>
            <a:ext cx="4955059" cy="476149"/>
          </a:xfrm>
        </p:spPr>
        <p:txBody>
          <a:bodyPr lIns="213962">
            <a:normAutofit/>
          </a:bodyPr>
          <a:lstStyle>
            <a:lvl1pPr>
              <a:defRPr sz="1900" b="1">
                <a:solidFill>
                  <a:srgbClr val="000000"/>
                </a:solidFill>
              </a:defRPr>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1980668" y="601825"/>
            <a:ext cx="6871751" cy="230933"/>
          </a:xfrm>
        </p:spPr>
        <p:txBody>
          <a:bodyPr>
            <a:normAutofit/>
          </a:bodyPr>
          <a:lstStyle>
            <a:lvl1pPr marL="0" indent="0">
              <a:buNone/>
              <a:defRPr sz="1400">
                <a:solidFill>
                  <a:srgbClr val="DD1C4E"/>
                </a:solidFill>
              </a:defRPr>
            </a:lvl1pPr>
          </a:lstStyle>
          <a:p>
            <a:pPr lvl="0"/>
            <a:r>
              <a:rPr lang="en-US" smtClean="0"/>
              <a:t>Edit Master text styles</a:t>
            </a:r>
          </a:p>
        </p:txBody>
      </p:sp>
    </p:spTree>
    <p:extLst>
      <p:ext uri="{BB962C8B-B14F-4D97-AF65-F5344CB8AC3E}">
        <p14:creationId xmlns:p14="http://schemas.microsoft.com/office/powerpoint/2010/main" val="3034904120"/>
      </p:ext>
    </p:extLst>
  </p:cSld>
  <p:clrMapOvr>
    <a:masterClrMapping/>
  </p:clrMapOvr>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Shape 11"/>
          <p:cNvSpPr txBox="1">
            <a:spLocks noGrp="1"/>
          </p:cNvSpPr>
          <p:nvPr>
            <p:ph type="subTitle" idx="1"/>
          </p:nvPr>
        </p:nvSpPr>
        <p:spPr>
          <a:xfrm>
            <a:off x="311700" y="2834129"/>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13859905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5"/>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12135349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19689193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29698029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42657436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311700" y="1389602"/>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22780238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2"/>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36444420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endParaRPr/>
          </a:p>
        </p:txBody>
      </p:sp>
      <p:sp>
        <p:nvSpPr>
          <p:cNvPr id="37" name="Shape 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265500" y="2803076"/>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9"/>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20796870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31217358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Shape 45"/>
          <p:cNvSpPr txBox="1">
            <a:spLocks noGrp="1"/>
          </p:cNvSpPr>
          <p:nvPr>
            <p:ph type="title" hasCustomPrompt="1"/>
          </p:nvPr>
        </p:nvSpPr>
        <p:spPr>
          <a:xfrm>
            <a:off x="311700" y="1106129"/>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12231048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15" name="Shape 15"/>
          <p:cNvSpPr/>
          <p:nvPr/>
        </p:nvSpPr>
        <p:spPr>
          <a:xfrm>
            <a:off x="0" y="2284210"/>
            <a:ext cx="9144000" cy="2859315"/>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16" name="Shape 16"/>
          <p:cNvSpPr txBox="1">
            <a:spLocks noGrp="1"/>
          </p:cNvSpPr>
          <p:nvPr>
            <p:ph type="ctrTitle"/>
          </p:nvPr>
        </p:nvSpPr>
        <p:spPr>
          <a:xfrm>
            <a:off x="445181" y="2626894"/>
            <a:ext cx="8293326" cy="537754"/>
          </a:xfrm>
          <a:prstGeom prst="rect">
            <a:avLst/>
          </a:prstGeom>
          <a:noFill/>
          <a:ln>
            <a:noFill/>
          </a:ln>
        </p:spPr>
        <p:txBody>
          <a:bodyPr spcFirstLastPara="1" wrap="square" lIns="91425" tIns="91425" rIns="91425" bIns="91425" anchor="t" anchorCtr="0"/>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Shape 17"/>
          <p:cNvSpPr txBox="1">
            <a:spLocks noGrp="1"/>
          </p:cNvSpPr>
          <p:nvPr>
            <p:ph type="subTitle" idx="1"/>
          </p:nvPr>
        </p:nvSpPr>
        <p:spPr>
          <a:xfrm>
            <a:off x="454715" y="3404829"/>
            <a:ext cx="8293329" cy="424057"/>
          </a:xfrm>
          <a:prstGeom prst="rect">
            <a:avLst/>
          </a:prstGeom>
          <a:noFill/>
          <a:ln>
            <a:noFill/>
          </a:ln>
        </p:spPr>
        <p:txBody>
          <a:bodyPr spcFirstLastPara="1" wrap="square" lIns="91425" tIns="91425" rIns="91425" bIns="91425" anchor="t" anchorCtr="0"/>
          <a:lstStyle>
            <a:lvl1pPr marR="0" lvl="0" algn="ctr" rtl="0">
              <a:lnSpc>
                <a:spcPct val="100000"/>
              </a:lnSpc>
              <a:spcBef>
                <a:spcPts val="800"/>
              </a:spcBef>
              <a:spcAft>
                <a:spcPts val="0"/>
              </a:spcAft>
              <a:buClr>
                <a:schemeClr val="lt2"/>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lt2"/>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lt2"/>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lt2"/>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endParaRPr/>
          </a:p>
        </p:txBody>
      </p:sp>
      <p:pic>
        <p:nvPicPr>
          <p:cNvPr id="18" name="Shape 18" descr="ONF_WITH-GRADIENT.png"/>
          <p:cNvPicPr preferRelativeResize="0"/>
          <p:nvPr/>
        </p:nvPicPr>
        <p:blipFill rotWithShape="1">
          <a:blip r:embed="rId2">
            <a:alphaModFix/>
          </a:blip>
          <a:srcRect/>
          <a:stretch/>
        </p:blipFill>
        <p:spPr>
          <a:xfrm>
            <a:off x="3287535" y="295730"/>
            <a:ext cx="2546597" cy="1750786"/>
          </a:xfrm>
          <a:prstGeom prst="rect">
            <a:avLst/>
          </a:prstGeom>
          <a:noFill/>
          <a:ln>
            <a:noFill/>
          </a:ln>
        </p:spPr>
      </p:pic>
      <p:sp>
        <p:nvSpPr>
          <p:cNvPr id="19" name="Shape 19"/>
          <p:cNvSpPr/>
          <p:nvPr/>
        </p:nvSpPr>
        <p:spPr>
          <a:xfrm>
            <a:off x="7757936" y="130632"/>
            <a:ext cx="1291771" cy="849085"/>
          </a:xfrm>
          <a:prstGeom prst="rect">
            <a:avLst/>
          </a:prstGeom>
          <a:solidFill>
            <a:schemeClr val="lt1"/>
          </a:solidFill>
          <a:ln>
            <a:noFill/>
          </a:ln>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20" name="Shape 20"/>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31160829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72933"/>
            <a:ext cx="8229600" cy="532624"/>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Shape 23"/>
          <p:cNvSpPr txBox="1">
            <a:spLocks noGrp="1"/>
          </p:cNvSpPr>
          <p:nvPr>
            <p:ph type="body" idx="1"/>
          </p:nvPr>
        </p:nvSpPr>
        <p:spPr>
          <a:xfrm>
            <a:off x="457200" y="1097280"/>
            <a:ext cx="8521700" cy="341122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6099452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72933"/>
            <a:ext cx="8229600" cy="532624"/>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 name="Shape 40"/>
          <p:cNvSpPr txBox="1">
            <a:spLocks noGrp="1"/>
          </p:cNvSpPr>
          <p:nvPr>
            <p:ph type="body" idx="1"/>
          </p:nvPr>
        </p:nvSpPr>
        <p:spPr>
          <a:xfrm>
            <a:off x="457200" y="1097280"/>
            <a:ext cx="8521700" cy="341122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
        <p:nvSpPr>
          <p:cNvPr id="42" name="Shape 42"/>
          <p:cNvSpPr txBox="1">
            <a:spLocks noGrp="1"/>
          </p:cNvSpPr>
          <p:nvPr>
            <p:ph type="body" idx="2"/>
          </p:nvPr>
        </p:nvSpPr>
        <p:spPr>
          <a:xfrm>
            <a:off x="457200" y="537368"/>
            <a:ext cx="8229600" cy="427642"/>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00033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57200" y="72933"/>
            <a:ext cx="8229600" cy="532624"/>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Shape 45"/>
          <p:cNvSpPr txBox="1">
            <a:spLocks noGrp="1"/>
          </p:cNvSpPr>
          <p:nvPr>
            <p:ph type="sldNum" idx="12"/>
          </p:nvPr>
        </p:nvSpPr>
        <p:spPr>
          <a:xfrm>
            <a:off x="3505200" y="4848894"/>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8801683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72933"/>
            <a:ext cx="8229600" cy="532624"/>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8" name="Shape 48"/>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
        <p:nvSpPr>
          <p:cNvPr id="49" name="Shape 49"/>
          <p:cNvSpPr txBox="1">
            <a:spLocks noGrp="1"/>
          </p:cNvSpPr>
          <p:nvPr>
            <p:ph type="body" idx="1"/>
          </p:nvPr>
        </p:nvSpPr>
        <p:spPr>
          <a:xfrm>
            <a:off x="457200" y="544603"/>
            <a:ext cx="8229600" cy="427642"/>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066655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50"/>
        <p:cNvGrpSpPr/>
        <p:nvPr/>
      </p:nvGrpSpPr>
      <p:grpSpPr>
        <a:xfrm>
          <a:off x="0" y="0"/>
          <a:ext cx="0" cy="0"/>
          <a:chOff x="0" y="0"/>
          <a:chExt cx="0" cy="0"/>
        </a:xfrm>
      </p:grpSpPr>
      <p:sp>
        <p:nvSpPr>
          <p:cNvPr id="51" name="Shape 51"/>
          <p:cNvSpPr txBox="1">
            <a:spLocks noGrp="1"/>
          </p:cNvSpPr>
          <p:nvPr>
            <p:ph type="sldNum" idx="12"/>
          </p:nvPr>
        </p:nvSpPr>
        <p:spPr>
          <a:xfrm>
            <a:off x="3505200" y="4848894"/>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1942231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body - Small">
  <p:cSld name="Title and body - Small">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311700" y="140228"/>
            <a:ext cx="8520600" cy="5727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6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2800"/>
              <a:buFont typeface="Arial"/>
              <a:buNone/>
              <a:defRPr sz="1800"/>
            </a:lvl2pPr>
            <a:lvl3pPr lvl="2" rtl="0">
              <a:spcBef>
                <a:spcPts val="0"/>
              </a:spcBef>
              <a:spcAft>
                <a:spcPts val="0"/>
              </a:spcAft>
              <a:buSzPts val="2800"/>
              <a:buFont typeface="Arial"/>
              <a:buNone/>
              <a:defRPr sz="1800"/>
            </a:lvl3pPr>
            <a:lvl4pPr lvl="3" rtl="0">
              <a:spcBef>
                <a:spcPts val="0"/>
              </a:spcBef>
              <a:spcAft>
                <a:spcPts val="0"/>
              </a:spcAft>
              <a:buSzPts val="2800"/>
              <a:buFont typeface="Arial"/>
              <a:buNone/>
              <a:defRPr sz="1800"/>
            </a:lvl4pPr>
            <a:lvl5pPr lvl="4" rtl="0">
              <a:spcBef>
                <a:spcPts val="0"/>
              </a:spcBef>
              <a:spcAft>
                <a:spcPts val="0"/>
              </a:spcAft>
              <a:buSzPts val="2800"/>
              <a:buFont typeface="Arial"/>
              <a:buNone/>
              <a:defRPr sz="1800"/>
            </a:lvl5pPr>
            <a:lvl6pPr lvl="5" rtl="0">
              <a:spcBef>
                <a:spcPts val="0"/>
              </a:spcBef>
              <a:spcAft>
                <a:spcPts val="0"/>
              </a:spcAft>
              <a:buSzPts val="2800"/>
              <a:buFont typeface="Arial"/>
              <a:buNone/>
              <a:defRPr sz="1800"/>
            </a:lvl6pPr>
            <a:lvl7pPr lvl="6" rtl="0">
              <a:spcBef>
                <a:spcPts val="0"/>
              </a:spcBef>
              <a:spcAft>
                <a:spcPts val="0"/>
              </a:spcAft>
              <a:buSzPts val="2800"/>
              <a:buFont typeface="Arial"/>
              <a:buNone/>
              <a:defRPr sz="1800"/>
            </a:lvl7pPr>
            <a:lvl8pPr lvl="7" rtl="0">
              <a:spcBef>
                <a:spcPts val="0"/>
              </a:spcBef>
              <a:spcAft>
                <a:spcPts val="0"/>
              </a:spcAft>
              <a:buSzPts val="2800"/>
              <a:buFont typeface="Arial"/>
              <a:buNone/>
              <a:defRPr sz="1800"/>
            </a:lvl8pPr>
            <a:lvl9pPr lvl="8" rtl="0">
              <a:spcBef>
                <a:spcPts val="0"/>
              </a:spcBef>
              <a:spcAft>
                <a:spcPts val="0"/>
              </a:spcAft>
              <a:buSzPts val="2800"/>
              <a:buFont typeface="Arial"/>
              <a:buNone/>
              <a:defRPr sz="1800"/>
            </a:lvl9pPr>
          </a:lstStyle>
          <a:p>
            <a:endParaRPr/>
          </a:p>
        </p:txBody>
      </p:sp>
      <p:sp>
        <p:nvSpPr>
          <p:cNvPr id="54" name="Shape 54"/>
          <p:cNvSpPr txBox="1">
            <a:spLocks noGrp="1"/>
          </p:cNvSpPr>
          <p:nvPr>
            <p:ph type="body" idx="1"/>
          </p:nvPr>
        </p:nvSpPr>
        <p:spPr>
          <a:xfrm>
            <a:off x="311700" y="847675"/>
            <a:ext cx="8520600" cy="3957600"/>
          </a:xfrm>
          <a:prstGeom prst="rect">
            <a:avLst/>
          </a:prstGeom>
          <a:noFill/>
          <a:ln>
            <a:noFill/>
          </a:ln>
        </p:spPr>
        <p:txBody>
          <a:bodyPr spcFirstLastPara="1" wrap="square" lIns="91425" tIns="91425" rIns="91425" bIns="91425" anchor="t" anchorCtr="0"/>
          <a:lstStyle>
            <a:lvl1pPr marL="457200" marR="0" lvl="0" indent="-368300" algn="l" rtl="0">
              <a:lnSpc>
                <a:spcPct val="100000"/>
              </a:lnSpc>
              <a:spcBef>
                <a:spcPts val="0"/>
              </a:spcBef>
              <a:spcAft>
                <a:spcPts val="0"/>
              </a:spcAft>
              <a:buClr>
                <a:schemeClr val="lt2"/>
              </a:buClr>
              <a:buSzPts val="2200"/>
              <a:buFont typeface="Arial"/>
              <a:buChar char="●"/>
              <a:defRPr sz="2200" b="0" i="0" u="none" strike="noStrike" cap="none">
                <a:solidFill>
                  <a:srgbClr val="000000"/>
                </a:solidFill>
                <a:latin typeface="Calibri"/>
                <a:ea typeface="Calibri"/>
                <a:cs typeface="Calibri"/>
                <a:sym typeface="Calibri"/>
              </a:defRPr>
            </a:lvl1pPr>
            <a:lvl2pPr marL="914400" marR="0" lvl="1" indent="-342900" algn="l" rtl="0">
              <a:lnSpc>
                <a:spcPct val="100000"/>
              </a:lnSpc>
              <a:spcBef>
                <a:spcPts val="0"/>
              </a:spcBef>
              <a:spcAft>
                <a:spcPts val="0"/>
              </a:spcAft>
              <a:buClr>
                <a:schemeClr val="lt2"/>
              </a:buClr>
              <a:buSzPts val="1800"/>
              <a:buFont typeface="Arial"/>
              <a:buChar char="○"/>
              <a:defRPr sz="1800" b="0" i="0" u="none" strike="noStrike" cap="none">
                <a:solidFill>
                  <a:srgbClr val="000000"/>
                </a:solidFill>
                <a:latin typeface="Calibri"/>
                <a:ea typeface="Calibri"/>
                <a:cs typeface="Calibri"/>
                <a:sym typeface="Calibri"/>
              </a:defRPr>
            </a:lvl2pPr>
            <a:lvl3pPr marL="1371600" marR="0" lvl="2" indent="-330200" algn="l" rtl="0">
              <a:lnSpc>
                <a:spcPct val="100000"/>
              </a:lnSpc>
              <a:spcBef>
                <a:spcPts val="0"/>
              </a:spcBef>
              <a:spcAft>
                <a:spcPts val="0"/>
              </a:spcAft>
              <a:buClr>
                <a:schemeClr val="lt2"/>
              </a:buClr>
              <a:buSzPts val="1600"/>
              <a:buFont typeface="Arial"/>
              <a:buChar char="■"/>
              <a:defRPr sz="1600" b="0" i="0" u="none" strike="noStrike" cap="none">
                <a:solidFill>
                  <a:srgbClr val="000000"/>
                </a:solidFill>
                <a:latin typeface="Calibri"/>
                <a:ea typeface="Calibri"/>
                <a:cs typeface="Calibri"/>
                <a:sym typeface="Calibri"/>
              </a:defRPr>
            </a:lvl3pPr>
            <a:lvl4pPr marL="1828800" marR="0" lvl="3" indent="-317500" algn="l" rtl="0">
              <a:lnSpc>
                <a:spcPct val="100000"/>
              </a:lnSpc>
              <a:spcBef>
                <a:spcPts val="0"/>
              </a:spcBef>
              <a:spcAft>
                <a:spcPts val="0"/>
              </a:spcAft>
              <a:buClr>
                <a:schemeClr val="lt2"/>
              </a:buClr>
              <a:buSzPts val="1400"/>
              <a:buFont typeface="Arial"/>
              <a:buChar char="●"/>
              <a:defRPr sz="1800" b="0" i="0" u="none" strike="noStrike" cap="none">
                <a:solidFill>
                  <a:srgbClr val="000000"/>
                </a:solidFill>
                <a:latin typeface="Calibri"/>
                <a:ea typeface="Calibri"/>
                <a:cs typeface="Calibri"/>
                <a:sym typeface="Calibri"/>
              </a:defRPr>
            </a:lvl4pPr>
            <a:lvl5pPr marL="2286000" marR="0" lvl="4" indent="-317500" algn="l" rtl="0">
              <a:spcBef>
                <a:spcPts val="0"/>
              </a:spcBef>
              <a:spcAft>
                <a:spcPts val="0"/>
              </a:spcAft>
              <a:buClr>
                <a:schemeClr val="lt2"/>
              </a:buClr>
              <a:buSzPts val="1400"/>
              <a:buFont typeface="Arial"/>
              <a:buChar char="○"/>
              <a:defRPr sz="1800" b="0" i="0" u="none" strike="noStrike" cap="none">
                <a:solidFill>
                  <a:srgbClr val="595959"/>
                </a:solidFill>
                <a:latin typeface="Corbel"/>
                <a:ea typeface="Corbel"/>
                <a:cs typeface="Corbel"/>
                <a:sym typeface="Corbel"/>
              </a:defRPr>
            </a:lvl5pPr>
            <a:lvl6pPr marL="2743200" marR="0" lvl="5" indent="-317500" algn="l" rtl="0">
              <a:spcBef>
                <a:spcPts val="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6pPr>
            <a:lvl7pPr marL="3200400" marR="0" lvl="6" indent="-317500" algn="l" rtl="0">
              <a:spcBef>
                <a:spcPts val="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7pPr>
            <a:lvl8pPr marL="3657600" marR="0" lvl="7" indent="-317500" algn="l" rtl="0">
              <a:spcBef>
                <a:spcPts val="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8pPr>
            <a:lvl9pPr marL="4114800" marR="0" lvl="8" indent="-317500" algn="l" rtl="0">
              <a:spcBef>
                <a:spcPts val="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1pPr>
            <a:lvl2pPr marL="0" marR="0" lvl="1"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2pPr>
            <a:lvl3pPr marL="0" marR="0" lvl="2"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3pPr>
            <a:lvl4pPr marL="0" marR="0" lvl="3"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4pPr>
            <a:lvl5pPr marL="0" marR="0" lvl="4"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5pPr>
            <a:lvl6pPr marL="0" marR="0" lvl="5"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6pPr>
            <a:lvl7pPr marL="0" marR="0" lvl="6"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7pPr>
            <a:lvl8pPr marL="0" marR="0" lvl="7"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8pPr>
            <a:lvl9pPr marL="0" marR="0" lvl="8"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pic>
        <p:nvPicPr>
          <p:cNvPr id="56" name="Shape 56" descr="onos-logo-fliprotate.notext.png"/>
          <p:cNvPicPr preferRelativeResize="0"/>
          <p:nvPr/>
        </p:nvPicPr>
        <p:blipFill rotWithShape="1">
          <a:blip r:embed="rId2">
            <a:alphaModFix/>
          </a:blip>
          <a:srcRect/>
          <a:stretch/>
        </p:blipFill>
        <p:spPr>
          <a:xfrm flipH="1">
            <a:off x="8175550" y="66179"/>
            <a:ext cx="875850" cy="875850"/>
          </a:xfrm>
          <a:prstGeom prst="rect">
            <a:avLst/>
          </a:prstGeom>
          <a:noFill/>
          <a:ln>
            <a:noFill/>
          </a:ln>
        </p:spPr>
      </p:pic>
    </p:spTree>
    <p:extLst>
      <p:ext uri="{BB962C8B-B14F-4D97-AF65-F5344CB8AC3E}">
        <p14:creationId xmlns:p14="http://schemas.microsoft.com/office/powerpoint/2010/main" val="28792133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2800"/>
              <a:buFont typeface="Calibri"/>
              <a:buNone/>
              <a:defRPr sz="3000" b="0" i="0" u="none" strike="noStrike" cap="none">
                <a:solidFill>
                  <a:schemeClr val="accent3"/>
                </a:solidFill>
                <a:latin typeface="Calibri"/>
                <a:ea typeface="Calibri"/>
                <a:cs typeface="Calibri"/>
                <a:sym typeface="Calibri"/>
              </a:defRPr>
            </a:lvl1pPr>
            <a:lvl2pPr lvl="1">
              <a:spcBef>
                <a:spcPts val="0"/>
              </a:spcBef>
              <a:spcAft>
                <a:spcPts val="0"/>
              </a:spcAft>
              <a:buSzPts val="2800"/>
              <a:buFont typeface="Arial"/>
              <a:buNone/>
              <a:defRPr sz="1800"/>
            </a:lvl2pPr>
            <a:lvl3pPr lvl="2">
              <a:spcBef>
                <a:spcPts val="0"/>
              </a:spcBef>
              <a:spcAft>
                <a:spcPts val="0"/>
              </a:spcAft>
              <a:buSzPts val="2800"/>
              <a:buFont typeface="Arial"/>
              <a:buNone/>
              <a:defRPr sz="1800"/>
            </a:lvl3pPr>
            <a:lvl4pPr lvl="3">
              <a:spcBef>
                <a:spcPts val="0"/>
              </a:spcBef>
              <a:spcAft>
                <a:spcPts val="0"/>
              </a:spcAft>
              <a:buSzPts val="2800"/>
              <a:buFont typeface="Arial"/>
              <a:buNone/>
              <a:defRPr sz="1800"/>
            </a:lvl4pPr>
            <a:lvl5pPr lvl="4">
              <a:spcBef>
                <a:spcPts val="0"/>
              </a:spcBef>
              <a:spcAft>
                <a:spcPts val="0"/>
              </a:spcAft>
              <a:buSzPts val="2800"/>
              <a:buFont typeface="Arial"/>
              <a:buNone/>
              <a:defRPr sz="1800"/>
            </a:lvl5pPr>
            <a:lvl6pPr lvl="5">
              <a:spcBef>
                <a:spcPts val="0"/>
              </a:spcBef>
              <a:spcAft>
                <a:spcPts val="0"/>
              </a:spcAft>
              <a:buSzPts val="2800"/>
              <a:buFont typeface="Arial"/>
              <a:buNone/>
              <a:defRPr sz="1800"/>
            </a:lvl6pPr>
            <a:lvl7pPr lvl="6">
              <a:spcBef>
                <a:spcPts val="0"/>
              </a:spcBef>
              <a:spcAft>
                <a:spcPts val="0"/>
              </a:spcAft>
              <a:buSzPts val="2800"/>
              <a:buFont typeface="Arial"/>
              <a:buNone/>
              <a:defRPr sz="1800"/>
            </a:lvl7pPr>
            <a:lvl8pPr lvl="7">
              <a:spcBef>
                <a:spcPts val="0"/>
              </a:spcBef>
              <a:spcAft>
                <a:spcPts val="0"/>
              </a:spcAft>
              <a:buSzPts val="2800"/>
              <a:buFont typeface="Arial"/>
              <a:buNone/>
              <a:defRPr sz="1800"/>
            </a:lvl8pPr>
            <a:lvl9pPr lvl="8">
              <a:spcBef>
                <a:spcPts val="0"/>
              </a:spcBef>
              <a:spcAft>
                <a:spcPts val="0"/>
              </a:spcAft>
              <a:buSzPts val="2800"/>
              <a:buFont typeface="Arial"/>
              <a:buNone/>
              <a:defRPr sz="1800"/>
            </a:lvl9pPr>
          </a:lstStyle>
          <a:p>
            <a:endParaRPr/>
          </a:p>
        </p:txBody>
      </p:sp>
      <p:sp>
        <p:nvSpPr>
          <p:cNvPr id="27" name="Shape 2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marR="0" lvl="0" indent="-342900" algn="l" rtl="0">
              <a:lnSpc>
                <a:spcPct val="100000"/>
              </a:lnSpc>
              <a:spcBef>
                <a:spcPts val="0"/>
              </a:spcBef>
              <a:spcAft>
                <a:spcPts val="0"/>
              </a:spcAft>
              <a:buClr>
                <a:schemeClr val="lt2"/>
              </a:buClr>
              <a:buSzPts val="1800"/>
              <a:buFont typeface="Arial"/>
              <a:buChar char="●"/>
              <a:defRPr sz="2400" b="0" i="0" u="none" strike="noStrike" cap="none">
                <a:solidFill>
                  <a:srgbClr val="000000"/>
                </a:solidFill>
                <a:latin typeface="Calibri"/>
                <a:ea typeface="Calibri"/>
                <a:cs typeface="Calibri"/>
                <a:sym typeface="Calibri"/>
              </a:defRPr>
            </a:lvl1pPr>
            <a:lvl2pPr marL="914400" marR="0" lvl="1" indent="-317500" algn="l" rtl="0">
              <a:lnSpc>
                <a:spcPct val="100000"/>
              </a:lnSpc>
              <a:spcBef>
                <a:spcPts val="1600"/>
              </a:spcBef>
              <a:spcAft>
                <a:spcPts val="0"/>
              </a:spcAft>
              <a:buClr>
                <a:schemeClr val="lt2"/>
              </a:buClr>
              <a:buSzPts val="1400"/>
              <a:buFont typeface="Arial"/>
              <a:buChar char="○"/>
              <a:defRPr sz="2200" b="0" i="0" u="none" strike="noStrike" cap="none">
                <a:solidFill>
                  <a:srgbClr val="000000"/>
                </a:solidFill>
                <a:latin typeface="Calibri"/>
                <a:ea typeface="Calibri"/>
                <a:cs typeface="Calibri"/>
                <a:sym typeface="Calibri"/>
              </a:defRPr>
            </a:lvl2pPr>
            <a:lvl3pPr marL="1371600" marR="0" lvl="2" indent="-317500" algn="l" rtl="0">
              <a:lnSpc>
                <a:spcPct val="100000"/>
              </a:lnSpc>
              <a:spcBef>
                <a:spcPts val="1600"/>
              </a:spcBef>
              <a:spcAft>
                <a:spcPts val="0"/>
              </a:spcAft>
              <a:buClr>
                <a:schemeClr val="lt2"/>
              </a:buClr>
              <a:buSzPts val="1400"/>
              <a:buFont typeface="Arial"/>
              <a:buChar char="■"/>
              <a:defRPr sz="2000" b="0" i="0" u="none" strike="noStrike" cap="none">
                <a:solidFill>
                  <a:srgbClr val="000000"/>
                </a:solidFill>
                <a:latin typeface="Calibri"/>
                <a:ea typeface="Calibri"/>
                <a:cs typeface="Calibri"/>
                <a:sym typeface="Calibri"/>
              </a:defRPr>
            </a:lvl3pPr>
            <a:lvl4pPr marL="1828800" marR="0" lvl="3" indent="-317500" algn="l" rtl="0">
              <a:lnSpc>
                <a:spcPct val="100000"/>
              </a:lnSpc>
              <a:spcBef>
                <a:spcPts val="1600"/>
              </a:spcBef>
              <a:spcAft>
                <a:spcPts val="0"/>
              </a:spcAft>
              <a:buClr>
                <a:schemeClr val="lt2"/>
              </a:buClr>
              <a:buSzPts val="1400"/>
              <a:buFont typeface="Arial"/>
              <a:buChar char="●"/>
              <a:defRPr sz="1800" b="0" i="0" u="none" strike="noStrike" cap="none">
                <a:solidFill>
                  <a:srgbClr val="000000"/>
                </a:solidFill>
                <a:latin typeface="Calibri"/>
                <a:ea typeface="Calibri"/>
                <a:cs typeface="Calibri"/>
                <a:sym typeface="Calibri"/>
              </a:defRPr>
            </a:lvl4pPr>
            <a:lvl5pPr marL="2286000" marR="0" lvl="4" indent="-317500" algn="l" rtl="0">
              <a:spcBef>
                <a:spcPts val="1600"/>
              </a:spcBef>
              <a:spcAft>
                <a:spcPts val="0"/>
              </a:spcAft>
              <a:buClr>
                <a:schemeClr val="lt2"/>
              </a:buClr>
              <a:buSzPts val="1400"/>
              <a:buFont typeface="Arial"/>
              <a:buChar char="○"/>
              <a:defRPr sz="1800" b="0" i="0" u="none" strike="noStrike" cap="none">
                <a:solidFill>
                  <a:srgbClr val="595959"/>
                </a:solidFill>
                <a:latin typeface="Corbel"/>
                <a:ea typeface="Corbel"/>
                <a:cs typeface="Corbel"/>
                <a:sym typeface="Corbel"/>
              </a:defRPr>
            </a:lvl5pPr>
            <a:lvl6pPr marL="2743200" marR="0" lvl="5" indent="-317500" algn="l" rtl="0">
              <a:spcBef>
                <a:spcPts val="160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6pPr>
            <a:lvl7pPr marL="3200400" marR="0" lvl="6" indent="-317500" algn="l" rtl="0">
              <a:spcBef>
                <a:spcPts val="160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7pPr>
            <a:lvl8pPr marL="3657600" marR="0" lvl="7" indent="-317500" algn="l" rtl="0">
              <a:spcBef>
                <a:spcPts val="160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8pPr>
            <a:lvl9pPr marL="4114800" marR="0" lvl="8" indent="-317500" algn="l" rtl="0">
              <a:spcBef>
                <a:spcPts val="1600"/>
              </a:spcBef>
              <a:spcAft>
                <a:spcPts val="160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1pPr>
            <a:lvl2pPr marL="0" marR="0" lvl="1"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2pPr>
            <a:lvl3pPr marL="0" marR="0" lvl="2"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3pPr>
            <a:lvl4pPr marL="0" marR="0" lvl="3"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4pPr>
            <a:lvl5pPr marL="0" marR="0" lvl="4"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5pPr>
            <a:lvl6pPr marL="0" marR="0" lvl="5"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6pPr>
            <a:lvl7pPr marL="0" marR="0" lvl="6"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7pPr>
            <a:lvl8pPr marL="0" marR="0" lvl="7"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8pPr>
            <a:lvl9pPr marL="0" marR="0" lvl="8" indent="0" algn="ctr" rtl="0">
              <a:spcBef>
                <a:spcPts val="0"/>
              </a:spcBef>
              <a:spcAft>
                <a:spcPts val="0"/>
              </a:spcAft>
              <a:buClr>
                <a:srgbClr val="A5A5A5"/>
              </a:buClr>
              <a:buSzPts val="800"/>
              <a:buFont typeface="Calibri"/>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14111463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4"/>
            <a:ext cx="2133600" cy="273844"/>
          </a:xfrm>
          <a:prstGeom prst="rect">
            <a:avLst/>
          </a:prstGeom>
        </p:spPr>
        <p:txBody>
          <a:bodyPr/>
          <a:lstStyle/>
          <a:p>
            <a:pPr>
              <a:buClrTx/>
              <a:buFontTx/>
              <a:buNone/>
            </a:pPr>
            <a:fld id="{D0FC36D7-F3C6-EA4C-96AF-E2C40B93113F}" type="datetime1">
              <a:rPr lang="en-US"/>
              <a:pPr>
                <a:buClrTx/>
                <a:buFontTx/>
                <a:buNone/>
              </a:pPr>
              <a:t>1/16/19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a:xfrm>
            <a:off x="3124200" y="4767264"/>
            <a:ext cx="2895600" cy="273844"/>
          </a:xfrm>
          <a:prstGeom prst="rect">
            <a:avLst/>
          </a:prstGeom>
        </p:spPr>
        <p:txBody>
          <a:bodyPr/>
          <a:lstStyle/>
          <a:p>
            <a:pPr>
              <a:buClrTx/>
              <a:buFontTx/>
              <a:buNone/>
            </a:pPr>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26183F2-CCC9-2144-B50D-6A6C2FC336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75378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18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5181" y="2626894"/>
            <a:ext cx="8293326" cy="710370"/>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02" y="3404824"/>
            <a:ext cx="8293329" cy="42405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485" y="295730"/>
            <a:ext cx="2546597" cy="1750786"/>
          </a:xfrm>
          <a:prstGeom prst="rect">
            <a:avLst/>
          </a:prstGeom>
        </p:spPr>
      </p:pic>
      <p:sp>
        <p:nvSpPr>
          <p:cNvPr id="5" name="Rectangle 4"/>
          <p:cNvSpPr/>
          <p:nvPr userDrawn="1"/>
        </p:nvSpPr>
        <p:spPr>
          <a:xfrm>
            <a:off x="7757886" y="130629"/>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05235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1"/>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57200" y="1670434"/>
            <a:ext cx="8229600" cy="714713"/>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7201" y="2452707"/>
            <a:ext cx="8229600" cy="137404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alibri"/>
                <a:cs typeface="Calibri"/>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9" name="Picture 8"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45363" y="295731"/>
            <a:ext cx="1244707" cy="855736"/>
          </a:xfrm>
          <a:prstGeom prst="rect">
            <a:avLst/>
          </a:prstGeom>
        </p:spPr>
      </p:pic>
      <p:sp>
        <p:nvSpPr>
          <p:cNvPr id="12" name="Slide Number Placeholder 12"/>
          <p:cNvSpPr txBox="1">
            <a:spLocks/>
          </p:cNvSpPr>
          <p:nvPr userDrawn="1"/>
        </p:nvSpPr>
        <p:spPr>
          <a:xfrm>
            <a:off x="8068733" y="4775200"/>
            <a:ext cx="1075265" cy="368300"/>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A6A6A6"/>
                </a:solidFill>
                <a:latin typeface="Corbel"/>
                <a:ea typeface="+mn-ea"/>
                <a:cs typeface="Corbe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ClrTx/>
              <a:buFontTx/>
              <a:buNone/>
            </a:pPr>
            <a:endParaRPr lang="en-US"/>
          </a:p>
        </p:txBody>
      </p:sp>
    </p:spTree>
    <p:extLst>
      <p:ext uri="{BB962C8B-B14F-4D97-AF65-F5344CB8AC3E}">
        <p14:creationId xmlns:p14="http://schemas.microsoft.com/office/powerpoint/2010/main" val="857601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ct val="100000"/>
              </a:lnSpc>
              <a:defRPr/>
            </a:lvl1pPr>
            <a:lvl2pPr>
              <a:lnSpc>
                <a:spcPct val="100000"/>
              </a:lnSpc>
              <a:defRPr/>
            </a:lvl2pPr>
            <a:lvl3pPr>
              <a:lnSpc>
                <a:spcPct val="100000"/>
              </a:lnSpc>
              <a:buClr>
                <a:schemeClr val="bg2"/>
              </a:buClr>
              <a:defRPr/>
            </a:lvl3pPr>
            <a:lvl4pPr>
              <a:lnSpc>
                <a:spcPct val="100000"/>
              </a:lnSpc>
              <a:buClr>
                <a:schemeClr val="bg2"/>
              </a:buClr>
              <a:defRPr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7951254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37368"/>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26886717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533463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lgn="ctr">
              <a:defRPr>
                <a:solidFill>
                  <a:srgbClr val="007DAF"/>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44603"/>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41919966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8897823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377775" y="232476"/>
            <a:ext cx="8229600" cy="624927"/>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6" name="Shape 16"/>
          <p:cNvSpPr txBox="1">
            <a:spLocks noGrp="1"/>
          </p:cNvSpPr>
          <p:nvPr>
            <p:ph type="sldNum" idx="12"/>
          </p:nvPr>
        </p:nvSpPr>
        <p:spPr>
          <a:xfrm>
            <a:off x="8556811" y="4749850"/>
            <a:ext cx="548699" cy="393600"/>
          </a:xfrm>
          <a:prstGeom prst="rect">
            <a:avLst/>
          </a:prstGeom>
        </p:spPr>
        <p:txBody>
          <a:bodyPr lIns="91425" tIns="91425" rIns="91425" bIns="91425" anchor="ctr" anchorCtr="0">
            <a:noAutofit/>
          </a:bodyPr>
          <a:lstStyle/>
          <a:p>
            <a:fld id="{00000000-1234-1234-1234-123412341234}" type="slidenum">
              <a:rPr lang="en">
                <a:solidFill>
                  <a:srgbClr val="FFFFFF">
                    <a:lumMod val="65000"/>
                  </a:srgbClr>
                </a:solidFill>
              </a:rPr>
              <a:pPr/>
              <a:t>‹#›</a:t>
            </a:fld>
            <a:endParaRPr lang="en">
              <a:solidFill>
                <a:srgbClr val="FFFFFF">
                  <a:lumMod val="65000"/>
                </a:srgbClr>
              </a:solidFill>
            </a:endParaRPr>
          </a:p>
        </p:txBody>
      </p:sp>
      <p:pic>
        <p:nvPicPr>
          <p:cNvPr id="17" name="Shape 17" descr="onos-logo.png"/>
          <p:cNvPicPr preferRelativeResize="0"/>
          <p:nvPr/>
        </p:nvPicPr>
        <p:blipFill>
          <a:blip r:embed="rId2">
            <a:alphaModFix amt="96000"/>
          </a:blip>
          <a:stretch>
            <a:fillRect/>
          </a:stretch>
        </p:blipFill>
        <p:spPr>
          <a:xfrm>
            <a:off x="8344100" y="131256"/>
            <a:ext cx="623100" cy="577293"/>
          </a:xfrm>
          <a:prstGeom prst="rect">
            <a:avLst/>
          </a:prstGeom>
          <a:noFill/>
          <a:ln>
            <a:noFill/>
          </a:ln>
        </p:spPr>
      </p:pic>
      <p:sp>
        <p:nvSpPr>
          <p:cNvPr id="18" name="Shape 18"/>
          <p:cNvSpPr txBox="1">
            <a:spLocks noGrp="1"/>
          </p:cNvSpPr>
          <p:nvPr>
            <p:ph type="body" idx="1"/>
          </p:nvPr>
        </p:nvSpPr>
        <p:spPr>
          <a:xfrm>
            <a:off x="457200" y="751502"/>
            <a:ext cx="8229600" cy="3989400"/>
          </a:xfrm>
          <a:prstGeom prst="rect">
            <a:avLst/>
          </a:prstGeom>
        </p:spPr>
        <p:txBody>
          <a:bodyPr lIns="91425" tIns="91425" rIns="91425" bIns="91425" anchor="t" anchorCtr="0"/>
          <a:lstStyle>
            <a:lvl1pPr lvl="0">
              <a:spcBef>
                <a:spcPts val="0"/>
              </a:spcBef>
              <a:buSzPct val="100000"/>
              <a:defRPr sz="2400"/>
            </a:lvl1pPr>
            <a:lvl2pPr lvl="1">
              <a:spcBef>
                <a:spcPts val="0"/>
              </a:spcBef>
              <a:buSzPct val="100000"/>
              <a:defRPr sz="1800"/>
            </a:lvl2pPr>
            <a:lvl3pPr lvl="2">
              <a:spcBef>
                <a:spcPts val="0"/>
              </a:spcBef>
              <a:buSzPct val="100000"/>
              <a:defRPr sz="1400"/>
            </a:lvl3pPr>
            <a:lvl4pPr lvl="3">
              <a:spcBef>
                <a:spcPts val="0"/>
              </a:spcBef>
              <a:buSzPct val="100000"/>
              <a:defRPr sz="1200"/>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31981539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16878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30440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761389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435472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823156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395658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708984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37367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2583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903131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6910878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379121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478655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154805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434394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189400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395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777008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60703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07391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766634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1/16/19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835600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0" y="2480733"/>
            <a:ext cx="8520599" cy="1811867"/>
          </a:xfrm>
          <a:prstGeom prst="rect">
            <a:avLst/>
          </a:prstGeom>
          <a:noFill/>
          <a:ln>
            <a:noFill/>
          </a:ln>
        </p:spPr>
        <p:txBody>
          <a:bodyPr spcFirstLastPara="1" wrap="square" lIns="91425" tIns="91425" rIns="91425" bIns="91425" anchor="ctr" anchorCtr="0"/>
          <a:lstStyle>
            <a:lvl1pPr lvl="0" algn="ctr">
              <a:lnSpc>
                <a:spcPct val="100000"/>
              </a:lnSpc>
              <a:spcBef>
                <a:spcPts val="0"/>
              </a:spcBef>
              <a:spcAft>
                <a:spcPts val="0"/>
              </a:spcAft>
              <a:buClr>
                <a:srgbClr val="FFFFFF"/>
              </a:buClr>
              <a:buSzPts val="2800"/>
              <a:buNone/>
              <a:defRPr sz="2800" b="1">
                <a:solidFill>
                  <a:schemeClr val="accent1"/>
                </a:solidFill>
                <a:latin typeface="Calibri"/>
                <a:ea typeface="Calibri"/>
                <a:cs typeface="Calibri"/>
                <a:sym typeface="Calibri"/>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pic>
        <p:nvPicPr>
          <p:cNvPr id="10" name="Google Shape;10;p2" descr="ONF_WITH-GRADIENT.png"/>
          <p:cNvPicPr preferRelativeResize="0"/>
          <p:nvPr/>
        </p:nvPicPr>
        <p:blipFill rotWithShape="1">
          <a:blip r:embed="rId2">
            <a:alphaModFix/>
          </a:blip>
          <a:srcRect/>
          <a:stretch/>
        </p:blipFill>
        <p:spPr>
          <a:xfrm>
            <a:off x="3457478" y="711200"/>
            <a:ext cx="2229041" cy="1532466"/>
          </a:xfrm>
          <a:prstGeom prst="rect">
            <a:avLst/>
          </a:prstGeom>
          <a:noFill/>
          <a:ln>
            <a:noFill/>
          </a:ln>
        </p:spPr>
      </p:pic>
    </p:spTree>
    <p:extLst>
      <p:ext uri="{BB962C8B-B14F-4D97-AF65-F5344CB8AC3E}">
        <p14:creationId xmlns:p14="http://schemas.microsoft.com/office/powerpoint/2010/main" val="3678298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
        <p:cNvGrpSpPr/>
        <p:nvPr/>
      </p:nvGrpSpPr>
      <p:grpSpPr>
        <a:xfrm>
          <a:off x="0" y="0"/>
          <a:ext cx="0" cy="0"/>
          <a:chOff x="0" y="0"/>
          <a:chExt cx="0" cy="0"/>
        </a:xfrm>
      </p:grpSpPr>
      <p:sp>
        <p:nvSpPr>
          <p:cNvPr id="12" name="Google Shape;12;p3"/>
          <p:cNvSpPr txBox="1"/>
          <p:nvPr/>
        </p:nvSpPr>
        <p:spPr>
          <a:xfrm>
            <a:off x="8613913" y="324678"/>
            <a:ext cx="184731" cy="307777"/>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13" name="Google Shape;13;p3"/>
          <p:cNvSpPr txBox="1">
            <a:spLocks noGrp="1"/>
          </p:cNvSpPr>
          <p:nvPr>
            <p:ph type="title"/>
          </p:nvPr>
        </p:nvSpPr>
        <p:spPr>
          <a:xfrm>
            <a:off x="338667" y="533400"/>
            <a:ext cx="8133790" cy="4207933"/>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14" name="Google Shape;14;p3" descr="ONF_NO-TAG_WITH-GRADIENT.png"/>
          <p:cNvPicPr preferRelativeResize="0"/>
          <p:nvPr/>
        </p:nvPicPr>
        <p:blipFill rotWithShape="1">
          <a:blip r:embed="rId2">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3878653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5"/>
        <p:cNvGrpSpPr/>
        <p:nvPr/>
      </p:nvGrpSpPr>
      <p:grpSpPr>
        <a:xfrm>
          <a:off x="0" y="0"/>
          <a:ext cx="0" cy="0"/>
          <a:chOff x="0" y="0"/>
          <a:chExt cx="0" cy="0"/>
        </a:xfrm>
      </p:grpSpPr>
      <p:sp>
        <p:nvSpPr>
          <p:cNvPr id="16" name="Google Shape;16;p4"/>
          <p:cNvSpPr txBox="1"/>
          <p:nvPr/>
        </p:nvSpPr>
        <p:spPr>
          <a:xfrm>
            <a:off x="8613913" y="324678"/>
            <a:ext cx="184731" cy="307777"/>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17" name="Google Shape;17;p4"/>
          <p:cNvSpPr txBox="1">
            <a:spLocks noGrp="1"/>
          </p:cNvSpPr>
          <p:nvPr>
            <p:ph type="title"/>
          </p:nvPr>
        </p:nvSpPr>
        <p:spPr>
          <a:xfrm>
            <a:off x="299099" y="116486"/>
            <a:ext cx="8133790" cy="530679"/>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 name="Google Shape;18;p4"/>
          <p:cNvSpPr txBox="1"/>
          <p:nvPr/>
        </p:nvSpPr>
        <p:spPr>
          <a:xfrm>
            <a:off x="299099" y="873376"/>
            <a:ext cx="8133790" cy="3999520"/>
          </a:xfrm>
          <a:prstGeom prst="rect">
            <a:avLst/>
          </a:prstGeom>
          <a:noFill/>
          <a:ln>
            <a:noFill/>
          </a:ln>
        </p:spPr>
        <p:txBody>
          <a:bodyPr spcFirstLastPara="1" wrap="square" lIns="91425" tIns="91425" rIns="91425" bIns="91425" anchor="ctr" anchorCtr="0">
            <a:noAutofit/>
          </a:bodyPr>
          <a:lstStyle/>
          <a:p>
            <a:pPr>
              <a:buSzPts val="3200"/>
              <a:buFont typeface="Calibri"/>
              <a:buNone/>
            </a:pPr>
            <a:endParaRPr sz="3200" b="1">
              <a:solidFill>
                <a:srgbClr val="4F81BD"/>
              </a:solidFill>
              <a:latin typeface="Calibri"/>
              <a:ea typeface="Calibri"/>
              <a:cs typeface="Calibri"/>
              <a:sym typeface="Calibri"/>
            </a:endParaRPr>
          </a:p>
        </p:txBody>
      </p:sp>
      <p:pic>
        <p:nvPicPr>
          <p:cNvPr id="19" name="Google Shape;19;p4" descr="ONF_NO-TAG_WITH-GRADIENT.png"/>
          <p:cNvPicPr preferRelativeResize="0"/>
          <p:nvPr/>
        </p:nvPicPr>
        <p:blipFill rotWithShape="1">
          <a:blip r:embed="rId2">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25029742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1_Custom Layout 1">
  <p:cSld name="1_Custom Layout 1">
    <p:spTree>
      <p:nvGrpSpPr>
        <p:cNvPr id="1" name="Shape 20"/>
        <p:cNvGrpSpPr/>
        <p:nvPr/>
      </p:nvGrpSpPr>
      <p:grpSpPr>
        <a:xfrm>
          <a:off x="0" y="0"/>
          <a:ext cx="0" cy="0"/>
          <a:chOff x="0" y="0"/>
          <a:chExt cx="0" cy="0"/>
        </a:xfrm>
      </p:grpSpPr>
      <p:sp>
        <p:nvSpPr>
          <p:cNvPr id="21" name="Google Shape;21;p5"/>
          <p:cNvSpPr txBox="1"/>
          <p:nvPr/>
        </p:nvSpPr>
        <p:spPr>
          <a:xfrm>
            <a:off x="8613913" y="324678"/>
            <a:ext cx="184800" cy="307800"/>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22" name="Google Shape;22;p5"/>
          <p:cNvSpPr txBox="1"/>
          <p:nvPr/>
        </p:nvSpPr>
        <p:spPr>
          <a:xfrm>
            <a:off x="299099" y="873376"/>
            <a:ext cx="8133900" cy="3999600"/>
          </a:xfrm>
          <a:prstGeom prst="rect">
            <a:avLst/>
          </a:prstGeom>
          <a:noFill/>
          <a:ln>
            <a:noFill/>
          </a:ln>
        </p:spPr>
        <p:txBody>
          <a:bodyPr spcFirstLastPara="1" wrap="square" lIns="91425" tIns="91425" rIns="91425" bIns="91425" anchor="ctr" anchorCtr="0">
            <a:noAutofit/>
          </a:bodyPr>
          <a:lstStyle/>
          <a:p>
            <a:pPr>
              <a:buSzPts val="3200"/>
              <a:buFont typeface="Calibri"/>
              <a:buNone/>
            </a:pPr>
            <a:endParaRPr sz="3200" b="1">
              <a:solidFill>
                <a:srgbClr val="4F81BD"/>
              </a:solidFill>
              <a:latin typeface="Calibri"/>
              <a:ea typeface="Calibri"/>
              <a:cs typeface="Calibri"/>
              <a:sym typeface="Calibri"/>
            </a:endParaRPr>
          </a:p>
        </p:txBody>
      </p:sp>
      <p:pic>
        <p:nvPicPr>
          <p:cNvPr id="23" name="Google Shape;23;p5" descr="ONF_NO-TAG_WITH-GRADIENT.png"/>
          <p:cNvPicPr preferRelativeResize="0"/>
          <p:nvPr/>
        </p:nvPicPr>
        <p:blipFill rotWithShape="1">
          <a:blip r:embed="rId2">
            <a:alphaModFix/>
          </a:blip>
          <a:srcRect t="62873"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11136784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4"/>
        <p:cNvGrpSpPr/>
        <p:nvPr/>
      </p:nvGrpSpPr>
      <p:grpSpPr>
        <a:xfrm>
          <a:off x="0" y="0"/>
          <a:ext cx="0" cy="0"/>
          <a:chOff x="0" y="0"/>
          <a:chExt cx="0" cy="0"/>
        </a:xfrm>
      </p:grpSpPr>
      <p:sp>
        <p:nvSpPr>
          <p:cNvPr id="25" name="Google Shape;25;p6"/>
          <p:cNvSpPr txBox="1"/>
          <p:nvPr/>
        </p:nvSpPr>
        <p:spPr>
          <a:xfrm>
            <a:off x="8613913" y="324678"/>
            <a:ext cx="184731" cy="307777"/>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26" name="Google Shape;26;p6"/>
          <p:cNvSpPr txBox="1">
            <a:spLocks noGrp="1"/>
          </p:cNvSpPr>
          <p:nvPr>
            <p:ph type="title"/>
          </p:nvPr>
        </p:nvSpPr>
        <p:spPr>
          <a:xfrm>
            <a:off x="299099" y="116486"/>
            <a:ext cx="8133790" cy="530679"/>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27" name="Google Shape;27;p6" descr="ONF_NO-TAG_WITH-GRADIENT.png"/>
          <p:cNvPicPr preferRelativeResize="0"/>
          <p:nvPr/>
        </p:nvPicPr>
        <p:blipFill rotWithShape="1">
          <a:blip r:embed="rId2">
            <a:alphaModFix/>
          </a:blip>
          <a:srcRect t="62874" b="-4253"/>
          <a:stretch/>
        </p:blipFill>
        <p:spPr>
          <a:xfrm>
            <a:off x="8111068" y="4846320"/>
            <a:ext cx="914400" cy="228600"/>
          </a:xfrm>
          <a:prstGeom prst="rect">
            <a:avLst/>
          </a:prstGeom>
          <a:noFill/>
          <a:ln>
            <a:noFill/>
          </a:ln>
        </p:spPr>
      </p:pic>
      <p:sp>
        <p:nvSpPr>
          <p:cNvPr id="28" name="Google Shape;28;p6"/>
          <p:cNvSpPr txBox="1">
            <a:spLocks noGrp="1"/>
          </p:cNvSpPr>
          <p:nvPr>
            <p:ph type="body" idx="1"/>
          </p:nvPr>
        </p:nvSpPr>
        <p:spPr>
          <a:xfrm>
            <a:off x="299100" y="632450"/>
            <a:ext cx="8133900" cy="4213800"/>
          </a:xfrm>
          <a:prstGeom prst="rect">
            <a:avLst/>
          </a:prstGeom>
          <a:noFill/>
          <a:ln>
            <a:noFill/>
          </a:ln>
        </p:spPr>
        <p:txBody>
          <a:bodyPr spcFirstLastPara="1" wrap="square" lIns="91425" tIns="91425" rIns="91425" bIns="91425" anchor="t" anchorCtr="0"/>
          <a:lstStyle>
            <a:lvl1pPr marL="457200" lvl="0" indent="-387350" algn="l">
              <a:lnSpc>
                <a:spcPct val="100000"/>
              </a:lnSpc>
              <a:spcBef>
                <a:spcPts val="600"/>
              </a:spcBef>
              <a:spcAft>
                <a:spcPts val="0"/>
              </a:spcAft>
              <a:buSzPts val="2500"/>
              <a:buFont typeface="Arial"/>
              <a:buChar char="•"/>
              <a:defRPr sz="2000">
                <a:solidFill>
                  <a:schemeClr val="accent1"/>
                </a:solidFill>
                <a:latin typeface="Calibri"/>
                <a:ea typeface="Calibri"/>
                <a:cs typeface="Calibri"/>
                <a:sym typeface="Calibri"/>
              </a:defRPr>
            </a:lvl1pPr>
            <a:lvl2pPr marL="914400" lvl="1" indent="-342900" algn="l">
              <a:lnSpc>
                <a:spcPct val="100000"/>
              </a:lnSpc>
              <a:spcBef>
                <a:spcPts val="600"/>
              </a:spcBef>
              <a:spcAft>
                <a:spcPts val="0"/>
              </a:spcAft>
              <a:buSzPts val="1800"/>
              <a:buFont typeface="Arial"/>
              <a:buChar char="-"/>
              <a:defRPr sz="1800">
                <a:solidFill>
                  <a:schemeClr val="accent1"/>
                </a:solidFill>
                <a:latin typeface="Calibri"/>
                <a:ea typeface="Calibri"/>
                <a:cs typeface="Calibri"/>
                <a:sym typeface="Calibri"/>
              </a:defRPr>
            </a:lvl2pPr>
            <a:lvl3pPr marL="1371600" lvl="2" indent="-330200" algn="l">
              <a:lnSpc>
                <a:spcPct val="100000"/>
              </a:lnSpc>
              <a:spcBef>
                <a:spcPts val="0"/>
              </a:spcBef>
              <a:spcAft>
                <a:spcPts val="0"/>
              </a:spcAft>
              <a:buSzPts val="1600"/>
              <a:buFont typeface="Arial"/>
              <a:buChar char="•"/>
              <a:defRPr sz="1600">
                <a:solidFill>
                  <a:schemeClr val="accent1"/>
                </a:solidFill>
                <a:latin typeface="Calibri"/>
                <a:ea typeface="Calibri"/>
                <a:cs typeface="Calibri"/>
                <a:sym typeface="Calibri"/>
              </a:defRPr>
            </a:lvl3pPr>
            <a:lvl4pPr marL="1828800" lvl="3" indent="-317500" algn="l">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4pPr>
            <a:lvl5pPr marL="2286000" lvl="4" indent="-317500" algn="l">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5pPr>
            <a:lvl6pPr marL="2743200" lvl="5" indent="-228600" algn="l">
              <a:lnSpc>
                <a:spcPct val="100000"/>
              </a:lnSpc>
              <a:spcBef>
                <a:spcPts val="1600"/>
              </a:spcBef>
              <a:spcAft>
                <a:spcPts val="0"/>
              </a:spcAft>
              <a:buSzPts val="1800"/>
              <a:buFont typeface="Calibri"/>
              <a:buNone/>
              <a:defRPr>
                <a:latin typeface="Calibri"/>
                <a:ea typeface="Calibri"/>
                <a:cs typeface="Calibri"/>
                <a:sym typeface="Calibri"/>
              </a:defRPr>
            </a:lvl6pPr>
            <a:lvl7pPr marL="3200400" lvl="6" indent="-228600" algn="l">
              <a:lnSpc>
                <a:spcPct val="100000"/>
              </a:lnSpc>
              <a:spcBef>
                <a:spcPts val="1600"/>
              </a:spcBef>
              <a:spcAft>
                <a:spcPts val="0"/>
              </a:spcAft>
              <a:buSzPts val="1800"/>
              <a:buFont typeface="Calibri"/>
              <a:buNone/>
              <a:defRPr>
                <a:latin typeface="Calibri"/>
                <a:ea typeface="Calibri"/>
                <a:cs typeface="Calibri"/>
                <a:sym typeface="Calibri"/>
              </a:defRPr>
            </a:lvl7pPr>
            <a:lvl8pPr marL="3657600" lvl="7" indent="-228600" algn="l">
              <a:lnSpc>
                <a:spcPct val="100000"/>
              </a:lnSpc>
              <a:spcBef>
                <a:spcPts val="1600"/>
              </a:spcBef>
              <a:spcAft>
                <a:spcPts val="0"/>
              </a:spcAft>
              <a:buSzPts val="1800"/>
              <a:buFont typeface="Calibri"/>
              <a:buNone/>
              <a:defRPr>
                <a:latin typeface="Calibri"/>
                <a:ea typeface="Calibri"/>
                <a:cs typeface="Calibri"/>
                <a:sym typeface="Calibri"/>
              </a:defRPr>
            </a:lvl8pPr>
            <a:lvl9pPr marL="4114800" lvl="8" indent="-228600" algn="l">
              <a:lnSpc>
                <a:spcPct val="100000"/>
              </a:lnSpc>
              <a:spcBef>
                <a:spcPts val="1600"/>
              </a:spcBef>
              <a:spcAft>
                <a:spcPts val="1600"/>
              </a:spcAft>
              <a:buSzPts val="1800"/>
              <a:buFont typeface="Calibri"/>
              <a:buNone/>
              <a:defRPr>
                <a:latin typeface="Calibri"/>
                <a:ea typeface="Calibri"/>
                <a:cs typeface="Calibri"/>
                <a:sym typeface="Calibri"/>
              </a:defRPr>
            </a:lvl9pPr>
          </a:lstStyle>
          <a:p>
            <a:endParaRPr/>
          </a:p>
        </p:txBody>
      </p:sp>
    </p:spTree>
    <p:extLst>
      <p:ext uri="{BB962C8B-B14F-4D97-AF65-F5344CB8AC3E}">
        <p14:creationId xmlns:p14="http://schemas.microsoft.com/office/powerpoint/2010/main" val="425879214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2_Custom Layout 1">
  <p:cSld name="2_Custom Layout 1">
    <p:spTree>
      <p:nvGrpSpPr>
        <p:cNvPr id="1" name="Shape 29"/>
        <p:cNvGrpSpPr/>
        <p:nvPr/>
      </p:nvGrpSpPr>
      <p:grpSpPr>
        <a:xfrm>
          <a:off x="0" y="0"/>
          <a:ext cx="0" cy="0"/>
          <a:chOff x="0" y="0"/>
          <a:chExt cx="0" cy="0"/>
        </a:xfrm>
      </p:grpSpPr>
      <p:sp>
        <p:nvSpPr>
          <p:cNvPr id="30" name="Google Shape;30;p7"/>
          <p:cNvSpPr txBox="1"/>
          <p:nvPr/>
        </p:nvSpPr>
        <p:spPr>
          <a:xfrm>
            <a:off x="8613913" y="324678"/>
            <a:ext cx="184800" cy="307800"/>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31" name="Google Shape;31;p7"/>
          <p:cNvSpPr txBox="1">
            <a:spLocks noGrp="1"/>
          </p:cNvSpPr>
          <p:nvPr>
            <p:ph type="title"/>
          </p:nvPr>
        </p:nvSpPr>
        <p:spPr>
          <a:xfrm>
            <a:off x="278775" y="786875"/>
            <a:ext cx="3033000" cy="3673500"/>
          </a:xfrm>
          <a:prstGeom prst="rect">
            <a:avLst/>
          </a:prstGeom>
          <a:noFill/>
          <a:ln>
            <a:noFill/>
          </a:ln>
        </p:spPr>
        <p:txBody>
          <a:bodyPr spcFirstLastPara="1" wrap="square" lIns="91425" tIns="91425" rIns="91425" bIns="91425" anchor="ctr" anchorCtr="0"/>
          <a:lstStyle>
            <a:lvl1pPr lvl="0" algn="l" rtl="0">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pic>
        <p:nvPicPr>
          <p:cNvPr id="32" name="Google Shape;32;p7" descr="ONF_NO-TAG_WITH-GRADIENT.png"/>
          <p:cNvPicPr preferRelativeResize="0"/>
          <p:nvPr/>
        </p:nvPicPr>
        <p:blipFill rotWithShape="1">
          <a:blip r:embed="rId2">
            <a:alphaModFix/>
          </a:blip>
          <a:srcRect t="62873" b="-4253"/>
          <a:stretch/>
        </p:blipFill>
        <p:spPr>
          <a:xfrm>
            <a:off x="8111068" y="4846320"/>
            <a:ext cx="914400" cy="228600"/>
          </a:xfrm>
          <a:prstGeom prst="rect">
            <a:avLst/>
          </a:prstGeom>
          <a:noFill/>
          <a:ln>
            <a:noFill/>
          </a:ln>
        </p:spPr>
      </p:pic>
      <p:sp>
        <p:nvSpPr>
          <p:cNvPr id="33" name="Google Shape;33;p7"/>
          <p:cNvSpPr txBox="1">
            <a:spLocks noGrp="1"/>
          </p:cNvSpPr>
          <p:nvPr>
            <p:ph type="body" idx="1"/>
          </p:nvPr>
        </p:nvSpPr>
        <p:spPr>
          <a:xfrm>
            <a:off x="3311775" y="324675"/>
            <a:ext cx="5665200" cy="4521600"/>
          </a:xfrm>
          <a:prstGeom prst="rect">
            <a:avLst/>
          </a:prstGeom>
          <a:noFill/>
          <a:ln>
            <a:noFill/>
          </a:ln>
        </p:spPr>
        <p:txBody>
          <a:bodyPr spcFirstLastPara="1" wrap="square" lIns="91425" tIns="91425" rIns="91425" bIns="91425" anchor="ctr" anchorCtr="0"/>
          <a:lstStyle>
            <a:lvl1pPr marL="457200" lvl="0" indent="-387350" algn="l" rtl="0">
              <a:lnSpc>
                <a:spcPct val="100000"/>
              </a:lnSpc>
              <a:spcBef>
                <a:spcPts val="600"/>
              </a:spcBef>
              <a:spcAft>
                <a:spcPts val="0"/>
              </a:spcAft>
              <a:buSzPts val="2500"/>
              <a:buFont typeface="Arial"/>
              <a:buChar char="•"/>
              <a:defRPr sz="2000">
                <a:solidFill>
                  <a:schemeClr val="accent1"/>
                </a:solidFill>
                <a:latin typeface="Calibri"/>
                <a:ea typeface="Calibri"/>
                <a:cs typeface="Calibri"/>
                <a:sym typeface="Calibri"/>
              </a:defRPr>
            </a:lvl1pPr>
            <a:lvl2pPr marL="914400" lvl="1" indent="-342900" algn="l" rtl="0">
              <a:lnSpc>
                <a:spcPct val="100000"/>
              </a:lnSpc>
              <a:spcBef>
                <a:spcPts val="600"/>
              </a:spcBef>
              <a:spcAft>
                <a:spcPts val="0"/>
              </a:spcAft>
              <a:buSzPts val="1800"/>
              <a:buFont typeface="Arial"/>
              <a:buChar char="-"/>
              <a:defRPr sz="1800">
                <a:solidFill>
                  <a:schemeClr val="accent1"/>
                </a:solidFill>
                <a:latin typeface="Calibri"/>
                <a:ea typeface="Calibri"/>
                <a:cs typeface="Calibri"/>
                <a:sym typeface="Calibri"/>
              </a:defRPr>
            </a:lvl2pPr>
            <a:lvl3pPr marL="1371600" lvl="2" indent="-330200" algn="l" rtl="0">
              <a:lnSpc>
                <a:spcPct val="100000"/>
              </a:lnSpc>
              <a:spcBef>
                <a:spcPts val="0"/>
              </a:spcBef>
              <a:spcAft>
                <a:spcPts val="0"/>
              </a:spcAft>
              <a:buSzPts val="1600"/>
              <a:buFont typeface="Arial"/>
              <a:buChar char="•"/>
              <a:defRPr sz="1600">
                <a:solidFill>
                  <a:schemeClr val="accent1"/>
                </a:solidFill>
                <a:latin typeface="Calibri"/>
                <a:ea typeface="Calibri"/>
                <a:cs typeface="Calibri"/>
                <a:sym typeface="Calibri"/>
              </a:defRPr>
            </a:lvl3pPr>
            <a:lvl4pPr marL="1828800" lvl="3" indent="-317500" algn="l" rtl="0">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4pPr>
            <a:lvl5pPr marL="2286000" lvl="4" indent="-317500" algn="l" rtl="0">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5pPr>
            <a:lvl6pPr marL="2743200" lvl="5" indent="-228600" algn="l" rtl="0">
              <a:lnSpc>
                <a:spcPct val="100000"/>
              </a:lnSpc>
              <a:spcBef>
                <a:spcPts val="1600"/>
              </a:spcBef>
              <a:spcAft>
                <a:spcPts val="0"/>
              </a:spcAft>
              <a:buSzPts val="1800"/>
              <a:buFont typeface="Calibri"/>
              <a:buNone/>
              <a:defRPr>
                <a:latin typeface="Calibri"/>
                <a:ea typeface="Calibri"/>
                <a:cs typeface="Calibri"/>
                <a:sym typeface="Calibri"/>
              </a:defRPr>
            </a:lvl6pPr>
            <a:lvl7pPr marL="3200400" lvl="6" indent="-228600" algn="l" rtl="0">
              <a:lnSpc>
                <a:spcPct val="100000"/>
              </a:lnSpc>
              <a:spcBef>
                <a:spcPts val="1600"/>
              </a:spcBef>
              <a:spcAft>
                <a:spcPts val="0"/>
              </a:spcAft>
              <a:buSzPts val="1800"/>
              <a:buFont typeface="Calibri"/>
              <a:buNone/>
              <a:defRPr>
                <a:latin typeface="Calibri"/>
                <a:ea typeface="Calibri"/>
                <a:cs typeface="Calibri"/>
                <a:sym typeface="Calibri"/>
              </a:defRPr>
            </a:lvl7pPr>
            <a:lvl8pPr marL="3657600" lvl="7" indent="-228600" algn="l" rtl="0">
              <a:lnSpc>
                <a:spcPct val="100000"/>
              </a:lnSpc>
              <a:spcBef>
                <a:spcPts val="1600"/>
              </a:spcBef>
              <a:spcAft>
                <a:spcPts val="0"/>
              </a:spcAft>
              <a:buSzPts val="1800"/>
              <a:buFont typeface="Calibri"/>
              <a:buNone/>
              <a:defRPr>
                <a:latin typeface="Calibri"/>
                <a:ea typeface="Calibri"/>
                <a:cs typeface="Calibri"/>
                <a:sym typeface="Calibri"/>
              </a:defRPr>
            </a:lvl8pPr>
            <a:lvl9pPr marL="4114800" lvl="8" indent="-228600" algn="l" rtl="0">
              <a:lnSpc>
                <a:spcPct val="100000"/>
              </a:lnSpc>
              <a:spcBef>
                <a:spcPts val="1600"/>
              </a:spcBef>
              <a:spcAft>
                <a:spcPts val="1600"/>
              </a:spcAft>
              <a:buSzPts val="1800"/>
              <a:buFont typeface="Calibri"/>
              <a:buNone/>
              <a:defRPr>
                <a:latin typeface="Calibri"/>
                <a:ea typeface="Calibri"/>
                <a:cs typeface="Calibri"/>
                <a:sym typeface="Calibri"/>
              </a:defRPr>
            </a:lvl9pPr>
          </a:lstStyle>
          <a:p>
            <a:endParaRPr/>
          </a:p>
        </p:txBody>
      </p:sp>
    </p:spTree>
    <p:extLst>
      <p:ext uri="{BB962C8B-B14F-4D97-AF65-F5344CB8AC3E}">
        <p14:creationId xmlns:p14="http://schemas.microsoft.com/office/powerpoint/2010/main" val="7372268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36" name="Google Shape;36;p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7" name="Google Shape;3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buClr>
                <a:srgbClr val="595959"/>
              </a:buClr>
              <a:buSzPts val="1000"/>
              <a:buFont typeface="Arial"/>
              <a:buNone/>
              <a:defRPr sz="1000">
                <a:solidFill>
                  <a:srgbClr val="595959"/>
                </a:solidFill>
                <a:latin typeface="Arial"/>
                <a:ea typeface="Arial"/>
                <a:cs typeface="Arial"/>
                <a:sym typeface="Arial"/>
              </a:defRPr>
            </a:lvl1pPr>
            <a:lvl2pPr marL="0" marR="0" lvl="1" indent="0" algn="r" rtl="0">
              <a:buClr>
                <a:srgbClr val="595959"/>
              </a:buClr>
              <a:buSzPts val="1000"/>
              <a:buFont typeface="Arial"/>
              <a:buNone/>
              <a:defRPr sz="1000">
                <a:solidFill>
                  <a:srgbClr val="595959"/>
                </a:solidFill>
                <a:latin typeface="Arial"/>
                <a:ea typeface="Arial"/>
                <a:cs typeface="Arial"/>
                <a:sym typeface="Arial"/>
              </a:defRPr>
            </a:lvl2pPr>
            <a:lvl3pPr marL="0" marR="0" lvl="2" indent="0" algn="r" rtl="0">
              <a:buClr>
                <a:srgbClr val="595959"/>
              </a:buClr>
              <a:buSzPts val="1000"/>
              <a:buFont typeface="Arial"/>
              <a:buNone/>
              <a:defRPr sz="1000">
                <a:solidFill>
                  <a:srgbClr val="595959"/>
                </a:solidFill>
                <a:latin typeface="Arial"/>
                <a:ea typeface="Arial"/>
                <a:cs typeface="Arial"/>
                <a:sym typeface="Arial"/>
              </a:defRPr>
            </a:lvl3pPr>
            <a:lvl4pPr marL="0" marR="0" lvl="3" indent="0" algn="r" rtl="0">
              <a:buClr>
                <a:srgbClr val="595959"/>
              </a:buClr>
              <a:buSzPts val="1000"/>
              <a:buFont typeface="Arial"/>
              <a:buNone/>
              <a:defRPr sz="1000">
                <a:solidFill>
                  <a:srgbClr val="595959"/>
                </a:solidFill>
                <a:latin typeface="Arial"/>
                <a:ea typeface="Arial"/>
                <a:cs typeface="Arial"/>
                <a:sym typeface="Arial"/>
              </a:defRPr>
            </a:lvl4pPr>
            <a:lvl5pPr marL="0" marR="0" lvl="4" indent="0" algn="r" rtl="0">
              <a:buClr>
                <a:srgbClr val="595959"/>
              </a:buClr>
              <a:buSzPts val="1000"/>
              <a:buFont typeface="Arial"/>
              <a:buNone/>
              <a:defRPr sz="1000">
                <a:solidFill>
                  <a:srgbClr val="595959"/>
                </a:solidFill>
                <a:latin typeface="Arial"/>
                <a:ea typeface="Arial"/>
                <a:cs typeface="Arial"/>
                <a:sym typeface="Arial"/>
              </a:defRPr>
            </a:lvl5pPr>
            <a:lvl6pPr marL="0" marR="0" lvl="5" indent="0" algn="r" rtl="0">
              <a:buClr>
                <a:srgbClr val="595959"/>
              </a:buClr>
              <a:buSzPts val="1000"/>
              <a:buFont typeface="Arial"/>
              <a:buNone/>
              <a:defRPr sz="1000">
                <a:solidFill>
                  <a:srgbClr val="595959"/>
                </a:solidFill>
                <a:latin typeface="Arial"/>
                <a:ea typeface="Arial"/>
                <a:cs typeface="Arial"/>
                <a:sym typeface="Arial"/>
              </a:defRPr>
            </a:lvl6pPr>
            <a:lvl7pPr marL="0" marR="0" lvl="6" indent="0" algn="r" rtl="0">
              <a:buClr>
                <a:srgbClr val="595959"/>
              </a:buClr>
              <a:buSzPts val="1000"/>
              <a:buFont typeface="Arial"/>
              <a:buNone/>
              <a:defRPr sz="1000">
                <a:solidFill>
                  <a:srgbClr val="595959"/>
                </a:solidFill>
                <a:latin typeface="Arial"/>
                <a:ea typeface="Arial"/>
                <a:cs typeface="Arial"/>
                <a:sym typeface="Arial"/>
              </a:defRPr>
            </a:lvl7pPr>
            <a:lvl8pPr marL="0" marR="0" lvl="7" indent="0" algn="r" rtl="0">
              <a:buClr>
                <a:srgbClr val="595959"/>
              </a:buClr>
              <a:buSzPts val="1000"/>
              <a:buFont typeface="Arial"/>
              <a:buNone/>
              <a:defRPr sz="1000">
                <a:solidFill>
                  <a:srgbClr val="595959"/>
                </a:solidFill>
                <a:latin typeface="Arial"/>
                <a:ea typeface="Arial"/>
                <a:cs typeface="Arial"/>
                <a:sym typeface="Arial"/>
              </a:defRPr>
            </a:lvl8pPr>
            <a:lvl9pPr marL="0" marR="0" lvl="8" indent="0" algn="r" rtl="0">
              <a:buClr>
                <a:srgbClr val="595959"/>
              </a:buClr>
              <a:buSzPts val="1000"/>
              <a:buFont typeface="Arial"/>
              <a:buNone/>
              <a:defRPr sz="1000">
                <a:solidFill>
                  <a:srgbClr val="595959"/>
                </a:solidFill>
                <a:latin typeface="Arial"/>
                <a:ea typeface="Arial"/>
                <a:cs typeface="Arial"/>
                <a:sym typeface="Arial"/>
              </a:defRPr>
            </a:lvl9pPr>
          </a:lstStyle>
          <a:p>
            <a:fld id="{00000000-1234-1234-1234-123412341234}" type="slidenum">
              <a:rPr lang="en-US"/>
              <a:pPr/>
              <a:t>‹#›</a:t>
            </a:fld>
            <a:endParaRPr/>
          </a:p>
        </p:txBody>
      </p:sp>
    </p:spTree>
    <p:extLst>
      <p:ext uri="{BB962C8B-B14F-4D97-AF65-F5344CB8AC3E}">
        <p14:creationId xmlns:p14="http://schemas.microsoft.com/office/powerpoint/2010/main" val="30373481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
        <p:cNvGrpSpPr/>
        <p:nvPr/>
      </p:nvGrpSpPr>
      <p:grpSpPr>
        <a:xfrm>
          <a:off x="0" y="0"/>
          <a:ext cx="0" cy="0"/>
          <a:chOff x="0" y="0"/>
          <a:chExt cx="0" cy="0"/>
        </a:xfrm>
      </p:grpSpPr>
      <p:sp>
        <p:nvSpPr>
          <p:cNvPr id="39" name="Google Shape;39;p9"/>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solidFill>
                <a:srgbClr val="000000"/>
              </a:solidFill>
            </a:endParaRPr>
          </a:p>
        </p:txBody>
      </p:sp>
      <p:sp>
        <p:nvSpPr>
          <p:cNvPr id="40" name="Google Shape;40;p9"/>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solidFill>
                <a:srgbClr val="000000"/>
              </a:solidFill>
            </a:endParaRPr>
          </a:p>
        </p:txBody>
      </p:sp>
      <p:sp>
        <p:nvSpPr>
          <p:cNvPr id="41" name="Google Shape;41;p9"/>
          <p:cNvSpPr txBox="1">
            <a:spLocks noGrp="1"/>
          </p:cNvSpPr>
          <p:nvPr>
            <p:ph type="sldNum" idx="12"/>
          </p:nvPr>
        </p:nvSpPr>
        <p:spPr>
          <a:xfrm>
            <a:off x="8556872" y="4749850"/>
            <a:ext cx="548700" cy="393600"/>
          </a:xfrm>
          <a:prstGeom prst="rect">
            <a:avLst/>
          </a:prstGeom>
          <a:noFill/>
          <a:ln>
            <a:noFill/>
          </a:ln>
        </p:spPr>
        <p:txBody>
          <a:bodyPr spcFirstLastPara="1" wrap="square" lIns="91375" tIns="91375" rIns="91375" bIns="91375" anchor="ctr" anchorCtr="0">
            <a:noAutofit/>
          </a:bodyPr>
          <a:lstStyle>
            <a:lvl1pPr marL="0" marR="0" lvl="0"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1pPr>
            <a:lvl2pPr marL="0" marR="0" lvl="1"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2pPr>
            <a:lvl3pPr marL="0" marR="0" lvl="2"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3pPr>
            <a:lvl4pPr marL="0" marR="0" lvl="3"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4pPr>
            <a:lvl5pPr marL="0" marR="0" lvl="4"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5pPr>
            <a:lvl6pPr marL="0" marR="0" lvl="5"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6pPr>
            <a:lvl7pPr marL="0" marR="0" lvl="6"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7pPr>
            <a:lvl8pPr marL="0" marR="0" lvl="7"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8pPr>
            <a:lvl9pPr marL="0" marR="0" lvl="8" indent="0" algn="r" rtl="0">
              <a:spcBef>
                <a:spcPts val="0"/>
              </a:spcBef>
              <a:buClr>
                <a:srgbClr val="888888"/>
              </a:buClr>
              <a:buSzPts val="1300"/>
              <a:buFont typeface="Calibri"/>
              <a:buNone/>
              <a:defRPr sz="1300">
                <a:solidFill>
                  <a:srgbClr val="888888"/>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97339576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4" name="Google Shape;44;p10"/>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5" name="Google Shape;45;p10"/>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1pPr>
            <a:lvl2pPr marL="0" marR="0" lvl="1"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2pPr>
            <a:lvl3pPr marL="0" marR="0" lvl="2"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3pPr>
            <a:lvl4pPr marL="0" marR="0" lvl="3"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4pPr>
            <a:lvl5pPr marL="0" marR="0" lvl="4"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5pPr>
            <a:lvl6pPr marL="0" marR="0" lvl="5"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6pPr>
            <a:lvl7pPr marL="0" marR="0" lvl="6"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7pPr>
            <a:lvl8pPr marL="0" marR="0" lvl="7"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8pPr>
            <a:lvl9pPr marL="0" marR="0" lvl="8"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0224345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4" name="Google Shape;15;p2"/>
          <p:cNvSpPr>
            <a:spLocks noChangeArrowheads="1"/>
          </p:cNvSpPr>
          <p:nvPr/>
        </p:nvSpPr>
        <p:spPr bwMode="auto">
          <a:xfrm>
            <a:off x="0" y="0"/>
            <a:ext cx="9144000" cy="5143500"/>
          </a:xfrm>
          <a:prstGeom prst="rect">
            <a:avLst/>
          </a:prstGeom>
          <a:solidFill>
            <a:srgbClr val="052B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p>
            <a:pPr algn="ctr" fontAlgn="base">
              <a:spcBef>
                <a:spcPct val="0"/>
              </a:spcBef>
              <a:spcAft>
                <a:spcPct val="0"/>
              </a:spcAft>
              <a:buClrTx/>
              <a:buFontTx/>
              <a:buNone/>
            </a:pPr>
            <a:endParaRPr lang="en-US" sz="1800" kern="1200">
              <a:solidFill>
                <a:srgbClr val="FFFFFF"/>
              </a:solidFill>
              <a:latin typeface="Calibri" charset="0"/>
              <a:ea typeface="ＭＳ Ｐゴシック" charset="0"/>
              <a:cs typeface="Calibri" charset="0"/>
              <a:sym typeface="Calibri" charset="0"/>
            </a:endParaRPr>
          </a:p>
        </p:txBody>
      </p:sp>
      <p:pic>
        <p:nvPicPr>
          <p:cNvPr id="5" name="Picture 6" descr="onf-mark-white.png"/>
          <p:cNvPicPr>
            <a:picLocks noChangeAspect="1"/>
          </p:cNvPicPr>
          <p:nvPr/>
        </p:nvPicPr>
        <p:blipFill>
          <a:blip r:embed="rId2">
            <a:alphaModFix amt="7000"/>
            <a:extLst>
              <a:ext uri="{28A0092B-C50C-407E-A947-70E740481C1C}">
                <a14:useLocalDpi xmlns:a14="http://schemas.microsoft.com/office/drawing/2010/main" val="0"/>
              </a:ext>
            </a:extLst>
          </a:blip>
          <a:srcRect/>
          <a:stretch>
            <a:fillRect/>
          </a:stretch>
        </p:blipFill>
        <p:spPr bwMode="auto">
          <a:xfrm>
            <a:off x="1249363" y="-871538"/>
            <a:ext cx="6543675" cy="6964363"/>
          </a:xfrm>
          <a:prstGeom prst="rect">
            <a:avLst/>
          </a:prstGeom>
          <a:noFill/>
          <a:ln>
            <a:noFill/>
          </a:ln>
          <a:extLst>
            <a:ext uri="{909E8E84-426E-40dd-AFC4-6F175D3DCCD1}">
              <a14:hiddenFill xmlns:a14="http://schemas.microsoft.com/office/drawing/2010/main">
                <a:solidFill>
                  <a:srgbClr val="FFFFFF">
                    <a:alpha val="7001"/>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ONF_DARK-BKG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8213" y="187325"/>
            <a:ext cx="2170112"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Google Shape;18;p2"/>
          <p:cNvSpPr txBox="1">
            <a:spLocks noGrp="1"/>
          </p:cNvSpPr>
          <p:nvPr>
            <p:ph type="ctrTitle"/>
          </p:nvPr>
        </p:nvSpPr>
        <p:spPr>
          <a:xfrm>
            <a:off x="445181" y="2118167"/>
            <a:ext cx="8293326" cy="710370"/>
          </a:xfrm>
          <a:prstGeom prst="rect">
            <a:avLst/>
          </a:prstGeom>
          <a:noFill/>
          <a:ln>
            <a:noFill/>
          </a:ln>
        </p:spPr>
        <p:txBody>
          <a:bodyPr spcFirstLastPara="1"/>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19" name="Google Shape;19;p2"/>
          <p:cNvSpPr txBox="1">
            <a:spLocks noGrp="1"/>
          </p:cNvSpPr>
          <p:nvPr>
            <p:ph type="subTitle" idx="1"/>
          </p:nvPr>
        </p:nvSpPr>
        <p:spPr>
          <a:xfrm>
            <a:off x="454702" y="2896097"/>
            <a:ext cx="8293329" cy="424057"/>
          </a:xfrm>
          <a:prstGeom prst="rect">
            <a:avLst/>
          </a:prstGeom>
          <a:noFill/>
          <a:ln>
            <a:noFill/>
          </a:ln>
        </p:spPr>
        <p:txBody>
          <a:bodyPr spcFirstLastPara="1"/>
          <a:lstStyle>
            <a:lvl1pPr marR="0" lvl="0" algn="ctr" rtl="0">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a:t>Click to edit Master subtitle style</a:t>
            </a:r>
            <a:endParaRPr/>
          </a:p>
        </p:txBody>
      </p:sp>
    </p:spTree>
    <p:extLst>
      <p:ext uri="{BB962C8B-B14F-4D97-AF65-F5344CB8AC3E}">
        <p14:creationId xmlns:p14="http://schemas.microsoft.com/office/powerpoint/2010/main" val="416041268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31"/>
        <p:cNvGrpSpPr/>
        <p:nvPr/>
      </p:nvGrpSpPr>
      <p:grpSpPr>
        <a:xfrm>
          <a:off x="0" y="0"/>
          <a:ext cx="0" cy="0"/>
          <a:chOff x="0" y="0"/>
          <a:chExt cx="0" cy="0"/>
        </a:xfrm>
      </p:grpSpPr>
      <p:sp>
        <p:nvSpPr>
          <p:cNvPr id="3"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D8E6C150-524A-9A40-95D2-2104EA57E476}" type="slidenum">
              <a:rPr lang="en-US" kern="1200"/>
              <a:pPr fontAlgn="base">
                <a:spcBef>
                  <a:spcPct val="0"/>
                </a:spcBef>
                <a:spcAft>
                  <a:spcPct val="0"/>
                </a:spcAft>
                <a:defRPr/>
              </a:pPr>
              <a:t>‹#›</a:t>
            </a:fld>
            <a:endParaRPr lang="en-US" kern="1200"/>
          </a:p>
        </p:txBody>
      </p:sp>
    </p:spTree>
    <p:extLst>
      <p:ext uri="{BB962C8B-B14F-4D97-AF65-F5344CB8AC3E}">
        <p14:creationId xmlns:p14="http://schemas.microsoft.com/office/powerpoint/2010/main" val="243005229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4"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D8E6C150-524A-9A40-95D2-2104EA57E476}" type="slidenum">
              <a:rPr lang="en-US" kern="1200"/>
              <a:pPr fontAlgn="base">
                <a:spcBef>
                  <a:spcPct val="0"/>
                </a:spcBef>
                <a:spcAft>
                  <a:spcPct val="0"/>
                </a:spcAft>
                <a:defRPr/>
              </a:pPr>
              <a:t>‹#›</a:t>
            </a:fld>
            <a:endParaRPr lang="en-US" kern="1200"/>
          </a:p>
        </p:txBody>
      </p:sp>
    </p:spTree>
    <p:extLst>
      <p:ext uri="{BB962C8B-B14F-4D97-AF65-F5344CB8AC3E}">
        <p14:creationId xmlns:p14="http://schemas.microsoft.com/office/powerpoint/2010/main" val="341505446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36"/>
        <p:cNvGrpSpPr/>
        <p:nvPr/>
      </p:nvGrpSpPr>
      <p:grpSpPr>
        <a:xfrm>
          <a:off x="0" y="0"/>
          <a:ext cx="0" cy="0"/>
          <a:chOff x="0" y="0"/>
          <a:chExt cx="0" cy="0"/>
        </a:xfrm>
      </p:grpSpPr>
      <p:sp>
        <p:nvSpPr>
          <p:cNvPr id="38" name="Google Shape;38;p5"/>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D8E6C150-524A-9A40-95D2-2104EA57E476}" type="slidenum">
              <a:rPr lang="en-US" kern="1200"/>
              <a:pPr fontAlgn="base">
                <a:spcBef>
                  <a:spcPct val="0"/>
                </a:spcBef>
                <a:spcAft>
                  <a:spcPct val="0"/>
                </a:spcAft>
                <a:defRPr/>
              </a:pPr>
              <a:t>‹#›</a:t>
            </a:fld>
            <a:endParaRPr lang="en-US" kern="1200"/>
          </a:p>
        </p:txBody>
      </p:sp>
      <p:sp>
        <p:nvSpPr>
          <p:cNvPr id="6"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257335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2-column content" userDrawn="1">
  <p:cSld name="Title, 2-column content">
    <p:spTree>
      <p:nvGrpSpPr>
        <p:cNvPr id="1" name="Shape 40"/>
        <p:cNvGrpSpPr/>
        <p:nvPr/>
      </p:nvGrpSpPr>
      <p:grpSpPr>
        <a:xfrm>
          <a:off x="0" y="0"/>
          <a:ext cx="0" cy="0"/>
          <a:chOff x="0" y="0"/>
          <a:chExt cx="0" cy="0"/>
        </a:xfrm>
      </p:grpSpPr>
      <p:sp>
        <p:nvSpPr>
          <p:cNvPr id="43" name="Google Shape;43;p6"/>
          <p:cNvSpPr txBox="1">
            <a:spLocks noGrp="1"/>
          </p:cNvSpPr>
          <p:nvPr>
            <p:ph type="body" idx="1"/>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4" name="Google Shape;44;p6"/>
          <p:cNvSpPr txBox="1">
            <a:spLocks noGrp="1"/>
          </p:cNvSpPr>
          <p:nvPr>
            <p:ph type="body" idx="2"/>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D8E6C150-524A-9A40-95D2-2104EA57E476}" type="slidenum">
              <a:rPr lang="en-US" kern="1200"/>
              <a:pPr fontAlgn="base">
                <a:spcBef>
                  <a:spcPct val="0"/>
                </a:spcBef>
                <a:spcAft>
                  <a:spcPct val="0"/>
                </a:spcAft>
                <a:defRPr/>
              </a:pPr>
              <a:t>‹#›</a:t>
            </a:fld>
            <a:endParaRPr lang="en-US" kern="1200"/>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39541890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Subtitle, 2-column content" userDrawn="1">
  <p:cSld name="Title, Subtitle, 2-column content">
    <p:spTree>
      <p:nvGrpSpPr>
        <p:cNvPr id="1" name="Shape 45"/>
        <p:cNvGrpSpPr/>
        <p:nvPr/>
      </p:nvGrpSpPr>
      <p:grpSpPr>
        <a:xfrm>
          <a:off x="0" y="0"/>
          <a:ext cx="0" cy="0"/>
          <a:chOff x="0" y="0"/>
          <a:chExt cx="0" cy="0"/>
        </a:xfrm>
      </p:grpSpPr>
      <p:sp>
        <p:nvSpPr>
          <p:cNvPr id="48" name="Google Shape;48;p7"/>
          <p:cNvSpPr txBox="1">
            <a:spLocks noGrp="1"/>
          </p:cNvSpPr>
          <p:nvPr>
            <p:ph type="body" idx="1"/>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9" name="Google Shape;49;p7"/>
          <p:cNvSpPr txBox="1">
            <a:spLocks noGrp="1"/>
          </p:cNvSpPr>
          <p:nvPr>
            <p:ph type="body" idx="2"/>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0" name="Google Shape;50;p7"/>
          <p:cNvSpPr txBox="1">
            <a:spLocks noGrp="1"/>
          </p:cNvSpPr>
          <p:nvPr>
            <p:ph type="body" idx="3"/>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7"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D8E6C150-524A-9A40-95D2-2104EA57E476}" type="slidenum">
              <a:rPr lang="en-US" kern="1200"/>
              <a:pPr fontAlgn="base">
                <a:spcBef>
                  <a:spcPct val="0"/>
                </a:spcBef>
                <a:spcAft>
                  <a:spcPct val="0"/>
                </a:spcAft>
                <a:defRPr/>
              </a:pPr>
              <a:t>‹#›</a:t>
            </a:fld>
            <a:endParaRPr lang="en-US" kern="1200"/>
          </a:p>
        </p:txBody>
      </p:sp>
      <p:sp>
        <p:nvSpPr>
          <p:cNvPr id="8"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6794549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51"/>
        <p:cNvGrpSpPr/>
        <p:nvPr/>
      </p:nvGrpSpPr>
      <p:grpSpPr>
        <a:xfrm>
          <a:off x="0" y="0"/>
          <a:ext cx="0" cy="0"/>
          <a:chOff x="0" y="0"/>
          <a:chExt cx="0" cy="0"/>
        </a:xfrm>
      </p:grpSpPr>
      <p:sp>
        <p:nvSpPr>
          <p:cNvPr id="4" name="Google Shape;15;p2"/>
          <p:cNvSpPr>
            <a:spLocks noChangeArrowheads="1"/>
          </p:cNvSpPr>
          <p:nvPr/>
        </p:nvSpPr>
        <p:spPr bwMode="auto">
          <a:xfrm>
            <a:off x="0" y="1350963"/>
            <a:ext cx="9144000" cy="2481262"/>
          </a:xfrm>
          <a:prstGeom prst="rect">
            <a:avLst/>
          </a:prstGeom>
          <a:solidFill>
            <a:srgbClr val="052B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p>
            <a:pPr algn="ctr" fontAlgn="base">
              <a:spcBef>
                <a:spcPct val="0"/>
              </a:spcBef>
              <a:spcAft>
                <a:spcPct val="0"/>
              </a:spcAft>
              <a:buClrTx/>
              <a:buFontTx/>
              <a:buNone/>
            </a:pPr>
            <a:endParaRPr lang="en-US" sz="1800" kern="1200">
              <a:solidFill>
                <a:srgbClr val="FFFFFF"/>
              </a:solidFill>
              <a:latin typeface="Calibri" charset="0"/>
              <a:ea typeface="ＭＳ Ｐゴシック" charset="0"/>
              <a:cs typeface="Calibri" charset="0"/>
              <a:sym typeface="Calibri" charset="0"/>
            </a:endParaRPr>
          </a:p>
        </p:txBody>
      </p:sp>
      <p:pic>
        <p:nvPicPr>
          <p:cNvPr id="5" name="Picture 6" descr="onf-mark-white.png"/>
          <p:cNvPicPr>
            <a:picLocks noChangeAspect="1"/>
          </p:cNvPicPr>
          <p:nvPr/>
        </p:nvPicPr>
        <p:blipFill>
          <a:blip r:embed="rId2">
            <a:alphaModFix amt="7000"/>
            <a:extLst>
              <a:ext uri="{28A0092B-C50C-407E-A947-70E740481C1C}">
                <a14:useLocalDpi xmlns:a14="http://schemas.microsoft.com/office/drawing/2010/main" val="0"/>
              </a:ext>
            </a:extLst>
          </a:blip>
          <a:srcRect/>
          <a:stretch>
            <a:fillRect/>
          </a:stretch>
        </p:blipFill>
        <p:spPr bwMode="auto">
          <a:xfrm>
            <a:off x="1249363" y="-871538"/>
            <a:ext cx="6543675" cy="6964363"/>
          </a:xfrm>
          <a:prstGeom prst="rect">
            <a:avLst/>
          </a:prstGeom>
          <a:noFill/>
          <a:ln>
            <a:noFill/>
          </a:ln>
          <a:extLst>
            <a:ext uri="{909E8E84-426E-40dd-AFC4-6F175D3DCCD1}">
              <a14:hiddenFill xmlns:a14="http://schemas.microsoft.com/office/drawing/2010/main">
                <a:solidFill>
                  <a:srgbClr val="FFFFFF">
                    <a:alpha val="7001"/>
                  </a:srgbClr>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Google Shape;56;p8"/>
          <p:cNvCxnSpPr>
            <a:cxnSpLocks noChangeShapeType="1"/>
          </p:cNvCxnSpPr>
          <p:nvPr/>
        </p:nvCxnSpPr>
        <p:spPr bwMode="auto">
          <a:xfrm>
            <a:off x="0" y="1355725"/>
            <a:ext cx="9144000" cy="0"/>
          </a:xfrm>
          <a:prstGeom prst="straightConnector1">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cxnSp>
      <p:cxnSp>
        <p:nvCxnSpPr>
          <p:cNvPr id="7" name="Google Shape;57;p8"/>
          <p:cNvCxnSpPr>
            <a:cxnSpLocks noChangeShapeType="1"/>
          </p:cNvCxnSpPr>
          <p:nvPr/>
        </p:nvCxnSpPr>
        <p:spPr bwMode="auto">
          <a:xfrm>
            <a:off x="0" y="3830638"/>
            <a:ext cx="9144000" cy="0"/>
          </a:xfrm>
          <a:prstGeom prst="straightConnector1">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cxnSp>
      <p:pic>
        <p:nvPicPr>
          <p:cNvPr id="8" name="Google Shape;58;p8" descr="ONF_WITH-GRADIENT.png"/>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4938" y="295275"/>
            <a:ext cx="1244600"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Google Shape;59;p8"/>
          <p:cNvSpPr txBox="1">
            <a:spLocks noChangeArrowheads="1"/>
          </p:cNvSpPr>
          <p:nvPr/>
        </p:nvSpPr>
        <p:spPr bwMode="auto">
          <a:xfrm>
            <a:off x="8069263" y="4775200"/>
            <a:ext cx="1074737"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buClr>
                <a:srgbClr val="000000"/>
              </a:buClr>
              <a:buFont typeface="Arial" charset="0"/>
              <a:defRPr sz="1400">
                <a:solidFill>
                  <a:srgbClr val="000000"/>
                </a:solidFill>
                <a:latin typeface="Arial" charset="0"/>
                <a:ea typeface="ＭＳ Ｐゴシック" charset="0"/>
                <a:cs typeface="Arial" charset="0"/>
                <a:sym typeface="Arial"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algn="ctr" eaLnBrk="1" fontAlgn="base" hangingPunct="1">
              <a:spcBef>
                <a:spcPct val="0"/>
              </a:spcBef>
              <a:spcAft>
                <a:spcPct val="0"/>
              </a:spcAft>
              <a:defRPr/>
            </a:pPr>
            <a:endParaRPr lang="en-US" sz="800" kern="1200" smtClean="0">
              <a:solidFill>
                <a:srgbClr val="A6A6A6"/>
              </a:solidFill>
              <a:latin typeface="Corbel" charset="0"/>
              <a:cs typeface="Corbel" charset="0"/>
              <a:sym typeface="Corbel" charset="0"/>
            </a:endParaRPr>
          </a:p>
        </p:txBody>
      </p:sp>
      <p:sp>
        <p:nvSpPr>
          <p:cNvPr id="53" name="Google Shape;53;p8"/>
          <p:cNvSpPr txBox="1">
            <a:spLocks noGrp="1"/>
          </p:cNvSpPr>
          <p:nvPr>
            <p:ph type="ctrTitle"/>
          </p:nvPr>
        </p:nvSpPr>
        <p:spPr>
          <a:xfrm>
            <a:off x="457200" y="1670434"/>
            <a:ext cx="8229600" cy="714713"/>
          </a:xfrm>
          <a:prstGeom prst="rect">
            <a:avLst/>
          </a:prstGeom>
          <a:noFill/>
          <a:ln>
            <a:noFill/>
          </a:ln>
        </p:spPr>
        <p:txBody>
          <a:bodyPr spcFirstLastPara="1"/>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54" name="Google Shape;54;p8"/>
          <p:cNvSpPr txBox="1">
            <a:spLocks noGrp="1"/>
          </p:cNvSpPr>
          <p:nvPr>
            <p:ph type="subTitle" idx="1"/>
          </p:nvPr>
        </p:nvSpPr>
        <p:spPr>
          <a:xfrm>
            <a:off x="457201" y="2452707"/>
            <a:ext cx="8229600" cy="1374047"/>
          </a:xfrm>
          <a:prstGeom prst="rect">
            <a:avLst/>
          </a:prstGeom>
          <a:noFill/>
          <a:ln>
            <a:noFill/>
          </a:ln>
        </p:spPr>
        <p:txBody>
          <a:bodyPr spcFirstLastPara="1"/>
          <a:lstStyle>
            <a:lvl1pPr marR="0" lvl="0" algn="ctr" rtl="0">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a:t>Click to edit Master subtitle style</a:t>
            </a:r>
            <a:endParaRPr/>
          </a:p>
        </p:txBody>
      </p:sp>
      <p:sp>
        <p:nvSpPr>
          <p:cNvPr id="10" name="Google Shape;55;p8"/>
          <p:cNvSpPr txBox="1">
            <a:spLocks noGrp="1"/>
          </p:cNvSpPr>
          <p:nvPr userDrawn="1">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6A6A6"/>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9A8119B6-9EE5-5840-A88D-DC7583D0E06F}" type="slidenum">
              <a:rPr lang="en-US" kern="1200"/>
              <a:pPr fontAlgn="base">
                <a:spcBef>
                  <a:spcPct val="0"/>
                </a:spcBef>
                <a:spcAft>
                  <a:spcPct val="0"/>
                </a:spcAft>
                <a:defRPr/>
              </a:pPr>
              <a:t>‹#›</a:t>
            </a:fld>
            <a:endParaRPr lang="en-US" kern="1200"/>
          </a:p>
        </p:txBody>
      </p:sp>
      <p:pic>
        <p:nvPicPr>
          <p:cNvPr id="11" name="Google Shape;13;p1" descr="ONF_NO-TAG_WITH-GRADIENT.png"/>
          <p:cNvPicPr preferRelativeResize="0"/>
          <p:nvPr userDrawn="1"/>
        </p:nvPicPr>
        <p:blipFill rotWithShape="1">
          <a:blip r:embed="rId4">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22994260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Subtitle and Content" userDrawn="1">
  <p:cSld name="Title, Subtitle and Content">
    <p:spTree>
      <p:nvGrpSpPr>
        <p:cNvPr id="1" name="Shape 60"/>
        <p:cNvGrpSpPr/>
        <p:nvPr/>
      </p:nvGrpSpPr>
      <p:grpSpPr>
        <a:xfrm>
          <a:off x="0" y="0"/>
          <a:ext cx="0" cy="0"/>
          <a:chOff x="0" y="0"/>
          <a:chExt cx="0" cy="0"/>
        </a:xfrm>
      </p:grpSpPr>
      <p:sp>
        <p:nvSpPr>
          <p:cNvPr id="62" name="Google Shape;62;p9"/>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4" name="Google Shape;64;p9"/>
          <p:cNvSpPr txBox="1">
            <a:spLocks noGrp="1"/>
          </p:cNvSpPr>
          <p:nvPr>
            <p:ph type="body" idx="2"/>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3;p9"/>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AB4D3122-C24D-0F47-8F93-2018897F4E38}" type="slidenum">
              <a:rPr lang="en-US" kern="1200"/>
              <a:pPr fontAlgn="base">
                <a:spcBef>
                  <a:spcPct val="0"/>
                </a:spcBef>
                <a:spcAft>
                  <a:spcPct val="0"/>
                </a:spcAft>
                <a:defRPr/>
              </a:pPr>
              <a:t>‹#›</a:t>
            </a:fld>
            <a:endParaRPr lang="en-US" kern="1200"/>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238151278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and Subtitle" userDrawn="1">
  <p:cSld name="Title and Subtitle">
    <p:spTree>
      <p:nvGrpSpPr>
        <p:cNvPr id="1" name="Shape 65"/>
        <p:cNvGrpSpPr/>
        <p:nvPr/>
      </p:nvGrpSpPr>
      <p:grpSpPr>
        <a:xfrm>
          <a:off x="0" y="0"/>
          <a:ext cx="0" cy="0"/>
          <a:chOff x="0" y="0"/>
          <a:chExt cx="0" cy="0"/>
        </a:xfrm>
      </p:grpSpPr>
      <p:sp>
        <p:nvSpPr>
          <p:cNvPr id="68" name="Google Shape;68;p10"/>
          <p:cNvSpPr txBox="1">
            <a:spLocks noGrp="1"/>
          </p:cNvSpPr>
          <p:nvPr>
            <p:ph type="body" idx="1"/>
          </p:nvPr>
        </p:nvSpPr>
        <p:spPr>
          <a:xfrm>
            <a:off x="457200" y="544603"/>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fontAlgn="base">
              <a:spcBef>
                <a:spcPct val="0"/>
              </a:spcBef>
              <a:spcAft>
                <a:spcPct val="0"/>
              </a:spcAft>
              <a:defRPr/>
            </a:pPr>
            <a:fld id="{D8E6C150-524A-9A40-95D2-2104EA57E476}" type="slidenum">
              <a:rPr lang="en-US" kern="1200"/>
              <a:pPr fontAlgn="base">
                <a:spcBef>
                  <a:spcPct val="0"/>
                </a:spcBef>
                <a:spcAft>
                  <a:spcPct val="0"/>
                </a:spcAft>
                <a:defRPr/>
              </a:pPr>
              <a:t>‹#›</a:t>
            </a:fld>
            <a:endParaRPr lang="en-US" kern="1200"/>
          </a:p>
        </p:txBody>
      </p:sp>
      <p:sp>
        <p:nvSpPr>
          <p:cNvPr id="5"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672806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 Id="rId9" Type="http://schemas.openxmlformats.org/officeDocument/2006/relationships/theme" Target="../theme/theme2.xml"/><Relationship Id="rId10" Type="http://schemas.openxmlformats.org/officeDocument/2006/relationships/image" Target="../media/image2.png"/><Relationship Id="rId1" Type="http://schemas.openxmlformats.org/officeDocument/2006/relationships/slideLayout" Target="../slideLayouts/slideLayout5.xml"/><Relationship Id="rId2"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theme" Target="../theme/theme4.xml"/><Relationship Id="rId1" Type="http://schemas.openxmlformats.org/officeDocument/2006/relationships/slideLayout" Target="../slideLayouts/slideLayout17.xml"/><Relationship Id="rId2"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32.xml"/><Relationship Id="rId12" Type="http://schemas.openxmlformats.org/officeDocument/2006/relationships/theme" Target="../theme/theme5.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5.xml"/><Relationship Id="rId4" Type="http://schemas.openxmlformats.org/officeDocument/2006/relationships/slideLayout" Target="../slideLayouts/slideLayout36.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theme" Target="../theme/theme6.xml"/><Relationship Id="rId9" Type="http://schemas.openxmlformats.org/officeDocument/2006/relationships/image" Target="../media/image2.png"/><Relationship Id="rId1" Type="http://schemas.openxmlformats.org/officeDocument/2006/relationships/slideLayout" Target="../slideLayouts/slideLayout33.xml"/><Relationship Id="rId2" Type="http://schemas.openxmlformats.org/officeDocument/2006/relationships/slideLayout" Target="../slideLayouts/slideLayout3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50.xml"/><Relationship Id="rId12" Type="http://schemas.openxmlformats.org/officeDocument/2006/relationships/slideLayout" Target="../slideLayouts/slideLayout51.xml"/><Relationship Id="rId13" Type="http://schemas.openxmlformats.org/officeDocument/2006/relationships/theme" Target="../theme/theme7.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9" Type="http://schemas.openxmlformats.org/officeDocument/2006/relationships/slideLayout" Target="../slideLayouts/slideLayout48.xml"/><Relationship Id="rId10" Type="http://schemas.openxmlformats.org/officeDocument/2006/relationships/slideLayout" Target="../slideLayouts/slideLayout4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4.xml"/><Relationship Id="rId4" Type="http://schemas.openxmlformats.org/officeDocument/2006/relationships/slideLayout" Target="../slideLayouts/slideLayout55.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9" Type="http://schemas.openxmlformats.org/officeDocument/2006/relationships/slideLayout" Target="../slideLayouts/slideLayout60.xml"/><Relationship Id="rId10" Type="http://schemas.openxmlformats.org/officeDocument/2006/relationships/slideLayout" Target="../slideLayouts/slideLayout61.xml"/><Relationship Id="rId11" Type="http://schemas.openxmlformats.org/officeDocument/2006/relationships/theme" Target="../theme/theme8.xml"/><Relationship Id="rId1" Type="http://schemas.openxmlformats.org/officeDocument/2006/relationships/slideLayout" Target="../slideLayouts/slideLayout52.xml"/><Relationship Id="rId2" Type="http://schemas.openxmlformats.org/officeDocument/2006/relationships/slideLayout" Target="../slideLayouts/slideLayout53.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4.xml"/><Relationship Id="rId4" Type="http://schemas.openxmlformats.org/officeDocument/2006/relationships/slideLayout" Target="../slideLayouts/slideLayout65.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9" Type="http://schemas.openxmlformats.org/officeDocument/2006/relationships/slideLayout" Target="../slideLayouts/slideLayout70.xml"/><Relationship Id="rId10" Type="http://schemas.openxmlformats.org/officeDocument/2006/relationships/theme" Target="../theme/theme9.xml"/><Relationship Id="rId11" Type="http://schemas.openxmlformats.org/officeDocument/2006/relationships/image" Target="../media/image2.png"/><Relationship Id="rId1" Type="http://schemas.openxmlformats.org/officeDocument/2006/relationships/slideLayout" Target="../slideLayouts/slideLayout62.xml"/><Relationship Id="rId2" Type="http://schemas.openxmlformats.org/officeDocument/2006/relationships/slideLayout" Target="../slideLayouts/slideLayout6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theme" Target="../theme/theme10.xml"/><Relationship Id="rId10" Type="http://schemas.openxmlformats.org/officeDocument/2006/relationships/image" Target="../media/image2.png"/><Relationship Id="rId1" Type="http://schemas.openxmlformats.org/officeDocument/2006/relationships/slideLayout" Target="../slideLayouts/slideLayout71.xml"/><Relationship Id="rId2" Type="http://schemas.openxmlformats.org/officeDocument/2006/relationships/slideLayout" Target="../slideLayouts/slideLayout72.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11.xml"/><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theme" Target="../theme/theme12.xml"/><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03.xml"/><Relationship Id="rId4" Type="http://schemas.openxmlformats.org/officeDocument/2006/relationships/slideLayout" Target="../slideLayouts/slideLayout104.xml"/><Relationship Id="rId5" Type="http://schemas.openxmlformats.org/officeDocument/2006/relationships/slideLayout" Target="../slideLayouts/slideLayout105.xml"/><Relationship Id="rId6" Type="http://schemas.openxmlformats.org/officeDocument/2006/relationships/slideLayout" Target="../slideLayouts/slideLayout106.xml"/><Relationship Id="rId7" Type="http://schemas.openxmlformats.org/officeDocument/2006/relationships/slideLayout" Target="../slideLayouts/slideLayout107.xml"/><Relationship Id="rId8" Type="http://schemas.openxmlformats.org/officeDocument/2006/relationships/slideLayout" Target="../slideLayouts/slideLayout108.xml"/><Relationship Id="rId9" Type="http://schemas.openxmlformats.org/officeDocument/2006/relationships/slideLayout" Target="../slideLayouts/slideLayout109.xml"/><Relationship Id="rId10" Type="http://schemas.openxmlformats.org/officeDocument/2006/relationships/theme" Target="../theme/theme13.xml"/><Relationship Id="rId1" Type="http://schemas.openxmlformats.org/officeDocument/2006/relationships/slideLayout" Target="../slideLayouts/slideLayout101.xml"/><Relationship Id="rId2" Type="http://schemas.openxmlformats.org/officeDocument/2006/relationships/slideLayout" Target="../slideLayouts/slideLayout102.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12.xml"/><Relationship Id="rId4" Type="http://schemas.openxmlformats.org/officeDocument/2006/relationships/slideLayout" Target="../slideLayouts/slideLayout113.xml"/><Relationship Id="rId5" Type="http://schemas.openxmlformats.org/officeDocument/2006/relationships/slideLayout" Target="../slideLayouts/slideLayout114.xml"/><Relationship Id="rId6" Type="http://schemas.openxmlformats.org/officeDocument/2006/relationships/slideLayout" Target="../slideLayouts/slideLayout115.xml"/><Relationship Id="rId7" Type="http://schemas.openxmlformats.org/officeDocument/2006/relationships/slideLayout" Target="../slideLayouts/slideLayout116.xml"/><Relationship Id="rId8" Type="http://schemas.openxmlformats.org/officeDocument/2006/relationships/slideLayout" Target="../slideLayouts/slideLayout117.xml"/><Relationship Id="rId9" Type="http://schemas.openxmlformats.org/officeDocument/2006/relationships/slideLayout" Target="../slideLayouts/slideLayout118.xml"/><Relationship Id="rId10" Type="http://schemas.openxmlformats.org/officeDocument/2006/relationships/theme" Target="../theme/theme14.xml"/><Relationship Id="rId11" Type="http://schemas.openxmlformats.org/officeDocument/2006/relationships/image" Target="../media/image2.png"/><Relationship Id="rId1" Type="http://schemas.openxmlformats.org/officeDocument/2006/relationships/slideLayout" Target="../slideLayouts/slideLayout110.xml"/><Relationship Id="rId2"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6">
            <a:alphaModFix/>
          </a:blip>
          <a:stretch>
            <a:fillRect/>
          </a:stretch>
        </p:blipFill>
        <p:spPr>
          <a:xfrm>
            <a:off x="8064600" y="4697888"/>
            <a:ext cx="914400" cy="29260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pPr defTabSz="457200">
              <a:buClrTx/>
              <a:buFontTx/>
              <a:buNone/>
            </a:pPr>
            <a:fld id="{C921E2DF-5279-024C-809C-CD16853F95A6}" type="slidenum">
              <a:rPr lang="en-US" kern="1200">
                <a:solidFill>
                  <a:srgbClr val="FFFFFF">
                    <a:lumMod val="65000"/>
                  </a:srgbClr>
                </a:solidFill>
                <a:ea typeface="+mn-ea"/>
              </a:rPr>
              <a:pPr defTabSz="457200">
                <a:buClrTx/>
                <a:buFontTx/>
                <a:buNone/>
              </a:pPr>
              <a:t>‹#›</a:t>
            </a:fld>
            <a:endParaRPr lang="en-US" kern="1200">
              <a:solidFill>
                <a:srgbClr val="FFFFFF">
                  <a:lumMod val="65000"/>
                </a:srgbClr>
              </a:solidFill>
              <a:ea typeface="+mn-ea"/>
            </a:endParaRPr>
          </a:p>
        </p:txBody>
      </p:sp>
      <p:pic>
        <p:nvPicPr>
          <p:cNvPr id="11" name="Picture 10" descr="ONF_NO-TAG_WITH-GRADIENT.png"/>
          <p:cNvPicPr>
            <a:picLocks noChangeAspect="1"/>
          </p:cNvPicPr>
          <p:nvPr userDrawn="1"/>
        </p:nvPicPr>
        <p:blipFill rotWithShape="1">
          <a:blip r:embed="rId10">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2245167325"/>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377775" y="3"/>
            <a:ext cx="8229600" cy="857400"/>
          </a:xfrm>
          <a:prstGeom prst="rect">
            <a:avLst/>
          </a:prstGeom>
          <a:noFill/>
          <a:ln>
            <a:noFill/>
          </a:ln>
        </p:spPr>
        <p:txBody>
          <a:bodyPr lIns="91399" tIns="91399" rIns="91399" bIns="91399" anchor="b" anchorCtr="0"/>
          <a:lstStyle>
            <a:lvl1pPr rtl="0">
              <a:spcBef>
                <a:spcPts val="0"/>
              </a:spcBef>
              <a:buClr>
                <a:srgbClr val="85200C"/>
              </a:buClr>
              <a:buSzPct val="100000"/>
              <a:buNone/>
              <a:defRPr sz="3600" b="1">
                <a:solidFill>
                  <a:srgbClr val="85200C"/>
                </a:solidFill>
              </a:defRPr>
            </a:lvl1pPr>
            <a:lvl2pPr rtl="0">
              <a:spcBef>
                <a:spcPts val="0"/>
              </a:spcBef>
              <a:buClr>
                <a:srgbClr val="85200C"/>
              </a:buClr>
              <a:buSzPct val="100000"/>
              <a:buNone/>
              <a:defRPr sz="3600" b="1">
                <a:solidFill>
                  <a:srgbClr val="85200C"/>
                </a:solidFill>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r>
              <a:rPr lang="en-US"/>
              <a:t>ss</a:t>
            </a:r>
            <a:endParaRPr/>
          </a:p>
        </p:txBody>
      </p:sp>
      <p:sp>
        <p:nvSpPr>
          <p:cNvPr id="182" name="Shape 182"/>
          <p:cNvSpPr txBox="1">
            <a:spLocks noGrp="1"/>
          </p:cNvSpPr>
          <p:nvPr>
            <p:ph type="body" idx="1"/>
          </p:nvPr>
        </p:nvSpPr>
        <p:spPr>
          <a:xfrm>
            <a:off x="457200" y="760325"/>
            <a:ext cx="8229600" cy="3989400"/>
          </a:xfrm>
          <a:prstGeom prst="rect">
            <a:avLst/>
          </a:prstGeom>
          <a:noFill/>
          <a:ln>
            <a:noFill/>
          </a:ln>
        </p:spPr>
        <p:txBody>
          <a:bodyPr lIns="91399" tIns="91399" rIns="91399" bIns="91399" anchor="t" anchorCtr="0"/>
          <a:lstStyle>
            <a:lvl1pPr rtl="0">
              <a:spcBef>
                <a:spcPts val="600"/>
              </a:spcBef>
              <a:buClr>
                <a:schemeClr val="dk1"/>
              </a:buClr>
              <a:buSzPct val="100000"/>
              <a:defRPr sz="3200">
                <a:solidFill>
                  <a:schemeClr val="dk1"/>
                </a:solidFill>
              </a:defRPr>
            </a:lvl1pPr>
            <a:lvl2pPr rtl="0">
              <a:spcBef>
                <a:spcPts val="480"/>
              </a:spcBef>
              <a:buClr>
                <a:schemeClr val="dk1"/>
              </a:buClr>
              <a:buSzPct val="100000"/>
              <a:defRPr sz="2800">
                <a:solidFill>
                  <a:schemeClr val="dk1"/>
                </a:solidFill>
              </a:defRPr>
            </a:lvl2pPr>
            <a:lvl3pPr rtl="0">
              <a:spcBef>
                <a:spcPts val="480"/>
              </a:spcBef>
              <a:buClr>
                <a:schemeClr val="dk1"/>
              </a:buClr>
              <a:buSzPct val="100000"/>
              <a:defRPr sz="2400">
                <a:solidFill>
                  <a:schemeClr val="dk1"/>
                </a:solidFill>
              </a:defRPr>
            </a:lvl3pPr>
            <a:lvl4pPr rtl="0">
              <a:spcBef>
                <a:spcPts val="360"/>
              </a:spcBef>
              <a:buClr>
                <a:schemeClr val="dk1"/>
              </a:buClr>
              <a:buSzPct val="100000"/>
              <a:defRPr sz="2200">
                <a:solidFill>
                  <a:schemeClr val="dk1"/>
                </a:solidFill>
              </a:defRPr>
            </a:lvl4pPr>
            <a:lvl5pPr rtl="0">
              <a:spcBef>
                <a:spcPts val="360"/>
              </a:spcBef>
              <a:buClr>
                <a:schemeClr val="dk1"/>
              </a:buClr>
              <a:buSzPct val="100000"/>
              <a:defRPr sz="2000">
                <a:solidFill>
                  <a:schemeClr val="dk1"/>
                </a:solidFill>
              </a:defRPr>
            </a:lvl5pPr>
            <a:lvl6pPr rtl="0">
              <a:spcBef>
                <a:spcPts val="360"/>
              </a:spcBef>
              <a:buClr>
                <a:schemeClr val="dk1"/>
              </a:buClr>
              <a:buSzPct val="100000"/>
              <a:defRPr sz="1800">
                <a:solidFill>
                  <a:schemeClr val="dk1"/>
                </a:solidFill>
              </a:defRPr>
            </a:lvl6pPr>
            <a:lvl7pPr rtl="0">
              <a:spcBef>
                <a:spcPts val="360"/>
              </a:spcBef>
              <a:buClr>
                <a:schemeClr val="dk1"/>
              </a:buClr>
              <a:buSzPct val="100000"/>
              <a:defRPr sz="1800">
                <a:solidFill>
                  <a:schemeClr val="dk1"/>
                </a:solidFill>
              </a:defRPr>
            </a:lvl7pPr>
            <a:lvl8pPr rtl="0">
              <a:spcBef>
                <a:spcPts val="360"/>
              </a:spcBef>
              <a:buClr>
                <a:schemeClr val="dk1"/>
              </a:buClr>
              <a:buSzPct val="100000"/>
              <a:defRPr sz="1800">
                <a:solidFill>
                  <a:schemeClr val="dk1"/>
                </a:solidFill>
              </a:defRPr>
            </a:lvl8pPr>
            <a:lvl9pPr rtl="0">
              <a:spcBef>
                <a:spcPts val="360"/>
              </a:spcBef>
              <a:buClr>
                <a:schemeClr val="dk1"/>
              </a:buClr>
              <a:buSzPct val="100000"/>
              <a:defRPr sz="1800">
                <a:solidFill>
                  <a:schemeClr val="dk1"/>
                </a:solidFill>
              </a:defRPr>
            </a:lvl9pPr>
          </a:lstStyle>
          <a:p>
            <a:endParaRPr/>
          </a:p>
        </p:txBody>
      </p:sp>
      <p:sp>
        <p:nvSpPr>
          <p:cNvPr id="183" name="Shape 183"/>
          <p:cNvSpPr txBox="1">
            <a:spLocks noGrp="1"/>
          </p:cNvSpPr>
          <p:nvPr>
            <p:ph type="sldNum" idx="12"/>
          </p:nvPr>
        </p:nvSpPr>
        <p:spPr>
          <a:xfrm>
            <a:off x="8556872" y="4749850"/>
            <a:ext cx="548699" cy="393600"/>
          </a:xfrm>
          <a:prstGeom prst="rect">
            <a:avLst/>
          </a:prstGeom>
          <a:noFill/>
          <a:ln>
            <a:noFill/>
          </a:ln>
        </p:spPr>
        <p:txBody>
          <a:bodyPr lIns="91399" tIns="91399" rIns="91399" bIns="91399" anchor="ctr" anchorCtr="0">
            <a:noAutofit/>
          </a:bodyPr>
          <a:lstStyle>
            <a:lvl1pPr algn="r" rtl="0">
              <a:spcBef>
                <a:spcPts val="0"/>
              </a:spcBef>
              <a:buNone/>
              <a:defRPr sz="1300">
                <a:solidFill>
                  <a:schemeClr val="dk1"/>
                </a:solidFill>
              </a:defRPr>
            </a:lvl1pPr>
          </a:lstStyle>
          <a:p>
            <a:pPr defTabSz="914118">
              <a:buClrTx/>
              <a:buFontTx/>
              <a:buNone/>
            </a:pPr>
            <a:fld id="{00000000-1234-1234-1234-123412341234}" type="slidenum">
              <a:rPr lang="en-US" smtClean="0">
                <a:solidFill>
                  <a:srgbClr val="000000"/>
                </a:solidFill>
                <a:rtl val="0"/>
              </a:rPr>
              <a:pPr defTabSz="914118">
                <a:buClrTx/>
                <a:buFontTx/>
                <a:buNone/>
              </a:pPr>
              <a:t>‹#›</a:t>
            </a:fld>
            <a:endParaRPr lang="en-US" dirty="0">
              <a:solidFill>
                <a:srgbClr val="000000"/>
              </a:solidFill>
              <a:rtl val="0"/>
            </a:endParaRPr>
          </a:p>
        </p:txBody>
      </p:sp>
    </p:spTree>
    <p:extLst>
      <p:ext uri="{BB962C8B-B14F-4D97-AF65-F5344CB8AC3E}">
        <p14:creationId xmlns:p14="http://schemas.microsoft.com/office/powerpoint/2010/main" val="994565547"/>
      </p:ext>
    </p:extLst>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sz="1400">
                <a:solidFill>
                  <a:schemeClr val="dk2"/>
                </a:solidFill>
              </a:defRPr>
            </a:lvl2pPr>
            <a:lvl3pPr marL="1371600" lvl="2" indent="-317500">
              <a:lnSpc>
                <a:spcPct val="115000"/>
              </a:lnSpc>
              <a:spcBef>
                <a:spcPts val="1600"/>
              </a:spcBef>
              <a:spcAft>
                <a:spcPts val="0"/>
              </a:spcAft>
              <a:buClr>
                <a:schemeClr val="dk2"/>
              </a:buClr>
              <a:buSzPts val="1400"/>
              <a:buChar char="■"/>
              <a:defRPr sz="1400">
                <a:solidFill>
                  <a:schemeClr val="dk2"/>
                </a:solidFill>
              </a:defRPr>
            </a:lvl3pPr>
            <a:lvl4pPr marL="1828800" lvl="3" indent="-317500">
              <a:lnSpc>
                <a:spcPct val="115000"/>
              </a:lnSpc>
              <a:spcBef>
                <a:spcPts val="1600"/>
              </a:spcBef>
              <a:spcAft>
                <a:spcPts val="0"/>
              </a:spcAft>
              <a:buClr>
                <a:schemeClr val="dk2"/>
              </a:buClr>
              <a:buSzPts val="1400"/>
              <a:buChar char="●"/>
              <a:defRPr sz="1400">
                <a:solidFill>
                  <a:schemeClr val="dk2"/>
                </a:solidFill>
              </a:defRPr>
            </a:lvl4pPr>
            <a:lvl5pPr marL="2286000" lvl="4" indent="-317500">
              <a:lnSpc>
                <a:spcPct val="115000"/>
              </a:lnSpc>
              <a:spcBef>
                <a:spcPts val="1600"/>
              </a:spcBef>
              <a:spcAft>
                <a:spcPts val="0"/>
              </a:spcAft>
              <a:buClr>
                <a:schemeClr val="dk2"/>
              </a:buClr>
              <a:buSzPts val="1400"/>
              <a:buChar char="○"/>
              <a:defRPr sz="1400">
                <a:solidFill>
                  <a:schemeClr val="dk2"/>
                </a:solidFill>
              </a:defRPr>
            </a:lvl5pPr>
            <a:lvl6pPr marL="2743200" lvl="5" indent="-317500">
              <a:lnSpc>
                <a:spcPct val="115000"/>
              </a:lnSpc>
              <a:spcBef>
                <a:spcPts val="1600"/>
              </a:spcBef>
              <a:spcAft>
                <a:spcPts val="0"/>
              </a:spcAft>
              <a:buClr>
                <a:schemeClr val="dk2"/>
              </a:buClr>
              <a:buSzPts val="1400"/>
              <a:buChar char="■"/>
              <a:defRPr sz="1400">
                <a:solidFill>
                  <a:schemeClr val="dk2"/>
                </a:solidFill>
              </a:defRPr>
            </a:lvl6pPr>
            <a:lvl7pPr marL="3200400" lvl="6" indent="-317500">
              <a:lnSpc>
                <a:spcPct val="115000"/>
              </a:lnSpc>
              <a:spcBef>
                <a:spcPts val="1600"/>
              </a:spcBef>
              <a:spcAft>
                <a:spcPts val="0"/>
              </a:spcAft>
              <a:buClr>
                <a:schemeClr val="dk2"/>
              </a:buClr>
              <a:buSzPts val="1400"/>
              <a:buChar char="●"/>
              <a:defRPr sz="1400">
                <a:solidFill>
                  <a:schemeClr val="dk2"/>
                </a:solidFill>
              </a:defRPr>
            </a:lvl7pPr>
            <a:lvl8pPr marL="3657600" lvl="7" indent="-317500">
              <a:lnSpc>
                <a:spcPct val="115000"/>
              </a:lnSpc>
              <a:spcBef>
                <a:spcPts val="1600"/>
              </a:spcBef>
              <a:spcAft>
                <a:spcPts val="0"/>
              </a:spcAft>
              <a:buClr>
                <a:schemeClr val="dk2"/>
              </a:buClr>
              <a:buSzPts val="1400"/>
              <a:buChar char="○"/>
              <a:defRPr sz="1400">
                <a:solidFill>
                  <a:schemeClr val="dk2"/>
                </a:solidFill>
              </a:defRPr>
            </a:lvl8pPr>
            <a:lvl9pPr marL="4114800" lvl="8" indent="-317500">
              <a:lnSpc>
                <a:spcPct val="115000"/>
              </a:lnSpc>
              <a:spcBef>
                <a:spcPts val="1600"/>
              </a:spcBef>
              <a:spcAft>
                <a:spcPts val="1600"/>
              </a:spcAft>
              <a:buClr>
                <a:schemeClr val="dk2"/>
              </a:buClr>
              <a:buSzPts val="1400"/>
              <a:buChar char="■"/>
              <a:defRPr sz="1400">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2547102081"/>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buClrTx/>
              <a:buFontTx/>
              <a:buNone/>
            </a:pPr>
            <a:fld id="{4C48BD0D-B298-FA41-9050-3BE4130CB141}" type="datetimeFigureOut">
              <a:rPr lang="en-US" kern="1200">
                <a:solidFill>
                  <a:prstClr val="black">
                    <a:tint val="75000"/>
                  </a:prstClr>
                </a:solidFill>
                <a:latin typeface="Calibri"/>
                <a:ea typeface="+mn-ea"/>
                <a:cs typeface="+mn-cs"/>
              </a:rPr>
              <a:pPr defTabSz="457200">
                <a:buClrTx/>
                <a:buFontTx/>
                <a:buNone/>
              </a:pPr>
              <a:t>1/16/19</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buClrTx/>
              <a:buFontTx/>
              <a:buNone/>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buClrTx/>
              <a:buFontTx/>
              <a:buNone/>
            </a:pPr>
            <a:fld id="{8D569746-BAAD-2D40-8F01-0CF5BFAC8574}" type="slidenum">
              <a:rPr kern="1200">
                <a:solidFill>
                  <a:prstClr val="black">
                    <a:tint val="75000"/>
                  </a:prstClr>
                </a:solidFill>
                <a:latin typeface="Calibri"/>
                <a:ea typeface="+mn-ea"/>
                <a:cs typeface="+mn-cs"/>
              </a:rPr>
              <a:pPr defTabSz="457200">
                <a:buClrTx/>
                <a:buFontTx/>
                <a:buNone/>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69655558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pPr defTabSz="457200">
              <a:buClrTx/>
              <a:buFontTx/>
              <a:buNone/>
            </a:pPr>
            <a:fld id="{C921E2DF-5279-024C-809C-CD16853F95A6}" type="slidenum">
              <a:rPr lang="en-US" kern="1200">
                <a:solidFill>
                  <a:srgbClr val="FFFFFF">
                    <a:lumMod val="65000"/>
                  </a:srgbClr>
                </a:solidFill>
                <a:ea typeface="+mn-ea"/>
              </a:rPr>
              <a:pPr defTabSz="457200">
                <a:buClrTx/>
                <a:buFontTx/>
                <a:buNone/>
              </a:pPr>
              <a:t>‹#›</a:t>
            </a:fld>
            <a:endParaRPr lang="en-US" kern="1200">
              <a:solidFill>
                <a:srgbClr val="FFFFFF">
                  <a:lumMod val="65000"/>
                </a:srgbClr>
              </a:solidFill>
              <a:ea typeface="+mn-ea"/>
            </a:endParaRPr>
          </a:p>
        </p:txBody>
      </p:sp>
      <p:pic>
        <p:nvPicPr>
          <p:cNvPr id="11" name="Picture 10" descr="ONF_NO-TAG_WITH-GRADIENT.png"/>
          <p:cNvPicPr>
            <a:picLocks noChangeAspect="1"/>
          </p:cNvPicPr>
          <p:nvPr/>
        </p:nvPicPr>
        <p:blipFill rotWithShape="1">
          <a:blip r:embed="rId9">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43291632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457181">
              <a:buClrTx/>
              <a:buFontTx/>
              <a:buNone/>
            </a:pPr>
            <a:fld id="{0B1DCCFD-FDB7-5F4E-955D-9A0812BCE1B4}" type="datetimeFigureOut">
              <a:rPr lang="en-US" kern="1200">
                <a:solidFill>
                  <a:prstClr val="black">
                    <a:tint val="75000"/>
                  </a:prstClr>
                </a:solidFill>
                <a:latin typeface="Calibri"/>
                <a:ea typeface="+mn-ea"/>
                <a:cs typeface="+mn-cs"/>
              </a:rPr>
              <a:pPr defTabSz="457181">
                <a:buClrTx/>
                <a:buFontTx/>
                <a:buNone/>
              </a:pPr>
              <a:t>1/16/19</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457181">
              <a:buClrTx/>
              <a:buFontTx/>
              <a:buNone/>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457181">
              <a:buClrTx/>
              <a:buFontTx/>
              <a:buNone/>
            </a:pPr>
            <a:fld id="{CC4CE3F4-385D-AC4C-A6DA-46D34BEFBCC0}" type="slidenum">
              <a:rPr kern="1200">
                <a:solidFill>
                  <a:prstClr val="black">
                    <a:tint val="75000"/>
                  </a:prstClr>
                </a:solidFill>
                <a:latin typeface="Calibri"/>
                <a:ea typeface="+mn-ea"/>
                <a:cs typeface="+mn-cs"/>
              </a:rPr>
              <a:pPr defTabSz="457181">
                <a:buClrTx/>
                <a:buFontTx/>
                <a:buNone/>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40670130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457181" rtl="0" eaLnBrk="1" latinLnBrk="0" hangingPunct="1">
        <a:spcBef>
          <a:spcPct val="0"/>
        </a:spcBef>
        <a:buNone/>
        <a:defRPr sz="4400" kern="1200">
          <a:solidFill>
            <a:schemeClr val="tx1"/>
          </a:solidFill>
          <a:latin typeface="+mj-lt"/>
          <a:ea typeface="+mj-ea"/>
          <a:cs typeface="+mj-cs"/>
        </a:defRPr>
      </a:lvl1pPr>
    </p:titleStyle>
    <p:bodyStyle>
      <a:lvl1pPr marL="342886" indent="-342886" algn="l" defTabSz="457181" rtl="0" eaLnBrk="1" latinLnBrk="0" hangingPunct="1">
        <a:spcBef>
          <a:spcPct val="20000"/>
        </a:spcBef>
        <a:buFont typeface="Arial"/>
        <a:buChar char="•"/>
        <a:defRPr sz="3200" kern="1200">
          <a:solidFill>
            <a:schemeClr val="tx1"/>
          </a:solidFill>
          <a:latin typeface="+mn-lt"/>
          <a:ea typeface="+mn-ea"/>
          <a:cs typeface="+mn-cs"/>
        </a:defRPr>
      </a:lvl1pPr>
      <a:lvl2pPr marL="742920" indent="-285739" algn="l" defTabSz="457181" rtl="0" eaLnBrk="1" latinLnBrk="0" hangingPunct="1">
        <a:spcBef>
          <a:spcPct val="20000"/>
        </a:spcBef>
        <a:buFont typeface="Arial"/>
        <a:buChar char="–"/>
        <a:defRPr sz="2800" kern="1200">
          <a:solidFill>
            <a:schemeClr val="tx1"/>
          </a:solidFill>
          <a:latin typeface="+mn-lt"/>
          <a:ea typeface="+mn-ea"/>
          <a:cs typeface="+mn-cs"/>
        </a:defRPr>
      </a:lvl2pPr>
      <a:lvl3pPr marL="1142954" indent="-228591" algn="l" defTabSz="457181" rtl="0" eaLnBrk="1" latinLnBrk="0" hangingPunct="1">
        <a:spcBef>
          <a:spcPct val="20000"/>
        </a:spcBef>
        <a:buFont typeface="Arial"/>
        <a:buChar char="•"/>
        <a:defRPr sz="2400" kern="1200">
          <a:solidFill>
            <a:schemeClr val="tx1"/>
          </a:solidFill>
          <a:latin typeface="+mn-lt"/>
          <a:ea typeface="+mn-ea"/>
          <a:cs typeface="+mn-cs"/>
        </a:defRPr>
      </a:lvl3pPr>
      <a:lvl4pPr marL="1600136" indent="-228591" algn="l" defTabSz="457181" rtl="0" eaLnBrk="1" latinLnBrk="0" hangingPunct="1">
        <a:spcBef>
          <a:spcPct val="20000"/>
        </a:spcBef>
        <a:buFont typeface="Arial"/>
        <a:buChar char="–"/>
        <a:defRPr sz="2000" kern="1200">
          <a:solidFill>
            <a:schemeClr val="tx1"/>
          </a:solidFill>
          <a:latin typeface="+mn-lt"/>
          <a:ea typeface="+mn-ea"/>
          <a:cs typeface="+mn-cs"/>
        </a:defRPr>
      </a:lvl4pPr>
      <a:lvl5pPr marL="2057318" indent="-228591" algn="l" defTabSz="457181" rtl="0" eaLnBrk="1" latinLnBrk="0" hangingPunct="1">
        <a:spcBef>
          <a:spcPct val="20000"/>
        </a:spcBef>
        <a:buFont typeface="Arial"/>
        <a:buChar char="»"/>
        <a:defRPr sz="2000" kern="1200">
          <a:solidFill>
            <a:schemeClr val="tx1"/>
          </a:solidFill>
          <a:latin typeface="+mn-lt"/>
          <a:ea typeface="+mn-ea"/>
          <a:cs typeface="+mn-cs"/>
        </a:defRPr>
      </a:lvl5pPr>
      <a:lvl6pPr marL="2514499"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3"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4"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958731647"/>
      </p:ext>
    </p:extLst>
  </p:cSld>
  <p:clrMap bg1="lt1" tx1="dk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72933"/>
            <a:ext cx="8229600" cy="532624"/>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Shape 11"/>
          <p:cNvSpPr txBox="1">
            <a:spLocks noGrp="1"/>
          </p:cNvSpPr>
          <p:nvPr>
            <p:ph type="body" idx="1"/>
          </p:nvPr>
        </p:nvSpPr>
        <p:spPr>
          <a:xfrm>
            <a:off x="457200" y="1097280"/>
            <a:ext cx="8521700" cy="341122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sldNum" idx="12"/>
          </p:nvPr>
        </p:nvSpPr>
        <p:spPr>
          <a:xfrm>
            <a:off x="3505200" y="4848894"/>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pic>
        <p:nvPicPr>
          <p:cNvPr id="13" name="Shape 13" descr="ONF_NO-TAG_WITH-GRADIENT.png"/>
          <p:cNvPicPr preferRelativeResize="0"/>
          <p:nvPr/>
        </p:nvPicPr>
        <p:blipFill rotWithShape="1">
          <a:blip r:embed="rId11">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1270964578"/>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2933"/>
            <a:ext cx="82296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alibri"/>
                <a:cs typeface="Calibri"/>
              </a:defRPr>
            </a:lvl1pPr>
          </a:lstStyle>
          <a:p>
            <a:pPr defTabSz="457200">
              <a:buClrTx/>
              <a:buFontTx/>
              <a:buNone/>
            </a:pPr>
            <a:fld id="{C921E2DF-5279-024C-809C-CD16853F95A6}" type="slidenum">
              <a:rPr lang="en-US" kern="1200">
                <a:solidFill>
                  <a:srgbClr val="FFFFFF">
                    <a:lumMod val="65000"/>
                  </a:srgbClr>
                </a:solidFill>
                <a:ea typeface="+mn-ea"/>
              </a:rPr>
              <a:pPr defTabSz="457200">
                <a:buClrTx/>
                <a:buFontTx/>
                <a:buNone/>
              </a:pPr>
              <a:t>‹#›</a:t>
            </a:fld>
            <a:endParaRPr lang="en-US" kern="1200">
              <a:solidFill>
                <a:srgbClr val="FFFFFF">
                  <a:lumMod val="65000"/>
                </a:srgbClr>
              </a:solidFill>
              <a:ea typeface="+mn-ea"/>
            </a:endParaRPr>
          </a:p>
        </p:txBody>
      </p:sp>
      <p:pic>
        <p:nvPicPr>
          <p:cNvPr id="11" name="Picture 10" descr="ONF_NO-TAG_WITH-GRADIENT.png"/>
          <p:cNvPicPr>
            <a:picLocks noChangeAspect="1"/>
          </p:cNvPicPr>
          <p:nvPr/>
        </p:nvPicPr>
        <p:blipFill rotWithShape="1">
          <a:blip r:embed="rId10">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294255873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Lst>
  <p:hf hdr="0" ftr="0"/>
  <p:txStyles>
    <p:titleStyle>
      <a:lvl1pPr algn="ctr" defTabSz="457200" rtl="0" eaLnBrk="1" latinLnBrk="0" hangingPunct="1">
        <a:lnSpc>
          <a:spcPts val="3400"/>
        </a:lnSpc>
        <a:spcBef>
          <a:spcPct val="0"/>
        </a:spcBef>
        <a:buNone/>
        <a:defRPr sz="3000" b="0" i="0" kern="1200">
          <a:solidFill>
            <a:schemeClr val="accent3"/>
          </a:solidFill>
          <a:latin typeface="Calibri"/>
          <a:ea typeface="+mj-ea"/>
          <a:cs typeface="Calibri"/>
        </a:defRPr>
      </a:lvl1pPr>
    </p:titleStyle>
    <p:bodyStyle>
      <a:lvl1pPr marL="219456" indent="-219456" algn="l" defTabSz="457200" rtl="0" eaLnBrk="1" latinLnBrk="0" hangingPunct="1">
        <a:lnSpc>
          <a:spcPct val="100000"/>
        </a:lnSpc>
        <a:spcBef>
          <a:spcPts val="800"/>
        </a:spcBef>
        <a:buClr>
          <a:schemeClr val="bg2"/>
        </a:buClr>
        <a:buSzPct val="85000"/>
        <a:buFont typeface="Arial"/>
        <a:buChar char="•"/>
        <a:defRPr sz="2400" kern="1200">
          <a:solidFill>
            <a:srgbClr val="000000"/>
          </a:solidFill>
          <a:latin typeface="Calibri"/>
          <a:ea typeface="+mn-ea"/>
          <a:cs typeface="Calibri"/>
        </a:defRPr>
      </a:lvl1pPr>
      <a:lvl2pPr marL="411480" indent="-182880" algn="l" defTabSz="457200" rtl="0" eaLnBrk="1" latinLnBrk="0" hangingPunct="1">
        <a:lnSpc>
          <a:spcPct val="100000"/>
        </a:lnSpc>
        <a:spcBef>
          <a:spcPts val="700"/>
        </a:spcBef>
        <a:buClr>
          <a:schemeClr val="bg2"/>
        </a:buClr>
        <a:buSzPct val="85000"/>
        <a:buFont typeface="Arial"/>
        <a:buChar char="•"/>
        <a:defRPr sz="2200" kern="1200">
          <a:solidFill>
            <a:srgbClr val="000000"/>
          </a:solidFill>
          <a:latin typeface="Calibri"/>
          <a:ea typeface="+mn-ea"/>
          <a:cs typeface="Calibri"/>
        </a:defRPr>
      </a:lvl2pPr>
      <a:lvl3pPr marL="612648" indent="-182880" algn="l" defTabSz="457200" rtl="0" eaLnBrk="1" latinLnBrk="0" hangingPunct="1">
        <a:lnSpc>
          <a:spcPct val="100000"/>
        </a:lnSpc>
        <a:spcBef>
          <a:spcPts val="600"/>
        </a:spcBef>
        <a:buClr>
          <a:schemeClr val="bg2"/>
        </a:buClr>
        <a:buSzPct val="85000"/>
        <a:buFont typeface="Arial"/>
        <a:buChar char="•"/>
        <a:defRPr sz="2000" kern="1200">
          <a:solidFill>
            <a:srgbClr val="000000"/>
          </a:solidFill>
          <a:latin typeface="Calibri"/>
          <a:ea typeface="+mn-ea"/>
          <a:cs typeface="Calibri"/>
        </a:defRPr>
      </a:lvl3pPr>
      <a:lvl4pPr marL="768096" indent="-164592" algn="l" defTabSz="457200" rtl="0" eaLnBrk="1" latinLnBrk="0" hangingPunct="1">
        <a:lnSpc>
          <a:spcPct val="100000"/>
        </a:lnSpc>
        <a:spcBef>
          <a:spcPts val="500"/>
        </a:spcBef>
        <a:buClr>
          <a:schemeClr val="bg2"/>
        </a:buClr>
        <a:buSzPct val="85000"/>
        <a:buFont typeface="Arial"/>
        <a:buChar char="•"/>
        <a:defRPr sz="1800" kern="1200" baseline="0">
          <a:solidFill>
            <a:srgbClr val="000000"/>
          </a:solidFill>
          <a:latin typeface="Calibri"/>
          <a:ea typeface="+mn-ea"/>
          <a:cs typeface="Calibri"/>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buClrTx/>
              <a:buFontTx/>
              <a:buNone/>
            </a:pPr>
            <a:fld id="{09EBD0F0-094C-B843-B82F-D7D1B10D0BBE}" type="datetimeFigureOut">
              <a:rPr lang="en-US" kern="1200">
                <a:solidFill>
                  <a:prstClr val="black">
                    <a:tint val="75000"/>
                  </a:prstClr>
                </a:solidFill>
                <a:latin typeface="Calibri"/>
                <a:ea typeface="+mn-ea"/>
                <a:cs typeface="+mn-cs"/>
              </a:rPr>
              <a:pPr defTabSz="457200">
                <a:buClrTx/>
                <a:buFontTx/>
                <a:buNone/>
              </a:pPr>
              <a:t>1/16/19</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buClrTx/>
              <a:buFontTx/>
              <a:buNone/>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buClrTx/>
              <a:buFontTx/>
              <a:buNone/>
            </a:pPr>
            <a:fld id="{E5544C60-6F7B-7542-87CE-5C18AAD8678F}" type="slidenum">
              <a:rPr kern="1200">
                <a:solidFill>
                  <a:prstClr val="black">
                    <a:tint val="75000"/>
                  </a:prstClr>
                </a:solidFill>
                <a:latin typeface="Calibri"/>
                <a:ea typeface="+mn-ea"/>
                <a:cs typeface="+mn-cs"/>
              </a:rPr>
              <a:pPr defTabSz="457200">
                <a:buClrTx/>
                <a:buFontTx/>
                <a:buNone/>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93359817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buClrTx/>
              <a:buFontTx/>
              <a:buNone/>
            </a:pPr>
            <a:fld id="{003ABAF6-761F-4441-9DB7-435A84591374}" type="datetimeFigureOut">
              <a:rPr lang="en-US" kern="1200">
                <a:solidFill>
                  <a:prstClr val="black">
                    <a:tint val="75000"/>
                  </a:prstClr>
                </a:solidFill>
                <a:latin typeface="Calibri"/>
                <a:ea typeface="+mn-ea"/>
                <a:cs typeface="+mn-cs"/>
              </a:rPr>
              <a:pPr defTabSz="457200">
                <a:buClrTx/>
                <a:buFontTx/>
                <a:buNone/>
              </a:pPr>
              <a:t>1/16/19</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buClrTx/>
              <a:buFontTx/>
              <a:buNone/>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buClrTx/>
              <a:buFontTx/>
              <a:buNone/>
            </a:pPr>
            <a:fld id="{A1CC4C9A-F90F-BA48-9732-86202936CA78}" type="slidenum">
              <a:rPr kern="1200">
                <a:solidFill>
                  <a:prstClr val="black">
                    <a:tint val="75000"/>
                  </a:prstClr>
                </a:solidFill>
                <a:latin typeface="Calibri"/>
                <a:ea typeface="+mn-ea"/>
                <a:cs typeface="+mn-cs"/>
              </a:rPr>
              <a:pPr defTabSz="457200">
                <a:buClrTx/>
                <a:buFontTx/>
                <a:buNone/>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64454999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2" y="1"/>
            <a:ext cx="8520599" cy="572699"/>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Clr>
                <a:schemeClr val="dk1"/>
              </a:buClr>
              <a:buSzPts val="2800"/>
              <a:buFont typeface="Arial"/>
              <a:buNone/>
              <a:defRPr sz="2800">
                <a:solidFill>
                  <a:schemeClr val="dk1"/>
                </a:solidFill>
              </a:defRPr>
            </a:lvl2pPr>
            <a:lvl3pPr lvl="2">
              <a:spcBef>
                <a:spcPts val="0"/>
              </a:spcBef>
              <a:spcAft>
                <a:spcPts val="0"/>
              </a:spcAft>
              <a:buClr>
                <a:schemeClr val="dk1"/>
              </a:buClr>
              <a:buSzPts val="2800"/>
              <a:buFont typeface="Arial"/>
              <a:buNone/>
              <a:defRPr sz="2800">
                <a:solidFill>
                  <a:schemeClr val="dk1"/>
                </a:solidFill>
              </a:defRPr>
            </a:lvl3pPr>
            <a:lvl4pPr lvl="3">
              <a:spcBef>
                <a:spcPts val="0"/>
              </a:spcBef>
              <a:spcAft>
                <a:spcPts val="0"/>
              </a:spcAft>
              <a:buClr>
                <a:schemeClr val="dk1"/>
              </a:buClr>
              <a:buSzPts val="2800"/>
              <a:buFont typeface="Arial"/>
              <a:buNone/>
              <a:defRPr sz="2800">
                <a:solidFill>
                  <a:schemeClr val="dk1"/>
                </a:solidFill>
              </a:defRPr>
            </a:lvl4pPr>
            <a:lvl5pPr lvl="4">
              <a:spcBef>
                <a:spcPts val="0"/>
              </a:spcBef>
              <a:spcAft>
                <a:spcPts val="0"/>
              </a:spcAft>
              <a:buClr>
                <a:schemeClr val="dk1"/>
              </a:buClr>
              <a:buSzPts val="2800"/>
              <a:buFont typeface="Arial"/>
              <a:buNone/>
              <a:defRPr sz="2800">
                <a:solidFill>
                  <a:schemeClr val="dk1"/>
                </a:solidFill>
              </a:defRPr>
            </a:lvl5pPr>
            <a:lvl6pPr lvl="5">
              <a:spcBef>
                <a:spcPts val="0"/>
              </a:spcBef>
              <a:spcAft>
                <a:spcPts val="0"/>
              </a:spcAft>
              <a:buClr>
                <a:schemeClr val="dk1"/>
              </a:buClr>
              <a:buSzPts val="2800"/>
              <a:buFont typeface="Arial"/>
              <a:buNone/>
              <a:defRPr sz="2800">
                <a:solidFill>
                  <a:schemeClr val="dk1"/>
                </a:solidFill>
              </a:defRPr>
            </a:lvl6pPr>
            <a:lvl7pPr lvl="6">
              <a:spcBef>
                <a:spcPts val="0"/>
              </a:spcBef>
              <a:spcAft>
                <a:spcPts val="0"/>
              </a:spcAft>
              <a:buClr>
                <a:schemeClr val="dk1"/>
              </a:buClr>
              <a:buSzPts val="2800"/>
              <a:buFont typeface="Arial"/>
              <a:buNone/>
              <a:defRPr sz="2800">
                <a:solidFill>
                  <a:schemeClr val="dk1"/>
                </a:solidFill>
              </a:defRPr>
            </a:lvl7pPr>
            <a:lvl8pPr lvl="7">
              <a:spcBef>
                <a:spcPts val="0"/>
              </a:spcBef>
              <a:spcAft>
                <a:spcPts val="0"/>
              </a:spcAft>
              <a:buClr>
                <a:schemeClr val="dk1"/>
              </a:buClr>
              <a:buSzPts val="2800"/>
              <a:buFont typeface="Arial"/>
              <a:buNone/>
              <a:defRPr sz="2800">
                <a:solidFill>
                  <a:schemeClr val="dk1"/>
                </a:solidFill>
              </a:defRPr>
            </a:lvl8pPr>
            <a:lvl9pPr lvl="8">
              <a:spcBef>
                <a:spcPts val="0"/>
              </a:spcBef>
              <a:spcAft>
                <a:spcPts val="0"/>
              </a:spcAft>
              <a:buClr>
                <a:schemeClr val="dk1"/>
              </a:buClr>
              <a:buSzPts val="2800"/>
              <a:buFont typeface="Arial"/>
              <a:buNone/>
              <a:defRPr sz="2800">
                <a:solidFill>
                  <a:schemeClr val="dk1"/>
                </a:solidFill>
              </a:defRPr>
            </a:lvl9pPr>
          </a:lstStyle>
          <a:p>
            <a:endParaRPr/>
          </a:p>
        </p:txBody>
      </p:sp>
      <p:sp>
        <p:nvSpPr>
          <p:cNvPr id="7" name="Google Shape;7;p1"/>
          <p:cNvSpPr txBox="1">
            <a:spLocks noGrp="1"/>
          </p:cNvSpPr>
          <p:nvPr>
            <p:ph type="body" idx="1"/>
          </p:nvPr>
        </p:nvSpPr>
        <p:spPr>
          <a:xfrm>
            <a:off x="311702" y="1152475"/>
            <a:ext cx="8520599" cy="34164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L="914400" marR="0" lvl="1"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00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Tree>
    <p:extLst>
      <p:ext uri="{BB962C8B-B14F-4D97-AF65-F5344CB8AC3E}">
        <p14:creationId xmlns:p14="http://schemas.microsoft.com/office/powerpoint/2010/main" val="154099952"/>
      </p:ext>
    </p:extLst>
  </p:cSld>
  <p:clrMap bg1="lt1" tx1="dk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oogle Shape;13;p1" descr="ONF_NO-TAG_WITH-GRADIENT.png"/>
          <p:cNvPicPr preferRelativeResize="0"/>
          <p:nvPr userDrawn="1"/>
        </p:nvPicPr>
        <p:blipFill rotWithShape="1">
          <a:blip r:embed="rId11">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3021764724"/>
      </p:ext>
    </p:extLst>
  </p:cSld>
  <p:clrMap bg1="lt1" tx1="dk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Lst>
  <p:hf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lvl="1"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2pPr>
      <a:lvl3pPr lvl="2"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3pPr>
      <a:lvl4pPr lvl="3"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4pPr>
      <a:lvl5pPr lvl="4"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marL="742950" lvl="1" indent="-28575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 Id="rId11"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28.png"/><Relationship Id="rId3"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35.xml"/><Relationship Id="rId2"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7.xml"/><Relationship Id="rId3"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2.png"/><Relationship Id="rId1" Type="http://schemas.openxmlformats.org/officeDocument/2006/relationships/slideLayout" Target="../slideLayouts/slideLayout90.xml"/><Relationship Id="rId2" Type="http://schemas.openxmlformats.org/officeDocument/2006/relationships/image" Target="../media/image2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image" Target="../media/image36.png"/><Relationship Id="rId3"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image" Target="../media/image49.png"/><Relationship Id="rId14" Type="http://schemas.openxmlformats.org/officeDocument/2006/relationships/image" Target="../media/image50.png"/><Relationship Id="rId15" Type="http://schemas.openxmlformats.org/officeDocument/2006/relationships/image" Target="../media/image51.png"/><Relationship Id="rId16" Type="http://schemas.openxmlformats.org/officeDocument/2006/relationships/image" Target="../media/image52.png"/><Relationship Id="rId17" Type="http://schemas.openxmlformats.org/officeDocument/2006/relationships/image" Target="../media/image53.png"/><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9.png"/><Relationship Id="rId4" Type="http://schemas.openxmlformats.org/officeDocument/2006/relationships/image" Target="../media/image40.jp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45.png"/><Relationship Id="rId10"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Google Shape;73;p11"/>
          <p:cNvSpPr txBox="1">
            <a:spLocks noGrp="1"/>
          </p:cNvSpPr>
          <p:nvPr>
            <p:ph type="ctrTitle"/>
          </p:nvPr>
        </p:nvSpPr>
        <p:spPr>
          <a:xfrm>
            <a:off x="444500" y="2117725"/>
            <a:ext cx="8294688" cy="711200"/>
          </a:xfrm>
        </p:spPr>
        <p:txBody>
          <a:bodyPr/>
          <a:lstStyle/>
          <a:p>
            <a:pPr>
              <a:lnSpc>
                <a:spcPct val="106000"/>
              </a:lnSpc>
              <a:spcBef>
                <a:spcPct val="0"/>
              </a:spcBef>
              <a:spcAft>
                <a:spcPct val="0"/>
              </a:spcAft>
              <a:buClr>
                <a:srgbClr val="FFFFFF"/>
              </a:buClr>
              <a:buSzTx/>
            </a:pPr>
            <a:r>
              <a:rPr lang="en-US"/>
              <a:t>SEBA: SDN Enabled Broadband Access</a:t>
            </a:r>
            <a:endParaRPr lang="en-US">
              <a:solidFill>
                <a:srgbClr val="FFFFFF"/>
              </a:solidFill>
              <a:latin typeface="Calibri" charset="0"/>
              <a:ea typeface="ＭＳ Ｐゴシック" charset="0"/>
              <a:cs typeface="Calibri" charset="0"/>
              <a:sym typeface="Calibri" charset="0"/>
            </a:endParaRPr>
          </a:p>
        </p:txBody>
      </p:sp>
      <p:sp>
        <p:nvSpPr>
          <p:cNvPr id="12290" name="Google Shape;74;p11"/>
          <p:cNvSpPr txBox="1">
            <a:spLocks noGrp="1"/>
          </p:cNvSpPr>
          <p:nvPr>
            <p:ph type="subTitle" idx="1"/>
          </p:nvPr>
        </p:nvSpPr>
        <p:spPr>
          <a:xfrm>
            <a:off x="454025" y="2895600"/>
            <a:ext cx="8294688" cy="423863"/>
          </a:xfrm>
        </p:spPr>
        <p:txBody>
          <a:bodyPr/>
          <a:lstStyle>
            <a:lvl1pPr algn="ctr">
              <a:defRPr sz="1400">
                <a:solidFill>
                  <a:srgbClr val="000000"/>
                </a:solidFill>
                <a:latin typeface="Arial" charset="0"/>
                <a:ea typeface="ＭＳ Ｐゴシック" charset="0"/>
                <a:sym typeface="Arial" charset="0"/>
              </a:defRPr>
            </a:lvl1pPr>
            <a:lvl2pPr algn="ctr">
              <a:defRPr sz="1400">
                <a:solidFill>
                  <a:srgbClr val="000000"/>
                </a:solidFill>
                <a:latin typeface="Arial" charset="0"/>
                <a:ea typeface="Arial" charset="0"/>
                <a:cs typeface="Arial" charset="0"/>
                <a:sym typeface="Arial" charset="0"/>
              </a:defRPr>
            </a:lvl2pPr>
            <a:lvl3pPr algn="ctr">
              <a:defRPr sz="1400">
                <a:solidFill>
                  <a:srgbClr val="000000"/>
                </a:solidFill>
                <a:latin typeface="Arial" charset="0"/>
                <a:ea typeface="Arial" charset="0"/>
                <a:cs typeface="Arial" charset="0"/>
                <a:sym typeface="Arial" charset="0"/>
              </a:defRPr>
            </a:lvl3pPr>
            <a:lvl4pPr algn="ctr">
              <a:defRPr sz="1400">
                <a:solidFill>
                  <a:srgbClr val="000000"/>
                </a:solidFill>
                <a:latin typeface="Arial" charset="0"/>
                <a:ea typeface="Arial" charset="0"/>
                <a:cs typeface="Arial" charset="0"/>
                <a:sym typeface="Arial" charset="0"/>
              </a:defRPr>
            </a:lvl4pPr>
            <a:lvl5pPr algn="ctr">
              <a:defRPr sz="1400">
                <a:solidFill>
                  <a:srgbClr val="000000"/>
                </a:solidFill>
                <a:latin typeface="Arial" charset="0"/>
                <a:ea typeface="Arial" charset="0"/>
                <a:cs typeface="Arial" charset="0"/>
                <a:sym typeface="Arial" charset="0"/>
              </a:defRPr>
            </a:lvl5pPr>
            <a:lvl6pPr marL="25146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spcBef>
                <a:spcPct val="0"/>
              </a:spcBef>
              <a:spcAft>
                <a:spcPct val="0"/>
              </a:spcAft>
              <a:buClr>
                <a:srgbClr val="00CCFF"/>
              </a:buClr>
              <a:buSzTx/>
              <a:buFont typeface="Arial" charset="0"/>
              <a:buNone/>
            </a:pPr>
            <a:r>
              <a:rPr lang="en-US" sz="2000">
                <a:solidFill>
                  <a:srgbClr val="FFFFFF"/>
                </a:solidFill>
                <a:latin typeface="Calibri" charset="0"/>
                <a:cs typeface="Calibri" charset="0"/>
                <a:sym typeface="Calibri" charset="0"/>
              </a:rPr>
              <a:t>Saurav Das</a:t>
            </a:r>
          </a:p>
          <a:p>
            <a:pPr marL="0" indent="0" eaLnBrk="1" hangingPunct="1">
              <a:spcBef>
                <a:spcPct val="0"/>
              </a:spcBef>
              <a:spcAft>
                <a:spcPct val="0"/>
              </a:spcAft>
              <a:buClr>
                <a:srgbClr val="00CCFF"/>
              </a:buClr>
              <a:buSzTx/>
              <a:buFont typeface="Arial" charset="0"/>
              <a:buNone/>
            </a:pPr>
            <a:r>
              <a:rPr lang="en-US" sz="2000">
                <a:solidFill>
                  <a:srgbClr val="FFFFFF"/>
                </a:solidFill>
                <a:latin typeface="Calibri" charset="0"/>
                <a:cs typeface="Calibri" charset="0"/>
                <a:sym typeface="Calibri" charset="0"/>
              </a:rPr>
              <a:t>Director of Engineering, ONF</a:t>
            </a:r>
          </a:p>
        </p:txBody>
      </p:sp>
      <p:sp>
        <p:nvSpPr>
          <p:cNvPr id="12291" name="Google Shape;75;p11"/>
          <p:cNvSpPr txBox="1">
            <a:spLocks noChangeArrowheads="1"/>
          </p:cNvSpPr>
          <p:nvPr/>
        </p:nvSpPr>
        <p:spPr bwMode="auto">
          <a:xfrm>
            <a:off x="460375" y="3908425"/>
            <a:ext cx="8229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ctr" eaLnBrk="1" fontAlgn="base" hangingPunct="1">
              <a:spcBef>
                <a:spcPct val="0"/>
              </a:spcBef>
              <a:spcAft>
                <a:spcPct val="0"/>
              </a:spcAft>
              <a:buFont typeface="Arial" charset="0"/>
              <a:buNone/>
            </a:pPr>
            <a:r>
              <a:rPr lang="en-US" sz="1200" kern="1200">
                <a:solidFill>
                  <a:srgbClr val="FFFFFF"/>
                </a:solidFill>
                <a:latin typeface="Calibri" charset="0"/>
                <a:cs typeface="Calibri" charset="0"/>
                <a:sym typeface="Calibri" charset="0"/>
              </a:rPr>
              <a:t>December 4</a:t>
            </a:r>
            <a:r>
              <a:rPr lang="en-US" sz="1200" kern="1200" baseline="30000">
                <a:solidFill>
                  <a:srgbClr val="FFFFFF"/>
                </a:solidFill>
                <a:latin typeface="Calibri" charset="0"/>
                <a:cs typeface="Calibri" charset="0"/>
                <a:sym typeface="Calibri" charset="0"/>
              </a:rPr>
              <a:t>th</a:t>
            </a:r>
            <a:r>
              <a:rPr lang="en-US" sz="1200" kern="1200">
                <a:solidFill>
                  <a:srgbClr val="FFFFFF"/>
                </a:solidFill>
                <a:latin typeface="Calibri" charset="0"/>
                <a:cs typeface="Calibri" charset="0"/>
                <a:sym typeface="Calibri" charset="0"/>
              </a:rPr>
              <a:t>, 2018</a:t>
            </a:r>
          </a:p>
        </p:txBody>
      </p:sp>
    </p:spTree>
    <p:extLst>
      <p:ext uri="{BB962C8B-B14F-4D97-AF65-F5344CB8AC3E}">
        <p14:creationId xmlns:p14="http://schemas.microsoft.com/office/powerpoint/2010/main" val="37755497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Picture 140"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945592" y="3275623"/>
            <a:ext cx="641351" cy="925827"/>
          </a:xfrm>
          <a:prstGeom prst="rect">
            <a:avLst/>
          </a:prstGeom>
        </p:spPr>
      </p:pic>
      <p:pic>
        <p:nvPicPr>
          <p:cNvPr id="143" name="Picture 142"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863870" y="3275623"/>
            <a:ext cx="641351" cy="925827"/>
          </a:xfrm>
          <a:prstGeom prst="rect">
            <a:avLst/>
          </a:prstGeom>
        </p:spPr>
      </p:pic>
      <p:pic>
        <p:nvPicPr>
          <p:cNvPr id="144" name="Picture 143"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801226" y="3275623"/>
            <a:ext cx="641351" cy="925827"/>
          </a:xfrm>
          <a:prstGeom prst="rect">
            <a:avLst/>
          </a:prstGeom>
        </p:spPr>
      </p:pic>
      <p:pic>
        <p:nvPicPr>
          <p:cNvPr id="146" name="Picture 145"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726312" y="3275623"/>
            <a:ext cx="641351" cy="925827"/>
          </a:xfrm>
          <a:prstGeom prst="rect">
            <a:avLst/>
          </a:prstGeom>
        </p:spPr>
      </p:pic>
      <p:pic>
        <p:nvPicPr>
          <p:cNvPr id="148" name="Picture 147"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57745" y="3275623"/>
            <a:ext cx="641351" cy="925827"/>
          </a:xfrm>
          <a:prstGeom prst="rect">
            <a:avLst/>
          </a:prstGeom>
        </p:spPr>
      </p:pic>
      <p:pic>
        <p:nvPicPr>
          <p:cNvPr id="150" name="Picture 149"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577941" y="3275623"/>
            <a:ext cx="641351" cy="925827"/>
          </a:xfrm>
          <a:prstGeom prst="rect">
            <a:avLst/>
          </a:prstGeom>
        </p:spPr>
      </p:pic>
      <p:pic>
        <p:nvPicPr>
          <p:cNvPr id="152" name="Picture 151"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520328" y="3275623"/>
            <a:ext cx="641351" cy="925827"/>
          </a:xfrm>
          <a:prstGeom prst="rect">
            <a:avLst/>
          </a:prstGeom>
        </p:spPr>
      </p:pic>
      <p:pic>
        <p:nvPicPr>
          <p:cNvPr id="93" name="Picture 92" descr="cell-tower.png"/>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66786" y="613383"/>
            <a:ext cx="606344" cy="1021263"/>
          </a:xfrm>
          <a:prstGeom prst="rect">
            <a:avLst/>
          </a:prstGeom>
        </p:spPr>
      </p:pic>
      <p:cxnSp>
        <p:nvCxnSpPr>
          <p:cNvPr id="142" name="Straight Connector 141"/>
          <p:cNvCxnSpPr>
            <a:stCxn id="132" idx="0"/>
          </p:cNvCxnSpPr>
          <p:nvPr/>
        </p:nvCxnSpPr>
        <p:spPr>
          <a:xfrm flipH="1">
            <a:off x="1352742" y="2690972"/>
            <a:ext cx="18496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5" name="Straight Connector 144"/>
          <p:cNvCxnSpPr>
            <a:stCxn id="132" idx="0"/>
            <a:endCxn id="106" idx="0"/>
          </p:cNvCxnSpPr>
          <p:nvPr/>
        </p:nvCxnSpPr>
        <p:spPr>
          <a:xfrm flipH="1">
            <a:off x="2279818" y="2690972"/>
            <a:ext cx="9225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7" name="Straight Connector 146"/>
          <p:cNvCxnSpPr>
            <a:stCxn id="132" idx="0"/>
            <a:endCxn id="113" idx="0"/>
          </p:cNvCxnSpPr>
          <p:nvPr/>
        </p:nvCxnSpPr>
        <p:spPr>
          <a:xfrm>
            <a:off x="3202305"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9" name="Straight Connector 148"/>
          <p:cNvCxnSpPr>
            <a:stCxn id="130" idx="0"/>
            <a:endCxn id="115" idx="0"/>
          </p:cNvCxnSpPr>
          <p:nvPr/>
        </p:nvCxnSpPr>
        <p:spPr>
          <a:xfrm>
            <a:off x="4132591" y="2690972"/>
            <a:ext cx="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1" name="Straight Connector 150"/>
          <p:cNvCxnSpPr>
            <a:stCxn id="132" idx="0"/>
            <a:endCxn id="115" idx="0"/>
          </p:cNvCxnSpPr>
          <p:nvPr/>
        </p:nvCxnSpPr>
        <p:spPr>
          <a:xfrm>
            <a:off x="3202305" y="2690972"/>
            <a:ext cx="9302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3" name="Straight Connector 152"/>
          <p:cNvCxnSpPr>
            <a:stCxn id="132" idx="0"/>
            <a:endCxn id="118" idx="0"/>
          </p:cNvCxnSpPr>
          <p:nvPr/>
        </p:nvCxnSpPr>
        <p:spPr>
          <a:xfrm>
            <a:off x="3202305" y="269097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7" name="Straight Connector 156"/>
          <p:cNvCxnSpPr>
            <a:stCxn id="132" idx="0"/>
            <a:endCxn id="120" idx="0"/>
          </p:cNvCxnSpPr>
          <p:nvPr/>
        </p:nvCxnSpPr>
        <p:spPr>
          <a:xfrm>
            <a:off x="3202305" y="2690972"/>
            <a:ext cx="27844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1" name="Straight Connector 160"/>
          <p:cNvCxnSpPr>
            <a:stCxn id="132" idx="0"/>
            <a:endCxn id="122" idx="0"/>
          </p:cNvCxnSpPr>
          <p:nvPr/>
        </p:nvCxnSpPr>
        <p:spPr>
          <a:xfrm>
            <a:off x="3202305" y="2690972"/>
            <a:ext cx="37115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5" name="Straight Connector 164"/>
          <p:cNvCxnSpPr>
            <a:stCxn id="132" idx="0"/>
            <a:endCxn id="124" idx="0"/>
          </p:cNvCxnSpPr>
          <p:nvPr/>
        </p:nvCxnSpPr>
        <p:spPr>
          <a:xfrm>
            <a:off x="3202305" y="2690972"/>
            <a:ext cx="46513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7" name="Straight Connector 166"/>
          <p:cNvCxnSpPr>
            <a:stCxn id="130" idx="0"/>
            <a:endCxn id="113" idx="0"/>
          </p:cNvCxnSpPr>
          <p:nvPr/>
        </p:nvCxnSpPr>
        <p:spPr>
          <a:xfrm flipH="1">
            <a:off x="32023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9" name="Straight Connector 168"/>
          <p:cNvCxnSpPr>
            <a:stCxn id="130" idx="0"/>
            <a:endCxn id="106" idx="0"/>
          </p:cNvCxnSpPr>
          <p:nvPr/>
        </p:nvCxnSpPr>
        <p:spPr>
          <a:xfrm flipH="1">
            <a:off x="2279824" y="2690972"/>
            <a:ext cx="18527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1" name="Straight Connector 170"/>
          <p:cNvCxnSpPr>
            <a:stCxn id="130" idx="0"/>
          </p:cNvCxnSpPr>
          <p:nvPr/>
        </p:nvCxnSpPr>
        <p:spPr>
          <a:xfrm flipH="1">
            <a:off x="1352719" y="2690972"/>
            <a:ext cx="27798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3" name="Straight Connector 172"/>
          <p:cNvCxnSpPr>
            <a:stCxn id="130" idx="0"/>
            <a:endCxn id="118" idx="0"/>
          </p:cNvCxnSpPr>
          <p:nvPr/>
        </p:nvCxnSpPr>
        <p:spPr>
          <a:xfrm>
            <a:off x="4132591" y="2690972"/>
            <a:ext cx="923914"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5" name="Straight Connector 174"/>
          <p:cNvCxnSpPr>
            <a:stCxn id="130" idx="0"/>
            <a:endCxn id="120" idx="0"/>
          </p:cNvCxnSpPr>
          <p:nvPr/>
        </p:nvCxnSpPr>
        <p:spPr>
          <a:xfrm>
            <a:off x="4132591" y="269097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7" name="Straight Connector 176"/>
          <p:cNvCxnSpPr>
            <a:stCxn id="130" idx="0"/>
            <a:endCxn id="122" idx="0"/>
          </p:cNvCxnSpPr>
          <p:nvPr/>
        </p:nvCxnSpPr>
        <p:spPr>
          <a:xfrm>
            <a:off x="4132591" y="2690972"/>
            <a:ext cx="27813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9" name="Straight Connector 178"/>
          <p:cNvCxnSpPr>
            <a:stCxn id="130" idx="0"/>
            <a:endCxn id="124" idx="0"/>
          </p:cNvCxnSpPr>
          <p:nvPr/>
        </p:nvCxnSpPr>
        <p:spPr>
          <a:xfrm>
            <a:off x="4132591" y="2690972"/>
            <a:ext cx="37211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sp>
        <p:nvSpPr>
          <p:cNvPr id="3" name="Slide Number Placeholder 2"/>
          <p:cNvSpPr>
            <a:spLocks noGrp="1"/>
          </p:cNvSpPr>
          <p:nvPr>
            <p:ph type="sldNum" idx="12"/>
          </p:nvPr>
        </p:nvSpPr>
        <p:spPr/>
        <p:txBody>
          <a:bodyPr/>
          <a:lstStyle/>
          <a:p>
            <a:fld id="{C921E2DF-5279-024C-809C-CD16853F95A6}" type="slidenum">
              <a:rPr lang="en-US">
                <a:solidFill>
                  <a:srgbClr val="FFFFFF">
                    <a:lumMod val="65000"/>
                  </a:srgbClr>
                </a:solidFill>
              </a:rPr>
              <a:pPr/>
              <a:t>2</a:t>
            </a:fld>
            <a:endParaRPr lang="en-US">
              <a:solidFill>
                <a:srgbClr val="FFFFFF">
                  <a:lumMod val="65000"/>
                </a:srgbClr>
              </a:solidFill>
            </a:endParaRPr>
          </a:p>
        </p:txBody>
      </p:sp>
      <p:cxnSp>
        <p:nvCxnSpPr>
          <p:cNvPr id="212" name="Straight Connector 211"/>
          <p:cNvCxnSpPr>
            <a:stCxn id="128" idx="0"/>
          </p:cNvCxnSpPr>
          <p:nvPr/>
        </p:nvCxnSpPr>
        <p:spPr>
          <a:xfrm flipH="1">
            <a:off x="1352723" y="2690972"/>
            <a:ext cx="37038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6" name="Straight Connector 215"/>
          <p:cNvCxnSpPr>
            <a:stCxn id="128" idx="0"/>
            <a:endCxn id="113" idx="0"/>
          </p:cNvCxnSpPr>
          <p:nvPr/>
        </p:nvCxnSpPr>
        <p:spPr>
          <a:xfrm flipH="1">
            <a:off x="3202305" y="2690972"/>
            <a:ext cx="18542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8" name="Straight Connector 217"/>
          <p:cNvCxnSpPr>
            <a:stCxn id="128" idx="0"/>
            <a:endCxn id="115" idx="0"/>
          </p:cNvCxnSpPr>
          <p:nvPr/>
        </p:nvCxnSpPr>
        <p:spPr>
          <a:xfrm flipH="1">
            <a:off x="4132591" y="2690972"/>
            <a:ext cx="923914"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0" name="Straight Connector 219"/>
          <p:cNvCxnSpPr>
            <a:stCxn id="128" idx="0"/>
            <a:endCxn id="118" idx="0"/>
          </p:cNvCxnSpPr>
          <p:nvPr/>
        </p:nvCxnSpPr>
        <p:spPr>
          <a:xfrm>
            <a:off x="5056505"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2" name="Straight Connector 221"/>
          <p:cNvCxnSpPr>
            <a:stCxn id="128" idx="0"/>
            <a:endCxn id="120" idx="0"/>
          </p:cNvCxnSpPr>
          <p:nvPr/>
        </p:nvCxnSpPr>
        <p:spPr>
          <a:xfrm>
            <a:off x="50565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6" name="Straight Connector 225"/>
          <p:cNvCxnSpPr>
            <a:stCxn id="128" idx="0"/>
            <a:endCxn id="122" idx="0"/>
          </p:cNvCxnSpPr>
          <p:nvPr/>
        </p:nvCxnSpPr>
        <p:spPr>
          <a:xfrm>
            <a:off x="5056505" y="2690972"/>
            <a:ext cx="18573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0" name="Straight Connector 229"/>
          <p:cNvCxnSpPr>
            <a:stCxn id="126" idx="0"/>
          </p:cNvCxnSpPr>
          <p:nvPr/>
        </p:nvCxnSpPr>
        <p:spPr>
          <a:xfrm flipH="1">
            <a:off x="1352742" y="2690972"/>
            <a:ext cx="46340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4" name="Straight Connector 233"/>
          <p:cNvCxnSpPr>
            <a:stCxn id="126" idx="0"/>
            <a:endCxn id="113" idx="0"/>
          </p:cNvCxnSpPr>
          <p:nvPr/>
        </p:nvCxnSpPr>
        <p:spPr>
          <a:xfrm flipH="1">
            <a:off x="3202305" y="2690972"/>
            <a:ext cx="27844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8" name="Straight Connector 237"/>
          <p:cNvCxnSpPr>
            <a:stCxn id="126" idx="0"/>
            <a:endCxn id="118" idx="0"/>
          </p:cNvCxnSpPr>
          <p:nvPr/>
        </p:nvCxnSpPr>
        <p:spPr>
          <a:xfrm flipH="1">
            <a:off x="50565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2" name="Straight Connector 241"/>
          <p:cNvCxnSpPr>
            <a:stCxn id="126" idx="0"/>
            <a:endCxn id="122" idx="0"/>
          </p:cNvCxnSpPr>
          <p:nvPr/>
        </p:nvCxnSpPr>
        <p:spPr>
          <a:xfrm>
            <a:off x="5986791" y="2690972"/>
            <a:ext cx="9271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4" name="Straight Connector 243"/>
          <p:cNvCxnSpPr>
            <a:stCxn id="126" idx="0"/>
            <a:endCxn id="124" idx="0"/>
          </p:cNvCxnSpPr>
          <p:nvPr/>
        </p:nvCxnSpPr>
        <p:spPr>
          <a:xfrm>
            <a:off x="5986791" y="2690972"/>
            <a:ext cx="18669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6" name="Straight Connector 245"/>
          <p:cNvCxnSpPr>
            <a:stCxn id="126" idx="0"/>
            <a:endCxn id="120" idx="0"/>
          </p:cNvCxnSpPr>
          <p:nvPr/>
        </p:nvCxnSpPr>
        <p:spPr>
          <a:xfrm>
            <a:off x="5986791"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248" name="Group 247"/>
          <p:cNvGrpSpPr/>
          <p:nvPr/>
        </p:nvGrpSpPr>
        <p:grpSpPr>
          <a:xfrm>
            <a:off x="3820219" y="2538015"/>
            <a:ext cx="598706" cy="344401"/>
            <a:chOff x="3769419" y="2741133"/>
            <a:chExt cx="574073" cy="330231"/>
          </a:xfrm>
        </p:grpSpPr>
        <p:sp>
          <p:nvSpPr>
            <p:cNvPr id="130" name="Rectangle 129"/>
            <p:cNvSpPr/>
            <p:nvPr/>
          </p:nvSpPr>
          <p:spPr>
            <a:xfrm>
              <a:off x="3964164"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29" name="Picture 12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69419" y="2741133"/>
              <a:ext cx="574073" cy="330231"/>
            </a:xfrm>
            <a:prstGeom prst="rect">
              <a:avLst/>
            </a:prstGeom>
          </p:spPr>
        </p:pic>
      </p:grpSp>
      <p:grpSp>
        <p:nvGrpSpPr>
          <p:cNvPr id="247" name="Group 246"/>
          <p:cNvGrpSpPr/>
          <p:nvPr/>
        </p:nvGrpSpPr>
        <p:grpSpPr>
          <a:xfrm>
            <a:off x="2889933" y="2538015"/>
            <a:ext cx="598706" cy="344401"/>
            <a:chOff x="2839133" y="2741133"/>
            <a:chExt cx="574073" cy="330231"/>
          </a:xfrm>
        </p:grpSpPr>
        <p:sp>
          <p:nvSpPr>
            <p:cNvPr id="132" name="Rectangle 131"/>
            <p:cNvSpPr/>
            <p:nvPr/>
          </p:nvSpPr>
          <p:spPr>
            <a:xfrm>
              <a:off x="3033878"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31" name="Picture 130"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39133" y="2741133"/>
              <a:ext cx="574073" cy="330231"/>
            </a:xfrm>
            <a:prstGeom prst="rect">
              <a:avLst/>
            </a:prstGeom>
          </p:spPr>
        </p:pic>
      </p:grpSp>
      <p:sp>
        <p:nvSpPr>
          <p:cNvPr id="263" name="Rounded Rectangle 262"/>
          <p:cNvSpPr/>
          <p:nvPr/>
        </p:nvSpPr>
        <p:spPr>
          <a:xfrm>
            <a:off x="1053063" y="2207286"/>
            <a:ext cx="7066197" cy="289441"/>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45720" rtlCol="0" anchor="ctr">
            <a:noAutofit/>
          </a:bodyPr>
          <a:lstStyle/>
          <a:p>
            <a:pPr algn="ctr" defTabSz="457200">
              <a:buClrTx/>
              <a:buFontTx/>
              <a:buNone/>
            </a:pPr>
            <a:r>
              <a:rPr lang="en-US" b="1" kern="1200" dirty="0">
                <a:solidFill>
                  <a:srgbClr val="FFFFFF"/>
                </a:solidFill>
                <a:latin typeface="Corbel"/>
                <a:cs typeface="Corbel"/>
              </a:rPr>
              <a:t>Access Service Orchestration &amp; Control</a:t>
            </a:r>
          </a:p>
        </p:txBody>
      </p:sp>
      <p:sp>
        <p:nvSpPr>
          <p:cNvPr id="265" name="TextBox 264"/>
          <p:cNvSpPr txBox="1"/>
          <p:nvPr/>
        </p:nvSpPr>
        <p:spPr>
          <a:xfrm>
            <a:off x="3454086" y="1630364"/>
            <a:ext cx="1831744" cy="369332"/>
          </a:xfrm>
          <a:prstGeom prst="rect">
            <a:avLst/>
          </a:prstGeom>
          <a:noFill/>
        </p:spPr>
        <p:txBody>
          <a:bodyPr wrap="none" lIns="0" tIns="0" rIns="0" bIns="0" rtlCol="0">
            <a:spAutoFit/>
          </a:bodyPr>
          <a:lstStyle/>
          <a:p>
            <a:pPr algn="ctr" defTabSz="457123">
              <a:spcBef>
                <a:spcPts val="400"/>
              </a:spcBef>
              <a:buClrTx/>
              <a:buFontTx/>
              <a:buNone/>
            </a:pPr>
            <a:r>
              <a:rPr lang="en-US" kern="1200" dirty="0">
                <a:solidFill>
                  <a:srgbClr val="4B4B4B"/>
                </a:solidFill>
                <a:latin typeface="Corbel"/>
                <a:ea typeface="+mn-ea"/>
                <a:cs typeface="Corbel"/>
              </a:rPr>
              <a:t>Mobile</a:t>
            </a:r>
            <a:br>
              <a:rPr lang="en-US" kern="1200" dirty="0">
                <a:solidFill>
                  <a:srgbClr val="4B4B4B"/>
                </a:solidFill>
                <a:latin typeface="Corbel"/>
                <a:ea typeface="+mn-ea"/>
                <a:cs typeface="Corbel"/>
              </a:rPr>
            </a:br>
            <a:r>
              <a:rPr lang="en-US" sz="1000" kern="1200" dirty="0" err="1">
                <a:solidFill>
                  <a:srgbClr val="4B4B4B"/>
                </a:solidFill>
                <a:latin typeface="Corbel"/>
                <a:ea typeface="+mn-ea"/>
                <a:cs typeface="Corbel"/>
              </a:rPr>
              <a:t>vBBU</a:t>
            </a:r>
            <a:r>
              <a:rPr lang="en-US" sz="1000" kern="1200" dirty="0">
                <a:solidFill>
                  <a:srgbClr val="4B4B4B"/>
                </a:solidFill>
                <a:latin typeface="Corbel"/>
                <a:ea typeface="+mn-ea"/>
                <a:cs typeface="Corbel"/>
              </a:rPr>
              <a:t>. </a:t>
            </a:r>
            <a:r>
              <a:rPr lang="en-US" sz="1000" kern="1200" dirty="0" err="1">
                <a:solidFill>
                  <a:srgbClr val="4B4B4B"/>
                </a:solidFill>
                <a:latin typeface="Corbel"/>
                <a:ea typeface="+mn-ea"/>
                <a:cs typeface="Corbel"/>
              </a:rPr>
              <a:t>vMME</a:t>
            </a:r>
            <a:r>
              <a:rPr lang="en-US" sz="1000" kern="1200" dirty="0">
                <a:solidFill>
                  <a:srgbClr val="4B4B4B"/>
                </a:solidFill>
                <a:latin typeface="Corbel"/>
                <a:ea typeface="+mn-ea"/>
                <a:cs typeface="Corbel"/>
              </a:rPr>
              <a:t>, </a:t>
            </a:r>
            <a:r>
              <a:rPr lang="en-US" sz="1000" kern="1200" dirty="0" err="1">
                <a:solidFill>
                  <a:srgbClr val="4B4B4B"/>
                </a:solidFill>
                <a:latin typeface="Corbel"/>
                <a:ea typeface="+mn-ea"/>
                <a:cs typeface="Corbel"/>
              </a:rPr>
              <a:t>vSGW</a:t>
            </a:r>
            <a:r>
              <a:rPr lang="en-US" sz="1000" kern="1200" dirty="0">
                <a:solidFill>
                  <a:srgbClr val="4B4B4B"/>
                </a:solidFill>
                <a:latin typeface="Corbel"/>
                <a:ea typeface="+mn-ea"/>
                <a:cs typeface="Corbel"/>
              </a:rPr>
              <a:t>, </a:t>
            </a:r>
            <a:r>
              <a:rPr lang="en-US" sz="1000" kern="1200" dirty="0" err="1">
                <a:solidFill>
                  <a:srgbClr val="4B4B4B"/>
                </a:solidFill>
                <a:latin typeface="Corbel"/>
                <a:ea typeface="+mn-ea"/>
                <a:cs typeface="Corbel"/>
              </a:rPr>
              <a:t>vPGW</a:t>
            </a:r>
            <a:r>
              <a:rPr lang="en-US" sz="1000" kern="1200" dirty="0">
                <a:solidFill>
                  <a:srgbClr val="4B4B4B"/>
                </a:solidFill>
                <a:latin typeface="Corbel"/>
                <a:ea typeface="+mn-ea"/>
                <a:cs typeface="Corbel"/>
              </a:rPr>
              <a:t>, </a:t>
            </a:r>
            <a:r>
              <a:rPr lang="en-US" sz="1000" kern="1200" dirty="0" err="1">
                <a:solidFill>
                  <a:srgbClr val="4B4B4B"/>
                </a:solidFill>
                <a:latin typeface="Corbel"/>
                <a:ea typeface="+mn-ea"/>
                <a:cs typeface="Corbel"/>
              </a:rPr>
              <a:t>vCDN</a:t>
            </a:r>
            <a:endParaRPr lang="en-US" sz="1000" kern="1200" dirty="0">
              <a:solidFill>
                <a:srgbClr val="4B4B4B"/>
              </a:solidFill>
              <a:latin typeface="Corbel"/>
              <a:ea typeface="+mn-ea"/>
              <a:cs typeface="Corbel"/>
            </a:endParaRPr>
          </a:p>
        </p:txBody>
      </p:sp>
      <p:sp>
        <p:nvSpPr>
          <p:cNvPr id="267" name="TextBox 266"/>
          <p:cNvSpPr txBox="1"/>
          <p:nvPr/>
        </p:nvSpPr>
        <p:spPr>
          <a:xfrm>
            <a:off x="7321509" y="4185774"/>
            <a:ext cx="1101764" cy="215444"/>
          </a:xfrm>
          <a:prstGeom prst="rect">
            <a:avLst/>
          </a:prstGeom>
          <a:noFill/>
        </p:spPr>
        <p:txBody>
          <a:bodyPr wrap="none" lIns="0" tIns="0" rIns="0" bIns="0" rtlCol="0">
            <a:spAutoFit/>
          </a:bodyPr>
          <a:lstStyle/>
          <a:p>
            <a:pPr algn="ctr" defTabSz="457123">
              <a:spcBef>
                <a:spcPts val="400"/>
              </a:spcBef>
              <a:buClrTx/>
              <a:buFontTx/>
              <a:buNone/>
            </a:pPr>
            <a:r>
              <a:rPr lang="en-US" kern="1200" dirty="0">
                <a:solidFill>
                  <a:srgbClr val="4B4B4B"/>
                </a:solidFill>
                <a:latin typeface="Corbel"/>
                <a:ea typeface="+mn-ea"/>
                <a:cs typeface="Corbel"/>
              </a:rPr>
              <a:t>ROADM </a:t>
            </a:r>
            <a:r>
              <a:rPr lang="en-US" kern="1200" dirty="0" err="1">
                <a:solidFill>
                  <a:srgbClr val="4B4B4B"/>
                </a:solidFill>
                <a:latin typeface="Corbel"/>
                <a:ea typeface="+mn-ea"/>
                <a:cs typeface="Corbel"/>
              </a:rPr>
              <a:t>(Core)</a:t>
            </a:r>
            <a:endParaRPr lang="en-US" kern="1200" dirty="0">
              <a:solidFill>
                <a:srgbClr val="4B4B4B"/>
              </a:solidFill>
              <a:latin typeface="Corbel"/>
              <a:ea typeface="+mn-ea"/>
              <a:cs typeface="Corbel"/>
            </a:endParaRPr>
          </a:p>
        </p:txBody>
      </p:sp>
      <p:sp>
        <p:nvSpPr>
          <p:cNvPr id="269" name="TextBox 268"/>
          <p:cNvSpPr txBox="1"/>
          <p:nvPr/>
        </p:nvSpPr>
        <p:spPr>
          <a:xfrm>
            <a:off x="2061777" y="4185774"/>
            <a:ext cx="406061" cy="215444"/>
          </a:xfrm>
          <a:prstGeom prst="rect">
            <a:avLst/>
          </a:prstGeom>
          <a:noFill/>
        </p:spPr>
        <p:txBody>
          <a:bodyPr wrap="none" lIns="0" tIns="0" rIns="0" bIns="0" rtlCol="0">
            <a:spAutoFit/>
          </a:bodyPr>
          <a:lstStyle/>
          <a:p>
            <a:pPr algn="ctr" defTabSz="457123">
              <a:spcBef>
                <a:spcPts val="400"/>
              </a:spcBef>
              <a:buClrTx/>
              <a:buFontTx/>
              <a:buNone/>
            </a:pPr>
            <a:r>
              <a:rPr lang="en-US" kern="1200" dirty="0">
                <a:solidFill>
                  <a:srgbClr val="4B4B4B"/>
                </a:solidFill>
                <a:latin typeface="Corbel"/>
                <a:ea typeface="+mn-ea"/>
                <a:cs typeface="Corbel"/>
              </a:rPr>
              <a:t>BBUs</a:t>
            </a:r>
            <a:endParaRPr lang="en-US" kern="1200">
              <a:solidFill>
                <a:srgbClr val="4B4B4B"/>
              </a:solidFill>
              <a:latin typeface="Corbel"/>
              <a:ea typeface="+mn-ea"/>
              <a:cs typeface="Corbel"/>
            </a:endParaRPr>
          </a:p>
        </p:txBody>
      </p:sp>
      <p:sp>
        <p:nvSpPr>
          <p:cNvPr id="270" name="TextBox 269"/>
          <p:cNvSpPr txBox="1"/>
          <p:nvPr/>
        </p:nvSpPr>
        <p:spPr>
          <a:xfrm>
            <a:off x="2809036" y="4185774"/>
            <a:ext cx="751019" cy="215444"/>
          </a:xfrm>
          <a:prstGeom prst="rect">
            <a:avLst/>
          </a:prstGeom>
          <a:noFill/>
        </p:spPr>
        <p:txBody>
          <a:bodyPr wrap="none" lIns="0" tIns="0" rIns="0" bIns="0" rtlCol="0">
            <a:spAutoFit/>
          </a:bodyPr>
          <a:lstStyle/>
          <a:p>
            <a:pPr algn="ctr" defTabSz="457123">
              <a:spcBef>
                <a:spcPts val="400"/>
              </a:spcBef>
              <a:buClrTx/>
              <a:buFontTx/>
              <a:buNone/>
            </a:pPr>
            <a:r>
              <a:rPr lang="en-US" kern="1200" dirty="0">
                <a:solidFill>
                  <a:srgbClr val="4B4B4B"/>
                </a:solidFill>
                <a:latin typeface="Corbel"/>
                <a:ea typeface="+mn-ea"/>
                <a:cs typeface="Corbel"/>
              </a:rPr>
              <a:t>PON OLTs</a:t>
            </a:r>
            <a:endParaRPr lang="en-US" kern="1200">
              <a:solidFill>
                <a:srgbClr val="4B4B4B"/>
              </a:solidFill>
              <a:latin typeface="Corbel"/>
              <a:ea typeface="+mn-ea"/>
              <a:cs typeface="Corbel"/>
            </a:endParaRPr>
          </a:p>
        </p:txBody>
      </p:sp>
      <p:sp>
        <p:nvSpPr>
          <p:cNvPr id="87" name="TextBox 86"/>
          <p:cNvSpPr txBox="1"/>
          <p:nvPr/>
        </p:nvSpPr>
        <p:spPr>
          <a:xfrm>
            <a:off x="1004740" y="1620735"/>
            <a:ext cx="1384343" cy="369332"/>
          </a:xfrm>
          <a:prstGeom prst="rect">
            <a:avLst/>
          </a:prstGeom>
          <a:noFill/>
        </p:spPr>
        <p:txBody>
          <a:bodyPr wrap="none" lIns="0" tIns="0" rIns="0" bIns="0" rtlCol="0">
            <a:spAutoFit/>
          </a:bodyPr>
          <a:lstStyle/>
          <a:p>
            <a:pPr algn="ctr" defTabSz="457123">
              <a:spcBef>
                <a:spcPts val="400"/>
              </a:spcBef>
              <a:buClrTx/>
              <a:buFontTx/>
              <a:buNone/>
            </a:pPr>
            <a:r>
              <a:rPr lang="en-US" kern="1200" dirty="0">
                <a:solidFill>
                  <a:srgbClr val="4B4B4B"/>
                </a:solidFill>
                <a:latin typeface="Corbel"/>
                <a:ea typeface="+mn-ea"/>
                <a:cs typeface="Corbel"/>
              </a:rPr>
              <a:t>Residential</a:t>
            </a:r>
            <a:br>
              <a:rPr lang="en-US" kern="1200" dirty="0">
                <a:solidFill>
                  <a:srgbClr val="4B4B4B"/>
                </a:solidFill>
                <a:latin typeface="Corbel"/>
                <a:ea typeface="+mn-ea"/>
                <a:cs typeface="Corbel"/>
              </a:rPr>
            </a:br>
            <a:r>
              <a:rPr lang="en-US" sz="1000" kern="1200" dirty="0" err="1">
                <a:solidFill>
                  <a:srgbClr val="4B4B4B"/>
                </a:solidFill>
                <a:latin typeface="Corbel"/>
                <a:ea typeface="+mn-ea"/>
                <a:cs typeface="Corbel"/>
              </a:rPr>
              <a:t>vOLT, vSG, vRouter, vCDN</a:t>
            </a:r>
            <a:endParaRPr lang="en-US" sz="1000" kern="1200" dirty="0">
              <a:solidFill>
                <a:srgbClr val="4B4B4B"/>
              </a:solidFill>
              <a:latin typeface="Corbel"/>
              <a:ea typeface="+mn-ea"/>
              <a:cs typeface="Corbel"/>
            </a:endParaRPr>
          </a:p>
        </p:txBody>
      </p:sp>
      <p:sp>
        <p:nvSpPr>
          <p:cNvPr id="88" name="TextBox 87"/>
          <p:cNvSpPr txBox="1"/>
          <p:nvPr/>
        </p:nvSpPr>
        <p:spPr>
          <a:xfrm>
            <a:off x="5998816" y="1656142"/>
            <a:ext cx="2090316" cy="369332"/>
          </a:xfrm>
          <a:prstGeom prst="rect">
            <a:avLst/>
          </a:prstGeom>
          <a:noFill/>
        </p:spPr>
        <p:txBody>
          <a:bodyPr wrap="none" lIns="0" tIns="0" rIns="0" bIns="0" rtlCol="0">
            <a:spAutoFit/>
          </a:bodyPr>
          <a:lstStyle/>
          <a:p>
            <a:pPr algn="ctr" defTabSz="457123">
              <a:spcBef>
                <a:spcPts val="400"/>
              </a:spcBef>
              <a:buClrTx/>
              <a:buFontTx/>
              <a:buNone/>
            </a:pPr>
            <a:r>
              <a:rPr lang="en-US" kern="1200" dirty="0">
                <a:solidFill>
                  <a:srgbClr val="4B4B4B"/>
                </a:solidFill>
                <a:latin typeface="Corbel"/>
                <a:ea typeface="+mn-ea"/>
                <a:cs typeface="Corbel"/>
              </a:rPr>
              <a:t>Enterprise</a:t>
            </a:r>
            <a:br>
              <a:rPr lang="en-US" kern="1200" dirty="0">
                <a:solidFill>
                  <a:srgbClr val="4B4B4B"/>
                </a:solidFill>
                <a:latin typeface="Corbel"/>
                <a:ea typeface="+mn-ea"/>
                <a:cs typeface="Corbel"/>
              </a:rPr>
            </a:br>
            <a:r>
              <a:rPr lang="en-US" sz="1000" kern="1200" dirty="0" err="1">
                <a:solidFill>
                  <a:srgbClr val="4B4B4B"/>
                </a:solidFill>
                <a:latin typeface="Corbel"/>
                <a:ea typeface="+mn-ea"/>
                <a:cs typeface="Corbel"/>
              </a:rPr>
              <a:t>vCarrierEthernet, vOAM, vWanEx, vIDS</a:t>
            </a:r>
            <a:endParaRPr lang="en-US" sz="1000" kern="1200" dirty="0">
              <a:solidFill>
                <a:srgbClr val="4B4B4B"/>
              </a:solidFill>
              <a:latin typeface="Corbel"/>
              <a:ea typeface="+mn-ea"/>
              <a:cs typeface="Corbel"/>
            </a:endParaRPr>
          </a:p>
        </p:txBody>
      </p:sp>
      <p:pic>
        <p:nvPicPr>
          <p:cNvPr id="91" name="Picture 90" descr="building2.png"/>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684082" y="502539"/>
            <a:ext cx="678160" cy="1110157"/>
          </a:xfrm>
          <a:prstGeom prst="rect">
            <a:avLst/>
          </a:prstGeom>
        </p:spPr>
      </p:pic>
      <p:pic>
        <p:nvPicPr>
          <p:cNvPr id="92" name="Picture 91" descr="house.png"/>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39683" y="957259"/>
            <a:ext cx="816038" cy="584522"/>
          </a:xfrm>
          <a:prstGeom prst="rect">
            <a:avLst/>
          </a:prstGeom>
        </p:spPr>
      </p:pic>
      <p:grpSp>
        <p:nvGrpSpPr>
          <p:cNvPr id="257" name="Group 256"/>
          <p:cNvGrpSpPr/>
          <p:nvPr/>
        </p:nvGrpSpPr>
        <p:grpSpPr>
          <a:xfrm>
            <a:off x="6601519" y="3122665"/>
            <a:ext cx="598706" cy="344401"/>
            <a:chOff x="6550719" y="3436458"/>
            <a:chExt cx="574073" cy="330231"/>
          </a:xfrm>
        </p:grpSpPr>
        <p:sp>
          <p:nvSpPr>
            <p:cNvPr id="122" name="Rectangle 121"/>
            <p:cNvSpPr/>
            <p:nvPr/>
          </p:nvSpPr>
          <p:spPr>
            <a:xfrm>
              <a:off x="67454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21" name="Picture 120"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50719" y="3436458"/>
              <a:ext cx="574073" cy="330231"/>
            </a:xfrm>
            <a:prstGeom prst="rect">
              <a:avLst/>
            </a:prstGeom>
          </p:spPr>
        </p:pic>
      </p:grpSp>
      <p:grpSp>
        <p:nvGrpSpPr>
          <p:cNvPr id="256" name="Group 255"/>
          <p:cNvGrpSpPr/>
          <p:nvPr/>
        </p:nvGrpSpPr>
        <p:grpSpPr>
          <a:xfrm>
            <a:off x="5674419" y="3122665"/>
            <a:ext cx="598706" cy="344401"/>
            <a:chOff x="5623619" y="3436458"/>
            <a:chExt cx="574073" cy="330231"/>
          </a:xfrm>
        </p:grpSpPr>
        <p:sp>
          <p:nvSpPr>
            <p:cNvPr id="120" name="Rectangle 119"/>
            <p:cNvSpPr/>
            <p:nvPr/>
          </p:nvSpPr>
          <p:spPr>
            <a:xfrm>
              <a:off x="58183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19" name="Picture 11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23619" y="3436458"/>
              <a:ext cx="574073" cy="330231"/>
            </a:xfrm>
            <a:prstGeom prst="rect">
              <a:avLst/>
            </a:prstGeom>
          </p:spPr>
        </p:pic>
      </p:grpSp>
      <p:grpSp>
        <p:nvGrpSpPr>
          <p:cNvPr id="255" name="Group 254"/>
          <p:cNvGrpSpPr/>
          <p:nvPr/>
        </p:nvGrpSpPr>
        <p:grpSpPr>
          <a:xfrm>
            <a:off x="4744133" y="3122665"/>
            <a:ext cx="598706" cy="344401"/>
            <a:chOff x="4693333" y="3436458"/>
            <a:chExt cx="574073" cy="330231"/>
          </a:xfrm>
        </p:grpSpPr>
        <p:sp>
          <p:nvSpPr>
            <p:cNvPr id="118" name="Rectangle 117"/>
            <p:cNvSpPr/>
            <p:nvPr/>
          </p:nvSpPr>
          <p:spPr>
            <a:xfrm>
              <a:off x="4888078"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17" name="Picture 116"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93333" y="3436458"/>
              <a:ext cx="574073" cy="330231"/>
            </a:xfrm>
            <a:prstGeom prst="rect">
              <a:avLst/>
            </a:prstGeom>
          </p:spPr>
        </p:pic>
      </p:grpSp>
      <p:cxnSp>
        <p:nvCxnSpPr>
          <p:cNvPr id="12" name="Straight Connector 11"/>
          <p:cNvCxnSpPr>
            <a:stCxn id="106" idx="0"/>
            <a:endCxn id="128" idx="1"/>
          </p:cNvCxnSpPr>
          <p:nvPr/>
        </p:nvCxnSpPr>
        <p:spPr>
          <a:xfrm flipV="1">
            <a:off x="2279802" y="2725720"/>
            <a:ext cx="2667432"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06" idx="3"/>
            <a:endCxn id="126" idx="1"/>
          </p:cNvCxnSpPr>
          <p:nvPr/>
        </p:nvCxnSpPr>
        <p:spPr>
          <a:xfrm flipV="1">
            <a:off x="2389085" y="2725740"/>
            <a:ext cx="3488447" cy="584655"/>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115" idx="0"/>
            <a:endCxn id="126" idx="1"/>
          </p:cNvCxnSpPr>
          <p:nvPr/>
        </p:nvCxnSpPr>
        <p:spPr>
          <a:xfrm flipV="1">
            <a:off x="4132607" y="2725720"/>
            <a:ext cx="1744929"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124" idx="0"/>
            <a:endCxn id="128" idx="2"/>
          </p:cNvCxnSpPr>
          <p:nvPr/>
        </p:nvCxnSpPr>
        <p:spPr>
          <a:xfrm flipH="1" flipV="1">
            <a:off x="5056505" y="2760492"/>
            <a:ext cx="2797186" cy="515119"/>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2" name="Group 21"/>
          <p:cNvGrpSpPr/>
          <p:nvPr/>
        </p:nvGrpSpPr>
        <p:grpSpPr>
          <a:xfrm>
            <a:off x="3820219" y="3122665"/>
            <a:ext cx="598706" cy="344401"/>
            <a:chOff x="3820219" y="3153790"/>
            <a:chExt cx="598706" cy="344401"/>
          </a:xfrm>
        </p:grpSpPr>
        <p:sp>
          <p:nvSpPr>
            <p:cNvPr id="115" name="Rectangle 114"/>
            <p:cNvSpPr/>
            <p:nvPr/>
          </p:nvSpPr>
          <p:spPr>
            <a:xfrm>
              <a:off x="40233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14" name="Picture 113"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20219" y="3153790"/>
              <a:ext cx="598706" cy="344401"/>
            </a:xfrm>
            <a:prstGeom prst="rect">
              <a:avLst/>
            </a:prstGeom>
          </p:spPr>
        </p:pic>
      </p:grpSp>
      <p:grpSp>
        <p:nvGrpSpPr>
          <p:cNvPr id="24" name="Group 23"/>
          <p:cNvGrpSpPr/>
          <p:nvPr/>
        </p:nvGrpSpPr>
        <p:grpSpPr>
          <a:xfrm>
            <a:off x="5674419" y="2538015"/>
            <a:ext cx="598706" cy="344401"/>
            <a:chOff x="5674419" y="2569135"/>
            <a:chExt cx="598706" cy="344401"/>
          </a:xfrm>
        </p:grpSpPr>
        <p:sp>
          <p:nvSpPr>
            <p:cNvPr id="126" name="Rectangle 125"/>
            <p:cNvSpPr/>
            <p:nvPr/>
          </p:nvSpPr>
          <p:spPr>
            <a:xfrm>
              <a:off x="5877520"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25" name="Picture 124"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74419" y="2569135"/>
              <a:ext cx="598706" cy="344401"/>
            </a:xfrm>
            <a:prstGeom prst="rect">
              <a:avLst/>
            </a:prstGeom>
          </p:spPr>
        </p:pic>
      </p:grpSp>
      <p:grpSp>
        <p:nvGrpSpPr>
          <p:cNvPr id="26" name="Group 25"/>
          <p:cNvGrpSpPr/>
          <p:nvPr/>
        </p:nvGrpSpPr>
        <p:grpSpPr>
          <a:xfrm>
            <a:off x="4744133" y="2538015"/>
            <a:ext cx="598706" cy="344401"/>
            <a:chOff x="4744133" y="2569135"/>
            <a:chExt cx="598706" cy="344401"/>
          </a:xfrm>
        </p:grpSpPr>
        <p:sp>
          <p:nvSpPr>
            <p:cNvPr id="128" name="Rectangle 127"/>
            <p:cNvSpPr/>
            <p:nvPr/>
          </p:nvSpPr>
          <p:spPr>
            <a:xfrm>
              <a:off x="4947234"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27" name="Picture 126"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44133" y="2569135"/>
              <a:ext cx="598706" cy="344401"/>
            </a:xfrm>
            <a:prstGeom prst="rect">
              <a:avLst/>
            </a:prstGeom>
          </p:spPr>
        </p:pic>
      </p:grpSp>
      <p:grpSp>
        <p:nvGrpSpPr>
          <p:cNvPr id="21" name="Group 20"/>
          <p:cNvGrpSpPr/>
          <p:nvPr/>
        </p:nvGrpSpPr>
        <p:grpSpPr>
          <a:xfrm>
            <a:off x="2889933" y="3122665"/>
            <a:ext cx="598706" cy="344401"/>
            <a:chOff x="2889933" y="3153790"/>
            <a:chExt cx="598706" cy="344401"/>
          </a:xfrm>
        </p:grpSpPr>
        <p:sp>
          <p:nvSpPr>
            <p:cNvPr id="113" name="Rectangle 112"/>
            <p:cNvSpPr/>
            <p:nvPr/>
          </p:nvSpPr>
          <p:spPr>
            <a:xfrm>
              <a:off x="3093034"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12" name="Picture 111"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89933" y="3153790"/>
              <a:ext cx="598706" cy="344401"/>
            </a:xfrm>
            <a:prstGeom prst="rect">
              <a:avLst/>
            </a:prstGeom>
          </p:spPr>
        </p:pic>
      </p:grpSp>
      <p:grpSp>
        <p:nvGrpSpPr>
          <p:cNvPr id="23" name="Group 22"/>
          <p:cNvGrpSpPr/>
          <p:nvPr/>
        </p:nvGrpSpPr>
        <p:grpSpPr>
          <a:xfrm>
            <a:off x="7541319" y="3122665"/>
            <a:ext cx="598706" cy="344401"/>
            <a:chOff x="7541319" y="3153790"/>
            <a:chExt cx="598706" cy="344401"/>
          </a:xfrm>
        </p:grpSpPr>
        <p:sp>
          <p:nvSpPr>
            <p:cNvPr id="124" name="Rectangle 123"/>
            <p:cNvSpPr/>
            <p:nvPr/>
          </p:nvSpPr>
          <p:spPr>
            <a:xfrm>
              <a:off x="77444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23" name="Picture 122"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41319" y="3153790"/>
              <a:ext cx="598706" cy="344401"/>
            </a:xfrm>
            <a:prstGeom prst="rect">
              <a:avLst/>
            </a:prstGeom>
          </p:spPr>
        </p:pic>
      </p:grpSp>
      <p:grpSp>
        <p:nvGrpSpPr>
          <p:cNvPr id="19" name="Group 18"/>
          <p:cNvGrpSpPr/>
          <p:nvPr/>
        </p:nvGrpSpPr>
        <p:grpSpPr>
          <a:xfrm>
            <a:off x="1967430" y="3122665"/>
            <a:ext cx="598706" cy="344401"/>
            <a:chOff x="1967430" y="3153790"/>
            <a:chExt cx="598706" cy="344401"/>
          </a:xfrm>
        </p:grpSpPr>
        <p:sp>
          <p:nvSpPr>
            <p:cNvPr id="106" name="Rectangle 105"/>
            <p:cNvSpPr/>
            <p:nvPr/>
          </p:nvSpPr>
          <p:spPr>
            <a:xfrm>
              <a:off x="2170531"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05" name="Picture 104"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7430" y="3153790"/>
              <a:ext cx="598706" cy="344401"/>
            </a:xfrm>
            <a:prstGeom prst="rect">
              <a:avLst/>
            </a:prstGeom>
          </p:spPr>
        </p:pic>
      </p:grpSp>
      <p:sp>
        <p:nvSpPr>
          <p:cNvPr id="96" name="TextBox 95"/>
          <p:cNvSpPr txBox="1"/>
          <p:nvPr/>
        </p:nvSpPr>
        <p:spPr>
          <a:xfrm>
            <a:off x="4170268" y="4185774"/>
            <a:ext cx="2577629" cy="215444"/>
          </a:xfrm>
          <a:prstGeom prst="rect">
            <a:avLst/>
          </a:prstGeom>
          <a:noFill/>
        </p:spPr>
        <p:txBody>
          <a:bodyPr wrap="none" lIns="0" tIns="0" rIns="0" bIns="0" rtlCol="0">
            <a:spAutoFit/>
          </a:bodyPr>
          <a:lstStyle/>
          <a:p>
            <a:pPr algn="ctr" defTabSz="457123">
              <a:spcBef>
                <a:spcPts val="400"/>
              </a:spcBef>
              <a:buClrTx/>
              <a:buFontTx/>
              <a:buNone/>
            </a:pPr>
            <a:r>
              <a:rPr lang="en-US" kern="1200">
                <a:solidFill>
                  <a:srgbClr val="4B4B4B"/>
                </a:solidFill>
                <a:latin typeface="Corbel"/>
                <a:ea typeface="+mn-ea"/>
                <a:cs typeface="Corbel"/>
              </a:rPr>
              <a:t>COTS (Off-the-Shelf) x86 Compute </a:t>
            </a:r>
            <a:endParaRPr lang="en-US" kern="1200" dirty="0">
              <a:solidFill>
                <a:srgbClr val="4B4B4B"/>
              </a:solidFill>
              <a:latin typeface="Corbel"/>
              <a:ea typeface="+mn-ea"/>
              <a:cs typeface="Corbel"/>
            </a:endParaRPr>
          </a:p>
        </p:txBody>
      </p:sp>
      <p:sp>
        <p:nvSpPr>
          <p:cNvPr id="97" name="TextBox 96"/>
          <p:cNvSpPr txBox="1"/>
          <p:nvPr/>
        </p:nvSpPr>
        <p:spPr>
          <a:xfrm>
            <a:off x="7035520" y="2591198"/>
            <a:ext cx="1579158" cy="420628"/>
          </a:xfrm>
          <a:prstGeom prst="rect">
            <a:avLst/>
          </a:prstGeom>
          <a:noFill/>
        </p:spPr>
        <p:txBody>
          <a:bodyPr wrap="none" lIns="0" tIns="0" rIns="0" bIns="0" rtlCol="0">
            <a:spAutoFit/>
          </a:bodyPr>
          <a:lstStyle/>
          <a:p>
            <a:pPr algn="ctr" defTabSz="457123">
              <a:spcBef>
                <a:spcPts val="400"/>
              </a:spcBef>
              <a:buClrTx/>
              <a:buFontTx/>
              <a:buNone/>
            </a:pPr>
            <a:r>
              <a:rPr lang="en-US" sz="1200" kern="1200" dirty="0">
                <a:solidFill>
                  <a:srgbClr val="4B4B4B"/>
                </a:solidFill>
                <a:latin typeface="Corbel"/>
                <a:ea typeface="+mn-ea"/>
                <a:cs typeface="Corbel"/>
              </a:rPr>
              <a:t>White-box Switches with</a:t>
            </a:r>
          </a:p>
          <a:p>
            <a:pPr algn="ctr" defTabSz="457123">
              <a:spcBef>
                <a:spcPts val="400"/>
              </a:spcBef>
              <a:buClrTx/>
              <a:buFontTx/>
              <a:buNone/>
            </a:pPr>
            <a:r>
              <a:rPr lang="en-US" sz="1200" kern="1200" dirty="0">
                <a:solidFill>
                  <a:srgbClr val="4B4B4B"/>
                </a:solidFill>
                <a:latin typeface="Corbel"/>
                <a:ea typeface="+mn-ea"/>
                <a:cs typeface="Corbel"/>
              </a:rPr>
              <a:t>Merchant Silicon</a:t>
            </a:r>
          </a:p>
        </p:txBody>
      </p:sp>
      <p:sp>
        <p:nvSpPr>
          <p:cNvPr id="4" name="Rectangle 3"/>
          <p:cNvSpPr/>
          <p:nvPr/>
        </p:nvSpPr>
        <p:spPr>
          <a:xfrm>
            <a:off x="2211797" y="4606121"/>
            <a:ext cx="5671405" cy="369332"/>
          </a:xfrm>
          <a:prstGeom prst="rect">
            <a:avLst/>
          </a:prstGeom>
        </p:spPr>
        <p:txBody>
          <a:bodyPr wrap="none">
            <a:spAutoFit/>
          </a:bodyPr>
          <a:lstStyle/>
          <a:p>
            <a:pPr algn="ctr" defTabSz="457200">
              <a:spcBef>
                <a:spcPct val="20000"/>
              </a:spcBef>
              <a:buClrTx/>
              <a:buFontTx/>
              <a:buNone/>
            </a:pPr>
            <a:r>
              <a:rPr lang="en-US" sz="1800" i="1" kern="1200" dirty="0">
                <a:latin typeface="Calibri (Body)"/>
                <a:ea typeface="+mn-ea"/>
                <a:cs typeface="Calibri (Body)"/>
              </a:rPr>
              <a:t>Economies of a datacenter, Agility of a cloud provider </a:t>
            </a:r>
          </a:p>
        </p:txBody>
      </p:sp>
      <p:sp>
        <p:nvSpPr>
          <p:cNvPr id="99" name="Shape 2051"/>
          <p:cNvSpPr/>
          <p:nvPr/>
        </p:nvSpPr>
        <p:spPr>
          <a:xfrm>
            <a:off x="83150" y="4083625"/>
            <a:ext cx="1067690" cy="1015024"/>
          </a:xfrm>
          <a:prstGeom prst="ellipse">
            <a:avLst/>
          </a:prstGeom>
          <a:solidFill>
            <a:srgbClr val="008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defTabSz="457200">
              <a:buSzPct val="25000"/>
              <a:buFont typeface="Calibri"/>
              <a:buNone/>
            </a:pPr>
            <a:r>
              <a:rPr lang="en" sz="1800" kern="1200">
                <a:latin typeface="Corbel" charset="0"/>
                <a:ea typeface="Corbel" charset="0"/>
                <a:cs typeface="Corbel" charset="0"/>
                <a:sym typeface="Calibri"/>
              </a:rPr>
              <a:t>SDN</a:t>
            </a:r>
          </a:p>
        </p:txBody>
      </p:sp>
      <p:sp>
        <p:nvSpPr>
          <p:cNvPr id="100" name="Shape 2052"/>
          <p:cNvSpPr/>
          <p:nvPr/>
        </p:nvSpPr>
        <p:spPr>
          <a:xfrm>
            <a:off x="836125" y="4083805"/>
            <a:ext cx="1067690" cy="1015024"/>
          </a:xfrm>
          <a:prstGeom prst="ellipse">
            <a:avLst/>
          </a:prstGeom>
          <a:solidFill>
            <a:srgbClr val="3366FF">
              <a:alpha val="1765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algn="r" defTabSz="457200">
              <a:buSzPct val="25000"/>
              <a:buFont typeface="Calibri"/>
              <a:buNone/>
            </a:pPr>
            <a:r>
              <a:rPr lang="en" sz="1800" kern="1200">
                <a:latin typeface="Corbel" charset="0"/>
                <a:ea typeface="Corbel" charset="0"/>
                <a:cs typeface="Corbel" charset="0"/>
                <a:sym typeface="Calibri"/>
              </a:rPr>
              <a:t>NFV</a:t>
            </a:r>
          </a:p>
        </p:txBody>
      </p:sp>
      <p:sp>
        <p:nvSpPr>
          <p:cNvPr id="101" name="Shape 2053"/>
          <p:cNvSpPr/>
          <p:nvPr/>
        </p:nvSpPr>
        <p:spPr>
          <a:xfrm>
            <a:off x="519218" y="3431305"/>
            <a:ext cx="1067690" cy="1015024"/>
          </a:xfrm>
          <a:prstGeom prst="ellipse">
            <a:avLst/>
          </a:prstGeom>
          <a:solidFill>
            <a:srgbClr val="FF0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t" anchorCtr="0">
            <a:noAutofit/>
          </a:bodyPr>
          <a:lstStyle/>
          <a:p>
            <a:pPr algn="ctr" defTabSz="457200">
              <a:buSzPct val="25000"/>
              <a:buFont typeface="Calibri"/>
              <a:buNone/>
            </a:pPr>
            <a:r>
              <a:rPr lang="en" sz="1800" kern="1200" dirty="0">
                <a:latin typeface="Corbel" charset="0"/>
                <a:ea typeface="Corbel" charset="0"/>
                <a:cs typeface="Corbel" charset="0"/>
                <a:sym typeface="Calibri"/>
              </a:rPr>
              <a:t>Cloud</a:t>
            </a:r>
          </a:p>
        </p:txBody>
      </p:sp>
      <p:grpSp>
        <p:nvGrpSpPr>
          <p:cNvPr id="107" name="Group 106"/>
          <p:cNvGrpSpPr/>
          <p:nvPr/>
        </p:nvGrpSpPr>
        <p:grpSpPr>
          <a:xfrm>
            <a:off x="1149641" y="3122665"/>
            <a:ext cx="598706" cy="344401"/>
            <a:chOff x="1967430" y="3153790"/>
            <a:chExt cx="598706" cy="344401"/>
          </a:xfrm>
        </p:grpSpPr>
        <p:sp>
          <p:nvSpPr>
            <p:cNvPr id="108" name="Rectangle 107"/>
            <p:cNvSpPr/>
            <p:nvPr/>
          </p:nvSpPr>
          <p:spPr>
            <a:xfrm>
              <a:off x="2170531"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pic>
          <p:nvPicPr>
            <p:cNvPr id="109" name="Picture 10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7430" y="3153790"/>
              <a:ext cx="598706" cy="344401"/>
            </a:xfrm>
            <a:prstGeom prst="rect">
              <a:avLst/>
            </a:prstGeom>
          </p:spPr>
        </p:pic>
      </p:grpSp>
      <p:sp>
        <p:nvSpPr>
          <p:cNvPr id="98" name="Title 1"/>
          <p:cNvSpPr txBox="1">
            <a:spLocks/>
          </p:cNvSpPr>
          <p:nvPr/>
        </p:nvSpPr>
        <p:spPr>
          <a:xfrm>
            <a:off x="264575" y="39"/>
            <a:ext cx="8682775" cy="601199"/>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buClrTx/>
              <a:buFontTx/>
              <a:buNone/>
            </a:pPr>
            <a:r>
              <a:rPr lang="en-US" sz="3200" b="1" dirty="0">
                <a:solidFill>
                  <a:srgbClr val="4F81BD"/>
                </a:solidFill>
                <a:latin typeface="Calibri"/>
              </a:rPr>
              <a:t>CORD – Central Office Rearchitected as a Datacenter</a:t>
            </a:r>
          </a:p>
        </p:txBody>
      </p:sp>
    </p:spTree>
    <p:extLst>
      <p:ext uri="{BB962C8B-B14F-4D97-AF65-F5344CB8AC3E}">
        <p14:creationId xmlns:p14="http://schemas.microsoft.com/office/powerpoint/2010/main" val="25706298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fade">
                                      <p:cBhvr>
                                        <p:cTn id="10" dur="500"/>
                                        <p:tgtEl>
                                          <p:spTgt spid="10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500"/>
                                        <p:tgtEl>
                                          <p:spTgt spid="9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9" grpId="0" animBg="1"/>
      <p:bldP spid="100" grpId="0" animBg="1"/>
      <p:bldP spid="10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8" name="Google Shape;308;p40"/>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a:buClr>
                <a:srgbClr val="A5A5A5"/>
              </a:buClr>
              <a:buSzPts val="800"/>
              <a:buFont typeface="Corbel"/>
              <a:buNone/>
            </a:pPr>
            <a:fld id="{00000000-1234-1234-1234-123412341234}" type="slidenum">
              <a:rPr lang="en-US"/>
              <a:pPr>
                <a:buClr>
                  <a:srgbClr val="A5A5A5"/>
                </a:buClr>
                <a:buSzPts val="800"/>
                <a:buFont typeface="Corbel"/>
                <a:buNone/>
              </a:pPr>
              <a:t>3</a:t>
            </a:fld>
            <a:endParaRPr/>
          </a:p>
        </p:txBody>
      </p:sp>
      <p:pic>
        <p:nvPicPr>
          <p:cNvPr id="309" name="Google Shape;309;p40" descr="cloud_flat-with-edge.png"/>
          <p:cNvPicPr preferRelativeResize="0"/>
          <p:nvPr/>
        </p:nvPicPr>
        <p:blipFill rotWithShape="1">
          <a:blip r:embed="rId3">
            <a:alphaModFix/>
          </a:blip>
          <a:srcRect/>
          <a:stretch/>
        </p:blipFill>
        <p:spPr>
          <a:xfrm>
            <a:off x="2107542" y="745319"/>
            <a:ext cx="1718056" cy="991614"/>
          </a:xfrm>
          <a:prstGeom prst="rect">
            <a:avLst/>
          </a:prstGeom>
          <a:noFill/>
          <a:ln>
            <a:noFill/>
          </a:ln>
        </p:spPr>
      </p:pic>
      <p:pic>
        <p:nvPicPr>
          <p:cNvPr id="310" name="Google Shape;310;p40" descr="cloud_flat-with-edge.png"/>
          <p:cNvPicPr preferRelativeResize="0"/>
          <p:nvPr/>
        </p:nvPicPr>
        <p:blipFill rotWithShape="1">
          <a:blip r:embed="rId3">
            <a:alphaModFix/>
          </a:blip>
          <a:srcRect/>
          <a:stretch/>
        </p:blipFill>
        <p:spPr>
          <a:xfrm>
            <a:off x="3876115" y="745319"/>
            <a:ext cx="1718056" cy="991614"/>
          </a:xfrm>
          <a:prstGeom prst="rect">
            <a:avLst/>
          </a:prstGeom>
          <a:noFill/>
          <a:ln>
            <a:noFill/>
          </a:ln>
        </p:spPr>
      </p:pic>
      <p:pic>
        <p:nvPicPr>
          <p:cNvPr id="311" name="Google Shape;311;p40" descr="cloud_flat-with-edge.png"/>
          <p:cNvPicPr preferRelativeResize="0"/>
          <p:nvPr/>
        </p:nvPicPr>
        <p:blipFill rotWithShape="1">
          <a:blip r:embed="rId3">
            <a:alphaModFix/>
          </a:blip>
          <a:srcRect/>
          <a:stretch/>
        </p:blipFill>
        <p:spPr>
          <a:xfrm>
            <a:off x="5627544" y="745319"/>
            <a:ext cx="1718056" cy="991614"/>
          </a:xfrm>
          <a:prstGeom prst="rect">
            <a:avLst/>
          </a:prstGeom>
          <a:noFill/>
          <a:ln>
            <a:noFill/>
          </a:ln>
        </p:spPr>
      </p:pic>
      <p:grpSp>
        <p:nvGrpSpPr>
          <p:cNvPr id="312" name="Google Shape;312;p40"/>
          <p:cNvGrpSpPr/>
          <p:nvPr/>
        </p:nvGrpSpPr>
        <p:grpSpPr>
          <a:xfrm>
            <a:off x="2601846" y="975842"/>
            <a:ext cx="634607" cy="492733"/>
            <a:chOff x="3392869" y="662699"/>
            <a:chExt cx="824808" cy="640412"/>
          </a:xfrm>
        </p:grpSpPr>
        <p:pic>
          <p:nvPicPr>
            <p:cNvPr id="313" name="Google Shape;313;p40" descr="cell-tower.png"/>
            <p:cNvPicPr preferRelativeResize="0"/>
            <p:nvPr/>
          </p:nvPicPr>
          <p:blipFill rotWithShape="1">
            <a:blip r:embed="rId4">
              <a:alphaModFix/>
            </a:blip>
            <a:srcRect/>
            <a:stretch/>
          </p:blipFill>
          <p:spPr>
            <a:xfrm>
              <a:off x="3669583" y="667773"/>
              <a:ext cx="277646" cy="635338"/>
            </a:xfrm>
            <a:prstGeom prst="rect">
              <a:avLst/>
            </a:prstGeom>
            <a:noFill/>
            <a:ln>
              <a:noFill/>
            </a:ln>
          </p:spPr>
        </p:pic>
        <p:pic>
          <p:nvPicPr>
            <p:cNvPr id="314" name="Google Shape;314;p40" descr="radio-waves.png"/>
            <p:cNvPicPr preferRelativeResize="0"/>
            <p:nvPr/>
          </p:nvPicPr>
          <p:blipFill rotWithShape="1">
            <a:blip r:embed="rId5">
              <a:alphaModFix/>
            </a:blip>
            <a:srcRect/>
            <a:stretch/>
          </p:blipFill>
          <p:spPr>
            <a:xfrm>
              <a:off x="3392869" y="669839"/>
              <a:ext cx="231321" cy="393918"/>
            </a:xfrm>
            <a:prstGeom prst="rect">
              <a:avLst/>
            </a:prstGeom>
            <a:noFill/>
            <a:ln>
              <a:noFill/>
            </a:ln>
          </p:spPr>
        </p:pic>
        <p:pic>
          <p:nvPicPr>
            <p:cNvPr id="315" name="Google Shape;315;p40" descr="radio-waves.png"/>
            <p:cNvPicPr preferRelativeResize="0"/>
            <p:nvPr/>
          </p:nvPicPr>
          <p:blipFill rotWithShape="1">
            <a:blip r:embed="rId6">
              <a:alphaModFix/>
            </a:blip>
            <a:srcRect/>
            <a:stretch/>
          </p:blipFill>
          <p:spPr>
            <a:xfrm flipH="1">
              <a:off x="3981507" y="662699"/>
              <a:ext cx="236170" cy="393917"/>
            </a:xfrm>
            <a:prstGeom prst="rect">
              <a:avLst/>
            </a:prstGeom>
            <a:noFill/>
            <a:ln>
              <a:noFill/>
            </a:ln>
          </p:spPr>
        </p:pic>
      </p:grpSp>
      <p:pic>
        <p:nvPicPr>
          <p:cNvPr id="316" name="Google Shape;316;p40" descr="switch.png"/>
          <p:cNvPicPr preferRelativeResize="0"/>
          <p:nvPr/>
        </p:nvPicPr>
        <p:blipFill rotWithShape="1">
          <a:blip r:embed="rId7">
            <a:alphaModFix/>
          </a:blip>
          <a:srcRect/>
          <a:stretch/>
        </p:blipFill>
        <p:spPr>
          <a:xfrm>
            <a:off x="1941843" y="4036777"/>
            <a:ext cx="460651" cy="264986"/>
          </a:xfrm>
          <a:prstGeom prst="rect">
            <a:avLst/>
          </a:prstGeom>
          <a:noFill/>
          <a:ln>
            <a:noFill/>
          </a:ln>
        </p:spPr>
      </p:pic>
      <p:pic>
        <p:nvPicPr>
          <p:cNvPr id="317" name="Google Shape;317;p40" descr="server-rack.png"/>
          <p:cNvPicPr preferRelativeResize="0"/>
          <p:nvPr/>
        </p:nvPicPr>
        <p:blipFill rotWithShape="1">
          <a:blip r:embed="rId8">
            <a:alphaModFix/>
          </a:blip>
          <a:srcRect/>
          <a:stretch/>
        </p:blipFill>
        <p:spPr>
          <a:xfrm>
            <a:off x="2638330" y="3582094"/>
            <a:ext cx="493462" cy="712341"/>
          </a:xfrm>
          <a:prstGeom prst="rect">
            <a:avLst/>
          </a:prstGeom>
          <a:noFill/>
          <a:ln>
            <a:noFill/>
          </a:ln>
        </p:spPr>
      </p:pic>
      <p:pic>
        <p:nvPicPr>
          <p:cNvPr id="318" name="Google Shape;318;p40" descr="server-rack.png"/>
          <p:cNvPicPr preferRelativeResize="0"/>
          <p:nvPr/>
        </p:nvPicPr>
        <p:blipFill rotWithShape="1">
          <a:blip r:embed="rId8">
            <a:alphaModFix/>
          </a:blip>
          <a:srcRect/>
          <a:stretch/>
        </p:blipFill>
        <p:spPr>
          <a:xfrm>
            <a:off x="3344878" y="3582094"/>
            <a:ext cx="493462" cy="712341"/>
          </a:xfrm>
          <a:prstGeom prst="rect">
            <a:avLst/>
          </a:prstGeom>
          <a:noFill/>
          <a:ln>
            <a:noFill/>
          </a:ln>
        </p:spPr>
      </p:pic>
      <p:pic>
        <p:nvPicPr>
          <p:cNvPr id="319" name="Google Shape;319;p40" descr="server-rack.png"/>
          <p:cNvPicPr preferRelativeResize="0"/>
          <p:nvPr/>
        </p:nvPicPr>
        <p:blipFill rotWithShape="1">
          <a:blip r:embed="rId8">
            <a:alphaModFix/>
          </a:blip>
          <a:srcRect/>
          <a:stretch/>
        </p:blipFill>
        <p:spPr>
          <a:xfrm>
            <a:off x="4066101" y="3582094"/>
            <a:ext cx="493462" cy="712341"/>
          </a:xfrm>
          <a:prstGeom prst="rect">
            <a:avLst/>
          </a:prstGeom>
          <a:noFill/>
          <a:ln>
            <a:noFill/>
          </a:ln>
        </p:spPr>
      </p:pic>
      <p:pic>
        <p:nvPicPr>
          <p:cNvPr id="320" name="Google Shape;320;p40" descr="server-rack.png"/>
          <p:cNvPicPr preferRelativeResize="0"/>
          <p:nvPr/>
        </p:nvPicPr>
        <p:blipFill rotWithShape="1">
          <a:blip r:embed="rId8">
            <a:alphaModFix/>
          </a:blip>
          <a:srcRect/>
          <a:stretch/>
        </p:blipFill>
        <p:spPr>
          <a:xfrm>
            <a:off x="4777870" y="3582094"/>
            <a:ext cx="493462" cy="712341"/>
          </a:xfrm>
          <a:prstGeom prst="rect">
            <a:avLst/>
          </a:prstGeom>
          <a:noFill/>
          <a:ln>
            <a:noFill/>
          </a:ln>
        </p:spPr>
      </p:pic>
      <p:pic>
        <p:nvPicPr>
          <p:cNvPr id="321" name="Google Shape;321;p40" descr="server-rack.png"/>
          <p:cNvPicPr preferRelativeResize="0"/>
          <p:nvPr/>
        </p:nvPicPr>
        <p:blipFill rotWithShape="1">
          <a:blip r:embed="rId8">
            <a:alphaModFix/>
          </a:blip>
          <a:srcRect/>
          <a:stretch/>
        </p:blipFill>
        <p:spPr>
          <a:xfrm>
            <a:off x="5494526" y="3582094"/>
            <a:ext cx="493462" cy="712341"/>
          </a:xfrm>
          <a:prstGeom prst="rect">
            <a:avLst/>
          </a:prstGeom>
          <a:noFill/>
          <a:ln>
            <a:noFill/>
          </a:ln>
        </p:spPr>
      </p:pic>
      <p:pic>
        <p:nvPicPr>
          <p:cNvPr id="322" name="Google Shape;322;p40" descr="server-rack.png"/>
          <p:cNvPicPr preferRelativeResize="0"/>
          <p:nvPr/>
        </p:nvPicPr>
        <p:blipFill rotWithShape="1">
          <a:blip r:embed="rId8">
            <a:alphaModFix/>
          </a:blip>
          <a:srcRect/>
          <a:stretch/>
        </p:blipFill>
        <p:spPr>
          <a:xfrm>
            <a:off x="6202525" y="3582094"/>
            <a:ext cx="493462" cy="712341"/>
          </a:xfrm>
          <a:prstGeom prst="rect">
            <a:avLst/>
          </a:prstGeom>
          <a:noFill/>
          <a:ln>
            <a:noFill/>
          </a:ln>
        </p:spPr>
      </p:pic>
      <p:pic>
        <p:nvPicPr>
          <p:cNvPr id="323" name="Google Shape;323;p40" descr="server-rack.png"/>
          <p:cNvPicPr preferRelativeResize="0"/>
          <p:nvPr/>
        </p:nvPicPr>
        <p:blipFill rotWithShape="1">
          <a:blip r:embed="rId8">
            <a:alphaModFix/>
          </a:blip>
          <a:srcRect/>
          <a:stretch/>
        </p:blipFill>
        <p:spPr>
          <a:xfrm>
            <a:off x="6927611" y="3582094"/>
            <a:ext cx="493462" cy="712341"/>
          </a:xfrm>
          <a:prstGeom prst="rect">
            <a:avLst/>
          </a:prstGeom>
          <a:noFill/>
          <a:ln>
            <a:noFill/>
          </a:ln>
        </p:spPr>
      </p:pic>
      <p:cxnSp>
        <p:nvCxnSpPr>
          <p:cNvPr id="324" name="Google Shape;324;p40"/>
          <p:cNvCxnSpPr/>
          <p:nvPr/>
        </p:nvCxnSpPr>
        <p:spPr>
          <a:xfrm flipH="1">
            <a:off x="2182089" y="3132254"/>
            <a:ext cx="1423200" cy="449700"/>
          </a:xfrm>
          <a:prstGeom prst="straightConnector1">
            <a:avLst/>
          </a:prstGeom>
          <a:noFill/>
          <a:ln w="9525" cap="flat" cmpd="sng">
            <a:solidFill>
              <a:srgbClr val="BFBFBF"/>
            </a:solidFill>
            <a:prstDash val="solid"/>
            <a:round/>
            <a:headEnd type="none" w="sm" len="sm"/>
            <a:tailEnd type="none" w="sm" len="sm"/>
          </a:ln>
        </p:spPr>
      </p:cxnSp>
      <p:cxnSp>
        <p:nvCxnSpPr>
          <p:cNvPr id="325" name="Google Shape;325;p40"/>
          <p:cNvCxnSpPr/>
          <p:nvPr/>
        </p:nvCxnSpPr>
        <p:spPr>
          <a:xfrm flipH="1">
            <a:off x="2895489" y="3132254"/>
            <a:ext cx="709800" cy="449700"/>
          </a:xfrm>
          <a:prstGeom prst="straightConnector1">
            <a:avLst/>
          </a:prstGeom>
          <a:noFill/>
          <a:ln w="9525" cap="flat" cmpd="sng">
            <a:solidFill>
              <a:srgbClr val="BFBFBF"/>
            </a:solidFill>
            <a:prstDash val="solid"/>
            <a:round/>
            <a:headEnd type="none" w="sm" len="sm"/>
            <a:tailEnd type="none" w="sm" len="sm"/>
          </a:ln>
        </p:spPr>
      </p:cxnSp>
      <p:cxnSp>
        <p:nvCxnSpPr>
          <p:cNvPr id="326" name="Google Shape;326;p40"/>
          <p:cNvCxnSpPr/>
          <p:nvPr/>
        </p:nvCxnSpPr>
        <p:spPr>
          <a:xfrm>
            <a:off x="3605289" y="3132254"/>
            <a:ext cx="0" cy="449700"/>
          </a:xfrm>
          <a:prstGeom prst="straightConnector1">
            <a:avLst/>
          </a:prstGeom>
          <a:noFill/>
          <a:ln w="9525" cap="flat" cmpd="sng">
            <a:solidFill>
              <a:srgbClr val="BFBFBF"/>
            </a:solidFill>
            <a:prstDash val="solid"/>
            <a:round/>
            <a:headEnd type="none" w="sm" len="sm"/>
            <a:tailEnd type="none" w="sm" len="sm"/>
          </a:ln>
        </p:spPr>
      </p:cxnSp>
      <p:cxnSp>
        <p:nvCxnSpPr>
          <p:cNvPr id="327" name="Google Shape;327;p40"/>
          <p:cNvCxnSpPr/>
          <p:nvPr/>
        </p:nvCxnSpPr>
        <p:spPr>
          <a:xfrm>
            <a:off x="4321061" y="3132254"/>
            <a:ext cx="0" cy="449700"/>
          </a:xfrm>
          <a:prstGeom prst="straightConnector1">
            <a:avLst/>
          </a:prstGeom>
          <a:noFill/>
          <a:ln w="9525" cap="flat" cmpd="sng">
            <a:solidFill>
              <a:srgbClr val="BFBFBF"/>
            </a:solidFill>
            <a:prstDash val="solid"/>
            <a:round/>
            <a:headEnd type="none" w="sm" len="sm"/>
            <a:tailEnd type="none" w="sm" len="sm"/>
          </a:ln>
        </p:spPr>
      </p:cxnSp>
      <p:cxnSp>
        <p:nvCxnSpPr>
          <p:cNvPr id="328" name="Google Shape;328;p40"/>
          <p:cNvCxnSpPr/>
          <p:nvPr/>
        </p:nvCxnSpPr>
        <p:spPr>
          <a:xfrm>
            <a:off x="3605289"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329" name="Google Shape;329;p40"/>
          <p:cNvCxnSpPr/>
          <p:nvPr/>
        </p:nvCxnSpPr>
        <p:spPr>
          <a:xfrm>
            <a:off x="3605289" y="3132254"/>
            <a:ext cx="1426500" cy="449700"/>
          </a:xfrm>
          <a:prstGeom prst="straightConnector1">
            <a:avLst/>
          </a:prstGeom>
          <a:noFill/>
          <a:ln w="9525" cap="flat" cmpd="sng">
            <a:solidFill>
              <a:srgbClr val="BFBFBF"/>
            </a:solidFill>
            <a:prstDash val="solid"/>
            <a:round/>
            <a:headEnd type="none" w="sm" len="sm"/>
            <a:tailEnd type="none" w="sm" len="sm"/>
          </a:ln>
        </p:spPr>
      </p:cxnSp>
      <p:cxnSp>
        <p:nvCxnSpPr>
          <p:cNvPr id="330" name="Google Shape;330;p40"/>
          <p:cNvCxnSpPr/>
          <p:nvPr/>
        </p:nvCxnSpPr>
        <p:spPr>
          <a:xfrm>
            <a:off x="3605289" y="3132254"/>
            <a:ext cx="2142300" cy="449700"/>
          </a:xfrm>
          <a:prstGeom prst="straightConnector1">
            <a:avLst/>
          </a:prstGeom>
          <a:noFill/>
          <a:ln w="9525" cap="flat" cmpd="sng">
            <a:solidFill>
              <a:srgbClr val="BFBFBF"/>
            </a:solidFill>
            <a:prstDash val="solid"/>
            <a:round/>
            <a:headEnd type="none" w="sm" len="sm"/>
            <a:tailEnd type="none" w="sm" len="sm"/>
          </a:ln>
        </p:spPr>
      </p:cxnSp>
      <p:cxnSp>
        <p:nvCxnSpPr>
          <p:cNvPr id="331" name="Google Shape;331;p40"/>
          <p:cNvCxnSpPr/>
          <p:nvPr/>
        </p:nvCxnSpPr>
        <p:spPr>
          <a:xfrm>
            <a:off x="3605289" y="3132254"/>
            <a:ext cx="2855700" cy="449700"/>
          </a:xfrm>
          <a:prstGeom prst="straightConnector1">
            <a:avLst/>
          </a:prstGeom>
          <a:noFill/>
          <a:ln w="9525" cap="flat" cmpd="sng">
            <a:solidFill>
              <a:srgbClr val="BFBFBF"/>
            </a:solidFill>
            <a:prstDash val="solid"/>
            <a:round/>
            <a:headEnd type="none" w="sm" len="sm"/>
            <a:tailEnd type="none" w="sm" len="sm"/>
          </a:ln>
        </p:spPr>
      </p:cxnSp>
      <p:cxnSp>
        <p:nvCxnSpPr>
          <p:cNvPr id="332" name="Google Shape;332;p40"/>
          <p:cNvCxnSpPr/>
          <p:nvPr/>
        </p:nvCxnSpPr>
        <p:spPr>
          <a:xfrm>
            <a:off x="3605289" y="3132254"/>
            <a:ext cx="3578700" cy="449700"/>
          </a:xfrm>
          <a:prstGeom prst="straightConnector1">
            <a:avLst/>
          </a:prstGeom>
          <a:noFill/>
          <a:ln w="9525" cap="flat" cmpd="sng">
            <a:solidFill>
              <a:srgbClr val="BFBFBF"/>
            </a:solidFill>
            <a:prstDash val="solid"/>
            <a:round/>
            <a:headEnd type="none" w="sm" len="sm"/>
            <a:tailEnd type="none" w="sm" len="sm"/>
          </a:ln>
        </p:spPr>
      </p:cxnSp>
      <p:cxnSp>
        <p:nvCxnSpPr>
          <p:cNvPr id="333" name="Google Shape;333;p40"/>
          <p:cNvCxnSpPr/>
          <p:nvPr/>
        </p:nvCxnSpPr>
        <p:spPr>
          <a:xfrm flipH="1">
            <a:off x="3605261"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334" name="Google Shape;334;p40"/>
          <p:cNvCxnSpPr/>
          <p:nvPr/>
        </p:nvCxnSpPr>
        <p:spPr>
          <a:xfrm flipH="1">
            <a:off x="2895461" y="3132254"/>
            <a:ext cx="1425600" cy="449700"/>
          </a:xfrm>
          <a:prstGeom prst="straightConnector1">
            <a:avLst/>
          </a:prstGeom>
          <a:noFill/>
          <a:ln w="9525" cap="flat" cmpd="sng">
            <a:solidFill>
              <a:srgbClr val="BFBFBF"/>
            </a:solidFill>
            <a:prstDash val="solid"/>
            <a:round/>
            <a:headEnd type="none" w="sm" len="sm"/>
            <a:tailEnd type="none" w="sm" len="sm"/>
          </a:ln>
        </p:spPr>
      </p:cxnSp>
      <p:cxnSp>
        <p:nvCxnSpPr>
          <p:cNvPr id="335" name="Google Shape;335;p40"/>
          <p:cNvCxnSpPr/>
          <p:nvPr/>
        </p:nvCxnSpPr>
        <p:spPr>
          <a:xfrm flipH="1">
            <a:off x="2182061" y="3132254"/>
            <a:ext cx="2139000" cy="449700"/>
          </a:xfrm>
          <a:prstGeom prst="straightConnector1">
            <a:avLst/>
          </a:prstGeom>
          <a:noFill/>
          <a:ln w="9525" cap="flat" cmpd="sng">
            <a:solidFill>
              <a:srgbClr val="BFBFBF"/>
            </a:solidFill>
            <a:prstDash val="solid"/>
            <a:round/>
            <a:headEnd type="none" w="sm" len="sm"/>
            <a:tailEnd type="none" w="sm" len="sm"/>
          </a:ln>
        </p:spPr>
      </p:cxnSp>
      <p:cxnSp>
        <p:nvCxnSpPr>
          <p:cNvPr id="336" name="Google Shape;336;p40"/>
          <p:cNvCxnSpPr/>
          <p:nvPr/>
        </p:nvCxnSpPr>
        <p:spPr>
          <a:xfrm>
            <a:off x="4321061" y="3132254"/>
            <a:ext cx="711000" cy="449700"/>
          </a:xfrm>
          <a:prstGeom prst="straightConnector1">
            <a:avLst/>
          </a:prstGeom>
          <a:noFill/>
          <a:ln w="9525" cap="flat" cmpd="sng">
            <a:solidFill>
              <a:srgbClr val="BFBFBF"/>
            </a:solidFill>
            <a:prstDash val="solid"/>
            <a:round/>
            <a:headEnd type="none" w="sm" len="sm"/>
            <a:tailEnd type="none" w="sm" len="sm"/>
          </a:ln>
        </p:spPr>
      </p:cxnSp>
      <p:cxnSp>
        <p:nvCxnSpPr>
          <p:cNvPr id="337" name="Google Shape;337;p40"/>
          <p:cNvCxnSpPr/>
          <p:nvPr/>
        </p:nvCxnSpPr>
        <p:spPr>
          <a:xfrm>
            <a:off x="4321061" y="3132254"/>
            <a:ext cx="1426500" cy="449700"/>
          </a:xfrm>
          <a:prstGeom prst="straightConnector1">
            <a:avLst/>
          </a:prstGeom>
          <a:noFill/>
          <a:ln w="9525" cap="flat" cmpd="sng">
            <a:solidFill>
              <a:srgbClr val="BFBFBF"/>
            </a:solidFill>
            <a:prstDash val="solid"/>
            <a:round/>
            <a:headEnd type="none" w="sm" len="sm"/>
            <a:tailEnd type="none" w="sm" len="sm"/>
          </a:ln>
        </p:spPr>
      </p:cxnSp>
      <p:cxnSp>
        <p:nvCxnSpPr>
          <p:cNvPr id="338" name="Google Shape;338;p40"/>
          <p:cNvCxnSpPr/>
          <p:nvPr/>
        </p:nvCxnSpPr>
        <p:spPr>
          <a:xfrm>
            <a:off x="4321061" y="3132254"/>
            <a:ext cx="2139900" cy="449700"/>
          </a:xfrm>
          <a:prstGeom prst="straightConnector1">
            <a:avLst/>
          </a:prstGeom>
          <a:noFill/>
          <a:ln w="9525" cap="flat" cmpd="sng">
            <a:solidFill>
              <a:srgbClr val="BFBFBF"/>
            </a:solidFill>
            <a:prstDash val="solid"/>
            <a:round/>
            <a:headEnd type="none" w="sm" len="sm"/>
            <a:tailEnd type="none" w="sm" len="sm"/>
          </a:ln>
        </p:spPr>
      </p:cxnSp>
      <p:cxnSp>
        <p:nvCxnSpPr>
          <p:cNvPr id="339" name="Google Shape;339;p40"/>
          <p:cNvCxnSpPr/>
          <p:nvPr/>
        </p:nvCxnSpPr>
        <p:spPr>
          <a:xfrm>
            <a:off x="4321061" y="3132254"/>
            <a:ext cx="2863200" cy="449700"/>
          </a:xfrm>
          <a:prstGeom prst="straightConnector1">
            <a:avLst/>
          </a:prstGeom>
          <a:noFill/>
          <a:ln w="9525" cap="flat" cmpd="sng">
            <a:solidFill>
              <a:srgbClr val="BFBFBF"/>
            </a:solidFill>
            <a:prstDash val="solid"/>
            <a:round/>
            <a:headEnd type="none" w="sm" len="sm"/>
            <a:tailEnd type="none" w="sm" len="sm"/>
          </a:ln>
        </p:spPr>
      </p:cxnSp>
      <p:cxnSp>
        <p:nvCxnSpPr>
          <p:cNvPr id="340" name="Google Shape;340;p40"/>
          <p:cNvCxnSpPr/>
          <p:nvPr/>
        </p:nvCxnSpPr>
        <p:spPr>
          <a:xfrm flipH="1">
            <a:off x="2182230" y="3132254"/>
            <a:ext cx="2849700" cy="449700"/>
          </a:xfrm>
          <a:prstGeom prst="straightConnector1">
            <a:avLst/>
          </a:prstGeom>
          <a:noFill/>
          <a:ln w="9525" cap="flat" cmpd="sng">
            <a:solidFill>
              <a:srgbClr val="BFBFBF"/>
            </a:solidFill>
            <a:prstDash val="solid"/>
            <a:round/>
            <a:headEnd type="none" w="sm" len="sm"/>
            <a:tailEnd type="none" w="sm" len="sm"/>
          </a:ln>
        </p:spPr>
      </p:cxnSp>
      <p:cxnSp>
        <p:nvCxnSpPr>
          <p:cNvPr id="341" name="Google Shape;341;p40"/>
          <p:cNvCxnSpPr/>
          <p:nvPr/>
        </p:nvCxnSpPr>
        <p:spPr>
          <a:xfrm flipH="1">
            <a:off x="3605430" y="3132254"/>
            <a:ext cx="1426500" cy="449700"/>
          </a:xfrm>
          <a:prstGeom prst="straightConnector1">
            <a:avLst/>
          </a:prstGeom>
          <a:noFill/>
          <a:ln w="9525" cap="flat" cmpd="sng">
            <a:solidFill>
              <a:srgbClr val="BFBFBF"/>
            </a:solidFill>
            <a:prstDash val="solid"/>
            <a:round/>
            <a:headEnd type="none" w="sm" len="sm"/>
            <a:tailEnd type="none" w="sm" len="sm"/>
          </a:ln>
        </p:spPr>
      </p:cxnSp>
      <p:cxnSp>
        <p:nvCxnSpPr>
          <p:cNvPr id="342" name="Google Shape;342;p40"/>
          <p:cNvCxnSpPr/>
          <p:nvPr/>
        </p:nvCxnSpPr>
        <p:spPr>
          <a:xfrm flipH="1">
            <a:off x="4320930" y="3132254"/>
            <a:ext cx="711000" cy="449700"/>
          </a:xfrm>
          <a:prstGeom prst="straightConnector1">
            <a:avLst/>
          </a:prstGeom>
          <a:noFill/>
          <a:ln w="9525" cap="flat" cmpd="sng">
            <a:solidFill>
              <a:srgbClr val="BFBFBF"/>
            </a:solidFill>
            <a:prstDash val="solid"/>
            <a:round/>
            <a:headEnd type="none" w="sm" len="sm"/>
            <a:tailEnd type="none" w="sm" len="sm"/>
          </a:ln>
        </p:spPr>
      </p:cxnSp>
      <p:cxnSp>
        <p:nvCxnSpPr>
          <p:cNvPr id="343" name="Google Shape;343;p40"/>
          <p:cNvCxnSpPr/>
          <p:nvPr/>
        </p:nvCxnSpPr>
        <p:spPr>
          <a:xfrm>
            <a:off x="5031930" y="3132254"/>
            <a:ext cx="0" cy="449700"/>
          </a:xfrm>
          <a:prstGeom prst="straightConnector1">
            <a:avLst/>
          </a:prstGeom>
          <a:noFill/>
          <a:ln w="9525" cap="flat" cmpd="sng">
            <a:solidFill>
              <a:srgbClr val="BFBFBF"/>
            </a:solidFill>
            <a:prstDash val="solid"/>
            <a:round/>
            <a:headEnd type="none" w="sm" len="sm"/>
            <a:tailEnd type="none" w="sm" len="sm"/>
          </a:ln>
        </p:spPr>
      </p:cxnSp>
      <p:cxnSp>
        <p:nvCxnSpPr>
          <p:cNvPr id="344" name="Google Shape;344;p40"/>
          <p:cNvCxnSpPr/>
          <p:nvPr/>
        </p:nvCxnSpPr>
        <p:spPr>
          <a:xfrm>
            <a:off x="5031930"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345" name="Google Shape;345;p40"/>
          <p:cNvCxnSpPr/>
          <p:nvPr/>
        </p:nvCxnSpPr>
        <p:spPr>
          <a:xfrm>
            <a:off x="5031930" y="3132254"/>
            <a:ext cx="1429200" cy="449700"/>
          </a:xfrm>
          <a:prstGeom prst="straightConnector1">
            <a:avLst/>
          </a:prstGeom>
          <a:noFill/>
          <a:ln w="9525" cap="flat" cmpd="sng">
            <a:solidFill>
              <a:srgbClr val="BFBFBF"/>
            </a:solidFill>
            <a:prstDash val="solid"/>
            <a:round/>
            <a:headEnd type="none" w="sm" len="sm"/>
            <a:tailEnd type="none" w="sm" len="sm"/>
          </a:ln>
        </p:spPr>
      </p:cxnSp>
      <p:cxnSp>
        <p:nvCxnSpPr>
          <p:cNvPr id="346" name="Google Shape;346;p40"/>
          <p:cNvCxnSpPr/>
          <p:nvPr/>
        </p:nvCxnSpPr>
        <p:spPr>
          <a:xfrm flipH="1">
            <a:off x="2182201" y="3132254"/>
            <a:ext cx="3565500" cy="449700"/>
          </a:xfrm>
          <a:prstGeom prst="straightConnector1">
            <a:avLst/>
          </a:prstGeom>
          <a:noFill/>
          <a:ln w="9525" cap="flat" cmpd="sng">
            <a:solidFill>
              <a:srgbClr val="BFBFBF"/>
            </a:solidFill>
            <a:prstDash val="solid"/>
            <a:round/>
            <a:headEnd type="none" w="sm" len="sm"/>
            <a:tailEnd type="none" w="sm" len="sm"/>
          </a:ln>
        </p:spPr>
      </p:cxnSp>
      <p:cxnSp>
        <p:nvCxnSpPr>
          <p:cNvPr id="347" name="Google Shape;347;p40"/>
          <p:cNvCxnSpPr/>
          <p:nvPr/>
        </p:nvCxnSpPr>
        <p:spPr>
          <a:xfrm flipH="1">
            <a:off x="3605401" y="3132254"/>
            <a:ext cx="2142300" cy="449700"/>
          </a:xfrm>
          <a:prstGeom prst="straightConnector1">
            <a:avLst/>
          </a:prstGeom>
          <a:noFill/>
          <a:ln w="9525" cap="flat" cmpd="sng">
            <a:solidFill>
              <a:srgbClr val="BFBFBF"/>
            </a:solidFill>
            <a:prstDash val="solid"/>
            <a:round/>
            <a:headEnd type="none" w="sm" len="sm"/>
            <a:tailEnd type="none" w="sm" len="sm"/>
          </a:ln>
        </p:spPr>
      </p:cxnSp>
      <p:cxnSp>
        <p:nvCxnSpPr>
          <p:cNvPr id="348" name="Google Shape;348;p40"/>
          <p:cNvCxnSpPr/>
          <p:nvPr/>
        </p:nvCxnSpPr>
        <p:spPr>
          <a:xfrm flipH="1">
            <a:off x="5031902"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349" name="Google Shape;349;p40"/>
          <p:cNvCxnSpPr/>
          <p:nvPr/>
        </p:nvCxnSpPr>
        <p:spPr>
          <a:xfrm>
            <a:off x="5747702" y="3132254"/>
            <a:ext cx="713400" cy="449700"/>
          </a:xfrm>
          <a:prstGeom prst="straightConnector1">
            <a:avLst/>
          </a:prstGeom>
          <a:noFill/>
          <a:ln w="9525" cap="flat" cmpd="sng">
            <a:solidFill>
              <a:srgbClr val="BFBFBF"/>
            </a:solidFill>
            <a:prstDash val="solid"/>
            <a:round/>
            <a:headEnd type="none" w="sm" len="sm"/>
            <a:tailEnd type="none" w="sm" len="sm"/>
          </a:ln>
        </p:spPr>
      </p:cxnSp>
      <p:cxnSp>
        <p:nvCxnSpPr>
          <p:cNvPr id="350" name="Google Shape;350;p40"/>
          <p:cNvCxnSpPr/>
          <p:nvPr/>
        </p:nvCxnSpPr>
        <p:spPr>
          <a:xfrm>
            <a:off x="5747702" y="3132254"/>
            <a:ext cx="1436400" cy="449700"/>
          </a:xfrm>
          <a:prstGeom prst="straightConnector1">
            <a:avLst/>
          </a:prstGeom>
          <a:noFill/>
          <a:ln w="9525" cap="flat" cmpd="sng">
            <a:solidFill>
              <a:srgbClr val="BFBFBF"/>
            </a:solidFill>
            <a:prstDash val="solid"/>
            <a:round/>
            <a:headEnd type="none" w="sm" len="sm"/>
            <a:tailEnd type="none" w="sm" len="sm"/>
          </a:ln>
        </p:spPr>
      </p:cxnSp>
      <p:cxnSp>
        <p:nvCxnSpPr>
          <p:cNvPr id="351" name="Google Shape;351;p40"/>
          <p:cNvCxnSpPr/>
          <p:nvPr/>
        </p:nvCxnSpPr>
        <p:spPr>
          <a:xfrm>
            <a:off x="5747702" y="3132254"/>
            <a:ext cx="0" cy="449700"/>
          </a:xfrm>
          <a:prstGeom prst="straightConnector1">
            <a:avLst/>
          </a:prstGeom>
          <a:noFill/>
          <a:ln w="9525" cap="flat" cmpd="sng">
            <a:solidFill>
              <a:srgbClr val="BFBFBF"/>
            </a:solidFill>
            <a:prstDash val="solid"/>
            <a:round/>
            <a:headEnd type="none" w="sm" len="sm"/>
            <a:tailEnd type="none" w="sm" len="sm"/>
          </a:ln>
        </p:spPr>
      </p:cxnSp>
      <p:grpSp>
        <p:nvGrpSpPr>
          <p:cNvPr id="352" name="Google Shape;352;p40"/>
          <p:cNvGrpSpPr/>
          <p:nvPr/>
        </p:nvGrpSpPr>
        <p:grpSpPr>
          <a:xfrm>
            <a:off x="4080622" y="3014507"/>
            <a:ext cx="460636" cy="264977"/>
            <a:chOff x="3769419" y="2741133"/>
            <a:chExt cx="574073" cy="330231"/>
          </a:xfrm>
        </p:grpSpPr>
        <p:sp>
          <p:nvSpPr>
            <p:cNvPr id="353" name="Google Shape;353;p40"/>
            <p:cNvSpPr/>
            <p:nvPr/>
          </p:nvSpPr>
          <p:spPr>
            <a:xfrm>
              <a:off x="3964164" y="2887782"/>
              <a:ext cx="209400" cy="66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54" name="Google Shape;354;p40" descr="switch.png"/>
            <p:cNvPicPr preferRelativeResize="0"/>
            <p:nvPr/>
          </p:nvPicPr>
          <p:blipFill rotWithShape="1">
            <a:blip r:embed="rId9">
              <a:alphaModFix/>
            </a:blip>
            <a:srcRect/>
            <a:stretch/>
          </p:blipFill>
          <p:spPr>
            <a:xfrm>
              <a:off x="3769419" y="2741133"/>
              <a:ext cx="574073" cy="330231"/>
            </a:xfrm>
            <a:prstGeom prst="rect">
              <a:avLst/>
            </a:prstGeom>
            <a:noFill/>
            <a:ln>
              <a:noFill/>
            </a:ln>
          </p:spPr>
        </p:pic>
      </p:grpSp>
      <p:grpSp>
        <p:nvGrpSpPr>
          <p:cNvPr id="355" name="Google Shape;355;p40"/>
          <p:cNvGrpSpPr/>
          <p:nvPr/>
        </p:nvGrpSpPr>
        <p:grpSpPr>
          <a:xfrm>
            <a:off x="3364874" y="3014507"/>
            <a:ext cx="460636" cy="264977"/>
            <a:chOff x="2839133" y="2741133"/>
            <a:chExt cx="574073" cy="330231"/>
          </a:xfrm>
        </p:grpSpPr>
        <p:sp>
          <p:nvSpPr>
            <p:cNvPr id="356" name="Google Shape;356;p40"/>
            <p:cNvSpPr/>
            <p:nvPr/>
          </p:nvSpPr>
          <p:spPr>
            <a:xfrm>
              <a:off x="3033878" y="2887782"/>
              <a:ext cx="209400" cy="66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57" name="Google Shape;357;p40" descr="switch.png"/>
            <p:cNvPicPr preferRelativeResize="0"/>
            <p:nvPr/>
          </p:nvPicPr>
          <p:blipFill rotWithShape="1">
            <a:blip r:embed="rId9">
              <a:alphaModFix/>
            </a:blip>
            <a:srcRect/>
            <a:stretch/>
          </p:blipFill>
          <p:spPr>
            <a:xfrm>
              <a:off x="2839133" y="2741133"/>
              <a:ext cx="574073" cy="330231"/>
            </a:xfrm>
            <a:prstGeom prst="rect">
              <a:avLst/>
            </a:prstGeom>
            <a:noFill/>
            <a:ln>
              <a:noFill/>
            </a:ln>
          </p:spPr>
        </p:pic>
      </p:grpSp>
      <p:sp>
        <p:nvSpPr>
          <p:cNvPr id="358" name="Google Shape;358;p40"/>
          <p:cNvSpPr txBox="1"/>
          <p:nvPr/>
        </p:nvSpPr>
        <p:spPr>
          <a:xfrm>
            <a:off x="2639739" y="1510413"/>
            <a:ext cx="513000" cy="215400"/>
          </a:xfrm>
          <a:prstGeom prst="rect">
            <a:avLst/>
          </a:prstGeom>
          <a:noFill/>
          <a:ln>
            <a:noFill/>
          </a:ln>
        </p:spPr>
        <p:txBody>
          <a:bodyPr spcFirstLastPara="1" wrap="square" lIns="0" tIns="0" rIns="0" bIns="0" anchor="t" anchorCtr="0">
            <a:noAutofit/>
          </a:bodyPr>
          <a:lstStyle/>
          <a:p>
            <a:pPr algn="ctr" defTabSz="457200">
              <a:buClr>
                <a:srgbClr val="4B4B4B"/>
              </a:buClr>
              <a:buSzPts val="1400"/>
              <a:buFont typeface="Corbel"/>
              <a:buNone/>
            </a:pPr>
            <a:r>
              <a:rPr lang="en-US" kern="1200">
                <a:solidFill>
                  <a:srgbClr val="4B4B4B"/>
                </a:solidFill>
                <a:latin typeface="Corbel"/>
                <a:ea typeface="Corbel"/>
                <a:cs typeface="Corbel"/>
                <a:sym typeface="Corbel"/>
              </a:rPr>
              <a:t>Mobile</a:t>
            </a:r>
            <a:endParaRPr sz="1000" kern="1200">
              <a:solidFill>
                <a:srgbClr val="4B4B4B"/>
              </a:solidFill>
              <a:latin typeface="Corbel"/>
              <a:ea typeface="Corbel"/>
              <a:cs typeface="Corbel"/>
              <a:sym typeface="Corbel"/>
            </a:endParaRPr>
          </a:p>
        </p:txBody>
      </p:sp>
      <p:sp>
        <p:nvSpPr>
          <p:cNvPr id="359" name="Google Shape;359;p40"/>
          <p:cNvSpPr txBox="1"/>
          <p:nvPr/>
        </p:nvSpPr>
        <p:spPr>
          <a:xfrm>
            <a:off x="6986635" y="4282386"/>
            <a:ext cx="423600" cy="294000"/>
          </a:xfrm>
          <a:prstGeom prst="rect">
            <a:avLst/>
          </a:prstGeom>
          <a:noFill/>
          <a:ln>
            <a:noFill/>
          </a:ln>
        </p:spPr>
        <p:txBody>
          <a:bodyPr spcFirstLastPara="1" wrap="square" lIns="0" tIns="0" rIns="0" bIns="0" anchor="t" anchorCtr="0">
            <a:noAutofit/>
          </a:bodyPr>
          <a:lstStyle/>
          <a:p>
            <a:pPr algn="ctr" defTabSz="457200">
              <a:buClr>
                <a:srgbClr val="4B4B4B"/>
              </a:buClr>
              <a:buSzPts val="900"/>
              <a:buFont typeface="Corbel"/>
              <a:buNone/>
            </a:pPr>
            <a:r>
              <a:rPr lang="en-US" sz="900" kern="1200">
                <a:solidFill>
                  <a:srgbClr val="4B4B4B"/>
                </a:solidFill>
                <a:latin typeface="Corbel"/>
                <a:ea typeface="Corbel"/>
                <a:cs typeface="Corbel"/>
                <a:sym typeface="Corbel"/>
              </a:rPr>
              <a:t>ROADM</a:t>
            </a:r>
            <a:br>
              <a:rPr lang="en-US" sz="900" kern="1200">
                <a:solidFill>
                  <a:srgbClr val="4B4B4B"/>
                </a:solidFill>
                <a:latin typeface="Corbel"/>
                <a:ea typeface="Corbel"/>
                <a:cs typeface="Corbel"/>
                <a:sym typeface="Corbel"/>
              </a:rPr>
            </a:br>
            <a:r>
              <a:rPr lang="en-US" sz="900" kern="1200">
                <a:solidFill>
                  <a:srgbClr val="4B4B4B"/>
                </a:solidFill>
                <a:latin typeface="Corbel"/>
                <a:ea typeface="Corbel"/>
                <a:cs typeface="Corbel"/>
                <a:sym typeface="Corbel"/>
              </a:rPr>
              <a:t>(Core)</a:t>
            </a:r>
            <a:endParaRPr sz="1800" kern="1200">
              <a:ea typeface="+mn-ea"/>
              <a:cs typeface="+mn-cs"/>
            </a:endParaRPr>
          </a:p>
        </p:txBody>
      </p:sp>
      <p:sp>
        <p:nvSpPr>
          <p:cNvPr id="360" name="Google Shape;360;p40"/>
          <p:cNvSpPr txBox="1"/>
          <p:nvPr/>
        </p:nvSpPr>
        <p:spPr>
          <a:xfrm>
            <a:off x="2003680" y="4282386"/>
            <a:ext cx="275700" cy="276900"/>
          </a:xfrm>
          <a:prstGeom prst="rect">
            <a:avLst/>
          </a:prstGeom>
          <a:noFill/>
          <a:ln>
            <a:noFill/>
          </a:ln>
        </p:spPr>
        <p:txBody>
          <a:bodyPr spcFirstLastPara="1" wrap="square" lIns="0" tIns="0" rIns="0" bIns="0" anchor="t" anchorCtr="0">
            <a:noAutofit/>
          </a:bodyPr>
          <a:lstStyle/>
          <a:p>
            <a:pPr algn="ctr" defTabSz="457200">
              <a:buClr>
                <a:srgbClr val="4B4B4B"/>
              </a:buClr>
              <a:buSzPts val="900"/>
              <a:buFont typeface="Corbel"/>
              <a:buNone/>
            </a:pPr>
            <a:r>
              <a:rPr lang="en-US" sz="900" kern="1200">
                <a:solidFill>
                  <a:srgbClr val="4B4B4B"/>
                </a:solidFill>
                <a:latin typeface="Corbel"/>
                <a:ea typeface="Corbel"/>
                <a:cs typeface="Corbel"/>
                <a:sym typeface="Corbel"/>
              </a:rPr>
              <a:t>Radio</a:t>
            </a:r>
            <a:br>
              <a:rPr lang="en-US" sz="900" kern="1200">
                <a:solidFill>
                  <a:srgbClr val="4B4B4B"/>
                </a:solidFill>
                <a:latin typeface="Corbel"/>
                <a:ea typeface="Corbel"/>
                <a:cs typeface="Corbel"/>
                <a:sym typeface="Corbel"/>
              </a:rPr>
            </a:br>
            <a:r>
              <a:rPr lang="en-US" sz="900" kern="1200">
                <a:solidFill>
                  <a:srgbClr val="4B4B4B"/>
                </a:solidFill>
                <a:latin typeface="Corbel"/>
                <a:ea typeface="Corbel"/>
                <a:cs typeface="Corbel"/>
                <a:sym typeface="Corbel"/>
              </a:rPr>
              <a:t>Units</a:t>
            </a:r>
            <a:endParaRPr sz="1800" kern="1200">
              <a:ea typeface="+mn-ea"/>
              <a:cs typeface="+mn-cs"/>
            </a:endParaRPr>
          </a:p>
        </p:txBody>
      </p:sp>
      <p:sp>
        <p:nvSpPr>
          <p:cNvPr id="361" name="Google Shape;361;p40"/>
          <p:cNvSpPr txBox="1"/>
          <p:nvPr/>
        </p:nvSpPr>
        <p:spPr>
          <a:xfrm>
            <a:off x="2756500" y="4282386"/>
            <a:ext cx="255000" cy="276900"/>
          </a:xfrm>
          <a:prstGeom prst="rect">
            <a:avLst/>
          </a:prstGeom>
          <a:noFill/>
          <a:ln>
            <a:noFill/>
          </a:ln>
        </p:spPr>
        <p:txBody>
          <a:bodyPr spcFirstLastPara="1" wrap="square" lIns="0" tIns="0" rIns="0" bIns="0" anchor="t" anchorCtr="0">
            <a:noAutofit/>
          </a:bodyPr>
          <a:lstStyle/>
          <a:p>
            <a:pPr algn="ctr" defTabSz="457200">
              <a:buClr>
                <a:srgbClr val="4B4B4B"/>
              </a:buClr>
              <a:buSzPts val="900"/>
              <a:buFont typeface="Corbel"/>
              <a:buNone/>
            </a:pPr>
            <a:r>
              <a:rPr lang="en-US" sz="900" kern="1200">
                <a:solidFill>
                  <a:srgbClr val="4B4B4B"/>
                </a:solidFill>
                <a:latin typeface="Corbel"/>
                <a:ea typeface="Corbel"/>
                <a:cs typeface="Corbel"/>
                <a:sym typeface="Corbel"/>
              </a:rPr>
              <a:t>PON</a:t>
            </a:r>
            <a:br>
              <a:rPr lang="en-US" sz="900" kern="1200">
                <a:solidFill>
                  <a:srgbClr val="4B4B4B"/>
                </a:solidFill>
                <a:latin typeface="Corbel"/>
                <a:ea typeface="Corbel"/>
                <a:cs typeface="Corbel"/>
                <a:sym typeface="Corbel"/>
              </a:rPr>
            </a:br>
            <a:r>
              <a:rPr lang="en-US" sz="900" kern="1200">
                <a:solidFill>
                  <a:srgbClr val="4B4B4B"/>
                </a:solidFill>
                <a:latin typeface="Corbel"/>
                <a:ea typeface="Corbel"/>
                <a:cs typeface="Corbel"/>
                <a:sym typeface="Corbel"/>
              </a:rPr>
              <a:t>OLTs</a:t>
            </a:r>
            <a:endParaRPr sz="1800" kern="1200">
              <a:ea typeface="+mn-ea"/>
              <a:cs typeface="+mn-cs"/>
            </a:endParaRPr>
          </a:p>
        </p:txBody>
      </p:sp>
      <p:sp>
        <p:nvSpPr>
          <p:cNvPr id="362" name="Google Shape;362;p40"/>
          <p:cNvSpPr txBox="1"/>
          <p:nvPr/>
        </p:nvSpPr>
        <p:spPr>
          <a:xfrm>
            <a:off x="3456338" y="4282386"/>
            <a:ext cx="270600" cy="294000"/>
          </a:xfrm>
          <a:prstGeom prst="rect">
            <a:avLst/>
          </a:prstGeom>
          <a:noFill/>
          <a:ln>
            <a:noFill/>
          </a:ln>
        </p:spPr>
        <p:txBody>
          <a:bodyPr spcFirstLastPara="1" wrap="square" lIns="0" tIns="0" rIns="0" bIns="0" anchor="t" anchorCtr="0">
            <a:noAutofit/>
          </a:bodyPr>
          <a:lstStyle/>
          <a:p>
            <a:pPr algn="ctr" defTabSz="457200">
              <a:buClr>
                <a:srgbClr val="4B4B4B"/>
              </a:buClr>
              <a:buSzPts val="900"/>
              <a:buFont typeface="Corbel"/>
              <a:buNone/>
            </a:pPr>
            <a:r>
              <a:rPr lang="en-US" sz="900" kern="1200">
                <a:solidFill>
                  <a:srgbClr val="4B4B4B"/>
                </a:solidFill>
                <a:latin typeface="Corbel"/>
                <a:ea typeface="Corbel"/>
                <a:cs typeface="Corbel"/>
                <a:sym typeface="Corbel"/>
              </a:rPr>
              <a:t>PON</a:t>
            </a:r>
            <a:br>
              <a:rPr lang="en-US" sz="900" kern="1200">
                <a:solidFill>
                  <a:srgbClr val="4B4B4B"/>
                </a:solidFill>
                <a:latin typeface="Corbel"/>
                <a:ea typeface="Corbel"/>
                <a:cs typeface="Corbel"/>
                <a:sym typeface="Corbel"/>
              </a:rPr>
            </a:br>
            <a:r>
              <a:rPr lang="en-US" sz="900" kern="1200">
                <a:solidFill>
                  <a:srgbClr val="4B4B4B"/>
                </a:solidFill>
                <a:latin typeface="Corbel"/>
                <a:ea typeface="Corbel"/>
                <a:cs typeface="Corbel"/>
                <a:sym typeface="Corbel"/>
              </a:rPr>
              <a:t>OLTs</a:t>
            </a:r>
            <a:endParaRPr sz="1800" kern="1200">
              <a:ea typeface="+mn-ea"/>
              <a:cs typeface="+mn-cs"/>
            </a:endParaRPr>
          </a:p>
        </p:txBody>
      </p:sp>
      <p:sp>
        <p:nvSpPr>
          <p:cNvPr id="363" name="Google Shape;363;p40"/>
          <p:cNvSpPr txBox="1"/>
          <p:nvPr/>
        </p:nvSpPr>
        <p:spPr>
          <a:xfrm>
            <a:off x="6095366" y="1510413"/>
            <a:ext cx="820500" cy="215400"/>
          </a:xfrm>
          <a:prstGeom prst="rect">
            <a:avLst/>
          </a:prstGeom>
          <a:noFill/>
          <a:ln>
            <a:noFill/>
          </a:ln>
        </p:spPr>
        <p:txBody>
          <a:bodyPr spcFirstLastPara="1" wrap="square" lIns="0" tIns="0" rIns="0" bIns="0" anchor="t" anchorCtr="0">
            <a:noAutofit/>
          </a:bodyPr>
          <a:lstStyle/>
          <a:p>
            <a:pPr algn="ctr" defTabSz="457200">
              <a:buClr>
                <a:srgbClr val="4B4B4B"/>
              </a:buClr>
              <a:buSzPts val="1400"/>
              <a:buFont typeface="Corbel"/>
              <a:buNone/>
            </a:pPr>
            <a:r>
              <a:rPr lang="en-US" kern="1200">
                <a:solidFill>
                  <a:srgbClr val="4B4B4B"/>
                </a:solidFill>
                <a:latin typeface="Corbel"/>
                <a:ea typeface="Corbel"/>
                <a:cs typeface="Corbel"/>
                <a:sym typeface="Corbel"/>
              </a:rPr>
              <a:t>Residential</a:t>
            </a:r>
            <a:endParaRPr sz="1000" kern="1200">
              <a:solidFill>
                <a:srgbClr val="4B4B4B"/>
              </a:solidFill>
              <a:latin typeface="Corbel"/>
              <a:ea typeface="Corbel"/>
              <a:cs typeface="Corbel"/>
              <a:sym typeface="Corbel"/>
            </a:endParaRPr>
          </a:p>
        </p:txBody>
      </p:sp>
      <p:sp>
        <p:nvSpPr>
          <p:cNvPr id="364" name="Google Shape;364;p40"/>
          <p:cNvSpPr txBox="1"/>
          <p:nvPr/>
        </p:nvSpPr>
        <p:spPr>
          <a:xfrm>
            <a:off x="4307252" y="1510413"/>
            <a:ext cx="766200" cy="215400"/>
          </a:xfrm>
          <a:prstGeom prst="rect">
            <a:avLst/>
          </a:prstGeom>
          <a:noFill/>
          <a:ln>
            <a:noFill/>
          </a:ln>
        </p:spPr>
        <p:txBody>
          <a:bodyPr spcFirstLastPara="1" wrap="square" lIns="0" tIns="0" rIns="0" bIns="0" anchor="t" anchorCtr="0">
            <a:noAutofit/>
          </a:bodyPr>
          <a:lstStyle/>
          <a:p>
            <a:pPr algn="ctr" defTabSz="457200">
              <a:buClr>
                <a:srgbClr val="4B4B4B"/>
              </a:buClr>
              <a:buSzPts val="1400"/>
              <a:buFont typeface="Corbel"/>
              <a:buNone/>
            </a:pPr>
            <a:r>
              <a:rPr lang="en-US" kern="1200">
                <a:solidFill>
                  <a:srgbClr val="4B4B4B"/>
                </a:solidFill>
                <a:latin typeface="Corbel"/>
                <a:ea typeface="Corbel"/>
                <a:cs typeface="Corbel"/>
                <a:sym typeface="Corbel"/>
              </a:rPr>
              <a:t>Enterprise</a:t>
            </a:r>
            <a:endParaRPr sz="1000" kern="1200">
              <a:solidFill>
                <a:srgbClr val="4B4B4B"/>
              </a:solidFill>
              <a:latin typeface="Corbel"/>
              <a:ea typeface="Corbel"/>
              <a:cs typeface="Corbel"/>
              <a:sym typeface="Corbel"/>
            </a:endParaRPr>
          </a:p>
        </p:txBody>
      </p:sp>
      <p:pic>
        <p:nvPicPr>
          <p:cNvPr id="365" name="Google Shape;365;p40" descr="building2.png"/>
          <p:cNvPicPr preferRelativeResize="0"/>
          <p:nvPr/>
        </p:nvPicPr>
        <p:blipFill rotWithShape="1">
          <a:blip r:embed="rId10">
            <a:alphaModFix/>
          </a:blip>
          <a:srcRect/>
          <a:stretch/>
        </p:blipFill>
        <p:spPr>
          <a:xfrm>
            <a:off x="4513997" y="894989"/>
            <a:ext cx="362110" cy="592779"/>
          </a:xfrm>
          <a:prstGeom prst="rect">
            <a:avLst/>
          </a:prstGeom>
          <a:noFill/>
          <a:ln>
            <a:noFill/>
          </a:ln>
        </p:spPr>
      </p:pic>
      <p:pic>
        <p:nvPicPr>
          <p:cNvPr id="366" name="Google Shape;366;p40" descr="house.png"/>
          <p:cNvPicPr preferRelativeResize="0"/>
          <p:nvPr/>
        </p:nvPicPr>
        <p:blipFill rotWithShape="1">
          <a:blip r:embed="rId11">
            <a:alphaModFix/>
          </a:blip>
          <a:srcRect/>
          <a:stretch/>
        </p:blipFill>
        <p:spPr>
          <a:xfrm>
            <a:off x="6232053" y="1057530"/>
            <a:ext cx="514569" cy="368582"/>
          </a:xfrm>
          <a:prstGeom prst="rect">
            <a:avLst/>
          </a:prstGeom>
          <a:noFill/>
          <a:ln>
            <a:noFill/>
          </a:ln>
        </p:spPr>
      </p:pic>
      <p:grpSp>
        <p:nvGrpSpPr>
          <p:cNvPr id="367" name="Google Shape;367;p40"/>
          <p:cNvGrpSpPr/>
          <p:nvPr/>
        </p:nvGrpSpPr>
        <p:grpSpPr>
          <a:xfrm>
            <a:off x="6220511" y="3464329"/>
            <a:ext cx="460636" cy="264977"/>
            <a:chOff x="6550719" y="3436458"/>
            <a:chExt cx="574073" cy="330231"/>
          </a:xfrm>
        </p:grpSpPr>
        <p:sp>
          <p:nvSpPr>
            <p:cNvPr id="368" name="Google Shape;368;p40"/>
            <p:cNvSpPr/>
            <p:nvPr/>
          </p:nvSpPr>
          <p:spPr>
            <a:xfrm>
              <a:off x="6745464"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69" name="Google Shape;369;p40" descr="switch.png"/>
            <p:cNvPicPr preferRelativeResize="0"/>
            <p:nvPr/>
          </p:nvPicPr>
          <p:blipFill rotWithShape="1">
            <a:blip r:embed="rId9">
              <a:alphaModFix/>
            </a:blip>
            <a:srcRect/>
            <a:stretch/>
          </p:blipFill>
          <p:spPr>
            <a:xfrm>
              <a:off x="6550719" y="3436458"/>
              <a:ext cx="574073" cy="330231"/>
            </a:xfrm>
            <a:prstGeom prst="rect">
              <a:avLst/>
            </a:prstGeom>
            <a:noFill/>
            <a:ln>
              <a:noFill/>
            </a:ln>
          </p:spPr>
        </p:pic>
      </p:grpSp>
      <p:grpSp>
        <p:nvGrpSpPr>
          <p:cNvPr id="370" name="Google Shape;370;p40"/>
          <p:cNvGrpSpPr/>
          <p:nvPr/>
        </p:nvGrpSpPr>
        <p:grpSpPr>
          <a:xfrm>
            <a:off x="5507214" y="3464329"/>
            <a:ext cx="460636" cy="264977"/>
            <a:chOff x="5623619" y="3436458"/>
            <a:chExt cx="574073" cy="330231"/>
          </a:xfrm>
        </p:grpSpPr>
        <p:sp>
          <p:nvSpPr>
            <p:cNvPr id="371" name="Google Shape;371;p40"/>
            <p:cNvSpPr/>
            <p:nvPr/>
          </p:nvSpPr>
          <p:spPr>
            <a:xfrm>
              <a:off x="5818364"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72" name="Google Shape;372;p40" descr="switch.png"/>
            <p:cNvPicPr preferRelativeResize="0"/>
            <p:nvPr/>
          </p:nvPicPr>
          <p:blipFill rotWithShape="1">
            <a:blip r:embed="rId9">
              <a:alphaModFix/>
            </a:blip>
            <a:srcRect/>
            <a:stretch/>
          </p:blipFill>
          <p:spPr>
            <a:xfrm>
              <a:off x="5623619" y="3436458"/>
              <a:ext cx="574073" cy="330231"/>
            </a:xfrm>
            <a:prstGeom prst="rect">
              <a:avLst/>
            </a:prstGeom>
            <a:noFill/>
            <a:ln>
              <a:noFill/>
            </a:ln>
          </p:spPr>
        </p:pic>
      </p:grpSp>
      <p:grpSp>
        <p:nvGrpSpPr>
          <p:cNvPr id="373" name="Google Shape;373;p40"/>
          <p:cNvGrpSpPr/>
          <p:nvPr/>
        </p:nvGrpSpPr>
        <p:grpSpPr>
          <a:xfrm>
            <a:off x="4791467" y="3464329"/>
            <a:ext cx="460636" cy="264977"/>
            <a:chOff x="4693333" y="3436458"/>
            <a:chExt cx="574073" cy="330231"/>
          </a:xfrm>
        </p:grpSpPr>
        <p:sp>
          <p:nvSpPr>
            <p:cNvPr id="374" name="Google Shape;374;p40"/>
            <p:cNvSpPr/>
            <p:nvPr/>
          </p:nvSpPr>
          <p:spPr>
            <a:xfrm>
              <a:off x="4888078"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75" name="Google Shape;375;p40" descr="switch.png"/>
            <p:cNvPicPr preferRelativeResize="0"/>
            <p:nvPr/>
          </p:nvPicPr>
          <p:blipFill rotWithShape="1">
            <a:blip r:embed="rId9">
              <a:alphaModFix/>
            </a:blip>
            <a:srcRect/>
            <a:stretch/>
          </p:blipFill>
          <p:spPr>
            <a:xfrm>
              <a:off x="4693333" y="3436458"/>
              <a:ext cx="574073" cy="330231"/>
            </a:xfrm>
            <a:prstGeom prst="rect">
              <a:avLst/>
            </a:prstGeom>
            <a:noFill/>
            <a:ln>
              <a:noFill/>
            </a:ln>
          </p:spPr>
        </p:pic>
      </p:grpSp>
      <p:cxnSp>
        <p:nvCxnSpPr>
          <p:cNvPr id="376" name="Google Shape;376;p40"/>
          <p:cNvCxnSpPr/>
          <p:nvPr/>
        </p:nvCxnSpPr>
        <p:spPr>
          <a:xfrm rot="10800000" flipH="1">
            <a:off x="2895506" y="3159094"/>
            <a:ext cx="2052300" cy="423000"/>
          </a:xfrm>
          <a:prstGeom prst="straightConnector1">
            <a:avLst/>
          </a:prstGeom>
          <a:noFill/>
          <a:ln w="9525" cap="rnd" cmpd="sng">
            <a:solidFill>
              <a:srgbClr val="BFBFBF"/>
            </a:solidFill>
            <a:prstDash val="solid"/>
            <a:round/>
            <a:headEnd type="none" w="sm" len="sm"/>
            <a:tailEnd type="none" w="sm" len="sm"/>
          </a:ln>
        </p:spPr>
      </p:cxnSp>
      <p:cxnSp>
        <p:nvCxnSpPr>
          <p:cNvPr id="377" name="Google Shape;377;p40"/>
          <p:cNvCxnSpPr/>
          <p:nvPr/>
        </p:nvCxnSpPr>
        <p:spPr>
          <a:xfrm rot="10800000" flipH="1">
            <a:off x="2979580" y="3159145"/>
            <a:ext cx="2684100" cy="449700"/>
          </a:xfrm>
          <a:prstGeom prst="straightConnector1">
            <a:avLst/>
          </a:prstGeom>
          <a:noFill/>
          <a:ln w="9525" cap="rnd" cmpd="sng">
            <a:solidFill>
              <a:srgbClr val="BFBFBF"/>
            </a:solidFill>
            <a:prstDash val="solid"/>
            <a:round/>
            <a:headEnd type="none" w="sm" len="sm"/>
            <a:tailEnd type="none" w="sm" len="sm"/>
          </a:ln>
        </p:spPr>
      </p:cxnSp>
      <p:cxnSp>
        <p:nvCxnSpPr>
          <p:cNvPr id="378" name="Google Shape;378;p40"/>
          <p:cNvCxnSpPr/>
          <p:nvPr/>
        </p:nvCxnSpPr>
        <p:spPr>
          <a:xfrm rot="10800000" flipH="1">
            <a:off x="4321061" y="3159094"/>
            <a:ext cx="1342500" cy="423000"/>
          </a:xfrm>
          <a:prstGeom prst="straightConnector1">
            <a:avLst/>
          </a:prstGeom>
          <a:noFill/>
          <a:ln w="9525" cap="rnd" cmpd="sng">
            <a:solidFill>
              <a:srgbClr val="BFBFBF"/>
            </a:solidFill>
            <a:prstDash val="solid"/>
            <a:round/>
            <a:headEnd type="none" w="sm" len="sm"/>
            <a:tailEnd type="none" w="sm" len="sm"/>
          </a:ln>
        </p:spPr>
      </p:cxnSp>
      <p:cxnSp>
        <p:nvCxnSpPr>
          <p:cNvPr id="379" name="Google Shape;379;p40"/>
          <p:cNvCxnSpPr/>
          <p:nvPr/>
        </p:nvCxnSpPr>
        <p:spPr>
          <a:xfrm rot="10800000">
            <a:off x="5031914" y="3185794"/>
            <a:ext cx="2152200" cy="396300"/>
          </a:xfrm>
          <a:prstGeom prst="straightConnector1">
            <a:avLst/>
          </a:prstGeom>
          <a:noFill/>
          <a:ln w="9525" cap="rnd" cmpd="sng">
            <a:solidFill>
              <a:srgbClr val="BFBFBF"/>
            </a:solidFill>
            <a:prstDash val="solid"/>
            <a:round/>
            <a:headEnd type="none" w="sm" len="sm"/>
            <a:tailEnd type="none" w="sm" len="sm"/>
          </a:ln>
        </p:spPr>
      </p:cxnSp>
      <p:grpSp>
        <p:nvGrpSpPr>
          <p:cNvPr id="380" name="Google Shape;380;p40"/>
          <p:cNvGrpSpPr/>
          <p:nvPr/>
        </p:nvGrpSpPr>
        <p:grpSpPr>
          <a:xfrm>
            <a:off x="4080677" y="3464384"/>
            <a:ext cx="460644" cy="264982"/>
            <a:chOff x="3820219" y="3153790"/>
            <a:chExt cx="598706" cy="344401"/>
          </a:xfrm>
        </p:grpSpPr>
        <p:sp>
          <p:nvSpPr>
            <p:cNvPr id="381" name="Google Shape;381;p40"/>
            <p:cNvSpPr/>
            <p:nvPr/>
          </p:nvSpPr>
          <p:spPr>
            <a:xfrm>
              <a:off x="4023320"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82" name="Google Shape;382;p40" descr="switch.png"/>
            <p:cNvPicPr preferRelativeResize="0"/>
            <p:nvPr/>
          </p:nvPicPr>
          <p:blipFill rotWithShape="1">
            <a:blip r:embed="rId9">
              <a:alphaModFix/>
            </a:blip>
            <a:srcRect/>
            <a:stretch/>
          </p:blipFill>
          <p:spPr>
            <a:xfrm>
              <a:off x="3820219" y="3153790"/>
              <a:ext cx="598706" cy="344401"/>
            </a:xfrm>
            <a:prstGeom prst="rect">
              <a:avLst/>
            </a:prstGeom>
            <a:noFill/>
            <a:ln>
              <a:noFill/>
            </a:ln>
          </p:spPr>
        </p:pic>
      </p:grpSp>
      <p:grpSp>
        <p:nvGrpSpPr>
          <p:cNvPr id="383" name="Google Shape;383;p40"/>
          <p:cNvGrpSpPr/>
          <p:nvPr/>
        </p:nvGrpSpPr>
        <p:grpSpPr>
          <a:xfrm>
            <a:off x="5507297" y="3014550"/>
            <a:ext cx="460644" cy="264982"/>
            <a:chOff x="5674419" y="2569135"/>
            <a:chExt cx="598706" cy="344401"/>
          </a:xfrm>
        </p:grpSpPr>
        <p:sp>
          <p:nvSpPr>
            <p:cNvPr id="384" name="Google Shape;384;p40"/>
            <p:cNvSpPr/>
            <p:nvPr/>
          </p:nvSpPr>
          <p:spPr>
            <a:xfrm>
              <a:off x="5877520" y="2722077"/>
              <a:ext cx="218400" cy="69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85" name="Google Shape;385;p40" descr="switch.png"/>
            <p:cNvPicPr preferRelativeResize="0"/>
            <p:nvPr/>
          </p:nvPicPr>
          <p:blipFill rotWithShape="1">
            <a:blip r:embed="rId9">
              <a:alphaModFix/>
            </a:blip>
            <a:srcRect/>
            <a:stretch/>
          </p:blipFill>
          <p:spPr>
            <a:xfrm>
              <a:off x="5674419" y="2569135"/>
              <a:ext cx="598706" cy="344401"/>
            </a:xfrm>
            <a:prstGeom prst="rect">
              <a:avLst/>
            </a:prstGeom>
            <a:noFill/>
            <a:ln>
              <a:noFill/>
            </a:ln>
          </p:spPr>
        </p:pic>
      </p:grpSp>
      <p:grpSp>
        <p:nvGrpSpPr>
          <p:cNvPr id="386" name="Google Shape;386;p40"/>
          <p:cNvGrpSpPr/>
          <p:nvPr/>
        </p:nvGrpSpPr>
        <p:grpSpPr>
          <a:xfrm>
            <a:off x="4791535" y="3014550"/>
            <a:ext cx="460644" cy="264982"/>
            <a:chOff x="4744133" y="2569135"/>
            <a:chExt cx="598706" cy="344401"/>
          </a:xfrm>
        </p:grpSpPr>
        <p:sp>
          <p:nvSpPr>
            <p:cNvPr id="387" name="Google Shape;387;p40"/>
            <p:cNvSpPr/>
            <p:nvPr/>
          </p:nvSpPr>
          <p:spPr>
            <a:xfrm>
              <a:off x="4947234" y="2722077"/>
              <a:ext cx="218400" cy="69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88" name="Google Shape;388;p40" descr="switch.png"/>
            <p:cNvPicPr preferRelativeResize="0"/>
            <p:nvPr/>
          </p:nvPicPr>
          <p:blipFill rotWithShape="1">
            <a:blip r:embed="rId9">
              <a:alphaModFix/>
            </a:blip>
            <a:srcRect/>
            <a:stretch/>
          </p:blipFill>
          <p:spPr>
            <a:xfrm>
              <a:off x="4744133" y="2569135"/>
              <a:ext cx="598706" cy="344401"/>
            </a:xfrm>
            <a:prstGeom prst="rect">
              <a:avLst/>
            </a:prstGeom>
            <a:noFill/>
            <a:ln>
              <a:noFill/>
            </a:ln>
          </p:spPr>
        </p:pic>
      </p:grpSp>
      <p:grpSp>
        <p:nvGrpSpPr>
          <p:cNvPr id="389" name="Google Shape;389;p40"/>
          <p:cNvGrpSpPr/>
          <p:nvPr/>
        </p:nvGrpSpPr>
        <p:grpSpPr>
          <a:xfrm>
            <a:off x="3364915" y="3464384"/>
            <a:ext cx="460644" cy="264982"/>
            <a:chOff x="2889933" y="3153790"/>
            <a:chExt cx="598706" cy="344401"/>
          </a:xfrm>
        </p:grpSpPr>
        <p:sp>
          <p:nvSpPr>
            <p:cNvPr id="390" name="Google Shape;390;p40"/>
            <p:cNvSpPr/>
            <p:nvPr/>
          </p:nvSpPr>
          <p:spPr>
            <a:xfrm>
              <a:off x="3093034"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91" name="Google Shape;391;p40" descr="switch.png"/>
            <p:cNvPicPr preferRelativeResize="0"/>
            <p:nvPr/>
          </p:nvPicPr>
          <p:blipFill rotWithShape="1">
            <a:blip r:embed="rId9">
              <a:alphaModFix/>
            </a:blip>
            <a:srcRect/>
            <a:stretch/>
          </p:blipFill>
          <p:spPr>
            <a:xfrm>
              <a:off x="2889933" y="3153790"/>
              <a:ext cx="598706" cy="344401"/>
            </a:xfrm>
            <a:prstGeom prst="rect">
              <a:avLst/>
            </a:prstGeom>
            <a:noFill/>
            <a:ln>
              <a:noFill/>
            </a:ln>
          </p:spPr>
        </p:pic>
      </p:grpSp>
      <p:grpSp>
        <p:nvGrpSpPr>
          <p:cNvPr id="392" name="Google Shape;392;p40"/>
          <p:cNvGrpSpPr/>
          <p:nvPr/>
        </p:nvGrpSpPr>
        <p:grpSpPr>
          <a:xfrm>
            <a:off x="6943689" y="3464384"/>
            <a:ext cx="460644" cy="264982"/>
            <a:chOff x="7541319" y="3153790"/>
            <a:chExt cx="598706" cy="344401"/>
          </a:xfrm>
        </p:grpSpPr>
        <p:sp>
          <p:nvSpPr>
            <p:cNvPr id="393" name="Google Shape;393;p40"/>
            <p:cNvSpPr/>
            <p:nvPr/>
          </p:nvSpPr>
          <p:spPr>
            <a:xfrm>
              <a:off x="7744420"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94" name="Google Shape;394;p40" descr="switch.png"/>
            <p:cNvPicPr preferRelativeResize="0"/>
            <p:nvPr/>
          </p:nvPicPr>
          <p:blipFill rotWithShape="1">
            <a:blip r:embed="rId9">
              <a:alphaModFix/>
            </a:blip>
            <a:srcRect/>
            <a:stretch/>
          </p:blipFill>
          <p:spPr>
            <a:xfrm>
              <a:off x="7541319" y="3153790"/>
              <a:ext cx="598706" cy="344401"/>
            </a:xfrm>
            <a:prstGeom prst="rect">
              <a:avLst/>
            </a:prstGeom>
            <a:noFill/>
            <a:ln>
              <a:noFill/>
            </a:ln>
          </p:spPr>
        </p:pic>
      </p:grpSp>
      <p:grpSp>
        <p:nvGrpSpPr>
          <p:cNvPr id="395" name="Google Shape;395;p40"/>
          <p:cNvGrpSpPr/>
          <p:nvPr/>
        </p:nvGrpSpPr>
        <p:grpSpPr>
          <a:xfrm>
            <a:off x="2655141" y="3464384"/>
            <a:ext cx="460644" cy="264982"/>
            <a:chOff x="1967430" y="3153790"/>
            <a:chExt cx="598706" cy="344401"/>
          </a:xfrm>
        </p:grpSpPr>
        <p:sp>
          <p:nvSpPr>
            <p:cNvPr id="396" name="Google Shape;396;p40"/>
            <p:cNvSpPr/>
            <p:nvPr/>
          </p:nvSpPr>
          <p:spPr>
            <a:xfrm>
              <a:off x="2170531"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397" name="Google Shape;397;p40" descr="switch.png"/>
            <p:cNvPicPr preferRelativeResize="0"/>
            <p:nvPr/>
          </p:nvPicPr>
          <p:blipFill rotWithShape="1">
            <a:blip r:embed="rId9">
              <a:alphaModFix/>
            </a:blip>
            <a:srcRect/>
            <a:stretch/>
          </p:blipFill>
          <p:spPr>
            <a:xfrm>
              <a:off x="1967430" y="3153790"/>
              <a:ext cx="598706" cy="344401"/>
            </a:xfrm>
            <a:prstGeom prst="rect">
              <a:avLst/>
            </a:prstGeom>
            <a:noFill/>
            <a:ln>
              <a:noFill/>
            </a:ln>
          </p:spPr>
        </p:pic>
      </p:grpSp>
      <p:pic>
        <p:nvPicPr>
          <p:cNvPr id="398" name="Google Shape;398;p40" descr="switch.png"/>
          <p:cNvPicPr preferRelativeResize="0"/>
          <p:nvPr/>
        </p:nvPicPr>
        <p:blipFill rotWithShape="1">
          <a:blip r:embed="rId7">
            <a:alphaModFix/>
          </a:blip>
          <a:srcRect/>
          <a:stretch/>
        </p:blipFill>
        <p:spPr>
          <a:xfrm>
            <a:off x="1941843" y="3944763"/>
            <a:ext cx="460651" cy="264986"/>
          </a:xfrm>
          <a:prstGeom prst="rect">
            <a:avLst/>
          </a:prstGeom>
          <a:noFill/>
          <a:ln>
            <a:noFill/>
          </a:ln>
        </p:spPr>
      </p:pic>
      <p:pic>
        <p:nvPicPr>
          <p:cNvPr id="399" name="Google Shape;399;p40" descr="switch.png"/>
          <p:cNvPicPr preferRelativeResize="0"/>
          <p:nvPr/>
        </p:nvPicPr>
        <p:blipFill rotWithShape="1">
          <a:blip r:embed="rId7">
            <a:alphaModFix/>
          </a:blip>
          <a:srcRect/>
          <a:stretch/>
        </p:blipFill>
        <p:spPr>
          <a:xfrm>
            <a:off x="1941843" y="3855786"/>
            <a:ext cx="460651" cy="264986"/>
          </a:xfrm>
          <a:prstGeom prst="rect">
            <a:avLst/>
          </a:prstGeom>
          <a:noFill/>
          <a:ln>
            <a:noFill/>
          </a:ln>
        </p:spPr>
      </p:pic>
      <p:pic>
        <p:nvPicPr>
          <p:cNvPr id="400" name="Google Shape;400;p40" descr="switch.png"/>
          <p:cNvPicPr preferRelativeResize="0"/>
          <p:nvPr/>
        </p:nvPicPr>
        <p:blipFill rotWithShape="1">
          <a:blip r:embed="rId7">
            <a:alphaModFix/>
          </a:blip>
          <a:srcRect/>
          <a:stretch/>
        </p:blipFill>
        <p:spPr>
          <a:xfrm>
            <a:off x="1941843" y="3766906"/>
            <a:ext cx="460651" cy="264986"/>
          </a:xfrm>
          <a:prstGeom prst="rect">
            <a:avLst/>
          </a:prstGeom>
          <a:noFill/>
          <a:ln>
            <a:noFill/>
          </a:ln>
        </p:spPr>
      </p:pic>
      <p:pic>
        <p:nvPicPr>
          <p:cNvPr id="401" name="Google Shape;401;p40" descr="switch.png"/>
          <p:cNvPicPr preferRelativeResize="0"/>
          <p:nvPr/>
        </p:nvPicPr>
        <p:blipFill rotWithShape="1">
          <a:blip r:embed="rId7">
            <a:alphaModFix/>
          </a:blip>
          <a:srcRect/>
          <a:stretch/>
        </p:blipFill>
        <p:spPr>
          <a:xfrm>
            <a:off x="1941843" y="3676660"/>
            <a:ext cx="460651" cy="264986"/>
          </a:xfrm>
          <a:prstGeom prst="rect">
            <a:avLst/>
          </a:prstGeom>
          <a:noFill/>
          <a:ln>
            <a:noFill/>
          </a:ln>
        </p:spPr>
      </p:pic>
      <p:pic>
        <p:nvPicPr>
          <p:cNvPr id="402" name="Google Shape;402;p40" descr="switch.png"/>
          <p:cNvPicPr preferRelativeResize="0"/>
          <p:nvPr/>
        </p:nvPicPr>
        <p:blipFill rotWithShape="1">
          <a:blip r:embed="rId7">
            <a:alphaModFix/>
          </a:blip>
          <a:srcRect/>
          <a:stretch/>
        </p:blipFill>
        <p:spPr>
          <a:xfrm>
            <a:off x="1941843" y="3585915"/>
            <a:ext cx="460651" cy="264986"/>
          </a:xfrm>
          <a:prstGeom prst="rect">
            <a:avLst/>
          </a:prstGeom>
          <a:noFill/>
          <a:ln>
            <a:noFill/>
          </a:ln>
        </p:spPr>
      </p:pic>
      <p:grpSp>
        <p:nvGrpSpPr>
          <p:cNvPr id="403" name="Google Shape;403;p40"/>
          <p:cNvGrpSpPr/>
          <p:nvPr/>
        </p:nvGrpSpPr>
        <p:grpSpPr>
          <a:xfrm>
            <a:off x="1941817" y="3464329"/>
            <a:ext cx="460636" cy="264977"/>
            <a:chOff x="989530" y="3436458"/>
            <a:chExt cx="574073" cy="330231"/>
          </a:xfrm>
        </p:grpSpPr>
        <p:sp>
          <p:nvSpPr>
            <p:cNvPr id="404" name="Google Shape;404;p40"/>
            <p:cNvSpPr/>
            <p:nvPr/>
          </p:nvSpPr>
          <p:spPr>
            <a:xfrm>
              <a:off x="1184275"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algn="ctr" defTabSz="457200">
                <a:buSzPts val="1050"/>
                <a:buFont typeface="Calibri"/>
                <a:buNone/>
              </a:pPr>
              <a:endParaRPr sz="1050" kern="1200">
                <a:solidFill>
                  <a:srgbClr val="FFFFFF"/>
                </a:solidFill>
                <a:latin typeface="Calibri"/>
                <a:ea typeface="Calibri"/>
                <a:cs typeface="Calibri"/>
                <a:sym typeface="Calibri"/>
              </a:endParaRPr>
            </a:p>
          </p:txBody>
        </p:sp>
        <p:pic>
          <p:nvPicPr>
            <p:cNvPr id="405" name="Google Shape;405;p40" descr="switch.png"/>
            <p:cNvPicPr preferRelativeResize="0"/>
            <p:nvPr/>
          </p:nvPicPr>
          <p:blipFill rotWithShape="1">
            <a:blip r:embed="rId9">
              <a:alphaModFix/>
            </a:blip>
            <a:srcRect/>
            <a:stretch/>
          </p:blipFill>
          <p:spPr>
            <a:xfrm>
              <a:off x="989530" y="3436458"/>
              <a:ext cx="574073" cy="330231"/>
            </a:xfrm>
            <a:prstGeom prst="rect">
              <a:avLst/>
            </a:prstGeom>
            <a:noFill/>
            <a:ln>
              <a:noFill/>
            </a:ln>
          </p:spPr>
        </p:pic>
      </p:grpSp>
      <p:sp>
        <p:nvSpPr>
          <p:cNvPr id="406" name="Google Shape;406;p40"/>
          <p:cNvSpPr txBox="1"/>
          <p:nvPr/>
        </p:nvSpPr>
        <p:spPr>
          <a:xfrm>
            <a:off x="4673526" y="4382034"/>
            <a:ext cx="1314600" cy="138600"/>
          </a:xfrm>
          <a:prstGeom prst="rect">
            <a:avLst/>
          </a:prstGeom>
          <a:noFill/>
          <a:ln>
            <a:noFill/>
          </a:ln>
        </p:spPr>
        <p:txBody>
          <a:bodyPr spcFirstLastPara="1" wrap="square" lIns="0" tIns="0" rIns="0" bIns="0" anchor="t" anchorCtr="0">
            <a:noAutofit/>
          </a:bodyPr>
          <a:lstStyle/>
          <a:p>
            <a:pPr algn="ctr" defTabSz="457200">
              <a:buClr>
                <a:srgbClr val="4B4B4B"/>
              </a:buClr>
              <a:buSzPts val="900"/>
              <a:buFont typeface="Corbel"/>
              <a:buNone/>
            </a:pPr>
            <a:r>
              <a:rPr lang="en-US" sz="900" kern="1200">
                <a:solidFill>
                  <a:srgbClr val="4B4B4B"/>
                </a:solidFill>
                <a:latin typeface="Corbel"/>
                <a:ea typeface="Corbel"/>
                <a:cs typeface="Corbel"/>
                <a:sym typeface="Corbel"/>
              </a:rPr>
              <a:t>Shared Cloud Infrastructure</a:t>
            </a:r>
            <a:endParaRPr sz="1800" kern="1200">
              <a:ea typeface="+mn-ea"/>
              <a:cs typeface="+mn-cs"/>
            </a:endParaRPr>
          </a:p>
        </p:txBody>
      </p:sp>
      <p:sp>
        <p:nvSpPr>
          <p:cNvPr id="407" name="Google Shape;407;p40"/>
          <p:cNvSpPr/>
          <p:nvPr/>
        </p:nvSpPr>
        <p:spPr>
          <a:xfrm>
            <a:off x="5981475" y="99916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Residential</a:t>
            </a:r>
            <a:br>
              <a:rPr lang="en-US" kern="1200">
                <a:solidFill>
                  <a:srgbClr val="FFFFFF"/>
                </a:solidFill>
                <a:latin typeface="Calibri"/>
                <a:ea typeface="Calibri"/>
                <a:cs typeface="Calibri"/>
                <a:sym typeface="Calibri"/>
              </a:rPr>
            </a:br>
            <a:r>
              <a:rPr lang="en-US" kern="1200">
                <a:solidFill>
                  <a:srgbClr val="FFFFFF"/>
                </a:solidFill>
                <a:latin typeface="Calibri"/>
                <a:ea typeface="Calibri"/>
                <a:cs typeface="Calibri"/>
                <a:sym typeface="Calibri"/>
              </a:rPr>
              <a:t>Services</a:t>
            </a:r>
            <a:endParaRPr sz="1800" kern="1200">
              <a:ea typeface="+mn-ea"/>
              <a:cs typeface="+mn-cs"/>
            </a:endParaRPr>
          </a:p>
        </p:txBody>
      </p:sp>
      <p:sp>
        <p:nvSpPr>
          <p:cNvPr id="408" name="Google Shape;408;p40"/>
          <p:cNvSpPr/>
          <p:nvPr/>
        </p:nvSpPr>
        <p:spPr>
          <a:xfrm>
            <a:off x="1887476" y="99916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Mobile</a:t>
            </a:r>
            <a:br>
              <a:rPr lang="en-US" kern="1200">
                <a:solidFill>
                  <a:srgbClr val="FFFFFF"/>
                </a:solidFill>
                <a:latin typeface="Calibri"/>
                <a:ea typeface="Calibri"/>
                <a:cs typeface="Calibri"/>
                <a:sym typeface="Calibri"/>
              </a:rPr>
            </a:br>
            <a:r>
              <a:rPr lang="en-US" kern="1200">
                <a:solidFill>
                  <a:srgbClr val="FFFFFF"/>
                </a:solidFill>
                <a:latin typeface="Calibri"/>
                <a:ea typeface="Calibri"/>
                <a:cs typeface="Calibri"/>
                <a:sym typeface="Calibri"/>
              </a:rPr>
              <a:t>Services</a:t>
            </a:r>
            <a:endParaRPr sz="1800" kern="1200">
              <a:ea typeface="+mn-ea"/>
              <a:cs typeface="+mn-cs"/>
            </a:endParaRPr>
          </a:p>
        </p:txBody>
      </p:sp>
      <p:sp>
        <p:nvSpPr>
          <p:cNvPr id="409" name="Google Shape;409;p40"/>
          <p:cNvSpPr/>
          <p:nvPr/>
        </p:nvSpPr>
        <p:spPr>
          <a:xfrm>
            <a:off x="4045986" y="99916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Enterprise</a:t>
            </a:r>
            <a:br>
              <a:rPr lang="en-US" kern="1200">
                <a:solidFill>
                  <a:srgbClr val="FFFFFF"/>
                </a:solidFill>
                <a:latin typeface="Calibri"/>
                <a:ea typeface="Calibri"/>
                <a:cs typeface="Calibri"/>
                <a:sym typeface="Calibri"/>
              </a:rPr>
            </a:br>
            <a:r>
              <a:rPr lang="en-US" kern="1200">
                <a:solidFill>
                  <a:srgbClr val="FFFFFF"/>
                </a:solidFill>
                <a:latin typeface="Calibri"/>
                <a:ea typeface="Calibri"/>
                <a:cs typeface="Calibri"/>
                <a:sym typeface="Calibri"/>
              </a:rPr>
              <a:t>Services</a:t>
            </a:r>
            <a:endParaRPr sz="1800" kern="1200">
              <a:ea typeface="+mn-ea"/>
              <a:cs typeface="+mn-cs"/>
            </a:endParaRPr>
          </a:p>
        </p:txBody>
      </p:sp>
      <p:sp>
        <p:nvSpPr>
          <p:cNvPr id="410" name="Google Shape;410;p40"/>
          <p:cNvSpPr txBox="1"/>
          <p:nvPr/>
        </p:nvSpPr>
        <p:spPr>
          <a:xfrm>
            <a:off x="1509125" y="1975675"/>
            <a:ext cx="1161300" cy="646200"/>
          </a:xfrm>
          <a:prstGeom prst="rect">
            <a:avLst/>
          </a:prstGeom>
          <a:noFill/>
          <a:ln>
            <a:noFill/>
          </a:ln>
        </p:spPr>
        <p:txBody>
          <a:bodyPr spcFirstLastPara="1" wrap="square" lIns="91425" tIns="45700" rIns="91425" bIns="45700" anchor="t" anchorCtr="0">
            <a:noAutofit/>
          </a:bodyPr>
          <a:lstStyle/>
          <a:p>
            <a:pPr defTabSz="457200">
              <a:buClr>
                <a:srgbClr val="E35052"/>
              </a:buClr>
              <a:buSzPts val="3600"/>
              <a:buFont typeface="Calibri"/>
              <a:buNone/>
            </a:pPr>
            <a:r>
              <a:rPr lang="en-US" sz="3600" b="1" kern="1200">
                <a:solidFill>
                  <a:srgbClr val="E35052"/>
                </a:solidFill>
                <a:latin typeface="Calibri"/>
                <a:ea typeface="Calibri"/>
                <a:cs typeface="Calibri"/>
                <a:sym typeface="Calibri"/>
              </a:rPr>
              <a:t>SEBA</a:t>
            </a:r>
            <a:endParaRPr sz="1800" kern="1200">
              <a:ea typeface="+mn-ea"/>
              <a:cs typeface="+mn-cs"/>
            </a:endParaRPr>
          </a:p>
        </p:txBody>
      </p:sp>
      <p:sp>
        <p:nvSpPr>
          <p:cNvPr id="411" name="Google Shape;411;p40"/>
          <p:cNvSpPr/>
          <p:nvPr/>
        </p:nvSpPr>
        <p:spPr>
          <a:xfrm>
            <a:off x="2886868"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VOLTHA</a:t>
            </a:r>
            <a:endParaRPr sz="1800" kern="1200">
              <a:ea typeface="+mn-ea"/>
              <a:cs typeface="+mn-cs"/>
            </a:endParaRPr>
          </a:p>
        </p:txBody>
      </p:sp>
      <p:sp>
        <p:nvSpPr>
          <p:cNvPr id="412" name="Google Shape;412;p40"/>
          <p:cNvSpPr/>
          <p:nvPr/>
        </p:nvSpPr>
        <p:spPr>
          <a:xfrm>
            <a:off x="6829420"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ODTN</a:t>
            </a:r>
            <a:endParaRPr sz="1800" kern="1200">
              <a:ea typeface="+mn-ea"/>
              <a:cs typeface="+mn-cs"/>
            </a:endParaRPr>
          </a:p>
        </p:txBody>
      </p:sp>
      <p:sp>
        <p:nvSpPr>
          <p:cNvPr id="413" name="Google Shape;413;p40"/>
          <p:cNvSpPr/>
          <p:nvPr/>
        </p:nvSpPr>
        <p:spPr>
          <a:xfrm>
            <a:off x="4403340"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Stratum</a:t>
            </a:r>
            <a:endParaRPr sz="1800" kern="1200">
              <a:ea typeface="+mn-ea"/>
              <a:cs typeface="+mn-cs"/>
            </a:endParaRPr>
          </a:p>
        </p:txBody>
      </p:sp>
      <p:sp>
        <p:nvSpPr>
          <p:cNvPr id="414" name="Google Shape;414;p40"/>
          <p:cNvSpPr/>
          <p:nvPr/>
        </p:nvSpPr>
        <p:spPr>
          <a:xfrm>
            <a:off x="1224453"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ORAN</a:t>
            </a:r>
            <a:endParaRPr sz="1800" kern="1200">
              <a:ea typeface="+mn-ea"/>
              <a:cs typeface="+mn-cs"/>
            </a:endParaRPr>
          </a:p>
        </p:txBody>
      </p:sp>
      <p:sp>
        <p:nvSpPr>
          <p:cNvPr id="415" name="Google Shape;415;p40"/>
          <p:cNvSpPr/>
          <p:nvPr/>
        </p:nvSpPr>
        <p:spPr>
          <a:xfrm>
            <a:off x="4403340" y="235474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Trellis</a:t>
            </a:r>
            <a:endParaRPr sz="1800" kern="1200">
              <a:ea typeface="+mn-ea"/>
              <a:cs typeface="+mn-cs"/>
            </a:endParaRPr>
          </a:p>
        </p:txBody>
      </p:sp>
      <p:sp>
        <p:nvSpPr>
          <p:cNvPr id="416" name="Google Shape;416;p40"/>
          <p:cNvSpPr/>
          <p:nvPr/>
        </p:nvSpPr>
        <p:spPr>
          <a:xfrm>
            <a:off x="4403340" y="2922432"/>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
                <a:srgbClr val="FFFFFF"/>
              </a:buClr>
              <a:buSzPts val="1400"/>
              <a:buFont typeface="Calibri"/>
              <a:buNone/>
            </a:pPr>
            <a:r>
              <a:rPr lang="en-US" kern="1200">
                <a:solidFill>
                  <a:srgbClr val="FFFFFF"/>
                </a:solidFill>
                <a:latin typeface="Calibri"/>
                <a:ea typeface="Calibri"/>
                <a:cs typeface="Calibri"/>
                <a:sym typeface="Calibri"/>
              </a:rPr>
              <a:t>ONOS</a:t>
            </a:r>
            <a:endParaRPr sz="1800" kern="1200">
              <a:ea typeface="+mn-ea"/>
              <a:cs typeface="+mn-cs"/>
            </a:endParaRPr>
          </a:p>
        </p:txBody>
      </p:sp>
      <p:sp>
        <p:nvSpPr>
          <p:cNvPr id="417" name="Google Shape;417;p40"/>
          <p:cNvSpPr/>
          <p:nvPr/>
        </p:nvSpPr>
        <p:spPr>
          <a:xfrm>
            <a:off x="3505200" y="1558236"/>
            <a:ext cx="3264600" cy="807600"/>
          </a:xfrm>
          <a:prstGeom prst="roundRect">
            <a:avLst>
              <a:gd name="adj" fmla="val 9176"/>
            </a:avLst>
          </a:prstGeom>
          <a:solidFill>
            <a:srgbClr val="0070C0"/>
          </a:solidFill>
          <a:ln w="38100" cap="flat" cmpd="sng">
            <a:solidFill>
              <a:schemeClr val="lt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algn="ctr" defTabSz="457200">
              <a:buClrTx/>
              <a:buFontTx/>
              <a:buNone/>
            </a:pPr>
            <a:r>
              <a:rPr lang="en-US" sz="2000" kern="1200">
                <a:solidFill>
                  <a:srgbClr val="FFFFFF"/>
                </a:solidFill>
                <a:latin typeface="Calibri"/>
                <a:ea typeface="Calibri"/>
                <a:cs typeface="Calibri"/>
                <a:sym typeface="Calibri"/>
              </a:rPr>
              <a:t>NEM</a:t>
            </a:r>
            <a:r>
              <a:rPr lang="en-US" sz="800" kern="1200">
                <a:solidFill>
                  <a:srgbClr val="FFFFFF"/>
                </a:solidFill>
                <a:latin typeface="Calibri"/>
                <a:ea typeface="Calibri"/>
                <a:cs typeface="Calibri"/>
                <a:sym typeface="Calibri"/>
              </a:rPr>
              <a:t> </a:t>
            </a:r>
            <a:br>
              <a:rPr lang="en-US" sz="800" kern="1200">
                <a:solidFill>
                  <a:srgbClr val="FFFFFF"/>
                </a:solidFill>
                <a:latin typeface="Calibri"/>
                <a:ea typeface="Calibri"/>
                <a:cs typeface="Calibri"/>
                <a:sym typeface="Calibri"/>
              </a:rPr>
            </a:br>
            <a:r>
              <a:rPr lang="en-US" sz="1000" kern="1200">
                <a:solidFill>
                  <a:srgbClr val="FFFFFF"/>
                </a:solidFill>
                <a:latin typeface="Calibri"/>
                <a:ea typeface="Calibri"/>
                <a:cs typeface="Calibri"/>
                <a:sym typeface="Calibri"/>
              </a:rPr>
              <a:t>Network Edge Mediator</a:t>
            </a:r>
            <a:br>
              <a:rPr lang="en-US" sz="1000" kern="1200">
                <a:solidFill>
                  <a:srgbClr val="FFFFFF"/>
                </a:solidFill>
                <a:latin typeface="Calibri"/>
                <a:ea typeface="Calibri"/>
                <a:cs typeface="Calibri"/>
                <a:sym typeface="Calibri"/>
              </a:rPr>
            </a:br>
            <a:r>
              <a:rPr lang="en-US" sz="1000" kern="1200">
                <a:solidFill>
                  <a:srgbClr val="FFFFFF"/>
                </a:solidFill>
                <a:latin typeface="Calibri"/>
                <a:ea typeface="Calibri"/>
                <a:cs typeface="Calibri"/>
                <a:sym typeface="Calibri"/>
              </a:rPr>
              <a:t>OSS mediation &amp; FCAPS support for operationalization</a:t>
            </a:r>
            <a:br>
              <a:rPr lang="en-US" sz="1000" kern="1200">
                <a:solidFill>
                  <a:srgbClr val="FFFFFF"/>
                </a:solidFill>
                <a:latin typeface="Calibri"/>
                <a:ea typeface="Calibri"/>
                <a:cs typeface="Calibri"/>
                <a:sym typeface="Calibri"/>
              </a:rPr>
            </a:br>
            <a:r>
              <a:rPr lang="en-US" sz="1000" kern="1200">
                <a:solidFill>
                  <a:srgbClr val="FFFFFF"/>
                </a:solidFill>
                <a:latin typeface="Calibri"/>
                <a:ea typeface="Calibri"/>
                <a:cs typeface="Calibri"/>
                <a:sym typeface="Calibri"/>
              </a:rPr>
              <a:t>Leverages XOS project &amp; toolchain</a:t>
            </a:r>
            <a:endParaRPr sz="800" kern="1200">
              <a:solidFill>
                <a:srgbClr val="FFFFFF"/>
              </a:solidFill>
              <a:latin typeface="Calibri"/>
              <a:ea typeface="Calibri"/>
              <a:cs typeface="Calibri"/>
              <a:sym typeface="Calibri"/>
            </a:endParaRPr>
          </a:p>
        </p:txBody>
      </p:sp>
      <p:sp>
        <p:nvSpPr>
          <p:cNvPr id="418" name="Google Shape;418;p40"/>
          <p:cNvSpPr/>
          <p:nvPr/>
        </p:nvSpPr>
        <p:spPr>
          <a:xfrm>
            <a:off x="2803092" y="1522592"/>
            <a:ext cx="4025246" cy="2554664"/>
          </a:xfrm>
          <a:custGeom>
            <a:avLst/>
            <a:gdLst/>
            <a:ahLst/>
            <a:cxnLst/>
            <a:rect l="l" t="t" r="r" b="b"/>
            <a:pathLst>
              <a:path w="4025246" h="2554664" extrusionOk="0">
                <a:moveTo>
                  <a:pt x="0" y="2545238"/>
                </a:moveTo>
                <a:lnTo>
                  <a:pt x="1527142" y="2554664"/>
                </a:lnTo>
                <a:lnTo>
                  <a:pt x="1527142" y="1904215"/>
                </a:lnTo>
                <a:lnTo>
                  <a:pt x="4025246" y="1923070"/>
                </a:lnTo>
                <a:cubicBezTo>
                  <a:pt x="4022104" y="1272620"/>
                  <a:pt x="4018961" y="650450"/>
                  <a:pt x="4015819" y="0"/>
                </a:cubicBezTo>
                <a:lnTo>
                  <a:pt x="8907" y="7200"/>
                </a:lnTo>
                <a:lnTo>
                  <a:pt x="0" y="2545238"/>
                </a:lnTo>
                <a:close/>
              </a:path>
            </a:pathLst>
          </a:custGeom>
          <a:solidFill>
            <a:srgbClr val="93B7E0">
              <a:alpha val="20000"/>
            </a:srgbClr>
          </a:solidFill>
          <a:ln w="38100" cap="flat" cmpd="sng">
            <a:solidFill>
              <a:srgbClr val="C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defTabSz="457200">
              <a:buClrTx/>
              <a:buFontTx/>
              <a:buNone/>
            </a:pPr>
            <a:endParaRPr sz="1800" kern="1200">
              <a:solidFill>
                <a:srgbClr val="FFFFFF"/>
              </a:solidFill>
              <a:latin typeface="Calibri"/>
              <a:ea typeface="Calibri"/>
              <a:cs typeface="Calibri"/>
              <a:sym typeface="Calibri"/>
            </a:endParaRPr>
          </a:p>
        </p:txBody>
      </p:sp>
      <p:sp>
        <p:nvSpPr>
          <p:cNvPr id="116" name="Title 1"/>
          <p:cNvSpPr txBox="1">
            <a:spLocks/>
          </p:cNvSpPr>
          <p:nvPr/>
        </p:nvSpPr>
        <p:spPr>
          <a:xfrm>
            <a:off x="717750" y="3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buClrTx/>
              <a:buFontTx/>
              <a:buNone/>
            </a:pPr>
            <a:r>
              <a:rPr lang="en-US" sz="3200" b="1" dirty="0" err="1">
                <a:solidFill>
                  <a:srgbClr val="4F81BD"/>
                </a:solidFill>
                <a:latin typeface="Calibri"/>
              </a:rPr>
              <a:t>SEBA: Built on CORD</a:t>
            </a:r>
            <a:endParaRPr lang="en-US" sz="3200" b="1" dirty="0">
              <a:solidFill>
                <a:srgbClr val="4F81BD"/>
              </a:solidFill>
              <a:latin typeface="Calibri"/>
            </a:endParaRPr>
          </a:p>
        </p:txBody>
      </p:sp>
    </p:spTree>
    <p:extLst>
      <p:ext uri="{BB962C8B-B14F-4D97-AF65-F5344CB8AC3E}">
        <p14:creationId xmlns:p14="http://schemas.microsoft.com/office/powerpoint/2010/main" val="27562635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
                                        </p:tgtEl>
                                        <p:attrNameLst>
                                          <p:attrName>style.visibility</p:attrName>
                                        </p:attrNameLst>
                                      </p:cBhvr>
                                      <p:to>
                                        <p:strVal val="visible"/>
                                      </p:to>
                                    </p:set>
                                    <p:animEffect transition="in" filter="fade">
                                      <p:cBhvr>
                                        <p:cTn id="7" dur="500"/>
                                        <p:tgtEl>
                                          <p:spTgt spid="4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8"/>
                                        </p:tgtEl>
                                        <p:attrNameLst>
                                          <p:attrName>style.visibility</p:attrName>
                                        </p:attrNameLst>
                                      </p:cBhvr>
                                      <p:to>
                                        <p:strVal val="visible"/>
                                      </p:to>
                                    </p:set>
                                    <p:animEffect transition="in" filter="fade">
                                      <p:cBhvr>
                                        <p:cTn id="10" dur="500"/>
                                        <p:tgtEl>
                                          <p:spTgt spid="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 grpId="0"/>
      <p:bldP spid="4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17750" y="3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buClrTx/>
              <a:buFontTx/>
              <a:buNone/>
            </a:pPr>
            <a:r>
              <a:rPr lang="en-US" sz="3200" b="1" dirty="0" err="1">
                <a:solidFill>
                  <a:srgbClr val="4F81BD"/>
                </a:solidFill>
                <a:latin typeface="Calibri"/>
              </a:rPr>
              <a:t>Traditional Residential Access</a:t>
            </a:r>
            <a:endParaRPr lang="en-US" sz="3200" b="1" dirty="0">
              <a:solidFill>
                <a:srgbClr val="4F81BD"/>
              </a:solidFill>
              <a:latin typeface="Calibri"/>
            </a:endParaRPr>
          </a:p>
        </p:txBody>
      </p:sp>
      <p:sp>
        <p:nvSpPr>
          <p:cNvPr id="5" name="Rectangle 4"/>
          <p:cNvSpPr/>
          <p:nvPr/>
        </p:nvSpPr>
        <p:spPr>
          <a:xfrm>
            <a:off x="1303570" y="1612562"/>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defTabSz="457200">
              <a:buClrTx/>
              <a:buFontTx/>
              <a:buNone/>
            </a:pPr>
            <a:r>
              <a:rPr lang="en-US" sz="1600" kern="1200" dirty="0">
                <a:solidFill>
                  <a:srgbClr val="000000"/>
                </a:solidFill>
                <a:latin typeface="Arial"/>
              </a:rPr>
              <a:t>Residence</a:t>
            </a:r>
          </a:p>
        </p:txBody>
      </p:sp>
      <p:sp>
        <p:nvSpPr>
          <p:cNvPr id="6" name="Rectangle 5"/>
          <p:cNvSpPr/>
          <p:nvPr/>
        </p:nvSpPr>
        <p:spPr>
          <a:xfrm>
            <a:off x="3174114" y="1612524"/>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defTabSz="457200">
              <a:buClrTx/>
              <a:buFontTx/>
              <a:buNone/>
            </a:pPr>
            <a:r>
              <a:rPr lang="en-US" sz="1600" kern="1200" dirty="0">
                <a:solidFill>
                  <a:srgbClr val="000000"/>
                </a:solidFill>
                <a:latin typeface="Arial"/>
              </a:rPr>
              <a:t>Central Office</a:t>
            </a:r>
          </a:p>
        </p:txBody>
      </p:sp>
      <p:sp>
        <p:nvSpPr>
          <p:cNvPr id="7" name="Rounded Rectangle 6"/>
          <p:cNvSpPr/>
          <p:nvPr/>
        </p:nvSpPr>
        <p:spPr>
          <a:xfrm>
            <a:off x="1485809" y="2917157"/>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RG</a:t>
            </a:r>
          </a:p>
        </p:txBody>
      </p:sp>
      <p:sp>
        <p:nvSpPr>
          <p:cNvPr id="8" name="Rounded Rectangle 7"/>
          <p:cNvSpPr/>
          <p:nvPr/>
        </p:nvSpPr>
        <p:spPr>
          <a:xfrm>
            <a:off x="2229223" y="2917157"/>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ONU</a:t>
            </a:r>
          </a:p>
        </p:txBody>
      </p:sp>
      <p:sp>
        <p:nvSpPr>
          <p:cNvPr id="9" name="Rounded Rectangle 8"/>
          <p:cNvSpPr/>
          <p:nvPr/>
        </p:nvSpPr>
        <p:spPr>
          <a:xfrm>
            <a:off x="3375129" y="2917157"/>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OLT</a:t>
            </a:r>
          </a:p>
        </p:txBody>
      </p:sp>
      <p:sp>
        <p:nvSpPr>
          <p:cNvPr id="10" name="Rounded Rectangle 9"/>
          <p:cNvSpPr/>
          <p:nvPr/>
        </p:nvSpPr>
        <p:spPr>
          <a:xfrm>
            <a:off x="4453501" y="2917157"/>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buClrTx/>
              <a:buFontTx/>
              <a:buNone/>
            </a:pPr>
            <a:r>
              <a:rPr lang="en-US" kern="1200" dirty="0">
                <a:solidFill>
                  <a:srgbClr val="FFFFFF"/>
                </a:solidFill>
                <a:latin typeface="Calibri"/>
                <a:cs typeface="Calibri"/>
              </a:rPr>
              <a:t>ETH AGG</a:t>
            </a:r>
          </a:p>
        </p:txBody>
      </p:sp>
      <p:sp>
        <p:nvSpPr>
          <p:cNvPr id="11" name="Rounded Rectangle 10"/>
          <p:cNvSpPr/>
          <p:nvPr/>
        </p:nvSpPr>
        <p:spPr>
          <a:xfrm>
            <a:off x="5652069" y="2919505"/>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BNG</a:t>
            </a:r>
          </a:p>
        </p:txBody>
      </p:sp>
      <p:cxnSp>
        <p:nvCxnSpPr>
          <p:cNvPr id="12" name="Straight Connector 11"/>
          <p:cNvCxnSpPr>
            <a:stCxn id="11" idx="3"/>
            <a:endCxn id="17" idx="2"/>
          </p:cNvCxnSpPr>
          <p:nvPr/>
        </p:nvCxnSpPr>
        <p:spPr>
          <a:xfrm flipV="1">
            <a:off x="6226931" y="3118428"/>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3121778"/>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3121778"/>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808105" y="3121778"/>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2056599" y="3121777"/>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2419533"/>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buClrTx/>
              <a:buFontTx/>
              <a:buNone/>
            </a:pPr>
            <a:r>
              <a:rPr lang="en-US" sz="1600" kern="1200" dirty="0">
                <a:solidFill>
                  <a:srgbClr val="FFFFFF"/>
                </a:solidFill>
                <a:latin typeface="Calibri"/>
                <a:cs typeface="Calibri"/>
              </a:rPr>
              <a:t>Backbone</a:t>
            </a:r>
          </a:p>
          <a:p>
            <a:pPr algn="ctr" defTabSz="457200">
              <a:lnSpc>
                <a:spcPct val="80000"/>
              </a:lnSpc>
              <a:buClrTx/>
              <a:buFontTx/>
              <a:buNone/>
            </a:pPr>
            <a:r>
              <a:rPr lang="en-US" sz="1600" kern="1200" dirty="0">
                <a:solidFill>
                  <a:srgbClr val="FFFFFF"/>
                </a:solidFill>
                <a:latin typeface="Calibri"/>
                <a:cs typeface="Calibri"/>
              </a:rPr>
              <a:t>Network</a:t>
            </a:r>
          </a:p>
        </p:txBody>
      </p:sp>
      <p:sp>
        <p:nvSpPr>
          <p:cNvPr id="18" name="TextBox 17"/>
          <p:cNvSpPr txBox="1"/>
          <p:nvPr/>
        </p:nvSpPr>
        <p:spPr>
          <a:xfrm>
            <a:off x="2516859" y="3908439"/>
            <a:ext cx="3651548" cy="923330"/>
          </a:xfrm>
          <a:prstGeom prst="rect">
            <a:avLst/>
          </a:prstGeom>
          <a:noFill/>
        </p:spPr>
        <p:txBody>
          <a:bodyPr wrap="none" rtlCol="0">
            <a:spAutoFit/>
          </a:bodyPr>
          <a:lstStyle/>
          <a:p>
            <a:pPr defTabSz="457200">
              <a:buClrTx/>
              <a:buFontTx/>
              <a:buNone/>
            </a:pPr>
            <a:r>
              <a:rPr lang="en-US" sz="1800" kern="1200" dirty="0">
                <a:solidFill>
                  <a:prstClr val="black"/>
                </a:solidFill>
                <a:latin typeface="Calibri"/>
                <a:ea typeface="+mn-ea"/>
                <a:cs typeface="+mn-cs"/>
              </a:rPr>
              <a:t>RG – Residential Gateway</a:t>
            </a:r>
          </a:p>
          <a:p>
            <a:pPr defTabSz="457200">
              <a:buClrTx/>
              <a:buFontTx/>
              <a:buNone/>
            </a:pPr>
            <a:r>
              <a:rPr lang="en-US" sz="1800" kern="1200" dirty="0">
                <a:solidFill>
                  <a:prstClr val="black"/>
                </a:solidFill>
                <a:latin typeface="Calibri"/>
                <a:ea typeface="+mn-ea"/>
                <a:cs typeface="+mn-cs"/>
              </a:rPr>
              <a:t>OLT – Optical Line Termination</a:t>
            </a:r>
          </a:p>
          <a:p>
            <a:pPr defTabSz="457200">
              <a:buClrTx/>
              <a:buFontTx/>
              <a:buNone/>
            </a:pPr>
            <a:r>
              <a:rPr lang="en-US" sz="1800" kern="1200" dirty="0">
                <a:solidFill>
                  <a:prstClr val="black"/>
                </a:solidFill>
                <a:latin typeface="Calibri"/>
                <a:ea typeface="+mn-ea"/>
                <a:cs typeface="+mn-cs"/>
              </a:rPr>
              <a:t>BNG – Broadband Network Gateway</a:t>
            </a:r>
          </a:p>
        </p:txBody>
      </p:sp>
    </p:spTree>
    <p:extLst>
      <p:ext uri="{BB962C8B-B14F-4D97-AF65-F5344CB8AC3E}">
        <p14:creationId xmlns:p14="http://schemas.microsoft.com/office/powerpoint/2010/main" val="29971927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4376" y="1641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buClrTx/>
              <a:buFontTx/>
              <a:buNone/>
            </a:pPr>
            <a:r>
              <a:rPr lang="en-US" sz="3200" b="1" dirty="0" err="1">
                <a:solidFill>
                  <a:srgbClr val="4F81BD"/>
                </a:solidFill>
                <a:latin typeface="Calibri"/>
              </a:rPr>
              <a:t>Disaggregated Residential Access </a:t>
            </a:r>
            <a:endParaRPr lang="en-US" sz="3200" b="1" dirty="0">
              <a:solidFill>
                <a:srgbClr val="4F81BD"/>
              </a:solidFill>
              <a:latin typeface="Calibri"/>
            </a:endParaRPr>
          </a:p>
        </p:txBody>
      </p:sp>
      <p:sp>
        <p:nvSpPr>
          <p:cNvPr id="5" name="Rectangle 4"/>
          <p:cNvSpPr/>
          <p:nvPr/>
        </p:nvSpPr>
        <p:spPr>
          <a:xfrm>
            <a:off x="1303570" y="1614414"/>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defTabSz="457200">
              <a:buClrTx/>
              <a:buFontTx/>
              <a:buNone/>
            </a:pPr>
            <a:r>
              <a:rPr lang="en-US" sz="1600" kern="1200" dirty="0">
                <a:solidFill>
                  <a:srgbClr val="000000"/>
                </a:solidFill>
                <a:latin typeface="Arial"/>
              </a:rPr>
              <a:t>Residence</a:t>
            </a:r>
          </a:p>
        </p:txBody>
      </p:sp>
      <p:sp>
        <p:nvSpPr>
          <p:cNvPr id="6" name="Rectangle 5"/>
          <p:cNvSpPr/>
          <p:nvPr/>
        </p:nvSpPr>
        <p:spPr>
          <a:xfrm>
            <a:off x="3174114" y="1614376"/>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defTabSz="457200">
              <a:buClrTx/>
              <a:buFontTx/>
              <a:buNone/>
            </a:pPr>
            <a:r>
              <a:rPr lang="en-US" sz="1600" kern="1200" dirty="0">
                <a:solidFill>
                  <a:srgbClr val="000000"/>
                </a:solidFill>
                <a:latin typeface="Arial"/>
              </a:rPr>
              <a:t>Central Office</a:t>
            </a:r>
          </a:p>
        </p:txBody>
      </p:sp>
      <p:sp>
        <p:nvSpPr>
          <p:cNvPr id="7" name="Rounded Rectangle 6"/>
          <p:cNvSpPr/>
          <p:nvPr/>
        </p:nvSpPr>
        <p:spPr>
          <a:xfrm>
            <a:off x="1485809" y="2919009"/>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RG</a:t>
            </a:r>
          </a:p>
        </p:txBody>
      </p:sp>
      <p:sp>
        <p:nvSpPr>
          <p:cNvPr id="8" name="Rounded Rectangle 7"/>
          <p:cNvSpPr/>
          <p:nvPr/>
        </p:nvSpPr>
        <p:spPr>
          <a:xfrm>
            <a:off x="2229223" y="2919009"/>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ONU</a:t>
            </a:r>
          </a:p>
        </p:txBody>
      </p:sp>
      <p:sp>
        <p:nvSpPr>
          <p:cNvPr id="9" name="Rounded Rectangle 8"/>
          <p:cNvSpPr/>
          <p:nvPr/>
        </p:nvSpPr>
        <p:spPr>
          <a:xfrm>
            <a:off x="3375129" y="2919009"/>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OLT</a:t>
            </a:r>
          </a:p>
        </p:txBody>
      </p:sp>
      <p:cxnSp>
        <p:nvCxnSpPr>
          <p:cNvPr id="10" name="Straight Connector 9"/>
          <p:cNvCxnSpPr>
            <a:stCxn id="31" idx="3"/>
            <a:endCxn id="14" idx="2"/>
          </p:cNvCxnSpPr>
          <p:nvPr/>
        </p:nvCxnSpPr>
        <p:spPr>
          <a:xfrm flipV="1">
            <a:off x="6226931" y="3120280"/>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9" idx="3"/>
            <a:endCxn id="33" idx="1"/>
          </p:cNvCxnSpPr>
          <p:nvPr/>
        </p:nvCxnSpPr>
        <p:spPr>
          <a:xfrm>
            <a:off x="3960577" y="3123630"/>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8" idx="3"/>
            <a:endCxn id="9" idx="1"/>
          </p:cNvCxnSpPr>
          <p:nvPr/>
        </p:nvCxnSpPr>
        <p:spPr>
          <a:xfrm>
            <a:off x="2808105" y="3123630"/>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7" idx="3"/>
            <a:endCxn id="8" idx="1"/>
          </p:cNvCxnSpPr>
          <p:nvPr/>
        </p:nvCxnSpPr>
        <p:spPr>
          <a:xfrm>
            <a:off x="2056599" y="3123629"/>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4" name="Cloud 13"/>
          <p:cNvSpPr/>
          <p:nvPr/>
        </p:nvSpPr>
        <p:spPr>
          <a:xfrm>
            <a:off x="6929299" y="2421385"/>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buClrTx/>
              <a:buFontTx/>
              <a:buNone/>
            </a:pPr>
            <a:r>
              <a:rPr lang="en-US" sz="1600" kern="1200" dirty="0">
                <a:solidFill>
                  <a:srgbClr val="FFFFFF"/>
                </a:solidFill>
                <a:latin typeface="Calibri"/>
                <a:cs typeface="Calibri"/>
              </a:rPr>
              <a:t>Backbone</a:t>
            </a:r>
          </a:p>
          <a:p>
            <a:pPr algn="ctr" defTabSz="457200">
              <a:lnSpc>
                <a:spcPct val="80000"/>
              </a:lnSpc>
              <a:buClrTx/>
              <a:buFontTx/>
              <a:buNone/>
            </a:pPr>
            <a:r>
              <a:rPr lang="en-US" sz="1600" kern="1200" dirty="0">
                <a:solidFill>
                  <a:srgbClr val="FFFFFF"/>
                </a:solidFill>
                <a:latin typeface="Calibri"/>
                <a:cs typeface="Calibri"/>
              </a:rPr>
              <a:t>Network</a:t>
            </a:r>
          </a:p>
        </p:txBody>
      </p:sp>
      <p:cxnSp>
        <p:nvCxnSpPr>
          <p:cNvPr id="17" name="Straight Arrow Connector 16"/>
          <p:cNvCxnSpPr>
            <a:endCxn id="21" idx="4"/>
          </p:cNvCxnSpPr>
          <p:nvPr/>
        </p:nvCxnSpPr>
        <p:spPr>
          <a:xfrm flipV="1">
            <a:off x="3667853" y="2727428"/>
            <a:ext cx="0" cy="300124"/>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36598" y="3217439"/>
            <a:ext cx="827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934236" y="2460709"/>
            <a:ext cx="0" cy="566843"/>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216443" y="2460709"/>
            <a:ext cx="902820"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pPr>
            <a:r>
              <a:rPr lang="en-US" sz="900" kern="1200" dirty="0">
                <a:solidFill>
                  <a:srgbClr val="FFFFFF"/>
                </a:solidFill>
                <a:latin typeface="Arial"/>
              </a:rPr>
              <a:t>VOLTHA</a:t>
            </a:r>
          </a:p>
        </p:txBody>
      </p:sp>
      <p:cxnSp>
        <p:nvCxnSpPr>
          <p:cNvPr id="23" name="Straight Arrow Connector 22"/>
          <p:cNvCxnSpPr/>
          <p:nvPr/>
        </p:nvCxnSpPr>
        <p:spPr>
          <a:xfrm flipH="1">
            <a:off x="4119271" y="2594050"/>
            <a:ext cx="1814973"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4" name="Elbow Connector 23"/>
          <p:cNvCxnSpPr/>
          <p:nvPr/>
        </p:nvCxnSpPr>
        <p:spPr>
          <a:xfrm rot="5400000" flipH="1" flipV="1">
            <a:off x="5765338" y="2351987"/>
            <a:ext cx="355381" cy="2485"/>
          </a:xfrm>
          <a:prstGeom prst="bent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33" idx="3"/>
            <a:endCxn id="31" idx="1"/>
          </p:cNvCxnSpPr>
          <p:nvPr/>
        </p:nvCxnSpPr>
        <p:spPr>
          <a:xfrm>
            <a:off x="5080846" y="3123630"/>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5652069" y="2921357"/>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dirty="0">
                <a:solidFill>
                  <a:srgbClr val="FFFFFF"/>
                </a:solidFill>
                <a:latin typeface="Calibri"/>
                <a:cs typeface="Calibri"/>
              </a:rPr>
              <a:t>BNG</a:t>
            </a:r>
          </a:p>
        </p:txBody>
      </p:sp>
      <p:sp>
        <p:nvSpPr>
          <p:cNvPr id="33" name="Rounded Rectangle 32"/>
          <p:cNvSpPr/>
          <p:nvPr/>
        </p:nvSpPr>
        <p:spPr>
          <a:xfrm>
            <a:off x="4453501" y="2919009"/>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buClrTx/>
              <a:buFontTx/>
              <a:buNone/>
            </a:pPr>
            <a:r>
              <a:rPr lang="en-US" kern="1200" dirty="0">
                <a:solidFill>
                  <a:srgbClr val="FFFFFF"/>
                </a:solidFill>
                <a:latin typeface="Calibri"/>
                <a:cs typeface="Calibri"/>
              </a:rPr>
              <a:t>ETH AGG</a:t>
            </a:r>
          </a:p>
        </p:txBody>
      </p:sp>
      <p:sp>
        <p:nvSpPr>
          <p:cNvPr id="34" name="TextBox 33"/>
          <p:cNvSpPr txBox="1"/>
          <p:nvPr/>
        </p:nvSpPr>
        <p:spPr>
          <a:xfrm>
            <a:off x="2665297" y="869773"/>
            <a:ext cx="1295319" cy="646331"/>
          </a:xfrm>
          <a:prstGeom prst="rect">
            <a:avLst/>
          </a:prstGeom>
          <a:noFill/>
        </p:spPr>
        <p:txBody>
          <a:bodyPr wrap="square" rtlCol="0">
            <a:spAutoFit/>
          </a:bodyPr>
          <a:lstStyle/>
          <a:p>
            <a:pPr defTabSz="457200">
              <a:buClrTx/>
              <a:buFontTx/>
              <a:buNone/>
            </a:pPr>
            <a:r>
              <a:rPr lang="en-US" sz="1200" kern="1200">
                <a:solidFill>
                  <a:prstClr val="black"/>
                </a:solidFill>
                <a:latin typeface="Calibri"/>
                <a:ea typeface="+mn-ea"/>
                <a:cs typeface="+mn-cs"/>
              </a:rPr>
              <a:t>Virtual OLT</a:t>
            </a:r>
          </a:p>
          <a:p>
            <a:pPr defTabSz="457200">
              <a:buClrTx/>
              <a:buFontTx/>
              <a:buNone/>
            </a:pPr>
            <a:r>
              <a:rPr lang="en-US" sz="1200" kern="1200">
                <a:solidFill>
                  <a:prstClr val="black"/>
                </a:solidFill>
                <a:latin typeface="Calibri"/>
                <a:ea typeface="+mn-ea"/>
                <a:cs typeface="+mn-cs"/>
              </a:rPr>
              <a:t>manages and abstracts PON</a:t>
            </a:r>
          </a:p>
        </p:txBody>
      </p:sp>
      <p:cxnSp>
        <p:nvCxnSpPr>
          <p:cNvPr id="35" name="Straight Arrow Connector 34"/>
          <p:cNvCxnSpPr/>
          <p:nvPr/>
        </p:nvCxnSpPr>
        <p:spPr>
          <a:xfrm>
            <a:off x="3375137" y="1534571"/>
            <a:ext cx="180871" cy="8868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254979" y="617618"/>
            <a:ext cx="1738140" cy="830997"/>
          </a:xfrm>
          <a:prstGeom prst="rect">
            <a:avLst/>
          </a:prstGeom>
          <a:noFill/>
        </p:spPr>
        <p:txBody>
          <a:bodyPr wrap="square" rtlCol="0">
            <a:spAutoFit/>
          </a:bodyPr>
          <a:lstStyle/>
          <a:p>
            <a:pPr defTabSz="457200">
              <a:buClrTx/>
              <a:buFontTx/>
              <a:buNone/>
            </a:pPr>
            <a:r>
              <a:rPr lang="en-US" sz="1200" kern="1200">
                <a:solidFill>
                  <a:prstClr val="black"/>
                </a:solidFill>
                <a:latin typeface="Calibri"/>
                <a:ea typeface="+mn-ea"/>
                <a:cs typeface="+mn-cs"/>
              </a:rPr>
              <a:t>vBNG </a:t>
            </a:r>
          </a:p>
          <a:p>
            <a:pPr marL="171450" indent="-171450" defTabSz="457200">
              <a:buClrTx/>
              <a:buFont typeface="Arial"/>
              <a:buChar char="•"/>
            </a:pPr>
            <a:r>
              <a:rPr lang="en-US" sz="1200" kern="1200">
                <a:solidFill>
                  <a:prstClr val="black"/>
                </a:solidFill>
                <a:latin typeface="Calibri"/>
                <a:ea typeface="+mn-ea"/>
                <a:cs typeface="+mn-cs"/>
              </a:rPr>
              <a:t>VLAN termination, </a:t>
            </a:r>
          </a:p>
          <a:p>
            <a:pPr marL="171450" indent="-171450" defTabSz="457200">
              <a:buClrTx/>
              <a:buFont typeface="Arial"/>
              <a:buChar char="•"/>
            </a:pPr>
            <a:r>
              <a:rPr lang="en-US" sz="1200" kern="1200">
                <a:solidFill>
                  <a:prstClr val="black"/>
                </a:solidFill>
                <a:latin typeface="Calibri"/>
                <a:ea typeface="+mn-ea"/>
                <a:cs typeface="+mn-cs"/>
              </a:rPr>
              <a:t>Hierarchical QoS</a:t>
            </a:r>
          </a:p>
          <a:p>
            <a:pPr marL="171450" indent="-171450" defTabSz="457200">
              <a:buClrTx/>
              <a:buFont typeface="Arial"/>
              <a:buChar char="•"/>
            </a:pPr>
            <a:r>
              <a:rPr lang="en-US" sz="1200" kern="1200">
                <a:solidFill>
                  <a:prstClr val="black"/>
                </a:solidFill>
                <a:latin typeface="Calibri"/>
                <a:ea typeface="+mn-ea"/>
                <a:cs typeface="+mn-cs"/>
              </a:rPr>
              <a:t>DHCP</a:t>
            </a:r>
          </a:p>
        </p:txBody>
      </p:sp>
      <p:cxnSp>
        <p:nvCxnSpPr>
          <p:cNvPr id="37" name="Straight Arrow Connector 36"/>
          <p:cNvCxnSpPr/>
          <p:nvPr/>
        </p:nvCxnSpPr>
        <p:spPr>
          <a:xfrm flipH="1">
            <a:off x="5947971" y="1351643"/>
            <a:ext cx="320387" cy="64185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5831275" y="3928508"/>
            <a:ext cx="1326004" cy="646331"/>
          </a:xfrm>
          <a:prstGeom prst="rect">
            <a:avLst/>
          </a:prstGeom>
          <a:noFill/>
        </p:spPr>
        <p:txBody>
          <a:bodyPr wrap="none" rtlCol="0">
            <a:spAutoFit/>
          </a:bodyPr>
          <a:lstStyle/>
          <a:p>
            <a:pPr defTabSz="457200">
              <a:buClrTx/>
              <a:buFontTx/>
              <a:buNone/>
            </a:pPr>
            <a:r>
              <a:rPr lang="en-US" sz="1200" kern="1200">
                <a:solidFill>
                  <a:prstClr val="black"/>
                </a:solidFill>
                <a:latin typeface="Calibri"/>
                <a:ea typeface="+mn-ea"/>
                <a:cs typeface="+mn-cs"/>
              </a:rPr>
              <a:t>Fabric provides </a:t>
            </a:r>
          </a:p>
          <a:p>
            <a:pPr marL="171450" indent="-171450" defTabSz="457200">
              <a:buClrTx/>
              <a:buFont typeface="Arial"/>
              <a:buChar char="•"/>
            </a:pPr>
            <a:r>
              <a:rPr lang="en-US" sz="1200" kern="1200">
                <a:solidFill>
                  <a:prstClr val="black"/>
                </a:solidFill>
                <a:latin typeface="Calibri"/>
                <a:ea typeface="+mn-ea"/>
                <a:cs typeface="+mn-cs"/>
              </a:rPr>
              <a:t>Eth aggregation</a:t>
            </a:r>
          </a:p>
          <a:p>
            <a:pPr marL="171450" indent="-171450" defTabSz="457200">
              <a:buClrTx/>
              <a:buFont typeface="Arial"/>
              <a:buChar char="•"/>
            </a:pPr>
            <a:r>
              <a:rPr lang="en-US" sz="1200" kern="1200">
                <a:solidFill>
                  <a:prstClr val="black"/>
                </a:solidFill>
                <a:latin typeface="Calibri"/>
                <a:ea typeface="+mn-ea"/>
                <a:cs typeface="+mn-cs"/>
              </a:rPr>
              <a:t>Routing</a:t>
            </a:r>
          </a:p>
        </p:txBody>
      </p:sp>
      <p:cxnSp>
        <p:nvCxnSpPr>
          <p:cNvPr id="41" name="Straight Arrow Connector 40"/>
          <p:cNvCxnSpPr/>
          <p:nvPr/>
        </p:nvCxnSpPr>
        <p:spPr>
          <a:xfrm flipH="1" flipV="1">
            <a:off x="5652053" y="3827748"/>
            <a:ext cx="166730" cy="3362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4329176" y="3144129"/>
            <a:ext cx="1963902" cy="621756"/>
            <a:chOff x="4329176" y="2997859"/>
            <a:chExt cx="1963902" cy="621756"/>
          </a:xfrm>
        </p:grpSpPr>
        <p:sp>
          <p:nvSpPr>
            <p:cNvPr id="25" name="Rectangle 24"/>
            <p:cNvSpPr/>
            <p:nvPr/>
          </p:nvSpPr>
          <p:spPr>
            <a:xfrm>
              <a:off x="4329176" y="3007194"/>
              <a:ext cx="1963894" cy="61242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cxnSp>
          <p:nvCxnSpPr>
            <p:cNvPr id="27" name="Straight Connector 26"/>
            <p:cNvCxnSpPr/>
            <p:nvPr/>
          </p:nvCxnSpPr>
          <p:spPr>
            <a:xfrm>
              <a:off x="6293070" y="3007194"/>
              <a:ext cx="0" cy="612421"/>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8" name="Straight Connector 27"/>
            <p:cNvCxnSpPr/>
            <p:nvPr/>
          </p:nvCxnSpPr>
          <p:spPr>
            <a:xfrm>
              <a:off x="4329176" y="3619613"/>
              <a:ext cx="1963894" cy="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9" name="Straight Connector 28"/>
            <p:cNvCxnSpPr/>
            <p:nvPr/>
          </p:nvCxnSpPr>
          <p:spPr>
            <a:xfrm flipH="1">
              <a:off x="4329213" y="3016147"/>
              <a:ext cx="1" cy="594322"/>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sp>
          <p:nvSpPr>
            <p:cNvPr id="30" name="TextBox 29"/>
            <p:cNvSpPr txBox="1"/>
            <p:nvPr/>
          </p:nvSpPr>
          <p:spPr>
            <a:xfrm>
              <a:off x="4522801" y="3004042"/>
              <a:ext cx="1525093" cy="58477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defTabSz="457200">
                <a:buClrTx/>
                <a:buFontTx/>
                <a:buNone/>
              </a:pPr>
              <a:r>
                <a:rPr lang="en-US" sz="1600" b="1" kern="1200" dirty="0">
                  <a:solidFill>
                    <a:prstClr val="white"/>
                  </a:solidFill>
                  <a:latin typeface="Calibri"/>
                  <a:ea typeface="+mn-ea"/>
                  <a:cs typeface="+mn-cs"/>
                </a:rPr>
                <a:t>Leaf-Spine Fabric</a:t>
              </a:r>
            </a:p>
          </p:txBody>
        </p:sp>
        <p:cxnSp>
          <p:nvCxnSpPr>
            <p:cNvPr id="32" name="Straight Connector 31"/>
            <p:cNvCxnSpPr/>
            <p:nvPr/>
          </p:nvCxnSpPr>
          <p:spPr>
            <a:xfrm>
              <a:off x="5148911" y="2998049"/>
              <a:ext cx="1144167" cy="1809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42" name="Straight Connector 41"/>
            <p:cNvCxnSpPr/>
            <p:nvPr/>
          </p:nvCxnSpPr>
          <p:spPr>
            <a:xfrm flipH="1">
              <a:off x="4329183" y="2997859"/>
              <a:ext cx="819727" cy="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sp>
        <p:nvSpPr>
          <p:cNvPr id="43" name="TextBox 42"/>
          <p:cNvSpPr txBox="1"/>
          <p:nvPr/>
        </p:nvSpPr>
        <p:spPr>
          <a:xfrm>
            <a:off x="944909" y="4619138"/>
            <a:ext cx="7391165" cy="369332"/>
          </a:xfrm>
          <a:prstGeom prst="rect">
            <a:avLst/>
          </a:prstGeom>
          <a:noFill/>
        </p:spPr>
        <p:txBody>
          <a:bodyPr wrap="square" rtlCol="0">
            <a:spAutoFit/>
          </a:bodyPr>
          <a:lstStyle/>
          <a:p>
            <a:pPr defTabSz="457200">
              <a:buClrTx/>
              <a:buFontTx/>
              <a:buNone/>
            </a:pPr>
            <a:r>
              <a:rPr lang="en-US" sz="1800" b="1" kern="1200">
                <a:solidFill>
                  <a:srgbClr val="4F81BD"/>
                </a:solidFill>
                <a:latin typeface="Calibri"/>
                <a:ea typeface="+mn-ea"/>
                <a:cs typeface="+mn-cs"/>
              </a:rPr>
              <a:t>+ the ability to introduce other edge-compute services per subscriber</a:t>
            </a:r>
          </a:p>
        </p:txBody>
      </p:sp>
      <p:sp>
        <p:nvSpPr>
          <p:cNvPr id="48" name="Oval 47"/>
          <p:cNvSpPr/>
          <p:nvPr/>
        </p:nvSpPr>
        <p:spPr>
          <a:xfrm>
            <a:off x="5473343" y="2023301"/>
            <a:ext cx="819727" cy="2667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100" kern="1200" dirty="0" err="1">
                <a:solidFill>
                  <a:srgbClr val="FFFFFF"/>
                </a:solidFill>
                <a:latin typeface="Arial"/>
              </a:rPr>
              <a:t>vBNG</a:t>
            </a:r>
            <a:endParaRPr lang="en-US" sz="1100" kern="1200" dirty="0">
              <a:solidFill>
                <a:srgbClr val="FFFFFF"/>
              </a:solidFill>
              <a:latin typeface="Arial"/>
            </a:endParaRPr>
          </a:p>
        </p:txBody>
      </p:sp>
      <p:grpSp>
        <p:nvGrpSpPr>
          <p:cNvPr id="50" name="Group 49"/>
          <p:cNvGrpSpPr/>
          <p:nvPr/>
        </p:nvGrpSpPr>
        <p:grpSpPr>
          <a:xfrm>
            <a:off x="3236598" y="3133922"/>
            <a:ext cx="882673" cy="621756"/>
            <a:chOff x="4329176" y="2997859"/>
            <a:chExt cx="1963902" cy="621756"/>
          </a:xfrm>
        </p:grpSpPr>
        <p:sp>
          <p:nvSpPr>
            <p:cNvPr id="51" name="Rectangle 50"/>
            <p:cNvSpPr/>
            <p:nvPr/>
          </p:nvSpPr>
          <p:spPr>
            <a:xfrm>
              <a:off x="4329176" y="3007194"/>
              <a:ext cx="1963894" cy="61242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cxnSp>
          <p:nvCxnSpPr>
            <p:cNvPr id="52" name="Straight Connector 51"/>
            <p:cNvCxnSpPr/>
            <p:nvPr/>
          </p:nvCxnSpPr>
          <p:spPr>
            <a:xfrm>
              <a:off x="6293070" y="3007194"/>
              <a:ext cx="0" cy="612421"/>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3" name="Straight Connector 52"/>
            <p:cNvCxnSpPr/>
            <p:nvPr/>
          </p:nvCxnSpPr>
          <p:spPr>
            <a:xfrm>
              <a:off x="4329176" y="3619613"/>
              <a:ext cx="1963894" cy="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4" name="Straight Connector 53"/>
            <p:cNvCxnSpPr/>
            <p:nvPr/>
          </p:nvCxnSpPr>
          <p:spPr>
            <a:xfrm flipH="1">
              <a:off x="4329213" y="3016147"/>
              <a:ext cx="1" cy="594322"/>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sp>
          <p:nvSpPr>
            <p:cNvPr id="55" name="TextBox 54"/>
            <p:cNvSpPr txBox="1"/>
            <p:nvPr/>
          </p:nvSpPr>
          <p:spPr>
            <a:xfrm>
              <a:off x="4522800" y="3004042"/>
              <a:ext cx="1525093" cy="58477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defTabSz="457200">
                <a:buClrTx/>
                <a:buFontTx/>
                <a:buNone/>
              </a:pPr>
              <a:r>
                <a:rPr lang="en-US" sz="1600" b="1" kern="1200" dirty="0">
                  <a:solidFill>
                    <a:prstClr val="white"/>
                  </a:solidFill>
                  <a:latin typeface="Calibri"/>
                  <a:ea typeface="+mn-ea"/>
                  <a:cs typeface="+mn-cs"/>
                </a:rPr>
                <a:t>OLT MAC</a:t>
              </a:r>
            </a:p>
          </p:txBody>
        </p:sp>
        <p:cxnSp>
          <p:nvCxnSpPr>
            <p:cNvPr id="56" name="Straight Connector 55"/>
            <p:cNvCxnSpPr/>
            <p:nvPr/>
          </p:nvCxnSpPr>
          <p:spPr>
            <a:xfrm>
              <a:off x="5148911" y="2998049"/>
              <a:ext cx="1144167" cy="1809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7" name="Straight Connector 56"/>
            <p:cNvCxnSpPr/>
            <p:nvPr/>
          </p:nvCxnSpPr>
          <p:spPr>
            <a:xfrm flipH="1">
              <a:off x="4329183" y="2997859"/>
              <a:ext cx="819727" cy="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sp>
        <p:nvSpPr>
          <p:cNvPr id="58" name="Rectangle 57"/>
          <p:cNvSpPr/>
          <p:nvPr/>
        </p:nvSpPr>
        <p:spPr>
          <a:xfrm>
            <a:off x="4329214" y="2290058"/>
            <a:ext cx="453970" cy="276999"/>
          </a:xfrm>
          <a:prstGeom prst="rect">
            <a:avLst/>
          </a:prstGeom>
        </p:spPr>
        <p:txBody>
          <a:bodyPr wrap="none">
            <a:spAutoFit/>
          </a:bodyPr>
          <a:lstStyle/>
          <a:p>
            <a:pPr defTabSz="457200">
              <a:buClrTx/>
              <a:buFontTx/>
              <a:buNone/>
            </a:pPr>
            <a:r>
              <a:rPr lang="en-US" sz="1200" kern="1200">
                <a:solidFill>
                  <a:prstClr val="black"/>
                </a:solidFill>
                <a:latin typeface="Calibri"/>
                <a:ea typeface="+mn-ea"/>
                <a:cs typeface="+mn-cs"/>
              </a:rPr>
              <a:t>AAA</a:t>
            </a:r>
          </a:p>
        </p:txBody>
      </p:sp>
    </p:spTree>
    <p:extLst>
      <p:ext uri="{BB962C8B-B14F-4D97-AF65-F5344CB8AC3E}">
        <p14:creationId xmlns:p14="http://schemas.microsoft.com/office/powerpoint/2010/main" val="41180695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3" grpId="0"/>
      <p:bldP spid="48" grpId="0" animBg="1"/>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367425" y="1726925"/>
            <a:ext cx="3169023" cy="1928826"/>
            <a:chOff x="3471122" y="1726925"/>
            <a:chExt cx="3169023" cy="1928826"/>
          </a:xfrm>
        </p:grpSpPr>
        <p:cxnSp>
          <p:nvCxnSpPr>
            <p:cNvPr id="60" name="Straight Connector 59"/>
            <p:cNvCxnSpPr>
              <a:stCxn id="4" idx="0"/>
            </p:cNvCxnSpPr>
            <p:nvPr/>
          </p:nvCxnSpPr>
          <p:spPr>
            <a:xfrm flipV="1">
              <a:off x="4003252" y="3112205"/>
              <a:ext cx="0" cy="54354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71122" y="2913420"/>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r>
                <a:rPr lang="en-US" sz="1200" kern="1200">
                  <a:solidFill>
                    <a:prstClr val="white"/>
                  </a:solidFill>
                  <a:latin typeface="Calibri"/>
                </a:rPr>
                <a:t>VOLTHA</a:t>
              </a:r>
            </a:p>
          </p:txBody>
        </p:sp>
        <p:sp>
          <p:nvSpPr>
            <p:cNvPr id="63" name="Rounded Rectangle 62"/>
            <p:cNvSpPr/>
            <p:nvPr/>
          </p:nvSpPr>
          <p:spPr>
            <a:xfrm>
              <a:off x="4037928" y="1919510"/>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buClrTx/>
                <a:buFontTx/>
                <a:buNone/>
                <a:defRPr/>
              </a:pPr>
              <a:r>
                <a:rPr lang="en-US" kern="1200">
                  <a:solidFill>
                    <a:srgbClr val="FFFFFF"/>
                  </a:solidFill>
                  <a:latin typeface="Calibri"/>
                </a:rPr>
                <a:t>ONOS Cluster</a:t>
              </a:r>
            </a:p>
          </p:txBody>
        </p:sp>
        <p:cxnSp>
          <p:nvCxnSpPr>
            <p:cNvPr id="65" name="Straight Connector 64"/>
            <p:cNvCxnSpPr/>
            <p:nvPr/>
          </p:nvCxnSpPr>
          <p:spPr>
            <a:xfrm flipV="1">
              <a:off x="4258802" y="2230108"/>
              <a:ext cx="1094" cy="68951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6" y="1726925"/>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700" kern="1200">
                  <a:solidFill>
                    <a:prstClr val="black"/>
                  </a:solidFill>
                  <a:latin typeface="Calibri"/>
                </a:rPr>
                <a:t>vOLT</a:t>
              </a:r>
            </a:p>
          </p:txBody>
        </p:sp>
        <p:sp>
          <p:nvSpPr>
            <p:cNvPr id="71" name="Hexagon 70"/>
            <p:cNvSpPr/>
            <p:nvPr/>
          </p:nvSpPr>
          <p:spPr>
            <a:xfrm>
              <a:off x="4455904" y="1726925"/>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dhcp</a:t>
              </a:r>
            </a:p>
          </p:txBody>
        </p:sp>
        <p:sp>
          <p:nvSpPr>
            <p:cNvPr id="72" name="Hexagon 71"/>
            <p:cNvSpPr/>
            <p:nvPr/>
          </p:nvSpPr>
          <p:spPr>
            <a:xfrm>
              <a:off x="4863911" y="1726925"/>
              <a:ext cx="5890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mcast</a:t>
              </a:r>
            </a:p>
          </p:txBody>
        </p:sp>
        <p:sp>
          <p:nvSpPr>
            <p:cNvPr id="127" name="TextBox 126"/>
            <p:cNvSpPr txBox="1"/>
            <p:nvPr/>
          </p:nvSpPr>
          <p:spPr>
            <a:xfrm>
              <a:off x="4333020" y="2301107"/>
              <a:ext cx="328498"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OF</a:t>
              </a:r>
            </a:p>
          </p:txBody>
        </p:sp>
        <p:sp>
          <p:nvSpPr>
            <p:cNvPr id="129" name="Rectangle 128"/>
            <p:cNvSpPr/>
            <p:nvPr/>
          </p:nvSpPr>
          <p:spPr>
            <a:xfrm>
              <a:off x="4963403" y="2931320"/>
              <a:ext cx="350277" cy="1877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130" name="Rectangle 129"/>
            <p:cNvSpPr/>
            <p:nvPr/>
          </p:nvSpPr>
          <p:spPr>
            <a:xfrm>
              <a:off x="4996343" y="2975046"/>
              <a:ext cx="398617" cy="2050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131" name="Rectangle 130"/>
            <p:cNvSpPr/>
            <p:nvPr/>
          </p:nvSpPr>
          <p:spPr>
            <a:xfrm>
              <a:off x="5044722" y="3028930"/>
              <a:ext cx="380718" cy="2019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dirty="0">
                  <a:solidFill>
                    <a:prstClr val="black"/>
                  </a:solidFill>
                  <a:latin typeface="Calibri"/>
                </a:rPr>
                <a:t>TP</a:t>
              </a:r>
            </a:p>
          </p:txBody>
        </p:sp>
        <p:sp>
          <p:nvSpPr>
            <p:cNvPr id="132" name="Left Arrow 131"/>
            <p:cNvSpPr/>
            <p:nvPr/>
          </p:nvSpPr>
          <p:spPr>
            <a:xfrm>
              <a:off x="4746061" y="2987694"/>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grpSp>
      <p:sp>
        <p:nvSpPr>
          <p:cNvPr id="165" name="Rounded Rectangle 164"/>
          <p:cNvSpPr/>
          <p:nvPr/>
        </p:nvSpPr>
        <p:spPr>
          <a:xfrm>
            <a:off x="1628271" y="3577667"/>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64" name="Rounded Rectangle 163"/>
          <p:cNvSpPr/>
          <p:nvPr/>
        </p:nvSpPr>
        <p:spPr>
          <a:xfrm>
            <a:off x="1724386" y="3484244"/>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grpSp>
        <p:nvGrpSpPr>
          <p:cNvPr id="29" name="Group 28"/>
          <p:cNvGrpSpPr/>
          <p:nvPr/>
        </p:nvGrpSpPr>
        <p:grpSpPr>
          <a:xfrm>
            <a:off x="1386406" y="3167541"/>
            <a:ext cx="3542132" cy="1249162"/>
            <a:chOff x="1490103" y="3167541"/>
            <a:chExt cx="3542132" cy="1249162"/>
          </a:xfrm>
        </p:grpSpPr>
        <p:sp>
          <p:nvSpPr>
            <p:cNvPr id="56" name="TextBox 55"/>
            <p:cNvSpPr txBox="1"/>
            <p:nvPr/>
          </p:nvSpPr>
          <p:spPr>
            <a:xfrm>
              <a:off x="4649698" y="4074531"/>
              <a:ext cx="382537"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NNI</a:t>
              </a:r>
            </a:p>
          </p:txBody>
        </p:sp>
        <p:grpSp>
          <p:nvGrpSpPr>
            <p:cNvPr id="16" name="Group 15"/>
            <p:cNvGrpSpPr/>
            <p:nvPr/>
          </p:nvGrpSpPr>
          <p:grpSpPr>
            <a:xfrm>
              <a:off x="1490103" y="3167541"/>
              <a:ext cx="3198802" cy="1249162"/>
              <a:chOff x="1490103" y="3167541"/>
              <a:chExt cx="3198802" cy="1249162"/>
            </a:xfrm>
          </p:grpSpPr>
          <p:sp>
            <p:nvSpPr>
              <p:cNvPr id="118" name="Rounded Rectangle 117"/>
              <p:cNvSpPr/>
              <p:nvPr/>
            </p:nvSpPr>
            <p:spPr>
              <a:xfrm>
                <a:off x="1933232" y="3394018"/>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grpSp>
            <p:nvGrpSpPr>
              <p:cNvPr id="58" name="Group 57"/>
              <p:cNvGrpSpPr/>
              <p:nvPr/>
            </p:nvGrpSpPr>
            <p:grpSpPr>
              <a:xfrm>
                <a:off x="1900255" y="3416840"/>
                <a:ext cx="2788650" cy="978137"/>
                <a:chOff x="1900255" y="4472883"/>
                <a:chExt cx="2788650" cy="1086819"/>
              </a:xfrm>
            </p:grpSpPr>
            <p:sp>
              <p:nvSpPr>
                <p:cNvPr id="4" name="Rounded Rectangle 3"/>
                <p:cNvSpPr/>
                <p:nvPr/>
              </p:nvSpPr>
              <p:spPr>
                <a:xfrm>
                  <a:off x="3547851" y="4738342"/>
                  <a:ext cx="1118195" cy="4486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8" name="Straight Connector 7"/>
                <p:cNvCxnSpPr/>
                <p:nvPr/>
              </p:nvCxnSpPr>
              <p:spPr>
                <a:xfrm flipH="1" flipV="1">
                  <a:off x="2995657" y="4793560"/>
                  <a:ext cx="552194" cy="4141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95657" y="5083451"/>
                  <a:ext cx="552194" cy="1035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25" y="4752148"/>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5" name="Oval 14"/>
                <p:cNvSpPr/>
                <p:nvPr/>
              </p:nvSpPr>
              <p:spPr>
                <a:xfrm>
                  <a:off x="4643186" y="483497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7" name="Oval 16"/>
                <p:cNvSpPr/>
                <p:nvPr/>
              </p:nvSpPr>
              <p:spPr>
                <a:xfrm>
                  <a:off x="4643186" y="506224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9" name="Oval 18"/>
                <p:cNvSpPr/>
                <p:nvPr/>
              </p:nvSpPr>
              <p:spPr>
                <a:xfrm>
                  <a:off x="2905925" y="5154847"/>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cxnSp>
              <p:nvCxnSpPr>
                <p:cNvPr id="20" name="Straight Connector 19"/>
                <p:cNvCxnSpPr>
                  <a:stCxn id="13" idx="2"/>
                  <a:endCxn id="34" idx="3"/>
                </p:cNvCxnSpPr>
                <p:nvPr/>
              </p:nvCxnSpPr>
              <p:spPr>
                <a:xfrm flipH="1" flipV="1">
                  <a:off x="2194976" y="4593396"/>
                  <a:ext cx="710949" cy="190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3" idx="3"/>
                  <a:endCxn id="35" idx="3"/>
                </p:cNvCxnSpPr>
                <p:nvPr/>
              </p:nvCxnSpPr>
              <p:spPr>
                <a:xfrm flipH="1">
                  <a:off x="2194976" y="4807008"/>
                  <a:ext cx="722068" cy="757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9" idx="2"/>
                  <a:endCxn id="36" idx="3"/>
                </p:cNvCxnSpPr>
                <p:nvPr/>
              </p:nvCxnSpPr>
              <p:spPr>
                <a:xfrm flipH="1" flipV="1">
                  <a:off x="2194976" y="5157776"/>
                  <a:ext cx="710949" cy="2920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9" idx="3"/>
                  <a:endCxn id="37" idx="3"/>
                </p:cNvCxnSpPr>
                <p:nvPr/>
              </p:nvCxnSpPr>
              <p:spPr>
                <a:xfrm flipH="1">
                  <a:off x="2194976" y="5209707"/>
                  <a:ext cx="722068" cy="229483"/>
                </a:xfrm>
                <a:prstGeom prst="line">
                  <a:avLst/>
                </a:prstGeom>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29" y="447288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5" name="Rounded Rectangle 34"/>
                <p:cNvSpPr/>
                <p:nvPr/>
              </p:nvSpPr>
              <p:spPr>
                <a:xfrm>
                  <a:off x="1933229" y="4762225"/>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6" name="Rounded Rectangle 35"/>
                <p:cNvSpPr/>
                <p:nvPr/>
              </p:nvSpPr>
              <p:spPr>
                <a:xfrm>
                  <a:off x="1933229" y="503726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7" name="Rounded Rectangle 36"/>
                <p:cNvSpPr/>
                <p:nvPr/>
              </p:nvSpPr>
              <p:spPr>
                <a:xfrm>
                  <a:off x="1933229" y="5318677"/>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42" name="Oval 41"/>
                <p:cNvSpPr/>
                <p:nvPr/>
              </p:nvSpPr>
              <p:spPr>
                <a:xfrm>
                  <a:off x="1910369" y="454767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3" name="Oval 42"/>
                <p:cNvSpPr/>
                <p:nvPr/>
              </p:nvSpPr>
              <p:spPr>
                <a:xfrm>
                  <a:off x="1901861" y="481642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4" name="Oval 43"/>
                <p:cNvSpPr/>
                <p:nvPr/>
              </p:nvSpPr>
              <p:spPr>
                <a:xfrm>
                  <a:off x="1901861" y="492149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5" name="Oval 44"/>
                <p:cNvSpPr/>
                <p:nvPr/>
              </p:nvSpPr>
              <p:spPr>
                <a:xfrm>
                  <a:off x="1901861" y="508557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6" name="Oval 45"/>
                <p:cNvSpPr/>
                <p:nvPr/>
              </p:nvSpPr>
              <p:spPr>
                <a:xfrm>
                  <a:off x="1900255" y="5183889"/>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7" name="Oval 46"/>
                <p:cNvSpPr/>
                <p:nvPr/>
              </p:nvSpPr>
              <p:spPr>
                <a:xfrm>
                  <a:off x="1901861" y="541633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8" name="Oval 47"/>
                <p:cNvSpPr/>
                <p:nvPr/>
              </p:nvSpPr>
              <p:spPr>
                <a:xfrm>
                  <a:off x="3525538" y="481642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9" name="Oval 48"/>
                <p:cNvSpPr/>
                <p:nvPr/>
              </p:nvSpPr>
              <p:spPr>
                <a:xfrm>
                  <a:off x="3526094" y="5051644"/>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0" name="Oval 49"/>
                <p:cNvSpPr/>
                <p:nvPr/>
              </p:nvSpPr>
              <p:spPr>
                <a:xfrm>
                  <a:off x="2166863" y="4570536"/>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1" name="Oval 50"/>
                <p:cNvSpPr/>
                <p:nvPr/>
              </p:nvSpPr>
              <p:spPr>
                <a:xfrm>
                  <a:off x="2166863" y="485203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2" name="Oval 51"/>
                <p:cNvSpPr/>
                <p:nvPr/>
              </p:nvSpPr>
              <p:spPr>
                <a:xfrm>
                  <a:off x="2172116" y="5131297"/>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3" name="Oval 52"/>
                <p:cNvSpPr/>
                <p:nvPr/>
              </p:nvSpPr>
              <p:spPr>
                <a:xfrm>
                  <a:off x="2156707" y="540092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grpSp>
          <p:sp>
            <p:nvSpPr>
              <p:cNvPr id="54" name="TextBox 53"/>
              <p:cNvSpPr txBox="1"/>
              <p:nvPr/>
            </p:nvSpPr>
            <p:spPr>
              <a:xfrm>
                <a:off x="3906780" y="3719787"/>
                <a:ext cx="430001" cy="276999"/>
              </a:xfrm>
              <a:prstGeom prst="rect">
                <a:avLst/>
              </a:prstGeom>
              <a:noFill/>
            </p:spPr>
            <p:txBody>
              <a:bodyPr wrap="none" rtlCol="0">
                <a:spAutoFit/>
              </a:bodyPr>
              <a:lstStyle/>
              <a:p>
                <a:pPr defTabSz="457200">
                  <a:buClrTx/>
                  <a:buFontTx/>
                  <a:buNone/>
                  <a:defRPr/>
                </a:pPr>
                <a:r>
                  <a:rPr lang="en-US" sz="1200" b="1" kern="1200">
                    <a:solidFill>
                      <a:prstClr val="black"/>
                    </a:solidFill>
                    <a:latin typeface="Calibri"/>
                    <a:ea typeface="+mn-ea"/>
                    <a:cs typeface="+mn-cs"/>
                  </a:rPr>
                  <a:t>OLT</a:t>
                </a:r>
              </a:p>
            </p:txBody>
          </p:sp>
          <p:sp>
            <p:nvSpPr>
              <p:cNvPr id="55" name="TextBox 54"/>
              <p:cNvSpPr txBox="1"/>
              <p:nvPr/>
            </p:nvSpPr>
            <p:spPr>
              <a:xfrm>
                <a:off x="1829522" y="3167541"/>
                <a:ext cx="490564" cy="276999"/>
              </a:xfrm>
              <a:prstGeom prst="rect">
                <a:avLst/>
              </a:prstGeom>
              <a:noFill/>
            </p:spPr>
            <p:txBody>
              <a:bodyPr wrap="none" rtlCol="0">
                <a:spAutoFit/>
              </a:bodyPr>
              <a:lstStyle/>
              <a:p>
                <a:pPr defTabSz="457200">
                  <a:buClrTx/>
                  <a:buFontTx/>
                  <a:buNone/>
                  <a:defRPr/>
                </a:pPr>
                <a:r>
                  <a:rPr lang="en-US" sz="1200" b="1" kern="1200">
                    <a:solidFill>
                      <a:prstClr val="black"/>
                    </a:solidFill>
                    <a:latin typeface="Calibri"/>
                    <a:ea typeface="+mn-ea"/>
                    <a:cs typeface="+mn-cs"/>
                  </a:rPr>
                  <a:t>ONU</a:t>
                </a:r>
              </a:p>
            </p:txBody>
          </p:sp>
          <p:sp>
            <p:nvSpPr>
              <p:cNvPr id="57" name="TextBox 56"/>
              <p:cNvSpPr txBox="1"/>
              <p:nvPr/>
            </p:nvSpPr>
            <p:spPr>
              <a:xfrm>
                <a:off x="1490103" y="3484938"/>
                <a:ext cx="382036"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UNI</a:t>
                </a:r>
              </a:p>
            </p:txBody>
          </p:sp>
        </p:grpSp>
      </p:grpSp>
      <p:grpSp>
        <p:nvGrpSpPr>
          <p:cNvPr id="170" name="Group 169"/>
          <p:cNvGrpSpPr/>
          <p:nvPr/>
        </p:nvGrpSpPr>
        <p:grpSpPr>
          <a:xfrm>
            <a:off x="6430410" y="3473197"/>
            <a:ext cx="2143249" cy="899629"/>
            <a:chOff x="6534107" y="3859108"/>
            <a:chExt cx="2143249" cy="999588"/>
          </a:xfrm>
        </p:grpSpPr>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3859108"/>
              <a:ext cx="530333" cy="398220"/>
            </a:xfrm>
            <a:prstGeom prst="rect">
              <a:avLst/>
            </a:prstGeom>
          </p:spPr>
        </p:pic>
        <p:pic>
          <p:nvPicPr>
            <p:cNvPr id="135" name="Picture 1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4460476"/>
              <a:ext cx="530333" cy="398220"/>
            </a:xfrm>
            <a:prstGeom prst="rect">
              <a:avLst/>
            </a:prstGeom>
          </p:spPr>
        </p:pic>
        <p:cxnSp>
          <p:nvCxnSpPr>
            <p:cNvPr id="18" name="Straight Connector 17"/>
            <p:cNvCxnSpPr>
              <a:stCxn id="114" idx="3"/>
              <a:endCxn id="134" idx="1"/>
            </p:cNvCxnSpPr>
            <p:nvPr/>
          </p:nvCxnSpPr>
          <p:spPr>
            <a:xfrm>
              <a:off x="6840522" y="4037515"/>
              <a:ext cx="1306501" cy="207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116" idx="3"/>
              <a:endCxn id="135" idx="1"/>
            </p:cNvCxnSpPr>
            <p:nvPr/>
          </p:nvCxnSpPr>
          <p:spPr>
            <a:xfrm>
              <a:off x="6534107" y="4648183"/>
              <a:ext cx="1612916" cy="114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16" idx="3"/>
              <a:endCxn id="134" idx="1"/>
            </p:cNvCxnSpPr>
            <p:nvPr/>
          </p:nvCxnSpPr>
          <p:spPr>
            <a:xfrm flipV="1">
              <a:off x="6534107" y="4058218"/>
              <a:ext cx="1612916" cy="589965"/>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14" idx="3"/>
              <a:endCxn id="135" idx="1"/>
            </p:cNvCxnSpPr>
            <p:nvPr/>
          </p:nvCxnSpPr>
          <p:spPr>
            <a:xfrm>
              <a:off x="6840522" y="4037515"/>
              <a:ext cx="1306501" cy="62207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5920969" y="3857623"/>
            <a:ext cx="1152712" cy="1267237"/>
            <a:chOff x="6024666" y="4286250"/>
            <a:chExt cx="1152712" cy="1408043"/>
          </a:xfrm>
        </p:grpSpPr>
        <p:sp>
          <p:nvSpPr>
            <p:cNvPr id="149" name="Rectangle 148"/>
            <p:cNvSpPr/>
            <p:nvPr/>
          </p:nvSpPr>
          <p:spPr>
            <a:xfrm>
              <a:off x="6024672" y="5197337"/>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50" name="Rectangle 149"/>
            <p:cNvSpPr/>
            <p:nvPr/>
          </p:nvSpPr>
          <p:spPr>
            <a:xfrm>
              <a:off x="6024666" y="5362989"/>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51" name="Rectangle 150"/>
            <p:cNvSpPr/>
            <p:nvPr/>
          </p:nvSpPr>
          <p:spPr>
            <a:xfrm>
              <a:off x="6024666" y="5528641"/>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153" name="Straight Connector 152"/>
            <p:cNvCxnSpPr>
              <a:stCxn id="149" idx="0"/>
            </p:cNvCxnSpPr>
            <p:nvPr/>
          </p:nvCxnSpPr>
          <p:spPr>
            <a:xfrm flipH="1" flipV="1">
              <a:off x="6364045" y="4883306"/>
              <a:ext cx="236980" cy="314031"/>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49" idx="0"/>
            </p:cNvCxnSpPr>
            <p:nvPr/>
          </p:nvCxnSpPr>
          <p:spPr>
            <a:xfrm flipH="1" flipV="1">
              <a:off x="6446874" y="4286250"/>
              <a:ext cx="154151" cy="9110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184945" y="4872502"/>
              <a:ext cx="416074" cy="4904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flipV="1">
              <a:off x="6543513" y="4286250"/>
              <a:ext cx="193264" cy="1076739"/>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71035"/>
              <a:ext cx="844620" cy="307777"/>
            </a:xfrm>
            <a:prstGeom prst="rect">
              <a:avLst/>
            </a:prstGeom>
            <a:noFill/>
          </p:spPr>
          <p:txBody>
            <a:bodyPr wrap="square" rtlCol="0">
              <a:spAutoFit/>
            </a:bodyPr>
            <a:lstStyle/>
            <a:p>
              <a:pPr defTabSz="457200">
                <a:buClrTx/>
                <a:buFontTx/>
                <a:buNone/>
                <a:defRPr/>
              </a:pPr>
              <a:r>
                <a:rPr lang="en-US" sz="1200" b="1" kern="1200">
                  <a:solidFill>
                    <a:prstClr val="black"/>
                  </a:solidFill>
                  <a:latin typeface="Calibri"/>
                  <a:ea typeface="+mn-ea"/>
                  <a:cs typeface="+mn-cs"/>
                </a:rPr>
                <a:t>Compute</a:t>
              </a:r>
            </a:p>
          </p:txBody>
        </p:sp>
      </p:grpSp>
      <p:grpSp>
        <p:nvGrpSpPr>
          <p:cNvPr id="22" name="Group 21"/>
          <p:cNvGrpSpPr/>
          <p:nvPr/>
        </p:nvGrpSpPr>
        <p:grpSpPr>
          <a:xfrm>
            <a:off x="4562352" y="1726925"/>
            <a:ext cx="2174473" cy="2658327"/>
            <a:chOff x="4562307" y="1726925"/>
            <a:chExt cx="2174473" cy="2658327"/>
          </a:xfrm>
        </p:grpSpPr>
        <p:grpSp>
          <p:nvGrpSpPr>
            <p:cNvPr id="172" name="Group 171"/>
            <p:cNvGrpSpPr/>
            <p:nvPr/>
          </p:nvGrpSpPr>
          <p:grpSpPr>
            <a:xfrm>
              <a:off x="4562307" y="2230109"/>
              <a:ext cx="2174473" cy="2155143"/>
              <a:chOff x="4562304" y="2477897"/>
              <a:chExt cx="2174473" cy="2394603"/>
            </a:xfrm>
          </p:grpSpPr>
          <p:grpSp>
            <p:nvGrpSpPr>
              <p:cNvPr id="169" name="Group 168"/>
              <p:cNvGrpSpPr/>
              <p:nvPr/>
            </p:nvGrpSpPr>
            <p:grpSpPr>
              <a:xfrm>
                <a:off x="4562304" y="3813191"/>
                <a:ext cx="2174473" cy="1059309"/>
                <a:chOff x="4562304" y="3813191"/>
                <a:chExt cx="2174473" cy="1059309"/>
              </a:xfrm>
            </p:grpSpPr>
            <p:sp>
              <p:nvSpPr>
                <p:cNvPr id="114" name="Rounded Rectangle 113"/>
                <p:cNvSpPr/>
                <p:nvPr/>
              </p:nvSpPr>
              <p:spPr>
                <a:xfrm>
                  <a:off x="5717871" y="3813191"/>
                  <a:ext cx="101890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16" name="Rounded Rectangle 115"/>
                <p:cNvSpPr/>
                <p:nvPr/>
              </p:nvSpPr>
              <p:spPr>
                <a:xfrm>
                  <a:off x="5432216" y="4423859"/>
                  <a:ext cx="99814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3" name="Straight Connector 2"/>
                <p:cNvCxnSpPr>
                  <a:endCxn id="116" idx="0"/>
                </p:cNvCxnSpPr>
                <p:nvPr/>
              </p:nvCxnSpPr>
              <p:spPr>
                <a:xfrm flipH="1">
                  <a:off x="5931289" y="4245102"/>
                  <a:ext cx="60024" cy="178757"/>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a:stCxn id="15" idx="0"/>
                  <a:endCxn id="114" idx="1"/>
                </p:cNvCxnSpPr>
                <p:nvPr/>
              </p:nvCxnSpPr>
              <p:spPr>
                <a:xfrm flipV="1">
                  <a:off x="4562304" y="4037512"/>
                  <a:ext cx="1155567" cy="121064"/>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17" idx="6"/>
                  <a:endCxn id="116" idx="1"/>
                </p:cNvCxnSpPr>
                <p:nvPr/>
              </p:nvCxnSpPr>
              <p:spPr>
                <a:xfrm>
                  <a:off x="4585163" y="4408711"/>
                  <a:ext cx="847053" cy="2394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grpSp>
          <p:sp>
            <p:nvSpPr>
              <p:cNvPr id="142" name="TextBox 141"/>
              <p:cNvSpPr txBox="1"/>
              <p:nvPr/>
            </p:nvSpPr>
            <p:spPr>
              <a:xfrm>
                <a:off x="5768443" y="3882775"/>
                <a:ext cx="929550" cy="307777"/>
              </a:xfrm>
              <a:prstGeom prst="rect">
                <a:avLst/>
              </a:prstGeom>
              <a:noFill/>
            </p:spPr>
            <p:txBody>
              <a:bodyPr wrap="none" rtlCol="0">
                <a:spAutoFit/>
              </a:bodyPr>
              <a:lstStyle/>
              <a:p>
                <a:pPr algn="ctr" defTabSz="457200">
                  <a:buClrTx/>
                  <a:buFontTx/>
                  <a:buNone/>
                  <a:defRPr/>
                </a:pPr>
                <a:r>
                  <a:rPr lang="en-US" sz="1200" b="1" kern="1200" dirty="0">
                    <a:solidFill>
                      <a:prstClr val="black"/>
                    </a:solidFill>
                    <a:latin typeface="Calibri"/>
                    <a:ea typeface="+mn-ea"/>
                    <a:cs typeface="+mn-cs"/>
                  </a:rPr>
                  <a:t>AGG Switch</a:t>
                </a:r>
              </a:p>
            </p:txBody>
          </p:sp>
          <p:sp>
            <p:nvSpPr>
              <p:cNvPr id="143" name="TextBox 142"/>
              <p:cNvSpPr txBox="1"/>
              <p:nvPr/>
            </p:nvSpPr>
            <p:spPr>
              <a:xfrm>
                <a:off x="5477451" y="4510881"/>
                <a:ext cx="929550" cy="307777"/>
              </a:xfrm>
              <a:prstGeom prst="rect">
                <a:avLst/>
              </a:prstGeom>
              <a:noFill/>
            </p:spPr>
            <p:txBody>
              <a:bodyPr wrap="none" rtlCol="0">
                <a:spAutoFit/>
              </a:bodyPr>
              <a:lstStyle/>
              <a:p>
                <a:pPr algn="ctr" defTabSz="457200">
                  <a:buClrTx/>
                  <a:buFontTx/>
                  <a:buNone/>
                  <a:defRPr/>
                </a:pPr>
                <a:r>
                  <a:rPr lang="en-US" sz="1200" b="1" kern="1200" dirty="0">
                    <a:solidFill>
                      <a:prstClr val="black"/>
                    </a:solidFill>
                    <a:latin typeface="Calibri"/>
                    <a:ea typeface="+mn-ea"/>
                    <a:cs typeface="+mn-cs"/>
                  </a:rPr>
                  <a:t>AGG Switch</a:t>
                </a:r>
              </a:p>
            </p:txBody>
          </p:sp>
          <p:cxnSp>
            <p:nvCxnSpPr>
              <p:cNvPr id="144" name="Straight Connector 143"/>
              <p:cNvCxnSpPr>
                <a:stCxn id="114" idx="0"/>
              </p:cNvCxnSpPr>
              <p:nvPr/>
            </p:nvCxnSpPr>
            <p:spPr>
              <a:xfrm flipV="1">
                <a:off x="6227324" y="2477897"/>
                <a:ext cx="0" cy="133529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5" name="Hexagon 144"/>
            <p:cNvSpPr/>
            <p:nvPr/>
          </p:nvSpPr>
          <p:spPr>
            <a:xfrm>
              <a:off x="5517916" y="1726925"/>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SR</a:t>
              </a:r>
            </a:p>
          </p:txBody>
        </p:sp>
        <p:sp>
          <p:nvSpPr>
            <p:cNvPr id="147" name="Hexagon 146"/>
            <p:cNvSpPr/>
            <p:nvPr/>
          </p:nvSpPr>
          <p:spPr>
            <a:xfrm>
              <a:off x="5853643" y="1726925"/>
              <a:ext cx="57671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FPM</a:t>
              </a:r>
            </a:p>
          </p:txBody>
        </p:sp>
        <p:sp>
          <p:nvSpPr>
            <p:cNvPr id="146" name="Hexagon 145"/>
            <p:cNvSpPr/>
            <p:nvPr/>
          </p:nvSpPr>
          <p:spPr>
            <a:xfrm>
              <a:off x="6276971" y="1726925"/>
              <a:ext cx="39078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T3</a:t>
              </a:r>
            </a:p>
          </p:txBody>
        </p:sp>
        <p:sp>
          <p:nvSpPr>
            <p:cNvPr id="162" name="TextBox 161"/>
            <p:cNvSpPr txBox="1"/>
            <p:nvPr/>
          </p:nvSpPr>
          <p:spPr>
            <a:xfrm>
              <a:off x="5630493" y="2356608"/>
              <a:ext cx="626625" cy="246221"/>
            </a:xfrm>
            <a:prstGeom prst="rect">
              <a:avLst/>
            </a:prstGeom>
            <a:noFill/>
          </p:spPr>
          <p:txBody>
            <a:bodyPr wrap="square" rtlCol="0">
              <a:spAutoFit/>
            </a:bodyPr>
            <a:lstStyle/>
            <a:p>
              <a:pPr algn="r" defTabSz="457200">
                <a:buClrTx/>
                <a:buFontTx/>
                <a:buNone/>
                <a:defRPr/>
              </a:pPr>
              <a:r>
                <a:rPr lang="en-US" sz="1000" kern="1200">
                  <a:solidFill>
                    <a:prstClr val="black"/>
                  </a:solidFill>
                  <a:latin typeface="Calibri"/>
                  <a:ea typeface="+mn-ea"/>
                  <a:cs typeface="+mn-cs"/>
                </a:rPr>
                <a:t>OF</a:t>
              </a:r>
            </a:p>
          </p:txBody>
        </p:sp>
      </p:grpSp>
      <p:sp>
        <p:nvSpPr>
          <p:cNvPr id="175" name="Rounded Rectangle 174"/>
          <p:cNvSpPr/>
          <p:nvPr/>
        </p:nvSpPr>
        <p:spPr>
          <a:xfrm>
            <a:off x="1521324" y="1154595"/>
            <a:ext cx="5941861" cy="3975575"/>
          </a:xfrm>
          <a:prstGeom prst="roundRect">
            <a:avLst>
              <a:gd name="adj" fmla="val 1875"/>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srgbClr val="4B4B4B"/>
              </a:solidFill>
              <a:latin typeface="Calibri"/>
            </a:endParaRPr>
          </a:p>
        </p:txBody>
      </p:sp>
      <p:grpSp>
        <p:nvGrpSpPr>
          <p:cNvPr id="32" name="Group 31"/>
          <p:cNvGrpSpPr/>
          <p:nvPr/>
        </p:nvGrpSpPr>
        <p:grpSpPr>
          <a:xfrm>
            <a:off x="3331359" y="1178509"/>
            <a:ext cx="4012673" cy="3499096"/>
            <a:chOff x="3435056" y="1057014"/>
            <a:chExt cx="4012673" cy="3620591"/>
          </a:xfrm>
        </p:grpSpPr>
        <p:grpSp>
          <p:nvGrpSpPr>
            <p:cNvPr id="25" name="Group 24"/>
            <p:cNvGrpSpPr/>
            <p:nvPr/>
          </p:nvGrpSpPr>
          <p:grpSpPr>
            <a:xfrm>
              <a:off x="3435056" y="1057014"/>
              <a:ext cx="4012673" cy="3620591"/>
              <a:chOff x="3435056" y="1057014"/>
              <a:chExt cx="4012673" cy="3620591"/>
            </a:xfrm>
          </p:grpSpPr>
          <p:cxnSp>
            <p:nvCxnSpPr>
              <p:cNvPr id="133" name="Straight Connector 132"/>
              <p:cNvCxnSpPr/>
              <p:nvPr/>
            </p:nvCxnSpPr>
            <p:spPr>
              <a:xfrm flipH="1" flipV="1">
                <a:off x="4742776" y="1435476"/>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3435056" y="1057014"/>
                <a:ext cx="4012673" cy="3620591"/>
                <a:chOff x="3435056" y="1057014"/>
                <a:chExt cx="4012673" cy="3620591"/>
              </a:xfrm>
            </p:grpSpPr>
            <p:sp>
              <p:nvSpPr>
                <p:cNvPr id="64" name="Rounded Rectangle 63"/>
                <p:cNvSpPr/>
                <p:nvPr/>
              </p:nvSpPr>
              <p:spPr>
                <a:xfrm>
                  <a:off x="3435056" y="1057014"/>
                  <a:ext cx="4012673" cy="4009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457200">
                    <a:buClrTx/>
                    <a:buFontTx/>
                    <a:buNone/>
                    <a:defRPr/>
                  </a:pPr>
                  <a:r>
                    <a:rPr lang="en-US" kern="1200" dirty="0">
                      <a:solidFill>
                        <a:srgbClr val="FFFFFF"/>
                      </a:solidFill>
                      <a:latin typeface="Calibri"/>
                    </a:rPr>
                    <a:t>      Network Edge Mediator (NEM)</a:t>
                  </a:r>
                </a:p>
              </p:txBody>
            </p:sp>
            <p:cxnSp>
              <p:nvCxnSpPr>
                <p:cNvPr id="66" name="Straight Connector 65"/>
                <p:cNvCxnSpPr>
                  <a:cxnSpLocks/>
                </p:cNvCxnSpPr>
                <p:nvPr/>
              </p:nvCxnSpPr>
              <p:spPr>
                <a:xfrm flipV="1">
                  <a:off x="3758150" y="1435476"/>
                  <a:ext cx="0" cy="142978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cxnSpLocks/>
                </p:cNvCxnSpPr>
                <p:nvPr/>
              </p:nvCxnSpPr>
              <p:spPr>
                <a:xfrm flipV="1">
                  <a:off x="6535575" y="1435477"/>
                  <a:ext cx="0" cy="195542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043868" y="1449335"/>
                  <a:ext cx="0" cy="322827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6444542" y="2349558"/>
                  <a:ext cx="626625" cy="246221"/>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Redfish</a:t>
                  </a:r>
                </a:p>
              </p:txBody>
            </p:sp>
            <p:cxnSp>
              <p:nvCxnSpPr>
                <p:cNvPr id="173" name="Straight Connector 172"/>
                <p:cNvCxnSpPr/>
                <p:nvPr/>
              </p:nvCxnSpPr>
              <p:spPr>
                <a:xfrm flipH="1" flipV="1">
                  <a:off x="3633432" y="1466033"/>
                  <a:ext cx="8226" cy="217580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74" name="TextBox 173"/>
              <p:cNvSpPr txBox="1"/>
              <p:nvPr/>
            </p:nvSpPr>
            <p:spPr>
              <a:xfrm>
                <a:off x="3669351" y="2382126"/>
                <a:ext cx="626625" cy="246221"/>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Redfish</a:t>
                </a:r>
              </a:p>
            </p:txBody>
          </p:sp>
        </p:grpSp>
        <p:cxnSp>
          <p:nvCxnSpPr>
            <p:cNvPr id="176" name="Straight Connector 175"/>
            <p:cNvCxnSpPr/>
            <p:nvPr/>
          </p:nvCxnSpPr>
          <p:spPr>
            <a:xfrm flipH="1" flipV="1">
              <a:off x="6165026" y="1449335"/>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046488" y="97857"/>
            <a:ext cx="2618260" cy="1036568"/>
            <a:chOff x="4691947" y="118027"/>
            <a:chExt cx="2618260" cy="1036568"/>
          </a:xfrm>
        </p:grpSpPr>
        <p:grpSp>
          <p:nvGrpSpPr>
            <p:cNvPr id="26" name="Group 25"/>
            <p:cNvGrpSpPr/>
            <p:nvPr/>
          </p:nvGrpSpPr>
          <p:grpSpPr>
            <a:xfrm>
              <a:off x="4691947" y="118027"/>
              <a:ext cx="2618260" cy="1036568"/>
              <a:chOff x="4691947" y="118027"/>
              <a:chExt cx="2618260" cy="1036568"/>
            </a:xfrm>
          </p:grpSpPr>
          <p:sp>
            <p:nvSpPr>
              <p:cNvPr id="122" name="Hexagon 121"/>
              <p:cNvSpPr/>
              <p:nvPr/>
            </p:nvSpPr>
            <p:spPr>
              <a:xfrm>
                <a:off x="4691947" y="118027"/>
                <a:ext cx="1175692" cy="360293"/>
              </a:xfrm>
              <a:prstGeom prst="hexagon">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kern="1200">
                    <a:solidFill>
                      <a:prstClr val="black"/>
                    </a:solidFill>
                    <a:latin typeface="Calibri"/>
                  </a:rPr>
                  <a:t>ONAP</a:t>
                </a:r>
              </a:p>
            </p:txBody>
          </p:sp>
          <p:sp>
            <p:nvSpPr>
              <p:cNvPr id="123" name="Hexagon 122"/>
              <p:cNvSpPr/>
              <p:nvPr/>
            </p:nvSpPr>
            <p:spPr>
              <a:xfrm>
                <a:off x="6079883" y="118027"/>
                <a:ext cx="1175692" cy="360293"/>
              </a:xfrm>
              <a:prstGeom prst="hexagon">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kern="1200">
                    <a:solidFill>
                      <a:prstClr val="black"/>
                    </a:solidFill>
                    <a:latin typeface="Calibri"/>
                  </a:rPr>
                  <a:t>Legacy OSS</a:t>
                </a:r>
              </a:p>
            </p:txBody>
          </p:sp>
          <p:sp>
            <p:nvSpPr>
              <p:cNvPr id="125" name="Up-Down Arrow 124"/>
              <p:cNvSpPr/>
              <p:nvPr/>
            </p:nvSpPr>
            <p:spPr>
              <a:xfrm>
                <a:off x="5188440" y="626975"/>
                <a:ext cx="182706" cy="316058"/>
              </a:xfrm>
              <a:prstGeom prst="upDownArrow">
                <a:avLst/>
              </a:prstGeom>
              <a:ln w="9525" cmpd="sng"/>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2000" kern="1200">
                  <a:solidFill>
                    <a:prstClr val="black"/>
                  </a:solidFill>
                  <a:latin typeface="Calibri"/>
                </a:endParaRPr>
              </a:p>
            </p:txBody>
          </p:sp>
          <p:sp>
            <p:nvSpPr>
              <p:cNvPr id="126" name="Up-Down Arrow 125"/>
              <p:cNvSpPr/>
              <p:nvPr/>
            </p:nvSpPr>
            <p:spPr>
              <a:xfrm>
                <a:off x="6543512" y="478320"/>
                <a:ext cx="358922" cy="464711"/>
              </a:xfrm>
              <a:prstGeom prst="upDownArrow">
                <a:avLst/>
              </a:prstGeom>
              <a:ln w="9525" cmpd="sng"/>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2000" kern="1200">
                  <a:solidFill>
                    <a:prstClr val="black"/>
                  </a:solidFill>
                  <a:latin typeface="Calibri"/>
                </a:endParaRPr>
              </a:p>
            </p:txBody>
          </p:sp>
          <p:sp>
            <p:nvSpPr>
              <p:cNvPr id="156" name="Rounded Rectangle 155"/>
              <p:cNvSpPr/>
              <p:nvPr/>
            </p:nvSpPr>
            <p:spPr>
              <a:xfrm>
                <a:off x="4786513" y="958034"/>
                <a:ext cx="986561" cy="196561"/>
              </a:xfrm>
              <a:prstGeom prst="roundRect">
                <a:avLst/>
              </a:prstGeom>
              <a:ln w="12700" cmpd="sng"/>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457200">
                  <a:buClrTx/>
                  <a:buFontTx/>
                  <a:buNone/>
                  <a:defRPr/>
                </a:pPr>
                <a:r>
                  <a:rPr lang="en-US" sz="1000" kern="1200">
                    <a:solidFill>
                      <a:prstClr val="white"/>
                    </a:solidFill>
                    <a:latin typeface="Calibri"/>
                  </a:rPr>
                  <a:t>OSAM-Local</a:t>
                </a:r>
              </a:p>
            </p:txBody>
          </p:sp>
          <p:sp>
            <p:nvSpPr>
              <p:cNvPr id="161" name="Rounded Rectangle 160"/>
              <p:cNvSpPr/>
              <p:nvPr/>
            </p:nvSpPr>
            <p:spPr>
              <a:xfrm>
                <a:off x="6079006" y="943033"/>
                <a:ext cx="1231201" cy="211561"/>
              </a:xfrm>
              <a:prstGeom prst="roundRect">
                <a:avLst/>
              </a:prstGeom>
              <a:ln w="12700" cmpd="sng"/>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457200">
                  <a:buClrTx/>
                  <a:buFontTx/>
                  <a:buNone/>
                  <a:defRPr/>
                </a:pPr>
                <a:r>
                  <a:rPr lang="en-US" sz="1050" kern="1200" dirty="0">
                    <a:solidFill>
                      <a:prstClr val="white"/>
                    </a:solidFill>
                    <a:latin typeface="Calibri"/>
                  </a:rPr>
                  <a:t>EMS/NMS-adaptor</a:t>
                </a:r>
              </a:p>
            </p:txBody>
          </p:sp>
        </p:grpSp>
        <p:sp>
          <p:nvSpPr>
            <p:cNvPr id="5" name="Rounded Rectangle 4"/>
            <p:cNvSpPr/>
            <p:nvPr/>
          </p:nvSpPr>
          <p:spPr>
            <a:xfrm>
              <a:off x="4777928" y="401513"/>
              <a:ext cx="1003731" cy="213986"/>
            </a:xfrm>
            <a:prstGeom prst="roundRect">
              <a:avLst/>
            </a:prstGeom>
            <a:solidFill>
              <a:schemeClr val="accent4">
                <a:lumMod val="75000"/>
              </a:schemeClr>
            </a:solidFill>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defRPr/>
              </a:pPr>
              <a:r>
                <a:rPr lang="en-US" sz="1000" kern="1200" dirty="0">
                  <a:solidFill>
                    <a:srgbClr val="FFFFFF"/>
                  </a:solidFill>
                  <a:latin typeface="Calibri"/>
                </a:rPr>
                <a:t>OSAM-Central</a:t>
              </a:r>
            </a:p>
          </p:txBody>
        </p:sp>
      </p:grpSp>
      <p:sp>
        <p:nvSpPr>
          <p:cNvPr id="14" name="TextBox 13"/>
          <p:cNvSpPr txBox="1"/>
          <p:nvPr/>
        </p:nvSpPr>
        <p:spPr>
          <a:xfrm>
            <a:off x="1499741" y="1134246"/>
            <a:ext cx="1414622" cy="400110"/>
          </a:xfrm>
          <a:prstGeom prst="rect">
            <a:avLst/>
          </a:prstGeom>
          <a:noFill/>
        </p:spPr>
        <p:txBody>
          <a:bodyPr wrap="square" rtlCol="0">
            <a:spAutoFit/>
          </a:bodyPr>
          <a:lstStyle/>
          <a:p>
            <a:pPr defTabSz="457200">
              <a:buClrTx/>
              <a:buFontTx/>
              <a:buNone/>
              <a:defRPr/>
            </a:pPr>
            <a:r>
              <a:rPr lang="en-US" sz="2000" b="1" kern="1200" dirty="0">
                <a:solidFill>
                  <a:srgbClr val="004B7D">
                    <a:lumMod val="75000"/>
                  </a:srgbClr>
                </a:solidFill>
                <a:latin typeface="Calibri"/>
                <a:ea typeface="+mn-ea"/>
                <a:cs typeface="+mn-cs"/>
              </a:rPr>
              <a:t>SEBA POD</a:t>
            </a:r>
          </a:p>
        </p:txBody>
      </p:sp>
      <p:cxnSp>
        <p:nvCxnSpPr>
          <p:cNvPr id="41" name="Straight Arrow Connector 40"/>
          <p:cNvCxnSpPr/>
          <p:nvPr/>
        </p:nvCxnSpPr>
        <p:spPr>
          <a:xfrm>
            <a:off x="1426165" y="3996218"/>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8" name="TextBox 177"/>
          <p:cNvSpPr txBox="1"/>
          <p:nvPr/>
        </p:nvSpPr>
        <p:spPr>
          <a:xfrm>
            <a:off x="85094" y="3686351"/>
            <a:ext cx="1305266" cy="600164"/>
          </a:xfrm>
          <a:prstGeom prst="rect">
            <a:avLst/>
          </a:prstGeom>
          <a:noFill/>
        </p:spPr>
        <p:txBody>
          <a:bodyPr wrap="square" rtlCol="0">
            <a:spAutoFit/>
          </a:bodyPr>
          <a:lstStyle/>
          <a:p>
            <a:pPr algn="r" defTabSz="457200">
              <a:buClrTx/>
              <a:buFontTx/>
              <a:buNone/>
              <a:defRPr/>
            </a:pPr>
            <a:r>
              <a:rPr lang="en-US" sz="1100" kern="1200" dirty="0">
                <a:solidFill>
                  <a:prstClr val="black"/>
                </a:solidFill>
                <a:latin typeface="Calibri"/>
                <a:ea typeface="+mn-ea"/>
                <a:cs typeface="+mn-cs"/>
              </a:rPr>
              <a:t>Subscriber traffic </a:t>
            </a:r>
          </a:p>
          <a:p>
            <a:pPr algn="r" defTabSz="457200">
              <a:buClrTx/>
              <a:buFontTx/>
              <a:buNone/>
              <a:defRPr/>
            </a:pPr>
            <a:r>
              <a:rPr lang="en-US" sz="1100" kern="1200" dirty="0">
                <a:solidFill>
                  <a:prstClr val="black"/>
                </a:solidFill>
                <a:latin typeface="Calibri"/>
                <a:ea typeface="+mn-ea"/>
                <a:cs typeface="+mn-cs"/>
              </a:rPr>
              <a:t>‘fast-path’ to Internet</a:t>
            </a:r>
          </a:p>
        </p:txBody>
      </p:sp>
      <p:sp>
        <p:nvSpPr>
          <p:cNvPr id="171" name="Title 1">
            <a:extLst>
              <a:ext uri="{FF2B5EF4-FFF2-40B4-BE49-F238E27FC236}">
                <a16:creationId xmlns:a16="http://schemas.microsoft.com/office/drawing/2014/main" xmlns="" id="{83F77B4F-7684-CF4F-BE07-FE5B034C8F10}"/>
              </a:ext>
            </a:extLst>
          </p:cNvPr>
          <p:cNvSpPr>
            <a:spLocks noGrp="1"/>
          </p:cNvSpPr>
          <p:nvPr>
            <p:ph type="title" idx="4294967295"/>
          </p:nvPr>
        </p:nvSpPr>
        <p:spPr>
          <a:xfrm>
            <a:off x="0" y="0"/>
            <a:ext cx="4352925" cy="523875"/>
          </a:xfrm>
        </p:spPr>
        <p:txBody>
          <a:bodyPr/>
          <a:lstStyle/>
          <a:p>
            <a:pPr algn="l"/>
            <a:r>
              <a:rPr lang="en-US" sz="2800" b="1" dirty="0">
                <a:solidFill>
                  <a:schemeClr val="accent3"/>
                </a:solidFill>
              </a:rPr>
              <a:t> SEBA Exemplar</a:t>
            </a:r>
          </a:p>
        </p:txBody>
      </p:sp>
      <p:sp>
        <p:nvSpPr>
          <p:cNvPr id="11" name="TextBox 10">
            <a:extLst>
              <a:ext uri="{FF2B5EF4-FFF2-40B4-BE49-F238E27FC236}">
                <a16:creationId xmlns:a16="http://schemas.microsoft.com/office/drawing/2014/main" xmlns="" id="{43B8629E-10B1-B348-9E73-EA57CD87132D}"/>
              </a:ext>
            </a:extLst>
          </p:cNvPr>
          <p:cNvSpPr txBox="1"/>
          <p:nvPr/>
        </p:nvSpPr>
        <p:spPr>
          <a:xfrm>
            <a:off x="6162354" y="1144449"/>
            <a:ext cx="1194814" cy="461665"/>
          </a:xfrm>
          <a:prstGeom prst="rect">
            <a:avLst/>
          </a:prstGeom>
          <a:noFill/>
        </p:spPr>
        <p:txBody>
          <a:bodyPr wrap="none" rtlCol="0">
            <a:spAutoFit/>
          </a:bodyPr>
          <a:lstStyle/>
          <a:p>
            <a:pPr defTabSz="457200">
              <a:buClrTx/>
              <a:buFontTx/>
              <a:buNone/>
            </a:pPr>
            <a:r>
              <a:rPr lang="en-US" sz="1200" kern="1200" dirty="0">
                <a:solidFill>
                  <a:srgbClr val="FFFFFF"/>
                </a:solidFill>
                <a:latin typeface="Calibri"/>
                <a:ea typeface="+mn-ea"/>
                <a:cs typeface="+mn-cs"/>
              </a:rPr>
              <a:t>Providing FCAPS</a:t>
            </a:r>
            <a:br>
              <a:rPr lang="en-US" sz="1200" kern="1200" dirty="0">
                <a:solidFill>
                  <a:srgbClr val="FFFFFF"/>
                </a:solidFill>
                <a:latin typeface="Calibri"/>
                <a:ea typeface="+mn-ea"/>
                <a:cs typeface="+mn-cs"/>
              </a:rPr>
            </a:br>
            <a:r>
              <a:rPr lang="en-US" sz="1200" kern="1200" dirty="0">
                <a:solidFill>
                  <a:srgbClr val="FFFFFF"/>
                </a:solidFill>
                <a:latin typeface="Calibri"/>
                <a:ea typeface="+mn-ea"/>
                <a:cs typeface="+mn-cs"/>
              </a:rPr>
              <a:t> &amp; Inventory</a:t>
            </a:r>
          </a:p>
        </p:txBody>
      </p:sp>
      <p:sp>
        <p:nvSpPr>
          <p:cNvPr id="115" name="TextBox 114"/>
          <p:cNvSpPr txBox="1"/>
          <p:nvPr/>
        </p:nvSpPr>
        <p:spPr>
          <a:xfrm>
            <a:off x="2891960" y="2189721"/>
            <a:ext cx="626625" cy="400110"/>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REST</a:t>
            </a:r>
          </a:p>
          <a:p>
            <a:pPr algn="r" defTabSz="457200">
              <a:buClrTx/>
              <a:buFontTx/>
              <a:buNone/>
              <a:defRPr/>
            </a:pPr>
            <a:r>
              <a:rPr lang="en-US" sz="1000" kern="1200" dirty="0">
                <a:solidFill>
                  <a:prstClr val="black"/>
                </a:solidFill>
                <a:latin typeface="Calibri"/>
                <a:ea typeface="+mn-ea"/>
                <a:cs typeface="+mn-cs"/>
              </a:rPr>
              <a:t>Kafka</a:t>
            </a:r>
          </a:p>
        </p:txBody>
      </p:sp>
      <p:sp>
        <p:nvSpPr>
          <p:cNvPr id="2" name="TextBox 1"/>
          <p:cNvSpPr txBox="1"/>
          <p:nvPr/>
        </p:nvSpPr>
        <p:spPr>
          <a:xfrm>
            <a:off x="0" y="463317"/>
            <a:ext cx="3229520" cy="369332"/>
          </a:xfrm>
          <a:prstGeom prst="rect">
            <a:avLst/>
          </a:prstGeom>
          <a:noFill/>
        </p:spPr>
        <p:txBody>
          <a:bodyPr wrap="square" rtlCol="0">
            <a:spAutoFit/>
          </a:bodyPr>
          <a:lstStyle/>
          <a:p>
            <a:pPr defTabSz="457200">
              <a:buClrTx/>
              <a:buFontTx/>
              <a:buNone/>
            </a:pPr>
            <a:r>
              <a:rPr lang="en-US" sz="1800" i="1" kern="1200">
                <a:solidFill>
                  <a:srgbClr val="007DCC"/>
                </a:solidFill>
                <a:latin typeface="Calibri"/>
                <a:ea typeface="+mn-ea"/>
                <a:cs typeface="+mn-cs"/>
              </a:rPr>
              <a:t>Built on the new CORD platform</a:t>
            </a:r>
          </a:p>
        </p:txBody>
      </p:sp>
      <p:sp>
        <p:nvSpPr>
          <p:cNvPr id="6" name="TextBox 5"/>
          <p:cNvSpPr txBox="1"/>
          <p:nvPr/>
        </p:nvSpPr>
        <p:spPr>
          <a:xfrm>
            <a:off x="7790259" y="3269261"/>
            <a:ext cx="1140611" cy="246221"/>
          </a:xfrm>
          <a:prstGeom prst="rect">
            <a:avLst/>
          </a:prstGeom>
          <a:noFill/>
        </p:spPr>
        <p:txBody>
          <a:bodyPr wrap="square" rtlCol="0">
            <a:spAutoFit/>
          </a:bodyPr>
          <a:lstStyle/>
          <a:p>
            <a:r>
              <a:rPr lang="en-US" sz="1000"/>
              <a:t>External BNG</a:t>
            </a:r>
          </a:p>
        </p:txBody>
      </p:sp>
      <p:sp>
        <p:nvSpPr>
          <p:cNvPr id="10" name="Line Callout 2 (Border and Accent Bar) 9"/>
          <p:cNvSpPr/>
          <p:nvPr/>
        </p:nvSpPr>
        <p:spPr>
          <a:xfrm>
            <a:off x="7445568" y="213551"/>
            <a:ext cx="914400" cy="612648"/>
          </a:xfrm>
          <a:prstGeom prst="accentBorderCallout2">
            <a:avLst>
              <a:gd name="adj1" fmla="val 18750"/>
              <a:gd name="adj2" fmla="val -8333"/>
              <a:gd name="adj3" fmla="val 93968"/>
              <a:gd name="adj4" fmla="val -205329"/>
              <a:gd name="adj5" fmla="val 73056"/>
              <a:gd name="adj6" fmla="val -25745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900" b="1">
                <a:solidFill>
                  <a:srgbClr val="664B97"/>
                </a:solidFill>
              </a:rPr>
              <a:t>Bora Eliacik</a:t>
            </a:r>
          </a:p>
          <a:p>
            <a:pPr algn="ctr"/>
            <a:r>
              <a:rPr lang="en-US" sz="900"/>
              <a:t>SEBA Track </a:t>
            </a:r>
          </a:p>
          <a:p>
            <a:pPr algn="ctr"/>
            <a:r>
              <a:rPr lang="en-US" sz="900" b="1"/>
              <a:t>Tues 3:30pm </a:t>
            </a:r>
          </a:p>
        </p:txBody>
      </p:sp>
    </p:spTree>
    <p:extLst>
      <p:ext uri="{BB962C8B-B14F-4D97-AF65-F5344CB8AC3E}">
        <p14:creationId xmlns:p14="http://schemas.microsoft.com/office/powerpoint/2010/main" val="36039991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0"/>
                                        </p:tgtEl>
                                        <p:attrNameLst>
                                          <p:attrName>style.visibility</p:attrName>
                                        </p:attrNameLst>
                                      </p:cBhvr>
                                      <p:to>
                                        <p:strVal val="visible"/>
                                      </p:to>
                                    </p:set>
                                    <p:animEffect transition="in" filter="fade">
                                      <p:cBhvr>
                                        <p:cTn id="20" dur="500"/>
                                        <p:tgtEl>
                                          <p:spTgt spid="170"/>
                                        </p:tgtEl>
                                      </p:cBhvr>
                                    </p:animEffect>
                                  </p:childTnLst>
                                </p:cTn>
                              </p:par>
                              <p:par>
                                <p:cTn id="21" presetID="10" presetClass="entr" presetSubtype="0" fill="hold" nodeType="withEffect">
                                  <p:stCondLst>
                                    <p:cond delay="0"/>
                                  </p:stCondLst>
                                  <p:childTnLst>
                                    <p:set>
                                      <p:cBhvr>
                                        <p:cTn id="22" dur="1" fill="hold">
                                          <p:stCondLst>
                                            <p:cond delay="0"/>
                                          </p:stCondLst>
                                        </p:cTn>
                                        <p:tgtEl>
                                          <p:spTgt spid="168"/>
                                        </p:tgtEl>
                                        <p:attrNameLst>
                                          <p:attrName>style.visibility</p:attrName>
                                        </p:attrNameLst>
                                      </p:cBhvr>
                                      <p:to>
                                        <p:strVal val="visible"/>
                                      </p:to>
                                    </p:set>
                                    <p:animEffect transition="in" filter="fade">
                                      <p:cBhvr>
                                        <p:cTn id="23" dur="500"/>
                                        <p:tgtEl>
                                          <p:spTgt spid="16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8"/>
                                        </p:tgtEl>
                                        <p:attrNameLst>
                                          <p:attrName>style.visibility</p:attrName>
                                        </p:attrNameLst>
                                      </p:cBhvr>
                                      <p:to>
                                        <p:strVal val="visible"/>
                                      </p:to>
                                    </p:set>
                                    <p:animEffect transition="in" filter="fade">
                                      <p:cBhvr>
                                        <p:cTn id="29" dur="500"/>
                                        <p:tgtEl>
                                          <p:spTgt spid="178"/>
                                        </p:tgtEl>
                                      </p:cBhvr>
                                    </p:animEffect>
                                  </p:childTnLst>
                                </p:cTn>
                              </p:par>
                              <p:par>
                                <p:cTn id="30" presetID="10"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4"/>
                                        </p:tgtEl>
                                        <p:attrNameLst>
                                          <p:attrName>style.visibility</p:attrName>
                                        </p:attrNameLst>
                                      </p:cBhvr>
                                      <p:to>
                                        <p:strVal val="visible"/>
                                      </p:to>
                                    </p:set>
                                    <p:animEffect transition="in" filter="fade">
                                      <p:cBhvr>
                                        <p:cTn id="45" dur="500"/>
                                        <p:tgtEl>
                                          <p:spTgt spid="16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5"/>
                                        </p:tgtEl>
                                        <p:attrNameLst>
                                          <p:attrName>style.visibility</p:attrName>
                                        </p:attrNameLst>
                                      </p:cBhvr>
                                      <p:to>
                                        <p:strVal val="visible"/>
                                      </p:to>
                                    </p:set>
                                    <p:animEffect transition="in" filter="fade">
                                      <p:cBhvr>
                                        <p:cTn id="48" dur="500"/>
                                        <p:tgtEl>
                                          <p:spTgt spid="16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5"/>
                                        </p:tgtEl>
                                        <p:attrNameLst>
                                          <p:attrName>style.visibility</p:attrName>
                                        </p:attrNameLst>
                                      </p:cBhvr>
                                      <p:to>
                                        <p:strVal val="visible"/>
                                      </p:to>
                                    </p:set>
                                    <p:animEffect transition="in" filter="fade">
                                      <p:cBhvr>
                                        <p:cTn id="54" dur="500"/>
                                        <p:tgtEl>
                                          <p:spTgt spid="17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5"/>
                                        </p:tgtEl>
                                        <p:attrNameLst>
                                          <p:attrName>style.visibility</p:attrName>
                                        </p:attrNameLst>
                                      </p:cBhvr>
                                      <p:to>
                                        <p:strVal val="visible"/>
                                      </p:to>
                                    </p:set>
                                    <p:animEffect transition="in" filter="fade">
                                      <p:cBhvr>
                                        <p:cTn id="57" dur="500"/>
                                        <p:tgtEl>
                                          <p:spTgt spid="1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4" grpId="0" animBg="1"/>
      <p:bldP spid="175" grpId="0" animBg="1"/>
      <p:bldP spid="14" grpId="0"/>
      <p:bldP spid="178" grpId="0"/>
      <p:bldP spid="115" grpId="0"/>
      <p:bldP spid="6"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457200" y="0"/>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a:t>Outline</a:t>
            </a:r>
            <a:endParaRPr sz="3200" b="1"/>
          </a:p>
        </p:txBody>
      </p:sp>
      <p:sp>
        <p:nvSpPr>
          <p:cNvPr id="47" name="Google Shape;47;p8"/>
          <p:cNvSpPr txBox="1">
            <a:spLocks noGrp="1"/>
          </p:cNvSpPr>
          <p:nvPr>
            <p:ph type="body" idx="4294967295"/>
          </p:nvPr>
        </p:nvSpPr>
        <p:spPr>
          <a:xfrm>
            <a:off x="513436" y="722110"/>
            <a:ext cx="8183563" cy="3817937"/>
          </a:xfrm>
          <a:prstGeom prst="rect">
            <a:avLst/>
          </a:prstGeom>
        </p:spPr>
        <p:txBody>
          <a:bodyPr spcFirstLastPara="1" wrap="square" lIns="91425" tIns="91425" rIns="91425" bIns="91425" anchor="t" anchorCtr="0">
            <a:noAutofit/>
          </a:bodyPr>
          <a:lstStyle/>
          <a:p>
            <a:pPr indent="-342900">
              <a:lnSpc>
                <a:spcPct val="200000"/>
              </a:lnSpc>
              <a:spcBef>
                <a:spcPts val="0"/>
              </a:spcBef>
              <a:buSzPts val="1800"/>
            </a:pPr>
            <a:r>
              <a:rPr lang="en-US" sz="2000" b="1">
                <a:solidFill>
                  <a:schemeClr val="accent4"/>
                </a:solidFill>
                <a:latin typeface="+mn-lt"/>
                <a:cs typeface="Palatino Linotype"/>
              </a:rPr>
              <a:t>VOLTHA – Disaggregated OLTs</a:t>
            </a:r>
          </a:p>
          <a:p>
            <a:pPr>
              <a:lnSpc>
                <a:spcPct val="200000"/>
              </a:lnSpc>
            </a:pPr>
            <a:r>
              <a:rPr lang="en-US" sz="2000" b="1">
                <a:solidFill>
                  <a:schemeClr val="accent4"/>
                </a:solidFill>
                <a:latin typeface="+mn-lt"/>
                <a:cs typeface="Palatino Linotype"/>
              </a:rPr>
              <a:t>Trellis – Multi-purpose Leaf-Spine Fabric</a:t>
            </a:r>
          </a:p>
          <a:p>
            <a:pPr>
              <a:lnSpc>
                <a:spcPct val="200000"/>
              </a:lnSpc>
            </a:pPr>
            <a:r>
              <a:rPr lang="en-US" sz="2000" b="1">
                <a:solidFill>
                  <a:schemeClr val="accent4"/>
                </a:solidFill>
                <a:latin typeface="+mn-lt"/>
                <a:cs typeface="Palatino Linotype"/>
              </a:rPr>
              <a:t>CORD platform – Service Delivery at the Edge</a:t>
            </a:r>
          </a:p>
          <a:p>
            <a:pPr>
              <a:lnSpc>
                <a:spcPct val="200000"/>
              </a:lnSpc>
            </a:pPr>
            <a:r>
              <a:rPr lang="en-US" sz="2000" b="1">
                <a:solidFill>
                  <a:schemeClr val="accent4"/>
                </a:solidFill>
                <a:latin typeface="+mn-lt"/>
                <a:cs typeface="Palatino Linotype"/>
              </a:rPr>
              <a:t>SEBA Exemplar Implementation</a:t>
            </a:r>
          </a:p>
          <a:p>
            <a:pPr>
              <a:lnSpc>
                <a:spcPct val="200000"/>
              </a:lnSpc>
            </a:pPr>
            <a:r>
              <a:rPr lang="en-US" sz="2000" b="1">
                <a:solidFill>
                  <a:schemeClr val="accent4"/>
                </a:solidFill>
                <a:latin typeface="+mn-lt"/>
                <a:cs typeface="Palatino Linotype"/>
              </a:rPr>
              <a:t>SEBA Development &amp; Roadmap</a:t>
            </a:r>
          </a:p>
        </p:txBody>
      </p:sp>
    </p:spTree>
    <p:extLst>
      <p:ext uri="{BB962C8B-B14F-4D97-AF65-F5344CB8AC3E}">
        <p14:creationId xmlns:p14="http://schemas.microsoft.com/office/powerpoint/2010/main" val="32525390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animEffect transition="in" filter="fade">
                                      <p:cBhvr>
                                        <p:cTn id="7" dur="500"/>
                                        <p:tgtEl>
                                          <p:spTgt spid="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xEl>
                                              <p:pRg st="1" end="1"/>
                                            </p:txEl>
                                          </p:spTgt>
                                        </p:tgtEl>
                                        <p:attrNameLst>
                                          <p:attrName>style.visibility</p:attrName>
                                        </p:attrNameLst>
                                      </p:cBhvr>
                                      <p:to>
                                        <p:strVal val="visible"/>
                                      </p:to>
                                    </p:set>
                                    <p:animEffect transition="in" filter="fade">
                                      <p:cBhvr>
                                        <p:cTn id="12" dur="500"/>
                                        <p:tgtEl>
                                          <p:spTgt spid="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
                                            <p:txEl>
                                              <p:pRg st="2" end="2"/>
                                            </p:txEl>
                                          </p:spTgt>
                                        </p:tgtEl>
                                        <p:attrNameLst>
                                          <p:attrName>style.visibility</p:attrName>
                                        </p:attrNameLst>
                                      </p:cBhvr>
                                      <p:to>
                                        <p:strVal val="visible"/>
                                      </p:to>
                                    </p:set>
                                    <p:animEffect transition="in" filter="fade">
                                      <p:cBhvr>
                                        <p:cTn id="17" dur="500"/>
                                        <p:tgtEl>
                                          <p:spTgt spid="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
                                            <p:txEl>
                                              <p:pRg st="3" end="3"/>
                                            </p:txEl>
                                          </p:spTgt>
                                        </p:tgtEl>
                                        <p:attrNameLst>
                                          <p:attrName>style.visibility</p:attrName>
                                        </p:attrNameLst>
                                      </p:cBhvr>
                                      <p:to>
                                        <p:strVal val="visible"/>
                                      </p:to>
                                    </p:set>
                                    <p:animEffect transition="in" filter="fade">
                                      <p:cBhvr>
                                        <p:cTn id="22" dur="500"/>
                                        <p:tgtEl>
                                          <p:spTgt spid="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7">
                                            <p:txEl>
                                              <p:pRg st="4" end="4"/>
                                            </p:txEl>
                                          </p:spTgt>
                                        </p:tgtEl>
                                        <p:attrNameLst>
                                          <p:attrName>style.visibility</p:attrName>
                                        </p:attrNameLst>
                                      </p:cBhvr>
                                      <p:to>
                                        <p:strVal val="visible"/>
                                      </p:to>
                                    </p:set>
                                    <p:animEffect transition="in" filter="fade">
                                      <p:cBhvr>
                                        <p:cTn id="27" dur="500"/>
                                        <p:tgtEl>
                                          <p:spTgt spid="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eaLnBrk="1" hangingPunct="1">
              <a:lnSpc>
                <a:spcPts val="3600"/>
              </a:lnSpc>
              <a:spcBef>
                <a:spcPct val="0"/>
              </a:spcBef>
              <a:spcAft>
                <a:spcPct val="0"/>
              </a:spcAft>
              <a:buClr>
                <a:srgbClr val="FFFFFF"/>
              </a:buClr>
              <a:buSzTx/>
              <a:buFont typeface="Calibri" charset="0"/>
              <a:buNone/>
            </a:pPr>
            <a:r>
              <a:rPr lang="en-US">
                <a:solidFill>
                  <a:srgbClr val="FFFFFF"/>
                </a:solidFill>
                <a:latin typeface="Calibri" charset="0"/>
                <a:ea typeface="ＭＳ Ｐゴシック" charset="0"/>
                <a:cs typeface="Calibri" charset="0"/>
                <a:sym typeface="Calibri" charset="0"/>
              </a:rPr>
              <a:t>VOLTHA: Disaggregated OLTs</a:t>
            </a: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8</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32835303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79" y="27916"/>
            <a:ext cx="8521700" cy="537754"/>
          </a:xfrm>
        </p:spPr>
        <p:txBody>
          <a:bodyPr/>
          <a:lstStyle/>
          <a:p>
            <a:pPr algn="ctr"/>
            <a:r>
              <a:rPr lang="en-US" sz="2800" b="1" dirty="0" smtClean="0">
                <a:solidFill>
                  <a:schemeClr val="accent1"/>
                </a:solidFill>
                <a:latin typeface="+mj-lt"/>
              </a:rPr>
              <a:t>OLT Disaggregation </a:t>
            </a:r>
            <a:r>
              <a:rPr lang="en-US" sz="2800" b="1" dirty="0" smtClean="0">
                <a:solidFill>
                  <a:schemeClr val="accent1"/>
                </a:solidFill>
                <a:latin typeface="+mj-lt"/>
                <a:sym typeface="Wingdings"/>
              </a:rPr>
              <a:t> VOLTHA</a:t>
            </a:r>
            <a:endParaRPr lang="en-US" sz="2800" b="1" dirty="0">
              <a:solidFill>
                <a:schemeClr val="accent1"/>
              </a:solidFill>
              <a:latin typeface="+mj-lt"/>
            </a:endParaRP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9</a:t>
            </a:fld>
            <a:endParaRPr lang="en-US">
              <a:solidFill>
                <a:srgbClr val="FFFFFF">
                  <a:lumMod val="65000"/>
                </a:srgbClr>
              </a:solidFill>
            </a:endParaRPr>
          </a:p>
        </p:txBody>
      </p:sp>
      <p:sp>
        <p:nvSpPr>
          <p:cNvPr id="10" name="Rounded Rectangle 9"/>
          <p:cNvSpPr/>
          <p:nvPr/>
        </p:nvSpPr>
        <p:spPr>
          <a:xfrm>
            <a:off x="4969953" y="872072"/>
            <a:ext cx="2802449" cy="8487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t"/>
          <a:lstStyle/>
          <a:p>
            <a:pPr defTabSz="457200">
              <a:buClrTx/>
              <a:buFontTx/>
              <a:buNone/>
            </a:pPr>
            <a:r>
              <a:rPr lang="en-US" sz="1600" kern="1200">
                <a:solidFill>
                  <a:srgbClr val="4B4B4B"/>
                </a:solidFill>
                <a:latin typeface="Calibri"/>
              </a:rPr>
              <a:t>ONOS</a:t>
            </a:r>
          </a:p>
        </p:txBody>
      </p:sp>
      <p:sp>
        <p:nvSpPr>
          <p:cNvPr id="23" name="Rounded Rectangle 22"/>
          <p:cNvSpPr/>
          <p:nvPr/>
        </p:nvSpPr>
        <p:spPr>
          <a:xfrm>
            <a:off x="5009783" y="2112982"/>
            <a:ext cx="2728745" cy="1290616"/>
          </a:xfrm>
          <a:prstGeom prst="round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b"/>
          <a:lstStyle/>
          <a:p>
            <a:pPr algn="ctr" defTabSz="457200">
              <a:buClrTx/>
              <a:buFontTx/>
              <a:buNone/>
            </a:pPr>
            <a:r>
              <a:rPr lang="en-US" sz="1600" kern="1200" dirty="0" err="1">
                <a:solidFill>
                  <a:srgbClr val="4B4B4B"/>
                </a:solidFill>
                <a:latin typeface="Calibri"/>
              </a:rPr>
              <a:t>VOLTHA</a:t>
            </a:r>
            <a:endParaRPr lang="en-US" sz="1600" kern="1200" dirty="0">
              <a:solidFill>
                <a:srgbClr val="4B4B4B"/>
              </a:solidFill>
              <a:latin typeface="Calibri"/>
            </a:endParaRPr>
          </a:p>
        </p:txBody>
      </p:sp>
      <p:sp>
        <p:nvSpPr>
          <p:cNvPr id="7" name="Rounded Rectangle 6"/>
          <p:cNvSpPr/>
          <p:nvPr/>
        </p:nvSpPr>
        <p:spPr>
          <a:xfrm>
            <a:off x="5143512" y="2189637"/>
            <a:ext cx="1320922" cy="28267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dirty="0" err="1">
                <a:solidFill>
                  <a:srgbClr val="4B4B4B"/>
                </a:solidFill>
                <a:latin typeface="Calibri"/>
              </a:rPr>
              <a:t>OpenFlow</a:t>
            </a:r>
            <a:r>
              <a:rPr lang="en-US" sz="1200" kern="1200" dirty="0">
                <a:solidFill>
                  <a:srgbClr val="4B4B4B"/>
                </a:solidFill>
                <a:latin typeface="Calibri"/>
              </a:rPr>
              <a:t> Agent</a:t>
            </a:r>
          </a:p>
        </p:txBody>
      </p:sp>
      <p:sp>
        <p:nvSpPr>
          <p:cNvPr id="39" name="Rounded Rectangle 38"/>
          <p:cNvSpPr/>
          <p:nvPr/>
        </p:nvSpPr>
        <p:spPr>
          <a:xfrm>
            <a:off x="5095885" y="1331222"/>
            <a:ext cx="1287134" cy="26838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dirty="0" err="1">
                <a:solidFill>
                  <a:srgbClr val="4B4B4B"/>
                </a:solidFill>
                <a:latin typeface="Calibri"/>
              </a:rPr>
              <a:t>OpenFlow</a:t>
            </a:r>
            <a:endParaRPr lang="en-US" sz="1200" kern="1200" dirty="0">
              <a:solidFill>
                <a:srgbClr val="4B4B4B"/>
              </a:solidFill>
              <a:latin typeface="Calibri"/>
            </a:endParaRPr>
          </a:p>
        </p:txBody>
      </p:sp>
      <p:sp>
        <p:nvSpPr>
          <p:cNvPr id="40" name="Rounded Rectangle 39"/>
          <p:cNvSpPr/>
          <p:nvPr/>
        </p:nvSpPr>
        <p:spPr>
          <a:xfrm>
            <a:off x="4973442" y="562403"/>
            <a:ext cx="766010" cy="284226"/>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a:solidFill>
                  <a:srgbClr val="4B4B4B"/>
                </a:solidFill>
                <a:latin typeface="Calibri"/>
              </a:rPr>
              <a:t>VLANs</a:t>
            </a:r>
            <a:endParaRPr lang="en-US" sz="1200" kern="1200" dirty="0">
              <a:solidFill>
                <a:srgbClr val="4B4B4B"/>
              </a:solidFill>
              <a:latin typeface="Calibri"/>
            </a:endParaRPr>
          </a:p>
        </p:txBody>
      </p:sp>
      <p:cxnSp>
        <p:nvCxnSpPr>
          <p:cNvPr id="30" name="Straight Arrow Connector 29"/>
          <p:cNvCxnSpPr>
            <a:stCxn id="10" idx="2"/>
            <a:endCxn id="23" idx="0"/>
          </p:cNvCxnSpPr>
          <p:nvPr/>
        </p:nvCxnSpPr>
        <p:spPr>
          <a:xfrm>
            <a:off x="6371172" y="1720891"/>
            <a:ext cx="2984" cy="392129"/>
          </a:xfrm>
          <a:prstGeom prst="straightConnector1">
            <a:avLst/>
          </a:prstGeom>
          <a:ln w="25400" cap="rnd" cmpd="sng">
            <a:solidFill>
              <a:schemeClr val="tx1">
                <a:lumMod val="60000"/>
                <a:lumOff val="40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64" name="Rectangle 63"/>
          <p:cNvSpPr/>
          <p:nvPr/>
        </p:nvSpPr>
        <p:spPr>
          <a:xfrm>
            <a:off x="5317066" y="4626550"/>
            <a:ext cx="2218267" cy="220918"/>
          </a:xfrm>
          <a:prstGeom prst="rect">
            <a:avLst/>
          </a:prstGeom>
          <a:solidFill>
            <a:schemeClr val="tx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dirty="0">
                <a:solidFill>
                  <a:srgbClr val="FFFFFF"/>
                </a:solidFill>
                <a:latin typeface="Calibri"/>
              </a:rPr>
              <a:t>GPON OLT MAC</a:t>
            </a:r>
          </a:p>
        </p:txBody>
      </p:sp>
      <p:cxnSp>
        <p:nvCxnSpPr>
          <p:cNvPr id="65" name="Straight Arrow Connector 64"/>
          <p:cNvCxnSpPr>
            <a:stCxn id="23" idx="2"/>
            <a:endCxn id="58" idx="0"/>
          </p:cNvCxnSpPr>
          <p:nvPr/>
        </p:nvCxnSpPr>
        <p:spPr>
          <a:xfrm flipH="1">
            <a:off x="6371985" y="3403598"/>
            <a:ext cx="2189" cy="580262"/>
          </a:xfrm>
          <a:prstGeom prst="straightConnector1">
            <a:avLst/>
          </a:prstGeom>
          <a:ln w="25400" cap="rnd" cmpd="sng">
            <a:solidFill>
              <a:schemeClr val="tx1">
                <a:lumMod val="60000"/>
                <a:lumOff val="40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2" name="Rounded Rectangle 81"/>
          <p:cNvSpPr/>
          <p:nvPr/>
        </p:nvSpPr>
        <p:spPr>
          <a:xfrm>
            <a:off x="5777488" y="560557"/>
            <a:ext cx="746113" cy="286089"/>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a:solidFill>
                  <a:srgbClr val="4B4B4B"/>
                </a:solidFill>
                <a:latin typeface="Calibri"/>
              </a:rPr>
              <a:t>AAA</a:t>
            </a:r>
            <a:endParaRPr lang="en-US" sz="1200" kern="1200" dirty="0">
              <a:solidFill>
                <a:srgbClr val="4B4B4B"/>
              </a:solidFill>
              <a:latin typeface="Calibri"/>
            </a:endParaRPr>
          </a:p>
        </p:txBody>
      </p:sp>
      <p:sp>
        <p:nvSpPr>
          <p:cNvPr id="83" name="Rounded Rectangle 82"/>
          <p:cNvSpPr/>
          <p:nvPr/>
        </p:nvSpPr>
        <p:spPr>
          <a:xfrm>
            <a:off x="6558196" y="560557"/>
            <a:ext cx="697751" cy="286089"/>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a:solidFill>
                  <a:srgbClr val="4B4B4B"/>
                </a:solidFill>
                <a:latin typeface="Calibri"/>
              </a:rPr>
              <a:t>Mcast</a:t>
            </a:r>
            <a:endParaRPr lang="en-US" sz="1200" kern="1200" dirty="0">
              <a:solidFill>
                <a:srgbClr val="4B4B4B"/>
              </a:solidFill>
              <a:latin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948" y="1528927"/>
            <a:ext cx="1795992" cy="2005234"/>
          </a:xfrm>
          <a:prstGeom prst="rect">
            <a:avLst/>
          </a:prstGeom>
        </p:spPr>
      </p:pic>
      <p:sp>
        <p:nvSpPr>
          <p:cNvPr id="56" name="Rectangle 55"/>
          <p:cNvSpPr/>
          <p:nvPr/>
        </p:nvSpPr>
        <p:spPr>
          <a:xfrm>
            <a:off x="1360743" y="3542889"/>
            <a:ext cx="1617139" cy="241712"/>
          </a:xfrm>
          <a:prstGeom prst="rect">
            <a:avLst/>
          </a:prstGeom>
          <a:solidFill>
            <a:schemeClr val="tx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dirty="0">
                <a:solidFill>
                  <a:srgbClr val="FFFFFF"/>
                </a:solidFill>
                <a:latin typeface="Calibri"/>
              </a:rPr>
              <a:t>GPON OLT</a:t>
            </a:r>
          </a:p>
        </p:txBody>
      </p:sp>
      <p:pic>
        <p:nvPicPr>
          <p:cNvPr id="58" name="Shape 276" descr="vOLT.PNG"/>
          <p:cNvPicPr preferRelativeResize="0"/>
          <p:nvPr/>
        </p:nvPicPr>
        <p:blipFill rotWithShape="1">
          <a:blip r:embed="rId3">
            <a:alphaModFix/>
          </a:blip>
          <a:srcRect/>
          <a:stretch/>
        </p:blipFill>
        <p:spPr>
          <a:xfrm>
            <a:off x="4996954" y="3983862"/>
            <a:ext cx="2750047" cy="656905"/>
          </a:xfrm>
          <a:prstGeom prst="rect">
            <a:avLst/>
          </a:prstGeom>
          <a:noFill/>
          <a:ln>
            <a:noFill/>
          </a:ln>
        </p:spPr>
      </p:pic>
      <p:sp>
        <p:nvSpPr>
          <p:cNvPr id="60" name="Right Arrow 59"/>
          <p:cNvSpPr/>
          <p:nvPr/>
        </p:nvSpPr>
        <p:spPr>
          <a:xfrm>
            <a:off x="3782604" y="2226086"/>
            <a:ext cx="448733" cy="7111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79" name="Rounded Rectangle 78"/>
          <p:cNvSpPr/>
          <p:nvPr/>
        </p:nvSpPr>
        <p:spPr>
          <a:xfrm>
            <a:off x="6498179" y="2189637"/>
            <a:ext cx="1164154" cy="28267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a:solidFill>
                  <a:srgbClr val="4B4B4B"/>
                </a:solidFill>
                <a:latin typeface="Calibri"/>
              </a:rPr>
              <a:t>NetConf</a:t>
            </a:r>
            <a:endParaRPr lang="en-US" sz="1200" kern="1200" dirty="0">
              <a:solidFill>
                <a:srgbClr val="4B4B4B"/>
              </a:solidFill>
              <a:latin typeface="Calibri"/>
            </a:endParaRPr>
          </a:p>
        </p:txBody>
      </p:sp>
      <p:sp>
        <p:nvSpPr>
          <p:cNvPr id="81" name="Rounded Rectangle 80"/>
          <p:cNvSpPr/>
          <p:nvPr/>
        </p:nvSpPr>
        <p:spPr>
          <a:xfrm>
            <a:off x="6417732" y="1302755"/>
            <a:ext cx="1164154" cy="28267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a:solidFill>
                  <a:srgbClr val="4B4B4B"/>
                </a:solidFill>
                <a:latin typeface="Calibri"/>
              </a:rPr>
              <a:t>NetConf</a:t>
            </a:r>
            <a:endParaRPr lang="en-US" sz="1200" kern="1200" dirty="0">
              <a:solidFill>
                <a:srgbClr val="4B4B4B"/>
              </a:solidFill>
              <a:latin typeface="Calibri"/>
            </a:endParaRPr>
          </a:p>
        </p:txBody>
      </p:sp>
      <p:sp>
        <p:nvSpPr>
          <p:cNvPr id="90" name="Rounded Rectangle 89"/>
          <p:cNvSpPr/>
          <p:nvPr/>
        </p:nvSpPr>
        <p:spPr>
          <a:xfrm>
            <a:off x="5143512" y="2747546"/>
            <a:ext cx="1320922" cy="282673"/>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dirty="0">
                <a:solidFill>
                  <a:srgbClr val="4B4B4B"/>
                </a:solidFill>
                <a:latin typeface="Calibri"/>
              </a:rPr>
              <a:t>OLT API</a:t>
            </a:r>
          </a:p>
        </p:txBody>
      </p:sp>
      <p:sp>
        <p:nvSpPr>
          <p:cNvPr id="94" name="Rounded Rectangle 93"/>
          <p:cNvSpPr/>
          <p:nvPr/>
        </p:nvSpPr>
        <p:spPr>
          <a:xfrm>
            <a:off x="6498179" y="2747546"/>
            <a:ext cx="1164154" cy="282673"/>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dirty="0">
                <a:solidFill>
                  <a:srgbClr val="4B4B4B"/>
                </a:solidFill>
                <a:latin typeface="Calibri"/>
              </a:rPr>
              <a:t>OMCI Stack</a:t>
            </a:r>
          </a:p>
        </p:txBody>
      </p:sp>
      <p:sp>
        <p:nvSpPr>
          <p:cNvPr id="99" name="Rounded Rectangle 98"/>
          <p:cNvSpPr/>
          <p:nvPr/>
        </p:nvSpPr>
        <p:spPr>
          <a:xfrm>
            <a:off x="7290551" y="560557"/>
            <a:ext cx="481861" cy="286089"/>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mr-IN" sz="1200" kern="1200">
                <a:solidFill>
                  <a:srgbClr val="4B4B4B"/>
                </a:solidFill>
                <a:latin typeface="Mangal"/>
              </a:rPr>
              <a:t>…</a:t>
            </a:r>
            <a:endParaRPr lang="en-US" sz="1200" kern="1200" dirty="0">
              <a:solidFill>
                <a:srgbClr val="4B4B4B"/>
              </a:solidFill>
              <a:latin typeface="Calibri"/>
            </a:endParaRPr>
          </a:p>
        </p:txBody>
      </p:sp>
      <p:sp>
        <p:nvSpPr>
          <p:cNvPr id="8" name="TextBox 7"/>
          <p:cNvSpPr txBox="1"/>
          <p:nvPr/>
        </p:nvSpPr>
        <p:spPr>
          <a:xfrm>
            <a:off x="414383" y="2011977"/>
            <a:ext cx="760505" cy="646331"/>
          </a:xfrm>
          <a:prstGeom prst="rect">
            <a:avLst/>
          </a:prstGeom>
          <a:noFill/>
        </p:spPr>
        <p:txBody>
          <a:bodyPr wrap="square" rtlCol="0">
            <a:spAutoFit/>
          </a:bodyPr>
          <a:lstStyle/>
          <a:p>
            <a:pPr defTabSz="457200">
              <a:buClrTx/>
              <a:buFontTx/>
              <a:buNone/>
            </a:pPr>
            <a:r>
              <a:rPr lang="en-US" sz="1200" kern="1200">
                <a:solidFill>
                  <a:srgbClr val="4B4B4B"/>
                </a:solidFill>
                <a:latin typeface="Calibri"/>
                <a:ea typeface="+mn-ea"/>
                <a:cs typeface="+mn-cs"/>
              </a:rPr>
              <a:t>PON MAC blades</a:t>
            </a:r>
          </a:p>
        </p:txBody>
      </p:sp>
      <p:cxnSp>
        <p:nvCxnSpPr>
          <p:cNvPr id="11" name="Straight Arrow Connector 10"/>
          <p:cNvCxnSpPr/>
          <p:nvPr/>
        </p:nvCxnSpPr>
        <p:spPr>
          <a:xfrm>
            <a:off x="913288" y="2226086"/>
            <a:ext cx="856191" cy="0"/>
          </a:xfrm>
          <a:prstGeom prst="straightConnector1">
            <a:avLst/>
          </a:prstGeom>
          <a:ln w="25400" cap="rnd" cmpd="sng">
            <a:solidFill>
              <a:srgbClr val="4F81BD"/>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99575" y="2799376"/>
            <a:ext cx="775329" cy="461665"/>
          </a:xfrm>
          <a:prstGeom prst="rect">
            <a:avLst/>
          </a:prstGeom>
          <a:noFill/>
        </p:spPr>
        <p:txBody>
          <a:bodyPr wrap="square" rtlCol="0">
            <a:spAutoFit/>
          </a:bodyPr>
          <a:lstStyle/>
          <a:p>
            <a:pPr defTabSz="457200">
              <a:buClrTx/>
              <a:buFontTx/>
              <a:buNone/>
            </a:pPr>
            <a:r>
              <a:rPr lang="en-US" sz="1200" kern="1200">
                <a:solidFill>
                  <a:srgbClr val="4B4B4B"/>
                </a:solidFill>
                <a:latin typeface="Calibri"/>
                <a:ea typeface="+mn-ea"/>
                <a:cs typeface="+mn-cs"/>
              </a:rPr>
              <a:t>Compute blades</a:t>
            </a:r>
          </a:p>
        </p:txBody>
      </p:sp>
      <p:cxnSp>
        <p:nvCxnSpPr>
          <p:cNvPr id="29" name="Straight Arrow Connector 28"/>
          <p:cNvCxnSpPr/>
          <p:nvPr/>
        </p:nvCxnSpPr>
        <p:spPr>
          <a:xfrm>
            <a:off x="1084977" y="2937285"/>
            <a:ext cx="1469326" cy="0"/>
          </a:xfrm>
          <a:prstGeom prst="straightConnector1">
            <a:avLst/>
          </a:prstGeom>
          <a:ln w="25400" cap="rnd" cmpd="sng">
            <a:solidFill>
              <a:srgbClr val="4F81BD"/>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1769531" y="1101552"/>
            <a:ext cx="946379" cy="276999"/>
          </a:xfrm>
          <a:prstGeom prst="rect">
            <a:avLst/>
          </a:prstGeom>
          <a:noFill/>
        </p:spPr>
        <p:txBody>
          <a:bodyPr wrap="square" rtlCol="0">
            <a:spAutoFit/>
          </a:bodyPr>
          <a:lstStyle/>
          <a:p>
            <a:pPr defTabSz="457200">
              <a:buClrTx/>
              <a:buFontTx/>
              <a:buNone/>
            </a:pPr>
            <a:r>
              <a:rPr lang="en-US" sz="1200" kern="1200">
                <a:solidFill>
                  <a:srgbClr val="4B4B4B"/>
                </a:solidFill>
                <a:latin typeface="Calibri"/>
                <a:ea typeface="+mn-ea"/>
                <a:cs typeface="+mn-cs"/>
              </a:rPr>
              <a:t>Backplane</a:t>
            </a:r>
          </a:p>
        </p:txBody>
      </p:sp>
      <p:cxnSp>
        <p:nvCxnSpPr>
          <p:cNvPr id="32" name="Straight Arrow Connector 31"/>
          <p:cNvCxnSpPr>
            <a:stCxn id="31" idx="2"/>
          </p:cNvCxnSpPr>
          <p:nvPr/>
        </p:nvCxnSpPr>
        <p:spPr>
          <a:xfrm>
            <a:off x="2242721" y="1378551"/>
            <a:ext cx="0" cy="221045"/>
          </a:xfrm>
          <a:prstGeom prst="straightConnector1">
            <a:avLst/>
          </a:prstGeom>
          <a:ln w="25400" cap="rnd" cmpd="sng">
            <a:solidFill>
              <a:srgbClr val="4F81BD"/>
            </a:solidFill>
            <a:tailEnd type="arrow"/>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14379" y="1147687"/>
            <a:ext cx="1231410" cy="461665"/>
          </a:xfrm>
          <a:prstGeom prst="rect">
            <a:avLst/>
          </a:prstGeom>
          <a:noFill/>
        </p:spPr>
        <p:txBody>
          <a:bodyPr wrap="square" rtlCol="0">
            <a:spAutoFit/>
          </a:bodyPr>
          <a:lstStyle/>
          <a:p>
            <a:pPr defTabSz="457200">
              <a:buClrTx/>
              <a:buFontTx/>
              <a:buNone/>
            </a:pPr>
            <a:r>
              <a:rPr lang="en-US" sz="1200" kern="1200">
                <a:solidFill>
                  <a:srgbClr val="4B4B4B"/>
                </a:solidFill>
                <a:latin typeface="Calibri"/>
                <a:ea typeface="+mn-ea"/>
                <a:cs typeface="+mn-cs"/>
              </a:rPr>
              <a:t>VLANs, IGMP, 802.1x, Mcast …</a:t>
            </a:r>
          </a:p>
        </p:txBody>
      </p:sp>
      <p:sp>
        <p:nvSpPr>
          <p:cNvPr id="5" name="Rectangle 4"/>
          <p:cNvSpPr/>
          <p:nvPr/>
        </p:nvSpPr>
        <p:spPr>
          <a:xfrm>
            <a:off x="577362" y="4479562"/>
            <a:ext cx="4326124" cy="369332"/>
          </a:xfrm>
          <a:prstGeom prst="rect">
            <a:avLst/>
          </a:prstGeom>
        </p:spPr>
        <p:txBody>
          <a:bodyPr wrap="none">
            <a:spAutoFit/>
          </a:bodyPr>
          <a:lstStyle/>
          <a:p>
            <a:pPr defTabSz="457200">
              <a:buClrTx/>
              <a:buFontTx/>
              <a:buNone/>
            </a:pPr>
            <a:r>
              <a:rPr lang="en-US" sz="1800" b="1" kern="1200" dirty="0">
                <a:solidFill>
                  <a:srgbClr val="4B87CC"/>
                </a:solidFill>
                <a:latin typeface="Calibri"/>
                <a:ea typeface="+mn-ea"/>
                <a:cs typeface="+mn-cs"/>
                <a:sym typeface="Wingdings"/>
              </a:rPr>
              <a:t>VOLTHA: Virtual OLT Hardware Abstraction</a:t>
            </a:r>
            <a:endParaRPr lang="en-US" sz="1800" kern="1200">
              <a:solidFill>
                <a:srgbClr val="4B4B4B"/>
              </a:solidFill>
              <a:latin typeface="Calibri"/>
              <a:ea typeface="+mn-ea"/>
              <a:cs typeface="+mn-cs"/>
            </a:endParaRPr>
          </a:p>
        </p:txBody>
      </p:sp>
    </p:spTree>
    <p:extLst>
      <p:ext uri="{BB962C8B-B14F-4D97-AF65-F5344CB8AC3E}">
        <p14:creationId xmlns:p14="http://schemas.microsoft.com/office/powerpoint/2010/main" val="1725801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childTnLst>
                                </p:cTn>
                              </p:par>
                              <p:par>
                                <p:cTn id="13" presetID="10" presetClass="entr" presetSubtype="0"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fade">
                                      <p:cBhvr>
                                        <p:cTn id="29" dur="500"/>
                                        <p:tgtEl>
                                          <p:spTgt spid="7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fade">
                                      <p:cBhvr>
                                        <p:cTn id="35" dur="500"/>
                                        <p:tgtEl>
                                          <p:spTgt spid="9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500"/>
                                        <p:tgtEl>
                                          <p:spTgt spid="8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500"/>
                                        <p:tgtEl>
                                          <p:spTgt spid="8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fade">
                                      <p:cBhvr>
                                        <p:cTn id="58" dur="500"/>
                                        <p:tgtEl>
                                          <p:spTgt spid="8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9"/>
                                        </p:tgtEl>
                                        <p:attrNameLst>
                                          <p:attrName>style.visibility</p:attrName>
                                        </p:attrNameLst>
                                      </p:cBhvr>
                                      <p:to>
                                        <p:strVal val="visible"/>
                                      </p:to>
                                    </p:set>
                                    <p:animEffect transition="in" filter="fade">
                                      <p:cBhvr>
                                        <p:cTn id="61" dur="500"/>
                                        <p:tgtEl>
                                          <p:spTgt spid="9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animBg="1"/>
      <p:bldP spid="7" grpId="0" animBg="1"/>
      <p:bldP spid="39" grpId="0" animBg="1"/>
      <p:bldP spid="40" grpId="0" animBg="1"/>
      <p:bldP spid="64" grpId="0" animBg="1"/>
      <p:bldP spid="82" grpId="0" animBg="1"/>
      <p:bldP spid="83" grpId="0" animBg="1"/>
      <p:bldP spid="60" grpId="0" animBg="1"/>
      <p:bldP spid="79" grpId="0" animBg="1"/>
      <p:bldP spid="81" grpId="0" animBg="1"/>
      <p:bldP spid="90" grpId="0" animBg="1"/>
      <p:bldP spid="94" grpId="0" animBg="1"/>
      <p:bldP spid="99"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2056206" y="1006831"/>
            <a:ext cx="5097432" cy="497633"/>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ONOS</a:t>
            </a:r>
          </a:p>
        </p:txBody>
      </p:sp>
      <p:sp>
        <p:nvSpPr>
          <p:cNvPr id="12" name="Rounded Rectangle 11"/>
          <p:cNvSpPr/>
          <p:nvPr/>
        </p:nvSpPr>
        <p:spPr>
          <a:xfrm>
            <a:off x="4829568" y="2325870"/>
            <a:ext cx="2324069" cy="497633"/>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VOLTHA</a:t>
            </a:r>
          </a:p>
        </p:txBody>
      </p:sp>
      <p:sp>
        <p:nvSpPr>
          <p:cNvPr id="13" name="Rounded Rectangle 12"/>
          <p:cNvSpPr/>
          <p:nvPr/>
        </p:nvSpPr>
        <p:spPr>
          <a:xfrm>
            <a:off x="4829563" y="3964982"/>
            <a:ext cx="1209552" cy="564157"/>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OLT</a:t>
            </a:r>
          </a:p>
        </p:txBody>
      </p:sp>
      <p:sp>
        <p:nvSpPr>
          <p:cNvPr id="15" name="Rectangle 14"/>
          <p:cNvSpPr/>
          <p:nvPr/>
        </p:nvSpPr>
        <p:spPr>
          <a:xfrm>
            <a:off x="4786368" y="408158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6" name="Rectangle 15"/>
          <p:cNvSpPr/>
          <p:nvPr/>
        </p:nvSpPr>
        <p:spPr>
          <a:xfrm>
            <a:off x="4791892" y="4195418"/>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7" name="Rectangle 16"/>
          <p:cNvSpPr/>
          <p:nvPr/>
        </p:nvSpPr>
        <p:spPr>
          <a:xfrm>
            <a:off x="4797412" y="4293702"/>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8" name="Rectangle 17"/>
          <p:cNvSpPr/>
          <p:nvPr/>
        </p:nvSpPr>
        <p:spPr>
          <a:xfrm>
            <a:off x="4802931" y="441759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9" name="Rectangle 18"/>
          <p:cNvSpPr/>
          <p:nvPr/>
        </p:nvSpPr>
        <p:spPr>
          <a:xfrm>
            <a:off x="5995924" y="4055983"/>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20" name="Rectangle 19"/>
          <p:cNvSpPr/>
          <p:nvPr/>
        </p:nvSpPr>
        <p:spPr>
          <a:xfrm>
            <a:off x="6010084" y="4239797"/>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22" name="Straight Arrow Connector 21"/>
          <p:cNvCxnSpPr/>
          <p:nvPr/>
        </p:nvCxnSpPr>
        <p:spPr>
          <a:xfrm>
            <a:off x="6104326" y="4082935"/>
            <a:ext cx="933083" cy="0"/>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6096481" y="4286024"/>
            <a:ext cx="918923" cy="357963"/>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7015397" y="3835004"/>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p:txBody>
      </p:sp>
      <p:sp>
        <p:nvSpPr>
          <p:cNvPr id="28" name="Rectangle 27"/>
          <p:cNvSpPr/>
          <p:nvPr/>
        </p:nvSpPr>
        <p:spPr>
          <a:xfrm>
            <a:off x="7037414" y="3502603"/>
            <a:ext cx="634601" cy="369328"/>
          </a:xfrm>
          <a:prstGeom prst="rect">
            <a:avLst/>
          </a:prstGeom>
        </p:spPr>
        <p:txBody>
          <a:bodyPr wrap="none" lIns="91436" tIns="45718" rIns="91436" bIns="45718">
            <a:spAutoFit/>
          </a:bodyPr>
          <a:lstStyle/>
          <a:p>
            <a:pPr algn="ctr" defTabSz="457181">
              <a:buClrTx/>
              <a:buFontTx/>
              <a:buNone/>
            </a:pPr>
            <a:r>
              <a:rPr lang="en-US" sz="1800" kern="1200">
                <a:solidFill>
                  <a:prstClr val="black"/>
                </a:solidFill>
                <a:latin typeface="Calibri"/>
                <a:ea typeface="+mn-ea"/>
                <a:cs typeface="+mn-cs"/>
              </a:rPr>
              <a:t>ONU</a:t>
            </a:r>
          </a:p>
        </p:txBody>
      </p:sp>
      <p:sp>
        <p:nvSpPr>
          <p:cNvPr id="30" name="Rectangle 29"/>
          <p:cNvSpPr/>
          <p:nvPr/>
        </p:nvSpPr>
        <p:spPr>
          <a:xfrm>
            <a:off x="4364264" y="4098317"/>
            <a:ext cx="422103"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NNI</a:t>
            </a:r>
          </a:p>
        </p:txBody>
      </p:sp>
      <p:sp>
        <p:nvSpPr>
          <p:cNvPr id="31" name="Rectangle 30"/>
          <p:cNvSpPr/>
          <p:nvPr/>
        </p:nvSpPr>
        <p:spPr>
          <a:xfrm>
            <a:off x="7831860" y="3935834"/>
            <a:ext cx="421502"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UNI</a:t>
            </a:r>
          </a:p>
        </p:txBody>
      </p:sp>
      <p:sp>
        <p:nvSpPr>
          <p:cNvPr id="32" name="Rectangle 31"/>
          <p:cNvSpPr/>
          <p:nvPr/>
        </p:nvSpPr>
        <p:spPr>
          <a:xfrm>
            <a:off x="7648505" y="4048233"/>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36" name="Straight Arrow Connector 35"/>
          <p:cNvCxnSpPr/>
          <p:nvPr/>
        </p:nvCxnSpPr>
        <p:spPr>
          <a:xfrm>
            <a:off x="5157869"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6995003" y="4527519"/>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p:txBody>
      </p:sp>
      <p:sp>
        <p:nvSpPr>
          <p:cNvPr id="49" name="Rectangle 48"/>
          <p:cNvSpPr/>
          <p:nvPr/>
        </p:nvSpPr>
        <p:spPr>
          <a:xfrm>
            <a:off x="7859692" y="4643987"/>
            <a:ext cx="421502"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UNI</a:t>
            </a:r>
          </a:p>
        </p:txBody>
      </p:sp>
      <p:sp>
        <p:nvSpPr>
          <p:cNvPr id="50" name="Rectangle 49"/>
          <p:cNvSpPr/>
          <p:nvPr/>
        </p:nvSpPr>
        <p:spPr>
          <a:xfrm>
            <a:off x="7628111" y="4740749"/>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54" name="Straight Arrow Connector 53"/>
          <p:cNvCxnSpPr/>
          <p:nvPr/>
        </p:nvCxnSpPr>
        <p:spPr>
          <a:xfrm flipV="1">
            <a:off x="5407879"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5295684"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5518641"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4928195" y="2375721"/>
            <a:ext cx="629320" cy="430883"/>
          </a:xfrm>
          <a:prstGeom prst="rect">
            <a:avLst/>
          </a:prstGeom>
          <a:noFill/>
          <a:ln>
            <a:solidFill>
              <a:schemeClr val="accent4"/>
            </a:solidFill>
            <a:prstDash val="dot"/>
          </a:ln>
        </p:spPr>
        <p:txBody>
          <a:bodyPr wrap="square" lIns="91436" tIns="45718" rIns="91436" bIns="45718" rtlCol="0">
            <a:spAutoFit/>
          </a:bodyPr>
          <a:lstStyle/>
          <a:p>
            <a:pPr defTabSz="457181">
              <a:buClrTx/>
              <a:buFontTx/>
              <a:buNone/>
            </a:pPr>
            <a:r>
              <a:rPr lang="en-US" sz="1100" kern="1200">
                <a:solidFill>
                  <a:prstClr val="black"/>
                </a:solidFill>
                <a:latin typeface="Calibri"/>
                <a:ea typeface="+mn-ea"/>
                <a:cs typeface="+mn-cs"/>
              </a:rPr>
              <a:t>Logical</a:t>
            </a:r>
          </a:p>
          <a:p>
            <a:pPr defTabSz="457181">
              <a:buClrTx/>
              <a:buFontTx/>
              <a:buNone/>
            </a:pPr>
            <a:r>
              <a:rPr lang="en-US" sz="1100" kern="1200">
                <a:solidFill>
                  <a:prstClr val="black"/>
                </a:solidFill>
                <a:latin typeface="Calibri"/>
                <a:ea typeface="+mn-ea"/>
                <a:cs typeface="+mn-cs"/>
              </a:rPr>
              <a:t>switch</a:t>
            </a:r>
          </a:p>
        </p:txBody>
      </p:sp>
      <p:cxnSp>
        <p:nvCxnSpPr>
          <p:cNvPr id="62" name="Straight Arrow Connector 61"/>
          <p:cNvCxnSpPr>
            <a:stCxn id="61" idx="0"/>
          </p:cNvCxnSpPr>
          <p:nvPr/>
        </p:nvCxnSpPr>
        <p:spPr>
          <a:xfrm flipV="1">
            <a:off x="5242855" y="1504465"/>
            <a:ext cx="0" cy="87125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V="1">
            <a:off x="5683106" y="2806703"/>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5373444" y="1486270"/>
            <a:ext cx="0" cy="839597"/>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flipH="1">
            <a:off x="6246473" y="3761685"/>
            <a:ext cx="1522972" cy="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4883809" y="2409454"/>
            <a:ext cx="77753" cy="311664"/>
            <a:chOff x="4457801" y="660888"/>
            <a:chExt cx="77753" cy="346293"/>
          </a:xfrm>
        </p:grpSpPr>
        <p:sp>
          <p:nvSpPr>
            <p:cNvPr id="2" name="Oval 1"/>
            <p:cNvSpPr/>
            <p:nvPr/>
          </p:nvSpPr>
          <p:spPr>
            <a:xfrm>
              <a:off x="4457801" y="660888"/>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63" name="Oval 62"/>
            <p:cNvSpPr/>
            <p:nvPr/>
          </p:nvSpPr>
          <p:spPr>
            <a:xfrm>
              <a:off x="4457801" y="758127"/>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64" name="Oval 63"/>
            <p:cNvSpPr/>
            <p:nvPr/>
          </p:nvSpPr>
          <p:spPr>
            <a:xfrm>
              <a:off x="4457801" y="855600"/>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65" name="Oval 64"/>
            <p:cNvSpPr/>
            <p:nvPr/>
          </p:nvSpPr>
          <p:spPr>
            <a:xfrm>
              <a:off x="4457801" y="942355"/>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grpSp>
      <p:sp>
        <p:nvSpPr>
          <p:cNvPr id="72" name="Oval 71"/>
          <p:cNvSpPr/>
          <p:nvPr/>
        </p:nvSpPr>
        <p:spPr>
          <a:xfrm>
            <a:off x="5518643" y="2438623"/>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77" name="Oval 76"/>
          <p:cNvSpPr/>
          <p:nvPr/>
        </p:nvSpPr>
        <p:spPr>
          <a:xfrm>
            <a:off x="5528073" y="2649900"/>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52" name="Title 1"/>
          <p:cNvSpPr>
            <a:spLocks noGrp="1"/>
          </p:cNvSpPr>
          <p:nvPr>
            <p:ph type="title"/>
          </p:nvPr>
        </p:nvSpPr>
        <p:spPr>
          <a:xfrm>
            <a:off x="213434" y="27916"/>
            <a:ext cx="8521700" cy="537754"/>
          </a:xfrm>
        </p:spPr>
        <p:txBody>
          <a:bodyPr/>
          <a:lstStyle/>
          <a:p>
            <a:r>
              <a:rPr lang="en-US" sz="2800" b="1" dirty="0" smtClean="0">
                <a:solidFill>
                  <a:schemeClr val="accent1"/>
                </a:solidFill>
                <a:latin typeface="+mj-lt"/>
                <a:sym typeface="Wingdings"/>
              </a:rPr>
              <a:t>VOLTHA Operation</a:t>
            </a:r>
            <a:endParaRPr lang="en-US" sz="2800" b="1" dirty="0">
              <a:solidFill>
                <a:schemeClr val="accent1"/>
              </a:solidFill>
              <a:latin typeface="+mj-lt"/>
            </a:endParaRPr>
          </a:p>
        </p:txBody>
      </p:sp>
      <p:sp>
        <p:nvSpPr>
          <p:cNvPr id="53" name="Rounded Rectangle 52"/>
          <p:cNvSpPr/>
          <p:nvPr/>
        </p:nvSpPr>
        <p:spPr>
          <a:xfrm>
            <a:off x="2056205" y="3964995"/>
            <a:ext cx="1209552" cy="564157"/>
          </a:xfrm>
          <a:prstGeom prst="roundRect">
            <a:avLst/>
          </a:prstGeom>
          <a:ln>
            <a:solidFill>
              <a:schemeClr val="accent4"/>
            </a:solidFill>
          </a:ln>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Switch</a:t>
            </a:r>
          </a:p>
        </p:txBody>
      </p:sp>
      <p:sp>
        <p:nvSpPr>
          <p:cNvPr id="55" name="Rectangle 54"/>
          <p:cNvSpPr/>
          <p:nvPr/>
        </p:nvSpPr>
        <p:spPr>
          <a:xfrm flipH="1" flipV="1">
            <a:off x="3191878" y="4082935"/>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56" name="Rectangle 55"/>
          <p:cNvSpPr/>
          <p:nvPr/>
        </p:nvSpPr>
        <p:spPr>
          <a:xfrm flipH="1" flipV="1">
            <a:off x="3191878" y="4375312"/>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57" name="Rectangle 56"/>
          <p:cNvSpPr/>
          <p:nvPr/>
        </p:nvSpPr>
        <p:spPr>
          <a:xfrm flipH="1" flipV="1">
            <a:off x="1982326" y="4093325"/>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60" name="Rectangle 59"/>
          <p:cNvSpPr/>
          <p:nvPr/>
        </p:nvSpPr>
        <p:spPr>
          <a:xfrm flipH="1" flipV="1">
            <a:off x="1986969" y="4345907"/>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cxnSp>
        <p:nvCxnSpPr>
          <p:cNvPr id="66" name="Straight Arrow Connector 65"/>
          <p:cNvCxnSpPr/>
          <p:nvPr/>
        </p:nvCxnSpPr>
        <p:spPr>
          <a:xfrm flipV="1">
            <a:off x="2638290" y="1504465"/>
            <a:ext cx="0" cy="2406608"/>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55" idx="1"/>
          </p:cNvCxnSpPr>
          <p:nvPr/>
        </p:nvCxnSpPr>
        <p:spPr>
          <a:xfrm flipH="1">
            <a:off x="3339635" y="4098317"/>
            <a:ext cx="1446732" cy="14023"/>
          </a:xfrm>
          <a:prstGeom prst="line">
            <a:avLst/>
          </a:prstGeom>
        </p:spPr>
        <p:style>
          <a:lnRef idx="2">
            <a:schemeClr val="accent1"/>
          </a:lnRef>
          <a:fillRef idx="0">
            <a:schemeClr val="accent1"/>
          </a:fillRef>
          <a:effectRef idx="1">
            <a:schemeClr val="accent1"/>
          </a:effectRef>
          <a:fontRef idx="minor">
            <a:schemeClr val="tx1"/>
          </a:fontRef>
        </p:style>
      </p:cxnSp>
      <p:sp>
        <p:nvSpPr>
          <p:cNvPr id="68" name="Hexagon 67"/>
          <p:cNvSpPr/>
          <p:nvPr/>
        </p:nvSpPr>
        <p:spPr>
          <a:xfrm>
            <a:off x="4713700" y="663179"/>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VLANs</a:t>
            </a:r>
          </a:p>
        </p:txBody>
      </p:sp>
      <p:sp>
        <p:nvSpPr>
          <p:cNvPr id="70" name="Hexagon 69"/>
          <p:cNvSpPr/>
          <p:nvPr/>
        </p:nvSpPr>
        <p:spPr>
          <a:xfrm>
            <a:off x="5501113" y="663179"/>
            <a:ext cx="8048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dhcp</a:t>
            </a:r>
          </a:p>
        </p:txBody>
      </p:sp>
      <p:sp>
        <p:nvSpPr>
          <p:cNvPr id="73" name="Hexagon 72"/>
          <p:cNvSpPr/>
          <p:nvPr/>
        </p:nvSpPr>
        <p:spPr>
          <a:xfrm>
            <a:off x="6218481" y="663179"/>
            <a:ext cx="9351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mcast</a:t>
            </a:r>
          </a:p>
        </p:txBody>
      </p:sp>
      <p:sp>
        <p:nvSpPr>
          <p:cNvPr id="74" name="Hexagon 73"/>
          <p:cNvSpPr/>
          <p:nvPr/>
        </p:nvSpPr>
        <p:spPr>
          <a:xfrm>
            <a:off x="2216382" y="660245"/>
            <a:ext cx="975496"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Bridging/Routing</a:t>
            </a:r>
          </a:p>
        </p:txBody>
      </p:sp>
    </p:spTree>
    <p:extLst>
      <p:ext uri="{BB962C8B-B14F-4D97-AF65-F5344CB8AC3E}">
        <p14:creationId xmlns:p14="http://schemas.microsoft.com/office/powerpoint/2010/main" val="23844519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500"/>
                                        <p:tgtEl>
                                          <p:spTgt spid="6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nodeType="with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fade">
                                      <p:cBhvr>
                                        <p:cTn id="66" dur="500"/>
                                        <p:tgtEl>
                                          <p:spTgt spid="8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1" nodeType="click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par>
                                <p:cTn id="91" presetID="10" presetClass="entr" presetSubtype="0" fill="hold"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500"/>
                                        <p:tgtEl>
                                          <p:spTgt spid="2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fade">
                                      <p:cBhvr>
                                        <p:cTn id="99" dur="500"/>
                                        <p:tgtEl>
                                          <p:spTgt spid="4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fade">
                                      <p:cBhvr>
                                        <p:cTn id="102" dur="500"/>
                                        <p:tgtEl>
                                          <p:spTgt spid="5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fade">
                                      <p:cBhvr>
                                        <p:cTn id="105" dur="500"/>
                                        <p:tgtEl>
                                          <p:spTgt spid="7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68"/>
                                        </p:tgtEl>
                                        <p:attrNameLst>
                                          <p:attrName>style.visibility</p:attrName>
                                        </p:attrNameLst>
                                      </p:cBhvr>
                                      <p:to>
                                        <p:strVal val="visible"/>
                                      </p:to>
                                    </p:set>
                                    <p:animEffect transition="in" filter="fade">
                                      <p:cBhvr>
                                        <p:cTn id="110" dur="500"/>
                                        <p:tgtEl>
                                          <p:spTgt spid="6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fade">
                                      <p:cBhvr>
                                        <p:cTn id="113" dur="500"/>
                                        <p:tgtEl>
                                          <p:spTgt spid="70"/>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73"/>
                                        </p:tgtEl>
                                        <p:attrNameLst>
                                          <p:attrName>style.visibility</p:attrName>
                                        </p:attrNameLst>
                                      </p:cBhvr>
                                      <p:to>
                                        <p:strVal val="visible"/>
                                      </p:to>
                                    </p:set>
                                    <p:animEffect transition="in" filter="fade">
                                      <p:cBhvr>
                                        <p:cTn id="116" dur="500"/>
                                        <p:tgtEl>
                                          <p:spTgt spid="73"/>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66"/>
                                        </p:tgtEl>
                                        <p:attrNameLst>
                                          <p:attrName>style.visibility</p:attrName>
                                        </p:attrNameLst>
                                      </p:cBhvr>
                                      <p:to>
                                        <p:strVal val="visible"/>
                                      </p:to>
                                    </p:set>
                                    <p:animEffect transition="in" filter="fade">
                                      <p:cBhvr>
                                        <p:cTn id="121" dur="500"/>
                                        <p:tgtEl>
                                          <p:spTgt spid="6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fade">
                                      <p:cBhvr>
                                        <p:cTn id="124" dur="500"/>
                                        <p:tgtEl>
                                          <p:spTgt spid="53"/>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fade">
                                      <p:cBhvr>
                                        <p:cTn id="127" dur="500"/>
                                        <p:tgtEl>
                                          <p:spTgt spid="5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500"/>
                                        <p:tgtEl>
                                          <p:spTgt spid="5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fade">
                                      <p:cBhvr>
                                        <p:cTn id="136" dur="500"/>
                                        <p:tgtEl>
                                          <p:spTgt spid="60"/>
                                        </p:tgtEl>
                                      </p:cBhvr>
                                    </p:animEffect>
                                  </p:childTnLst>
                                </p:cTn>
                              </p:par>
                              <p:par>
                                <p:cTn id="137" presetID="10" presetClass="entr" presetSubtype="0" fill="hold" nodeType="withEffect">
                                  <p:stCondLst>
                                    <p:cond delay="0"/>
                                  </p:stCondLst>
                                  <p:childTnLst>
                                    <p:set>
                                      <p:cBhvr>
                                        <p:cTn id="138" dur="1" fill="hold">
                                          <p:stCondLst>
                                            <p:cond delay="0"/>
                                          </p:stCondLst>
                                        </p:cTn>
                                        <p:tgtEl>
                                          <p:spTgt spid="21"/>
                                        </p:tgtEl>
                                        <p:attrNameLst>
                                          <p:attrName>style.visibility</p:attrName>
                                        </p:attrNameLst>
                                      </p:cBhvr>
                                      <p:to>
                                        <p:strVal val="visible"/>
                                      </p:to>
                                    </p:set>
                                    <p:animEffect transition="in" filter="fade">
                                      <p:cBhvr>
                                        <p:cTn id="139" dur="500"/>
                                        <p:tgtEl>
                                          <p:spTgt spid="21"/>
                                        </p:tgtEl>
                                      </p:cBhvr>
                                    </p:animEffect>
                                  </p:childTnLst>
                                </p:cTn>
                              </p:par>
                              <p:par>
                                <p:cTn id="140" presetID="10" presetClass="entr" presetSubtype="0" fill="hold" nodeType="withEffect">
                                  <p:stCondLst>
                                    <p:cond delay="0"/>
                                  </p:stCondLst>
                                  <p:childTnLst>
                                    <p:set>
                                      <p:cBhvr>
                                        <p:cTn id="141" dur="1" fill="hold">
                                          <p:stCondLst>
                                            <p:cond delay="0"/>
                                          </p:stCondLst>
                                        </p:cTn>
                                        <p:tgtEl>
                                          <p:spTgt spid="66"/>
                                        </p:tgtEl>
                                        <p:attrNameLst>
                                          <p:attrName>style.visibility</p:attrName>
                                        </p:attrNameLst>
                                      </p:cBhvr>
                                      <p:to>
                                        <p:strVal val="visible"/>
                                      </p:to>
                                    </p:set>
                                    <p:animEffect transition="in" filter="fade">
                                      <p:cBhvr>
                                        <p:cTn id="142" dur="500"/>
                                        <p:tgtEl>
                                          <p:spTgt spid="66"/>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74"/>
                                        </p:tgtEl>
                                        <p:attrNameLst>
                                          <p:attrName>style.visibility</p:attrName>
                                        </p:attrNameLst>
                                      </p:cBhvr>
                                      <p:to>
                                        <p:strVal val="visible"/>
                                      </p:to>
                                    </p:set>
                                    <p:animEffect transition="in" filter="fade">
                                      <p:cBhvr>
                                        <p:cTn id="14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0" grpId="1" animBg="1"/>
      <p:bldP spid="27" grpId="0" animBg="1"/>
      <p:bldP spid="28" grpId="0"/>
      <p:bldP spid="30" grpId="0"/>
      <p:bldP spid="31" grpId="0"/>
      <p:bldP spid="32" grpId="0" animBg="1"/>
      <p:bldP spid="47" grpId="0" animBg="1"/>
      <p:bldP spid="49" grpId="0"/>
      <p:bldP spid="50" grpId="0" animBg="1"/>
      <p:bldP spid="61" grpId="0" animBg="1"/>
      <p:bldP spid="72" grpId="0" animBg="1"/>
      <p:bldP spid="77" grpId="0" animBg="1"/>
      <p:bldP spid="53" grpId="0" animBg="1"/>
      <p:bldP spid="55" grpId="0" animBg="1"/>
      <p:bldP spid="56" grpId="0" animBg="1"/>
      <p:bldP spid="57" grpId="0" animBg="1"/>
      <p:bldP spid="60" grpId="0" animBg="1"/>
      <p:bldP spid="68" grpId="0" animBg="1"/>
      <p:bldP spid="70" grpId="0" animBg="1"/>
      <p:bldP spid="73" grpId="0" animBg="1"/>
      <p:bldP spid="7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7" name="Shape 467"/>
          <p:cNvPicPr preferRelativeResize="0"/>
          <p:nvPr/>
        </p:nvPicPr>
        <p:blipFill>
          <a:blip r:embed="rId3">
            <a:alphaModFix/>
          </a:blip>
          <a:stretch>
            <a:fillRect/>
          </a:stretch>
        </p:blipFill>
        <p:spPr>
          <a:xfrm>
            <a:off x="385356" y="708714"/>
            <a:ext cx="8322191" cy="4298590"/>
          </a:xfrm>
          <a:prstGeom prst="rect">
            <a:avLst/>
          </a:prstGeom>
          <a:noFill/>
          <a:ln>
            <a:noFill/>
          </a:ln>
        </p:spPr>
      </p:pic>
      <p:sp>
        <p:nvSpPr>
          <p:cNvPr id="5" name="Title 1"/>
          <p:cNvSpPr txBox="1">
            <a:spLocks/>
          </p:cNvSpPr>
          <p:nvPr/>
        </p:nvSpPr>
        <p:spPr>
          <a:xfrm>
            <a:off x="717750" y="3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buClrTx/>
              <a:buFontTx/>
              <a:buNone/>
            </a:pPr>
            <a:r>
              <a:rPr lang="en-US" sz="2800" b="1" dirty="0" err="1">
                <a:solidFill>
                  <a:srgbClr val="4F81BD"/>
                </a:solidFill>
                <a:latin typeface="Calibri"/>
              </a:rPr>
              <a:t>VOLTHA Architecture</a:t>
            </a:r>
            <a:endParaRPr lang="en-US" sz="2800" b="1" dirty="0">
              <a:solidFill>
                <a:srgbClr val="4F81BD"/>
              </a:solidFill>
              <a:latin typeface="Calibri"/>
            </a:endParaRPr>
          </a:p>
        </p:txBody>
      </p:sp>
      <p:sp>
        <p:nvSpPr>
          <p:cNvPr id="6" name="Line Callout 2 (Border and Accent Bar) 5"/>
          <p:cNvSpPr/>
          <p:nvPr/>
        </p:nvSpPr>
        <p:spPr>
          <a:xfrm>
            <a:off x="8229600" y="1208251"/>
            <a:ext cx="914400" cy="612648"/>
          </a:xfrm>
          <a:prstGeom prst="accentBorderCallout2">
            <a:avLst>
              <a:gd name="adj1" fmla="val 18750"/>
              <a:gd name="adj2" fmla="val -8333"/>
              <a:gd name="adj3" fmla="val 26088"/>
              <a:gd name="adj4" fmla="val -63372"/>
              <a:gd name="adj5" fmla="val 162950"/>
              <a:gd name="adj6" fmla="val -11549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900" b="1">
                <a:solidFill>
                  <a:srgbClr val="664B97"/>
                </a:solidFill>
              </a:rPr>
              <a:t>Sergio Slobodrian</a:t>
            </a:r>
          </a:p>
          <a:p>
            <a:pPr algn="ctr"/>
            <a:r>
              <a:rPr lang="en-US" sz="900"/>
              <a:t>SEBA Track </a:t>
            </a:r>
          </a:p>
          <a:p>
            <a:pPr algn="ctr"/>
            <a:r>
              <a:rPr lang="en-US" sz="900" b="1"/>
              <a:t>Wed 2:00pm</a:t>
            </a:r>
          </a:p>
        </p:txBody>
      </p:sp>
      <p:sp>
        <p:nvSpPr>
          <p:cNvPr id="7" name="Line Callout 2 (Border and Accent Bar) 6"/>
          <p:cNvSpPr/>
          <p:nvPr/>
        </p:nvSpPr>
        <p:spPr>
          <a:xfrm rot="5400000">
            <a:off x="550691" y="4119294"/>
            <a:ext cx="914400" cy="612648"/>
          </a:xfrm>
          <a:prstGeom prst="accentBorderCallout2">
            <a:avLst>
              <a:gd name="adj1" fmla="val 18750"/>
              <a:gd name="adj2" fmla="val -8333"/>
              <a:gd name="adj3" fmla="val -44543"/>
              <a:gd name="adj4" fmla="val -50481"/>
              <a:gd name="adj5" fmla="val -37027"/>
              <a:gd name="adj6" fmla="val -99537"/>
            </a:avLst>
          </a:prstGeom>
        </p:spPr>
        <p:style>
          <a:lnRef idx="1">
            <a:schemeClr val="accent5"/>
          </a:lnRef>
          <a:fillRef idx="2">
            <a:schemeClr val="accent5"/>
          </a:fillRef>
          <a:effectRef idx="1">
            <a:schemeClr val="accent5"/>
          </a:effectRef>
          <a:fontRef idx="minor">
            <a:schemeClr val="dk1"/>
          </a:fontRef>
        </p:style>
        <p:txBody>
          <a:bodyPr vert="vert270" rtlCol="0" anchor="ctr"/>
          <a:lstStyle/>
          <a:p>
            <a:pPr algn="ctr"/>
            <a:r>
              <a:rPr lang="en-US" sz="900" b="1">
                <a:solidFill>
                  <a:srgbClr val="664B97"/>
                </a:solidFill>
              </a:rPr>
              <a:t>Shaun Misset</a:t>
            </a:r>
          </a:p>
          <a:p>
            <a:pPr algn="ctr"/>
            <a:r>
              <a:rPr lang="en-US" sz="900"/>
              <a:t>SEBA Track </a:t>
            </a:r>
          </a:p>
          <a:p>
            <a:pPr algn="ctr"/>
            <a:r>
              <a:rPr lang="en-US" sz="900" b="1"/>
              <a:t>Wed 3:40pm</a:t>
            </a:r>
          </a:p>
        </p:txBody>
      </p:sp>
      <p:sp>
        <p:nvSpPr>
          <p:cNvPr id="8" name="Rectangle 7"/>
          <p:cNvSpPr/>
          <p:nvPr/>
        </p:nvSpPr>
        <p:spPr>
          <a:xfrm>
            <a:off x="1162210" y="2616612"/>
            <a:ext cx="394335" cy="28319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9" name="Rectangle 8"/>
          <p:cNvSpPr/>
          <p:nvPr/>
        </p:nvSpPr>
        <p:spPr>
          <a:xfrm>
            <a:off x="1206388" y="2671578"/>
            <a:ext cx="398617" cy="29004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10" name="Rectangle 9"/>
          <p:cNvSpPr/>
          <p:nvPr/>
        </p:nvSpPr>
        <p:spPr>
          <a:xfrm>
            <a:off x="1254767" y="2725462"/>
            <a:ext cx="464738" cy="28673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dirty="0">
                <a:solidFill>
                  <a:prstClr val="black"/>
                </a:solidFill>
                <a:latin typeface="Calibri"/>
              </a:rPr>
              <a:t>Tech</a:t>
            </a:r>
          </a:p>
          <a:p>
            <a:pPr algn="ctr" defTabSz="457200">
              <a:buClrTx/>
              <a:buFontTx/>
              <a:buNone/>
              <a:defRPr/>
            </a:pPr>
            <a:r>
              <a:rPr lang="en-US" sz="700" b="1" kern="1200" dirty="0">
                <a:solidFill>
                  <a:prstClr val="black"/>
                </a:solidFill>
                <a:latin typeface="Calibri"/>
              </a:rPr>
              <a:t>Profiles</a:t>
            </a:r>
          </a:p>
        </p:txBody>
      </p:sp>
      <p:sp>
        <p:nvSpPr>
          <p:cNvPr id="11" name="Left Arrow 10"/>
          <p:cNvSpPr/>
          <p:nvPr/>
        </p:nvSpPr>
        <p:spPr>
          <a:xfrm rot="10800000">
            <a:off x="1652898" y="2661747"/>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Tree>
    <p:extLst>
      <p:ext uri="{BB962C8B-B14F-4D97-AF65-F5344CB8AC3E}">
        <p14:creationId xmlns:p14="http://schemas.microsoft.com/office/powerpoint/2010/main" val="24596133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836" y="17207"/>
            <a:ext cx="8531225" cy="537754"/>
          </a:xfrm>
        </p:spPr>
        <p:txBody>
          <a:bodyPr/>
          <a:lstStyle/>
          <a:p>
            <a:pPr algn="ctr"/>
            <a:r>
              <a:rPr lang="en-US" sz="3200" b="1">
                <a:solidFill>
                  <a:srgbClr val="4B87CC"/>
                </a:solidFill>
                <a:latin typeface="+mn-lt"/>
              </a:rPr>
              <a:t>Industry’s First White-Box XGS-PON OLT</a:t>
            </a:r>
          </a:p>
        </p:txBody>
      </p:sp>
      <p:sp>
        <p:nvSpPr>
          <p:cNvPr id="4" name="Slide Number Placeholder 3"/>
          <p:cNvSpPr>
            <a:spLocks noGrp="1"/>
          </p:cNvSpPr>
          <p:nvPr>
            <p:ph type="sldNum" sz="quarter" idx="4"/>
          </p:nvPr>
        </p:nvSpPr>
        <p:spPr/>
        <p:txBody>
          <a:bodyPr/>
          <a:lstStyle/>
          <a:p>
            <a:fld id="{C921E2DF-5279-024C-809C-CD16853F95A6}" type="slidenum">
              <a:rPr lang="en-US">
                <a:solidFill>
                  <a:srgbClr val="FFFFFF">
                    <a:lumMod val="65000"/>
                  </a:srgbClr>
                </a:solidFill>
              </a:rPr>
              <a:pPr/>
              <a:t>12</a:t>
            </a:fld>
            <a:endParaRPr lang="en-US">
              <a:solidFill>
                <a:srgbClr val="FFFFFF">
                  <a:lumMod val="65000"/>
                </a:srgbClr>
              </a:solidFill>
            </a:endParaRPr>
          </a:p>
        </p:txBody>
      </p:sp>
      <p:pic>
        <p:nvPicPr>
          <p:cNvPr id="7" name="Picture 6"/>
          <p:cNvPicPr>
            <a:picLocks noChangeAspect="1"/>
          </p:cNvPicPr>
          <p:nvPr/>
        </p:nvPicPr>
        <p:blipFill>
          <a:blip r:embed="rId2"/>
          <a:stretch>
            <a:fillRect/>
          </a:stretch>
        </p:blipFill>
        <p:spPr>
          <a:xfrm>
            <a:off x="5905503" y="905933"/>
            <a:ext cx="2984166" cy="3840150"/>
          </a:xfrm>
          <a:prstGeom prst="rect">
            <a:avLst/>
          </a:prstGeom>
        </p:spPr>
      </p:pic>
      <p:pic>
        <p:nvPicPr>
          <p:cNvPr id="8" name="Picture 7"/>
          <p:cNvPicPr>
            <a:picLocks noChangeAspect="1"/>
          </p:cNvPicPr>
          <p:nvPr/>
        </p:nvPicPr>
        <p:blipFill>
          <a:blip r:embed="rId3"/>
          <a:stretch>
            <a:fillRect/>
          </a:stretch>
        </p:blipFill>
        <p:spPr>
          <a:xfrm flipV="1">
            <a:off x="5905503" y="4757082"/>
            <a:ext cx="2984166" cy="367783"/>
          </a:xfrm>
          <a:prstGeom prst="rect">
            <a:avLst/>
          </a:prstGeom>
        </p:spPr>
      </p:pic>
      <p:pic>
        <p:nvPicPr>
          <p:cNvPr id="9" name="Picture 8"/>
          <p:cNvPicPr>
            <a:picLocks noChangeAspect="1"/>
          </p:cNvPicPr>
          <p:nvPr/>
        </p:nvPicPr>
        <p:blipFill>
          <a:blip r:embed="rId4"/>
          <a:stretch>
            <a:fillRect/>
          </a:stretch>
        </p:blipFill>
        <p:spPr>
          <a:xfrm>
            <a:off x="5842001" y="506797"/>
            <a:ext cx="3056136" cy="383794"/>
          </a:xfrm>
          <a:prstGeom prst="rect">
            <a:avLst/>
          </a:prstGeom>
        </p:spPr>
      </p:pic>
      <p:sp>
        <p:nvSpPr>
          <p:cNvPr id="13" name="TextBox 12"/>
          <p:cNvSpPr txBox="1"/>
          <p:nvPr/>
        </p:nvSpPr>
        <p:spPr>
          <a:xfrm>
            <a:off x="2044416" y="684309"/>
            <a:ext cx="3723051" cy="584776"/>
          </a:xfrm>
          <a:prstGeom prst="rect">
            <a:avLst/>
          </a:prstGeom>
          <a:noFill/>
        </p:spPr>
        <p:txBody>
          <a:bodyPr wrap="square" rtlCol="0">
            <a:spAutoFit/>
          </a:bodyPr>
          <a:lstStyle/>
          <a:p>
            <a:pPr defTabSz="457200">
              <a:buClrTx/>
              <a:buFontTx/>
              <a:buNone/>
            </a:pPr>
            <a:r>
              <a:rPr lang="en-US" sz="1600" b="1" kern="1200">
                <a:solidFill>
                  <a:srgbClr val="C0504D"/>
                </a:solidFill>
                <a:latin typeface="Calibri"/>
                <a:ea typeface="+mn-ea"/>
                <a:cs typeface="+mn-cs"/>
              </a:rPr>
              <a:t>White-Box = Open-Hardware Specs (OCP)</a:t>
            </a:r>
          </a:p>
          <a:p>
            <a:pPr defTabSz="457200">
              <a:buClrTx/>
              <a:buFontTx/>
              <a:buNone/>
            </a:pPr>
            <a:r>
              <a:rPr lang="en-US" sz="1600" b="1" kern="1200">
                <a:solidFill>
                  <a:srgbClr val="C0504D"/>
                </a:solidFill>
                <a:latin typeface="Calibri"/>
                <a:ea typeface="+mn-ea"/>
                <a:cs typeface="+mn-cs"/>
              </a:rPr>
              <a:t>	+ Open-source software (ONF+OCP)</a:t>
            </a:r>
          </a:p>
        </p:txBody>
      </p:sp>
      <p:sp>
        <p:nvSpPr>
          <p:cNvPr id="15" name="Title 5"/>
          <p:cNvSpPr txBox="1">
            <a:spLocks/>
          </p:cNvSpPr>
          <p:nvPr/>
        </p:nvSpPr>
        <p:spPr>
          <a:xfrm>
            <a:off x="3987525" y="1620581"/>
            <a:ext cx="1854475" cy="1379010"/>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a:buClrTx/>
              <a:buFontTx/>
              <a:buNone/>
            </a:pPr>
            <a:r>
              <a:rPr lang="en-US" sz="2000" dirty="0" smtClean="0">
                <a:solidFill>
                  <a:srgbClr val="004B7D"/>
                </a:solidFill>
              </a:rPr>
              <a:t>Edgecore</a:t>
            </a:r>
          </a:p>
          <a:p>
            <a:pPr algn="r">
              <a:buClrTx/>
              <a:buFontTx/>
              <a:buNone/>
            </a:pPr>
            <a:r>
              <a:rPr lang="en-US" sz="2000" dirty="0" smtClean="0">
                <a:solidFill>
                  <a:srgbClr val="004B7D"/>
                </a:solidFill>
              </a:rPr>
              <a:t> ASFvOLT16 </a:t>
            </a:r>
          </a:p>
          <a:p>
            <a:pPr algn="r">
              <a:buClrTx/>
              <a:buFontTx/>
              <a:buNone/>
            </a:pPr>
            <a:r>
              <a:rPr lang="en-US" sz="2000" dirty="0" err="1" smtClean="0">
                <a:solidFill>
                  <a:srgbClr val="004B7D"/>
                </a:solidFill>
              </a:rPr>
              <a:t>Whitebox</a:t>
            </a:r>
            <a:r>
              <a:rPr lang="en-US" sz="2000" dirty="0" smtClean="0">
                <a:solidFill>
                  <a:srgbClr val="004B7D"/>
                </a:solidFill>
              </a:rPr>
              <a:t> OLT</a:t>
            </a:r>
            <a:endParaRPr lang="en-US" sz="2000" dirty="0">
              <a:solidFill>
                <a:srgbClr val="004B7D"/>
              </a:solidFill>
            </a:endParaRPr>
          </a:p>
        </p:txBody>
      </p:sp>
      <p:sp>
        <p:nvSpPr>
          <p:cNvPr id="36" name="Rectangle 35"/>
          <p:cNvSpPr/>
          <p:nvPr/>
        </p:nvSpPr>
        <p:spPr>
          <a:xfrm>
            <a:off x="287836" y="587577"/>
            <a:ext cx="1624244" cy="527539"/>
          </a:xfrm>
          <a:prstGeom prst="rect">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81">
              <a:buClrTx/>
              <a:buFontTx/>
              <a:buNone/>
            </a:pPr>
            <a:r>
              <a:rPr lang="en-US" sz="1800" kern="1200">
                <a:solidFill>
                  <a:prstClr val="white"/>
                </a:solidFill>
                <a:latin typeface="Calibri"/>
              </a:rPr>
              <a:t>VOLTHA</a:t>
            </a:r>
          </a:p>
          <a:p>
            <a:pPr algn="ctr" defTabSz="457181">
              <a:buClrTx/>
              <a:buFontTx/>
              <a:buNone/>
            </a:pPr>
            <a:r>
              <a:rPr lang="en-US" sz="1800" kern="1200">
                <a:solidFill>
                  <a:prstClr val="white"/>
                </a:solidFill>
                <a:latin typeface="Calibri"/>
              </a:rPr>
              <a:t>core</a:t>
            </a:r>
          </a:p>
        </p:txBody>
      </p:sp>
      <p:sp>
        <p:nvSpPr>
          <p:cNvPr id="37" name="Rounded Rectangle 36"/>
          <p:cNvSpPr/>
          <p:nvPr/>
        </p:nvSpPr>
        <p:spPr>
          <a:xfrm>
            <a:off x="218318" y="3887404"/>
            <a:ext cx="1826099" cy="782009"/>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r>
              <a:rPr lang="en-US" sz="1600" kern="1200">
                <a:solidFill>
                  <a:prstClr val="black"/>
                </a:solidFill>
                <a:latin typeface="Calibri"/>
              </a:rPr>
              <a:t>Whitebox OLT</a:t>
            </a:r>
          </a:p>
          <a:p>
            <a:pPr algn="ctr" defTabSz="457181">
              <a:buClrTx/>
              <a:buFontTx/>
              <a:buNone/>
            </a:pPr>
            <a:r>
              <a:rPr lang="en-US" sz="1050" kern="1200">
                <a:solidFill>
                  <a:prstClr val="black"/>
                </a:solidFill>
                <a:latin typeface="Calibri"/>
              </a:rPr>
              <a:t>(including EdgeCore)</a:t>
            </a:r>
            <a:endParaRPr lang="en-US" sz="1600" kern="1200">
              <a:solidFill>
                <a:prstClr val="black"/>
              </a:solidFill>
              <a:latin typeface="Calibri"/>
            </a:endParaRPr>
          </a:p>
          <a:p>
            <a:pPr algn="ctr" defTabSz="457181">
              <a:buClrTx/>
              <a:buFontTx/>
              <a:buNone/>
            </a:pPr>
            <a:endParaRPr lang="en-US" sz="1800" kern="1200">
              <a:solidFill>
                <a:prstClr val="black"/>
              </a:solidFill>
              <a:latin typeface="Calibri"/>
            </a:endParaRPr>
          </a:p>
        </p:txBody>
      </p:sp>
      <p:sp>
        <p:nvSpPr>
          <p:cNvPr id="38" name="Rounded Rectangle 37"/>
          <p:cNvSpPr/>
          <p:nvPr/>
        </p:nvSpPr>
        <p:spPr>
          <a:xfrm>
            <a:off x="385568" y="1115116"/>
            <a:ext cx="1489907" cy="494562"/>
          </a:xfrm>
          <a:prstGeom prst="roundRect">
            <a:avLst/>
          </a:prstGeom>
        </p:spPr>
        <p:style>
          <a:lnRef idx="1">
            <a:schemeClr val="accent3"/>
          </a:lnRef>
          <a:fillRef idx="2">
            <a:schemeClr val="accent3"/>
          </a:fillRef>
          <a:effectRef idx="1">
            <a:schemeClr val="accent3"/>
          </a:effectRef>
          <a:fontRef idx="minor">
            <a:schemeClr val="dk1"/>
          </a:fontRef>
        </p:style>
        <p:txBody>
          <a:bodyPr lIns="91436" tIns="45718" rIns="91436" bIns="45718" rtlCol="0" anchor="ctr"/>
          <a:lstStyle/>
          <a:p>
            <a:pPr algn="ctr" defTabSz="457181">
              <a:buClrTx/>
              <a:buFontTx/>
              <a:buNone/>
            </a:pPr>
            <a:r>
              <a:rPr lang="en-US" sz="1200" kern="1200">
                <a:solidFill>
                  <a:prstClr val="black"/>
                </a:solidFill>
                <a:latin typeface="Calibri"/>
              </a:rPr>
              <a:t>OpenOLT Adaptor</a:t>
            </a:r>
          </a:p>
          <a:p>
            <a:pPr algn="ctr" defTabSz="457181">
              <a:buClrTx/>
              <a:buFontTx/>
              <a:buNone/>
            </a:pPr>
            <a:endParaRPr lang="en-US" sz="1200" kern="1200">
              <a:solidFill>
                <a:prstClr val="black"/>
              </a:solidFill>
              <a:latin typeface="Calibri"/>
            </a:endParaRPr>
          </a:p>
        </p:txBody>
      </p:sp>
      <p:cxnSp>
        <p:nvCxnSpPr>
          <p:cNvPr id="39" name="Straight Arrow Connector 38"/>
          <p:cNvCxnSpPr>
            <a:stCxn id="38" idx="2"/>
            <a:endCxn id="37" idx="0"/>
          </p:cNvCxnSpPr>
          <p:nvPr/>
        </p:nvCxnSpPr>
        <p:spPr>
          <a:xfrm>
            <a:off x="1130522" y="1609678"/>
            <a:ext cx="846" cy="227772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1" y="2374469"/>
            <a:ext cx="1130512" cy="646327"/>
          </a:xfrm>
          <a:prstGeom prst="rect">
            <a:avLst/>
          </a:prstGeom>
          <a:noFill/>
        </p:spPr>
        <p:txBody>
          <a:bodyPr wrap="square" lIns="91436" tIns="45718" rIns="91436" bIns="45718" rtlCol="0">
            <a:spAutoFit/>
          </a:bodyPr>
          <a:lstStyle/>
          <a:p>
            <a:pPr algn="r" defTabSz="457181">
              <a:buClrTx/>
              <a:buFontTx/>
              <a:buNone/>
            </a:pPr>
            <a:r>
              <a:rPr lang="en-US" sz="1200" kern="1200">
                <a:solidFill>
                  <a:prstClr val="black"/>
                </a:solidFill>
                <a:latin typeface="Calibri"/>
                <a:ea typeface="+mn-ea"/>
                <a:cs typeface="+mn-cs"/>
              </a:rPr>
              <a:t>GRPC</a:t>
            </a:r>
          </a:p>
          <a:p>
            <a:pPr algn="r" defTabSz="457181">
              <a:buClrTx/>
              <a:buFontTx/>
              <a:buNone/>
            </a:pPr>
            <a:r>
              <a:rPr lang="en-US" sz="1200" kern="1200">
                <a:solidFill>
                  <a:prstClr val="black"/>
                </a:solidFill>
                <a:latin typeface="Calibri"/>
                <a:ea typeface="+mn-ea"/>
                <a:cs typeface="+mn-cs"/>
              </a:rPr>
              <a:t>generic</a:t>
            </a:r>
          </a:p>
          <a:p>
            <a:pPr algn="r" defTabSz="457181">
              <a:buClrTx/>
              <a:buFontTx/>
              <a:buNone/>
            </a:pPr>
            <a:r>
              <a:rPr lang="en-US" sz="1200" kern="1200">
                <a:solidFill>
                  <a:prstClr val="black"/>
                </a:solidFill>
                <a:latin typeface="Calibri"/>
                <a:ea typeface="+mn-ea"/>
                <a:cs typeface="+mn-cs"/>
              </a:rPr>
              <a:t>protobufs</a:t>
            </a:r>
          </a:p>
        </p:txBody>
      </p:sp>
      <p:sp>
        <p:nvSpPr>
          <p:cNvPr id="41" name="Rounded Rectangle 40"/>
          <p:cNvSpPr/>
          <p:nvPr/>
        </p:nvSpPr>
        <p:spPr>
          <a:xfrm>
            <a:off x="646158" y="3897419"/>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buClrTx/>
              <a:buFontTx/>
              <a:buNone/>
            </a:pPr>
            <a:r>
              <a:rPr lang="en-US" sz="1000" kern="1200">
                <a:solidFill>
                  <a:prstClr val="white"/>
                </a:solidFill>
                <a:latin typeface="Calibri"/>
              </a:rPr>
              <a:t>C++ GRPC srv</a:t>
            </a:r>
          </a:p>
        </p:txBody>
      </p:sp>
      <p:sp>
        <p:nvSpPr>
          <p:cNvPr id="42" name="Rounded Rectangle 41"/>
          <p:cNvSpPr/>
          <p:nvPr/>
        </p:nvSpPr>
        <p:spPr>
          <a:xfrm>
            <a:off x="646158" y="1421375"/>
            <a:ext cx="974765" cy="1883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181">
              <a:buClrTx/>
              <a:buFontTx/>
              <a:buNone/>
            </a:pPr>
            <a:r>
              <a:rPr lang="en-US" sz="1000" kern="1200">
                <a:solidFill>
                  <a:prstClr val="white"/>
                </a:solidFill>
                <a:latin typeface="Calibri"/>
              </a:rPr>
              <a:t>Py GRPC client</a:t>
            </a:r>
          </a:p>
        </p:txBody>
      </p:sp>
      <p:sp>
        <p:nvSpPr>
          <p:cNvPr id="43" name="Rounded Rectangle 42"/>
          <p:cNvSpPr/>
          <p:nvPr/>
        </p:nvSpPr>
        <p:spPr>
          <a:xfrm>
            <a:off x="646158" y="4102568"/>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buClrTx/>
              <a:buFontTx/>
              <a:buNone/>
            </a:pPr>
            <a:r>
              <a:rPr lang="en-US" sz="1000" kern="1200">
                <a:solidFill>
                  <a:prstClr val="white"/>
                </a:solidFill>
                <a:latin typeface="Calibri"/>
              </a:rPr>
              <a:t>Chip Driver</a:t>
            </a:r>
          </a:p>
        </p:txBody>
      </p:sp>
      <p:sp>
        <p:nvSpPr>
          <p:cNvPr id="44" name="Rounded Rectangle 43"/>
          <p:cNvSpPr/>
          <p:nvPr/>
        </p:nvSpPr>
        <p:spPr>
          <a:xfrm>
            <a:off x="643139" y="4444493"/>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buClrTx/>
              <a:buFontTx/>
              <a:buNone/>
            </a:pPr>
            <a:r>
              <a:rPr lang="en-US" sz="1000" kern="1200">
                <a:solidFill>
                  <a:prstClr val="white"/>
                </a:solidFill>
                <a:latin typeface="Calibri"/>
              </a:rPr>
              <a:t>SDK(s)</a:t>
            </a:r>
          </a:p>
        </p:txBody>
      </p:sp>
      <p:sp>
        <p:nvSpPr>
          <p:cNvPr id="45" name="Title 5"/>
          <p:cNvSpPr txBox="1">
            <a:spLocks/>
          </p:cNvSpPr>
          <p:nvPr/>
        </p:nvSpPr>
        <p:spPr>
          <a:xfrm>
            <a:off x="1331013" y="2058532"/>
            <a:ext cx="1854475" cy="942993"/>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a:buClrTx/>
              <a:buFontTx/>
              <a:buNone/>
            </a:pPr>
            <a:r>
              <a:rPr lang="en-US" sz="2000" dirty="0" smtClean="0">
                <a:solidFill>
                  <a:srgbClr val="004B7D"/>
                </a:solidFill>
              </a:rPr>
              <a:t>OpenOLT Software</a:t>
            </a:r>
          </a:p>
        </p:txBody>
      </p:sp>
      <p:cxnSp>
        <p:nvCxnSpPr>
          <p:cNvPr id="10" name="Straight Arrow Connector 9"/>
          <p:cNvCxnSpPr>
            <a:stCxn id="45" idx="0"/>
          </p:cNvCxnSpPr>
          <p:nvPr/>
        </p:nvCxnSpPr>
        <p:spPr>
          <a:xfrm flipH="1" flipV="1">
            <a:off x="1875475" y="1749656"/>
            <a:ext cx="382776" cy="435194"/>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45" idx="2"/>
          </p:cNvCxnSpPr>
          <p:nvPr/>
        </p:nvCxnSpPr>
        <p:spPr>
          <a:xfrm flipH="1">
            <a:off x="1705133" y="3001525"/>
            <a:ext cx="553118" cy="790876"/>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63910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40" grpId="0"/>
      <p:bldP spid="41" grpId="0" animBg="1"/>
      <p:bldP spid="42" grpId="0" animBg="1"/>
      <p:bldP spid="43" grpId="0" animBg="1"/>
      <p:bldP spid="44" grpId="0" animBg="1"/>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16"/>
            <a:ext cx="8229600" cy="556021"/>
          </a:xfrm>
        </p:spPr>
        <p:txBody>
          <a:bodyPr>
            <a:noAutofit/>
          </a:bodyPr>
          <a:lstStyle/>
          <a:p>
            <a:r>
              <a:rPr lang="en-US" sz="2800" b="1">
                <a:solidFill>
                  <a:schemeClr val="accent1"/>
                </a:solidFill>
              </a:rPr>
              <a:t>Why OpenOLT Adaptor?</a:t>
            </a:r>
          </a:p>
        </p:txBody>
      </p:sp>
      <p:sp>
        <p:nvSpPr>
          <p:cNvPr id="3" name="Content Placeholder 2"/>
          <p:cNvSpPr>
            <a:spLocks noGrp="1"/>
          </p:cNvSpPr>
          <p:nvPr>
            <p:ph idx="1"/>
          </p:nvPr>
        </p:nvSpPr>
        <p:spPr>
          <a:xfrm>
            <a:off x="2178515" y="654712"/>
            <a:ext cx="6897137" cy="649038"/>
          </a:xfrm>
        </p:spPr>
        <p:txBody>
          <a:bodyPr>
            <a:normAutofit fontScale="92500" lnSpcReduction="20000"/>
          </a:bodyPr>
          <a:lstStyle/>
          <a:p>
            <a:pPr marL="0" indent="0">
              <a:lnSpc>
                <a:spcPct val="120000"/>
              </a:lnSpc>
              <a:spcAft>
                <a:spcPts val="1200"/>
              </a:spcAft>
              <a:buNone/>
            </a:pPr>
            <a:r>
              <a:rPr lang="en-US" sz="1600"/>
              <a:t>Generic OLT adaptor - </a:t>
            </a:r>
            <a:r>
              <a:rPr lang="en-US" sz="1800"/>
              <a:t>ease of onboarding for new vendors (including whitebox vendors)</a:t>
            </a:r>
          </a:p>
        </p:txBody>
      </p:sp>
      <p:sp>
        <p:nvSpPr>
          <p:cNvPr id="4" name="Rectangle 3"/>
          <p:cNvSpPr/>
          <p:nvPr/>
        </p:nvSpPr>
        <p:spPr>
          <a:xfrm>
            <a:off x="287836" y="587577"/>
            <a:ext cx="1624244" cy="527539"/>
          </a:xfrm>
          <a:prstGeom prst="rect">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81">
              <a:buClrTx/>
              <a:buFontTx/>
              <a:buNone/>
            </a:pPr>
            <a:r>
              <a:rPr lang="en-US" sz="1800" kern="1200">
                <a:solidFill>
                  <a:prstClr val="white"/>
                </a:solidFill>
                <a:latin typeface="Calibri"/>
              </a:rPr>
              <a:t>VOLTHA</a:t>
            </a:r>
          </a:p>
          <a:p>
            <a:pPr algn="ctr" defTabSz="457181">
              <a:buClrTx/>
              <a:buFontTx/>
              <a:buNone/>
            </a:pPr>
            <a:r>
              <a:rPr lang="en-US" sz="1800" kern="1200">
                <a:solidFill>
                  <a:prstClr val="white"/>
                </a:solidFill>
                <a:latin typeface="Calibri"/>
              </a:rPr>
              <a:t>core</a:t>
            </a:r>
          </a:p>
        </p:txBody>
      </p:sp>
      <p:sp>
        <p:nvSpPr>
          <p:cNvPr id="5" name="Rounded Rectangle 4"/>
          <p:cNvSpPr/>
          <p:nvPr/>
        </p:nvSpPr>
        <p:spPr>
          <a:xfrm>
            <a:off x="218298" y="3887394"/>
            <a:ext cx="1826099" cy="782009"/>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a:p>
            <a:pPr algn="ctr" defTabSz="457181">
              <a:buClrTx/>
              <a:buFontTx/>
              <a:buNone/>
            </a:pPr>
            <a:r>
              <a:rPr lang="en-US" sz="1600" kern="1200">
                <a:solidFill>
                  <a:prstClr val="black"/>
                </a:solidFill>
                <a:latin typeface="Calibri"/>
              </a:rPr>
              <a:t>Whitebox OLT</a:t>
            </a:r>
          </a:p>
          <a:p>
            <a:pPr algn="ctr" defTabSz="457181">
              <a:lnSpc>
                <a:spcPct val="50000"/>
              </a:lnSpc>
              <a:buClrTx/>
              <a:buFontTx/>
              <a:buNone/>
            </a:pPr>
            <a:r>
              <a:rPr lang="en-US" sz="1100" kern="1200">
                <a:solidFill>
                  <a:prstClr val="black"/>
                </a:solidFill>
                <a:latin typeface="Calibri"/>
              </a:rPr>
              <a:t>(including EdgeCore)</a:t>
            </a:r>
            <a:endParaRPr lang="en-US" sz="1800" kern="1200">
              <a:solidFill>
                <a:prstClr val="black"/>
              </a:solidFill>
              <a:latin typeface="Calibri"/>
            </a:endParaRPr>
          </a:p>
          <a:p>
            <a:pPr algn="ctr" defTabSz="457181">
              <a:buClrTx/>
              <a:buFontTx/>
              <a:buNone/>
            </a:pPr>
            <a:endParaRPr lang="en-US" sz="1800" kern="1200">
              <a:solidFill>
                <a:prstClr val="black"/>
              </a:solidFill>
              <a:latin typeface="Calibri"/>
            </a:endParaRPr>
          </a:p>
        </p:txBody>
      </p:sp>
      <p:sp>
        <p:nvSpPr>
          <p:cNvPr id="6" name="Rounded Rectangle 5"/>
          <p:cNvSpPr/>
          <p:nvPr/>
        </p:nvSpPr>
        <p:spPr>
          <a:xfrm>
            <a:off x="385548" y="1104120"/>
            <a:ext cx="1489907" cy="505558"/>
          </a:xfrm>
          <a:prstGeom prst="roundRect">
            <a:avLst/>
          </a:prstGeom>
        </p:spPr>
        <p:style>
          <a:lnRef idx="1">
            <a:schemeClr val="accent3"/>
          </a:lnRef>
          <a:fillRef idx="2">
            <a:schemeClr val="accent3"/>
          </a:fillRef>
          <a:effectRef idx="1">
            <a:schemeClr val="accent3"/>
          </a:effectRef>
          <a:fontRef idx="minor">
            <a:schemeClr val="dk1"/>
          </a:fontRef>
        </p:style>
        <p:txBody>
          <a:bodyPr lIns="91436" tIns="45718" rIns="91436" bIns="45718" rtlCol="0" anchor="ctr"/>
          <a:lstStyle/>
          <a:p>
            <a:pPr algn="ctr" defTabSz="457181">
              <a:buClrTx/>
              <a:buFontTx/>
              <a:buNone/>
            </a:pPr>
            <a:r>
              <a:rPr lang="en-US" sz="1200" kern="1200">
                <a:solidFill>
                  <a:prstClr val="black"/>
                </a:solidFill>
                <a:latin typeface="Calibri"/>
              </a:rPr>
              <a:t>OpenOLT Adaptor</a:t>
            </a:r>
          </a:p>
          <a:p>
            <a:pPr algn="ctr" defTabSz="457181">
              <a:buClrTx/>
              <a:buFontTx/>
              <a:buNone/>
            </a:pPr>
            <a:endParaRPr lang="en-US" sz="1200" kern="1200">
              <a:solidFill>
                <a:prstClr val="black"/>
              </a:solidFill>
              <a:latin typeface="Calibri"/>
            </a:endParaRPr>
          </a:p>
        </p:txBody>
      </p:sp>
      <p:cxnSp>
        <p:nvCxnSpPr>
          <p:cNvPr id="7" name="Straight Arrow Connector 6"/>
          <p:cNvCxnSpPr>
            <a:stCxn id="6" idx="2"/>
            <a:endCxn id="5" idx="0"/>
          </p:cNvCxnSpPr>
          <p:nvPr/>
        </p:nvCxnSpPr>
        <p:spPr>
          <a:xfrm>
            <a:off x="1130495" y="1609681"/>
            <a:ext cx="846" cy="22777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 y="2374469"/>
            <a:ext cx="1230335" cy="923326"/>
          </a:xfrm>
          <a:prstGeom prst="rect">
            <a:avLst/>
          </a:prstGeom>
          <a:noFill/>
        </p:spPr>
        <p:txBody>
          <a:bodyPr wrap="square" lIns="91436" tIns="45718" rIns="91436" bIns="45718" rtlCol="0">
            <a:spAutoFit/>
          </a:bodyPr>
          <a:lstStyle/>
          <a:p>
            <a:pPr algn="ctr" defTabSz="457181">
              <a:buClrTx/>
              <a:buFontTx/>
              <a:buNone/>
            </a:pPr>
            <a:r>
              <a:rPr lang="en-US" sz="1800" kern="1200">
                <a:solidFill>
                  <a:prstClr val="black"/>
                </a:solidFill>
                <a:latin typeface="Calibri"/>
                <a:ea typeface="+mn-ea"/>
                <a:cs typeface="+mn-cs"/>
              </a:rPr>
              <a:t>GRPC</a:t>
            </a:r>
          </a:p>
          <a:p>
            <a:pPr algn="ctr" defTabSz="457181">
              <a:buClrTx/>
              <a:buFontTx/>
              <a:buNone/>
            </a:pPr>
            <a:r>
              <a:rPr lang="en-US" sz="1800" kern="1200">
                <a:solidFill>
                  <a:prstClr val="black"/>
                </a:solidFill>
                <a:latin typeface="Calibri"/>
                <a:ea typeface="+mn-ea"/>
                <a:cs typeface="+mn-cs"/>
              </a:rPr>
              <a:t>(generic</a:t>
            </a:r>
          </a:p>
          <a:p>
            <a:pPr algn="ctr" defTabSz="457181">
              <a:buClrTx/>
              <a:buFontTx/>
              <a:buNone/>
            </a:pPr>
            <a:r>
              <a:rPr lang="en-US" sz="1800" kern="1200">
                <a:solidFill>
                  <a:prstClr val="black"/>
                </a:solidFill>
                <a:latin typeface="Calibri"/>
                <a:ea typeface="+mn-ea"/>
                <a:cs typeface="+mn-cs"/>
              </a:rPr>
              <a:t>protobufs)</a:t>
            </a:r>
          </a:p>
        </p:txBody>
      </p:sp>
      <p:sp>
        <p:nvSpPr>
          <p:cNvPr id="9" name="TextBox 8"/>
          <p:cNvSpPr txBox="1"/>
          <p:nvPr/>
        </p:nvSpPr>
        <p:spPr>
          <a:xfrm>
            <a:off x="287857" y="98844"/>
            <a:ext cx="1538773" cy="369328"/>
          </a:xfrm>
          <a:prstGeom prst="rect">
            <a:avLst/>
          </a:prstGeom>
          <a:noFill/>
        </p:spPr>
        <p:txBody>
          <a:bodyPr wrap="square" lIns="91436" tIns="45718" rIns="91436" bIns="45718" rtlCol="0">
            <a:spAutoFit/>
          </a:bodyPr>
          <a:lstStyle/>
          <a:p>
            <a:pPr algn="ctr" defTabSz="457181">
              <a:buClrTx/>
              <a:buFontTx/>
              <a:buNone/>
            </a:pPr>
            <a:r>
              <a:rPr lang="en-US" sz="1800" i="1" kern="1200">
                <a:solidFill>
                  <a:prstClr val="black"/>
                </a:solidFill>
                <a:latin typeface="Calibri"/>
                <a:ea typeface="+mn-ea"/>
                <a:cs typeface="+mn-cs"/>
              </a:rPr>
              <a:t>March 2018</a:t>
            </a:r>
          </a:p>
        </p:txBody>
      </p:sp>
      <p:sp>
        <p:nvSpPr>
          <p:cNvPr id="14" name="Rounded Rectangle 13"/>
          <p:cNvSpPr/>
          <p:nvPr/>
        </p:nvSpPr>
        <p:spPr>
          <a:xfrm>
            <a:off x="646138" y="3897419"/>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buClrTx/>
              <a:buFontTx/>
              <a:buNone/>
            </a:pPr>
            <a:r>
              <a:rPr lang="en-US" sz="1000" kern="1200">
                <a:solidFill>
                  <a:prstClr val="white"/>
                </a:solidFill>
                <a:latin typeface="Calibri"/>
              </a:rPr>
              <a:t>C++ GRPC srv</a:t>
            </a:r>
          </a:p>
        </p:txBody>
      </p:sp>
      <p:sp>
        <p:nvSpPr>
          <p:cNvPr id="15" name="Rounded Rectangle 14"/>
          <p:cNvSpPr/>
          <p:nvPr/>
        </p:nvSpPr>
        <p:spPr>
          <a:xfrm>
            <a:off x="646138" y="1421374"/>
            <a:ext cx="974765" cy="1883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181">
              <a:buClrTx/>
              <a:buFontTx/>
              <a:buNone/>
            </a:pPr>
            <a:r>
              <a:rPr lang="en-US" sz="1000" kern="1200">
                <a:solidFill>
                  <a:prstClr val="white"/>
                </a:solidFill>
                <a:latin typeface="Calibri"/>
              </a:rPr>
              <a:t>Py GRPC client</a:t>
            </a:r>
          </a:p>
        </p:txBody>
      </p:sp>
      <p:sp>
        <p:nvSpPr>
          <p:cNvPr id="16" name="Rounded Rectangle 15"/>
          <p:cNvSpPr/>
          <p:nvPr/>
        </p:nvSpPr>
        <p:spPr>
          <a:xfrm>
            <a:off x="646138" y="4102568"/>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buClrTx/>
              <a:buFontTx/>
              <a:buNone/>
            </a:pPr>
            <a:r>
              <a:rPr lang="en-US" sz="1000" kern="1200">
                <a:solidFill>
                  <a:prstClr val="white"/>
                </a:solidFill>
                <a:latin typeface="Calibri"/>
              </a:rPr>
              <a:t>Chip Driver</a:t>
            </a:r>
          </a:p>
        </p:txBody>
      </p:sp>
      <p:sp>
        <p:nvSpPr>
          <p:cNvPr id="17" name="Rounded Rectangle 16"/>
          <p:cNvSpPr/>
          <p:nvPr/>
        </p:nvSpPr>
        <p:spPr>
          <a:xfrm>
            <a:off x="643119" y="4444493"/>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buClrTx/>
              <a:buFontTx/>
              <a:buNone/>
            </a:pPr>
            <a:r>
              <a:rPr lang="en-US" sz="1000" kern="1200">
                <a:solidFill>
                  <a:prstClr val="white"/>
                </a:solidFill>
                <a:latin typeface="Calibri"/>
              </a:rPr>
              <a:t>SDK(s)</a:t>
            </a:r>
          </a:p>
        </p:txBody>
      </p:sp>
      <p:sp>
        <p:nvSpPr>
          <p:cNvPr id="10" name="Rounded Rectangle 9"/>
          <p:cNvSpPr/>
          <p:nvPr/>
        </p:nvSpPr>
        <p:spPr>
          <a:xfrm>
            <a:off x="3599570" y="1609678"/>
            <a:ext cx="3389314" cy="51837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800" kern="1200">
                <a:solidFill>
                  <a:prstClr val="white"/>
                </a:solidFill>
                <a:latin typeface="Calibri"/>
              </a:rPr>
              <a:t>VOLTHA CORE</a:t>
            </a:r>
          </a:p>
        </p:txBody>
      </p:sp>
      <p:sp>
        <p:nvSpPr>
          <p:cNvPr id="11" name="Rectangle 10"/>
          <p:cNvSpPr/>
          <p:nvPr/>
        </p:nvSpPr>
        <p:spPr>
          <a:xfrm>
            <a:off x="4003260" y="2128055"/>
            <a:ext cx="1126968"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r>
              <a:rPr lang="en-US" kern="1200">
                <a:solidFill>
                  <a:prstClr val="black"/>
                </a:solidFill>
                <a:latin typeface="Calibri"/>
              </a:rPr>
              <a:t>OpenOLT</a:t>
            </a:r>
          </a:p>
        </p:txBody>
      </p:sp>
      <p:sp>
        <p:nvSpPr>
          <p:cNvPr id="12" name="Rounded Rectangle 11"/>
          <p:cNvSpPr/>
          <p:nvPr/>
        </p:nvSpPr>
        <p:spPr>
          <a:xfrm>
            <a:off x="386028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EdgeCore OLT</a:t>
            </a:r>
          </a:p>
        </p:txBody>
      </p:sp>
      <p:sp>
        <p:nvSpPr>
          <p:cNvPr id="18" name="Rounded Rectangle 17"/>
          <p:cNvSpPr/>
          <p:nvPr/>
        </p:nvSpPr>
        <p:spPr>
          <a:xfrm>
            <a:off x="4988270"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Iskratel </a:t>
            </a:r>
          </a:p>
          <a:p>
            <a:pPr algn="ctr" defTabSz="457200">
              <a:buClrTx/>
              <a:buFontTx/>
              <a:buNone/>
            </a:pPr>
            <a:r>
              <a:rPr lang="en-US" sz="1200" b="1" kern="1200">
                <a:solidFill>
                  <a:prstClr val="black"/>
                </a:solidFill>
                <a:latin typeface="Calibri"/>
              </a:rPr>
              <a:t>OLT</a:t>
            </a:r>
          </a:p>
        </p:txBody>
      </p:sp>
      <p:sp>
        <p:nvSpPr>
          <p:cNvPr id="19" name="Rectangle 18"/>
          <p:cNvSpPr/>
          <p:nvPr/>
        </p:nvSpPr>
        <p:spPr>
          <a:xfrm>
            <a:off x="5400370" y="2129052"/>
            <a:ext cx="1420310"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r>
              <a:rPr lang="en-US" kern="1200">
                <a:solidFill>
                  <a:prstClr val="black"/>
                </a:solidFill>
                <a:latin typeface="Calibri"/>
              </a:rPr>
              <a:t>OpenOMCI ONU</a:t>
            </a:r>
          </a:p>
        </p:txBody>
      </p:sp>
      <p:cxnSp>
        <p:nvCxnSpPr>
          <p:cNvPr id="21" name="Straight Arrow Connector 20"/>
          <p:cNvCxnSpPr>
            <a:stCxn id="11" idx="2"/>
            <a:endCxn id="12" idx="0"/>
          </p:cNvCxnSpPr>
          <p:nvPr/>
        </p:nvCxnSpPr>
        <p:spPr>
          <a:xfrm flipH="1">
            <a:off x="4348078" y="2374469"/>
            <a:ext cx="21866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1" idx="2"/>
            <a:endCxn id="18" idx="0"/>
          </p:cNvCxnSpPr>
          <p:nvPr/>
        </p:nvCxnSpPr>
        <p:spPr>
          <a:xfrm>
            <a:off x="4566744" y="2374469"/>
            <a:ext cx="909318"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278479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CIG</a:t>
            </a:r>
          </a:p>
          <a:p>
            <a:pPr algn="ctr" defTabSz="457200">
              <a:buClrTx/>
              <a:buFontTx/>
              <a:buNone/>
            </a:pPr>
            <a:r>
              <a:rPr lang="en-US" sz="1200" b="1" kern="1200">
                <a:solidFill>
                  <a:prstClr val="black"/>
                </a:solidFill>
                <a:latin typeface="Calibri"/>
              </a:rPr>
              <a:t>OLT</a:t>
            </a:r>
          </a:p>
        </p:txBody>
      </p:sp>
      <p:cxnSp>
        <p:nvCxnSpPr>
          <p:cNvPr id="27" name="Straight Arrow Connector 26"/>
          <p:cNvCxnSpPr>
            <a:stCxn id="11" idx="2"/>
            <a:endCxn id="26" idx="0"/>
          </p:cNvCxnSpPr>
          <p:nvPr/>
        </p:nvCxnSpPr>
        <p:spPr>
          <a:xfrm flipH="1">
            <a:off x="3272588" y="2374469"/>
            <a:ext cx="129415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7131857" y="2692109"/>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Alpha ONU</a:t>
            </a:r>
          </a:p>
        </p:txBody>
      </p:sp>
      <p:sp>
        <p:nvSpPr>
          <p:cNvPr id="31" name="Rounded Rectangle 30"/>
          <p:cNvSpPr/>
          <p:nvPr/>
        </p:nvSpPr>
        <p:spPr>
          <a:xfrm>
            <a:off x="7131857" y="2961768"/>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Iskratel ONU</a:t>
            </a:r>
          </a:p>
        </p:txBody>
      </p:sp>
      <p:sp>
        <p:nvSpPr>
          <p:cNvPr id="32" name="Rounded Rectangle 31"/>
          <p:cNvSpPr/>
          <p:nvPr/>
        </p:nvSpPr>
        <p:spPr>
          <a:xfrm>
            <a:off x="7131857" y="323142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Arcadyan ONU</a:t>
            </a:r>
          </a:p>
        </p:txBody>
      </p:sp>
      <p:sp>
        <p:nvSpPr>
          <p:cNvPr id="33" name="Rounded Rectangle 32"/>
          <p:cNvSpPr/>
          <p:nvPr/>
        </p:nvSpPr>
        <p:spPr>
          <a:xfrm>
            <a:off x="7131857" y="3501086"/>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CIG ONU</a:t>
            </a:r>
          </a:p>
        </p:txBody>
      </p:sp>
      <p:sp>
        <p:nvSpPr>
          <p:cNvPr id="34" name="Rounded Rectangle 33"/>
          <p:cNvSpPr/>
          <p:nvPr/>
        </p:nvSpPr>
        <p:spPr>
          <a:xfrm>
            <a:off x="7131857" y="376333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Tellabs ONU</a:t>
            </a:r>
          </a:p>
        </p:txBody>
      </p:sp>
      <p:sp>
        <p:nvSpPr>
          <p:cNvPr id="35" name="Rounded Rectangle 34"/>
          <p:cNvSpPr/>
          <p:nvPr/>
        </p:nvSpPr>
        <p:spPr>
          <a:xfrm>
            <a:off x="3222127" y="4139348"/>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Tellabs</a:t>
            </a:r>
          </a:p>
          <a:p>
            <a:pPr algn="ctr" defTabSz="457200">
              <a:buClrTx/>
              <a:buFontTx/>
              <a:buNone/>
            </a:pPr>
            <a:r>
              <a:rPr lang="en-US" sz="1200" b="1" kern="1200">
                <a:solidFill>
                  <a:prstClr val="black"/>
                </a:solidFill>
                <a:latin typeface="Calibri"/>
              </a:rPr>
              <a:t>OLT</a:t>
            </a:r>
          </a:p>
        </p:txBody>
      </p:sp>
      <p:cxnSp>
        <p:nvCxnSpPr>
          <p:cNvPr id="36" name="Straight Arrow Connector 35"/>
          <p:cNvCxnSpPr>
            <a:stCxn id="11" idx="2"/>
            <a:endCxn id="35" idx="0"/>
          </p:cNvCxnSpPr>
          <p:nvPr/>
        </p:nvCxnSpPr>
        <p:spPr>
          <a:xfrm flipH="1">
            <a:off x="3709919" y="2374469"/>
            <a:ext cx="856825" cy="1764879"/>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526322" y="2375466"/>
            <a:ext cx="16821" cy="1521953"/>
          </a:xfrm>
          <a:prstGeom prst="line">
            <a:avLst/>
          </a:prstGeom>
          <a:ln w="19050" cmpd="sng">
            <a:solidFill>
              <a:schemeClr val="bg1">
                <a:lumMod val="50000"/>
              </a:schemeClr>
            </a:solidFill>
            <a:prstDash val="dot"/>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endCxn id="30" idx="1"/>
          </p:cNvCxnSpPr>
          <p:nvPr/>
        </p:nvCxnSpPr>
        <p:spPr>
          <a:xfrm flipV="1">
            <a:off x="6517912" y="280936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6535105" y="309634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6543143" y="3366506"/>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6513707" y="3608441"/>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6526322" y="3878983"/>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8" name="Line Callout 2 (Border and Accent Bar) 37"/>
          <p:cNvSpPr/>
          <p:nvPr/>
        </p:nvSpPr>
        <p:spPr>
          <a:xfrm>
            <a:off x="7982351" y="1579156"/>
            <a:ext cx="914400" cy="612648"/>
          </a:xfrm>
          <a:prstGeom prst="accentBorderCallout2">
            <a:avLst>
              <a:gd name="adj1" fmla="val 84795"/>
              <a:gd name="adj2" fmla="val -8333"/>
              <a:gd name="adj3" fmla="val 130659"/>
              <a:gd name="adj4" fmla="val -62757"/>
              <a:gd name="adj5" fmla="val 110664"/>
              <a:gd name="adj6" fmla="val -122869"/>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Chip Boling</a:t>
            </a:r>
          </a:p>
          <a:p>
            <a:pPr algn="ctr"/>
            <a:r>
              <a:rPr lang="en-US" sz="900"/>
              <a:t>SEBA Track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4B4B4B"/>
                </a:solidFill>
                <a:effectLst/>
                <a:uLnTx/>
                <a:uFillTx/>
                <a:latin typeface="Arial"/>
                <a:ea typeface="+mn-ea"/>
                <a:cs typeface="+mn-cs"/>
              </a:rPr>
              <a:t>Wed 3:20pm</a:t>
            </a:r>
          </a:p>
        </p:txBody>
      </p:sp>
      <p:sp>
        <p:nvSpPr>
          <p:cNvPr id="42" name="Line Callout 2 (Border and Accent Bar) 41"/>
          <p:cNvSpPr/>
          <p:nvPr/>
        </p:nvSpPr>
        <p:spPr>
          <a:xfrm rot="5400000">
            <a:off x="1635215" y="2759308"/>
            <a:ext cx="914400" cy="612648"/>
          </a:xfrm>
          <a:prstGeom prst="accentBorderCallout2">
            <a:avLst>
              <a:gd name="adj1" fmla="val 18750"/>
              <a:gd name="adj2" fmla="val -8333"/>
              <a:gd name="adj3" fmla="val -44543"/>
              <a:gd name="adj4" fmla="val -50481"/>
              <a:gd name="adj5" fmla="val -254407"/>
              <a:gd name="adj6" fmla="val -31318"/>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Shad Ansari</a:t>
            </a:r>
          </a:p>
          <a:p>
            <a:pPr algn="ctr"/>
            <a:r>
              <a:rPr lang="en-US" sz="900"/>
              <a:t>SEBA Track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4B4B4B"/>
                </a:solidFill>
                <a:effectLst/>
                <a:uLnTx/>
                <a:uFillTx/>
                <a:latin typeface="Arial"/>
                <a:ea typeface="+mn-ea"/>
                <a:cs typeface="+mn-cs"/>
              </a:rPr>
              <a:t>Wed 2:55pm</a:t>
            </a:r>
          </a:p>
        </p:txBody>
      </p:sp>
    </p:spTree>
    <p:extLst>
      <p:ext uri="{BB962C8B-B14F-4D97-AF65-F5344CB8AC3E}">
        <p14:creationId xmlns:p14="http://schemas.microsoft.com/office/powerpoint/2010/main" val="29910322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10" presetClass="entr" presetSubtype="0"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par>
                                <p:cTn id="61" presetID="10"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500"/>
                                        <p:tgtEl>
                                          <p:spTgt spid="46"/>
                                        </p:tgtEl>
                                      </p:cBhvr>
                                    </p:animEffect>
                                  </p:childTnLst>
                                </p:cTn>
                              </p:par>
                              <p:par>
                                <p:cTn id="70" presetID="10"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500"/>
                                        <p:tgtEl>
                                          <p:spTgt spid="4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8" grpId="0" animBg="1"/>
      <p:bldP spid="19" grpId="0" animBg="1"/>
      <p:bldP spid="26" grpId="0" animBg="1"/>
      <p:bldP spid="30" grpId="0" animBg="1"/>
      <p:bldP spid="31" grpId="0" animBg="1"/>
      <p:bldP spid="32" grpId="0" animBg="1"/>
      <p:bldP spid="33" grpId="0" animBg="1"/>
      <p:bldP spid="34" grpId="0" animBg="1"/>
      <p:bldP spid="35" grpId="0" animBg="1"/>
      <p:bldP spid="38" grpId="0" animBg="1"/>
      <p:bldP spid="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a:lnSpc>
                <a:spcPts val="3600"/>
              </a:lnSpc>
              <a:spcBef>
                <a:spcPct val="0"/>
              </a:spcBef>
              <a:spcAft>
                <a:spcPct val="0"/>
              </a:spcAft>
              <a:buClr>
                <a:srgbClr val="FFFFFF"/>
              </a:buClr>
              <a:buSzTx/>
            </a:pPr>
            <a:r>
              <a:rPr lang="en-US"/>
              <a:t>Trellis: Multi-purpose leaf-spine fabric</a:t>
            </a:r>
            <a:endParaRPr lang="en-US">
              <a:solidFill>
                <a:srgbClr val="FFFFFF"/>
              </a:solidFill>
              <a:latin typeface="Calibri" charset="0"/>
              <a:ea typeface="ＭＳ Ｐゴシック" charset="0"/>
              <a:cs typeface="Calibri" charset="0"/>
              <a:sym typeface="Calibri" charset="0"/>
            </a:endParaRP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14</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328353033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0" name="Google Shape;100;p21"/>
          <p:cNvPicPr preferRelativeResize="0"/>
          <p:nvPr/>
        </p:nvPicPr>
        <p:blipFill rotWithShape="1">
          <a:blip r:embed="rId3">
            <a:alphaModFix/>
          </a:blip>
          <a:srcRect/>
          <a:stretch/>
        </p:blipFill>
        <p:spPr>
          <a:xfrm>
            <a:off x="426700" y="606325"/>
            <a:ext cx="8290598" cy="4137625"/>
          </a:xfrm>
          <a:prstGeom prst="rect">
            <a:avLst/>
          </a:prstGeom>
          <a:noFill/>
          <a:ln>
            <a:noFill/>
          </a:ln>
        </p:spPr>
      </p:pic>
      <p:cxnSp>
        <p:nvCxnSpPr>
          <p:cNvPr id="101" name="Google Shape;101;p21"/>
          <p:cNvCxnSpPr/>
          <p:nvPr/>
        </p:nvCxnSpPr>
        <p:spPr>
          <a:xfrm>
            <a:off x="2775025" y="712900"/>
            <a:ext cx="0" cy="2312400"/>
          </a:xfrm>
          <a:prstGeom prst="straightConnector1">
            <a:avLst/>
          </a:prstGeom>
          <a:noFill/>
          <a:ln w="19050" cap="flat" cmpd="sng">
            <a:solidFill>
              <a:schemeClr val="accent2"/>
            </a:solidFill>
            <a:prstDash val="dash"/>
            <a:round/>
            <a:headEnd type="none" w="med" len="med"/>
            <a:tailEnd type="none" w="med" len="med"/>
          </a:ln>
        </p:spPr>
      </p:cxnSp>
      <p:cxnSp>
        <p:nvCxnSpPr>
          <p:cNvPr id="102" name="Google Shape;102;p21"/>
          <p:cNvCxnSpPr/>
          <p:nvPr/>
        </p:nvCxnSpPr>
        <p:spPr>
          <a:xfrm>
            <a:off x="2509525" y="3016975"/>
            <a:ext cx="0" cy="2110500"/>
          </a:xfrm>
          <a:prstGeom prst="straightConnector1">
            <a:avLst/>
          </a:prstGeom>
          <a:noFill/>
          <a:ln w="19050" cap="flat" cmpd="sng">
            <a:solidFill>
              <a:schemeClr val="accent2"/>
            </a:solidFill>
            <a:prstDash val="dash"/>
            <a:round/>
            <a:headEnd type="none" w="med" len="med"/>
            <a:tailEnd type="none" w="med" len="med"/>
          </a:ln>
        </p:spPr>
      </p:cxnSp>
      <p:cxnSp>
        <p:nvCxnSpPr>
          <p:cNvPr id="103" name="Google Shape;103;p21"/>
          <p:cNvCxnSpPr/>
          <p:nvPr/>
        </p:nvCxnSpPr>
        <p:spPr>
          <a:xfrm rot="10800000">
            <a:off x="2514800" y="3016975"/>
            <a:ext cx="266100" cy="0"/>
          </a:xfrm>
          <a:prstGeom prst="straightConnector1">
            <a:avLst/>
          </a:prstGeom>
          <a:noFill/>
          <a:ln w="19050" cap="flat" cmpd="sng">
            <a:solidFill>
              <a:schemeClr val="accent2"/>
            </a:solidFill>
            <a:prstDash val="dash"/>
            <a:round/>
            <a:headEnd type="none" w="med" len="med"/>
            <a:tailEnd type="none" w="med" len="med"/>
          </a:ln>
        </p:spPr>
      </p:cxnSp>
      <p:sp>
        <p:nvSpPr>
          <p:cNvPr id="104" name="Google Shape;104;p21"/>
          <p:cNvSpPr txBox="1"/>
          <p:nvPr/>
        </p:nvSpPr>
        <p:spPr>
          <a:xfrm>
            <a:off x="587350" y="4736850"/>
            <a:ext cx="2047800" cy="334500"/>
          </a:xfrm>
          <a:prstGeom prst="rect">
            <a:avLst/>
          </a:prstGeom>
          <a:noFill/>
          <a:ln>
            <a:noFill/>
          </a:ln>
        </p:spPr>
        <p:txBody>
          <a:bodyPr spcFirstLastPara="1" wrap="square" lIns="91425" tIns="91425" rIns="91425" bIns="91425" anchor="t" anchorCtr="0">
            <a:noAutofit/>
          </a:bodyPr>
          <a:lstStyle/>
          <a:p>
            <a:r>
              <a:rPr lang="en-US" b="1">
                <a:solidFill>
                  <a:srgbClr val="C0504D"/>
                </a:solidFill>
                <a:latin typeface="Calibri"/>
                <a:ea typeface="Calibri"/>
                <a:cs typeface="Calibri"/>
                <a:sym typeface="Calibri"/>
              </a:rPr>
              <a:t>Field Office (2nd stage)</a:t>
            </a:r>
            <a:endParaRPr b="1">
              <a:solidFill>
                <a:srgbClr val="C0504D"/>
              </a:solidFill>
              <a:latin typeface="Calibri"/>
              <a:ea typeface="Calibri"/>
              <a:cs typeface="Calibri"/>
              <a:sym typeface="Calibri"/>
            </a:endParaRPr>
          </a:p>
        </p:txBody>
      </p:sp>
      <p:sp>
        <p:nvSpPr>
          <p:cNvPr id="105" name="Google Shape;105;p21"/>
          <p:cNvSpPr txBox="1"/>
          <p:nvPr/>
        </p:nvSpPr>
        <p:spPr>
          <a:xfrm>
            <a:off x="2524200" y="4736800"/>
            <a:ext cx="2047800" cy="334500"/>
          </a:xfrm>
          <a:prstGeom prst="rect">
            <a:avLst/>
          </a:prstGeom>
          <a:noFill/>
          <a:ln>
            <a:noFill/>
          </a:ln>
        </p:spPr>
        <p:txBody>
          <a:bodyPr spcFirstLastPara="1" wrap="square" lIns="91425" tIns="91425" rIns="91425" bIns="91425" anchor="t" anchorCtr="0">
            <a:noAutofit/>
          </a:bodyPr>
          <a:lstStyle/>
          <a:p>
            <a:r>
              <a:rPr lang="en-US" b="1">
                <a:solidFill>
                  <a:srgbClr val="C0504D"/>
                </a:solidFill>
                <a:latin typeface="Calibri"/>
                <a:ea typeface="Calibri"/>
                <a:cs typeface="Calibri"/>
                <a:sym typeface="Calibri"/>
              </a:rPr>
              <a:t>Central Office (1st stage)</a:t>
            </a:r>
            <a:endParaRPr b="1">
              <a:solidFill>
                <a:srgbClr val="C0504D"/>
              </a:solidFill>
              <a:latin typeface="Calibri"/>
              <a:ea typeface="Calibri"/>
              <a:cs typeface="Calibri"/>
              <a:sym typeface="Calibri"/>
            </a:endParaRPr>
          </a:p>
        </p:txBody>
      </p:sp>
      <p:sp>
        <p:nvSpPr>
          <p:cNvPr id="106" name="Google Shape;106;p21"/>
          <p:cNvSpPr/>
          <p:nvPr/>
        </p:nvSpPr>
        <p:spPr>
          <a:xfrm>
            <a:off x="3478775" y="628450"/>
            <a:ext cx="2898900" cy="4479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07" name="Google Shape;107;p21"/>
          <p:cNvSpPr/>
          <p:nvPr/>
        </p:nvSpPr>
        <p:spPr>
          <a:xfrm>
            <a:off x="2859175" y="2311550"/>
            <a:ext cx="1677900" cy="5937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08" name="Google Shape;108;p21"/>
          <p:cNvSpPr/>
          <p:nvPr/>
        </p:nvSpPr>
        <p:spPr>
          <a:xfrm>
            <a:off x="5470475" y="2311550"/>
            <a:ext cx="1677900" cy="5937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09" name="Google Shape;109;p21"/>
          <p:cNvSpPr/>
          <p:nvPr/>
        </p:nvSpPr>
        <p:spPr>
          <a:xfrm>
            <a:off x="859975" y="2311550"/>
            <a:ext cx="1830900" cy="593700"/>
          </a:xfrm>
          <a:prstGeom prst="roundRect">
            <a:avLst>
              <a:gd name="adj" fmla="val 16667"/>
            </a:avLst>
          </a:prstGeom>
          <a:noFill/>
          <a:ln w="19050" cap="flat"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10" name="Google Shape;110;p21"/>
          <p:cNvSpPr/>
          <p:nvPr/>
        </p:nvSpPr>
        <p:spPr>
          <a:xfrm>
            <a:off x="859975" y="1469350"/>
            <a:ext cx="1830900" cy="593700"/>
          </a:xfrm>
          <a:prstGeom prst="roundRect">
            <a:avLst>
              <a:gd name="adj" fmla="val 16667"/>
            </a:avLst>
          </a:prstGeom>
          <a:noFill/>
          <a:ln w="19050" cap="flat"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11" name="Google Shape;111;p21"/>
          <p:cNvSpPr txBox="1"/>
          <p:nvPr/>
        </p:nvSpPr>
        <p:spPr>
          <a:xfrm>
            <a:off x="154975" y="1581700"/>
            <a:ext cx="705000" cy="369000"/>
          </a:xfrm>
          <a:prstGeom prst="rect">
            <a:avLst/>
          </a:prstGeom>
          <a:noFill/>
          <a:ln>
            <a:noFill/>
          </a:ln>
        </p:spPr>
        <p:txBody>
          <a:bodyPr spcFirstLastPara="1" wrap="square" lIns="91425" tIns="91425" rIns="91425" bIns="91425" anchor="t" anchorCtr="0">
            <a:noAutofit/>
          </a:bodyPr>
          <a:lstStyle/>
          <a:p>
            <a:r>
              <a:rPr lang="en-US" b="1">
                <a:solidFill>
                  <a:srgbClr val="F79646"/>
                </a:solidFill>
                <a:latin typeface="Calibri"/>
                <a:ea typeface="Calibri"/>
                <a:cs typeface="Calibri"/>
                <a:sym typeface="Calibri"/>
              </a:rPr>
              <a:t>Spine</a:t>
            </a:r>
            <a:endParaRPr b="1">
              <a:solidFill>
                <a:srgbClr val="F79646"/>
              </a:solidFill>
              <a:latin typeface="Calibri"/>
              <a:ea typeface="Calibri"/>
              <a:cs typeface="Calibri"/>
              <a:sym typeface="Calibri"/>
            </a:endParaRPr>
          </a:p>
        </p:txBody>
      </p:sp>
      <p:sp>
        <p:nvSpPr>
          <p:cNvPr id="112" name="Google Shape;112;p21"/>
          <p:cNvSpPr txBox="1"/>
          <p:nvPr/>
        </p:nvSpPr>
        <p:spPr>
          <a:xfrm>
            <a:off x="202575" y="2423900"/>
            <a:ext cx="657300" cy="369000"/>
          </a:xfrm>
          <a:prstGeom prst="rect">
            <a:avLst/>
          </a:prstGeom>
          <a:noFill/>
          <a:ln>
            <a:noFill/>
          </a:ln>
        </p:spPr>
        <p:txBody>
          <a:bodyPr spcFirstLastPara="1" wrap="square" lIns="91425" tIns="91425" rIns="91425" bIns="91425" anchor="t" anchorCtr="0">
            <a:noAutofit/>
          </a:bodyPr>
          <a:lstStyle/>
          <a:p>
            <a:r>
              <a:rPr lang="en-US" b="1">
                <a:solidFill>
                  <a:srgbClr val="F79646"/>
                </a:solidFill>
                <a:latin typeface="Calibri"/>
                <a:ea typeface="Calibri"/>
                <a:cs typeface="Calibri"/>
                <a:sym typeface="Calibri"/>
              </a:rPr>
              <a:t>Leaf</a:t>
            </a:r>
            <a:endParaRPr b="1">
              <a:solidFill>
                <a:srgbClr val="F79646"/>
              </a:solidFill>
              <a:latin typeface="Calibri"/>
              <a:ea typeface="Calibri"/>
              <a:cs typeface="Calibri"/>
              <a:sym typeface="Calibri"/>
            </a:endParaRPr>
          </a:p>
        </p:txBody>
      </p:sp>
      <p:sp>
        <p:nvSpPr>
          <p:cNvPr id="113" name="Google Shape;113;p21"/>
          <p:cNvSpPr txBox="1"/>
          <p:nvPr/>
        </p:nvSpPr>
        <p:spPr>
          <a:xfrm>
            <a:off x="6377675" y="595000"/>
            <a:ext cx="705000" cy="369000"/>
          </a:xfrm>
          <a:prstGeom prst="rect">
            <a:avLst/>
          </a:prstGeom>
          <a:noFill/>
          <a:ln>
            <a:noFill/>
          </a:ln>
        </p:spPr>
        <p:txBody>
          <a:bodyPr spcFirstLastPara="1" wrap="square" lIns="91425" tIns="91425" rIns="91425" bIns="91425" anchor="t" anchorCtr="0">
            <a:noAutofit/>
          </a:bodyPr>
          <a:lstStyle/>
          <a:p>
            <a:r>
              <a:rPr lang="en-US" b="1">
                <a:solidFill>
                  <a:srgbClr val="9BBB59"/>
                </a:solidFill>
                <a:latin typeface="Calibri"/>
                <a:ea typeface="Calibri"/>
                <a:cs typeface="Calibri"/>
                <a:sym typeface="Calibri"/>
              </a:rPr>
              <a:t>Spine</a:t>
            </a:r>
            <a:endParaRPr b="1">
              <a:solidFill>
                <a:srgbClr val="9BBB59"/>
              </a:solidFill>
              <a:latin typeface="Calibri"/>
              <a:ea typeface="Calibri"/>
              <a:cs typeface="Calibri"/>
              <a:sym typeface="Calibri"/>
            </a:endParaRPr>
          </a:p>
        </p:txBody>
      </p:sp>
      <p:sp>
        <p:nvSpPr>
          <p:cNvPr id="114" name="Google Shape;114;p21"/>
          <p:cNvSpPr txBox="1"/>
          <p:nvPr/>
        </p:nvSpPr>
        <p:spPr>
          <a:xfrm>
            <a:off x="4651275" y="2311550"/>
            <a:ext cx="705000" cy="593700"/>
          </a:xfrm>
          <a:prstGeom prst="rect">
            <a:avLst/>
          </a:prstGeom>
          <a:noFill/>
          <a:ln>
            <a:noFill/>
          </a:ln>
        </p:spPr>
        <p:txBody>
          <a:bodyPr spcFirstLastPara="1" wrap="square" lIns="91425" tIns="91425" rIns="91425" bIns="91425" anchor="t" anchorCtr="0">
            <a:noAutofit/>
          </a:bodyPr>
          <a:lstStyle/>
          <a:p>
            <a:r>
              <a:rPr lang="en-US" b="1">
                <a:solidFill>
                  <a:srgbClr val="9BBB59"/>
                </a:solidFill>
                <a:latin typeface="Calibri"/>
                <a:ea typeface="Calibri"/>
                <a:cs typeface="Calibri"/>
                <a:sym typeface="Calibri"/>
              </a:rPr>
              <a:t>Paired</a:t>
            </a:r>
            <a:br>
              <a:rPr lang="en-US" b="1">
                <a:solidFill>
                  <a:srgbClr val="9BBB59"/>
                </a:solidFill>
                <a:latin typeface="Calibri"/>
                <a:ea typeface="Calibri"/>
                <a:cs typeface="Calibri"/>
                <a:sym typeface="Calibri"/>
              </a:rPr>
            </a:br>
            <a:r>
              <a:rPr lang="en-US" b="1">
                <a:solidFill>
                  <a:srgbClr val="9BBB59"/>
                </a:solidFill>
                <a:latin typeface="Calibri"/>
                <a:ea typeface="Calibri"/>
                <a:cs typeface="Calibri"/>
                <a:sym typeface="Calibri"/>
              </a:rPr>
              <a:t>Leaves</a:t>
            </a:r>
            <a:endParaRPr b="1">
              <a:solidFill>
                <a:srgbClr val="9BBB59"/>
              </a:solidFill>
              <a:latin typeface="Calibri"/>
              <a:ea typeface="Calibri"/>
              <a:cs typeface="Calibri"/>
              <a:sym typeface="Calibri"/>
            </a:endParaRPr>
          </a:p>
        </p:txBody>
      </p:sp>
      <p:sp>
        <p:nvSpPr>
          <p:cNvPr id="115" name="Google Shape;115;p21"/>
          <p:cNvSpPr/>
          <p:nvPr/>
        </p:nvSpPr>
        <p:spPr>
          <a:xfrm>
            <a:off x="8045875" y="1581700"/>
            <a:ext cx="462300" cy="802800"/>
          </a:xfrm>
          <a:prstGeom prst="roundRect">
            <a:avLst>
              <a:gd name="adj" fmla="val 16667"/>
            </a:avLst>
          </a:prstGeom>
          <a:noFill/>
          <a:ln w="19050" cap="flat" cmpd="sng">
            <a:solidFill>
              <a:schemeClr val="accent5"/>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16" name="Google Shape;116;p21"/>
          <p:cNvSpPr/>
          <p:nvPr/>
        </p:nvSpPr>
        <p:spPr>
          <a:xfrm>
            <a:off x="8149375" y="2689400"/>
            <a:ext cx="462300" cy="771000"/>
          </a:xfrm>
          <a:prstGeom prst="roundRect">
            <a:avLst>
              <a:gd name="adj" fmla="val 16667"/>
            </a:avLst>
          </a:prstGeom>
          <a:noFill/>
          <a:ln w="19050" cap="flat" cmpd="sng">
            <a:solidFill>
              <a:schemeClr val="accent5"/>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17" name="Google Shape;117;p21"/>
          <p:cNvSpPr txBox="1"/>
          <p:nvPr/>
        </p:nvSpPr>
        <p:spPr>
          <a:xfrm>
            <a:off x="7889275" y="1153175"/>
            <a:ext cx="775500" cy="369000"/>
          </a:xfrm>
          <a:prstGeom prst="rect">
            <a:avLst/>
          </a:prstGeom>
          <a:noFill/>
          <a:ln>
            <a:noFill/>
          </a:ln>
        </p:spPr>
        <p:txBody>
          <a:bodyPr spcFirstLastPara="1" wrap="square" lIns="91425" tIns="91425" rIns="91425" bIns="91425" anchor="t" anchorCtr="0">
            <a:noAutofit/>
          </a:bodyPr>
          <a:lstStyle/>
          <a:p>
            <a:r>
              <a:rPr lang="en-US" b="1">
                <a:solidFill>
                  <a:srgbClr val="4BACC6"/>
                </a:solidFill>
                <a:latin typeface="Calibri"/>
                <a:ea typeface="Calibri"/>
                <a:cs typeface="Calibri"/>
                <a:sym typeface="Calibri"/>
              </a:rPr>
              <a:t>Quagga</a:t>
            </a:r>
            <a:endParaRPr b="1">
              <a:solidFill>
                <a:srgbClr val="4BACC6"/>
              </a:solidFill>
              <a:latin typeface="Calibri"/>
              <a:ea typeface="Calibri"/>
              <a:cs typeface="Calibri"/>
              <a:sym typeface="Calibri"/>
            </a:endParaRPr>
          </a:p>
        </p:txBody>
      </p:sp>
      <p:sp>
        <p:nvSpPr>
          <p:cNvPr id="118" name="Google Shape;118;p21"/>
          <p:cNvSpPr txBox="1"/>
          <p:nvPr/>
        </p:nvSpPr>
        <p:spPr>
          <a:xfrm>
            <a:off x="8045875" y="3418500"/>
            <a:ext cx="954300" cy="369000"/>
          </a:xfrm>
          <a:prstGeom prst="rect">
            <a:avLst/>
          </a:prstGeom>
          <a:noFill/>
          <a:ln>
            <a:noFill/>
          </a:ln>
        </p:spPr>
        <p:txBody>
          <a:bodyPr spcFirstLastPara="1" wrap="square" lIns="91425" tIns="91425" rIns="91425" bIns="91425" anchor="t" anchorCtr="0">
            <a:noAutofit/>
          </a:bodyPr>
          <a:lstStyle/>
          <a:p>
            <a:r>
              <a:rPr lang="en-US" b="1">
                <a:solidFill>
                  <a:srgbClr val="4BACC6"/>
                </a:solidFill>
                <a:latin typeface="Calibri"/>
                <a:ea typeface="Calibri"/>
                <a:cs typeface="Calibri"/>
                <a:sym typeface="Calibri"/>
              </a:rPr>
              <a:t>Upstream</a:t>
            </a:r>
            <a:endParaRPr b="1">
              <a:solidFill>
                <a:srgbClr val="4BACC6"/>
              </a:solidFill>
              <a:latin typeface="Calibri"/>
              <a:ea typeface="Calibri"/>
              <a:cs typeface="Calibri"/>
              <a:sym typeface="Calibri"/>
            </a:endParaRPr>
          </a:p>
          <a:p>
            <a:r>
              <a:rPr lang="en-US" b="1">
                <a:solidFill>
                  <a:srgbClr val="4BACC6"/>
                </a:solidFill>
                <a:latin typeface="Calibri"/>
                <a:ea typeface="Calibri"/>
                <a:cs typeface="Calibri"/>
                <a:sym typeface="Calibri"/>
              </a:rPr>
              <a:t>Router</a:t>
            </a:r>
            <a:endParaRPr b="1">
              <a:solidFill>
                <a:srgbClr val="4BACC6"/>
              </a:solidFill>
              <a:latin typeface="Calibri"/>
              <a:ea typeface="Calibri"/>
              <a:cs typeface="Calibri"/>
              <a:sym typeface="Calibri"/>
            </a:endParaRPr>
          </a:p>
        </p:txBody>
      </p:sp>
      <p:sp>
        <p:nvSpPr>
          <p:cNvPr id="119" name="Google Shape;119;p21"/>
          <p:cNvSpPr/>
          <p:nvPr/>
        </p:nvSpPr>
        <p:spPr>
          <a:xfrm>
            <a:off x="426700" y="3737875"/>
            <a:ext cx="1997400" cy="649800"/>
          </a:xfrm>
          <a:prstGeom prst="roundRect">
            <a:avLst>
              <a:gd name="adj" fmla="val 16667"/>
            </a:avLst>
          </a:prstGeom>
          <a:noFill/>
          <a:ln w="19050" cap="flat"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20" name="Google Shape;120;p21"/>
          <p:cNvSpPr txBox="1"/>
          <p:nvPr/>
        </p:nvSpPr>
        <p:spPr>
          <a:xfrm>
            <a:off x="62849" y="3173325"/>
            <a:ext cx="757567" cy="369000"/>
          </a:xfrm>
          <a:prstGeom prst="rect">
            <a:avLst/>
          </a:prstGeom>
          <a:noFill/>
          <a:ln>
            <a:noFill/>
          </a:ln>
        </p:spPr>
        <p:txBody>
          <a:bodyPr spcFirstLastPara="1" wrap="square" lIns="91425" tIns="91425" rIns="91425" bIns="91425" anchor="t" anchorCtr="0">
            <a:noAutofit/>
          </a:bodyPr>
          <a:lstStyle/>
          <a:p>
            <a:r>
              <a:rPr lang="en-US" b="1">
                <a:solidFill>
                  <a:srgbClr val="F79646"/>
                </a:solidFill>
                <a:latin typeface="Calibri"/>
                <a:ea typeface="Calibri"/>
                <a:cs typeface="Calibri"/>
                <a:sym typeface="Calibri"/>
              </a:rPr>
              <a:t>Access</a:t>
            </a:r>
            <a:endParaRPr b="1">
              <a:solidFill>
                <a:srgbClr val="F79646"/>
              </a:solidFill>
              <a:latin typeface="Calibri"/>
              <a:ea typeface="Calibri"/>
              <a:cs typeface="Calibri"/>
              <a:sym typeface="Calibri"/>
            </a:endParaRPr>
          </a:p>
          <a:p>
            <a:r>
              <a:rPr lang="en-US" b="1">
                <a:solidFill>
                  <a:srgbClr val="F79646"/>
                </a:solidFill>
                <a:latin typeface="Calibri"/>
                <a:ea typeface="Calibri"/>
                <a:cs typeface="Calibri"/>
                <a:sym typeface="Calibri"/>
              </a:rPr>
              <a:t>Devices</a:t>
            </a:r>
            <a:endParaRPr b="1">
              <a:solidFill>
                <a:srgbClr val="F79646"/>
              </a:solidFill>
              <a:latin typeface="Calibri"/>
              <a:ea typeface="Calibri"/>
              <a:cs typeface="Calibri"/>
              <a:sym typeface="Calibri"/>
            </a:endParaRPr>
          </a:p>
        </p:txBody>
      </p:sp>
      <p:sp>
        <p:nvSpPr>
          <p:cNvPr id="121" name="Google Shape;121;p21"/>
          <p:cNvSpPr/>
          <p:nvPr/>
        </p:nvSpPr>
        <p:spPr>
          <a:xfrm>
            <a:off x="3367000" y="3737875"/>
            <a:ext cx="3031500" cy="8028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22" name="Google Shape;122;p21"/>
          <p:cNvSpPr/>
          <p:nvPr/>
        </p:nvSpPr>
        <p:spPr>
          <a:xfrm>
            <a:off x="2566900" y="3737875"/>
            <a:ext cx="657300" cy="4479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23" name="Google Shape;123;p21"/>
          <p:cNvSpPr/>
          <p:nvPr/>
        </p:nvSpPr>
        <p:spPr>
          <a:xfrm>
            <a:off x="6860850" y="3542325"/>
            <a:ext cx="705000" cy="4479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24" name="Google Shape;124;p21"/>
          <p:cNvSpPr/>
          <p:nvPr/>
        </p:nvSpPr>
        <p:spPr>
          <a:xfrm>
            <a:off x="6478100" y="4296049"/>
            <a:ext cx="744900" cy="447900"/>
          </a:xfrm>
          <a:prstGeom prst="roundRect">
            <a:avLst>
              <a:gd name="adj" fmla="val 16667"/>
            </a:avLst>
          </a:prstGeom>
          <a:noFill/>
          <a:ln w="19050" cap="flat" cmpd="sng">
            <a:solidFill>
              <a:schemeClr val="accent5"/>
            </a:solidFill>
            <a:prstDash val="dash"/>
            <a:round/>
            <a:headEnd type="none" w="sm" len="sm"/>
            <a:tailEnd type="none" w="sm" len="sm"/>
          </a:ln>
        </p:spPr>
        <p:txBody>
          <a:bodyPr spcFirstLastPara="1" wrap="square" lIns="91425" tIns="91425" rIns="91425" bIns="91425" anchor="ctr" anchorCtr="0">
            <a:noAutofit/>
          </a:bodyPr>
          <a:lstStyle/>
          <a:p>
            <a:endParaRPr/>
          </a:p>
        </p:txBody>
      </p:sp>
      <p:sp>
        <p:nvSpPr>
          <p:cNvPr id="125" name="Google Shape;125;p21"/>
          <p:cNvSpPr txBox="1"/>
          <p:nvPr/>
        </p:nvSpPr>
        <p:spPr>
          <a:xfrm>
            <a:off x="6314800" y="4680150"/>
            <a:ext cx="1209900" cy="369000"/>
          </a:xfrm>
          <a:prstGeom prst="rect">
            <a:avLst/>
          </a:prstGeom>
          <a:noFill/>
          <a:ln>
            <a:noFill/>
          </a:ln>
        </p:spPr>
        <p:txBody>
          <a:bodyPr spcFirstLastPara="1" wrap="square" lIns="91425" tIns="91425" rIns="91425" bIns="91425" anchor="t" anchorCtr="0">
            <a:noAutofit/>
          </a:bodyPr>
          <a:lstStyle/>
          <a:p>
            <a:r>
              <a:rPr lang="en-US" b="1">
                <a:solidFill>
                  <a:srgbClr val="4BACC6"/>
                </a:solidFill>
                <a:latin typeface="Calibri"/>
                <a:ea typeface="Calibri"/>
                <a:cs typeface="Calibri"/>
                <a:sym typeface="Calibri"/>
              </a:rPr>
              <a:t>DHCP Server</a:t>
            </a:r>
            <a:endParaRPr b="1">
              <a:solidFill>
                <a:srgbClr val="4BACC6"/>
              </a:solidFill>
              <a:latin typeface="Calibri"/>
              <a:ea typeface="Calibri"/>
              <a:cs typeface="Calibri"/>
              <a:sym typeface="Calibri"/>
            </a:endParaRPr>
          </a:p>
        </p:txBody>
      </p:sp>
      <p:sp>
        <p:nvSpPr>
          <p:cNvPr id="126" name="Google Shape;126;p21"/>
          <p:cNvSpPr txBox="1"/>
          <p:nvPr/>
        </p:nvSpPr>
        <p:spPr>
          <a:xfrm>
            <a:off x="4164825" y="4485825"/>
            <a:ext cx="1677900" cy="369000"/>
          </a:xfrm>
          <a:prstGeom prst="rect">
            <a:avLst/>
          </a:prstGeom>
          <a:noFill/>
          <a:ln>
            <a:noFill/>
          </a:ln>
        </p:spPr>
        <p:txBody>
          <a:bodyPr spcFirstLastPara="1" wrap="square" lIns="91425" tIns="91425" rIns="91425" bIns="91425" anchor="t" anchorCtr="0">
            <a:noAutofit/>
          </a:bodyPr>
          <a:lstStyle/>
          <a:p>
            <a:r>
              <a:rPr lang="en-US" b="1">
                <a:solidFill>
                  <a:srgbClr val="9BBB59"/>
                </a:solidFill>
                <a:latin typeface="Calibri"/>
                <a:ea typeface="Calibri"/>
                <a:cs typeface="Calibri"/>
                <a:sym typeface="Calibri"/>
              </a:rPr>
              <a:t>Single homed hosts</a:t>
            </a:r>
            <a:endParaRPr b="1">
              <a:solidFill>
                <a:srgbClr val="9BBB59"/>
              </a:solidFill>
              <a:latin typeface="Calibri"/>
              <a:ea typeface="Calibri"/>
              <a:cs typeface="Calibri"/>
              <a:sym typeface="Calibri"/>
            </a:endParaRPr>
          </a:p>
        </p:txBody>
      </p:sp>
      <p:sp>
        <p:nvSpPr>
          <p:cNvPr id="127" name="Google Shape;127;p21"/>
          <p:cNvSpPr txBox="1"/>
          <p:nvPr/>
        </p:nvSpPr>
        <p:spPr>
          <a:xfrm>
            <a:off x="6708950" y="3885775"/>
            <a:ext cx="1677900" cy="369000"/>
          </a:xfrm>
          <a:prstGeom prst="rect">
            <a:avLst/>
          </a:prstGeom>
          <a:noFill/>
          <a:ln>
            <a:noFill/>
          </a:ln>
        </p:spPr>
        <p:txBody>
          <a:bodyPr spcFirstLastPara="1" wrap="square" lIns="91425" tIns="91425" rIns="91425" bIns="91425" anchor="t" anchorCtr="0">
            <a:noAutofit/>
          </a:bodyPr>
          <a:lstStyle/>
          <a:p>
            <a:r>
              <a:rPr lang="en-US" b="1">
                <a:solidFill>
                  <a:srgbClr val="9BBB59"/>
                </a:solidFill>
                <a:latin typeface="Calibri"/>
                <a:ea typeface="Calibri"/>
                <a:cs typeface="Calibri"/>
                <a:sym typeface="Calibri"/>
              </a:rPr>
              <a:t>Dual homed hosts</a:t>
            </a:r>
            <a:endParaRPr b="1">
              <a:solidFill>
                <a:srgbClr val="9BBB59"/>
              </a:solidFill>
              <a:latin typeface="Calibri"/>
              <a:ea typeface="Calibri"/>
              <a:cs typeface="Calibri"/>
              <a:sym typeface="Calibri"/>
            </a:endParaRPr>
          </a:p>
        </p:txBody>
      </p:sp>
      <p:sp>
        <p:nvSpPr>
          <p:cNvPr id="32" name="Title 1"/>
          <p:cNvSpPr txBox="1">
            <a:spLocks/>
          </p:cNvSpPr>
          <p:nvPr/>
        </p:nvSpPr>
        <p:spPr>
          <a:xfrm>
            <a:off x="717750" y="1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buClrTx/>
              <a:buFontTx/>
              <a:buNone/>
            </a:pPr>
            <a:r>
              <a:rPr lang="en-US" sz="3200" b="1" dirty="0" err="1">
                <a:solidFill>
                  <a:srgbClr val="4F81BD"/>
                </a:solidFill>
                <a:latin typeface="Calibri"/>
              </a:rPr>
              <a:t>Trellis Overview</a:t>
            </a:r>
            <a:endParaRPr lang="en-US" sz="3200" b="1" dirty="0">
              <a:solidFill>
                <a:srgbClr val="4F81BD"/>
              </a:solidFill>
              <a:latin typeface="Calibri"/>
            </a:endParaRPr>
          </a:p>
        </p:txBody>
      </p:sp>
      <p:sp>
        <p:nvSpPr>
          <p:cNvPr id="33" name="Shape 534"/>
          <p:cNvSpPr txBox="1"/>
          <p:nvPr/>
        </p:nvSpPr>
        <p:spPr>
          <a:xfrm>
            <a:off x="0" y="488100"/>
            <a:ext cx="3000000" cy="642273"/>
          </a:xfrm>
          <a:prstGeom prst="rect">
            <a:avLst/>
          </a:prstGeom>
          <a:noFill/>
          <a:ln>
            <a:noFill/>
          </a:ln>
        </p:spPr>
        <p:txBody>
          <a:bodyPr spcFirstLastPara="1" wrap="square" lIns="91425" tIns="91425" rIns="91425" bIns="91425" anchor="ctr" anchorCtr="0">
            <a:noAutofit/>
          </a:bodyPr>
          <a:lstStyle/>
          <a:p>
            <a:r>
              <a:rPr lang="en" sz="1800" b="1">
                <a:solidFill>
                  <a:srgbClr val="4F81BD"/>
                </a:solidFill>
                <a:latin typeface="Calibri"/>
                <a:ea typeface="Calibri"/>
                <a:cs typeface="Calibri"/>
                <a:sym typeface="Calibri"/>
              </a:rPr>
              <a:t>Multi-purpose leaf-spine</a:t>
            </a:r>
            <a:endParaRPr sz="1800" b="1">
              <a:solidFill>
                <a:srgbClr val="4F81BD"/>
              </a:solidFill>
              <a:latin typeface="Calibri"/>
              <a:ea typeface="Calibri"/>
              <a:cs typeface="Calibri"/>
              <a:sym typeface="Calibri"/>
            </a:endParaRPr>
          </a:p>
          <a:p>
            <a:r>
              <a:rPr lang="en" sz="1800" b="1">
                <a:solidFill>
                  <a:srgbClr val="4F81BD"/>
                </a:solidFill>
                <a:latin typeface="Calibri"/>
                <a:ea typeface="Calibri"/>
                <a:cs typeface="Calibri"/>
                <a:sym typeface="Calibri"/>
              </a:rPr>
              <a:t>fabric designed for NFV</a:t>
            </a:r>
            <a:endParaRPr sz="1200"/>
          </a:p>
        </p:txBody>
      </p:sp>
      <p:sp>
        <p:nvSpPr>
          <p:cNvPr id="34" name="Shape 535"/>
          <p:cNvSpPr txBox="1"/>
          <p:nvPr/>
        </p:nvSpPr>
        <p:spPr>
          <a:xfrm>
            <a:off x="5865300" y="378911"/>
            <a:ext cx="3278700" cy="969300"/>
          </a:xfrm>
          <a:prstGeom prst="rect">
            <a:avLst/>
          </a:prstGeom>
          <a:noFill/>
          <a:ln>
            <a:noFill/>
          </a:ln>
        </p:spPr>
        <p:txBody>
          <a:bodyPr spcFirstLastPara="1" wrap="square" lIns="91425" tIns="91425" rIns="91425" bIns="91425" anchor="ctr" anchorCtr="0">
            <a:noAutofit/>
          </a:bodyPr>
          <a:lstStyle/>
          <a:p>
            <a:pPr algn="r"/>
            <a:r>
              <a:rPr lang="en" sz="1800" b="1">
                <a:solidFill>
                  <a:srgbClr val="4F81BD"/>
                </a:solidFill>
                <a:latin typeface="Calibri"/>
                <a:ea typeface="Calibri"/>
                <a:cs typeface="Calibri"/>
                <a:sym typeface="Calibri"/>
              </a:rPr>
              <a:t>Bare-metal hardware</a:t>
            </a:r>
            <a:endParaRPr sz="1800" b="1">
              <a:solidFill>
                <a:srgbClr val="4F81BD"/>
              </a:solidFill>
              <a:latin typeface="Calibri"/>
              <a:ea typeface="Calibri"/>
              <a:cs typeface="Calibri"/>
              <a:sym typeface="Calibri"/>
            </a:endParaRPr>
          </a:p>
          <a:p>
            <a:pPr algn="r"/>
            <a:r>
              <a:rPr lang="en" sz="1800" b="1">
                <a:solidFill>
                  <a:srgbClr val="4F81BD"/>
                </a:solidFill>
                <a:latin typeface="Calibri"/>
                <a:ea typeface="Calibri"/>
                <a:cs typeface="Calibri"/>
                <a:sym typeface="Calibri"/>
              </a:rPr>
              <a:t>Open-source software</a:t>
            </a:r>
            <a:endParaRPr sz="1800" b="1">
              <a:solidFill>
                <a:srgbClr val="4F81BD"/>
              </a:solidFill>
              <a:latin typeface="Calibri"/>
              <a:ea typeface="Calibri"/>
              <a:cs typeface="Calibri"/>
              <a:sym typeface="Calibri"/>
            </a:endParaRPr>
          </a:p>
          <a:p>
            <a:pPr algn="r"/>
            <a:r>
              <a:rPr lang="en" sz="1800" b="1">
                <a:solidFill>
                  <a:srgbClr val="4F81BD"/>
                </a:solidFill>
                <a:latin typeface="Calibri"/>
                <a:ea typeface="Calibri"/>
                <a:cs typeface="Calibri"/>
                <a:sym typeface="Calibri"/>
              </a:rPr>
              <a:t>SDN-based (built on ONOS)</a:t>
            </a:r>
            <a:endParaRPr sz="1800" b="1">
              <a:solidFill>
                <a:srgbClr val="4F81BD"/>
              </a:solidFill>
              <a:latin typeface="Calibri"/>
              <a:ea typeface="Calibri"/>
              <a:cs typeface="Calibri"/>
              <a:sym typeface="Calibri"/>
            </a:endParaRPr>
          </a:p>
        </p:txBody>
      </p:sp>
    </p:spTree>
    <p:extLst>
      <p:ext uri="{BB962C8B-B14F-4D97-AF65-F5344CB8AC3E}">
        <p14:creationId xmlns:p14="http://schemas.microsoft.com/office/powerpoint/2010/main" val="30458953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1" name="Shape 541"/>
          <p:cNvSpPr txBox="1">
            <a:spLocks noGrp="1"/>
          </p:cNvSpPr>
          <p:nvPr>
            <p:ph type="body" idx="1"/>
          </p:nvPr>
        </p:nvSpPr>
        <p:spPr>
          <a:xfrm>
            <a:off x="234548" y="684757"/>
            <a:ext cx="8520600" cy="3416400"/>
          </a:xfrm>
          <a:prstGeom prst="rect">
            <a:avLst/>
          </a:prstGeom>
        </p:spPr>
        <p:txBody>
          <a:bodyPr spcFirstLastPara="1" wrap="square" lIns="91425" tIns="91425" rIns="91425" bIns="91425" anchor="t" anchorCtr="0">
            <a:noAutofit/>
          </a:bodyPr>
          <a:lstStyle/>
          <a:p>
            <a:pPr marL="285750" indent="-285750">
              <a:lnSpc>
                <a:spcPct val="130000"/>
              </a:lnSpc>
              <a:buClr>
                <a:schemeClr val="dk1"/>
              </a:buClr>
              <a:buSzPts val="1100"/>
            </a:pPr>
            <a:r>
              <a:rPr lang="en" sz="1400" b="1">
                <a:solidFill>
                  <a:schemeClr val="accent5"/>
                </a:solidFill>
              </a:rPr>
              <a:t>Bridging</a:t>
            </a:r>
            <a:r>
              <a:rPr lang="en" sz="1400">
                <a:solidFill>
                  <a:schemeClr val="dk1"/>
                </a:solidFill>
              </a:rPr>
              <a:t> with Access &amp; Trunk VLANs</a:t>
            </a:r>
            <a:r>
              <a:rPr lang="en-US" sz="1400">
                <a:solidFill>
                  <a:schemeClr val="dk1"/>
                </a:solidFill>
              </a:rPr>
              <a:t> (within a rack)</a:t>
            </a:r>
            <a:endParaRPr sz="1400">
              <a:solidFill>
                <a:schemeClr val="dk1"/>
              </a:solidFill>
            </a:endParaRPr>
          </a:p>
          <a:p>
            <a:pPr marL="285750" indent="-285750">
              <a:lnSpc>
                <a:spcPct val="130000"/>
              </a:lnSpc>
              <a:buClr>
                <a:schemeClr val="dk1"/>
              </a:buClr>
              <a:buSzPts val="1100"/>
            </a:pPr>
            <a:r>
              <a:rPr lang="en-US" sz="1400" b="1">
                <a:solidFill>
                  <a:srgbClr val="0097A7"/>
                </a:solidFill>
              </a:rPr>
              <a:t>Routing</a:t>
            </a:r>
            <a:r>
              <a:rPr lang="en-US" sz="1400">
                <a:solidFill>
                  <a:schemeClr val="dk1"/>
                </a:solidFill>
              </a:rPr>
              <a:t> (inter-rack)</a:t>
            </a:r>
          </a:p>
          <a:p>
            <a:pPr marL="742950" lvl="1" indent="-285750">
              <a:lnSpc>
                <a:spcPct val="130000"/>
              </a:lnSpc>
              <a:spcBef>
                <a:spcPts val="0"/>
              </a:spcBef>
              <a:buClr>
                <a:schemeClr val="dk1"/>
              </a:buClr>
              <a:buSzPts val="1100"/>
            </a:pPr>
            <a:r>
              <a:rPr lang="en" sz="1200">
                <a:solidFill>
                  <a:schemeClr val="dk1"/>
                </a:solidFill>
              </a:rPr>
              <a:t>IPv4 &amp; IPv6 Unicast routing with MPLS Segment-Routing</a:t>
            </a:r>
            <a:endParaRPr sz="1200">
              <a:solidFill>
                <a:schemeClr val="dk1"/>
              </a:solidFill>
            </a:endParaRPr>
          </a:p>
          <a:p>
            <a:pPr marL="742950" lvl="1" indent="-285750">
              <a:lnSpc>
                <a:spcPct val="130000"/>
              </a:lnSpc>
              <a:spcBef>
                <a:spcPts val="0"/>
              </a:spcBef>
              <a:buClr>
                <a:schemeClr val="dk1"/>
              </a:buClr>
              <a:buSzPts val="1100"/>
            </a:pPr>
            <a:r>
              <a:rPr lang="en" sz="1200">
                <a:solidFill>
                  <a:schemeClr val="dk1"/>
                </a:solidFill>
              </a:rPr>
              <a:t>IPv4 &amp; IPv6 Multicast routing</a:t>
            </a:r>
            <a:endParaRPr sz="1200">
              <a:solidFill>
                <a:schemeClr val="dk1"/>
              </a:solidFill>
            </a:endParaRPr>
          </a:p>
          <a:p>
            <a:pPr marL="285750" indent="-285750">
              <a:lnSpc>
                <a:spcPct val="130000"/>
              </a:lnSpc>
              <a:buClr>
                <a:schemeClr val="dk1"/>
              </a:buClr>
              <a:buSzPts val="1100"/>
            </a:pPr>
            <a:r>
              <a:rPr lang="en" sz="1400" b="1">
                <a:solidFill>
                  <a:srgbClr val="0097A7"/>
                </a:solidFill>
              </a:rPr>
              <a:t>Dual-homing</a:t>
            </a:r>
            <a:r>
              <a:rPr lang="en" sz="1400">
                <a:solidFill>
                  <a:schemeClr val="dk1"/>
                </a:solidFill>
              </a:rPr>
              <a:t> for compute-nodes and external routers</a:t>
            </a:r>
            <a:endParaRPr lang="en-US" sz="1400">
              <a:solidFill>
                <a:schemeClr val="dk1"/>
              </a:solidFill>
            </a:endParaRPr>
          </a:p>
          <a:p>
            <a:pPr marL="285750" indent="-285750">
              <a:lnSpc>
                <a:spcPct val="130000"/>
              </a:lnSpc>
              <a:buClr>
                <a:schemeClr val="dk1"/>
              </a:buClr>
              <a:buSzPts val="1100"/>
            </a:pPr>
            <a:r>
              <a:rPr lang="en" sz="1400" b="1">
                <a:solidFill>
                  <a:srgbClr val="0097A7"/>
                </a:solidFill>
              </a:rPr>
              <a:t>Multi-stage</a:t>
            </a:r>
            <a:r>
              <a:rPr lang="en" sz="1400">
                <a:solidFill>
                  <a:schemeClr val="dk1"/>
                </a:solidFill>
              </a:rPr>
              <a:t> fabrics (2 layers of spines)</a:t>
            </a:r>
            <a:endParaRPr sz="1400">
              <a:solidFill>
                <a:schemeClr val="dk1"/>
              </a:solidFill>
            </a:endParaRPr>
          </a:p>
          <a:p>
            <a:pPr marL="285750" indent="-285750">
              <a:lnSpc>
                <a:spcPct val="130000"/>
              </a:lnSpc>
              <a:buClr>
                <a:schemeClr val="dk1"/>
              </a:buClr>
              <a:buSzPts val="1100"/>
            </a:pPr>
            <a:r>
              <a:rPr lang="en" sz="1400" b="1">
                <a:solidFill>
                  <a:srgbClr val="FF6600"/>
                </a:solidFill>
              </a:rPr>
              <a:t>vRouter</a:t>
            </a:r>
            <a:r>
              <a:rPr lang="en" sz="1400">
                <a:solidFill>
                  <a:srgbClr val="FF6600"/>
                </a:solidFill>
              </a:rPr>
              <a:t> </a:t>
            </a:r>
            <a:r>
              <a:rPr lang="en" sz="1400">
                <a:solidFill>
                  <a:schemeClr val="dk1"/>
                </a:solidFill>
              </a:rPr>
              <a:t>- entire fabric behaves as a single router</a:t>
            </a:r>
            <a:endParaRPr lang="en-US" sz="1400">
              <a:solidFill>
                <a:schemeClr val="dk1"/>
              </a:solidFill>
            </a:endParaRPr>
          </a:p>
          <a:p>
            <a:pPr marL="742950" lvl="1" indent="-285750">
              <a:lnSpc>
                <a:spcPct val="130000"/>
              </a:lnSpc>
              <a:spcBef>
                <a:spcPts val="0"/>
              </a:spcBef>
              <a:buClr>
                <a:schemeClr val="dk1"/>
              </a:buClr>
              <a:buSzPts val="1100"/>
            </a:pPr>
            <a:r>
              <a:rPr lang="en" sz="1200">
                <a:solidFill>
                  <a:schemeClr val="dk1"/>
                </a:solidFill>
              </a:rPr>
              <a:t>BGP (v4/v6) support for external (upstream) connectivity</a:t>
            </a:r>
            <a:endParaRPr lang="en-US" sz="1200">
              <a:solidFill>
                <a:schemeClr val="dk1"/>
              </a:solidFill>
            </a:endParaRPr>
          </a:p>
          <a:p>
            <a:pPr marL="742950" lvl="1" indent="-285750">
              <a:lnSpc>
                <a:spcPct val="130000"/>
              </a:lnSpc>
              <a:spcBef>
                <a:spcPts val="0"/>
              </a:spcBef>
              <a:buClr>
                <a:schemeClr val="dk1"/>
              </a:buClr>
              <a:buSzPts val="1100"/>
            </a:pPr>
            <a:r>
              <a:rPr lang="en" sz="1200">
                <a:solidFill>
                  <a:schemeClr val="dk1"/>
                </a:solidFill>
              </a:rPr>
              <a:t>Static routes, route blackholing</a:t>
            </a:r>
            <a:endParaRPr lang="en-US" sz="1200">
              <a:solidFill>
                <a:schemeClr val="dk1"/>
              </a:solidFill>
            </a:endParaRPr>
          </a:p>
          <a:p>
            <a:pPr marL="742950" lvl="1" indent="-285750">
              <a:lnSpc>
                <a:spcPct val="130000"/>
              </a:lnSpc>
              <a:spcBef>
                <a:spcPts val="0"/>
              </a:spcBef>
              <a:buClr>
                <a:schemeClr val="dk1"/>
              </a:buClr>
              <a:buSzPts val="1100"/>
            </a:pPr>
            <a:r>
              <a:rPr lang="en" sz="1200">
                <a:solidFill>
                  <a:schemeClr val="tx1"/>
                </a:solidFill>
              </a:rPr>
              <a:t>DHCP L3 relay </a:t>
            </a:r>
            <a:r>
              <a:rPr lang="en" sz="1200">
                <a:solidFill>
                  <a:schemeClr val="dk1"/>
                </a:solidFill>
              </a:rPr>
              <a:t>(IPv4/v6)</a:t>
            </a:r>
            <a:endParaRPr lang="en-US" sz="1200">
              <a:solidFill>
                <a:schemeClr val="dk1"/>
              </a:solidFill>
            </a:endParaRPr>
          </a:p>
          <a:p>
            <a:pPr marL="285750" indent="-285750">
              <a:lnSpc>
                <a:spcPct val="130000"/>
              </a:lnSpc>
              <a:buClr>
                <a:schemeClr val="dk1"/>
              </a:buClr>
              <a:buSzPts val="1100"/>
            </a:pPr>
            <a:r>
              <a:rPr lang="en" sz="1400" b="1">
                <a:solidFill>
                  <a:srgbClr val="FF6600"/>
                </a:solidFill>
              </a:rPr>
              <a:t>MPLS Pseudowires </a:t>
            </a:r>
            <a:endParaRPr lang="en-US" sz="1400" b="1">
              <a:solidFill>
                <a:srgbClr val="FF6600"/>
              </a:solidFill>
            </a:endParaRPr>
          </a:p>
          <a:p>
            <a:pPr marL="285750" indent="-285750">
              <a:lnSpc>
                <a:spcPct val="130000"/>
              </a:lnSpc>
              <a:buClr>
                <a:schemeClr val="dk1"/>
              </a:buClr>
              <a:buSzPts val="1100"/>
            </a:pPr>
            <a:r>
              <a:rPr lang="en" sz="1400" b="1">
                <a:solidFill>
                  <a:srgbClr val="FF6600"/>
                </a:solidFill>
              </a:rPr>
              <a:t>QinQ termination</a:t>
            </a:r>
            <a:endParaRPr lang="en-US" sz="1400" b="1">
              <a:solidFill>
                <a:srgbClr val="FF6600"/>
              </a:solidFill>
            </a:endParaRPr>
          </a:p>
          <a:p>
            <a:pPr marL="285750" indent="-285750">
              <a:lnSpc>
                <a:spcPct val="130000"/>
              </a:lnSpc>
              <a:buClr>
                <a:schemeClr val="dk1"/>
              </a:buClr>
              <a:buSzPts val="1100"/>
            </a:pPr>
            <a:r>
              <a:rPr lang="en" sz="1400" b="1">
                <a:solidFill>
                  <a:srgbClr val="FF6600"/>
                </a:solidFill>
              </a:rPr>
              <a:t>T3</a:t>
            </a:r>
            <a:r>
              <a:rPr lang="en" sz="1400">
                <a:solidFill>
                  <a:schemeClr val="accent4">
                    <a:lumMod val="50000"/>
                  </a:schemeClr>
                </a:solidFill>
              </a:rPr>
              <a:t> </a:t>
            </a:r>
            <a:r>
              <a:rPr lang="en" sz="1400">
                <a:solidFill>
                  <a:schemeClr val="dk1"/>
                </a:solidFill>
              </a:rPr>
              <a:t>- Trellis Troubleshooting Tool</a:t>
            </a:r>
            <a:endParaRPr lang="en-US" sz="1400">
              <a:solidFill>
                <a:schemeClr val="dk1"/>
              </a:solidFill>
            </a:endParaRPr>
          </a:p>
          <a:p>
            <a:pPr marL="285750" indent="-285750">
              <a:lnSpc>
                <a:spcPct val="130000"/>
              </a:lnSpc>
              <a:buClr>
                <a:schemeClr val="dk1"/>
              </a:buClr>
              <a:buSzPts val="1100"/>
            </a:pPr>
            <a:r>
              <a:rPr lang="en-US" sz="1400" b="1">
                <a:solidFill>
                  <a:schemeClr val="accent6">
                    <a:lumMod val="50000"/>
                  </a:schemeClr>
                </a:solidFill>
              </a:rPr>
              <a:t>ASIC Support</a:t>
            </a:r>
          </a:p>
          <a:p>
            <a:pPr marL="742950" lvl="1" indent="-285750">
              <a:lnSpc>
                <a:spcPct val="150000"/>
              </a:lnSpc>
              <a:spcBef>
                <a:spcPts val="0"/>
              </a:spcBef>
              <a:buClr>
                <a:schemeClr val="dk1"/>
              </a:buClr>
              <a:buSzPts val="1100"/>
            </a:pPr>
            <a:r>
              <a:rPr lang="en" sz="1200">
                <a:solidFill>
                  <a:schemeClr val="dk1"/>
                </a:solidFill>
              </a:rPr>
              <a:t>Broadcom Qumran, Tomahawk, Trident2 switches from EdgeCore &amp; QCT</a:t>
            </a:r>
            <a:endParaRPr lang="en-US" sz="1200">
              <a:solidFill>
                <a:schemeClr val="dk1"/>
              </a:solidFill>
            </a:endParaRPr>
          </a:p>
          <a:p>
            <a:pPr marL="742950" lvl="1" indent="-285750">
              <a:lnSpc>
                <a:spcPct val="150000"/>
              </a:lnSpc>
              <a:spcBef>
                <a:spcPts val="0"/>
              </a:spcBef>
              <a:buClr>
                <a:schemeClr val="dk1"/>
              </a:buClr>
              <a:buSzPts val="1100"/>
            </a:pPr>
            <a:r>
              <a:rPr lang="en" sz="1200">
                <a:solidFill>
                  <a:schemeClr val="dk1"/>
                </a:solidFill>
              </a:rPr>
              <a:t>Preliminary support for Cavium Xpliant switches and P4-based Tofino switches</a:t>
            </a:r>
            <a:endParaRPr sz="1200">
              <a:solidFill>
                <a:schemeClr val="dk1"/>
              </a:solidFill>
            </a:endParaRPr>
          </a:p>
          <a:p>
            <a:pPr marL="285750" indent="-285750">
              <a:lnSpc>
                <a:spcPct val="130000"/>
              </a:lnSpc>
              <a:buClr>
                <a:schemeClr val="dk1"/>
              </a:buClr>
              <a:buSzPts val="1100"/>
            </a:pPr>
            <a:endParaRPr sz="1400">
              <a:solidFill>
                <a:schemeClr val="dk1"/>
              </a:solidFill>
            </a:endParaRPr>
          </a:p>
          <a:p>
            <a:pPr marL="285750" indent="-285750">
              <a:lnSpc>
                <a:spcPct val="130000"/>
              </a:lnSpc>
              <a:spcAft>
                <a:spcPts val="1600"/>
              </a:spcAft>
            </a:pPr>
            <a:endParaRPr sz="1600"/>
          </a:p>
        </p:txBody>
      </p:sp>
      <p:sp>
        <p:nvSpPr>
          <p:cNvPr id="5" name="Title 1"/>
          <p:cNvSpPr txBox="1">
            <a:spLocks/>
          </p:cNvSpPr>
          <p:nvPr/>
        </p:nvSpPr>
        <p:spPr>
          <a:xfrm>
            <a:off x="717750" y="1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buClrTx/>
              <a:buFontTx/>
              <a:buNone/>
            </a:pPr>
            <a:r>
              <a:rPr lang="en-US" sz="3200" b="1" dirty="0" err="1">
                <a:solidFill>
                  <a:srgbClr val="4F81BD"/>
                </a:solidFill>
                <a:latin typeface="Calibri"/>
              </a:rPr>
              <a:t>Trellis Features</a:t>
            </a:r>
            <a:endParaRPr lang="en-US" sz="3200" b="1" dirty="0">
              <a:solidFill>
                <a:srgbClr val="4F81BD"/>
              </a:solidFill>
              <a:latin typeface="Calibri"/>
            </a:endParaRPr>
          </a:p>
        </p:txBody>
      </p:sp>
    </p:spTree>
    <p:extLst>
      <p:ext uri="{BB962C8B-B14F-4D97-AF65-F5344CB8AC3E}">
        <p14:creationId xmlns:p14="http://schemas.microsoft.com/office/powerpoint/2010/main" val="1030050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1">
                                            <p:txEl>
                                              <p:pRg st="0" end="0"/>
                                            </p:txEl>
                                          </p:spTgt>
                                        </p:tgtEl>
                                        <p:attrNameLst>
                                          <p:attrName>style.visibility</p:attrName>
                                        </p:attrNameLst>
                                      </p:cBhvr>
                                      <p:to>
                                        <p:strVal val="visible"/>
                                      </p:to>
                                    </p:set>
                                    <p:animEffect transition="in" filter="fade">
                                      <p:cBhvr>
                                        <p:cTn id="7" dur="500"/>
                                        <p:tgtEl>
                                          <p:spTgt spid="54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1">
                                            <p:txEl>
                                              <p:pRg st="1" end="1"/>
                                            </p:txEl>
                                          </p:spTgt>
                                        </p:tgtEl>
                                        <p:attrNameLst>
                                          <p:attrName>style.visibility</p:attrName>
                                        </p:attrNameLst>
                                      </p:cBhvr>
                                      <p:to>
                                        <p:strVal val="visible"/>
                                      </p:to>
                                    </p:set>
                                    <p:animEffect transition="in" filter="fade">
                                      <p:cBhvr>
                                        <p:cTn id="10" dur="500"/>
                                        <p:tgtEl>
                                          <p:spTgt spid="54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1">
                                            <p:txEl>
                                              <p:pRg st="2" end="2"/>
                                            </p:txEl>
                                          </p:spTgt>
                                        </p:tgtEl>
                                        <p:attrNameLst>
                                          <p:attrName>style.visibility</p:attrName>
                                        </p:attrNameLst>
                                      </p:cBhvr>
                                      <p:to>
                                        <p:strVal val="visible"/>
                                      </p:to>
                                    </p:set>
                                    <p:animEffect transition="in" filter="fade">
                                      <p:cBhvr>
                                        <p:cTn id="13" dur="500"/>
                                        <p:tgtEl>
                                          <p:spTgt spid="541">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41">
                                            <p:txEl>
                                              <p:pRg st="3" end="3"/>
                                            </p:txEl>
                                          </p:spTgt>
                                        </p:tgtEl>
                                        <p:attrNameLst>
                                          <p:attrName>style.visibility</p:attrName>
                                        </p:attrNameLst>
                                      </p:cBhvr>
                                      <p:to>
                                        <p:strVal val="visible"/>
                                      </p:to>
                                    </p:set>
                                    <p:animEffect transition="in" filter="fade">
                                      <p:cBhvr>
                                        <p:cTn id="16" dur="500"/>
                                        <p:tgtEl>
                                          <p:spTgt spid="541">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41">
                                            <p:txEl>
                                              <p:pRg st="4" end="4"/>
                                            </p:txEl>
                                          </p:spTgt>
                                        </p:tgtEl>
                                        <p:attrNameLst>
                                          <p:attrName>style.visibility</p:attrName>
                                        </p:attrNameLst>
                                      </p:cBhvr>
                                      <p:to>
                                        <p:strVal val="visible"/>
                                      </p:to>
                                    </p:set>
                                    <p:animEffect transition="in" filter="fade">
                                      <p:cBhvr>
                                        <p:cTn id="19" dur="500"/>
                                        <p:tgtEl>
                                          <p:spTgt spid="541">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41">
                                            <p:txEl>
                                              <p:pRg st="5" end="5"/>
                                            </p:txEl>
                                          </p:spTgt>
                                        </p:tgtEl>
                                        <p:attrNameLst>
                                          <p:attrName>style.visibility</p:attrName>
                                        </p:attrNameLst>
                                      </p:cBhvr>
                                      <p:to>
                                        <p:strVal val="visible"/>
                                      </p:to>
                                    </p:set>
                                    <p:animEffect transition="in" filter="fade">
                                      <p:cBhvr>
                                        <p:cTn id="22" dur="500"/>
                                        <p:tgtEl>
                                          <p:spTgt spid="54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1">
                                            <p:txEl>
                                              <p:pRg st="6" end="6"/>
                                            </p:txEl>
                                          </p:spTgt>
                                        </p:tgtEl>
                                        <p:attrNameLst>
                                          <p:attrName>style.visibility</p:attrName>
                                        </p:attrNameLst>
                                      </p:cBhvr>
                                      <p:to>
                                        <p:strVal val="visible"/>
                                      </p:to>
                                    </p:set>
                                    <p:animEffect transition="in" filter="fade">
                                      <p:cBhvr>
                                        <p:cTn id="27" dur="500"/>
                                        <p:tgtEl>
                                          <p:spTgt spid="541">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41">
                                            <p:txEl>
                                              <p:pRg st="7" end="7"/>
                                            </p:txEl>
                                          </p:spTgt>
                                        </p:tgtEl>
                                        <p:attrNameLst>
                                          <p:attrName>style.visibility</p:attrName>
                                        </p:attrNameLst>
                                      </p:cBhvr>
                                      <p:to>
                                        <p:strVal val="visible"/>
                                      </p:to>
                                    </p:set>
                                    <p:animEffect transition="in" filter="fade">
                                      <p:cBhvr>
                                        <p:cTn id="30" dur="500"/>
                                        <p:tgtEl>
                                          <p:spTgt spid="541">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41">
                                            <p:txEl>
                                              <p:pRg st="8" end="8"/>
                                            </p:txEl>
                                          </p:spTgt>
                                        </p:tgtEl>
                                        <p:attrNameLst>
                                          <p:attrName>style.visibility</p:attrName>
                                        </p:attrNameLst>
                                      </p:cBhvr>
                                      <p:to>
                                        <p:strVal val="visible"/>
                                      </p:to>
                                    </p:set>
                                    <p:animEffect transition="in" filter="fade">
                                      <p:cBhvr>
                                        <p:cTn id="33" dur="500"/>
                                        <p:tgtEl>
                                          <p:spTgt spid="541">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41">
                                            <p:txEl>
                                              <p:pRg st="9" end="9"/>
                                            </p:txEl>
                                          </p:spTgt>
                                        </p:tgtEl>
                                        <p:attrNameLst>
                                          <p:attrName>style.visibility</p:attrName>
                                        </p:attrNameLst>
                                      </p:cBhvr>
                                      <p:to>
                                        <p:strVal val="visible"/>
                                      </p:to>
                                    </p:set>
                                    <p:animEffect transition="in" filter="fade">
                                      <p:cBhvr>
                                        <p:cTn id="36" dur="500"/>
                                        <p:tgtEl>
                                          <p:spTgt spid="541">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541">
                                            <p:txEl>
                                              <p:pRg st="10" end="10"/>
                                            </p:txEl>
                                          </p:spTgt>
                                        </p:tgtEl>
                                        <p:attrNameLst>
                                          <p:attrName>style.visibility</p:attrName>
                                        </p:attrNameLst>
                                      </p:cBhvr>
                                      <p:to>
                                        <p:strVal val="visible"/>
                                      </p:to>
                                    </p:set>
                                    <p:animEffect transition="in" filter="fade">
                                      <p:cBhvr>
                                        <p:cTn id="39" dur="500"/>
                                        <p:tgtEl>
                                          <p:spTgt spid="541">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541">
                                            <p:txEl>
                                              <p:pRg st="11" end="11"/>
                                            </p:txEl>
                                          </p:spTgt>
                                        </p:tgtEl>
                                        <p:attrNameLst>
                                          <p:attrName>style.visibility</p:attrName>
                                        </p:attrNameLst>
                                      </p:cBhvr>
                                      <p:to>
                                        <p:strVal val="visible"/>
                                      </p:to>
                                    </p:set>
                                    <p:animEffect transition="in" filter="fade">
                                      <p:cBhvr>
                                        <p:cTn id="42" dur="500"/>
                                        <p:tgtEl>
                                          <p:spTgt spid="541">
                                            <p:txEl>
                                              <p:pRg st="11" end="1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541">
                                            <p:txEl>
                                              <p:pRg st="12" end="12"/>
                                            </p:txEl>
                                          </p:spTgt>
                                        </p:tgtEl>
                                        <p:attrNameLst>
                                          <p:attrName>style.visibility</p:attrName>
                                        </p:attrNameLst>
                                      </p:cBhvr>
                                      <p:to>
                                        <p:strVal val="visible"/>
                                      </p:to>
                                    </p:set>
                                    <p:animEffect transition="in" filter="fade">
                                      <p:cBhvr>
                                        <p:cTn id="45" dur="500"/>
                                        <p:tgtEl>
                                          <p:spTgt spid="541">
                                            <p:txEl>
                                              <p:pRg st="12" end="1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41">
                                            <p:txEl>
                                              <p:pRg st="13" end="13"/>
                                            </p:txEl>
                                          </p:spTgt>
                                        </p:tgtEl>
                                        <p:attrNameLst>
                                          <p:attrName>style.visibility</p:attrName>
                                        </p:attrNameLst>
                                      </p:cBhvr>
                                      <p:to>
                                        <p:strVal val="visible"/>
                                      </p:to>
                                    </p:set>
                                    <p:animEffect transition="in" filter="fade">
                                      <p:cBhvr>
                                        <p:cTn id="50" dur="500"/>
                                        <p:tgtEl>
                                          <p:spTgt spid="541">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41">
                                            <p:txEl>
                                              <p:pRg st="14" end="14"/>
                                            </p:txEl>
                                          </p:spTgt>
                                        </p:tgtEl>
                                        <p:attrNameLst>
                                          <p:attrName>style.visibility</p:attrName>
                                        </p:attrNameLst>
                                      </p:cBhvr>
                                      <p:to>
                                        <p:strVal val="visible"/>
                                      </p:to>
                                    </p:set>
                                    <p:animEffect transition="in" filter="fade">
                                      <p:cBhvr>
                                        <p:cTn id="53" dur="500"/>
                                        <p:tgtEl>
                                          <p:spTgt spid="541">
                                            <p:txEl>
                                              <p:pRg st="14" end="14"/>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541">
                                            <p:txEl>
                                              <p:pRg st="15" end="15"/>
                                            </p:txEl>
                                          </p:spTgt>
                                        </p:tgtEl>
                                        <p:attrNameLst>
                                          <p:attrName>style.visibility</p:attrName>
                                        </p:attrNameLst>
                                      </p:cBhvr>
                                      <p:to>
                                        <p:strVal val="visible"/>
                                      </p:to>
                                    </p:set>
                                    <p:animEffect transition="in" filter="fade">
                                      <p:cBhvr>
                                        <p:cTn id="56" dur="500"/>
                                        <p:tgtEl>
                                          <p:spTgt spid="541">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89752" y="3661841"/>
            <a:ext cx="2708374" cy="666514"/>
          </a:xfrm>
          <a:prstGeom prst="round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dirty="0">
                <a:solidFill>
                  <a:srgbClr val="000000"/>
                </a:solidFill>
                <a:latin typeface="Calibri"/>
                <a:rtl val="0"/>
              </a:rPr>
              <a:t>White Box </a:t>
            </a:r>
            <a:r>
              <a:rPr lang="en-US" dirty="0" smtClean="0">
                <a:solidFill>
                  <a:srgbClr val="000000"/>
                </a:solidFill>
                <a:latin typeface="Calibri"/>
                <a:rtl val="0"/>
              </a:rPr>
              <a:t>Switch</a:t>
            </a:r>
          </a:p>
          <a:p>
            <a:pPr algn="ctr">
              <a:buClrTx/>
              <a:buFontTx/>
              <a:buNone/>
            </a:pPr>
            <a:r>
              <a:rPr lang="en-US" dirty="0">
                <a:solidFill>
                  <a:srgbClr val="C0504D"/>
                </a:solidFill>
                <a:latin typeface="Calibri"/>
                <a:rtl val="0"/>
              </a:rPr>
              <a:t>EdgeCore 5712,5912</a:t>
            </a:r>
          </a:p>
          <a:p>
            <a:pPr algn="ctr">
              <a:buClrTx/>
              <a:buFontTx/>
              <a:buNone/>
            </a:pPr>
            <a:r>
              <a:rPr lang="en-US" dirty="0">
                <a:solidFill>
                  <a:srgbClr val="C0504D"/>
                </a:solidFill>
                <a:latin typeface="Calibri"/>
                <a:rtl val="0"/>
              </a:rPr>
              <a:t>QCT LY8</a:t>
            </a:r>
          </a:p>
        </p:txBody>
      </p:sp>
      <p:sp>
        <p:nvSpPr>
          <p:cNvPr id="4" name="TextBox 3"/>
          <p:cNvSpPr txBox="1"/>
          <p:nvPr/>
        </p:nvSpPr>
        <p:spPr>
          <a:xfrm>
            <a:off x="227907" y="3019264"/>
            <a:ext cx="1840139" cy="307777"/>
          </a:xfrm>
          <a:prstGeom prst="rect">
            <a:avLst/>
          </a:prstGeom>
          <a:noFill/>
          <a:ln>
            <a:noFill/>
          </a:ln>
        </p:spPr>
        <p:txBody>
          <a:bodyPr wrap="square" rtlCol="0">
            <a:spAutoFit/>
          </a:bodyPr>
          <a:lstStyle/>
          <a:p>
            <a:pPr>
              <a:buClrTx/>
              <a:buFontTx/>
              <a:buNone/>
            </a:pPr>
            <a:r>
              <a:rPr lang="en-US" b="1" dirty="0">
                <a:solidFill>
                  <a:srgbClr val="C0504D"/>
                </a:solidFill>
                <a:latin typeface="Calibri"/>
                <a:rtl val="0"/>
              </a:rPr>
              <a:t>Leaf Switch</a:t>
            </a:r>
          </a:p>
        </p:txBody>
      </p:sp>
      <p:cxnSp>
        <p:nvCxnSpPr>
          <p:cNvPr id="7" name="Straight Connector 6"/>
          <p:cNvCxnSpPr/>
          <p:nvPr/>
        </p:nvCxnSpPr>
        <p:spPr>
          <a:xfrm>
            <a:off x="1000762" y="4338073"/>
            <a:ext cx="0" cy="266459"/>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166121" y="4345470"/>
            <a:ext cx="0" cy="2664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360506" y="4345470"/>
            <a:ext cx="0" cy="2664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782861" y="4345470"/>
            <a:ext cx="0" cy="2664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961179" y="4345470"/>
            <a:ext cx="0" cy="266459"/>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1570946" y="4409794"/>
            <a:ext cx="129588" cy="975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a:solidFill>
                <a:prstClr val="white"/>
              </a:solidFill>
              <a:latin typeface="Calibri"/>
              <a:rtl val="0"/>
            </a:endParaRPr>
          </a:p>
        </p:txBody>
      </p:sp>
      <p:sp>
        <p:nvSpPr>
          <p:cNvPr id="14" name="Oval 13"/>
          <p:cNvSpPr/>
          <p:nvPr/>
        </p:nvSpPr>
        <p:spPr>
          <a:xfrm>
            <a:off x="1878854" y="4407472"/>
            <a:ext cx="129588" cy="975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a:solidFill>
                <a:prstClr val="white"/>
              </a:solidFill>
              <a:latin typeface="Calibri"/>
              <a:rtl val="0"/>
            </a:endParaRPr>
          </a:p>
        </p:txBody>
      </p:sp>
      <p:sp>
        <p:nvSpPr>
          <p:cNvPr id="15" name="Oval 14"/>
          <p:cNvSpPr/>
          <p:nvPr/>
        </p:nvSpPr>
        <p:spPr>
          <a:xfrm>
            <a:off x="2225639" y="4414868"/>
            <a:ext cx="129588" cy="975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a:solidFill>
                <a:prstClr val="white"/>
              </a:solidFill>
              <a:latin typeface="Calibri"/>
              <a:rtl val="0"/>
            </a:endParaRPr>
          </a:p>
        </p:txBody>
      </p:sp>
      <p:sp>
        <p:nvSpPr>
          <p:cNvPr id="16" name="Rectangle 15"/>
          <p:cNvSpPr/>
          <p:nvPr/>
        </p:nvSpPr>
        <p:spPr>
          <a:xfrm>
            <a:off x="952236" y="4609903"/>
            <a:ext cx="2153053" cy="338554"/>
          </a:xfrm>
          <a:prstGeom prst="rect">
            <a:avLst/>
          </a:prstGeom>
        </p:spPr>
        <p:txBody>
          <a:bodyPr wrap="none">
            <a:spAutoFit/>
          </a:bodyPr>
          <a:lstStyle/>
          <a:p>
            <a:pPr algn="ctr">
              <a:buClrTx/>
              <a:buFontTx/>
              <a:buNone/>
            </a:pPr>
            <a:r>
              <a:rPr lang="en-US" sz="1600" dirty="0">
                <a:solidFill>
                  <a:prstClr val="black"/>
                </a:solidFill>
                <a:latin typeface="Calibri"/>
                <a:rtl val="0"/>
              </a:rPr>
              <a:t>48 x 10G, 6 x 40G/100G </a:t>
            </a:r>
          </a:p>
        </p:txBody>
      </p:sp>
      <p:cxnSp>
        <p:nvCxnSpPr>
          <p:cNvPr id="18" name="Straight Connector 17"/>
          <p:cNvCxnSpPr/>
          <p:nvPr/>
        </p:nvCxnSpPr>
        <p:spPr>
          <a:xfrm>
            <a:off x="1031423" y="3395383"/>
            <a:ext cx="0" cy="26645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1403581" y="3390244"/>
            <a:ext cx="0" cy="26645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1838973" y="3396399"/>
            <a:ext cx="0" cy="26645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187862" y="3390244"/>
            <a:ext cx="0" cy="26645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986244" y="3390244"/>
            <a:ext cx="0" cy="26645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615496" y="3396399"/>
            <a:ext cx="0" cy="26645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3" idx="3"/>
          </p:cNvCxnSpPr>
          <p:nvPr/>
        </p:nvCxnSpPr>
        <p:spPr>
          <a:xfrm>
            <a:off x="3398126" y="3995103"/>
            <a:ext cx="444782" cy="320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406856" y="3935336"/>
            <a:ext cx="1309450" cy="307777"/>
          </a:xfrm>
          <a:prstGeom prst="rect">
            <a:avLst/>
          </a:prstGeom>
          <a:noFill/>
        </p:spPr>
        <p:txBody>
          <a:bodyPr wrap="square" rtlCol="0">
            <a:spAutoFit/>
          </a:bodyPr>
          <a:lstStyle/>
          <a:p>
            <a:pPr>
              <a:buClrTx/>
              <a:buFontTx/>
              <a:buNone/>
            </a:pPr>
            <a:r>
              <a:rPr lang="en-US" dirty="0">
                <a:solidFill>
                  <a:prstClr val="black"/>
                </a:solidFill>
                <a:latin typeface="Calibri"/>
                <a:rtl val="0"/>
              </a:rPr>
              <a:t>GE mgmt.</a:t>
            </a:r>
          </a:p>
        </p:txBody>
      </p:sp>
      <p:grpSp>
        <p:nvGrpSpPr>
          <p:cNvPr id="66" name="Group 65"/>
          <p:cNvGrpSpPr/>
          <p:nvPr/>
        </p:nvGrpSpPr>
        <p:grpSpPr>
          <a:xfrm>
            <a:off x="14313" y="776276"/>
            <a:ext cx="4752944" cy="1605960"/>
            <a:chOff x="14311" y="579238"/>
            <a:chExt cx="4752944" cy="2141280"/>
          </a:xfrm>
        </p:grpSpPr>
        <p:sp>
          <p:nvSpPr>
            <p:cNvPr id="29" name="Rounded Rectangle 28"/>
            <p:cNvSpPr/>
            <p:nvPr/>
          </p:nvSpPr>
          <p:spPr>
            <a:xfrm>
              <a:off x="643030" y="1005030"/>
              <a:ext cx="2708374" cy="888685"/>
            </a:xfrm>
            <a:prstGeom prst="round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600" dirty="0">
                  <a:solidFill>
                    <a:srgbClr val="000000"/>
                  </a:solidFill>
                  <a:latin typeface="Calibri"/>
                  <a:rtl val="0"/>
                </a:rPr>
                <a:t>White Box </a:t>
              </a:r>
              <a:r>
                <a:rPr lang="en-US" sz="1600" dirty="0" smtClean="0">
                  <a:solidFill>
                    <a:srgbClr val="000000"/>
                  </a:solidFill>
                  <a:latin typeface="Calibri"/>
                  <a:rtl val="0"/>
                </a:rPr>
                <a:t>Switch</a:t>
              </a:r>
            </a:p>
            <a:p>
              <a:pPr algn="ctr">
                <a:buClrTx/>
                <a:buFontTx/>
                <a:buNone/>
              </a:pPr>
              <a:r>
                <a:rPr lang="en-US" sz="1600" dirty="0">
                  <a:solidFill>
                    <a:srgbClr val="C0504D"/>
                  </a:solidFill>
                  <a:latin typeface="Calibri"/>
                  <a:rtl val="0"/>
                </a:rPr>
                <a:t>EdgeCore 6712,7712</a:t>
              </a:r>
              <a:endParaRPr lang="en-US" sz="1800" dirty="0">
                <a:solidFill>
                  <a:srgbClr val="C0504D"/>
                </a:solidFill>
                <a:latin typeface="Calibri"/>
                <a:rtl val="0"/>
              </a:endParaRPr>
            </a:p>
          </p:txBody>
        </p:sp>
        <p:sp>
          <p:nvSpPr>
            <p:cNvPr id="30" name="TextBox 29"/>
            <p:cNvSpPr txBox="1"/>
            <p:nvPr/>
          </p:nvSpPr>
          <p:spPr>
            <a:xfrm>
              <a:off x="264160" y="579238"/>
              <a:ext cx="1840139" cy="410369"/>
            </a:xfrm>
            <a:prstGeom prst="rect">
              <a:avLst/>
            </a:prstGeom>
            <a:noFill/>
            <a:ln>
              <a:noFill/>
            </a:ln>
          </p:spPr>
          <p:txBody>
            <a:bodyPr wrap="square" rtlCol="0">
              <a:spAutoFit/>
            </a:bodyPr>
            <a:lstStyle/>
            <a:p>
              <a:pPr>
                <a:buClrTx/>
                <a:buFontTx/>
                <a:buNone/>
              </a:pPr>
              <a:r>
                <a:rPr lang="en-US" b="1" dirty="0">
                  <a:solidFill>
                    <a:srgbClr val="C0504D"/>
                  </a:solidFill>
                  <a:latin typeface="Calibri"/>
                  <a:rtl val="0"/>
                </a:rPr>
                <a:t>Spine Switch</a:t>
              </a:r>
            </a:p>
          </p:txBody>
        </p:sp>
        <p:cxnSp>
          <p:nvCxnSpPr>
            <p:cNvPr id="31" name="Straight Connector 30"/>
            <p:cNvCxnSpPr/>
            <p:nvPr/>
          </p:nvCxnSpPr>
          <p:spPr>
            <a:xfrm>
              <a:off x="954040" y="1906673"/>
              <a:ext cx="0" cy="35527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119399" y="1916535"/>
              <a:ext cx="0" cy="35527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313784" y="1916535"/>
              <a:ext cx="0" cy="35527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2736139" y="1916535"/>
              <a:ext cx="0" cy="355279"/>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914457" y="1916535"/>
              <a:ext cx="0" cy="355279"/>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1524224" y="2002300"/>
              <a:ext cx="129588" cy="1300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a:solidFill>
                  <a:prstClr val="white"/>
                </a:solidFill>
                <a:latin typeface="Calibri"/>
                <a:rtl val="0"/>
              </a:endParaRPr>
            </a:p>
          </p:txBody>
        </p:sp>
        <p:sp>
          <p:nvSpPr>
            <p:cNvPr id="37" name="Oval 36"/>
            <p:cNvSpPr/>
            <p:nvPr/>
          </p:nvSpPr>
          <p:spPr>
            <a:xfrm>
              <a:off x="1832132" y="1999204"/>
              <a:ext cx="129588" cy="1300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a:solidFill>
                  <a:prstClr val="white"/>
                </a:solidFill>
                <a:latin typeface="Calibri"/>
                <a:rtl val="0"/>
              </a:endParaRPr>
            </a:p>
          </p:txBody>
        </p:sp>
        <p:sp>
          <p:nvSpPr>
            <p:cNvPr id="38" name="Oval 37"/>
            <p:cNvSpPr/>
            <p:nvPr/>
          </p:nvSpPr>
          <p:spPr>
            <a:xfrm>
              <a:off x="2178917" y="2009066"/>
              <a:ext cx="129588" cy="13007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a:solidFill>
                  <a:prstClr val="white"/>
                </a:solidFill>
                <a:latin typeface="Calibri"/>
                <a:rtl val="0"/>
              </a:endParaRPr>
            </a:p>
          </p:txBody>
        </p:sp>
        <p:sp>
          <p:nvSpPr>
            <p:cNvPr id="39" name="Rectangle 38"/>
            <p:cNvSpPr/>
            <p:nvPr/>
          </p:nvSpPr>
          <p:spPr>
            <a:xfrm>
              <a:off x="14311" y="2269113"/>
              <a:ext cx="4073250" cy="451405"/>
            </a:xfrm>
            <a:prstGeom prst="rect">
              <a:avLst/>
            </a:prstGeom>
          </p:spPr>
          <p:txBody>
            <a:bodyPr wrap="none">
              <a:spAutoFit/>
            </a:bodyPr>
            <a:lstStyle/>
            <a:p>
              <a:pPr algn="ctr">
                <a:buClrTx/>
                <a:buFontTx/>
                <a:buNone/>
              </a:pPr>
              <a:r>
                <a:rPr lang="en-US" sz="1600" dirty="0">
                  <a:solidFill>
                    <a:prstClr val="black"/>
                  </a:solidFill>
                  <a:latin typeface="Calibri"/>
                  <a:rtl val="0"/>
                </a:rPr>
                <a:t>32 x 40G/100G ports downlink to leaf </a:t>
              </a:r>
              <a:r>
                <a:rPr lang="en-US" sz="1600" dirty="0" smtClean="0">
                  <a:solidFill>
                    <a:prstClr val="black"/>
                  </a:solidFill>
                  <a:latin typeface="Calibri"/>
                  <a:rtl val="0"/>
                </a:rPr>
                <a:t>switches</a:t>
              </a:r>
              <a:endParaRPr lang="en-US" sz="1600" dirty="0">
                <a:solidFill>
                  <a:prstClr val="black"/>
                </a:solidFill>
                <a:latin typeface="Calibri"/>
                <a:rtl val="0"/>
              </a:endParaRPr>
            </a:p>
          </p:txBody>
        </p:sp>
        <p:cxnSp>
          <p:nvCxnSpPr>
            <p:cNvPr id="47" name="Straight Connector 46"/>
            <p:cNvCxnSpPr>
              <a:stCxn id="29" idx="3"/>
            </p:cNvCxnSpPr>
            <p:nvPr/>
          </p:nvCxnSpPr>
          <p:spPr>
            <a:xfrm>
              <a:off x="3351404" y="1449373"/>
              <a:ext cx="444782" cy="426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3457805" y="1014829"/>
              <a:ext cx="1309450" cy="410369"/>
            </a:xfrm>
            <a:prstGeom prst="rect">
              <a:avLst/>
            </a:prstGeom>
            <a:noFill/>
          </p:spPr>
          <p:txBody>
            <a:bodyPr wrap="square" rtlCol="0">
              <a:spAutoFit/>
            </a:bodyPr>
            <a:lstStyle/>
            <a:p>
              <a:pPr>
                <a:buClrTx/>
                <a:buFontTx/>
                <a:buNone/>
              </a:pPr>
              <a:r>
                <a:rPr lang="en-US" dirty="0">
                  <a:solidFill>
                    <a:prstClr val="black"/>
                  </a:solidFill>
                  <a:latin typeface="Calibri"/>
                  <a:rtl val="0"/>
                </a:rPr>
                <a:t>GE mgmt.</a:t>
              </a:r>
            </a:p>
          </p:txBody>
        </p:sp>
      </p:grpSp>
      <p:grpSp>
        <p:nvGrpSpPr>
          <p:cNvPr id="68" name="Group 67"/>
          <p:cNvGrpSpPr/>
          <p:nvPr/>
        </p:nvGrpSpPr>
        <p:grpSpPr>
          <a:xfrm>
            <a:off x="5260417" y="809228"/>
            <a:ext cx="3698995" cy="4105260"/>
            <a:chOff x="5260402" y="1017893"/>
            <a:chExt cx="3698995" cy="5473678"/>
          </a:xfrm>
        </p:grpSpPr>
        <p:grpSp>
          <p:nvGrpSpPr>
            <p:cNvPr id="49" name="Group 48"/>
            <p:cNvGrpSpPr/>
            <p:nvPr/>
          </p:nvGrpSpPr>
          <p:grpSpPr>
            <a:xfrm>
              <a:off x="5270727" y="1721899"/>
              <a:ext cx="3426398" cy="3124369"/>
              <a:chOff x="2314725" y="1520985"/>
              <a:chExt cx="3426398" cy="3124369"/>
            </a:xfrm>
          </p:grpSpPr>
          <p:sp>
            <p:nvSpPr>
              <p:cNvPr id="50" name="Rectangle 49"/>
              <p:cNvSpPr/>
              <p:nvPr/>
            </p:nvSpPr>
            <p:spPr>
              <a:xfrm>
                <a:off x="3354921" y="3763664"/>
                <a:ext cx="2074139" cy="435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dirty="0">
                    <a:solidFill>
                      <a:srgbClr val="000000"/>
                    </a:solidFill>
                    <a:latin typeface="Calibri"/>
                    <a:rtl val="0"/>
                  </a:rPr>
                  <a:t>BRCM </a:t>
                </a:r>
                <a:r>
                  <a:rPr lang="en-US" dirty="0" smtClean="0">
                    <a:solidFill>
                      <a:srgbClr val="000000"/>
                    </a:solidFill>
                    <a:latin typeface="Calibri"/>
                    <a:rtl val="0"/>
                  </a:rPr>
                  <a:t>ASIC</a:t>
                </a:r>
                <a:endParaRPr lang="en-US" dirty="0">
                  <a:solidFill>
                    <a:srgbClr val="000000"/>
                  </a:solidFill>
                  <a:latin typeface="Calibri"/>
                  <a:rtl val="0"/>
                </a:endParaRPr>
              </a:p>
            </p:txBody>
          </p:sp>
          <p:sp>
            <p:nvSpPr>
              <p:cNvPr id="52" name="Rectangle 51"/>
              <p:cNvSpPr/>
              <p:nvPr/>
            </p:nvSpPr>
            <p:spPr>
              <a:xfrm>
                <a:off x="3365246" y="2990569"/>
                <a:ext cx="2063814" cy="374228"/>
              </a:xfrm>
              <a:prstGeom prst="rect">
                <a:avLst/>
              </a:prstGeom>
              <a:solidFill>
                <a:schemeClr val="tx2">
                  <a:lumMod val="40000"/>
                  <a:lumOff val="60000"/>
                </a:schemeClr>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dirty="0">
                    <a:solidFill>
                      <a:srgbClr val="000000"/>
                    </a:solidFill>
                    <a:latin typeface="Calibri"/>
                    <a:rtl val="0"/>
                  </a:rPr>
                  <a:t>OF-</a:t>
                </a:r>
                <a:r>
                  <a:rPr lang="en-US" dirty="0" smtClean="0">
                    <a:solidFill>
                      <a:srgbClr val="000000"/>
                    </a:solidFill>
                    <a:latin typeface="Calibri"/>
                    <a:rtl val="0"/>
                  </a:rPr>
                  <a:t>DPA</a:t>
                </a:r>
                <a:endParaRPr lang="en-US" dirty="0">
                  <a:solidFill>
                    <a:srgbClr val="000000"/>
                  </a:solidFill>
                  <a:latin typeface="Calibri"/>
                  <a:rtl val="0"/>
                </a:endParaRPr>
              </a:p>
            </p:txBody>
          </p:sp>
          <p:sp>
            <p:nvSpPr>
              <p:cNvPr id="53" name="Rectangle 52"/>
              <p:cNvSpPr/>
              <p:nvPr/>
            </p:nvSpPr>
            <p:spPr>
              <a:xfrm>
                <a:off x="3365247" y="2082966"/>
                <a:ext cx="2063814" cy="472455"/>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dirty="0">
                    <a:solidFill>
                      <a:srgbClr val="000000"/>
                    </a:solidFill>
                    <a:latin typeface="Calibri"/>
                    <a:rtl val="0"/>
                  </a:rPr>
                  <a:t>Indigo OF Agent</a:t>
                </a:r>
              </a:p>
            </p:txBody>
          </p:sp>
          <p:cxnSp>
            <p:nvCxnSpPr>
              <p:cNvPr id="54" name="Straight Arrow Connector 53"/>
              <p:cNvCxnSpPr/>
              <p:nvPr/>
            </p:nvCxnSpPr>
            <p:spPr>
              <a:xfrm>
                <a:off x="3784812" y="2555422"/>
                <a:ext cx="0" cy="41828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2314725" y="1989782"/>
                <a:ext cx="3426398" cy="26555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a:solidFill>
                    <a:prstClr val="white"/>
                  </a:solidFill>
                  <a:latin typeface="Calibri"/>
                  <a:rtl val="0"/>
                </a:endParaRPr>
              </a:p>
            </p:txBody>
          </p:sp>
          <p:cxnSp>
            <p:nvCxnSpPr>
              <p:cNvPr id="59" name="Straight Arrow Connector 58"/>
              <p:cNvCxnSpPr/>
              <p:nvPr/>
            </p:nvCxnSpPr>
            <p:spPr>
              <a:xfrm>
                <a:off x="3784812" y="1520985"/>
                <a:ext cx="0" cy="55064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3933778" y="1565528"/>
                <a:ext cx="1495283" cy="410369"/>
              </a:xfrm>
              <a:prstGeom prst="rect">
                <a:avLst/>
              </a:prstGeom>
              <a:noFill/>
            </p:spPr>
            <p:txBody>
              <a:bodyPr wrap="square" rtlCol="0">
                <a:spAutoFit/>
              </a:bodyPr>
              <a:lstStyle/>
              <a:p>
                <a:pPr>
                  <a:buClrTx/>
                  <a:buFontTx/>
                  <a:buNone/>
                </a:pPr>
                <a:r>
                  <a:rPr lang="en-US" dirty="0" err="1" smtClean="0">
                    <a:solidFill>
                      <a:prstClr val="black"/>
                    </a:solidFill>
                    <a:latin typeface="Calibri"/>
                    <a:rtl val="0"/>
                  </a:rPr>
                  <a:t>OpenFlow</a:t>
                </a:r>
                <a:r>
                  <a:rPr lang="en-US" dirty="0" smtClean="0">
                    <a:solidFill>
                      <a:prstClr val="black"/>
                    </a:solidFill>
                    <a:latin typeface="Calibri"/>
                    <a:rtl val="0"/>
                  </a:rPr>
                  <a:t> 1.3</a:t>
                </a:r>
                <a:endParaRPr lang="en-US" dirty="0">
                  <a:solidFill>
                    <a:prstClr val="black"/>
                  </a:solidFill>
                  <a:latin typeface="Calibri"/>
                  <a:rtl val="0"/>
                </a:endParaRPr>
              </a:p>
            </p:txBody>
          </p:sp>
        </p:grpSp>
        <p:sp>
          <p:nvSpPr>
            <p:cNvPr id="61" name="TextBox 60"/>
            <p:cNvSpPr txBox="1"/>
            <p:nvPr/>
          </p:nvSpPr>
          <p:spPr>
            <a:xfrm>
              <a:off x="5260402" y="4932170"/>
              <a:ext cx="3698995" cy="1559401"/>
            </a:xfrm>
            <a:prstGeom prst="rect">
              <a:avLst/>
            </a:prstGeom>
            <a:noFill/>
          </p:spPr>
          <p:txBody>
            <a:bodyPr wrap="square" rtlCol="0">
              <a:spAutoFit/>
            </a:bodyPr>
            <a:lstStyle/>
            <a:p>
              <a:pPr>
                <a:buClrTx/>
                <a:buFontTx/>
                <a:buNone/>
              </a:pPr>
              <a:r>
                <a:rPr lang="en-US" dirty="0">
                  <a:solidFill>
                    <a:prstClr val="black"/>
                  </a:solidFill>
                  <a:latin typeface="Calibri"/>
                  <a:rtl val="0"/>
                </a:rPr>
                <a:t>OCP: Open Compute </a:t>
              </a:r>
              <a:r>
                <a:rPr lang="en-US" dirty="0" smtClean="0">
                  <a:solidFill>
                    <a:prstClr val="black"/>
                  </a:solidFill>
                  <a:latin typeface="Calibri"/>
                  <a:rtl val="0"/>
                </a:rPr>
                <a:t>Project</a:t>
              </a:r>
            </a:p>
            <a:p>
              <a:pPr>
                <a:buClrTx/>
                <a:buFontTx/>
                <a:buNone/>
              </a:pPr>
              <a:r>
                <a:rPr lang="en-US" dirty="0" smtClean="0">
                  <a:solidFill>
                    <a:prstClr val="black"/>
                  </a:solidFill>
                  <a:latin typeface="Calibri"/>
                  <a:rtl val="0"/>
                </a:rPr>
                <a:t>ONL: Open Network Linux</a:t>
              </a:r>
            </a:p>
            <a:p>
              <a:pPr>
                <a:buClrTx/>
                <a:buFontTx/>
                <a:buNone/>
              </a:pPr>
              <a:r>
                <a:rPr lang="en-US" dirty="0" smtClean="0">
                  <a:solidFill>
                    <a:prstClr val="black"/>
                  </a:solidFill>
                  <a:latin typeface="Calibri"/>
                  <a:rtl val="0"/>
                </a:rPr>
                <a:t>ONIE: Open Network Install Environment</a:t>
              </a:r>
              <a:endParaRPr lang="en-US" dirty="0">
                <a:solidFill>
                  <a:prstClr val="black"/>
                </a:solidFill>
                <a:latin typeface="Calibri"/>
                <a:rtl val="0"/>
              </a:endParaRPr>
            </a:p>
            <a:p>
              <a:pPr>
                <a:buClrTx/>
                <a:buFontTx/>
                <a:buNone/>
              </a:pPr>
              <a:r>
                <a:rPr lang="en-US" dirty="0">
                  <a:solidFill>
                    <a:prstClr val="black"/>
                  </a:solidFill>
                  <a:latin typeface="Calibri"/>
                  <a:rtl val="0"/>
                </a:rPr>
                <a:t>BRCM: Broadcom Merchant Silicon ASICs </a:t>
              </a:r>
            </a:p>
            <a:p>
              <a:pPr>
                <a:buClrTx/>
                <a:buFontTx/>
                <a:buNone/>
              </a:pPr>
              <a:r>
                <a:rPr lang="en-US" dirty="0">
                  <a:solidFill>
                    <a:prstClr val="black"/>
                  </a:solidFill>
                  <a:latin typeface="Calibri"/>
                  <a:rtl val="0"/>
                </a:rPr>
                <a:t>OF-DPA: </a:t>
              </a:r>
              <a:r>
                <a:rPr lang="en-US" dirty="0" err="1">
                  <a:solidFill>
                    <a:prstClr val="black"/>
                  </a:solidFill>
                  <a:latin typeface="Calibri"/>
                  <a:rtl val="0"/>
                </a:rPr>
                <a:t>OpenFlow</a:t>
              </a:r>
              <a:r>
                <a:rPr lang="en-US" dirty="0">
                  <a:solidFill>
                    <a:prstClr val="black"/>
                  </a:solidFill>
                  <a:latin typeface="Calibri"/>
                  <a:rtl val="0"/>
                </a:rPr>
                <a:t> </a:t>
              </a:r>
              <a:r>
                <a:rPr lang="en-US" dirty="0" err="1">
                  <a:solidFill>
                    <a:prstClr val="black"/>
                  </a:solidFill>
                  <a:latin typeface="Calibri"/>
                  <a:rtl val="0"/>
                </a:rPr>
                <a:t>Datapath</a:t>
              </a:r>
              <a:r>
                <a:rPr lang="en-US" dirty="0">
                  <a:solidFill>
                    <a:prstClr val="black"/>
                  </a:solidFill>
                  <a:latin typeface="Calibri"/>
                  <a:rtl val="0"/>
                </a:rPr>
                <a:t> </a:t>
              </a:r>
              <a:r>
                <a:rPr lang="en-US" dirty="0" smtClean="0">
                  <a:solidFill>
                    <a:prstClr val="black"/>
                  </a:solidFill>
                  <a:latin typeface="Calibri"/>
                  <a:rtl val="0"/>
                </a:rPr>
                <a:t>Abstraction</a:t>
              </a:r>
              <a:endParaRPr lang="en-US" dirty="0">
                <a:solidFill>
                  <a:prstClr val="black"/>
                </a:solidFill>
                <a:latin typeface="Calibri"/>
                <a:rtl val="0"/>
              </a:endParaRPr>
            </a:p>
          </p:txBody>
        </p:sp>
        <p:sp>
          <p:nvSpPr>
            <p:cNvPr id="62" name="TextBox 61"/>
            <p:cNvSpPr txBox="1"/>
            <p:nvPr/>
          </p:nvSpPr>
          <p:spPr>
            <a:xfrm>
              <a:off x="5260402" y="1017893"/>
              <a:ext cx="3426398" cy="410369"/>
            </a:xfrm>
            <a:prstGeom prst="rect">
              <a:avLst/>
            </a:prstGeom>
            <a:noFill/>
          </p:spPr>
          <p:txBody>
            <a:bodyPr wrap="square" rtlCol="0">
              <a:spAutoFit/>
            </a:bodyPr>
            <a:lstStyle/>
            <a:p>
              <a:pPr algn="ctr">
                <a:buClrTx/>
                <a:buFontTx/>
                <a:buNone/>
              </a:pPr>
              <a:r>
                <a:rPr lang="en-US" b="1" dirty="0">
                  <a:solidFill>
                    <a:srgbClr val="C0504D"/>
                  </a:solidFill>
                  <a:latin typeface="Calibri"/>
                  <a:rtl val="0"/>
                </a:rPr>
                <a:t>Leaf/Spine Switch Software Stack</a:t>
              </a:r>
            </a:p>
          </p:txBody>
        </p:sp>
        <p:sp>
          <p:nvSpPr>
            <p:cNvPr id="63" name="TextBox 62"/>
            <p:cNvSpPr txBox="1"/>
            <p:nvPr/>
          </p:nvSpPr>
          <p:spPr>
            <a:xfrm>
              <a:off x="6162261" y="1444900"/>
              <a:ext cx="1204674" cy="410369"/>
            </a:xfrm>
            <a:prstGeom prst="rect">
              <a:avLst/>
            </a:prstGeom>
            <a:noFill/>
          </p:spPr>
          <p:txBody>
            <a:bodyPr wrap="square" rtlCol="0">
              <a:spAutoFit/>
            </a:bodyPr>
            <a:lstStyle/>
            <a:p>
              <a:pPr>
                <a:buClrTx/>
                <a:buFontTx/>
                <a:buNone/>
              </a:pPr>
              <a:r>
                <a:rPr lang="en-US" dirty="0">
                  <a:solidFill>
                    <a:prstClr val="black"/>
                  </a:solidFill>
                  <a:latin typeface="Calibri"/>
                  <a:rtl val="0"/>
                </a:rPr>
                <a:t>to controller</a:t>
              </a:r>
            </a:p>
          </p:txBody>
        </p:sp>
      </p:grpSp>
      <p:sp>
        <p:nvSpPr>
          <p:cNvPr id="67" name="Rounded Rectangle 66"/>
          <p:cNvSpPr/>
          <p:nvPr/>
        </p:nvSpPr>
        <p:spPr>
          <a:xfrm>
            <a:off x="5356086" y="1750216"/>
            <a:ext cx="1159566" cy="1595279"/>
          </a:xfrm>
          <a:prstGeom prst="roundRect">
            <a:avLst/>
          </a:prstGeom>
          <a:solidFill>
            <a:srgbClr val="3A81BA">
              <a:lumMod val="75000"/>
            </a:srgbClr>
          </a:solidFill>
          <a:ln w="9525" cap="flat" cmpd="sng" algn="ctr">
            <a:solidFill>
              <a:srgbClr val="3A81BA">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buClrTx/>
              <a:buFontTx/>
              <a:buNone/>
              <a:defRPr/>
            </a:pPr>
            <a:endParaRPr lang="en-US" sz="1800" dirty="0" smtClean="0">
              <a:solidFill>
                <a:srgbClr val="FFFFFF"/>
              </a:solidFill>
              <a:rtl val="0"/>
            </a:endParaRPr>
          </a:p>
          <a:p>
            <a:pPr algn="ctr">
              <a:buClrTx/>
              <a:buFontTx/>
              <a:buNone/>
              <a:defRPr/>
            </a:pPr>
            <a:endParaRPr lang="en-US" sz="1800" dirty="0" smtClean="0">
              <a:solidFill>
                <a:srgbClr val="FFFFFF"/>
              </a:solidFill>
              <a:rtl val="0"/>
            </a:endParaRPr>
          </a:p>
          <a:p>
            <a:pPr algn="ctr">
              <a:buClrTx/>
              <a:buFontTx/>
              <a:buNone/>
              <a:defRPr/>
            </a:pPr>
            <a:endParaRPr lang="en-US" dirty="0">
              <a:solidFill>
                <a:srgbClr val="FFFFFF"/>
              </a:solidFill>
              <a:rtl val="0"/>
            </a:endParaRPr>
          </a:p>
          <a:p>
            <a:pPr algn="ctr">
              <a:buClrTx/>
              <a:buFontTx/>
              <a:buNone/>
              <a:defRPr/>
            </a:pPr>
            <a:r>
              <a:rPr lang="en-US" sz="1800" dirty="0" smtClean="0">
                <a:solidFill>
                  <a:srgbClr val="FFFFFF"/>
                </a:solidFill>
                <a:rtl val="0"/>
              </a:rPr>
              <a:t>OCP</a:t>
            </a:r>
          </a:p>
          <a:p>
            <a:pPr algn="ctr">
              <a:buClrTx/>
              <a:buFontTx/>
              <a:buNone/>
              <a:defRPr/>
            </a:pPr>
            <a:r>
              <a:rPr lang="en-US" sz="1700" dirty="0" smtClean="0">
                <a:solidFill>
                  <a:srgbClr val="FFFFFF"/>
                </a:solidFill>
                <a:rtl val="0"/>
              </a:rPr>
              <a:t>Software</a:t>
            </a:r>
          </a:p>
          <a:p>
            <a:pPr algn="ctr">
              <a:buClrTx/>
              <a:buFontTx/>
              <a:buNone/>
              <a:defRPr/>
            </a:pPr>
            <a:endParaRPr lang="en-US" sz="1200" dirty="0" smtClean="0">
              <a:solidFill>
                <a:srgbClr val="FFFFFF"/>
              </a:solidFill>
              <a:rtl val="0"/>
            </a:endParaRPr>
          </a:p>
          <a:p>
            <a:pPr algn="ctr">
              <a:buClrTx/>
              <a:buFontTx/>
              <a:buNone/>
              <a:defRPr/>
            </a:pPr>
            <a:r>
              <a:rPr lang="en-US" sz="1200" dirty="0" smtClean="0">
                <a:solidFill>
                  <a:srgbClr val="FFFFFF"/>
                </a:solidFill>
                <a:rtl val="0"/>
              </a:rPr>
              <a:t>(ONL,ONIE)</a:t>
            </a:r>
          </a:p>
          <a:p>
            <a:pPr algn="ctr">
              <a:buClrTx/>
              <a:buFontTx/>
              <a:buNone/>
              <a:defRPr/>
            </a:pPr>
            <a:endParaRPr lang="en-US" sz="1800" dirty="0" smtClean="0">
              <a:solidFill>
                <a:srgbClr val="FFFFFF"/>
              </a:solidFill>
              <a:rtl val="0"/>
            </a:endParaRPr>
          </a:p>
          <a:p>
            <a:pPr algn="ctr">
              <a:buClrTx/>
              <a:buFontTx/>
              <a:buNone/>
              <a:defRPr/>
            </a:pPr>
            <a:endParaRPr lang="en-US" dirty="0">
              <a:solidFill>
                <a:srgbClr val="FFFFFF"/>
              </a:solidFill>
              <a:rtl val="0"/>
            </a:endParaRPr>
          </a:p>
          <a:p>
            <a:pPr algn="ctr">
              <a:buClrTx/>
              <a:buFontTx/>
              <a:buNone/>
              <a:defRPr/>
            </a:pPr>
            <a:endParaRPr lang="en-US" sz="1800" dirty="0">
              <a:solidFill>
                <a:srgbClr val="FFFFFF"/>
              </a:solidFill>
              <a:rtl val="0"/>
            </a:endParaRPr>
          </a:p>
        </p:txBody>
      </p:sp>
      <p:sp>
        <p:nvSpPr>
          <p:cNvPr id="69" name="Rounded Rectangle 68"/>
          <p:cNvSpPr/>
          <p:nvPr/>
        </p:nvSpPr>
        <p:spPr>
          <a:xfrm>
            <a:off x="5325134" y="3349981"/>
            <a:ext cx="3330463" cy="296841"/>
          </a:xfrm>
          <a:prstGeom prst="roundRect">
            <a:avLst/>
          </a:prstGeom>
          <a:solidFill>
            <a:srgbClr val="3A81BA">
              <a:lumMod val="75000"/>
            </a:srgbClr>
          </a:solidFill>
          <a:ln w="9525" cap="flat" cmpd="sng" algn="ctr">
            <a:solidFill>
              <a:srgbClr val="3A81BA">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buClrTx/>
              <a:buFontTx/>
              <a:buNone/>
              <a:defRPr/>
            </a:pPr>
            <a:r>
              <a:rPr lang="en-US" dirty="0">
                <a:solidFill>
                  <a:srgbClr val="FFFFFF"/>
                </a:solidFill>
                <a:rtl val="0"/>
              </a:rPr>
              <a:t>OCP Bare Metal Hardware</a:t>
            </a:r>
          </a:p>
        </p:txBody>
      </p:sp>
      <p:cxnSp>
        <p:nvCxnSpPr>
          <p:cNvPr id="72" name="Straight Arrow Connector 71"/>
          <p:cNvCxnSpPr/>
          <p:nvPr/>
        </p:nvCxnSpPr>
        <p:spPr>
          <a:xfrm>
            <a:off x="6740829" y="2723061"/>
            <a:ext cx="0" cy="31371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4" name="Title 1"/>
          <p:cNvSpPr txBox="1">
            <a:spLocks/>
          </p:cNvSpPr>
          <p:nvPr/>
        </p:nvSpPr>
        <p:spPr>
          <a:xfrm>
            <a:off x="311713" y="87565"/>
            <a:ext cx="8520599" cy="572699"/>
          </a:xfrm>
          <a:prstGeom prst="rect">
            <a:avLst/>
          </a:prstGeom>
        </p:spPr>
        <p:txBody>
          <a:bodyPr vert="horz" anchor="ctr"/>
          <a:lst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gn="ctr">
              <a:buClrTx/>
              <a:buFontTx/>
              <a:buNone/>
            </a:pPr>
            <a:r>
              <a:rPr lang="en-US" b="1" dirty="0" smtClean="0">
                <a:solidFill>
                  <a:srgbClr val="3A81BA"/>
                </a:solidFill>
                <a:latin typeface="Calibri"/>
                <a:cs typeface="Calibri"/>
              </a:rPr>
              <a:t>White-Box = Bare-metal hw + Open-Source sw</a:t>
            </a:r>
            <a:endParaRPr lang="en-US" b="1" dirty="0">
              <a:solidFill>
                <a:srgbClr val="3A81BA"/>
              </a:solidFill>
              <a:latin typeface="Calibri"/>
              <a:cs typeface="Calibri"/>
            </a:endParaRPr>
          </a:p>
        </p:txBody>
      </p:sp>
      <p:sp>
        <p:nvSpPr>
          <p:cNvPr id="2" name="Rounded Rectangle 1"/>
          <p:cNvSpPr/>
          <p:nvPr/>
        </p:nvSpPr>
        <p:spPr>
          <a:xfrm>
            <a:off x="351990" y="2549454"/>
            <a:ext cx="3444198" cy="4185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r>
              <a:rPr lang="en-US" sz="1600" b="1" kern="1200">
                <a:solidFill>
                  <a:srgbClr val="FFFFFF"/>
                </a:solidFill>
                <a:latin typeface="Arial"/>
              </a:rPr>
              <a:t>Trident2, Tomahawk, Qumran</a:t>
            </a:r>
          </a:p>
        </p:txBody>
      </p:sp>
    </p:spTree>
    <p:extLst>
      <p:ext uri="{BB962C8B-B14F-4D97-AF65-F5344CB8AC3E}">
        <p14:creationId xmlns:p14="http://schemas.microsoft.com/office/powerpoint/2010/main" val="1658414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par>
                                <p:cTn id="14" presetID="10" presetClass="entr" presetSubtype="0" fill="hold"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fade">
                                      <p:cBhvr>
                                        <p:cTn id="1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88984" y="2358030"/>
            <a:ext cx="728709"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dirty="0">
                <a:solidFill>
                  <a:srgbClr val="000000"/>
                </a:solidFill>
                <a:latin typeface="Arial"/>
              </a:rPr>
              <a:t>Ingress</a:t>
            </a:r>
          </a:p>
          <a:p>
            <a:pPr algn="ctr">
              <a:buClrTx/>
              <a:buFontTx/>
              <a:buNone/>
            </a:pPr>
            <a:r>
              <a:rPr lang="en-US" sz="1000" dirty="0">
                <a:solidFill>
                  <a:srgbClr val="000000"/>
                </a:solidFill>
                <a:latin typeface="Arial"/>
              </a:rPr>
              <a:t>Port Table</a:t>
            </a:r>
          </a:p>
        </p:txBody>
      </p:sp>
      <p:sp>
        <p:nvSpPr>
          <p:cNvPr id="3" name="Oval 2"/>
          <p:cNvSpPr/>
          <p:nvPr/>
        </p:nvSpPr>
        <p:spPr>
          <a:xfrm>
            <a:off x="124922" y="2576648"/>
            <a:ext cx="541326" cy="390398"/>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50">
                <a:solidFill>
                  <a:srgbClr val="000000"/>
                </a:solidFill>
                <a:latin typeface="Arial Narrow"/>
                <a:cs typeface="Arial Narrow"/>
              </a:rPr>
              <a:t>Phy Port</a:t>
            </a:r>
          </a:p>
        </p:txBody>
      </p:sp>
      <p:sp>
        <p:nvSpPr>
          <p:cNvPr id="4" name="Rounded Rectangle 3"/>
          <p:cNvSpPr/>
          <p:nvPr/>
        </p:nvSpPr>
        <p:spPr>
          <a:xfrm>
            <a:off x="2005405" y="2358030"/>
            <a:ext cx="638770"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Vlan Table</a:t>
            </a:r>
          </a:p>
        </p:txBody>
      </p:sp>
      <p:sp>
        <p:nvSpPr>
          <p:cNvPr id="5" name="Rounded Rectangle 4"/>
          <p:cNvSpPr/>
          <p:nvPr/>
        </p:nvSpPr>
        <p:spPr>
          <a:xfrm>
            <a:off x="2941498" y="2358030"/>
            <a:ext cx="728709"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Termin-ation MAC</a:t>
            </a:r>
          </a:p>
          <a:p>
            <a:pPr algn="ctr">
              <a:buClrTx/>
              <a:buFontTx/>
              <a:buNone/>
            </a:pPr>
            <a:r>
              <a:rPr lang="en-US" sz="1000">
                <a:solidFill>
                  <a:srgbClr val="000000"/>
                </a:solidFill>
                <a:latin typeface="Arial"/>
              </a:rPr>
              <a:t>Table</a:t>
            </a:r>
          </a:p>
        </p:txBody>
      </p:sp>
      <p:sp>
        <p:nvSpPr>
          <p:cNvPr id="6" name="Rounded Rectangle 5"/>
          <p:cNvSpPr/>
          <p:nvPr/>
        </p:nvSpPr>
        <p:spPr>
          <a:xfrm>
            <a:off x="4176560" y="832648"/>
            <a:ext cx="728709"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Multi- </a:t>
            </a:r>
          </a:p>
          <a:p>
            <a:pPr algn="ctr">
              <a:buClrTx/>
              <a:buFontTx/>
              <a:buNone/>
            </a:pPr>
            <a:r>
              <a:rPr lang="en-US" sz="1000">
                <a:solidFill>
                  <a:srgbClr val="000000"/>
                </a:solidFill>
                <a:latin typeface="Arial"/>
              </a:rPr>
              <a:t>cast Routing Table</a:t>
            </a:r>
          </a:p>
        </p:txBody>
      </p:sp>
      <p:sp>
        <p:nvSpPr>
          <p:cNvPr id="7" name="Rounded Rectangle 6"/>
          <p:cNvSpPr/>
          <p:nvPr/>
        </p:nvSpPr>
        <p:spPr>
          <a:xfrm>
            <a:off x="4176560" y="1946370"/>
            <a:ext cx="728709"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Unicast</a:t>
            </a:r>
          </a:p>
          <a:p>
            <a:pPr algn="ctr">
              <a:buClrTx/>
              <a:buFontTx/>
              <a:buNone/>
            </a:pPr>
            <a:r>
              <a:rPr lang="en-US" sz="1000">
                <a:solidFill>
                  <a:srgbClr val="000000"/>
                </a:solidFill>
                <a:latin typeface="Arial"/>
              </a:rPr>
              <a:t>Routing</a:t>
            </a:r>
          </a:p>
          <a:p>
            <a:pPr algn="ctr">
              <a:buClrTx/>
              <a:buFontTx/>
              <a:buNone/>
            </a:pPr>
            <a:r>
              <a:rPr lang="en-US" sz="1000">
                <a:solidFill>
                  <a:srgbClr val="000000"/>
                </a:solidFill>
                <a:latin typeface="Arial"/>
              </a:rPr>
              <a:t>Table</a:t>
            </a:r>
          </a:p>
        </p:txBody>
      </p:sp>
      <p:sp>
        <p:nvSpPr>
          <p:cNvPr id="8" name="Rounded Rectangle 7"/>
          <p:cNvSpPr/>
          <p:nvPr/>
        </p:nvSpPr>
        <p:spPr>
          <a:xfrm>
            <a:off x="4176560" y="3060083"/>
            <a:ext cx="728709"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MPLS</a:t>
            </a:r>
          </a:p>
          <a:p>
            <a:pPr algn="ctr">
              <a:buClrTx/>
              <a:buFontTx/>
              <a:buNone/>
            </a:pPr>
            <a:r>
              <a:rPr lang="en-US" sz="1000">
                <a:solidFill>
                  <a:srgbClr val="000000"/>
                </a:solidFill>
                <a:latin typeface="Arial"/>
              </a:rPr>
              <a:t>Table</a:t>
            </a:r>
          </a:p>
        </p:txBody>
      </p:sp>
      <p:sp>
        <p:nvSpPr>
          <p:cNvPr id="9" name="Rounded Rectangle 8"/>
          <p:cNvSpPr/>
          <p:nvPr/>
        </p:nvSpPr>
        <p:spPr>
          <a:xfrm>
            <a:off x="4176560" y="4142570"/>
            <a:ext cx="728709"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dirty="0">
                <a:solidFill>
                  <a:srgbClr val="000000"/>
                </a:solidFill>
                <a:latin typeface="Arial"/>
              </a:rPr>
              <a:t>Bridging</a:t>
            </a:r>
          </a:p>
          <a:p>
            <a:pPr algn="ctr">
              <a:buClrTx/>
              <a:buFontTx/>
              <a:buNone/>
            </a:pPr>
            <a:r>
              <a:rPr lang="en-US" sz="1000" dirty="0">
                <a:solidFill>
                  <a:srgbClr val="000000"/>
                </a:solidFill>
                <a:latin typeface="Arial"/>
              </a:rPr>
              <a:t>Table</a:t>
            </a:r>
          </a:p>
        </p:txBody>
      </p:sp>
      <p:sp>
        <p:nvSpPr>
          <p:cNvPr id="10" name="Rounded Rectangle 9"/>
          <p:cNvSpPr/>
          <p:nvPr/>
        </p:nvSpPr>
        <p:spPr>
          <a:xfrm>
            <a:off x="5390783" y="2358030"/>
            <a:ext cx="728709" cy="812029"/>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ACL</a:t>
            </a:r>
          </a:p>
          <a:p>
            <a:pPr algn="ctr">
              <a:buClrTx/>
              <a:buFontTx/>
              <a:buNone/>
            </a:pPr>
            <a:r>
              <a:rPr lang="en-US" sz="1000">
                <a:solidFill>
                  <a:srgbClr val="000000"/>
                </a:solidFill>
                <a:latin typeface="Arial"/>
              </a:rPr>
              <a:t>Policy</a:t>
            </a:r>
          </a:p>
          <a:p>
            <a:pPr algn="ctr">
              <a:buClrTx/>
              <a:buFontTx/>
              <a:buNone/>
            </a:pPr>
            <a:r>
              <a:rPr lang="en-US" sz="1000">
                <a:solidFill>
                  <a:srgbClr val="000000"/>
                </a:solidFill>
                <a:latin typeface="Arial"/>
              </a:rPr>
              <a:t>Table</a:t>
            </a:r>
          </a:p>
        </p:txBody>
      </p:sp>
      <p:sp>
        <p:nvSpPr>
          <p:cNvPr id="12" name="Rounded Rectangle 11"/>
          <p:cNvSpPr/>
          <p:nvPr/>
        </p:nvSpPr>
        <p:spPr>
          <a:xfrm>
            <a:off x="6480099" y="3552492"/>
            <a:ext cx="728709" cy="812029"/>
          </a:xfrm>
          <a:prstGeom prst="roundRect">
            <a:avLst/>
          </a:prstGeom>
          <a:no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L2 Flood</a:t>
            </a:r>
          </a:p>
          <a:p>
            <a:pPr algn="ctr">
              <a:buClrTx/>
              <a:buFontTx/>
              <a:buNone/>
            </a:pPr>
            <a:r>
              <a:rPr lang="en-US" sz="1000">
                <a:solidFill>
                  <a:srgbClr val="000000"/>
                </a:solidFill>
                <a:latin typeface="Arial"/>
              </a:rPr>
              <a:t>Group</a:t>
            </a:r>
          </a:p>
        </p:txBody>
      </p:sp>
      <p:sp>
        <p:nvSpPr>
          <p:cNvPr id="13" name="Rounded Rectangle 12"/>
          <p:cNvSpPr/>
          <p:nvPr/>
        </p:nvSpPr>
        <p:spPr>
          <a:xfrm>
            <a:off x="6480099" y="1495020"/>
            <a:ext cx="728709" cy="812029"/>
          </a:xfrm>
          <a:prstGeom prst="roundRect">
            <a:avLst/>
          </a:prstGeom>
          <a:no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L3 ECMP</a:t>
            </a:r>
          </a:p>
          <a:p>
            <a:pPr algn="ctr">
              <a:buClrTx/>
              <a:buFontTx/>
              <a:buNone/>
            </a:pPr>
            <a:r>
              <a:rPr lang="en-US" sz="1000">
                <a:solidFill>
                  <a:srgbClr val="000000"/>
                </a:solidFill>
                <a:latin typeface="Arial"/>
              </a:rPr>
              <a:t>Group</a:t>
            </a:r>
          </a:p>
        </p:txBody>
      </p:sp>
      <p:sp>
        <p:nvSpPr>
          <p:cNvPr id="14" name="Oval 13"/>
          <p:cNvSpPr/>
          <p:nvPr/>
        </p:nvSpPr>
        <p:spPr>
          <a:xfrm>
            <a:off x="8511735" y="1431054"/>
            <a:ext cx="541326" cy="390398"/>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prstClr val="black"/>
                </a:solidFill>
                <a:latin typeface="Arial Narrow"/>
                <a:cs typeface="Arial Narrow"/>
              </a:rPr>
              <a:t>Phy Port</a:t>
            </a:r>
          </a:p>
        </p:txBody>
      </p:sp>
      <p:sp>
        <p:nvSpPr>
          <p:cNvPr id="15" name="Oval 14"/>
          <p:cNvSpPr/>
          <p:nvPr/>
        </p:nvSpPr>
        <p:spPr>
          <a:xfrm>
            <a:off x="8518393" y="1893221"/>
            <a:ext cx="541326" cy="390398"/>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prstClr val="black"/>
                </a:solidFill>
                <a:latin typeface="Arial Narrow"/>
                <a:cs typeface="Arial Narrow"/>
              </a:rPr>
              <a:t>Phy Port</a:t>
            </a:r>
          </a:p>
        </p:txBody>
      </p:sp>
      <p:sp>
        <p:nvSpPr>
          <p:cNvPr id="16" name="Oval 15"/>
          <p:cNvSpPr/>
          <p:nvPr/>
        </p:nvSpPr>
        <p:spPr>
          <a:xfrm>
            <a:off x="8518393" y="2545224"/>
            <a:ext cx="541326" cy="390398"/>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prstClr val="black"/>
                </a:solidFill>
                <a:latin typeface="Arial Narrow"/>
                <a:cs typeface="Arial Narrow"/>
              </a:rPr>
              <a:t>Phy Port</a:t>
            </a:r>
          </a:p>
        </p:txBody>
      </p:sp>
      <p:sp>
        <p:nvSpPr>
          <p:cNvPr id="17" name="Oval 16"/>
          <p:cNvSpPr/>
          <p:nvPr/>
        </p:nvSpPr>
        <p:spPr>
          <a:xfrm>
            <a:off x="8511735" y="3576598"/>
            <a:ext cx="541326" cy="390398"/>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prstClr val="black"/>
                </a:solidFill>
                <a:latin typeface="Arial Narrow"/>
                <a:cs typeface="Arial Narrow"/>
              </a:rPr>
              <a:t>Phy Port</a:t>
            </a:r>
          </a:p>
        </p:txBody>
      </p:sp>
      <p:sp>
        <p:nvSpPr>
          <p:cNvPr id="18" name="Oval 17"/>
          <p:cNvSpPr/>
          <p:nvPr/>
        </p:nvSpPr>
        <p:spPr>
          <a:xfrm>
            <a:off x="8514640" y="4052193"/>
            <a:ext cx="541326" cy="390398"/>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prstClr val="black"/>
                </a:solidFill>
                <a:latin typeface="Arial Narrow"/>
                <a:cs typeface="Arial Narrow"/>
              </a:rPr>
              <a:t>Phy Port</a:t>
            </a:r>
          </a:p>
        </p:txBody>
      </p:sp>
      <p:sp>
        <p:nvSpPr>
          <p:cNvPr id="19" name="Rounded Rectangle 18"/>
          <p:cNvSpPr/>
          <p:nvPr/>
        </p:nvSpPr>
        <p:spPr>
          <a:xfrm>
            <a:off x="7506948" y="1463787"/>
            <a:ext cx="728709" cy="398206"/>
          </a:xfrm>
          <a:prstGeom prst="roundRect">
            <a:avLst/>
          </a:prstGeom>
          <a:no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buClrTx/>
              <a:buFontTx/>
              <a:buNone/>
            </a:pPr>
            <a:r>
              <a:rPr lang="en-US" sz="1000" dirty="0">
                <a:solidFill>
                  <a:srgbClr val="000000"/>
                </a:solidFill>
                <a:latin typeface="Arial"/>
              </a:rPr>
              <a:t>MPLS</a:t>
            </a:r>
          </a:p>
          <a:p>
            <a:pPr algn="ctr">
              <a:lnSpc>
                <a:spcPct val="80000"/>
              </a:lnSpc>
              <a:buClrTx/>
              <a:buFontTx/>
              <a:buNone/>
            </a:pPr>
            <a:r>
              <a:rPr lang="en-US" sz="1000" dirty="0">
                <a:solidFill>
                  <a:srgbClr val="000000"/>
                </a:solidFill>
                <a:latin typeface="Arial"/>
              </a:rPr>
              <a:t>Label</a:t>
            </a:r>
          </a:p>
          <a:p>
            <a:pPr algn="ctr">
              <a:lnSpc>
                <a:spcPct val="80000"/>
              </a:lnSpc>
              <a:buClrTx/>
              <a:buFontTx/>
              <a:buNone/>
            </a:pPr>
            <a:r>
              <a:rPr lang="en-US" sz="1000" dirty="0">
                <a:solidFill>
                  <a:srgbClr val="000000"/>
                </a:solidFill>
                <a:latin typeface="Arial"/>
              </a:rPr>
              <a:t>Group</a:t>
            </a:r>
          </a:p>
        </p:txBody>
      </p:sp>
      <p:sp>
        <p:nvSpPr>
          <p:cNvPr id="20" name="Rounded Rectangle 19"/>
          <p:cNvSpPr/>
          <p:nvPr/>
        </p:nvSpPr>
        <p:spPr>
          <a:xfrm>
            <a:off x="7506948" y="1945080"/>
            <a:ext cx="728709" cy="398206"/>
          </a:xfrm>
          <a:prstGeom prst="roundRect">
            <a:avLst/>
          </a:prstGeom>
          <a:no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buClrTx/>
              <a:buFontTx/>
              <a:buNone/>
            </a:pPr>
            <a:r>
              <a:rPr lang="en-US" sz="1000" dirty="0">
                <a:solidFill>
                  <a:srgbClr val="000000"/>
                </a:solidFill>
                <a:latin typeface="Arial"/>
              </a:rPr>
              <a:t>MPLS</a:t>
            </a:r>
          </a:p>
          <a:p>
            <a:pPr algn="ctr">
              <a:lnSpc>
                <a:spcPct val="80000"/>
              </a:lnSpc>
              <a:buClrTx/>
              <a:buFontTx/>
              <a:buNone/>
            </a:pPr>
            <a:r>
              <a:rPr lang="en-US" sz="1000" dirty="0">
                <a:solidFill>
                  <a:srgbClr val="000000"/>
                </a:solidFill>
                <a:latin typeface="Arial"/>
              </a:rPr>
              <a:t>Label</a:t>
            </a:r>
          </a:p>
          <a:p>
            <a:pPr algn="ctr">
              <a:lnSpc>
                <a:spcPct val="80000"/>
              </a:lnSpc>
              <a:buClrTx/>
              <a:buFontTx/>
              <a:buNone/>
            </a:pPr>
            <a:r>
              <a:rPr lang="en-US" sz="1000" dirty="0">
                <a:solidFill>
                  <a:srgbClr val="000000"/>
                </a:solidFill>
                <a:latin typeface="Arial"/>
              </a:rPr>
              <a:t>Group</a:t>
            </a:r>
          </a:p>
        </p:txBody>
      </p:sp>
      <p:sp>
        <p:nvSpPr>
          <p:cNvPr id="21" name="Rounded Rectangle 20"/>
          <p:cNvSpPr/>
          <p:nvPr/>
        </p:nvSpPr>
        <p:spPr>
          <a:xfrm>
            <a:off x="6480099" y="2421318"/>
            <a:ext cx="728709" cy="877136"/>
          </a:xfrm>
          <a:prstGeom prst="roundRect">
            <a:avLst/>
          </a:prstGeom>
          <a:no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L3</a:t>
            </a:r>
          </a:p>
          <a:p>
            <a:pPr algn="ctr">
              <a:buClrTx/>
              <a:buFontTx/>
              <a:buNone/>
            </a:pPr>
            <a:r>
              <a:rPr lang="en-US" sz="1000">
                <a:solidFill>
                  <a:srgbClr val="000000"/>
                </a:solidFill>
                <a:latin typeface="Arial"/>
              </a:rPr>
              <a:t>Mcast</a:t>
            </a:r>
          </a:p>
          <a:p>
            <a:pPr algn="ctr">
              <a:buClrTx/>
              <a:buFontTx/>
              <a:buNone/>
            </a:pPr>
            <a:r>
              <a:rPr lang="en-US" sz="1000">
                <a:solidFill>
                  <a:srgbClr val="000000"/>
                </a:solidFill>
                <a:latin typeface="Arial"/>
              </a:rPr>
              <a:t>Group</a:t>
            </a:r>
          </a:p>
        </p:txBody>
      </p:sp>
      <p:sp>
        <p:nvSpPr>
          <p:cNvPr id="23" name="Rounded Rectangle 22"/>
          <p:cNvSpPr/>
          <p:nvPr/>
        </p:nvSpPr>
        <p:spPr>
          <a:xfrm>
            <a:off x="7506923" y="3582477"/>
            <a:ext cx="810772" cy="398206"/>
          </a:xfrm>
          <a:prstGeom prst="roundRect">
            <a:avLst/>
          </a:prstGeom>
          <a:no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buClrTx/>
              <a:buFontTx/>
              <a:buNone/>
            </a:pPr>
            <a:r>
              <a:rPr lang="en-US" sz="1000" dirty="0">
                <a:solidFill>
                  <a:srgbClr val="000000"/>
                </a:solidFill>
                <a:latin typeface="Arial"/>
              </a:rPr>
              <a:t>L2 Interface</a:t>
            </a:r>
          </a:p>
          <a:p>
            <a:pPr algn="ctr">
              <a:lnSpc>
                <a:spcPct val="80000"/>
              </a:lnSpc>
              <a:buClrTx/>
              <a:buFontTx/>
              <a:buNone/>
            </a:pPr>
            <a:r>
              <a:rPr lang="en-US" sz="1000" dirty="0">
                <a:solidFill>
                  <a:srgbClr val="000000"/>
                </a:solidFill>
                <a:latin typeface="Arial"/>
              </a:rPr>
              <a:t>Group</a:t>
            </a:r>
          </a:p>
        </p:txBody>
      </p:sp>
      <p:sp>
        <p:nvSpPr>
          <p:cNvPr id="24" name="Rounded Rectangle 23"/>
          <p:cNvSpPr/>
          <p:nvPr/>
        </p:nvSpPr>
        <p:spPr>
          <a:xfrm>
            <a:off x="7506923" y="4052196"/>
            <a:ext cx="810772" cy="398206"/>
          </a:xfrm>
          <a:prstGeom prst="roundRect">
            <a:avLst/>
          </a:prstGeom>
          <a:no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buClrTx/>
              <a:buFontTx/>
              <a:buNone/>
            </a:pPr>
            <a:r>
              <a:rPr lang="en-US" sz="1000" dirty="0">
                <a:solidFill>
                  <a:srgbClr val="000000"/>
                </a:solidFill>
                <a:latin typeface="Arial"/>
              </a:rPr>
              <a:t>L2 Interface</a:t>
            </a:r>
          </a:p>
          <a:p>
            <a:pPr algn="ctr">
              <a:lnSpc>
                <a:spcPct val="80000"/>
              </a:lnSpc>
              <a:buClrTx/>
              <a:buFontTx/>
              <a:buNone/>
            </a:pPr>
            <a:r>
              <a:rPr lang="en-US" sz="1000" dirty="0">
                <a:solidFill>
                  <a:srgbClr val="000000"/>
                </a:solidFill>
                <a:latin typeface="Arial"/>
              </a:rPr>
              <a:t>Group</a:t>
            </a:r>
          </a:p>
        </p:txBody>
      </p:sp>
      <p:cxnSp>
        <p:nvCxnSpPr>
          <p:cNvPr id="26" name="Straight Arrow Connector 25"/>
          <p:cNvCxnSpPr>
            <a:stCxn id="3" idx="6"/>
            <a:endCxn id="2" idx="1"/>
          </p:cNvCxnSpPr>
          <p:nvPr/>
        </p:nvCxnSpPr>
        <p:spPr>
          <a:xfrm flipV="1">
            <a:off x="666263" y="2764041"/>
            <a:ext cx="322715" cy="780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1717685" y="2760141"/>
            <a:ext cx="322715" cy="780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2647099" y="2743887"/>
            <a:ext cx="322715" cy="780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endCxn id="6" idx="1"/>
          </p:cNvCxnSpPr>
          <p:nvPr/>
        </p:nvCxnSpPr>
        <p:spPr>
          <a:xfrm flipV="1">
            <a:off x="3670179" y="1238667"/>
            <a:ext cx="506346" cy="121414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endCxn id="7" idx="1"/>
          </p:cNvCxnSpPr>
          <p:nvPr/>
        </p:nvCxnSpPr>
        <p:spPr>
          <a:xfrm flipV="1">
            <a:off x="3670179" y="2352400"/>
            <a:ext cx="506346" cy="30232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3670179" y="2959239"/>
            <a:ext cx="547986" cy="28887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endCxn id="9" idx="1"/>
          </p:cNvCxnSpPr>
          <p:nvPr/>
        </p:nvCxnSpPr>
        <p:spPr>
          <a:xfrm>
            <a:off x="3628539" y="3143143"/>
            <a:ext cx="547986" cy="1405442"/>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6" idx="3"/>
          </p:cNvCxnSpPr>
          <p:nvPr/>
        </p:nvCxnSpPr>
        <p:spPr>
          <a:xfrm>
            <a:off x="4905234" y="1238667"/>
            <a:ext cx="485524" cy="121414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7" idx="3"/>
          </p:cNvCxnSpPr>
          <p:nvPr/>
        </p:nvCxnSpPr>
        <p:spPr>
          <a:xfrm>
            <a:off x="4905234" y="2352400"/>
            <a:ext cx="485524" cy="22426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8" idx="3"/>
          </p:cNvCxnSpPr>
          <p:nvPr/>
        </p:nvCxnSpPr>
        <p:spPr>
          <a:xfrm flipV="1">
            <a:off x="4905234" y="2967063"/>
            <a:ext cx="485524" cy="499051"/>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a:stCxn id="9" idx="3"/>
          </p:cNvCxnSpPr>
          <p:nvPr/>
        </p:nvCxnSpPr>
        <p:spPr>
          <a:xfrm flipV="1">
            <a:off x="4905234" y="3060085"/>
            <a:ext cx="485524" cy="148850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a:endCxn id="13" idx="1"/>
          </p:cNvCxnSpPr>
          <p:nvPr/>
        </p:nvCxnSpPr>
        <p:spPr>
          <a:xfrm flipV="1">
            <a:off x="6119492" y="1901030"/>
            <a:ext cx="360607" cy="551776"/>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endCxn id="19" idx="1"/>
          </p:cNvCxnSpPr>
          <p:nvPr/>
        </p:nvCxnSpPr>
        <p:spPr>
          <a:xfrm>
            <a:off x="7208783" y="1662885"/>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a:off x="7216661" y="2089504"/>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8235632" y="1631017"/>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238962" y="2089504"/>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7208783" y="2708871"/>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8254725" y="2767943"/>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a:off x="7239000" y="3781194"/>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8317695" y="3781194"/>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a:off x="7239000" y="4192196"/>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8317695" y="4266814"/>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endCxn id="21" idx="1"/>
          </p:cNvCxnSpPr>
          <p:nvPr/>
        </p:nvCxnSpPr>
        <p:spPr>
          <a:xfrm>
            <a:off x="6119492" y="2859886"/>
            <a:ext cx="360607"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endCxn id="12" idx="1"/>
          </p:cNvCxnSpPr>
          <p:nvPr/>
        </p:nvCxnSpPr>
        <p:spPr>
          <a:xfrm>
            <a:off x="6119492" y="3143145"/>
            <a:ext cx="360607" cy="81535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124956" y="20266"/>
            <a:ext cx="8427943" cy="584776"/>
          </a:xfrm>
          <a:prstGeom prst="rect">
            <a:avLst/>
          </a:prstGeom>
          <a:noFill/>
        </p:spPr>
        <p:txBody>
          <a:bodyPr wrap="square" rtlCol="0">
            <a:spAutoFit/>
          </a:bodyPr>
          <a:lstStyle/>
          <a:p>
            <a:pPr algn="ctr">
              <a:buClrTx/>
              <a:buFontTx/>
              <a:buNone/>
            </a:pPr>
            <a:r>
              <a:rPr lang="en-US" sz="3200" b="1" dirty="0" smtClean="0">
                <a:solidFill>
                  <a:srgbClr val="3A81BA"/>
                </a:solidFill>
                <a:latin typeface="Calibri"/>
              </a:rPr>
              <a:t>Fabric ASIC Pipeline</a:t>
            </a:r>
            <a:r>
              <a:rPr lang="en-US" sz="3200" b="1" baseline="30000" dirty="0">
                <a:solidFill>
                  <a:srgbClr val="3A81BA"/>
                </a:solidFill>
                <a:cs typeface="Calibri"/>
              </a:rPr>
              <a:t>*</a:t>
            </a:r>
            <a:r>
              <a:rPr lang="en-US" sz="3200" b="1" dirty="0" smtClean="0">
                <a:solidFill>
                  <a:srgbClr val="3A81BA"/>
                </a:solidFill>
                <a:latin typeface="Calibri"/>
              </a:rPr>
              <a:t> (BRCM’s OF-DPA)</a:t>
            </a:r>
            <a:endParaRPr lang="en-US" sz="3200" b="1" dirty="0">
              <a:solidFill>
                <a:srgbClr val="3A81BA"/>
              </a:solidFill>
              <a:latin typeface="Calibri"/>
            </a:endParaRPr>
          </a:p>
        </p:txBody>
      </p:sp>
      <p:sp>
        <p:nvSpPr>
          <p:cNvPr id="95" name="Rounded Rectangle 94"/>
          <p:cNvSpPr/>
          <p:nvPr/>
        </p:nvSpPr>
        <p:spPr>
          <a:xfrm>
            <a:off x="2005405" y="3393012"/>
            <a:ext cx="638770" cy="624631"/>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Vlan 1 Table</a:t>
            </a:r>
          </a:p>
        </p:txBody>
      </p:sp>
      <p:cxnSp>
        <p:nvCxnSpPr>
          <p:cNvPr id="96" name="Straight Arrow Connector 95"/>
          <p:cNvCxnSpPr>
            <a:stCxn id="4" idx="2"/>
            <a:endCxn id="95" idx="0"/>
          </p:cNvCxnSpPr>
          <p:nvPr/>
        </p:nvCxnSpPr>
        <p:spPr>
          <a:xfrm>
            <a:off x="2324790" y="3170058"/>
            <a:ext cx="0" cy="22295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99" name="Rounded Rectangle 98"/>
          <p:cNvSpPr/>
          <p:nvPr/>
        </p:nvSpPr>
        <p:spPr>
          <a:xfrm>
            <a:off x="2931905" y="3392357"/>
            <a:ext cx="638770" cy="624631"/>
          </a:xfrm>
          <a:prstGeom prst="round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srgbClr val="000000"/>
                </a:solidFill>
                <a:latin typeface="Arial"/>
              </a:rPr>
              <a:t>MPLSL2 Port</a:t>
            </a:r>
          </a:p>
          <a:p>
            <a:pPr algn="ctr">
              <a:buClrTx/>
              <a:buFontTx/>
              <a:buNone/>
            </a:pPr>
            <a:r>
              <a:rPr lang="en-US" sz="1000">
                <a:solidFill>
                  <a:srgbClr val="000000"/>
                </a:solidFill>
                <a:latin typeface="Arial"/>
              </a:rPr>
              <a:t>Table</a:t>
            </a:r>
          </a:p>
        </p:txBody>
      </p:sp>
      <p:cxnSp>
        <p:nvCxnSpPr>
          <p:cNvPr id="100" name="Straight Arrow Connector 99"/>
          <p:cNvCxnSpPr>
            <a:stCxn id="95" idx="3"/>
            <a:endCxn id="99" idx="1"/>
          </p:cNvCxnSpPr>
          <p:nvPr/>
        </p:nvCxnSpPr>
        <p:spPr>
          <a:xfrm flipV="1">
            <a:off x="2644175" y="3704673"/>
            <a:ext cx="287730" cy="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a:stCxn id="99" idx="3"/>
          </p:cNvCxnSpPr>
          <p:nvPr/>
        </p:nvCxnSpPr>
        <p:spPr>
          <a:xfrm flipV="1">
            <a:off x="3570675" y="2849925"/>
            <a:ext cx="605850" cy="85476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p:nvPr/>
        </p:nvCxnSpPr>
        <p:spPr>
          <a:xfrm>
            <a:off x="4176529" y="2849908"/>
            <a:ext cx="121423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3" name="TextBox 112"/>
          <p:cNvSpPr txBox="1"/>
          <p:nvPr/>
        </p:nvSpPr>
        <p:spPr>
          <a:xfrm>
            <a:off x="7026846" y="554386"/>
            <a:ext cx="1748907" cy="307777"/>
          </a:xfrm>
          <a:prstGeom prst="rect">
            <a:avLst/>
          </a:prstGeom>
          <a:noFill/>
        </p:spPr>
        <p:txBody>
          <a:bodyPr wrap="square" rtlCol="0">
            <a:spAutoFit/>
          </a:bodyPr>
          <a:lstStyle/>
          <a:p>
            <a:pPr>
              <a:buClrTx/>
              <a:buFontTx/>
              <a:buNone/>
            </a:pPr>
            <a:r>
              <a:rPr lang="en-US">
                <a:solidFill>
                  <a:srgbClr val="963334"/>
                </a:solidFill>
              </a:rPr>
              <a:t>* Simplified view</a:t>
            </a:r>
          </a:p>
        </p:txBody>
      </p:sp>
      <p:sp>
        <p:nvSpPr>
          <p:cNvPr id="11" name="TextBox 10"/>
          <p:cNvSpPr txBox="1"/>
          <p:nvPr/>
        </p:nvSpPr>
        <p:spPr>
          <a:xfrm>
            <a:off x="19" y="1176197"/>
            <a:ext cx="4051603" cy="1323439"/>
          </a:xfrm>
          <a:prstGeom prst="rect">
            <a:avLst/>
          </a:prstGeom>
          <a:noFill/>
        </p:spPr>
        <p:txBody>
          <a:bodyPr wrap="square" rtlCol="0">
            <a:spAutoFit/>
          </a:bodyPr>
          <a:lstStyle/>
          <a:p>
            <a:pPr>
              <a:buClrTx/>
              <a:buFontTx/>
              <a:buNone/>
            </a:pPr>
            <a:r>
              <a:rPr lang="en-US" sz="2000" dirty="0">
                <a:latin typeface="Calibri"/>
                <a:cs typeface="Calibri"/>
              </a:rPr>
              <a:t>Abstracts underlying ASIC</a:t>
            </a:r>
          </a:p>
          <a:p>
            <a:pPr>
              <a:buClrTx/>
              <a:buFontTx/>
              <a:buNone/>
            </a:pPr>
            <a:r>
              <a:rPr lang="en-US" sz="2000" dirty="0">
                <a:latin typeface="Calibri"/>
                <a:cs typeface="Calibri"/>
              </a:rPr>
              <a:t>Enables programming </a:t>
            </a:r>
            <a:r>
              <a:rPr lang="en-US" sz="2000" dirty="0" smtClean="0">
                <a:latin typeface="Calibri"/>
                <a:cs typeface="Calibri"/>
              </a:rPr>
              <a:t>of </a:t>
            </a:r>
            <a:r>
              <a:rPr lang="en-US" sz="2000" u="sng" dirty="0" smtClean="0">
                <a:latin typeface="Calibri"/>
                <a:cs typeface="Calibri"/>
              </a:rPr>
              <a:t>all</a:t>
            </a:r>
            <a:endParaRPr lang="en-US" sz="2000" u="sng" dirty="0">
              <a:latin typeface="Calibri"/>
              <a:cs typeface="Calibri"/>
            </a:endParaRPr>
          </a:p>
          <a:p>
            <a:pPr>
              <a:buClrTx/>
              <a:buFontTx/>
              <a:buNone/>
            </a:pPr>
            <a:r>
              <a:rPr lang="en-US" sz="2000" dirty="0" smtClean="0">
                <a:latin typeface="Calibri"/>
                <a:cs typeface="Calibri"/>
              </a:rPr>
              <a:t>flow</a:t>
            </a:r>
            <a:r>
              <a:rPr lang="en-US" sz="2000" dirty="0">
                <a:latin typeface="Calibri"/>
                <a:cs typeface="Calibri"/>
              </a:rPr>
              <a:t>-tables &amp; port-groups</a:t>
            </a:r>
          </a:p>
          <a:p>
            <a:pPr>
              <a:buClrTx/>
              <a:buFontTx/>
              <a:buNone/>
            </a:pPr>
            <a:endParaRPr lang="en-US" sz="2000" dirty="0">
              <a:latin typeface="Calibri"/>
              <a:cs typeface="Calibri"/>
            </a:endParaRPr>
          </a:p>
        </p:txBody>
      </p:sp>
      <p:sp>
        <p:nvSpPr>
          <p:cNvPr id="61" name="TextBox 60"/>
          <p:cNvSpPr txBox="1"/>
          <p:nvPr/>
        </p:nvSpPr>
        <p:spPr>
          <a:xfrm>
            <a:off x="14601" y="742246"/>
            <a:ext cx="4051603" cy="461665"/>
          </a:xfrm>
          <a:prstGeom prst="rect">
            <a:avLst/>
          </a:prstGeom>
          <a:noFill/>
        </p:spPr>
        <p:txBody>
          <a:bodyPr wrap="square" rtlCol="0">
            <a:spAutoFit/>
          </a:bodyPr>
          <a:lstStyle/>
          <a:p>
            <a:pPr>
              <a:buClrTx/>
              <a:buFontTx/>
              <a:buNone/>
            </a:pPr>
            <a:r>
              <a:rPr lang="en-US" sz="2400" b="1" dirty="0">
                <a:solidFill>
                  <a:srgbClr val="FF0000"/>
                </a:solidFill>
                <a:latin typeface="Calibri"/>
                <a:cs typeface="Calibri"/>
              </a:rPr>
              <a:t>Why OF-DPA?</a:t>
            </a:r>
          </a:p>
        </p:txBody>
      </p:sp>
      <p:sp>
        <p:nvSpPr>
          <p:cNvPr id="22" name="Rounded Rectangle 21"/>
          <p:cNvSpPr/>
          <p:nvPr/>
        </p:nvSpPr>
        <p:spPr>
          <a:xfrm>
            <a:off x="7506923" y="2496063"/>
            <a:ext cx="810772" cy="398206"/>
          </a:xfrm>
          <a:prstGeom prst="roundRect">
            <a:avLst/>
          </a:prstGeom>
          <a:solidFill>
            <a:schemeClr val="bg1"/>
          </a:solid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buClrTx/>
              <a:buFontTx/>
              <a:buNone/>
            </a:pPr>
            <a:r>
              <a:rPr lang="en-US" sz="1000" dirty="0">
                <a:solidFill>
                  <a:srgbClr val="000000"/>
                </a:solidFill>
                <a:latin typeface="Arial"/>
              </a:rPr>
              <a:t>L2 Interface</a:t>
            </a:r>
          </a:p>
          <a:p>
            <a:pPr algn="ctr">
              <a:lnSpc>
                <a:spcPct val="80000"/>
              </a:lnSpc>
              <a:buClrTx/>
              <a:buFontTx/>
              <a:buNone/>
            </a:pPr>
            <a:r>
              <a:rPr lang="en-US" sz="1000" dirty="0">
                <a:solidFill>
                  <a:srgbClr val="000000"/>
                </a:solidFill>
                <a:latin typeface="Arial"/>
              </a:rPr>
              <a:t>Group</a:t>
            </a:r>
          </a:p>
        </p:txBody>
      </p:sp>
      <p:sp>
        <p:nvSpPr>
          <p:cNvPr id="79" name="Oval 78"/>
          <p:cNvSpPr/>
          <p:nvPr/>
        </p:nvSpPr>
        <p:spPr>
          <a:xfrm>
            <a:off x="8508150" y="2996124"/>
            <a:ext cx="541326" cy="390398"/>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000">
                <a:solidFill>
                  <a:prstClr val="black"/>
                </a:solidFill>
                <a:latin typeface="Arial Narrow"/>
                <a:cs typeface="Arial Narrow"/>
              </a:rPr>
              <a:t>Phy Port</a:t>
            </a:r>
          </a:p>
        </p:txBody>
      </p:sp>
      <p:cxnSp>
        <p:nvCxnSpPr>
          <p:cNvPr id="80" name="Straight Arrow Connector 79"/>
          <p:cNvCxnSpPr/>
          <p:nvPr/>
        </p:nvCxnSpPr>
        <p:spPr>
          <a:xfrm>
            <a:off x="7198540" y="3159771"/>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a:off x="8244482" y="3218843"/>
            <a:ext cx="29814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82" name="Rounded Rectangle 81"/>
          <p:cNvSpPr/>
          <p:nvPr/>
        </p:nvSpPr>
        <p:spPr>
          <a:xfrm>
            <a:off x="7496680" y="2946963"/>
            <a:ext cx="810772" cy="398206"/>
          </a:xfrm>
          <a:prstGeom prst="roundRect">
            <a:avLst/>
          </a:prstGeom>
          <a:solidFill>
            <a:schemeClr val="bg1"/>
          </a:solidFill>
          <a:ln w="28575"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buClrTx/>
              <a:buFontTx/>
              <a:buNone/>
            </a:pPr>
            <a:r>
              <a:rPr lang="en-US" sz="1000" dirty="0">
                <a:solidFill>
                  <a:srgbClr val="000000"/>
                </a:solidFill>
                <a:latin typeface="Arial"/>
              </a:rPr>
              <a:t>L2 Interface</a:t>
            </a:r>
          </a:p>
          <a:p>
            <a:pPr algn="ctr">
              <a:lnSpc>
                <a:spcPct val="80000"/>
              </a:lnSpc>
              <a:buClrTx/>
              <a:buFontTx/>
              <a:buNone/>
            </a:pPr>
            <a:r>
              <a:rPr lang="en-US" sz="1000" dirty="0">
                <a:solidFill>
                  <a:srgbClr val="000000"/>
                </a:solidFill>
                <a:latin typeface="Arial"/>
              </a:rPr>
              <a:t>Group</a:t>
            </a:r>
          </a:p>
        </p:txBody>
      </p:sp>
      <p:sp>
        <p:nvSpPr>
          <p:cNvPr id="56" name="Slide Number Placeholder 55"/>
          <p:cNvSpPr>
            <a:spLocks noGrp="1"/>
          </p:cNvSpPr>
          <p:nvPr>
            <p:ph type="sldNum" idx="12"/>
          </p:nvPr>
        </p:nvSpPr>
        <p:spPr/>
        <p:txBody>
          <a:bodyPr/>
          <a:lstStyle/>
          <a:p>
            <a:fld id="{526183F2-CCC9-2144-B50D-6A6C2FC336B8}" type="slidenum">
              <a:rPr lang="en-US" smtClean="0">
                <a:solidFill>
                  <a:prstClr val="black">
                    <a:tint val="75000"/>
                  </a:prstClr>
                </a:solidFill>
                <a:latin typeface="Calibri"/>
              </a:rPr>
              <a:pPr/>
              <a:t>18</a:t>
            </a:fld>
            <a:endParaRPr lang="en-US">
              <a:solidFill>
                <a:prstClr val="black">
                  <a:tint val="75000"/>
                </a:prstClr>
              </a:solidFill>
              <a:latin typeface="Calibri"/>
            </a:endParaRPr>
          </a:p>
        </p:txBody>
      </p:sp>
      <p:sp>
        <p:nvSpPr>
          <p:cNvPr id="112" name="Title 1"/>
          <p:cNvSpPr txBox="1">
            <a:spLocks/>
          </p:cNvSpPr>
          <p:nvPr/>
        </p:nvSpPr>
        <p:spPr>
          <a:xfrm>
            <a:off x="311713" y="87565"/>
            <a:ext cx="8520599" cy="572699"/>
          </a:xfrm>
          <a:prstGeom prst="rect">
            <a:avLst/>
          </a:prstGeom>
        </p:spPr>
        <p:txBody>
          <a:bodyPr vert="horz" anchor="ctr"/>
          <a:lst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buClrTx/>
              <a:buFontTx/>
              <a:buNone/>
            </a:pPr>
            <a:endParaRPr lang="en-US" dirty="0">
              <a:solidFill>
                <a:srgbClr val="FFFFFF"/>
              </a:solidFill>
              <a:latin typeface="Calibri (Heading)"/>
              <a:cs typeface="Calibri (Heading)"/>
            </a:endParaRPr>
          </a:p>
        </p:txBody>
      </p:sp>
    </p:spTree>
    <p:extLst>
      <p:ext uri="{BB962C8B-B14F-4D97-AF65-F5344CB8AC3E}">
        <p14:creationId xmlns:p14="http://schemas.microsoft.com/office/powerpoint/2010/main" val="1738868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Shape 317"/>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fld id="{00000000-1234-1234-1234-123412341234}" type="slidenum">
              <a:rPr lang="en-US">
                <a:latin typeface="Corbel"/>
                <a:ea typeface="Corbel"/>
                <a:cs typeface="Corbel"/>
                <a:sym typeface="Corbel"/>
              </a:rPr>
              <a:pPr/>
              <a:t>19</a:t>
            </a:fld>
            <a:endParaRPr>
              <a:latin typeface="Corbel"/>
              <a:ea typeface="Corbel"/>
              <a:cs typeface="Corbel"/>
              <a:sym typeface="Corbel"/>
            </a:endParaRPr>
          </a:p>
        </p:txBody>
      </p:sp>
      <p:sp>
        <p:nvSpPr>
          <p:cNvPr id="318" name="Shape 318"/>
          <p:cNvSpPr/>
          <p:nvPr/>
        </p:nvSpPr>
        <p:spPr>
          <a:xfrm>
            <a:off x="1272299" y="3173029"/>
            <a:ext cx="6011772" cy="1444752"/>
          </a:xfrm>
          <a:prstGeom prst="rect">
            <a:avLst/>
          </a:prstGeom>
          <a:noFill/>
          <a:ln w="9525" cap="flat" cmpd="sng">
            <a:solidFill>
              <a:srgbClr val="A5A5A5"/>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19" name="Shape 319"/>
          <p:cNvSpPr/>
          <p:nvPr/>
        </p:nvSpPr>
        <p:spPr>
          <a:xfrm>
            <a:off x="1272299" y="1341808"/>
            <a:ext cx="5476882" cy="470992"/>
          </a:xfrm>
          <a:prstGeom prst="rect">
            <a:avLst/>
          </a:prstGeom>
          <a:solidFill>
            <a:schemeClr val="accent1"/>
          </a:solidFill>
          <a:ln w="25400" cap="flat" cmpd="sng">
            <a:solidFill>
              <a:srgbClr val="366294"/>
            </a:solidFill>
            <a:prstDash val="solid"/>
            <a:round/>
            <a:headEnd type="none" w="sm" len="sm"/>
            <a:tailEnd type="none" w="sm" len="sm"/>
          </a:ln>
        </p:spPr>
        <p:txBody>
          <a:bodyPr spcFirstLastPara="1" wrap="square" lIns="91425" tIns="91425" rIns="91425" bIns="91425" anchor="ctr" anchorCtr="0">
            <a:noAutofit/>
          </a:bodyPr>
          <a:lstStyle/>
          <a:p>
            <a:pPr algn="ctr"/>
            <a:r>
              <a:rPr lang="en-US" sz="2400" dirty="0">
                <a:solidFill>
                  <a:srgbClr val="FFFFFF"/>
                </a:solidFill>
                <a:latin typeface="Calibri"/>
                <a:ea typeface="Calibri"/>
                <a:cs typeface="Calibri"/>
                <a:sym typeface="Calibri"/>
              </a:rPr>
              <a:t>ONOS Cluster</a:t>
            </a:r>
            <a:endParaRPr sz="2400" dirty="0">
              <a:solidFill>
                <a:srgbClr val="FFFFFF"/>
              </a:solidFill>
              <a:latin typeface="Calibri"/>
              <a:ea typeface="Calibri"/>
              <a:cs typeface="Calibri"/>
              <a:sym typeface="Calibri"/>
            </a:endParaRPr>
          </a:p>
        </p:txBody>
      </p:sp>
      <p:sp>
        <p:nvSpPr>
          <p:cNvPr id="320" name="Shape 320"/>
          <p:cNvSpPr txBox="1"/>
          <p:nvPr/>
        </p:nvSpPr>
        <p:spPr>
          <a:xfrm>
            <a:off x="4265279" y="2486916"/>
            <a:ext cx="877163" cy="249299"/>
          </a:xfrm>
          <a:prstGeom prst="rect">
            <a:avLst/>
          </a:prstGeom>
          <a:noFill/>
          <a:ln>
            <a:noFill/>
          </a:ln>
        </p:spPr>
        <p:txBody>
          <a:bodyPr spcFirstLastPara="1" wrap="square" lIns="91425" tIns="45700" rIns="91425" bIns="45700" anchor="t" anchorCtr="0">
            <a:noAutofit/>
          </a:bodyPr>
          <a:lstStyle/>
          <a:p>
            <a:pPr algn="ctr"/>
            <a:r>
              <a:rPr lang="en-US" sz="1200" dirty="0">
                <a:solidFill>
                  <a:srgbClr val="4B4B4B"/>
                </a:solidFill>
                <a:latin typeface="Calibri"/>
                <a:ea typeface="Calibri"/>
                <a:cs typeface="Calibri"/>
                <a:sym typeface="Calibri"/>
              </a:rPr>
              <a:t>P4Runtime</a:t>
            </a:r>
            <a:endParaRPr sz="1200" dirty="0">
              <a:solidFill>
                <a:srgbClr val="4B4B4B"/>
              </a:solidFill>
              <a:latin typeface="Calibri"/>
              <a:ea typeface="Calibri"/>
              <a:cs typeface="Calibri"/>
              <a:sym typeface="Calibri"/>
            </a:endParaRPr>
          </a:p>
        </p:txBody>
      </p:sp>
      <p:sp>
        <p:nvSpPr>
          <p:cNvPr id="321" name="Shape 321"/>
          <p:cNvSpPr txBox="1"/>
          <p:nvPr/>
        </p:nvSpPr>
        <p:spPr>
          <a:xfrm>
            <a:off x="5443597" y="2481300"/>
            <a:ext cx="526782" cy="249299"/>
          </a:xfrm>
          <a:prstGeom prst="rect">
            <a:avLst/>
          </a:prstGeom>
          <a:noFill/>
          <a:ln>
            <a:noFill/>
          </a:ln>
        </p:spPr>
        <p:txBody>
          <a:bodyPr spcFirstLastPara="1" wrap="square" lIns="91425" tIns="45700" rIns="91425" bIns="45700" anchor="t" anchorCtr="0">
            <a:noAutofit/>
          </a:bodyPr>
          <a:lstStyle/>
          <a:p>
            <a:pPr algn="ctr"/>
            <a:r>
              <a:rPr lang="en-US" sz="1200" dirty="0">
                <a:solidFill>
                  <a:srgbClr val="4B4B4B"/>
                </a:solidFill>
                <a:latin typeface="Calibri"/>
                <a:ea typeface="Calibri"/>
                <a:cs typeface="Calibri"/>
                <a:sym typeface="Calibri"/>
              </a:rPr>
              <a:t>gNMI</a:t>
            </a:r>
            <a:endParaRPr sz="1200" dirty="0">
              <a:solidFill>
                <a:srgbClr val="4B4B4B"/>
              </a:solidFill>
              <a:latin typeface="Calibri"/>
              <a:ea typeface="Calibri"/>
              <a:cs typeface="Calibri"/>
              <a:sym typeface="Calibri"/>
            </a:endParaRPr>
          </a:p>
        </p:txBody>
      </p:sp>
      <p:sp>
        <p:nvSpPr>
          <p:cNvPr id="322" name="Shape 322"/>
          <p:cNvSpPr/>
          <p:nvPr/>
        </p:nvSpPr>
        <p:spPr>
          <a:xfrm>
            <a:off x="2790723" y="3295193"/>
            <a:ext cx="1208615" cy="356049"/>
          </a:xfrm>
          <a:prstGeom prst="rect">
            <a:avLst/>
          </a:prstGeom>
          <a:solidFill>
            <a:srgbClr val="BFBFBF"/>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23" name="Shape 323"/>
          <p:cNvSpPr/>
          <p:nvPr/>
        </p:nvSpPr>
        <p:spPr>
          <a:xfrm>
            <a:off x="4756997" y="3295193"/>
            <a:ext cx="1208615" cy="356049"/>
          </a:xfrm>
          <a:prstGeom prst="rect">
            <a:avLst/>
          </a:prstGeom>
          <a:solidFill>
            <a:srgbClr val="BFBFBF"/>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24" name="Shape 324"/>
          <p:cNvSpPr/>
          <p:nvPr/>
        </p:nvSpPr>
        <p:spPr>
          <a:xfrm>
            <a:off x="1582122" y="4122509"/>
            <a:ext cx="1208615" cy="356049"/>
          </a:xfrm>
          <a:prstGeom prst="rect">
            <a:avLst/>
          </a:prstGeom>
          <a:solidFill>
            <a:srgbClr val="BFBFB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25" name="Shape 325"/>
          <p:cNvSpPr/>
          <p:nvPr/>
        </p:nvSpPr>
        <p:spPr>
          <a:xfrm>
            <a:off x="3759762" y="4114418"/>
            <a:ext cx="1208615" cy="356049"/>
          </a:xfrm>
          <a:prstGeom prst="rect">
            <a:avLst/>
          </a:prstGeom>
          <a:solidFill>
            <a:srgbClr val="BFBFBF"/>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26" name="Shape 326"/>
          <p:cNvSpPr/>
          <p:nvPr/>
        </p:nvSpPr>
        <p:spPr>
          <a:xfrm>
            <a:off x="5965626" y="4064909"/>
            <a:ext cx="1208615" cy="356049"/>
          </a:xfrm>
          <a:prstGeom prst="rect">
            <a:avLst/>
          </a:prstGeom>
          <a:solidFill>
            <a:srgbClr val="BFBFBF"/>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327" name="Shape 327"/>
          <p:cNvCxnSpPr>
            <a:endCxn id="328" idx="0"/>
          </p:cNvCxnSpPr>
          <p:nvPr/>
        </p:nvCxnSpPr>
        <p:spPr>
          <a:xfrm flipH="1">
            <a:off x="2186310" y="3651238"/>
            <a:ext cx="1208700" cy="4713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47"/>
              </a:srgbClr>
            </a:outerShdw>
          </a:effectLst>
        </p:spPr>
      </p:cxnSp>
      <p:cxnSp>
        <p:nvCxnSpPr>
          <p:cNvPr id="329" name="Shape 329"/>
          <p:cNvCxnSpPr>
            <a:endCxn id="330" idx="0"/>
          </p:cNvCxnSpPr>
          <p:nvPr/>
        </p:nvCxnSpPr>
        <p:spPr>
          <a:xfrm>
            <a:off x="3395011" y="3651239"/>
            <a:ext cx="969000" cy="4632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47"/>
              </a:srgbClr>
            </a:outerShdw>
          </a:effectLst>
        </p:spPr>
      </p:cxnSp>
      <p:cxnSp>
        <p:nvCxnSpPr>
          <p:cNvPr id="331" name="Shape 331"/>
          <p:cNvCxnSpPr>
            <a:endCxn id="332" idx="0"/>
          </p:cNvCxnSpPr>
          <p:nvPr/>
        </p:nvCxnSpPr>
        <p:spPr>
          <a:xfrm>
            <a:off x="3395011" y="3651239"/>
            <a:ext cx="3174900" cy="4137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47"/>
              </a:srgbClr>
            </a:outerShdw>
          </a:effectLst>
        </p:spPr>
      </p:cxnSp>
      <p:cxnSp>
        <p:nvCxnSpPr>
          <p:cNvPr id="333" name="Shape 333"/>
          <p:cNvCxnSpPr>
            <a:stCxn id="334" idx="2"/>
            <a:endCxn id="328" idx="0"/>
          </p:cNvCxnSpPr>
          <p:nvPr/>
        </p:nvCxnSpPr>
        <p:spPr>
          <a:xfrm flipH="1">
            <a:off x="2186399" y="3651238"/>
            <a:ext cx="3174900" cy="4713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47"/>
              </a:srgbClr>
            </a:outerShdw>
          </a:effectLst>
        </p:spPr>
      </p:cxnSp>
      <p:cxnSp>
        <p:nvCxnSpPr>
          <p:cNvPr id="335" name="Shape 335"/>
          <p:cNvCxnSpPr>
            <a:stCxn id="334" idx="2"/>
            <a:endCxn id="330" idx="0"/>
          </p:cNvCxnSpPr>
          <p:nvPr/>
        </p:nvCxnSpPr>
        <p:spPr>
          <a:xfrm flipH="1">
            <a:off x="4364099" y="3651239"/>
            <a:ext cx="997200" cy="4632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47"/>
              </a:srgbClr>
            </a:outerShdw>
          </a:effectLst>
        </p:spPr>
      </p:cxnSp>
      <p:cxnSp>
        <p:nvCxnSpPr>
          <p:cNvPr id="336" name="Shape 336"/>
          <p:cNvCxnSpPr>
            <a:stCxn id="334" idx="2"/>
            <a:endCxn id="332" idx="0"/>
          </p:cNvCxnSpPr>
          <p:nvPr/>
        </p:nvCxnSpPr>
        <p:spPr>
          <a:xfrm>
            <a:off x="5361299" y="3651239"/>
            <a:ext cx="1208700" cy="4137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47"/>
              </a:srgbClr>
            </a:outerShdw>
          </a:effectLst>
        </p:spPr>
      </p:cxnSp>
      <p:sp>
        <p:nvSpPr>
          <p:cNvPr id="339" name="Shape 339"/>
          <p:cNvSpPr/>
          <p:nvPr/>
        </p:nvSpPr>
        <p:spPr>
          <a:xfrm>
            <a:off x="6174469" y="4131539"/>
            <a:ext cx="178025" cy="218478"/>
          </a:xfrm>
          <a:prstGeom prst="rect">
            <a:avLst/>
          </a:prstGeom>
          <a:solidFill>
            <a:schemeClr val="accent4"/>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40" name="Shape 340"/>
          <p:cNvSpPr/>
          <p:nvPr/>
        </p:nvSpPr>
        <p:spPr>
          <a:xfrm>
            <a:off x="6474788" y="4131539"/>
            <a:ext cx="178025" cy="218478"/>
          </a:xfrm>
          <a:prstGeom prst="rect">
            <a:avLst/>
          </a:prstGeom>
          <a:solidFill>
            <a:srgbClr val="00657F"/>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41" name="Shape 341"/>
          <p:cNvSpPr/>
          <p:nvPr/>
        </p:nvSpPr>
        <p:spPr>
          <a:xfrm>
            <a:off x="6775107" y="4131539"/>
            <a:ext cx="178025" cy="218478"/>
          </a:xfrm>
          <a:prstGeom prst="rect">
            <a:avLst/>
          </a:prstGeom>
          <a:solidFill>
            <a:srgbClr val="BF8300"/>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334" name="Shape 334"/>
          <p:cNvCxnSpPr/>
          <p:nvPr/>
        </p:nvCxnSpPr>
        <p:spPr>
          <a:xfrm>
            <a:off x="6032322" y="4248867"/>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28" name="Shape 328"/>
          <p:cNvCxnSpPr/>
          <p:nvPr/>
        </p:nvCxnSpPr>
        <p:spPr>
          <a:xfrm>
            <a:off x="6338470" y="4255610"/>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30" name="Shape 330"/>
          <p:cNvCxnSpPr/>
          <p:nvPr/>
        </p:nvCxnSpPr>
        <p:spPr>
          <a:xfrm>
            <a:off x="6637874" y="4255610"/>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32" name="Shape 332"/>
          <p:cNvCxnSpPr/>
          <p:nvPr/>
        </p:nvCxnSpPr>
        <p:spPr>
          <a:xfrm>
            <a:off x="6961554" y="4255610"/>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sp>
        <p:nvSpPr>
          <p:cNvPr id="342" name="Shape 342"/>
          <p:cNvSpPr/>
          <p:nvPr/>
        </p:nvSpPr>
        <p:spPr>
          <a:xfrm>
            <a:off x="3005686" y="3364460"/>
            <a:ext cx="178025" cy="218478"/>
          </a:xfrm>
          <a:prstGeom prst="rect">
            <a:avLst/>
          </a:prstGeom>
          <a:solidFill>
            <a:schemeClr val="accent4"/>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43" name="Shape 343"/>
          <p:cNvSpPr/>
          <p:nvPr/>
        </p:nvSpPr>
        <p:spPr>
          <a:xfrm>
            <a:off x="3306018" y="3364460"/>
            <a:ext cx="178025" cy="218478"/>
          </a:xfrm>
          <a:prstGeom prst="rect">
            <a:avLst/>
          </a:prstGeom>
          <a:solidFill>
            <a:srgbClr val="00657F"/>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44" name="Shape 344"/>
          <p:cNvSpPr/>
          <p:nvPr/>
        </p:nvSpPr>
        <p:spPr>
          <a:xfrm>
            <a:off x="3606317" y="3364460"/>
            <a:ext cx="178025" cy="218478"/>
          </a:xfrm>
          <a:prstGeom prst="rect">
            <a:avLst/>
          </a:prstGeom>
          <a:solidFill>
            <a:srgbClr val="BF8300"/>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345" name="Shape 345"/>
          <p:cNvCxnSpPr/>
          <p:nvPr/>
        </p:nvCxnSpPr>
        <p:spPr>
          <a:xfrm>
            <a:off x="2863556" y="3481790"/>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46" name="Shape 346"/>
          <p:cNvCxnSpPr/>
          <p:nvPr/>
        </p:nvCxnSpPr>
        <p:spPr>
          <a:xfrm>
            <a:off x="3169704" y="3488533"/>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47" name="Shape 347"/>
          <p:cNvCxnSpPr/>
          <p:nvPr/>
        </p:nvCxnSpPr>
        <p:spPr>
          <a:xfrm>
            <a:off x="3469108" y="3488533"/>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48" name="Shape 348"/>
          <p:cNvCxnSpPr/>
          <p:nvPr/>
        </p:nvCxnSpPr>
        <p:spPr>
          <a:xfrm>
            <a:off x="3792788" y="3488533"/>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sp>
        <p:nvSpPr>
          <p:cNvPr id="349" name="Shape 349"/>
          <p:cNvSpPr/>
          <p:nvPr/>
        </p:nvSpPr>
        <p:spPr>
          <a:xfrm>
            <a:off x="4969507" y="3372551"/>
            <a:ext cx="178025" cy="218478"/>
          </a:xfrm>
          <a:prstGeom prst="rect">
            <a:avLst/>
          </a:prstGeom>
          <a:solidFill>
            <a:schemeClr val="accent4"/>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50" name="Shape 350"/>
          <p:cNvSpPr/>
          <p:nvPr/>
        </p:nvSpPr>
        <p:spPr>
          <a:xfrm>
            <a:off x="5269819" y="3372551"/>
            <a:ext cx="178025" cy="218478"/>
          </a:xfrm>
          <a:prstGeom prst="rect">
            <a:avLst/>
          </a:prstGeom>
          <a:solidFill>
            <a:srgbClr val="00657F"/>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51" name="Shape 351"/>
          <p:cNvSpPr/>
          <p:nvPr/>
        </p:nvSpPr>
        <p:spPr>
          <a:xfrm>
            <a:off x="5570138" y="3372551"/>
            <a:ext cx="178025" cy="218478"/>
          </a:xfrm>
          <a:prstGeom prst="rect">
            <a:avLst/>
          </a:prstGeom>
          <a:solidFill>
            <a:srgbClr val="BF8300"/>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352" name="Shape 352"/>
          <p:cNvCxnSpPr/>
          <p:nvPr/>
        </p:nvCxnSpPr>
        <p:spPr>
          <a:xfrm>
            <a:off x="4827371" y="3489881"/>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53" name="Shape 353"/>
          <p:cNvCxnSpPr/>
          <p:nvPr/>
        </p:nvCxnSpPr>
        <p:spPr>
          <a:xfrm>
            <a:off x="5133519" y="3496625"/>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54" name="Shape 354"/>
          <p:cNvCxnSpPr/>
          <p:nvPr/>
        </p:nvCxnSpPr>
        <p:spPr>
          <a:xfrm>
            <a:off x="5432923" y="3496625"/>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55" name="Shape 355"/>
          <p:cNvCxnSpPr/>
          <p:nvPr/>
        </p:nvCxnSpPr>
        <p:spPr>
          <a:xfrm>
            <a:off x="5756603" y="3496625"/>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sp>
        <p:nvSpPr>
          <p:cNvPr id="356" name="Shape 356"/>
          <p:cNvSpPr/>
          <p:nvPr/>
        </p:nvSpPr>
        <p:spPr>
          <a:xfrm>
            <a:off x="1808023" y="4209794"/>
            <a:ext cx="178025" cy="218478"/>
          </a:xfrm>
          <a:prstGeom prst="rect">
            <a:avLst/>
          </a:prstGeom>
          <a:solidFill>
            <a:schemeClr val="accent4"/>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57" name="Shape 357"/>
          <p:cNvSpPr/>
          <p:nvPr/>
        </p:nvSpPr>
        <p:spPr>
          <a:xfrm>
            <a:off x="2108365" y="4209794"/>
            <a:ext cx="178025" cy="218478"/>
          </a:xfrm>
          <a:prstGeom prst="rect">
            <a:avLst/>
          </a:prstGeom>
          <a:solidFill>
            <a:srgbClr val="00657F"/>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58" name="Shape 358"/>
          <p:cNvSpPr/>
          <p:nvPr/>
        </p:nvSpPr>
        <p:spPr>
          <a:xfrm>
            <a:off x="2408669" y="4209794"/>
            <a:ext cx="178025" cy="218478"/>
          </a:xfrm>
          <a:prstGeom prst="rect">
            <a:avLst/>
          </a:prstGeom>
          <a:solidFill>
            <a:srgbClr val="BF8300"/>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359" name="Shape 359"/>
          <p:cNvCxnSpPr/>
          <p:nvPr/>
        </p:nvCxnSpPr>
        <p:spPr>
          <a:xfrm>
            <a:off x="1665889" y="4327123"/>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60" name="Shape 360"/>
          <p:cNvCxnSpPr/>
          <p:nvPr/>
        </p:nvCxnSpPr>
        <p:spPr>
          <a:xfrm>
            <a:off x="1972037" y="4333866"/>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61" name="Shape 361"/>
          <p:cNvCxnSpPr/>
          <p:nvPr/>
        </p:nvCxnSpPr>
        <p:spPr>
          <a:xfrm>
            <a:off x="2271441" y="4333866"/>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62" name="Shape 362"/>
          <p:cNvCxnSpPr/>
          <p:nvPr/>
        </p:nvCxnSpPr>
        <p:spPr>
          <a:xfrm>
            <a:off x="2595121" y="4333866"/>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sp>
        <p:nvSpPr>
          <p:cNvPr id="363" name="Shape 363"/>
          <p:cNvSpPr/>
          <p:nvPr/>
        </p:nvSpPr>
        <p:spPr>
          <a:xfrm>
            <a:off x="3974738" y="4183208"/>
            <a:ext cx="178025" cy="218478"/>
          </a:xfrm>
          <a:prstGeom prst="rect">
            <a:avLst/>
          </a:prstGeom>
          <a:solidFill>
            <a:schemeClr val="accent4"/>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64" name="Shape 364"/>
          <p:cNvSpPr/>
          <p:nvPr/>
        </p:nvSpPr>
        <p:spPr>
          <a:xfrm>
            <a:off x="4275057" y="4183208"/>
            <a:ext cx="178025" cy="218478"/>
          </a:xfrm>
          <a:prstGeom prst="rect">
            <a:avLst/>
          </a:prstGeom>
          <a:solidFill>
            <a:srgbClr val="00657F"/>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65" name="Shape 365"/>
          <p:cNvSpPr/>
          <p:nvPr/>
        </p:nvSpPr>
        <p:spPr>
          <a:xfrm>
            <a:off x="4575346" y="4183208"/>
            <a:ext cx="178025" cy="218478"/>
          </a:xfrm>
          <a:prstGeom prst="rect">
            <a:avLst/>
          </a:prstGeom>
          <a:solidFill>
            <a:srgbClr val="BF8300"/>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366" name="Shape 366"/>
          <p:cNvCxnSpPr/>
          <p:nvPr/>
        </p:nvCxnSpPr>
        <p:spPr>
          <a:xfrm>
            <a:off x="3832581" y="4300532"/>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67" name="Shape 367"/>
          <p:cNvCxnSpPr/>
          <p:nvPr/>
        </p:nvCxnSpPr>
        <p:spPr>
          <a:xfrm>
            <a:off x="4138729" y="4307277"/>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68" name="Shape 368"/>
          <p:cNvCxnSpPr/>
          <p:nvPr/>
        </p:nvCxnSpPr>
        <p:spPr>
          <a:xfrm>
            <a:off x="4438133" y="4307277"/>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69" name="Shape 369"/>
          <p:cNvCxnSpPr/>
          <p:nvPr/>
        </p:nvCxnSpPr>
        <p:spPr>
          <a:xfrm>
            <a:off x="4761813" y="4307277"/>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sp>
        <p:nvSpPr>
          <p:cNvPr id="377" name="Shape 377"/>
          <p:cNvSpPr/>
          <p:nvPr/>
        </p:nvSpPr>
        <p:spPr>
          <a:xfrm>
            <a:off x="6054603" y="3065888"/>
            <a:ext cx="1229313" cy="209250"/>
          </a:xfrm>
          <a:prstGeom prst="roundRect">
            <a:avLst>
              <a:gd name="adj" fmla="val 16667"/>
            </a:avLst>
          </a:prstGeom>
          <a:solidFill>
            <a:srgbClr val="351C7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Clr>
                <a:srgbClr val="FFFFFF"/>
              </a:buClr>
              <a:buSzPts val="1100"/>
              <a:buFont typeface="Calibri"/>
              <a:buNone/>
            </a:pPr>
            <a:r>
              <a:rPr lang="en-US" sz="1100" dirty="0">
                <a:solidFill>
                  <a:srgbClr val="FFFFFF"/>
                </a:solidFill>
                <a:latin typeface="Calibri"/>
                <a:ea typeface="Calibri"/>
                <a:cs typeface="Calibri"/>
                <a:sym typeface="Calibri"/>
              </a:rPr>
              <a:t>Barefoot Tofino</a:t>
            </a:r>
            <a:endParaRPr sz="1100" dirty="0">
              <a:solidFill>
                <a:srgbClr val="FFFFFF"/>
              </a:solidFill>
              <a:latin typeface="Calibri"/>
              <a:ea typeface="Calibri"/>
              <a:cs typeface="Calibri"/>
              <a:sym typeface="Calibri"/>
            </a:endParaRPr>
          </a:p>
        </p:txBody>
      </p:sp>
      <p:sp>
        <p:nvSpPr>
          <p:cNvPr id="378" name="Shape 378"/>
          <p:cNvSpPr/>
          <p:nvPr/>
        </p:nvSpPr>
        <p:spPr>
          <a:xfrm>
            <a:off x="6061593" y="3546611"/>
            <a:ext cx="1222483" cy="209250"/>
          </a:xfrm>
          <a:prstGeom prst="roundRect">
            <a:avLst>
              <a:gd name="adj" fmla="val 16667"/>
            </a:avLst>
          </a:prstGeom>
          <a:solidFill>
            <a:srgbClr val="351C7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Clr>
                <a:srgbClr val="FFFFFF"/>
              </a:buClr>
              <a:buSzPts val="1100"/>
              <a:buFont typeface="Calibri"/>
              <a:buNone/>
            </a:pPr>
            <a:r>
              <a:rPr lang="en-US" sz="1100" dirty="0">
                <a:solidFill>
                  <a:srgbClr val="FFFFFF"/>
                </a:solidFill>
                <a:latin typeface="Calibri"/>
                <a:ea typeface="Calibri"/>
                <a:cs typeface="Calibri"/>
                <a:sym typeface="Calibri"/>
              </a:rPr>
              <a:t>Mellanox</a:t>
            </a:r>
            <a:endParaRPr sz="1100" dirty="0">
              <a:solidFill>
                <a:srgbClr val="FFFFFF"/>
              </a:solidFill>
              <a:latin typeface="Calibri"/>
              <a:ea typeface="Calibri"/>
              <a:cs typeface="Calibri"/>
              <a:sym typeface="Calibri"/>
            </a:endParaRPr>
          </a:p>
        </p:txBody>
      </p:sp>
      <p:sp>
        <p:nvSpPr>
          <p:cNvPr id="379" name="Shape 379"/>
          <p:cNvSpPr/>
          <p:nvPr/>
        </p:nvSpPr>
        <p:spPr>
          <a:xfrm>
            <a:off x="6055863" y="3301736"/>
            <a:ext cx="1225363" cy="209250"/>
          </a:xfrm>
          <a:prstGeom prst="roundRect">
            <a:avLst>
              <a:gd name="adj" fmla="val 16667"/>
            </a:avLst>
          </a:prstGeom>
          <a:solidFill>
            <a:srgbClr val="351C7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Clr>
                <a:srgbClr val="FFFFFF"/>
              </a:buClr>
              <a:buSzPts val="1100"/>
              <a:buFont typeface="Calibri"/>
              <a:buNone/>
            </a:pPr>
            <a:r>
              <a:rPr lang="en-US" sz="1100" dirty="0">
                <a:solidFill>
                  <a:srgbClr val="FFFFFF"/>
                </a:solidFill>
                <a:latin typeface="Calibri"/>
                <a:ea typeface="Calibri"/>
                <a:cs typeface="Calibri"/>
                <a:sym typeface="Calibri"/>
              </a:rPr>
              <a:t>Cavium Xpliant</a:t>
            </a:r>
            <a:endParaRPr sz="1100" dirty="0">
              <a:solidFill>
                <a:srgbClr val="FFFFFF"/>
              </a:solidFill>
              <a:latin typeface="Calibri"/>
              <a:ea typeface="Calibri"/>
              <a:cs typeface="Calibri"/>
              <a:sym typeface="Calibri"/>
            </a:endParaRPr>
          </a:p>
        </p:txBody>
      </p:sp>
      <p:sp>
        <p:nvSpPr>
          <p:cNvPr id="380" name="Shape 380"/>
          <p:cNvSpPr/>
          <p:nvPr/>
        </p:nvSpPr>
        <p:spPr>
          <a:xfrm>
            <a:off x="4712312" y="1812800"/>
            <a:ext cx="1242900" cy="209250"/>
          </a:xfrm>
          <a:prstGeom prst="rect">
            <a:avLst/>
          </a:prstGeom>
          <a:gradFill>
            <a:gsLst>
              <a:gs pos="0">
                <a:srgbClr val="EAA3A3"/>
              </a:gs>
              <a:gs pos="35000">
                <a:srgbClr val="EFBFBF"/>
              </a:gs>
              <a:gs pos="100000">
                <a:srgbClr val="FAE5E5"/>
              </a:gs>
            </a:gsLst>
            <a:lin ang="16200000" scaled="0"/>
          </a:gradFill>
          <a:ln w="9525" cap="flat" cmpd="sng">
            <a:solidFill>
              <a:srgbClr val="96141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algn="ctr">
              <a:buClr>
                <a:srgbClr val="4B4B4B"/>
              </a:buClr>
              <a:buSzPts val="1000"/>
              <a:buFont typeface="Calibri"/>
              <a:buNone/>
            </a:pPr>
            <a:r>
              <a:rPr lang="en-US" sz="1000" dirty="0">
                <a:solidFill>
                  <a:srgbClr val="4B4B4B"/>
                </a:solidFill>
                <a:latin typeface="Calibri"/>
                <a:ea typeface="Calibri"/>
                <a:cs typeface="Calibri"/>
                <a:sym typeface="Calibri"/>
              </a:rPr>
              <a:t>fabric.p4 driver</a:t>
            </a:r>
            <a:endParaRPr sz="1000" dirty="0">
              <a:solidFill>
                <a:srgbClr val="4B4B4B"/>
              </a:solidFill>
              <a:latin typeface="Calibri"/>
              <a:ea typeface="Calibri"/>
              <a:cs typeface="Calibri"/>
              <a:sym typeface="Calibri"/>
            </a:endParaRPr>
          </a:p>
        </p:txBody>
      </p:sp>
      <p:sp>
        <p:nvSpPr>
          <p:cNvPr id="381" name="Shape 381"/>
          <p:cNvSpPr/>
          <p:nvPr/>
        </p:nvSpPr>
        <p:spPr>
          <a:xfrm>
            <a:off x="3063190" y="-6710"/>
            <a:ext cx="1287596" cy="470898"/>
          </a:xfrm>
          <a:prstGeom prst="rect">
            <a:avLst/>
          </a:prstGeom>
          <a:noFill/>
          <a:ln>
            <a:noFill/>
          </a:ln>
        </p:spPr>
        <p:txBody>
          <a:bodyPr spcFirstLastPara="1" wrap="square" lIns="91425" tIns="45700" rIns="91425" bIns="45700" anchor="t" anchorCtr="0">
            <a:noAutofit/>
          </a:bodyPr>
          <a:lstStyle/>
          <a:p>
            <a:pPr algn="ctr"/>
            <a:r>
              <a:rPr lang="en-US" sz="3200" b="1" dirty="0">
                <a:solidFill>
                  <a:srgbClr val="4F81BD"/>
                </a:solidFill>
                <a:latin typeface="Calibri"/>
                <a:ea typeface="Calibri"/>
                <a:cs typeface="Calibri"/>
                <a:sym typeface="Calibri"/>
              </a:rPr>
              <a:t>Trellis</a:t>
            </a:r>
            <a:endParaRPr sz="3200" b="1" dirty="0">
              <a:latin typeface="Calibri"/>
              <a:ea typeface="Calibri"/>
              <a:cs typeface="Calibri"/>
              <a:sym typeface="Calibri"/>
            </a:endParaRPr>
          </a:p>
        </p:txBody>
      </p:sp>
      <p:cxnSp>
        <p:nvCxnSpPr>
          <p:cNvPr id="382" name="Shape 382"/>
          <p:cNvCxnSpPr/>
          <p:nvPr/>
        </p:nvCxnSpPr>
        <p:spPr>
          <a:xfrm>
            <a:off x="5105316" y="2029813"/>
            <a:ext cx="19311" cy="1143221"/>
          </a:xfrm>
          <a:prstGeom prst="straightConnector1">
            <a:avLst/>
          </a:prstGeom>
          <a:noFill/>
          <a:ln w="25400" cap="rnd" cmpd="sng">
            <a:solidFill>
              <a:srgbClr val="C0504D"/>
            </a:solidFill>
            <a:prstDash val="solid"/>
            <a:round/>
            <a:headEnd type="none" w="sm" len="sm"/>
            <a:tailEnd type="stealth" w="med" len="med"/>
          </a:ln>
        </p:spPr>
      </p:cxnSp>
      <p:cxnSp>
        <p:nvCxnSpPr>
          <p:cNvPr id="383" name="Shape 383"/>
          <p:cNvCxnSpPr/>
          <p:nvPr/>
        </p:nvCxnSpPr>
        <p:spPr>
          <a:xfrm>
            <a:off x="5409741" y="2029813"/>
            <a:ext cx="19311" cy="1143221"/>
          </a:xfrm>
          <a:prstGeom prst="straightConnector1">
            <a:avLst/>
          </a:prstGeom>
          <a:noFill/>
          <a:ln w="25400" cap="rnd" cmpd="sng">
            <a:solidFill>
              <a:srgbClr val="C0504D"/>
            </a:solidFill>
            <a:prstDash val="solid"/>
            <a:round/>
            <a:headEnd type="none" w="sm" len="sm"/>
            <a:tailEnd type="stealth" w="med" len="med"/>
          </a:ln>
        </p:spPr>
      </p:cxnSp>
      <p:sp>
        <p:nvSpPr>
          <p:cNvPr id="384" name="Shape 384"/>
          <p:cNvSpPr/>
          <p:nvPr/>
        </p:nvSpPr>
        <p:spPr>
          <a:xfrm>
            <a:off x="2021388" y="1820559"/>
            <a:ext cx="1242900" cy="209250"/>
          </a:xfrm>
          <a:prstGeom prst="rect">
            <a:avLst/>
          </a:prstGeom>
          <a:gradFill>
            <a:gsLst>
              <a:gs pos="0">
                <a:srgbClr val="ADE5AD"/>
              </a:gs>
              <a:gs pos="35000">
                <a:srgbClr val="C4EEC4"/>
              </a:gs>
              <a:gs pos="100000">
                <a:srgbClr val="E7F9E7"/>
              </a:gs>
            </a:gsLst>
            <a:lin ang="16200000" scaled="0"/>
          </a:gradFill>
          <a:ln w="9525" cap="flat" cmpd="sng">
            <a:solidFill>
              <a:srgbClr val="479647"/>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algn="ctr">
              <a:buClr>
                <a:srgbClr val="4B4B4B"/>
              </a:buClr>
              <a:buSzPts val="1000"/>
              <a:buFont typeface="Calibri"/>
              <a:buNone/>
            </a:pPr>
            <a:r>
              <a:rPr lang="en-US" sz="1000" dirty="0">
                <a:solidFill>
                  <a:srgbClr val="4B4B4B"/>
                </a:solidFill>
                <a:latin typeface="Calibri"/>
                <a:ea typeface="Calibri"/>
                <a:cs typeface="Calibri"/>
                <a:sym typeface="Calibri"/>
              </a:rPr>
              <a:t>OF-DPA driver</a:t>
            </a:r>
            <a:endParaRPr sz="1000" dirty="0">
              <a:solidFill>
                <a:srgbClr val="4B4B4B"/>
              </a:solidFill>
              <a:latin typeface="Calibri"/>
              <a:ea typeface="Calibri"/>
              <a:cs typeface="Calibri"/>
              <a:sym typeface="Calibri"/>
            </a:endParaRPr>
          </a:p>
        </p:txBody>
      </p:sp>
      <p:cxnSp>
        <p:nvCxnSpPr>
          <p:cNvPr id="385" name="Shape 385"/>
          <p:cNvCxnSpPr/>
          <p:nvPr/>
        </p:nvCxnSpPr>
        <p:spPr>
          <a:xfrm>
            <a:off x="2476632" y="2039029"/>
            <a:ext cx="19311" cy="1143221"/>
          </a:xfrm>
          <a:prstGeom prst="straightConnector1">
            <a:avLst/>
          </a:prstGeom>
          <a:noFill/>
          <a:ln w="25400" cap="rnd" cmpd="sng">
            <a:solidFill>
              <a:schemeClr val="accent3"/>
            </a:solidFill>
            <a:prstDash val="solid"/>
            <a:round/>
            <a:headEnd type="none" w="sm" len="sm"/>
            <a:tailEnd type="stealth" w="med" len="med"/>
          </a:ln>
        </p:spPr>
      </p:cxnSp>
      <p:cxnSp>
        <p:nvCxnSpPr>
          <p:cNvPr id="386" name="Shape 386"/>
          <p:cNvCxnSpPr/>
          <p:nvPr/>
        </p:nvCxnSpPr>
        <p:spPr>
          <a:xfrm>
            <a:off x="2781057" y="2039029"/>
            <a:ext cx="19311" cy="1143221"/>
          </a:xfrm>
          <a:prstGeom prst="straightConnector1">
            <a:avLst/>
          </a:prstGeom>
          <a:noFill/>
          <a:ln w="25400" cap="rnd" cmpd="sng">
            <a:solidFill>
              <a:schemeClr val="accent3"/>
            </a:solidFill>
            <a:prstDash val="solid"/>
            <a:round/>
            <a:headEnd type="none" w="sm" len="sm"/>
            <a:tailEnd type="stealth" w="med" len="med"/>
          </a:ln>
        </p:spPr>
      </p:cxnSp>
      <p:sp>
        <p:nvSpPr>
          <p:cNvPr id="387" name="Shape 387"/>
          <p:cNvSpPr/>
          <p:nvPr/>
        </p:nvSpPr>
        <p:spPr>
          <a:xfrm>
            <a:off x="1228089" y="3102213"/>
            <a:ext cx="1159070" cy="209250"/>
          </a:xfrm>
          <a:prstGeom prst="roundRect">
            <a:avLst>
              <a:gd name="adj" fmla="val 16667"/>
            </a:avLst>
          </a:prstGeom>
          <a:solidFill>
            <a:srgbClr val="351C7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FFFFFF"/>
              </a:buClr>
              <a:buSzPts val="1100"/>
              <a:buFont typeface="Calibri"/>
              <a:buNone/>
            </a:pPr>
            <a:r>
              <a:rPr lang="en-US" sz="1100" dirty="0">
                <a:solidFill>
                  <a:srgbClr val="FFFFFF"/>
                </a:solidFill>
                <a:latin typeface="Calibri"/>
                <a:ea typeface="Calibri"/>
                <a:cs typeface="Calibri"/>
                <a:sym typeface="Calibri"/>
              </a:rPr>
              <a:t>Brcm Qumran </a:t>
            </a:r>
            <a:endParaRPr sz="1100" dirty="0">
              <a:solidFill>
                <a:srgbClr val="FFFFFF"/>
              </a:solidFill>
              <a:latin typeface="Calibri"/>
              <a:ea typeface="Calibri"/>
              <a:cs typeface="Calibri"/>
              <a:sym typeface="Calibri"/>
            </a:endParaRPr>
          </a:p>
        </p:txBody>
      </p:sp>
      <p:sp>
        <p:nvSpPr>
          <p:cNvPr id="388" name="Shape 388"/>
          <p:cNvSpPr/>
          <p:nvPr/>
        </p:nvSpPr>
        <p:spPr>
          <a:xfrm>
            <a:off x="1221875" y="3582936"/>
            <a:ext cx="1172293" cy="209250"/>
          </a:xfrm>
          <a:prstGeom prst="roundRect">
            <a:avLst>
              <a:gd name="adj" fmla="val 16667"/>
            </a:avLst>
          </a:prstGeom>
          <a:solidFill>
            <a:srgbClr val="351C7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FFFFFF"/>
              </a:buClr>
              <a:buSzPts val="1100"/>
              <a:buFont typeface="Calibri"/>
              <a:buNone/>
            </a:pPr>
            <a:r>
              <a:rPr lang="en-US" sz="1100" dirty="0">
                <a:solidFill>
                  <a:srgbClr val="FFFFFF"/>
                </a:solidFill>
                <a:latin typeface="Calibri"/>
                <a:ea typeface="Calibri"/>
                <a:cs typeface="Calibri"/>
                <a:sym typeface="Calibri"/>
              </a:rPr>
              <a:t>Brcm Trident2</a:t>
            </a:r>
            <a:endParaRPr sz="1100" dirty="0">
              <a:solidFill>
                <a:srgbClr val="FFFFFF"/>
              </a:solidFill>
              <a:latin typeface="Calibri"/>
              <a:ea typeface="Calibri"/>
              <a:cs typeface="Calibri"/>
              <a:sym typeface="Calibri"/>
            </a:endParaRPr>
          </a:p>
        </p:txBody>
      </p:sp>
      <p:sp>
        <p:nvSpPr>
          <p:cNvPr id="389" name="Shape 389"/>
          <p:cNvSpPr/>
          <p:nvPr/>
        </p:nvSpPr>
        <p:spPr>
          <a:xfrm>
            <a:off x="1221864" y="3338061"/>
            <a:ext cx="1166566" cy="209250"/>
          </a:xfrm>
          <a:prstGeom prst="roundRect">
            <a:avLst>
              <a:gd name="adj" fmla="val 16667"/>
            </a:avLst>
          </a:prstGeom>
          <a:solidFill>
            <a:srgbClr val="351C7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FFFFFF"/>
              </a:buClr>
              <a:buSzPts val="1100"/>
              <a:buFont typeface="Calibri"/>
              <a:buNone/>
            </a:pPr>
            <a:r>
              <a:rPr lang="en-US" sz="1100" dirty="0">
                <a:solidFill>
                  <a:srgbClr val="FFFFFF"/>
                </a:solidFill>
                <a:latin typeface="Calibri"/>
                <a:ea typeface="Calibri"/>
                <a:cs typeface="Calibri"/>
                <a:sym typeface="Calibri"/>
              </a:rPr>
              <a:t>Brcm Tomahawk</a:t>
            </a:r>
            <a:endParaRPr sz="1100" dirty="0">
              <a:solidFill>
                <a:srgbClr val="FFFFFF"/>
              </a:solidFill>
              <a:latin typeface="Calibri"/>
              <a:ea typeface="Calibri"/>
              <a:cs typeface="Calibri"/>
              <a:sym typeface="Calibri"/>
            </a:endParaRPr>
          </a:p>
        </p:txBody>
      </p:sp>
      <p:sp>
        <p:nvSpPr>
          <p:cNvPr id="390" name="Shape 390"/>
          <p:cNvSpPr txBox="1"/>
          <p:nvPr/>
        </p:nvSpPr>
        <p:spPr>
          <a:xfrm>
            <a:off x="1780426" y="2449436"/>
            <a:ext cx="822010" cy="249299"/>
          </a:xfrm>
          <a:prstGeom prst="rect">
            <a:avLst/>
          </a:prstGeom>
          <a:noFill/>
          <a:ln>
            <a:noFill/>
          </a:ln>
        </p:spPr>
        <p:txBody>
          <a:bodyPr spcFirstLastPara="1" wrap="square" lIns="91425" tIns="45700" rIns="91425" bIns="45700" anchor="t" anchorCtr="0">
            <a:noAutofit/>
          </a:bodyPr>
          <a:lstStyle/>
          <a:p>
            <a:pPr algn="ctr"/>
            <a:r>
              <a:rPr lang="en-US" sz="1200" dirty="0">
                <a:solidFill>
                  <a:srgbClr val="4B4B4B"/>
                </a:solidFill>
                <a:latin typeface="Calibri"/>
                <a:ea typeface="Calibri"/>
                <a:cs typeface="Calibri"/>
                <a:sym typeface="Calibri"/>
              </a:rPr>
              <a:t>OpenFlow</a:t>
            </a:r>
            <a:endParaRPr sz="1200" dirty="0">
              <a:solidFill>
                <a:srgbClr val="4B4B4B"/>
              </a:solidFill>
              <a:latin typeface="Calibri"/>
              <a:ea typeface="Calibri"/>
              <a:cs typeface="Calibri"/>
              <a:sym typeface="Calibri"/>
            </a:endParaRPr>
          </a:p>
        </p:txBody>
      </p:sp>
      <p:sp>
        <p:nvSpPr>
          <p:cNvPr id="391" name="Shape 391"/>
          <p:cNvSpPr txBox="1"/>
          <p:nvPr/>
        </p:nvSpPr>
        <p:spPr>
          <a:xfrm>
            <a:off x="2792099" y="2446522"/>
            <a:ext cx="755210" cy="249299"/>
          </a:xfrm>
          <a:prstGeom prst="rect">
            <a:avLst/>
          </a:prstGeom>
          <a:noFill/>
          <a:ln>
            <a:noFill/>
          </a:ln>
        </p:spPr>
        <p:txBody>
          <a:bodyPr spcFirstLastPara="1" wrap="square" lIns="91425" tIns="45700" rIns="91425" bIns="45700" anchor="t" anchorCtr="0">
            <a:noAutofit/>
          </a:bodyPr>
          <a:lstStyle/>
          <a:p>
            <a:pPr algn="ctr"/>
            <a:r>
              <a:rPr lang="en-US" sz="1200" dirty="0">
                <a:solidFill>
                  <a:srgbClr val="4B4B4B"/>
                </a:solidFill>
                <a:latin typeface="Calibri"/>
                <a:ea typeface="Calibri"/>
                <a:cs typeface="Calibri"/>
                <a:sym typeface="Calibri"/>
              </a:rPr>
              <a:t>NetConf</a:t>
            </a:r>
            <a:endParaRPr sz="1200" dirty="0">
              <a:solidFill>
                <a:srgbClr val="4B4B4B"/>
              </a:solidFill>
              <a:latin typeface="Calibri"/>
              <a:ea typeface="Calibri"/>
              <a:cs typeface="Calibri"/>
              <a:sym typeface="Calibri"/>
            </a:endParaRPr>
          </a:p>
        </p:txBody>
      </p:sp>
      <p:sp>
        <p:nvSpPr>
          <p:cNvPr id="392" name="Shape 392"/>
          <p:cNvSpPr/>
          <p:nvPr/>
        </p:nvSpPr>
        <p:spPr>
          <a:xfrm>
            <a:off x="1541369" y="1070162"/>
            <a:ext cx="1339792" cy="215564"/>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US" sz="1200" dirty="0">
                <a:solidFill>
                  <a:srgbClr val="4B4B4B"/>
                </a:solidFill>
                <a:latin typeface="Calibri"/>
                <a:ea typeface="Calibri"/>
                <a:cs typeface="Calibri"/>
                <a:sym typeface="Calibri"/>
              </a:rPr>
              <a:t>Segment Routing</a:t>
            </a:r>
            <a:endParaRPr dirty="0"/>
          </a:p>
        </p:txBody>
      </p:sp>
      <p:sp>
        <p:nvSpPr>
          <p:cNvPr id="393" name="Shape 393"/>
          <p:cNvSpPr/>
          <p:nvPr/>
        </p:nvSpPr>
        <p:spPr>
          <a:xfrm>
            <a:off x="2936473" y="1064296"/>
            <a:ext cx="1166931" cy="215564"/>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US" sz="1200" dirty="0">
                <a:solidFill>
                  <a:srgbClr val="4B4B4B"/>
                </a:solidFill>
                <a:latin typeface="Calibri"/>
                <a:ea typeface="Calibri"/>
                <a:cs typeface="Calibri"/>
                <a:sym typeface="Calibri"/>
              </a:rPr>
              <a:t>DHCP L3 Relay</a:t>
            </a:r>
            <a:endParaRPr dirty="0"/>
          </a:p>
        </p:txBody>
      </p:sp>
      <p:sp>
        <p:nvSpPr>
          <p:cNvPr id="394" name="Shape 394"/>
          <p:cNvSpPr/>
          <p:nvPr/>
        </p:nvSpPr>
        <p:spPr>
          <a:xfrm>
            <a:off x="4162504" y="1060889"/>
            <a:ext cx="787195" cy="215564"/>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US" sz="1200" dirty="0">
                <a:solidFill>
                  <a:srgbClr val="4B4B4B"/>
                </a:solidFill>
                <a:latin typeface="Calibri"/>
                <a:ea typeface="Calibri"/>
                <a:cs typeface="Calibri"/>
                <a:sym typeface="Calibri"/>
              </a:rPr>
              <a:t>vRouter</a:t>
            </a:r>
            <a:endParaRPr dirty="0"/>
          </a:p>
        </p:txBody>
      </p:sp>
      <p:sp>
        <p:nvSpPr>
          <p:cNvPr id="395" name="Shape 395"/>
          <p:cNvSpPr/>
          <p:nvPr/>
        </p:nvSpPr>
        <p:spPr>
          <a:xfrm>
            <a:off x="5004323" y="1054305"/>
            <a:ext cx="787195" cy="215564"/>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US" sz="1200" dirty="0">
                <a:solidFill>
                  <a:srgbClr val="4B4B4B"/>
                </a:solidFill>
                <a:latin typeface="Calibri"/>
                <a:ea typeface="Calibri"/>
                <a:cs typeface="Calibri"/>
                <a:sym typeface="Calibri"/>
              </a:rPr>
              <a:t>Multicast</a:t>
            </a:r>
            <a:endParaRPr dirty="0"/>
          </a:p>
        </p:txBody>
      </p:sp>
      <p:sp>
        <p:nvSpPr>
          <p:cNvPr id="396" name="Shape 396"/>
          <p:cNvSpPr/>
          <p:nvPr/>
        </p:nvSpPr>
        <p:spPr>
          <a:xfrm>
            <a:off x="5845935" y="1054305"/>
            <a:ext cx="901146" cy="215564"/>
          </a:xfrm>
          <a:prstGeom prst="roundRect">
            <a:avLst>
              <a:gd name="adj" fmla="val 16667"/>
            </a:avLst>
          </a:prstGeom>
          <a:solidFill>
            <a:schemeClr val="accent2"/>
          </a:solidFill>
          <a:ln w="25400" cap="flat" cmpd="sng">
            <a:solidFill>
              <a:srgbClr val="7F2525"/>
            </a:solidFill>
            <a:prstDash val="solid"/>
            <a:round/>
            <a:headEnd type="none" w="sm" len="sm"/>
            <a:tailEnd type="none" w="sm" len="sm"/>
          </a:ln>
        </p:spPr>
        <p:txBody>
          <a:bodyPr spcFirstLastPara="1" wrap="square" lIns="91425" tIns="45700" rIns="91425" bIns="45700" anchor="ctr" anchorCtr="0">
            <a:noAutofit/>
          </a:bodyPr>
          <a:lstStyle/>
          <a:p>
            <a:pPr algn="ctr"/>
            <a:r>
              <a:rPr lang="en-US" sz="1200" dirty="0">
                <a:solidFill>
                  <a:srgbClr val="FFFFFF"/>
                </a:solidFill>
                <a:latin typeface="Calibri"/>
                <a:ea typeface="Calibri"/>
                <a:cs typeface="Calibri"/>
                <a:sym typeface="Calibri"/>
              </a:rPr>
              <a:t>SPGW-app</a:t>
            </a:r>
            <a:endParaRPr dirty="0"/>
          </a:p>
        </p:txBody>
      </p:sp>
      <p:sp>
        <p:nvSpPr>
          <p:cNvPr id="397" name="Shape 397"/>
          <p:cNvSpPr txBox="1"/>
          <p:nvPr/>
        </p:nvSpPr>
        <p:spPr>
          <a:xfrm>
            <a:off x="455977" y="497074"/>
            <a:ext cx="2130713" cy="470898"/>
          </a:xfrm>
          <a:prstGeom prst="rect">
            <a:avLst/>
          </a:prstGeom>
          <a:noFill/>
          <a:ln>
            <a:noFill/>
          </a:ln>
        </p:spPr>
        <p:txBody>
          <a:bodyPr spcFirstLastPara="1" wrap="square" lIns="91425" tIns="45700" rIns="91425" bIns="45700" anchor="t" anchorCtr="0">
            <a:noAutofit/>
          </a:bodyPr>
          <a:lstStyle/>
          <a:p>
            <a:r>
              <a:rPr lang="en-US" dirty="0">
                <a:solidFill>
                  <a:srgbClr val="007DCC"/>
                </a:solidFill>
                <a:latin typeface="Calibri"/>
                <a:ea typeface="Calibri"/>
                <a:cs typeface="Calibri"/>
                <a:sym typeface="Calibri"/>
              </a:rPr>
              <a:t>Same set of Trellis applications on ONOS</a:t>
            </a:r>
            <a:endParaRPr dirty="0"/>
          </a:p>
        </p:txBody>
      </p:sp>
      <p:sp>
        <p:nvSpPr>
          <p:cNvPr id="399" name="Shape 399"/>
          <p:cNvSpPr txBox="1"/>
          <p:nvPr/>
        </p:nvSpPr>
        <p:spPr>
          <a:xfrm>
            <a:off x="7663863" y="3058953"/>
            <a:ext cx="1348575" cy="611010"/>
          </a:xfrm>
          <a:prstGeom prst="rect">
            <a:avLst/>
          </a:prstGeom>
          <a:noFill/>
          <a:ln>
            <a:noFill/>
          </a:ln>
        </p:spPr>
        <p:txBody>
          <a:bodyPr spcFirstLastPara="1" wrap="square" lIns="91425" tIns="91425" rIns="91425" bIns="91425" anchor="t" anchorCtr="0">
            <a:noAutofit/>
          </a:bodyPr>
          <a:lstStyle/>
          <a:p>
            <a:pPr>
              <a:buClr>
                <a:srgbClr val="38761D"/>
              </a:buClr>
              <a:buSzPts val="1400"/>
              <a:buFont typeface="Calibri"/>
              <a:buNone/>
            </a:pPr>
            <a:r>
              <a:rPr lang="en-US" dirty="0">
                <a:solidFill>
                  <a:srgbClr val="38761D"/>
                </a:solidFill>
                <a:latin typeface="Calibri"/>
                <a:ea typeface="Calibri"/>
                <a:cs typeface="Calibri"/>
                <a:sym typeface="Calibri"/>
              </a:rPr>
              <a:t>P4 </a:t>
            </a:r>
            <a:endParaRPr dirty="0"/>
          </a:p>
          <a:p>
            <a:pPr>
              <a:buClr>
                <a:srgbClr val="38761D"/>
              </a:buClr>
              <a:buSzPts val="1400"/>
              <a:buFont typeface="Calibri"/>
              <a:buNone/>
            </a:pPr>
            <a:r>
              <a:rPr lang="en-US" dirty="0">
                <a:solidFill>
                  <a:srgbClr val="38761D"/>
                </a:solidFill>
                <a:latin typeface="Calibri"/>
                <a:ea typeface="Calibri"/>
                <a:cs typeface="Calibri"/>
                <a:sym typeface="Calibri"/>
              </a:rPr>
              <a:t>capable hardware</a:t>
            </a:r>
            <a:endParaRPr dirty="0">
              <a:solidFill>
                <a:srgbClr val="38761D"/>
              </a:solidFill>
              <a:latin typeface="Calibri"/>
              <a:ea typeface="Calibri"/>
              <a:cs typeface="Calibri"/>
              <a:sym typeface="Calibri"/>
            </a:endParaRPr>
          </a:p>
        </p:txBody>
      </p:sp>
      <p:cxnSp>
        <p:nvCxnSpPr>
          <p:cNvPr id="400" name="Shape 400"/>
          <p:cNvCxnSpPr/>
          <p:nvPr/>
        </p:nvCxnSpPr>
        <p:spPr>
          <a:xfrm>
            <a:off x="1058383" y="967978"/>
            <a:ext cx="367317" cy="171602"/>
          </a:xfrm>
          <a:prstGeom prst="straightConnector1">
            <a:avLst/>
          </a:prstGeom>
          <a:noFill/>
          <a:ln w="25400" cap="rnd" cmpd="sng">
            <a:solidFill>
              <a:srgbClr val="939393"/>
            </a:solidFill>
            <a:prstDash val="solid"/>
            <a:round/>
            <a:headEnd type="none" w="sm" len="sm"/>
            <a:tailEnd type="stealth" w="med" len="med"/>
          </a:ln>
        </p:spPr>
      </p:cxnSp>
      <p:sp>
        <p:nvSpPr>
          <p:cNvPr id="401" name="Shape 401"/>
          <p:cNvSpPr txBox="1"/>
          <p:nvPr/>
        </p:nvSpPr>
        <p:spPr>
          <a:xfrm>
            <a:off x="7532014" y="1974672"/>
            <a:ext cx="1480400" cy="611010"/>
          </a:xfrm>
          <a:prstGeom prst="rect">
            <a:avLst/>
          </a:prstGeom>
          <a:noFill/>
          <a:ln>
            <a:noFill/>
          </a:ln>
        </p:spPr>
        <p:txBody>
          <a:bodyPr spcFirstLastPara="1" wrap="square" lIns="91425" tIns="91425" rIns="91425" bIns="91425" anchor="t" anchorCtr="0">
            <a:noAutofit/>
          </a:bodyPr>
          <a:lstStyle/>
          <a:p>
            <a:pPr>
              <a:buClr>
                <a:srgbClr val="38761D"/>
              </a:buClr>
              <a:buSzPts val="1400"/>
              <a:buFont typeface="Calibri"/>
              <a:buNone/>
            </a:pPr>
            <a:r>
              <a:rPr lang="en-US" dirty="0">
                <a:solidFill>
                  <a:srgbClr val="38761D"/>
                </a:solidFill>
                <a:latin typeface="Calibri"/>
                <a:ea typeface="Calibri"/>
                <a:cs typeface="Calibri"/>
                <a:sym typeface="Calibri"/>
              </a:rPr>
              <a:t>Allowing new functionality on hardware (demo at MWC ‘18)</a:t>
            </a:r>
            <a:endParaRPr dirty="0">
              <a:solidFill>
                <a:srgbClr val="38761D"/>
              </a:solidFill>
              <a:latin typeface="Calibri"/>
              <a:ea typeface="Calibri"/>
              <a:cs typeface="Calibri"/>
              <a:sym typeface="Calibri"/>
            </a:endParaRPr>
          </a:p>
        </p:txBody>
      </p:sp>
      <p:grpSp>
        <p:nvGrpSpPr>
          <p:cNvPr id="2" name="Group 1"/>
          <p:cNvGrpSpPr/>
          <p:nvPr/>
        </p:nvGrpSpPr>
        <p:grpSpPr>
          <a:xfrm>
            <a:off x="6747205" y="309336"/>
            <a:ext cx="2161793" cy="1511223"/>
            <a:chOff x="6747205" y="309336"/>
            <a:chExt cx="2161793" cy="1511223"/>
          </a:xfrm>
        </p:grpSpPr>
        <p:sp>
          <p:nvSpPr>
            <p:cNvPr id="337" name="Shape 337"/>
            <p:cNvSpPr/>
            <p:nvPr/>
          </p:nvSpPr>
          <p:spPr>
            <a:xfrm>
              <a:off x="7308805" y="1139575"/>
              <a:ext cx="1059310" cy="680984"/>
            </a:xfrm>
            <a:prstGeom prst="flowChartMultidocument">
              <a:avLst/>
            </a:prstGeom>
            <a:gradFill>
              <a:gsLst>
                <a:gs pos="0">
                  <a:srgbClr val="FFD874"/>
                </a:gs>
                <a:gs pos="35000">
                  <a:srgbClr val="FFE19F"/>
                </a:gs>
                <a:gs pos="100000">
                  <a:srgbClr val="FFF2D6"/>
                </a:gs>
              </a:gsLst>
              <a:lin ang="16200000" scaled="0"/>
            </a:gradFill>
            <a:ln w="9525" cap="flat" cmpd="sng">
              <a:solidFill>
                <a:srgbClr val="FFAC0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b" anchorCtr="0">
              <a:noAutofit/>
            </a:bodyPr>
            <a:lstStyle/>
            <a:p>
              <a:pPr algn="ctr"/>
              <a:r>
                <a:rPr lang="en-US" dirty="0">
                  <a:solidFill>
                    <a:srgbClr val="4B4B4B"/>
                  </a:solidFill>
                  <a:latin typeface="Calibri"/>
                  <a:ea typeface="Calibri"/>
                  <a:cs typeface="Calibri"/>
                  <a:sym typeface="Calibri"/>
                </a:rPr>
                <a:t>P4</a:t>
              </a:r>
              <a:endParaRPr dirty="0">
                <a:solidFill>
                  <a:srgbClr val="4B4B4B"/>
                </a:solidFill>
                <a:latin typeface="Calibri"/>
                <a:ea typeface="Calibri"/>
                <a:cs typeface="Calibri"/>
                <a:sym typeface="Calibri"/>
              </a:endParaRPr>
            </a:p>
          </p:txBody>
        </p:sp>
        <p:cxnSp>
          <p:nvCxnSpPr>
            <p:cNvPr id="338" name="Shape 338"/>
            <p:cNvCxnSpPr>
              <a:stCxn id="337" idx="1"/>
            </p:cNvCxnSpPr>
            <p:nvPr/>
          </p:nvCxnSpPr>
          <p:spPr>
            <a:xfrm rot="10800000">
              <a:off x="6747205" y="1480067"/>
              <a:ext cx="561600" cy="0"/>
            </a:xfrm>
            <a:prstGeom prst="straightConnector1">
              <a:avLst/>
            </a:prstGeom>
            <a:noFill/>
            <a:ln w="25400"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sp>
          <p:nvSpPr>
            <p:cNvPr id="370" name="Shape 370"/>
            <p:cNvSpPr/>
            <p:nvPr/>
          </p:nvSpPr>
          <p:spPr>
            <a:xfrm>
              <a:off x="7456724" y="1285731"/>
              <a:ext cx="136291" cy="174484"/>
            </a:xfrm>
            <a:prstGeom prst="rect">
              <a:avLst/>
            </a:prstGeom>
            <a:solidFill>
              <a:schemeClr val="accent4"/>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71" name="Shape 371"/>
            <p:cNvSpPr/>
            <p:nvPr/>
          </p:nvSpPr>
          <p:spPr>
            <a:xfrm>
              <a:off x="7740116" y="1285731"/>
              <a:ext cx="130459" cy="174484"/>
            </a:xfrm>
            <a:prstGeom prst="rect">
              <a:avLst/>
            </a:prstGeom>
            <a:solidFill>
              <a:srgbClr val="00657F"/>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cxnSp>
          <p:nvCxnSpPr>
            <p:cNvPr id="372" name="Shape 372"/>
            <p:cNvCxnSpPr/>
            <p:nvPr/>
          </p:nvCxnSpPr>
          <p:spPr>
            <a:xfrm>
              <a:off x="7306126" y="1386122"/>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73" name="Shape 373"/>
            <p:cNvCxnSpPr/>
            <p:nvPr/>
          </p:nvCxnSpPr>
          <p:spPr>
            <a:xfrm>
              <a:off x="7603807" y="1384400"/>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74" name="Shape 374"/>
            <p:cNvCxnSpPr/>
            <p:nvPr/>
          </p:nvCxnSpPr>
          <p:spPr>
            <a:xfrm>
              <a:off x="7886277" y="1384400"/>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375" name="Shape 375"/>
            <p:cNvCxnSpPr/>
            <p:nvPr/>
          </p:nvCxnSpPr>
          <p:spPr>
            <a:xfrm>
              <a:off x="8176089" y="1384400"/>
              <a:ext cx="142122" cy="0"/>
            </a:xfrm>
            <a:prstGeom prst="straightConnector1">
              <a:avLst/>
            </a:prstGeom>
            <a:noFill/>
            <a:ln w="9525" cap="flat" cmpd="sng">
              <a:solidFill>
                <a:srgbClr val="17A2FF"/>
              </a:solidFill>
              <a:prstDash val="solid"/>
              <a:round/>
              <a:headEnd type="none" w="sm" len="sm"/>
              <a:tailEnd type="triangle" w="med" len="med"/>
            </a:ln>
            <a:effectLst>
              <a:outerShdw blurRad="40000" dist="20000" dir="5400000" rotWithShape="0">
                <a:srgbClr val="000000">
                  <a:alpha val="37647"/>
                </a:srgbClr>
              </a:outerShdw>
            </a:effectLst>
          </p:spPr>
        </p:cxnSp>
        <p:sp>
          <p:nvSpPr>
            <p:cNvPr id="376" name="Shape 376"/>
            <p:cNvSpPr/>
            <p:nvPr/>
          </p:nvSpPr>
          <p:spPr>
            <a:xfrm>
              <a:off x="8036440" y="1285724"/>
              <a:ext cx="130459" cy="174484"/>
            </a:xfrm>
            <a:prstGeom prst="rect">
              <a:avLst/>
            </a:prstGeom>
            <a:solidFill>
              <a:srgbClr val="BF8300"/>
            </a:solidFill>
            <a:ln w="9525" cap="flat" cmpd="sng">
              <a:solidFill>
                <a:srgbClr val="4582C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rgbClr val="FFFFFF"/>
                </a:solidFill>
                <a:latin typeface="Calibri"/>
                <a:ea typeface="Calibri"/>
                <a:cs typeface="Calibri"/>
                <a:sym typeface="Calibri"/>
              </a:endParaRPr>
            </a:p>
          </p:txBody>
        </p:sp>
        <p:sp>
          <p:nvSpPr>
            <p:cNvPr id="398" name="Shape 398"/>
            <p:cNvSpPr txBox="1"/>
            <p:nvPr/>
          </p:nvSpPr>
          <p:spPr>
            <a:xfrm>
              <a:off x="6866497" y="309336"/>
              <a:ext cx="2042501" cy="611010"/>
            </a:xfrm>
            <a:prstGeom prst="rect">
              <a:avLst/>
            </a:prstGeom>
            <a:noFill/>
            <a:ln>
              <a:noFill/>
            </a:ln>
          </p:spPr>
          <p:txBody>
            <a:bodyPr spcFirstLastPara="1" wrap="square" lIns="91425" tIns="91425" rIns="91425" bIns="91425" anchor="t" anchorCtr="0">
              <a:noAutofit/>
            </a:bodyPr>
            <a:lstStyle/>
            <a:p>
              <a:pPr>
                <a:buClr>
                  <a:srgbClr val="38761D"/>
                </a:buClr>
                <a:buSzPts val="1400"/>
                <a:buFont typeface="Calibri"/>
                <a:buNone/>
              </a:pPr>
              <a:r>
                <a:rPr lang="en-US" dirty="0">
                  <a:solidFill>
                    <a:srgbClr val="38761D"/>
                  </a:solidFill>
                  <a:latin typeface="Calibri"/>
                  <a:ea typeface="Calibri"/>
                  <a:cs typeface="Calibri"/>
                  <a:sym typeface="Calibri"/>
                </a:rPr>
                <a:t>Enhanced with P4 program deployment and pipeline configuration</a:t>
              </a:r>
              <a:endParaRPr dirty="0">
                <a:solidFill>
                  <a:srgbClr val="38761D"/>
                </a:solidFill>
                <a:latin typeface="Calibri"/>
                <a:ea typeface="Calibri"/>
                <a:cs typeface="Calibri"/>
                <a:sym typeface="Calibri"/>
              </a:endParaRPr>
            </a:p>
          </p:txBody>
        </p:sp>
        <p:cxnSp>
          <p:nvCxnSpPr>
            <p:cNvPr id="402" name="Shape 402"/>
            <p:cNvCxnSpPr/>
            <p:nvPr/>
          </p:nvCxnSpPr>
          <p:spPr>
            <a:xfrm>
              <a:off x="7061094" y="1067085"/>
              <a:ext cx="206700" cy="249600"/>
            </a:xfrm>
            <a:prstGeom prst="straightConnector1">
              <a:avLst/>
            </a:prstGeom>
            <a:noFill/>
            <a:ln w="25400" cap="rnd" cmpd="sng">
              <a:solidFill>
                <a:srgbClr val="939393"/>
              </a:solidFill>
              <a:prstDash val="solid"/>
              <a:round/>
              <a:headEnd type="none" w="sm" len="sm"/>
              <a:tailEnd type="stealth" w="med" len="med"/>
            </a:ln>
          </p:spPr>
        </p:cxnSp>
      </p:grpSp>
      <p:sp>
        <p:nvSpPr>
          <p:cNvPr id="403" name="Shape 403"/>
          <p:cNvSpPr/>
          <p:nvPr/>
        </p:nvSpPr>
        <p:spPr>
          <a:xfrm>
            <a:off x="7381422" y="2950033"/>
            <a:ext cx="150592" cy="845039"/>
          </a:xfrm>
          <a:prstGeom prst="rightBrace">
            <a:avLst>
              <a:gd name="adj1" fmla="val 8333"/>
              <a:gd name="adj2" fmla="val 50000"/>
            </a:avLst>
          </a:prstGeom>
          <a:noFill/>
          <a:ln w="25400" cap="rnd" cmpd="sng">
            <a:solidFill>
              <a:srgbClr val="939393"/>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rgbClr val="4B4B4B"/>
              </a:solidFill>
              <a:latin typeface="Calibri"/>
              <a:ea typeface="Calibri"/>
              <a:cs typeface="Calibri"/>
              <a:sym typeface="Calibri"/>
            </a:endParaRPr>
          </a:p>
        </p:txBody>
      </p:sp>
      <p:cxnSp>
        <p:nvCxnSpPr>
          <p:cNvPr id="404" name="Shape 404"/>
          <p:cNvCxnSpPr>
            <a:stCxn id="401" idx="1"/>
          </p:cNvCxnSpPr>
          <p:nvPr/>
        </p:nvCxnSpPr>
        <p:spPr>
          <a:xfrm rot="10800000">
            <a:off x="6768814" y="1296179"/>
            <a:ext cx="763200" cy="984000"/>
          </a:xfrm>
          <a:prstGeom prst="straightConnector1">
            <a:avLst/>
          </a:prstGeom>
          <a:noFill/>
          <a:ln w="25400" cap="rnd" cmpd="sng">
            <a:solidFill>
              <a:srgbClr val="939393"/>
            </a:solidFill>
            <a:prstDash val="solid"/>
            <a:round/>
            <a:headEnd type="none" w="sm" len="sm"/>
            <a:tailEnd type="stealth" w="med" len="med"/>
          </a:ln>
        </p:spPr>
      </p:cxnSp>
      <p:cxnSp>
        <p:nvCxnSpPr>
          <p:cNvPr id="405" name="Shape 405"/>
          <p:cNvCxnSpPr/>
          <p:nvPr/>
        </p:nvCxnSpPr>
        <p:spPr>
          <a:xfrm flipH="1">
            <a:off x="6779996" y="2449419"/>
            <a:ext cx="752018" cy="609534"/>
          </a:xfrm>
          <a:prstGeom prst="straightConnector1">
            <a:avLst/>
          </a:prstGeom>
          <a:noFill/>
          <a:ln w="25400" cap="rnd" cmpd="sng">
            <a:solidFill>
              <a:srgbClr val="939393"/>
            </a:solidFill>
            <a:prstDash val="solid"/>
            <a:round/>
            <a:headEnd type="none" w="sm" len="sm"/>
            <a:tailEnd type="stealth" w="med" len="med"/>
          </a:ln>
        </p:spPr>
      </p:cxnSp>
      <p:sp>
        <p:nvSpPr>
          <p:cNvPr id="3" name="Rectangle 2"/>
          <p:cNvSpPr/>
          <p:nvPr/>
        </p:nvSpPr>
        <p:spPr>
          <a:xfrm>
            <a:off x="4032403" y="-5880"/>
            <a:ext cx="1394330" cy="584776"/>
          </a:xfrm>
          <a:prstGeom prst="rect">
            <a:avLst/>
          </a:prstGeom>
        </p:spPr>
        <p:txBody>
          <a:bodyPr wrap="square">
            <a:spAutoFit/>
          </a:bodyPr>
          <a:lstStyle/>
          <a:p>
            <a:pPr algn="ctr"/>
            <a:r>
              <a:rPr lang="uk-UA" sz="3200" b="1" dirty="0">
                <a:solidFill>
                  <a:srgbClr val="4F81BD"/>
                </a:solidFill>
                <a:latin typeface="Calibri"/>
                <a:ea typeface="Calibri"/>
                <a:cs typeface="Calibri"/>
                <a:sym typeface="Calibri"/>
              </a:rPr>
              <a:t>&amp; P4</a:t>
            </a:r>
            <a:endParaRPr lang="uk-UA" sz="3200" b="1" dirty="0">
              <a:latin typeface="Calibri"/>
              <a:ea typeface="Calibri"/>
              <a:cs typeface="Calibri"/>
              <a:sym typeface="Calibri"/>
            </a:endParaRPr>
          </a:p>
        </p:txBody>
      </p:sp>
      <p:sp>
        <p:nvSpPr>
          <p:cNvPr id="93" name="Line Callout 2 (Border and Accent Bar) 92"/>
          <p:cNvSpPr/>
          <p:nvPr/>
        </p:nvSpPr>
        <p:spPr>
          <a:xfrm rot="5400000">
            <a:off x="11238" y="2686251"/>
            <a:ext cx="914400" cy="612648"/>
          </a:xfrm>
          <a:prstGeom prst="accentBorderCallout2">
            <a:avLst>
              <a:gd name="adj1" fmla="val 18750"/>
              <a:gd name="adj2" fmla="val -8333"/>
              <a:gd name="adj3" fmla="val -56467"/>
              <a:gd name="adj4" fmla="val -38189"/>
              <a:gd name="adj5" fmla="val -217718"/>
              <a:gd name="adj6" fmla="val 46734"/>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Charles Chan</a:t>
            </a:r>
          </a:p>
          <a:p>
            <a:pPr algn="ctr"/>
            <a:r>
              <a:rPr lang="en-US" sz="900"/>
              <a:t>NG SDN Track </a:t>
            </a:r>
          </a:p>
          <a:p>
            <a:pPr marL="0" marR="0" lvl="0" indent="0" algn="ctr" defTabSz="914400" eaLnBrk="1" fontAlgn="auto" latinLnBrk="0" hangingPunct="1">
              <a:lnSpc>
                <a:spcPct val="100000"/>
              </a:lnSpc>
              <a:spcBef>
                <a:spcPts val="0"/>
              </a:spcBef>
              <a:spcAft>
                <a:spcPts val="0"/>
              </a:spcAft>
              <a:buClrTx/>
              <a:buSzTx/>
              <a:buFontTx/>
              <a:buNone/>
              <a:tabLst/>
              <a:defRPr/>
            </a:pPr>
            <a:r>
              <a:rPr lang="en-US" sz="900" b="1">
                <a:solidFill>
                  <a:srgbClr val="4B4B4B"/>
                </a:solidFill>
                <a:ea typeface="+mn-ea"/>
                <a:cs typeface="+mn-cs"/>
              </a:rPr>
              <a:t>Tue</a:t>
            </a:r>
            <a:r>
              <a:rPr kumimoji="0" lang="en-US" sz="900" b="1" i="0" u="none" strike="noStrike" kern="0" cap="none" spc="0" normalizeH="0" baseline="0" noProof="0" smtClean="0">
                <a:ln>
                  <a:noFill/>
                </a:ln>
                <a:solidFill>
                  <a:srgbClr val="4B4B4B"/>
                </a:solidFill>
                <a:effectLst/>
                <a:uLnTx/>
                <a:uFillTx/>
                <a:latin typeface="Arial"/>
                <a:ea typeface="+mn-ea"/>
                <a:cs typeface="+mn-cs"/>
              </a:rPr>
              <a:t> 4:30pm</a:t>
            </a:r>
          </a:p>
        </p:txBody>
      </p:sp>
      <p:sp>
        <p:nvSpPr>
          <p:cNvPr id="94" name="Line Callout 2 (Border and Accent Bar) 93"/>
          <p:cNvSpPr/>
          <p:nvPr/>
        </p:nvSpPr>
        <p:spPr>
          <a:xfrm>
            <a:off x="7976732" y="3973181"/>
            <a:ext cx="914400" cy="612648"/>
          </a:xfrm>
          <a:prstGeom prst="accentBorderCallout2">
            <a:avLst>
              <a:gd name="adj1" fmla="val 38930"/>
              <a:gd name="adj2" fmla="val -9562"/>
              <a:gd name="adj3" fmla="val 50854"/>
              <a:gd name="adj4" fmla="val -41248"/>
              <a:gd name="adj5" fmla="val -295697"/>
              <a:gd name="adj6" fmla="val -225496"/>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Carmelo Cascone</a:t>
            </a:r>
          </a:p>
          <a:p>
            <a:pPr algn="ctr"/>
            <a:r>
              <a:rPr lang="en-US" sz="900"/>
              <a:t>ONOS Track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4B4B4B"/>
                </a:solidFill>
                <a:effectLst/>
                <a:uLnTx/>
                <a:uFillTx/>
                <a:latin typeface="Arial"/>
                <a:ea typeface="+mn-ea"/>
                <a:cs typeface="+mn-cs"/>
              </a:rPr>
              <a:t>Thur</a:t>
            </a:r>
            <a:r>
              <a:rPr kumimoji="0" lang="en-US" sz="900" b="1" i="0" u="none" strike="noStrike" kern="0" cap="none" spc="0" normalizeH="0" noProof="0" smtClean="0">
                <a:ln>
                  <a:noFill/>
                </a:ln>
                <a:solidFill>
                  <a:srgbClr val="4B4B4B"/>
                </a:solidFill>
                <a:effectLst/>
                <a:uLnTx/>
                <a:uFillTx/>
                <a:latin typeface="Arial"/>
                <a:ea typeface="+mn-ea"/>
                <a:cs typeface="+mn-cs"/>
              </a:rPr>
              <a:t> </a:t>
            </a:r>
            <a:r>
              <a:rPr kumimoji="0" lang="en-US" sz="900" b="1" i="0" u="none" strike="noStrike" kern="0" cap="none" spc="0" normalizeH="0" baseline="0" noProof="0" smtClean="0">
                <a:ln>
                  <a:noFill/>
                </a:ln>
                <a:solidFill>
                  <a:srgbClr val="4B4B4B"/>
                </a:solidFill>
                <a:effectLst/>
                <a:uLnTx/>
                <a:uFillTx/>
                <a:latin typeface="Arial"/>
                <a:ea typeface="+mn-ea"/>
                <a:cs typeface="+mn-cs"/>
              </a:rPr>
              <a:t>3:00pm</a:t>
            </a:r>
          </a:p>
        </p:txBody>
      </p:sp>
    </p:spTree>
    <p:extLst>
      <p:ext uri="{BB962C8B-B14F-4D97-AF65-F5344CB8AC3E}">
        <p14:creationId xmlns:p14="http://schemas.microsoft.com/office/powerpoint/2010/main" val="2105961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80"/>
                                        </p:tgtEl>
                                        <p:attrNameLst>
                                          <p:attrName>style.visibility</p:attrName>
                                        </p:attrNameLst>
                                      </p:cBhvr>
                                      <p:to>
                                        <p:strVal val="visible"/>
                                      </p:to>
                                    </p:set>
                                    <p:anim calcmode="lin" valueType="num">
                                      <p:cBhvr additive="base">
                                        <p:cTn id="7" dur="1300"/>
                                        <p:tgtEl>
                                          <p:spTgt spid="380"/>
                                        </p:tgtEl>
                                        <p:attrNameLst>
                                          <p:attrName>ppt_w</p:attrName>
                                        </p:attrNameLst>
                                      </p:cBhvr>
                                      <p:tavLst>
                                        <p:tav tm="0">
                                          <p:val>
                                            <p:strVal val="0"/>
                                          </p:val>
                                        </p:tav>
                                        <p:tav tm="100000">
                                          <p:val>
                                            <p:strVal val="#ppt_w"/>
                                          </p:val>
                                        </p:tav>
                                      </p:tavLst>
                                    </p:anim>
                                    <p:anim calcmode="lin" valueType="num">
                                      <p:cBhvr additive="base">
                                        <p:cTn id="8" dur="1300"/>
                                        <p:tgtEl>
                                          <p:spTgt spid="380"/>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321"/>
                                        </p:tgtEl>
                                        <p:attrNameLst>
                                          <p:attrName>style.visibility</p:attrName>
                                        </p:attrNameLst>
                                      </p:cBhvr>
                                      <p:to>
                                        <p:strVal val="visible"/>
                                      </p:to>
                                    </p:set>
                                    <p:animEffect transition="in" filter="fade">
                                      <p:cBhvr>
                                        <p:cTn id="11" dur="1000"/>
                                        <p:tgtEl>
                                          <p:spTgt spid="321"/>
                                        </p:tgtEl>
                                      </p:cBhvr>
                                    </p:animEffect>
                                  </p:childTnLst>
                                </p:cTn>
                              </p:par>
                              <p:par>
                                <p:cTn id="12" presetID="10" presetClass="entr" presetSubtype="0" fill="hold" nodeType="withEffect">
                                  <p:stCondLst>
                                    <p:cond delay="0"/>
                                  </p:stCondLst>
                                  <p:childTnLst>
                                    <p:set>
                                      <p:cBhvr>
                                        <p:cTn id="13" dur="1" fill="hold">
                                          <p:stCondLst>
                                            <p:cond delay="0"/>
                                          </p:stCondLst>
                                        </p:cTn>
                                        <p:tgtEl>
                                          <p:spTgt spid="382"/>
                                        </p:tgtEl>
                                        <p:attrNameLst>
                                          <p:attrName>style.visibility</p:attrName>
                                        </p:attrNameLst>
                                      </p:cBhvr>
                                      <p:to>
                                        <p:strVal val="visible"/>
                                      </p:to>
                                    </p:set>
                                    <p:animEffect transition="in" filter="fade">
                                      <p:cBhvr>
                                        <p:cTn id="14" dur="1000"/>
                                        <p:tgtEl>
                                          <p:spTgt spid="382"/>
                                        </p:tgtEl>
                                      </p:cBhvr>
                                    </p:animEffect>
                                  </p:childTnLst>
                                </p:cTn>
                              </p:par>
                              <p:par>
                                <p:cTn id="15" presetID="10" presetClass="entr" presetSubtype="0" fill="hold" nodeType="withEffect">
                                  <p:stCondLst>
                                    <p:cond delay="0"/>
                                  </p:stCondLst>
                                  <p:childTnLst>
                                    <p:set>
                                      <p:cBhvr>
                                        <p:cTn id="16" dur="1" fill="hold">
                                          <p:stCondLst>
                                            <p:cond delay="0"/>
                                          </p:stCondLst>
                                        </p:cTn>
                                        <p:tgtEl>
                                          <p:spTgt spid="383"/>
                                        </p:tgtEl>
                                        <p:attrNameLst>
                                          <p:attrName>style.visibility</p:attrName>
                                        </p:attrNameLst>
                                      </p:cBhvr>
                                      <p:to>
                                        <p:strVal val="visible"/>
                                      </p:to>
                                    </p:set>
                                    <p:animEffect transition="in" filter="fade">
                                      <p:cBhvr>
                                        <p:cTn id="17" dur="1000"/>
                                        <p:tgtEl>
                                          <p:spTgt spid="383"/>
                                        </p:tgtEl>
                                      </p:cBhvr>
                                    </p:animEffect>
                                  </p:childTnLst>
                                </p:cTn>
                              </p:par>
                              <p:par>
                                <p:cTn id="18" presetID="10" presetClass="entr" presetSubtype="0" fill="hold" nodeType="withEffect">
                                  <p:stCondLst>
                                    <p:cond delay="0"/>
                                  </p:stCondLst>
                                  <p:childTnLst>
                                    <p:set>
                                      <p:cBhvr>
                                        <p:cTn id="19" dur="1" fill="hold">
                                          <p:stCondLst>
                                            <p:cond delay="0"/>
                                          </p:stCondLst>
                                        </p:cTn>
                                        <p:tgtEl>
                                          <p:spTgt spid="320"/>
                                        </p:tgtEl>
                                        <p:attrNameLst>
                                          <p:attrName>style.visibility</p:attrName>
                                        </p:attrNameLst>
                                      </p:cBhvr>
                                      <p:to>
                                        <p:strVal val="visible"/>
                                      </p:to>
                                    </p:set>
                                    <p:animEffect transition="in" filter="fade">
                                      <p:cBhvr>
                                        <p:cTn id="20" dur="1000"/>
                                        <p:tgtEl>
                                          <p:spTgt spid="320"/>
                                        </p:tgtEl>
                                      </p:cBhvr>
                                    </p:animEffect>
                                  </p:childTnLst>
                                </p:cTn>
                              </p:par>
                              <p:par>
                                <p:cTn id="21" presetID="10" presetClass="entr" presetSubtype="0" fill="hold" nodeType="withEffect">
                                  <p:stCondLst>
                                    <p:cond delay="0"/>
                                  </p:stCondLst>
                                  <p:childTnLst>
                                    <p:set>
                                      <p:cBhvr>
                                        <p:cTn id="22" dur="1" fill="hold">
                                          <p:stCondLst>
                                            <p:cond delay="0"/>
                                          </p:stCondLst>
                                        </p:cTn>
                                        <p:tgtEl>
                                          <p:spTgt spid="377"/>
                                        </p:tgtEl>
                                        <p:attrNameLst>
                                          <p:attrName>style.visibility</p:attrName>
                                        </p:attrNameLst>
                                      </p:cBhvr>
                                      <p:to>
                                        <p:strVal val="visible"/>
                                      </p:to>
                                    </p:set>
                                    <p:animEffect transition="in" filter="fade">
                                      <p:cBhvr>
                                        <p:cTn id="23" dur="1000"/>
                                        <p:tgtEl>
                                          <p:spTgt spid="377"/>
                                        </p:tgtEl>
                                      </p:cBhvr>
                                    </p:animEffect>
                                  </p:childTnLst>
                                </p:cTn>
                              </p:par>
                              <p:par>
                                <p:cTn id="24" presetID="10" presetClass="entr" presetSubtype="0" fill="hold" nodeType="withEffect">
                                  <p:stCondLst>
                                    <p:cond delay="0"/>
                                  </p:stCondLst>
                                  <p:childTnLst>
                                    <p:set>
                                      <p:cBhvr>
                                        <p:cTn id="25" dur="1" fill="hold">
                                          <p:stCondLst>
                                            <p:cond delay="0"/>
                                          </p:stCondLst>
                                        </p:cTn>
                                        <p:tgtEl>
                                          <p:spTgt spid="378"/>
                                        </p:tgtEl>
                                        <p:attrNameLst>
                                          <p:attrName>style.visibility</p:attrName>
                                        </p:attrNameLst>
                                      </p:cBhvr>
                                      <p:to>
                                        <p:strVal val="visible"/>
                                      </p:to>
                                    </p:set>
                                    <p:animEffect transition="in" filter="fade">
                                      <p:cBhvr>
                                        <p:cTn id="26" dur="1000"/>
                                        <p:tgtEl>
                                          <p:spTgt spid="378"/>
                                        </p:tgtEl>
                                      </p:cBhvr>
                                    </p:animEffect>
                                  </p:childTnLst>
                                </p:cTn>
                              </p:par>
                              <p:par>
                                <p:cTn id="27" presetID="10" presetClass="entr" presetSubtype="0" fill="hold" nodeType="withEffect">
                                  <p:stCondLst>
                                    <p:cond delay="0"/>
                                  </p:stCondLst>
                                  <p:childTnLst>
                                    <p:set>
                                      <p:cBhvr>
                                        <p:cTn id="28" dur="1" fill="hold">
                                          <p:stCondLst>
                                            <p:cond delay="0"/>
                                          </p:stCondLst>
                                        </p:cTn>
                                        <p:tgtEl>
                                          <p:spTgt spid="379"/>
                                        </p:tgtEl>
                                        <p:attrNameLst>
                                          <p:attrName>style.visibility</p:attrName>
                                        </p:attrNameLst>
                                      </p:cBhvr>
                                      <p:to>
                                        <p:strVal val="visible"/>
                                      </p:to>
                                    </p:set>
                                    <p:animEffect transition="in" filter="fade">
                                      <p:cBhvr>
                                        <p:cTn id="29" dur="1000"/>
                                        <p:tgtEl>
                                          <p:spTgt spid="379"/>
                                        </p:tgtEl>
                                      </p:cBhvr>
                                    </p:animEffect>
                                  </p:childTnLst>
                                </p:cTn>
                              </p:par>
                              <p:par>
                                <p:cTn id="30" presetID="10" presetClass="entr" presetSubtype="0" fill="hold" nodeType="withEffect">
                                  <p:stCondLst>
                                    <p:cond delay="0"/>
                                  </p:stCondLst>
                                  <p:childTnLst>
                                    <p:set>
                                      <p:cBhvr>
                                        <p:cTn id="31" dur="1" fill="hold">
                                          <p:stCondLst>
                                            <p:cond delay="0"/>
                                          </p:stCondLst>
                                        </p:cTn>
                                        <p:tgtEl>
                                          <p:spTgt spid="403"/>
                                        </p:tgtEl>
                                        <p:attrNameLst>
                                          <p:attrName>style.visibility</p:attrName>
                                        </p:attrNameLst>
                                      </p:cBhvr>
                                      <p:to>
                                        <p:strVal val="visible"/>
                                      </p:to>
                                    </p:set>
                                    <p:animEffect transition="in" filter="fade">
                                      <p:cBhvr>
                                        <p:cTn id="32" dur="1000"/>
                                        <p:tgtEl>
                                          <p:spTgt spid="403"/>
                                        </p:tgtEl>
                                      </p:cBhvr>
                                    </p:animEffect>
                                  </p:childTnLst>
                                </p:cTn>
                              </p:par>
                              <p:par>
                                <p:cTn id="33" presetID="10" presetClass="entr" presetSubtype="0" fill="hold" nodeType="withEffect">
                                  <p:stCondLst>
                                    <p:cond delay="0"/>
                                  </p:stCondLst>
                                  <p:childTnLst>
                                    <p:set>
                                      <p:cBhvr>
                                        <p:cTn id="34" dur="1" fill="hold">
                                          <p:stCondLst>
                                            <p:cond delay="0"/>
                                          </p:stCondLst>
                                        </p:cTn>
                                        <p:tgtEl>
                                          <p:spTgt spid="399"/>
                                        </p:tgtEl>
                                        <p:attrNameLst>
                                          <p:attrName>style.visibility</p:attrName>
                                        </p:attrNameLst>
                                      </p:cBhvr>
                                      <p:to>
                                        <p:strVal val="visible"/>
                                      </p:to>
                                    </p:set>
                                    <p:animEffect transition="in" filter="fade">
                                      <p:cBhvr>
                                        <p:cTn id="35" dur="1000"/>
                                        <p:tgtEl>
                                          <p:spTgt spid="39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01"/>
                                        </p:tgtEl>
                                        <p:attrNameLst>
                                          <p:attrName>style.visibility</p:attrName>
                                        </p:attrNameLst>
                                      </p:cBhvr>
                                      <p:to>
                                        <p:strVal val="visible"/>
                                      </p:to>
                                    </p:set>
                                    <p:animEffect transition="in" filter="fade">
                                      <p:cBhvr>
                                        <p:cTn id="48" dur="1000"/>
                                        <p:tgtEl>
                                          <p:spTgt spid="401"/>
                                        </p:tgtEl>
                                      </p:cBhvr>
                                    </p:animEffect>
                                  </p:childTnLst>
                                </p:cTn>
                              </p:par>
                              <p:par>
                                <p:cTn id="49" presetID="10" presetClass="entr" presetSubtype="0" fill="hold" nodeType="withEffect">
                                  <p:stCondLst>
                                    <p:cond delay="0"/>
                                  </p:stCondLst>
                                  <p:childTnLst>
                                    <p:set>
                                      <p:cBhvr>
                                        <p:cTn id="50" dur="1" fill="hold">
                                          <p:stCondLst>
                                            <p:cond delay="0"/>
                                          </p:stCondLst>
                                        </p:cTn>
                                        <p:tgtEl>
                                          <p:spTgt spid="396"/>
                                        </p:tgtEl>
                                        <p:attrNameLst>
                                          <p:attrName>style.visibility</p:attrName>
                                        </p:attrNameLst>
                                      </p:cBhvr>
                                      <p:to>
                                        <p:strVal val="visible"/>
                                      </p:to>
                                    </p:set>
                                    <p:animEffect transition="in" filter="fade">
                                      <p:cBhvr>
                                        <p:cTn id="51" dur="1000"/>
                                        <p:tgtEl>
                                          <p:spTgt spid="396"/>
                                        </p:tgtEl>
                                      </p:cBhvr>
                                    </p:animEffect>
                                  </p:childTnLst>
                                </p:cTn>
                              </p:par>
                              <p:par>
                                <p:cTn id="52" presetID="10" presetClass="entr" presetSubtype="0" fill="hold" nodeType="withEffect">
                                  <p:stCondLst>
                                    <p:cond delay="0"/>
                                  </p:stCondLst>
                                  <p:childTnLst>
                                    <p:set>
                                      <p:cBhvr>
                                        <p:cTn id="53" dur="1" fill="hold">
                                          <p:stCondLst>
                                            <p:cond delay="0"/>
                                          </p:stCondLst>
                                        </p:cTn>
                                        <p:tgtEl>
                                          <p:spTgt spid="404"/>
                                        </p:tgtEl>
                                        <p:attrNameLst>
                                          <p:attrName>style.visibility</p:attrName>
                                        </p:attrNameLst>
                                      </p:cBhvr>
                                      <p:to>
                                        <p:strVal val="visible"/>
                                      </p:to>
                                    </p:set>
                                    <p:animEffect transition="in" filter="fade">
                                      <p:cBhvr>
                                        <p:cTn id="54" dur="1000"/>
                                        <p:tgtEl>
                                          <p:spTgt spid="404"/>
                                        </p:tgtEl>
                                      </p:cBhvr>
                                    </p:animEffect>
                                  </p:childTnLst>
                                </p:cTn>
                              </p:par>
                              <p:par>
                                <p:cTn id="55" presetID="10" presetClass="entr" presetSubtype="0" fill="hold" nodeType="withEffect">
                                  <p:stCondLst>
                                    <p:cond delay="0"/>
                                  </p:stCondLst>
                                  <p:childTnLst>
                                    <p:set>
                                      <p:cBhvr>
                                        <p:cTn id="56" dur="1" fill="hold">
                                          <p:stCondLst>
                                            <p:cond delay="0"/>
                                          </p:stCondLst>
                                        </p:cTn>
                                        <p:tgtEl>
                                          <p:spTgt spid="405"/>
                                        </p:tgtEl>
                                        <p:attrNameLst>
                                          <p:attrName>style.visibility</p:attrName>
                                        </p:attrNameLst>
                                      </p:cBhvr>
                                      <p:to>
                                        <p:strVal val="visible"/>
                                      </p:to>
                                    </p:set>
                                    <p:animEffect transition="in" filter="fade">
                                      <p:cBhvr>
                                        <p:cTn id="57" dur="1000"/>
                                        <p:tgtEl>
                                          <p:spTgt spid="40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500"/>
                                        <p:tgtEl>
                                          <p:spTgt spid="9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fade">
                                      <p:cBhvr>
                                        <p:cTn id="6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3" grpId="0" animBg="1"/>
      <p:bldP spid="9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a:lnSpc>
                <a:spcPts val="3600"/>
              </a:lnSpc>
              <a:spcBef>
                <a:spcPct val="0"/>
              </a:spcBef>
              <a:spcAft>
                <a:spcPct val="0"/>
              </a:spcAft>
              <a:buClr>
                <a:srgbClr val="FFFFFF"/>
              </a:buClr>
              <a:buSzTx/>
            </a:pPr>
            <a:r>
              <a:rPr lang="en-US"/>
              <a:t>CORD Platform: service delivery @ the edge</a:t>
            </a:r>
            <a:endParaRPr lang="en-US">
              <a:solidFill>
                <a:srgbClr val="FFFFFF"/>
              </a:solidFill>
              <a:latin typeface="Calibri" charset="0"/>
              <a:ea typeface="ＭＳ Ｐゴシック" charset="0"/>
              <a:cs typeface="Calibri" charset="0"/>
              <a:sym typeface="Calibri" charset="0"/>
            </a:endParaRP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20</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394183185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idx="4294967295"/>
          </p:nvPr>
        </p:nvSpPr>
        <p:spPr>
          <a:xfrm>
            <a:off x="264575" y="0"/>
            <a:ext cx="8516938" cy="615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rgbClr val="007DCC"/>
                </a:solidFill>
              </a:rPr>
              <a:t>Issues with </a:t>
            </a:r>
            <a:r>
              <a:rPr lang="en" b="1">
                <a:solidFill>
                  <a:srgbClr val="007DCC"/>
                </a:solidFill>
              </a:rPr>
              <a:t>the </a:t>
            </a:r>
            <a:r>
              <a:rPr lang="en" sz="3200" b="1">
                <a:solidFill>
                  <a:srgbClr val="007DCC"/>
                </a:solidFill>
              </a:rPr>
              <a:t>previous</a:t>
            </a:r>
            <a:r>
              <a:rPr lang="en" b="1">
                <a:solidFill>
                  <a:srgbClr val="007DCC"/>
                </a:solidFill>
              </a:rPr>
              <a:t> CORD platform</a:t>
            </a:r>
            <a:r>
              <a:rPr lang="en-US" b="1">
                <a:solidFill>
                  <a:srgbClr val="007DCC"/>
                </a:solidFill>
              </a:rPr>
              <a:t> &amp; build</a:t>
            </a:r>
            <a:endParaRPr b="1">
              <a:solidFill>
                <a:srgbClr val="007DCC"/>
              </a:solidFill>
            </a:endParaRPr>
          </a:p>
        </p:txBody>
      </p:sp>
      <p:sp>
        <p:nvSpPr>
          <p:cNvPr id="47" name="Google Shape;47;p8"/>
          <p:cNvSpPr txBox="1">
            <a:spLocks noGrp="1"/>
          </p:cNvSpPr>
          <p:nvPr>
            <p:ph type="body" idx="4294967295"/>
          </p:nvPr>
        </p:nvSpPr>
        <p:spPr>
          <a:xfrm>
            <a:off x="170504" y="621120"/>
            <a:ext cx="8185150" cy="3817938"/>
          </a:xfrm>
          <a:prstGeom prst="rect">
            <a:avLst/>
          </a:prstGeom>
        </p:spPr>
        <p:txBody>
          <a:bodyPr spcFirstLastPara="1" wrap="square" lIns="91425" tIns="91425" rIns="91425" bIns="91425" anchor="t" anchorCtr="0">
            <a:noAutofit/>
          </a:bodyPr>
          <a:lstStyle/>
          <a:p>
            <a:pPr indent="-342900">
              <a:lnSpc>
                <a:spcPct val="150000"/>
              </a:lnSpc>
              <a:spcBef>
                <a:spcPts val="0"/>
              </a:spcBef>
              <a:buSzPts val="1800"/>
            </a:pPr>
            <a:r>
              <a:rPr lang="en-US" sz="2000">
                <a:solidFill>
                  <a:schemeClr val="accent3"/>
                </a:solidFill>
              </a:rPr>
              <a:t>No distiniction between development vs deployment</a:t>
            </a:r>
          </a:p>
          <a:p>
            <a:pPr marL="857250" lvl="1" indent="-285750">
              <a:lnSpc>
                <a:spcPct val="120000"/>
              </a:lnSpc>
              <a:spcBef>
                <a:spcPts val="0"/>
              </a:spcBef>
              <a:buSzPts val="1800"/>
            </a:pPr>
            <a:r>
              <a:rPr lang="en" sz="1600"/>
              <a:t>Most of the software built </a:t>
            </a:r>
            <a:r>
              <a:rPr lang="en-US" sz="1600"/>
              <a:t>from source </a:t>
            </a:r>
            <a:r>
              <a:rPr lang="en" sz="1600"/>
              <a:t>at “deploy time”</a:t>
            </a:r>
            <a:endParaRPr lang="en-US" sz="1600"/>
          </a:p>
          <a:p>
            <a:pPr marL="857250" lvl="1" indent="-285750">
              <a:lnSpc>
                <a:spcPct val="120000"/>
              </a:lnSpc>
              <a:spcBef>
                <a:spcPts val="0"/>
              </a:spcBef>
              <a:buSzPts val="1800"/>
            </a:pPr>
            <a:r>
              <a:rPr lang="en-US" sz="1600"/>
              <a:t>Big scripts, scripts calling scripts, long process</a:t>
            </a:r>
          </a:p>
          <a:p>
            <a:pPr marL="857250" lvl="1" indent="-285750">
              <a:lnSpc>
                <a:spcPct val="120000"/>
              </a:lnSpc>
              <a:spcBef>
                <a:spcPts val="0"/>
              </a:spcBef>
              <a:buSzPts val="1800"/>
            </a:pPr>
            <a:r>
              <a:rPr lang="en-US" sz="1600"/>
              <a:t>Monolithic: If something breaks, wipe and start from scratch</a:t>
            </a:r>
          </a:p>
          <a:p>
            <a:pPr marL="857250" lvl="1" indent="-285750">
              <a:lnSpc>
                <a:spcPct val="120000"/>
              </a:lnSpc>
              <a:spcBef>
                <a:spcPts val="0"/>
              </a:spcBef>
              <a:buSzPts val="1800"/>
            </a:pPr>
            <a:r>
              <a:rPr lang="en-US" sz="1600"/>
              <a:t>Brittle: Small variations of hardware/connectivity could break build</a:t>
            </a:r>
          </a:p>
          <a:p>
            <a:pPr>
              <a:lnSpc>
                <a:spcPct val="150000"/>
              </a:lnSpc>
            </a:pPr>
            <a:r>
              <a:rPr lang="en-US" sz="2000">
                <a:solidFill>
                  <a:srgbClr val="007DCC"/>
                </a:solidFill>
              </a:rPr>
              <a:t>Not flexible or modular</a:t>
            </a:r>
          </a:p>
          <a:p>
            <a:pPr marL="857250" lvl="1" indent="-285750">
              <a:lnSpc>
                <a:spcPct val="120000"/>
              </a:lnSpc>
              <a:spcBef>
                <a:spcPts val="0"/>
              </a:spcBef>
              <a:buSzPts val="1800"/>
            </a:pPr>
            <a:r>
              <a:rPr lang="en-US" sz="1600"/>
              <a:t>Required specific versions of server OS</a:t>
            </a:r>
          </a:p>
          <a:p>
            <a:pPr marL="857250" lvl="1" indent="-285750">
              <a:lnSpc>
                <a:spcPct val="120000"/>
              </a:lnSpc>
              <a:spcBef>
                <a:spcPts val="0"/>
              </a:spcBef>
              <a:buSzPts val="1800"/>
            </a:pPr>
            <a:r>
              <a:rPr lang="en-US" sz="1600"/>
              <a:t>Tightly coupled components – cannot exclude or replace components</a:t>
            </a:r>
          </a:p>
          <a:p>
            <a:pPr marL="857250" lvl="1" indent="-285750">
              <a:lnSpc>
                <a:spcPct val="120000"/>
              </a:lnSpc>
              <a:spcBef>
                <a:spcPts val="0"/>
              </a:spcBef>
              <a:buSzPts val="1800"/>
            </a:pPr>
            <a:r>
              <a:rPr lang="en-US" sz="1600"/>
              <a:t>Required internet access for install</a:t>
            </a:r>
          </a:p>
          <a:p>
            <a:pPr>
              <a:lnSpc>
                <a:spcPct val="150000"/>
              </a:lnSpc>
            </a:pPr>
            <a:r>
              <a:rPr lang="en-US" sz="2000">
                <a:solidFill>
                  <a:srgbClr val="007DCC"/>
                </a:solidFill>
              </a:rPr>
              <a:t>Hard to use</a:t>
            </a:r>
          </a:p>
          <a:p>
            <a:pPr marL="857250" lvl="1" indent="-285750">
              <a:lnSpc>
                <a:spcPct val="120000"/>
              </a:lnSpc>
              <a:spcBef>
                <a:spcPts val="0"/>
              </a:spcBef>
              <a:buSzPts val="1800"/>
            </a:pPr>
            <a:r>
              <a:rPr lang="en-US" sz="1600"/>
              <a:t>Choose a profile at start; to change profiles reinstall</a:t>
            </a:r>
          </a:p>
          <a:p>
            <a:pPr marL="857250" lvl="1" indent="-285750">
              <a:lnSpc>
                <a:spcPct val="120000"/>
              </a:lnSpc>
              <a:spcBef>
                <a:spcPts val="0"/>
              </a:spcBef>
              <a:buSzPts val="1800"/>
            </a:pPr>
            <a:r>
              <a:rPr lang="en-US" sz="1600"/>
              <a:t>No means for adding services at runtime</a:t>
            </a:r>
            <a:endParaRPr sz="1600"/>
          </a:p>
        </p:txBody>
      </p:sp>
    </p:spTree>
    <p:extLst>
      <p:ext uri="{BB962C8B-B14F-4D97-AF65-F5344CB8AC3E}">
        <p14:creationId xmlns:p14="http://schemas.microsoft.com/office/powerpoint/2010/main" val="24227658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xEl>
                                              <p:pRg st="5" end="5"/>
                                            </p:txEl>
                                          </p:spTgt>
                                        </p:tgtEl>
                                        <p:attrNameLst>
                                          <p:attrName>style.visibility</p:attrName>
                                        </p:attrNameLst>
                                      </p:cBhvr>
                                      <p:to>
                                        <p:strVal val="visible"/>
                                      </p:to>
                                    </p:set>
                                    <p:animEffect transition="in" filter="fade">
                                      <p:cBhvr>
                                        <p:cTn id="7" dur="500"/>
                                        <p:tgtEl>
                                          <p:spTgt spid="47">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7">
                                            <p:txEl>
                                              <p:pRg st="6" end="6"/>
                                            </p:txEl>
                                          </p:spTgt>
                                        </p:tgtEl>
                                        <p:attrNameLst>
                                          <p:attrName>style.visibility</p:attrName>
                                        </p:attrNameLst>
                                      </p:cBhvr>
                                      <p:to>
                                        <p:strVal val="visible"/>
                                      </p:to>
                                    </p:set>
                                    <p:animEffect transition="in" filter="fade">
                                      <p:cBhvr>
                                        <p:cTn id="10" dur="500"/>
                                        <p:tgtEl>
                                          <p:spTgt spid="47">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xEl>
                                              <p:pRg st="7" end="7"/>
                                            </p:txEl>
                                          </p:spTgt>
                                        </p:tgtEl>
                                        <p:attrNameLst>
                                          <p:attrName>style.visibility</p:attrName>
                                        </p:attrNameLst>
                                      </p:cBhvr>
                                      <p:to>
                                        <p:strVal val="visible"/>
                                      </p:to>
                                    </p:set>
                                    <p:animEffect transition="in" filter="fade">
                                      <p:cBhvr>
                                        <p:cTn id="13" dur="500"/>
                                        <p:tgtEl>
                                          <p:spTgt spid="47">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7">
                                            <p:txEl>
                                              <p:pRg st="8" end="8"/>
                                            </p:txEl>
                                          </p:spTgt>
                                        </p:tgtEl>
                                        <p:attrNameLst>
                                          <p:attrName>style.visibility</p:attrName>
                                        </p:attrNameLst>
                                      </p:cBhvr>
                                      <p:to>
                                        <p:strVal val="visible"/>
                                      </p:to>
                                    </p:set>
                                    <p:animEffect transition="in" filter="fade">
                                      <p:cBhvr>
                                        <p:cTn id="16" dur="500"/>
                                        <p:tgtEl>
                                          <p:spTgt spid="47">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7">
                                            <p:txEl>
                                              <p:pRg st="9" end="9"/>
                                            </p:txEl>
                                          </p:spTgt>
                                        </p:tgtEl>
                                        <p:attrNameLst>
                                          <p:attrName>style.visibility</p:attrName>
                                        </p:attrNameLst>
                                      </p:cBhvr>
                                      <p:to>
                                        <p:strVal val="visible"/>
                                      </p:to>
                                    </p:set>
                                    <p:animEffect transition="in" filter="fade">
                                      <p:cBhvr>
                                        <p:cTn id="21" dur="500"/>
                                        <p:tgtEl>
                                          <p:spTgt spid="47">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7">
                                            <p:txEl>
                                              <p:pRg st="10" end="10"/>
                                            </p:txEl>
                                          </p:spTgt>
                                        </p:tgtEl>
                                        <p:attrNameLst>
                                          <p:attrName>style.visibility</p:attrName>
                                        </p:attrNameLst>
                                      </p:cBhvr>
                                      <p:to>
                                        <p:strVal val="visible"/>
                                      </p:to>
                                    </p:set>
                                    <p:animEffect transition="in" filter="fade">
                                      <p:cBhvr>
                                        <p:cTn id="24" dur="500"/>
                                        <p:tgtEl>
                                          <p:spTgt spid="47">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7">
                                            <p:txEl>
                                              <p:pRg st="11" end="11"/>
                                            </p:txEl>
                                          </p:spTgt>
                                        </p:tgtEl>
                                        <p:attrNameLst>
                                          <p:attrName>style.visibility</p:attrName>
                                        </p:attrNameLst>
                                      </p:cBhvr>
                                      <p:to>
                                        <p:strVal val="visible"/>
                                      </p:to>
                                    </p:set>
                                    <p:animEffect transition="in" filter="fade">
                                      <p:cBhvr>
                                        <p:cTn id="27" dur="500"/>
                                        <p:tgtEl>
                                          <p:spTgt spid="4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313648" y="70163"/>
            <a:ext cx="8202900" cy="61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New </a:t>
            </a:r>
            <a:r>
              <a:rPr lang="en"/>
              <a:t>CORD </a:t>
            </a:r>
            <a:r>
              <a:rPr lang="en-US"/>
              <a:t>6.0 </a:t>
            </a:r>
            <a:r>
              <a:rPr lang="en"/>
              <a:t>platform</a:t>
            </a:r>
            <a:r>
              <a:rPr lang="en-US"/>
              <a:t> (</a:t>
            </a:r>
            <a:r>
              <a:rPr lang="en-US" sz="2400"/>
              <a:t>July-2018)</a:t>
            </a:r>
            <a:endParaRPr sz="2400"/>
          </a:p>
        </p:txBody>
      </p:sp>
      <p:sp>
        <p:nvSpPr>
          <p:cNvPr id="107" name="Google Shape;107;p13"/>
          <p:cNvSpPr/>
          <p:nvPr/>
        </p:nvSpPr>
        <p:spPr>
          <a:xfrm>
            <a:off x="19432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Bare metal</a:t>
            </a:r>
            <a:r>
              <a:rPr lang="en-US"/>
              <a:t> server</a:t>
            </a:r>
            <a:endParaRPr/>
          </a:p>
        </p:txBody>
      </p:sp>
      <p:sp>
        <p:nvSpPr>
          <p:cNvPr id="108" name="Google Shape;108;p13"/>
          <p:cNvSpPr/>
          <p:nvPr/>
        </p:nvSpPr>
        <p:spPr>
          <a:xfrm>
            <a:off x="448906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FontTx/>
              <a:buNone/>
            </a:pPr>
            <a:r>
              <a:rPr lang="en"/>
              <a:t>Bare metal</a:t>
            </a:r>
            <a:r>
              <a:rPr lang="en-US"/>
              <a:t> server</a:t>
            </a:r>
          </a:p>
        </p:txBody>
      </p:sp>
      <p:sp>
        <p:nvSpPr>
          <p:cNvPr id="109" name="Google Shape;109;p13"/>
          <p:cNvSpPr/>
          <p:nvPr/>
        </p:nvSpPr>
        <p:spPr>
          <a:xfrm>
            <a:off x="70349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FontTx/>
              <a:buNone/>
            </a:pPr>
            <a:r>
              <a:rPr lang="en"/>
              <a:t>Bare metal</a:t>
            </a:r>
            <a:r>
              <a:rPr lang="en-US"/>
              <a:t> server</a:t>
            </a:r>
          </a:p>
        </p:txBody>
      </p:sp>
      <p:cxnSp>
        <p:nvCxnSpPr>
          <p:cNvPr id="110" name="Google Shape;110;p13"/>
          <p:cNvCxnSpPr/>
          <p:nvPr/>
        </p:nvCxnSpPr>
        <p:spPr>
          <a:xfrm flipH="1">
            <a:off x="1678214" y="3053375"/>
            <a:ext cx="6280149" cy="4600"/>
          </a:xfrm>
          <a:prstGeom prst="straightConnector1">
            <a:avLst/>
          </a:prstGeom>
          <a:noFill/>
          <a:ln w="9525" cap="flat" cmpd="sng">
            <a:solidFill>
              <a:schemeClr val="dk2"/>
            </a:solidFill>
            <a:prstDash val="solid"/>
            <a:round/>
            <a:headEnd type="none" w="med" len="med"/>
            <a:tailEnd type="none" w="med" len="med"/>
          </a:ln>
        </p:spPr>
      </p:cxnSp>
      <p:cxnSp>
        <p:nvCxnSpPr>
          <p:cNvPr id="111" name="Google Shape;111;p13"/>
          <p:cNvCxnSpPr>
            <a:stCxn id="107" idx="2"/>
          </p:cNvCxnSpPr>
          <p:nvPr/>
        </p:nvCxnSpPr>
        <p:spPr>
          <a:xfrm>
            <a:off x="285881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2" name="Google Shape;112;p13"/>
          <p:cNvCxnSpPr>
            <a:stCxn id="108" idx="2"/>
          </p:cNvCxnSpPr>
          <p:nvPr/>
        </p:nvCxnSpPr>
        <p:spPr>
          <a:xfrm>
            <a:off x="540466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3" name="Google Shape;113;p13"/>
          <p:cNvCxnSpPr>
            <a:stCxn id="109" idx="2"/>
          </p:cNvCxnSpPr>
          <p:nvPr/>
        </p:nvCxnSpPr>
        <p:spPr>
          <a:xfrm>
            <a:off x="7950513" y="2597775"/>
            <a:ext cx="7800" cy="460200"/>
          </a:xfrm>
          <a:prstGeom prst="straightConnector1">
            <a:avLst/>
          </a:prstGeom>
          <a:noFill/>
          <a:ln w="9525" cap="flat" cmpd="sng">
            <a:solidFill>
              <a:schemeClr val="dk2"/>
            </a:solidFill>
            <a:prstDash val="solid"/>
            <a:round/>
            <a:headEnd type="none" w="med" len="med"/>
            <a:tailEnd type="none" w="med" len="med"/>
          </a:ln>
        </p:spPr>
      </p:cxnSp>
      <p:sp>
        <p:nvSpPr>
          <p:cNvPr id="114" name="Google Shape;114;p13"/>
          <p:cNvSpPr/>
          <p:nvPr/>
        </p:nvSpPr>
        <p:spPr>
          <a:xfrm>
            <a:off x="19432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OS</a:t>
            </a:r>
            <a:endParaRPr/>
          </a:p>
        </p:txBody>
      </p:sp>
      <p:sp>
        <p:nvSpPr>
          <p:cNvPr id="115" name="Google Shape;115;p13"/>
          <p:cNvSpPr/>
          <p:nvPr/>
        </p:nvSpPr>
        <p:spPr>
          <a:xfrm>
            <a:off x="448906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OS</a:t>
            </a:r>
            <a:endParaRPr/>
          </a:p>
        </p:txBody>
      </p:sp>
      <p:sp>
        <p:nvSpPr>
          <p:cNvPr id="116" name="Google Shape;116;p13"/>
          <p:cNvSpPr/>
          <p:nvPr/>
        </p:nvSpPr>
        <p:spPr>
          <a:xfrm>
            <a:off x="70349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OS</a:t>
            </a:r>
            <a:endParaRPr/>
          </a:p>
        </p:txBody>
      </p:sp>
      <p:sp>
        <p:nvSpPr>
          <p:cNvPr id="118" name="Google Shape;118;p13"/>
          <p:cNvSpPr txBox="1"/>
          <p:nvPr/>
        </p:nvSpPr>
        <p:spPr>
          <a:xfrm>
            <a:off x="1705432" y="2679785"/>
            <a:ext cx="3090038" cy="546900"/>
          </a:xfrm>
          <a:prstGeom prst="rect">
            <a:avLst/>
          </a:prstGeom>
          <a:noFill/>
          <a:ln>
            <a:noFill/>
          </a:ln>
        </p:spPr>
        <p:txBody>
          <a:bodyPr spcFirstLastPara="1" wrap="square" lIns="91425" tIns="91425" rIns="91425" bIns="91425" anchor="t" anchorCtr="0">
            <a:noAutofit/>
          </a:bodyPr>
          <a:lstStyle/>
          <a:p>
            <a:r>
              <a:rPr lang="en"/>
              <a:t>Management network</a:t>
            </a:r>
            <a:endParaRPr/>
          </a:p>
        </p:txBody>
      </p:sp>
      <p:sp>
        <p:nvSpPr>
          <p:cNvPr id="119" name="Google Shape;119;p13"/>
          <p:cNvSpPr/>
          <p:nvPr/>
        </p:nvSpPr>
        <p:spPr>
          <a:xfrm>
            <a:off x="1951531" y="1011988"/>
            <a:ext cx="758759"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ONOS</a:t>
            </a:r>
            <a:endParaRPr sz="1200"/>
          </a:p>
        </p:txBody>
      </p:sp>
      <p:sp>
        <p:nvSpPr>
          <p:cNvPr id="121" name="Google Shape;121;p13"/>
          <p:cNvSpPr/>
          <p:nvPr/>
        </p:nvSpPr>
        <p:spPr>
          <a:xfrm>
            <a:off x="6647888" y="1011988"/>
            <a:ext cx="76462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XOS</a:t>
            </a:r>
            <a:endParaRPr sz="1200"/>
          </a:p>
        </p:txBody>
      </p:sp>
      <p:sp>
        <p:nvSpPr>
          <p:cNvPr id="123" name="Google Shape;123;p13"/>
          <p:cNvSpPr/>
          <p:nvPr/>
        </p:nvSpPr>
        <p:spPr>
          <a:xfrm>
            <a:off x="4512593" y="1011988"/>
            <a:ext cx="917829"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Kafka</a:t>
            </a:r>
            <a:endParaRPr sz="1200"/>
          </a:p>
        </p:txBody>
      </p:sp>
      <p:sp>
        <p:nvSpPr>
          <p:cNvPr id="124" name="Google Shape;124;p13"/>
          <p:cNvSpPr/>
          <p:nvPr/>
        </p:nvSpPr>
        <p:spPr>
          <a:xfrm>
            <a:off x="31850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Leaf</a:t>
            </a:r>
            <a:endParaRPr/>
          </a:p>
        </p:txBody>
      </p:sp>
      <p:sp>
        <p:nvSpPr>
          <p:cNvPr id="125" name="Google Shape;125;p13"/>
          <p:cNvSpPr/>
          <p:nvPr/>
        </p:nvSpPr>
        <p:spPr>
          <a:xfrm>
            <a:off x="57283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Leaf</a:t>
            </a:r>
            <a:endParaRPr/>
          </a:p>
        </p:txBody>
      </p:sp>
      <p:sp>
        <p:nvSpPr>
          <p:cNvPr id="126" name="Google Shape;126;p13"/>
          <p:cNvSpPr/>
          <p:nvPr/>
        </p:nvSpPr>
        <p:spPr>
          <a:xfrm>
            <a:off x="31850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Spine</a:t>
            </a:r>
            <a:endParaRPr/>
          </a:p>
        </p:txBody>
      </p:sp>
      <p:sp>
        <p:nvSpPr>
          <p:cNvPr id="127" name="Google Shape;127;p13"/>
          <p:cNvSpPr/>
          <p:nvPr/>
        </p:nvSpPr>
        <p:spPr>
          <a:xfrm>
            <a:off x="57283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Spine</a:t>
            </a:r>
            <a:endParaRPr/>
          </a:p>
        </p:txBody>
      </p:sp>
      <p:cxnSp>
        <p:nvCxnSpPr>
          <p:cNvPr id="128" name="Google Shape;128;p13"/>
          <p:cNvCxnSpPr/>
          <p:nvPr/>
        </p:nvCxnSpPr>
        <p:spPr>
          <a:xfrm rot="10800000">
            <a:off x="3344975" y="261222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29" name="Google Shape;129;p13"/>
          <p:cNvCxnSpPr/>
          <p:nvPr/>
        </p:nvCxnSpPr>
        <p:spPr>
          <a:xfrm>
            <a:off x="40244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0" name="Google Shape;130;p13"/>
          <p:cNvCxnSpPr>
            <a:stCxn id="125" idx="2"/>
            <a:endCxn id="126" idx="0"/>
          </p:cNvCxnSpPr>
          <p:nvPr/>
        </p:nvCxnSpPr>
        <p:spPr>
          <a:xfrm flipH="1">
            <a:off x="41005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1" name="Google Shape;131;p13"/>
          <p:cNvCxnSpPr/>
          <p:nvPr/>
        </p:nvCxnSpPr>
        <p:spPr>
          <a:xfrm>
            <a:off x="67201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2" name="Google Shape;132;p13"/>
          <p:cNvCxnSpPr>
            <a:stCxn id="124" idx="2"/>
            <a:endCxn id="127" idx="0"/>
          </p:cNvCxnSpPr>
          <p:nvPr/>
        </p:nvCxnSpPr>
        <p:spPr>
          <a:xfrm>
            <a:off x="41006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3" name="Google Shape;133;p13"/>
          <p:cNvCxnSpPr/>
          <p:nvPr/>
        </p:nvCxnSpPr>
        <p:spPr>
          <a:xfrm rot="10800000">
            <a:off x="4868050" y="260057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34" name="Google Shape;134;p13"/>
          <p:cNvCxnSpPr/>
          <p:nvPr/>
        </p:nvCxnSpPr>
        <p:spPr>
          <a:xfrm rot="10800000">
            <a:off x="7225025" y="2598740"/>
            <a:ext cx="0" cy="1098900"/>
          </a:xfrm>
          <a:prstGeom prst="straightConnector1">
            <a:avLst/>
          </a:prstGeom>
          <a:noFill/>
          <a:ln w="38100" cap="flat" cmpd="sng">
            <a:solidFill>
              <a:srgbClr val="0097A7"/>
            </a:solidFill>
            <a:prstDash val="solid"/>
            <a:round/>
            <a:headEnd type="none" w="med" len="med"/>
            <a:tailEnd type="none" w="med" len="med"/>
          </a:ln>
        </p:spPr>
      </p:cxnSp>
      <p:sp>
        <p:nvSpPr>
          <p:cNvPr id="135" name="Google Shape;135;p13"/>
          <p:cNvSpPr/>
          <p:nvPr/>
        </p:nvSpPr>
        <p:spPr>
          <a:xfrm>
            <a:off x="11394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Access</a:t>
            </a:r>
            <a:endParaRPr lang="en-US"/>
          </a:p>
          <a:p>
            <a:pPr algn="ctr"/>
            <a:r>
              <a:rPr lang="en-US"/>
              <a:t>Node</a:t>
            </a:r>
            <a:endParaRPr/>
          </a:p>
        </p:txBody>
      </p:sp>
      <p:cxnSp>
        <p:nvCxnSpPr>
          <p:cNvPr id="136" name="Google Shape;136;p13"/>
          <p:cNvCxnSpPr>
            <a:stCxn id="135" idx="6"/>
            <a:endCxn id="124" idx="1"/>
          </p:cNvCxnSpPr>
          <p:nvPr/>
        </p:nvCxnSpPr>
        <p:spPr>
          <a:xfrm>
            <a:off x="2238300" y="3913925"/>
            <a:ext cx="946800" cy="0"/>
          </a:xfrm>
          <a:prstGeom prst="straightConnector1">
            <a:avLst/>
          </a:prstGeom>
          <a:noFill/>
          <a:ln w="38100" cap="flat" cmpd="sng">
            <a:solidFill>
              <a:srgbClr val="0097A7"/>
            </a:solidFill>
            <a:prstDash val="solid"/>
            <a:round/>
            <a:headEnd type="none" w="med" len="med"/>
            <a:tailEnd type="none" w="med" len="med"/>
          </a:ln>
        </p:spPr>
      </p:cxnSp>
      <p:sp>
        <p:nvSpPr>
          <p:cNvPr id="137" name="Google Shape;137;p13"/>
          <p:cNvSpPr/>
          <p:nvPr/>
        </p:nvSpPr>
        <p:spPr>
          <a:xfrm>
            <a:off x="80451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000"/>
              <a:t>Upstream</a:t>
            </a:r>
            <a:endParaRPr sz="1000"/>
          </a:p>
        </p:txBody>
      </p:sp>
      <p:cxnSp>
        <p:nvCxnSpPr>
          <p:cNvPr id="138" name="Google Shape;138;p13"/>
          <p:cNvCxnSpPr>
            <a:stCxn id="125" idx="3"/>
            <a:endCxn id="137" idx="2"/>
          </p:cNvCxnSpPr>
          <p:nvPr/>
        </p:nvCxnSpPr>
        <p:spPr>
          <a:xfrm>
            <a:off x="7559563" y="3913925"/>
            <a:ext cx="485400" cy="0"/>
          </a:xfrm>
          <a:prstGeom prst="straightConnector1">
            <a:avLst/>
          </a:prstGeom>
          <a:noFill/>
          <a:ln w="38100" cap="flat" cmpd="sng">
            <a:solidFill>
              <a:srgbClr val="0097A7"/>
            </a:solidFill>
            <a:prstDash val="solid"/>
            <a:round/>
            <a:headEnd type="none" w="med" len="med"/>
            <a:tailEnd type="none" w="med" len="med"/>
          </a:ln>
        </p:spPr>
      </p:cxnSp>
      <p:sp>
        <p:nvSpPr>
          <p:cNvPr id="139" name="Google Shape;139;p13"/>
          <p:cNvSpPr txBox="1"/>
          <p:nvPr/>
        </p:nvSpPr>
        <p:spPr>
          <a:xfrm>
            <a:off x="2198652" y="4125575"/>
            <a:ext cx="2803911" cy="546900"/>
          </a:xfrm>
          <a:prstGeom prst="rect">
            <a:avLst/>
          </a:prstGeom>
          <a:noFill/>
          <a:ln>
            <a:noFill/>
          </a:ln>
        </p:spPr>
        <p:txBody>
          <a:bodyPr spcFirstLastPara="1" wrap="square" lIns="91425" tIns="91425" rIns="91425" bIns="91425" anchor="t" anchorCtr="0">
            <a:noAutofit/>
          </a:bodyPr>
          <a:lstStyle/>
          <a:p>
            <a:r>
              <a:rPr lang="en"/>
              <a:t>Dataplane network</a:t>
            </a:r>
            <a:endParaRPr/>
          </a:p>
        </p:txBody>
      </p:sp>
      <p:cxnSp>
        <p:nvCxnSpPr>
          <p:cNvPr id="140" name="Google Shape;140;p13"/>
          <p:cNvCxnSpPr>
            <a:stCxn id="124" idx="0"/>
          </p:cNvCxnSpPr>
          <p:nvPr/>
        </p:nvCxnSpPr>
        <p:spPr>
          <a:xfrm rot="10800000">
            <a:off x="4100663" y="3054875"/>
            <a:ext cx="0" cy="647400"/>
          </a:xfrm>
          <a:prstGeom prst="straightConnector1">
            <a:avLst/>
          </a:prstGeom>
          <a:noFill/>
          <a:ln w="9525" cap="flat" cmpd="sng">
            <a:solidFill>
              <a:schemeClr val="dk2"/>
            </a:solidFill>
            <a:prstDash val="solid"/>
            <a:round/>
            <a:headEnd type="none" w="med" len="med"/>
            <a:tailEnd type="none" w="med" len="med"/>
          </a:ln>
        </p:spPr>
      </p:cxnSp>
      <p:cxnSp>
        <p:nvCxnSpPr>
          <p:cNvPr id="141" name="Google Shape;141;p13"/>
          <p:cNvCxnSpPr/>
          <p:nvPr/>
        </p:nvCxnSpPr>
        <p:spPr>
          <a:xfrm rot="10800000">
            <a:off x="6702125" y="3054950"/>
            <a:ext cx="0" cy="654600"/>
          </a:xfrm>
          <a:prstGeom prst="straightConnector1">
            <a:avLst/>
          </a:prstGeom>
          <a:noFill/>
          <a:ln w="9525" cap="flat" cmpd="sng">
            <a:solidFill>
              <a:schemeClr val="dk2"/>
            </a:solidFill>
            <a:prstDash val="solid"/>
            <a:round/>
            <a:headEnd type="none" w="med" len="med"/>
            <a:tailEnd type="none" w="med" len="med"/>
          </a:ln>
        </p:spPr>
      </p:cxnSp>
      <p:cxnSp>
        <p:nvCxnSpPr>
          <p:cNvPr id="142" name="Google Shape;142;p13"/>
          <p:cNvCxnSpPr/>
          <p:nvPr/>
        </p:nvCxnSpPr>
        <p:spPr>
          <a:xfrm rot="10800000">
            <a:off x="3664288" y="3055025"/>
            <a:ext cx="0" cy="1506300"/>
          </a:xfrm>
          <a:prstGeom prst="straightConnector1">
            <a:avLst/>
          </a:prstGeom>
          <a:noFill/>
          <a:ln w="9525" cap="flat" cmpd="sng">
            <a:solidFill>
              <a:schemeClr val="dk2"/>
            </a:solidFill>
            <a:prstDash val="solid"/>
            <a:round/>
            <a:headEnd type="none" w="med" len="med"/>
            <a:tailEnd type="none" w="med" len="med"/>
          </a:ln>
        </p:spPr>
      </p:cxnSp>
      <p:cxnSp>
        <p:nvCxnSpPr>
          <p:cNvPr id="143" name="Google Shape;143;p13"/>
          <p:cNvCxnSpPr/>
          <p:nvPr/>
        </p:nvCxnSpPr>
        <p:spPr>
          <a:xfrm rot="10800000">
            <a:off x="7006088" y="3055025"/>
            <a:ext cx="0" cy="1506300"/>
          </a:xfrm>
          <a:prstGeom prst="straightConnector1">
            <a:avLst/>
          </a:prstGeom>
          <a:noFill/>
          <a:ln w="9525" cap="flat" cmpd="sng">
            <a:solidFill>
              <a:schemeClr val="dk2"/>
            </a:solidFill>
            <a:prstDash val="solid"/>
            <a:round/>
            <a:headEnd type="none" w="med" len="med"/>
            <a:tailEnd type="none" w="med" len="med"/>
          </a:ln>
        </p:spPr>
      </p:cxnSp>
      <p:sp>
        <p:nvSpPr>
          <p:cNvPr id="46" name="Google Shape;114;p13"/>
          <p:cNvSpPr/>
          <p:nvPr/>
        </p:nvSpPr>
        <p:spPr>
          <a:xfrm>
            <a:off x="4481162" y="391392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47" name="Google Shape;114;p13"/>
          <p:cNvSpPr/>
          <p:nvPr/>
        </p:nvSpPr>
        <p:spPr>
          <a:xfrm>
            <a:off x="7015931" y="391721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48" name="Google Shape;114;p13"/>
          <p:cNvSpPr/>
          <p:nvPr/>
        </p:nvSpPr>
        <p:spPr>
          <a:xfrm>
            <a:off x="7034913" y="477766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49" name="Google Shape;114;p13"/>
          <p:cNvSpPr/>
          <p:nvPr/>
        </p:nvSpPr>
        <p:spPr>
          <a:xfrm>
            <a:off x="4467462" y="477286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50" name="Google Shape;114;p13"/>
          <p:cNvSpPr/>
          <p:nvPr/>
        </p:nvSpPr>
        <p:spPr>
          <a:xfrm>
            <a:off x="1408112" y="412557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6" name="TextBox 5"/>
          <p:cNvSpPr txBox="1"/>
          <p:nvPr/>
        </p:nvSpPr>
        <p:spPr>
          <a:xfrm>
            <a:off x="26633" y="800781"/>
            <a:ext cx="1838680" cy="1600438"/>
          </a:xfrm>
          <a:prstGeom prst="rect">
            <a:avLst/>
          </a:prstGeom>
          <a:noFill/>
        </p:spPr>
        <p:txBody>
          <a:bodyPr wrap="square" rtlCol="0">
            <a:spAutoFit/>
          </a:bodyPr>
          <a:lstStyle/>
          <a:p>
            <a:pPr defTabSz="457200">
              <a:buClrTx/>
              <a:buFontTx/>
              <a:buNone/>
            </a:pPr>
            <a:r>
              <a:rPr lang="en" b="1" kern="1200">
                <a:solidFill>
                  <a:srgbClr val="0097A7"/>
                </a:solidFill>
                <a:ea typeface="+mn-ea"/>
                <a:cs typeface="+mn-cs"/>
              </a:rPr>
              <a:t>CORD control </a:t>
            </a:r>
            <a:r>
              <a:rPr lang="en" kern="1200">
                <a:ea typeface="+mn-ea"/>
                <a:cs typeface="+mn-cs"/>
              </a:rPr>
              <a:t>software </a:t>
            </a:r>
            <a:r>
              <a:rPr lang="en" kern="1200">
                <a:ea typeface="+mn-ea"/>
                <a:cs typeface="+mn-cs"/>
                <a:sym typeface="Wingdings"/>
              </a:rPr>
              <a:t></a:t>
            </a:r>
            <a:r>
              <a:rPr lang="en" kern="1200">
                <a:ea typeface="+mn-ea"/>
                <a:cs typeface="+mn-cs"/>
              </a:rPr>
              <a:t> set of </a:t>
            </a:r>
            <a:r>
              <a:rPr lang="en" b="1" kern="1200">
                <a:solidFill>
                  <a:srgbClr val="0097A7"/>
                </a:solidFill>
                <a:ea typeface="+mn-ea"/>
                <a:cs typeface="+mn-cs"/>
              </a:rPr>
              <a:t>Docker containers</a:t>
            </a:r>
            <a:r>
              <a:rPr lang="en" kern="1200">
                <a:solidFill>
                  <a:srgbClr val="0097A7"/>
                </a:solidFill>
                <a:ea typeface="+mn-ea"/>
                <a:cs typeface="+mn-cs"/>
              </a:rPr>
              <a:t> </a:t>
            </a:r>
            <a:r>
              <a:rPr lang="en" kern="1200">
                <a:ea typeface="+mn-ea"/>
                <a:cs typeface="+mn-cs"/>
              </a:rPr>
              <a:t>deployed on </a:t>
            </a:r>
            <a:r>
              <a:rPr lang="en" b="1" kern="1200">
                <a:solidFill>
                  <a:srgbClr val="0097A7"/>
                </a:solidFill>
                <a:ea typeface="+mn-ea"/>
                <a:cs typeface="+mn-cs"/>
              </a:rPr>
              <a:t>Kubernetes</a:t>
            </a:r>
            <a:r>
              <a:rPr lang="en-US" kern="1200">
                <a:ea typeface="+mn-ea"/>
                <a:cs typeface="+mn-cs"/>
              </a:rPr>
              <a:t> using </a:t>
            </a:r>
            <a:r>
              <a:rPr lang="en" kern="1200">
                <a:ea typeface="+mn-ea"/>
                <a:cs typeface="+mn-cs"/>
              </a:rPr>
              <a:t>standard tools</a:t>
            </a:r>
            <a:r>
              <a:rPr lang="en-US" kern="1200">
                <a:ea typeface="+mn-ea"/>
                <a:cs typeface="+mn-cs"/>
              </a:rPr>
              <a:t> like </a:t>
            </a:r>
            <a:r>
              <a:rPr lang="en-US" b="1" kern="1200">
                <a:solidFill>
                  <a:srgbClr val="0097A7"/>
                </a:solidFill>
                <a:ea typeface="+mn-ea"/>
                <a:cs typeface="+mn-cs"/>
              </a:rPr>
              <a:t>Helm charts</a:t>
            </a:r>
          </a:p>
        </p:txBody>
      </p:sp>
      <p:sp>
        <p:nvSpPr>
          <p:cNvPr id="66" name="Google Shape;121;p13"/>
          <p:cNvSpPr/>
          <p:nvPr/>
        </p:nvSpPr>
        <p:spPr>
          <a:xfrm>
            <a:off x="7448321" y="1108558"/>
            <a:ext cx="1084763" cy="240745"/>
          </a:xfrm>
          <a:prstGeom prst="roundRect">
            <a:avLst>
              <a:gd name="adj" fmla="val 16667"/>
            </a:avLst>
          </a:prstGeom>
          <a:ln>
            <a:solidFill>
              <a:srgbClr val="FF0000"/>
            </a:solidFill>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algn="ctr"/>
            <a:r>
              <a:rPr lang="en-US">
                <a:solidFill>
                  <a:srgbClr val="000000"/>
                </a:solidFill>
                <a:latin typeface="Arial"/>
                <a:ea typeface="Arial"/>
                <a:cs typeface="Arial"/>
              </a:rPr>
              <a:t>profile</a:t>
            </a:r>
            <a:endParaRPr>
              <a:solidFill>
                <a:srgbClr val="000000"/>
              </a:solidFill>
              <a:latin typeface="Arial"/>
              <a:ea typeface="Arial"/>
              <a:cs typeface="Arial"/>
            </a:endParaRPr>
          </a:p>
        </p:txBody>
      </p:sp>
      <p:sp>
        <p:nvSpPr>
          <p:cNvPr id="67" name="Google Shape;117;p13"/>
          <p:cNvSpPr/>
          <p:nvPr/>
        </p:nvSpPr>
        <p:spPr>
          <a:xfrm>
            <a:off x="1935275" y="1384015"/>
            <a:ext cx="6922800" cy="340500"/>
          </a:xfrm>
          <a:prstGeom prst="rect">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Kubernetes</a:t>
            </a:r>
            <a:endParaRPr/>
          </a:p>
        </p:txBody>
      </p:sp>
      <p:sp>
        <p:nvSpPr>
          <p:cNvPr id="51" name="Google Shape;123;p13"/>
          <p:cNvSpPr/>
          <p:nvPr/>
        </p:nvSpPr>
        <p:spPr>
          <a:xfrm>
            <a:off x="3625048" y="1011988"/>
            <a:ext cx="866528"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ELK</a:t>
            </a:r>
            <a:endParaRPr sz="1200"/>
          </a:p>
        </p:txBody>
      </p:sp>
      <p:sp>
        <p:nvSpPr>
          <p:cNvPr id="52" name="Google Shape;123;p13"/>
          <p:cNvSpPr/>
          <p:nvPr/>
        </p:nvSpPr>
        <p:spPr>
          <a:xfrm>
            <a:off x="2734406" y="1008803"/>
            <a:ext cx="866528"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Grafana</a:t>
            </a:r>
            <a:endParaRPr sz="1200"/>
          </a:p>
        </p:txBody>
      </p:sp>
      <p:sp>
        <p:nvSpPr>
          <p:cNvPr id="53" name="Google Shape;121;p13"/>
          <p:cNvSpPr/>
          <p:nvPr/>
        </p:nvSpPr>
        <p:spPr>
          <a:xfrm>
            <a:off x="5446498" y="1011988"/>
            <a:ext cx="1177276"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Prometheus</a:t>
            </a:r>
            <a:endParaRPr sz="1200"/>
          </a:p>
        </p:txBody>
      </p:sp>
      <p:sp>
        <p:nvSpPr>
          <p:cNvPr id="55" name="Line Callout 2 (Border and Accent Bar) 54"/>
          <p:cNvSpPr/>
          <p:nvPr/>
        </p:nvSpPr>
        <p:spPr>
          <a:xfrm rot="5400000">
            <a:off x="16858" y="3130214"/>
            <a:ext cx="914400" cy="612648"/>
          </a:xfrm>
          <a:prstGeom prst="accentBorderCallout2">
            <a:avLst>
              <a:gd name="adj1" fmla="val 18750"/>
              <a:gd name="adj2" fmla="val -8333"/>
              <a:gd name="adj3" fmla="val -56467"/>
              <a:gd name="adj4" fmla="val -38189"/>
              <a:gd name="adj5" fmla="val -80136"/>
              <a:gd name="adj6" fmla="val -77412"/>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Luca Prete</a:t>
            </a:r>
          </a:p>
          <a:p>
            <a:pPr algn="ctr"/>
            <a:r>
              <a:rPr lang="en-US" sz="900"/>
              <a:t>CORD Track </a:t>
            </a:r>
          </a:p>
          <a:p>
            <a:pPr marL="0" marR="0" lvl="0" indent="0" algn="ctr" defTabSz="914400" eaLnBrk="1" fontAlgn="auto" latinLnBrk="0" hangingPunct="1">
              <a:lnSpc>
                <a:spcPct val="100000"/>
              </a:lnSpc>
              <a:spcBef>
                <a:spcPts val="0"/>
              </a:spcBef>
              <a:spcAft>
                <a:spcPts val="0"/>
              </a:spcAft>
              <a:buClrTx/>
              <a:buSzTx/>
              <a:buFontTx/>
              <a:buNone/>
              <a:tabLst/>
              <a:defRPr/>
            </a:pPr>
            <a:r>
              <a:rPr lang="en-US" sz="900" b="1" noProof="0" smtClean="0">
                <a:solidFill>
                  <a:srgbClr val="4B4B4B"/>
                </a:solidFill>
                <a:ea typeface="+mn-ea"/>
                <a:cs typeface="+mn-cs"/>
              </a:rPr>
              <a:t>Wed</a:t>
            </a:r>
            <a:r>
              <a:rPr kumimoji="0" lang="en-US" sz="900" b="1" i="0" u="none" strike="noStrike" kern="0" cap="none" spc="0" normalizeH="0" baseline="0" noProof="0" smtClean="0">
                <a:ln>
                  <a:noFill/>
                </a:ln>
                <a:solidFill>
                  <a:srgbClr val="4B4B4B"/>
                </a:solidFill>
                <a:effectLst/>
                <a:uLnTx/>
                <a:uFillTx/>
                <a:latin typeface="Arial"/>
                <a:ea typeface="+mn-ea"/>
                <a:cs typeface="+mn-cs"/>
              </a:rPr>
              <a:t> 2:00pm</a:t>
            </a:r>
          </a:p>
        </p:txBody>
      </p:sp>
    </p:spTree>
    <p:extLst>
      <p:ext uri="{BB962C8B-B14F-4D97-AF65-F5344CB8AC3E}">
        <p14:creationId xmlns:p14="http://schemas.microsoft.com/office/powerpoint/2010/main" val="25857649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4"/>
                                        </p:tgtEl>
                                        <p:attrNameLst>
                                          <p:attrName>style.visibility</p:attrName>
                                        </p:attrNameLst>
                                      </p:cBhvr>
                                      <p:to>
                                        <p:strVal val="visible"/>
                                      </p:to>
                                    </p:set>
                                    <p:animEffect transition="in" filter="fade">
                                      <p:cBhvr>
                                        <p:cTn id="12" dur="500"/>
                                        <p:tgtEl>
                                          <p:spTgt spid="1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500"/>
                                        <p:tgtEl>
                                          <p:spTgt spid="6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1"/>
                                        </p:tgtEl>
                                        <p:attrNameLst>
                                          <p:attrName>style.visibility</p:attrName>
                                        </p:attrNameLst>
                                      </p:cBhvr>
                                      <p:to>
                                        <p:strVal val="visible"/>
                                      </p:to>
                                    </p:set>
                                    <p:animEffect transition="in" filter="fade">
                                      <p:cBhvr>
                                        <p:cTn id="43" dur="500"/>
                                        <p:tgtEl>
                                          <p:spTgt spid="1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fade">
                                      <p:cBhvr>
                                        <p:cTn id="46" dur="500"/>
                                        <p:tgtEl>
                                          <p:spTgt spid="1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9"/>
                                        </p:tgtEl>
                                        <p:attrNameLst>
                                          <p:attrName>style.visibility</p:attrName>
                                        </p:attrNameLst>
                                      </p:cBhvr>
                                      <p:to>
                                        <p:strVal val="visible"/>
                                      </p:to>
                                    </p:set>
                                    <p:animEffect transition="in" filter="fade">
                                      <p:cBhvr>
                                        <p:cTn id="49" dur="500"/>
                                        <p:tgtEl>
                                          <p:spTgt spid="11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500"/>
                                        <p:tgtEl>
                                          <p:spTgt spid="5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16" grpId="0" animBg="1"/>
      <p:bldP spid="119" grpId="0" animBg="1"/>
      <p:bldP spid="121" grpId="0" animBg="1"/>
      <p:bldP spid="123" grpId="0" animBg="1"/>
      <p:bldP spid="46" grpId="0" animBg="1"/>
      <p:bldP spid="47" grpId="0" animBg="1"/>
      <p:bldP spid="48" grpId="0" animBg="1"/>
      <p:bldP spid="49" grpId="0" animBg="1"/>
      <p:bldP spid="50" grpId="0" animBg="1"/>
      <p:bldP spid="6" grpId="0"/>
      <p:bldP spid="66" grpId="0" animBg="1"/>
      <p:bldP spid="67" grpId="0" animBg="1"/>
      <p:bldP spid="51" grpId="0" animBg="1"/>
      <p:bldP spid="52" grpId="0" animBg="1"/>
      <p:bldP spid="53" grpId="0" animBg="1"/>
      <p:bldP spid="5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313648" y="70163"/>
            <a:ext cx="8202900" cy="61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SEBA – A profile loaded on the CORD platform </a:t>
            </a:r>
            <a:endParaRPr sz="2400"/>
          </a:p>
        </p:txBody>
      </p:sp>
      <p:sp>
        <p:nvSpPr>
          <p:cNvPr id="107" name="Google Shape;107;p13"/>
          <p:cNvSpPr/>
          <p:nvPr/>
        </p:nvSpPr>
        <p:spPr>
          <a:xfrm>
            <a:off x="19432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Bare metal</a:t>
            </a:r>
            <a:r>
              <a:rPr lang="en-US"/>
              <a:t> server</a:t>
            </a:r>
            <a:endParaRPr/>
          </a:p>
        </p:txBody>
      </p:sp>
      <p:sp>
        <p:nvSpPr>
          <p:cNvPr id="108" name="Google Shape;108;p13"/>
          <p:cNvSpPr/>
          <p:nvPr/>
        </p:nvSpPr>
        <p:spPr>
          <a:xfrm>
            <a:off x="448906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FontTx/>
              <a:buNone/>
            </a:pPr>
            <a:r>
              <a:rPr lang="en"/>
              <a:t>Bare metal</a:t>
            </a:r>
            <a:r>
              <a:rPr lang="en-US"/>
              <a:t> server</a:t>
            </a:r>
          </a:p>
        </p:txBody>
      </p:sp>
      <p:sp>
        <p:nvSpPr>
          <p:cNvPr id="109" name="Google Shape;109;p13"/>
          <p:cNvSpPr/>
          <p:nvPr/>
        </p:nvSpPr>
        <p:spPr>
          <a:xfrm>
            <a:off x="70349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buFontTx/>
              <a:buNone/>
            </a:pPr>
            <a:r>
              <a:rPr lang="en"/>
              <a:t>Bare metal</a:t>
            </a:r>
            <a:r>
              <a:rPr lang="en-US"/>
              <a:t> server</a:t>
            </a:r>
          </a:p>
        </p:txBody>
      </p:sp>
      <p:cxnSp>
        <p:nvCxnSpPr>
          <p:cNvPr id="110" name="Google Shape;110;p13"/>
          <p:cNvCxnSpPr/>
          <p:nvPr/>
        </p:nvCxnSpPr>
        <p:spPr>
          <a:xfrm flipH="1">
            <a:off x="1678214" y="3053375"/>
            <a:ext cx="6280149" cy="4600"/>
          </a:xfrm>
          <a:prstGeom prst="straightConnector1">
            <a:avLst/>
          </a:prstGeom>
          <a:noFill/>
          <a:ln w="9525" cap="flat" cmpd="sng">
            <a:solidFill>
              <a:schemeClr val="dk2"/>
            </a:solidFill>
            <a:prstDash val="solid"/>
            <a:round/>
            <a:headEnd type="none" w="med" len="med"/>
            <a:tailEnd type="none" w="med" len="med"/>
          </a:ln>
        </p:spPr>
      </p:cxnSp>
      <p:cxnSp>
        <p:nvCxnSpPr>
          <p:cNvPr id="111" name="Google Shape;111;p13"/>
          <p:cNvCxnSpPr>
            <a:stCxn id="107" idx="2"/>
          </p:cNvCxnSpPr>
          <p:nvPr/>
        </p:nvCxnSpPr>
        <p:spPr>
          <a:xfrm>
            <a:off x="285881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2" name="Google Shape;112;p13"/>
          <p:cNvCxnSpPr>
            <a:stCxn id="108" idx="2"/>
          </p:cNvCxnSpPr>
          <p:nvPr/>
        </p:nvCxnSpPr>
        <p:spPr>
          <a:xfrm>
            <a:off x="540466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3" name="Google Shape;113;p13"/>
          <p:cNvCxnSpPr>
            <a:stCxn id="109" idx="2"/>
          </p:cNvCxnSpPr>
          <p:nvPr/>
        </p:nvCxnSpPr>
        <p:spPr>
          <a:xfrm>
            <a:off x="7950513" y="2597775"/>
            <a:ext cx="7800" cy="460200"/>
          </a:xfrm>
          <a:prstGeom prst="straightConnector1">
            <a:avLst/>
          </a:prstGeom>
          <a:noFill/>
          <a:ln w="9525" cap="flat" cmpd="sng">
            <a:solidFill>
              <a:schemeClr val="dk2"/>
            </a:solidFill>
            <a:prstDash val="solid"/>
            <a:round/>
            <a:headEnd type="none" w="med" len="med"/>
            <a:tailEnd type="none" w="med" len="med"/>
          </a:ln>
        </p:spPr>
      </p:cxnSp>
      <p:sp>
        <p:nvSpPr>
          <p:cNvPr id="114" name="Google Shape;114;p13"/>
          <p:cNvSpPr/>
          <p:nvPr/>
        </p:nvSpPr>
        <p:spPr>
          <a:xfrm>
            <a:off x="19432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OS</a:t>
            </a:r>
            <a:endParaRPr/>
          </a:p>
        </p:txBody>
      </p:sp>
      <p:sp>
        <p:nvSpPr>
          <p:cNvPr id="115" name="Google Shape;115;p13"/>
          <p:cNvSpPr/>
          <p:nvPr/>
        </p:nvSpPr>
        <p:spPr>
          <a:xfrm>
            <a:off x="448906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OS</a:t>
            </a:r>
            <a:endParaRPr/>
          </a:p>
        </p:txBody>
      </p:sp>
      <p:sp>
        <p:nvSpPr>
          <p:cNvPr id="116" name="Google Shape;116;p13"/>
          <p:cNvSpPr/>
          <p:nvPr/>
        </p:nvSpPr>
        <p:spPr>
          <a:xfrm>
            <a:off x="70349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OS</a:t>
            </a:r>
            <a:endParaRPr/>
          </a:p>
        </p:txBody>
      </p:sp>
      <p:sp>
        <p:nvSpPr>
          <p:cNvPr id="118" name="Google Shape;118;p13"/>
          <p:cNvSpPr txBox="1"/>
          <p:nvPr/>
        </p:nvSpPr>
        <p:spPr>
          <a:xfrm>
            <a:off x="1705432" y="2679785"/>
            <a:ext cx="3090038" cy="546900"/>
          </a:xfrm>
          <a:prstGeom prst="rect">
            <a:avLst/>
          </a:prstGeom>
          <a:noFill/>
          <a:ln>
            <a:noFill/>
          </a:ln>
        </p:spPr>
        <p:txBody>
          <a:bodyPr spcFirstLastPara="1" wrap="square" lIns="91425" tIns="91425" rIns="91425" bIns="91425" anchor="t" anchorCtr="0">
            <a:noAutofit/>
          </a:bodyPr>
          <a:lstStyle/>
          <a:p>
            <a:r>
              <a:rPr lang="en"/>
              <a:t>Management network</a:t>
            </a:r>
            <a:endParaRPr/>
          </a:p>
        </p:txBody>
      </p:sp>
      <p:sp>
        <p:nvSpPr>
          <p:cNvPr id="119" name="Google Shape;119;p13"/>
          <p:cNvSpPr/>
          <p:nvPr/>
        </p:nvSpPr>
        <p:spPr>
          <a:xfrm>
            <a:off x="1951531" y="1011988"/>
            <a:ext cx="758759"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ONOS</a:t>
            </a:r>
            <a:endParaRPr sz="1200"/>
          </a:p>
        </p:txBody>
      </p:sp>
      <p:sp>
        <p:nvSpPr>
          <p:cNvPr id="121" name="Google Shape;121;p13"/>
          <p:cNvSpPr/>
          <p:nvPr/>
        </p:nvSpPr>
        <p:spPr>
          <a:xfrm>
            <a:off x="6647888" y="1011988"/>
            <a:ext cx="76462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XOS</a:t>
            </a:r>
            <a:endParaRPr sz="1200"/>
          </a:p>
        </p:txBody>
      </p:sp>
      <p:sp>
        <p:nvSpPr>
          <p:cNvPr id="123" name="Google Shape;123;p13"/>
          <p:cNvSpPr/>
          <p:nvPr/>
        </p:nvSpPr>
        <p:spPr>
          <a:xfrm>
            <a:off x="4512593" y="1011988"/>
            <a:ext cx="917829"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Kafka</a:t>
            </a:r>
            <a:endParaRPr sz="1200"/>
          </a:p>
        </p:txBody>
      </p:sp>
      <p:sp>
        <p:nvSpPr>
          <p:cNvPr id="124" name="Google Shape;124;p13"/>
          <p:cNvSpPr/>
          <p:nvPr/>
        </p:nvSpPr>
        <p:spPr>
          <a:xfrm>
            <a:off x="31850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Leaf</a:t>
            </a:r>
            <a:endParaRPr/>
          </a:p>
        </p:txBody>
      </p:sp>
      <p:sp>
        <p:nvSpPr>
          <p:cNvPr id="125" name="Google Shape;125;p13"/>
          <p:cNvSpPr/>
          <p:nvPr/>
        </p:nvSpPr>
        <p:spPr>
          <a:xfrm>
            <a:off x="57283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Leaf</a:t>
            </a:r>
            <a:endParaRPr/>
          </a:p>
        </p:txBody>
      </p:sp>
      <p:sp>
        <p:nvSpPr>
          <p:cNvPr id="126" name="Google Shape;126;p13"/>
          <p:cNvSpPr/>
          <p:nvPr/>
        </p:nvSpPr>
        <p:spPr>
          <a:xfrm>
            <a:off x="31850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Spine</a:t>
            </a:r>
            <a:endParaRPr/>
          </a:p>
        </p:txBody>
      </p:sp>
      <p:sp>
        <p:nvSpPr>
          <p:cNvPr id="127" name="Google Shape;127;p13"/>
          <p:cNvSpPr/>
          <p:nvPr/>
        </p:nvSpPr>
        <p:spPr>
          <a:xfrm>
            <a:off x="57283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Spine</a:t>
            </a:r>
            <a:endParaRPr/>
          </a:p>
        </p:txBody>
      </p:sp>
      <p:cxnSp>
        <p:nvCxnSpPr>
          <p:cNvPr id="128" name="Google Shape;128;p13"/>
          <p:cNvCxnSpPr/>
          <p:nvPr/>
        </p:nvCxnSpPr>
        <p:spPr>
          <a:xfrm rot="10800000">
            <a:off x="3344975" y="261222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29" name="Google Shape;129;p13"/>
          <p:cNvCxnSpPr/>
          <p:nvPr/>
        </p:nvCxnSpPr>
        <p:spPr>
          <a:xfrm>
            <a:off x="40244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0" name="Google Shape;130;p13"/>
          <p:cNvCxnSpPr>
            <a:stCxn id="125" idx="2"/>
            <a:endCxn id="126" idx="0"/>
          </p:cNvCxnSpPr>
          <p:nvPr/>
        </p:nvCxnSpPr>
        <p:spPr>
          <a:xfrm flipH="1">
            <a:off x="41005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1" name="Google Shape;131;p13"/>
          <p:cNvCxnSpPr/>
          <p:nvPr/>
        </p:nvCxnSpPr>
        <p:spPr>
          <a:xfrm>
            <a:off x="67201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2" name="Google Shape;132;p13"/>
          <p:cNvCxnSpPr>
            <a:stCxn id="124" idx="2"/>
            <a:endCxn id="127" idx="0"/>
          </p:cNvCxnSpPr>
          <p:nvPr/>
        </p:nvCxnSpPr>
        <p:spPr>
          <a:xfrm>
            <a:off x="41006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3" name="Google Shape;133;p13"/>
          <p:cNvCxnSpPr/>
          <p:nvPr/>
        </p:nvCxnSpPr>
        <p:spPr>
          <a:xfrm rot="10800000">
            <a:off x="4868050" y="260057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34" name="Google Shape;134;p13"/>
          <p:cNvCxnSpPr/>
          <p:nvPr/>
        </p:nvCxnSpPr>
        <p:spPr>
          <a:xfrm rot="10800000">
            <a:off x="7225025" y="2598740"/>
            <a:ext cx="0" cy="1098900"/>
          </a:xfrm>
          <a:prstGeom prst="straightConnector1">
            <a:avLst/>
          </a:prstGeom>
          <a:noFill/>
          <a:ln w="38100" cap="flat" cmpd="sng">
            <a:solidFill>
              <a:srgbClr val="0097A7"/>
            </a:solidFill>
            <a:prstDash val="solid"/>
            <a:round/>
            <a:headEnd type="none" w="med" len="med"/>
            <a:tailEnd type="none" w="med" len="med"/>
          </a:ln>
        </p:spPr>
      </p:cxnSp>
      <p:sp>
        <p:nvSpPr>
          <p:cNvPr id="135" name="Google Shape;135;p13"/>
          <p:cNvSpPr/>
          <p:nvPr/>
        </p:nvSpPr>
        <p:spPr>
          <a:xfrm>
            <a:off x="11394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Access</a:t>
            </a:r>
            <a:endParaRPr lang="en-US"/>
          </a:p>
          <a:p>
            <a:pPr algn="ctr"/>
            <a:r>
              <a:rPr lang="en-US"/>
              <a:t>Node</a:t>
            </a:r>
            <a:endParaRPr/>
          </a:p>
        </p:txBody>
      </p:sp>
      <p:cxnSp>
        <p:nvCxnSpPr>
          <p:cNvPr id="136" name="Google Shape;136;p13"/>
          <p:cNvCxnSpPr>
            <a:stCxn id="135" idx="6"/>
            <a:endCxn id="124" idx="1"/>
          </p:cNvCxnSpPr>
          <p:nvPr/>
        </p:nvCxnSpPr>
        <p:spPr>
          <a:xfrm>
            <a:off x="2238300" y="3913925"/>
            <a:ext cx="946800" cy="0"/>
          </a:xfrm>
          <a:prstGeom prst="straightConnector1">
            <a:avLst/>
          </a:prstGeom>
          <a:noFill/>
          <a:ln w="38100" cap="flat" cmpd="sng">
            <a:solidFill>
              <a:srgbClr val="0097A7"/>
            </a:solidFill>
            <a:prstDash val="solid"/>
            <a:round/>
            <a:headEnd type="none" w="med" len="med"/>
            <a:tailEnd type="none" w="med" len="med"/>
          </a:ln>
        </p:spPr>
      </p:cxnSp>
      <p:sp>
        <p:nvSpPr>
          <p:cNvPr id="137" name="Google Shape;137;p13"/>
          <p:cNvSpPr/>
          <p:nvPr/>
        </p:nvSpPr>
        <p:spPr>
          <a:xfrm>
            <a:off x="80451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000"/>
              <a:t>Upstream</a:t>
            </a:r>
            <a:endParaRPr sz="1000"/>
          </a:p>
        </p:txBody>
      </p:sp>
      <p:cxnSp>
        <p:nvCxnSpPr>
          <p:cNvPr id="138" name="Google Shape;138;p13"/>
          <p:cNvCxnSpPr>
            <a:stCxn id="125" idx="3"/>
            <a:endCxn id="137" idx="2"/>
          </p:cNvCxnSpPr>
          <p:nvPr/>
        </p:nvCxnSpPr>
        <p:spPr>
          <a:xfrm>
            <a:off x="7559563" y="3913925"/>
            <a:ext cx="485400" cy="0"/>
          </a:xfrm>
          <a:prstGeom prst="straightConnector1">
            <a:avLst/>
          </a:prstGeom>
          <a:noFill/>
          <a:ln w="38100" cap="flat" cmpd="sng">
            <a:solidFill>
              <a:srgbClr val="0097A7"/>
            </a:solidFill>
            <a:prstDash val="solid"/>
            <a:round/>
            <a:headEnd type="none" w="med" len="med"/>
            <a:tailEnd type="none" w="med" len="med"/>
          </a:ln>
        </p:spPr>
      </p:cxnSp>
      <p:sp>
        <p:nvSpPr>
          <p:cNvPr id="139" name="Google Shape;139;p13"/>
          <p:cNvSpPr txBox="1"/>
          <p:nvPr/>
        </p:nvSpPr>
        <p:spPr>
          <a:xfrm>
            <a:off x="2198652" y="4125575"/>
            <a:ext cx="2803911" cy="546900"/>
          </a:xfrm>
          <a:prstGeom prst="rect">
            <a:avLst/>
          </a:prstGeom>
          <a:noFill/>
          <a:ln>
            <a:noFill/>
          </a:ln>
        </p:spPr>
        <p:txBody>
          <a:bodyPr spcFirstLastPara="1" wrap="square" lIns="91425" tIns="91425" rIns="91425" bIns="91425" anchor="t" anchorCtr="0">
            <a:noAutofit/>
          </a:bodyPr>
          <a:lstStyle/>
          <a:p>
            <a:r>
              <a:rPr lang="en"/>
              <a:t>Dataplane network</a:t>
            </a:r>
            <a:endParaRPr/>
          </a:p>
        </p:txBody>
      </p:sp>
      <p:cxnSp>
        <p:nvCxnSpPr>
          <p:cNvPr id="140" name="Google Shape;140;p13"/>
          <p:cNvCxnSpPr>
            <a:stCxn id="124" idx="0"/>
          </p:cNvCxnSpPr>
          <p:nvPr/>
        </p:nvCxnSpPr>
        <p:spPr>
          <a:xfrm rot="10800000">
            <a:off x="4100663" y="3054875"/>
            <a:ext cx="0" cy="647400"/>
          </a:xfrm>
          <a:prstGeom prst="straightConnector1">
            <a:avLst/>
          </a:prstGeom>
          <a:noFill/>
          <a:ln w="9525" cap="flat" cmpd="sng">
            <a:solidFill>
              <a:schemeClr val="dk2"/>
            </a:solidFill>
            <a:prstDash val="solid"/>
            <a:round/>
            <a:headEnd type="none" w="med" len="med"/>
            <a:tailEnd type="none" w="med" len="med"/>
          </a:ln>
        </p:spPr>
      </p:cxnSp>
      <p:cxnSp>
        <p:nvCxnSpPr>
          <p:cNvPr id="141" name="Google Shape;141;p13"/>
          <p:cNvCxnSpPr/>
          <p:nvPr/>
        </p:nvCxnSpPr>
        <p:spPr>
          <a:xfrm rot="10800000">
            <a:off x="6702125" y="3054950"/>
            <a:ext cx="0" cy="654600"/>
          </a:xfrm>
          <a:prstGeom prst="straightConnector1">
            <a:avLst/>
          </a:prstGeom>
          <a:noFill/>
          <a:ln w="9525" cap="flat" cmpd="sng">
            <a:solidFill>
              <a:schemeClr val="dk2"/>
            </a:solidFill>
            <a:prstDash val="solid"/>
            <a:round/>
            <a:headEnd type="none" w="med" len="med"/>
            <a:tailEnd type="none" w="med" len="med"/>
          </a:ln>
        </p:spPr>
      </p:cxnSp>
      <p:cxnSp>
        <p:nvCxnSpPr>
          <p:cNvPr id="142" name="Google Shape;142;p13"/>
          <p:cNvCxnSpPr/>
          <p:nvPr/>
        </p:nvCxnSpPr>
        <p:spPr>
          <a:xfrm rot="10800000">
            <a:off x="3664288" y="3055025"/>
            <a:ext cx="0" cy="1506300"/>
          </a:xfrm>
          <a:prstGeom prst="straightConnector1">
            <a:avLst/>
          </a:prstGeom>
          <a:noFill/>
          <a:ln w="9525" cap="flat" cmpd="sng">
            <a:solidFill>
              <a:schemeClr val="dk2"/>
            </a:solidFill>
            <a:prstDash val="solid"/>
            <a:round/>
            <a:headEnd type="none" w="med" len="med"/>
            <a:tailEnd type="none" w="med" len="med"/>
          </a:ln>
        </p:spPr>
      </p:cxnSp>
      <p:cxnSp>
        <p:nvCxnSpPr>
          <p:cNvPr id="143" name="Google Shape;143;p13"/>
          <p:cNvCxnSpPr/>
          <p:nvPr/>
        </p:nvCxnSpPr>
        <p:spPr>
          <a:xfrm rot="10800000">
            <a:off x="7006088" y="3055025"/>
            <a:ext cx="0" cy="1506300"/>
          </a:xfrm>
          <a:prstGeom prst="straightConnector1">
            <a:avLst/>
          </a:prstGeom>
          <a:noFill/>
          <a:ln w="9525" cap="flat" cmpd="sng">
            <a:solidFill>
              <a:schemeClr val="dk2"/>
            </a:solidFill>
            <a:prstDash val="solid"/>
            <a:round/>
            <a:headEnd type="none" w="med" len="med"/>
            <a:tailEnd type="none" w="med" len="med"/>
          </a:ln>
        </p:spPr>
      </p:cxnSp>
      <p:sp>
        <p:nvSpPr>
          <p:cNvPr id="46" name="Google Shape;114;p13"/>
          <p:cNvSpPr/>
          <p:nvPr/>
        </p:nvSpPr>
        <p:spPr>
          <a:xfrm>
            <a:off x="4481162" y="391392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47" name="Google Shape;114;p13"/>
          <p:cNvSpPr/>
          <p:nvPr/>
        </p:nvSpPr>
        <p:spPr>
          <a:xfrm>
            <a:off x="7015931" y="391721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48" name="Google Shape;114;p13"/>
          <p:cNvSpPr/>
          <p:nvPr/>
        </p:nvSpPr>
        <p:spPr>
          <a:xfrm>
            <a:off x="7034913" y="477766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49" name="Google Shape;114;p13"/>
          <p:cNvSpPr/>
          <p:nvPr/>
        </p:nvSpPr>
        <p:spPr>
          <a:xfrm>
            <a:off x="4467462" y="477286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50" name="Google Shape;114;p13"/>
          <p:cNvSpPr/>
          <p:nvPr/>
        </p:nvSpPr>
        <p:spPr>
          <a:xfrm>
            <a:off x="1408112" y="412557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200"/>
              <a:t>OS</a:t>
            </a:r>
            <a:endParaRPr sz="1200"/>
          </a:p>
        </p:txBody>
      </p:sp>
      <p:sp>
        <p:nvSpPr>
          <p:cNvPr id="6" name="TextBox 5"/>
          <p:cNvSpPr txBox="1"/>
          <p:nvPr/>
        </p:nvSpPr>
        <p:spPr>
          <a:xfrm>
            <a:off x="26633" y="800781"/>
            <a:ext cx="1838680" cy="1600438"/>
          </a:xfrm>
          <a:prstGeom prst="rect">
            <a:avLst/>
          </a:prstGeom>
          <a:noFill/>
        </p:spPr>
        <p:txBody>
          <a:bodyPr wrap="square" rtlCol="0">
            <a:spAutoFit/>
          </a:bodyPr>
          <a:lstStyle/>
          <a:p>
            <a:pPr defTabSz="457200">
              <a:buClrTx/>
              <a:buFontTx/>
              <a:buNone/>
            </a:pPr>
            <a:r>
              <a:rPr lang="en" b="1" kern="1200">
                <a:solidFill>
                  <a:srgbClr val="0097A7"/>
                </a:solidFill>
                <a:ea typeface="+mn-ea"/>
                <a:cs typeface="+mn-cs"/>
              </a:rPr>
              <a:t>CORD control </a:t>
            </a:r>
            <a:r>
              <a:rPr lang="en" kern="1200">
                <a:ea typeface="+mn-ea"/>
                <a:cs typeface="+mn-cs"/>
              </a:rPr>
              <a:t>software </a:t>
            </a:r>
            <a:r>
              <a:rPr lang="en" kern="1200">
                <a:ea typeface="+mn-ea"/>
                <a:cs typeface="+mn-cs"/>
                <a:sym typeface="Wingdings"/>
              </a:rPr>
              <a:t></a:t>
            </a:r>
            <a:r>
              <a:rPr lang="en" kern="1200">
                <a:ea typeface="+mn-ea"/>
                <a:cs typeface="+mn-cs"/>
              </a:rPr>
              <a:t> set of </a:t>
            </a:r>
            <a:r>
              <a:rPr lang="en" b="1" kern="1200">
                <a:solidFill>
                  <a:srgbClr val="0097A7"/>
                </a:solidFill>
                <a:ea typeface="+mn-ea"/>
                <a:cs typeface="+mn-cs"/>
              </a:rPr>
              <a:t>Docker containers</a:t>
            </a:r>
            <a:r>
              <a:rPr lang="en" kern="1200">
                <a:solidFill>
                  <a:srgbClr val="0097A7"/>
                </a:solidFill>
                <a:ea typeface="+mn-ea"/>
                <a:cs typeface="+mn-cs"/>
              </a:rPr>
              <a:t> </a:t>
            </a:r>
            <a:r>
              <a:rPr lang="en" kern="1200">
                <a:ea typeface="+mn-ea"/>
                <a:cs typeface="+mn-cs"/>
              </a:rPr>
              <a:t>deployed on </a:t>
            </a:r>
            <a:r>
              <a:rPr lang="en" b="1" kern="1200">
                <a:solidFill>
                  <a:srgbClr val="0097A7"/>
                </a:solidFill>
                <a:ea typeface="+mn-ea"/>
                <a:cs typeface="+mn-cs"/>
              </a:rPr>
              <a:t>Kubernetes</a:t>
            </a:r>
            <a:r>
              <a:rPr lang="en-US" kern="1200">
                <a:ea typeface="+mn-ea"/>
                <a:cs typeface="+mn-cs"/>
              </a:rPr>
              <a:t> using </a:t>
            </a:r>
            <a:r>
              <a:rPr lang="en" kern="1200">
                <a:ea typeface="+mn-ea"/>
                <a:cs typeface="+mn-cs"/>
              </a:rPr>
              <a:t>standard tools</a:t>
            </a:r>
            <a:r>
              <a:rPr lang="en-US" kern="1200">
                <a:ea typeface="+mn-ea"/>
                <a:cs typeface="+mn-cs"/>
              </a:rPr>
              <a:t> like </a:t>
            </a:r>
            <a:r>
              <a:rPr lang="en-US" b="1" kern="1200">
                <a:solidFill>
                  <a:srgbClr val="0097A7"/>
                </a:solidFill>
                <a:ea typeface="+mn-ea"/>
                <a:cs typeface="+mn-cs"/>
              </a:rPr>
              <a:t>Helm charts</a:t>
            </a:r>
          </a:p>
        </p:txBody>
      </p:sp>
      <p:sp>
        <p:nvSpPr>
          <p:cNvPr id="66" name="Google Shape;121;p13"/>
          <p:cNvSpPr/>
          <p:nvPr/>
        </p:nvSpPr>
        <p:spPr>
          <a:xfrm>
            <a:off x="7448321" y="1108558"/>
            <a:ext cx="1084763" cy="240745"/>
          </a:xfrm>
          <a:prstGeom prst="roundRect">
            <a:avLst>
              <a:gd name="adj" fmla="val 16667"/>
            </a:avLst>
          </a:prstGeom>
          <a:ln>
            <a:solidFill>
              <a:srgbClr val="FF0000"/>
            </a:solidFill>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algn="ctr"/>
            <a:r>
              <a:rPr lang="en-US">
                <a:solidFill>
                  <a:srgbClr val="000000"/>
                </a:solidFill>
                <a:latin typeface="Arial"/>
                <a:ea typeface="Arial"/>
                <a:cs typeface="Arial"/>
              </a:rPr>
              <a:t>profile</a:t>
            </a:r>
            <a:endParaRPr>
              <a:solidFill>
                <a:srgbClr val="000000"/>
              </a:solidFill>
              <a:latin typeface="Arial"/>
              <a:ea typeface="Arial"/>
              <a:cs typeface="Arial"/>
            </a:endParaRPr>
          </a:p>
        </p:txBody>
      </p:sp>
      <p:sp>
        <p:nvSpPr>
          <p:cNvPr id="67" name="Google Shape;117;p13"/>
          <p:cNvSpPr/>
          <p:nvPr/>
        </p:nvSpPr>
        <p:spPr>
          <a:xfrm>
            <a:off x="1935275" y="1384015"/>
            <a:ext cx="6922800" cy="340500"/>
          </a:xfrm>
          <a:prstGeom prst="rect">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a:t>Kubernetes</a:t>
            </a:r>
            <a:endParaRPr/>
          </a:p>
        </p:txBody>
      </p:sp>
      <p:sp>
        <p:nvSpPr>
          <p:cNvPr id="51" name="Google Shape;123;p13"/>
          <p:cNvSpPr/>
          <p:nvPr/>
        </p:nvSpPr>
        <p:spPr>
          <a:xfrm>
            <a:off x="3625048" y="1011988"/>
            <a:ext cx="866528"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ELK</a:t>
            </a:r>
            <a:endParaRPr sz="1200"/>
          </a:p>
        </p:txBody>
      </p:sp>
      <p:sp>
        <p:nvSpPr>
          <p:cNvPr id="52" name="Google Shape;123;p13"/>
          <p:cNvSpPr/>
          <p:nvPr/>
        </p:nvSpPr>
        <p:spPr>
          <a:xfrm>
            <a:off x="2734406" y="1008803"/>
            <a:ext cx="866528"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Grafana</a:t>
            </a:r>
            <a:endParaRPr sz="1200"/>
          </a:p>
        </p:txBody>
      </p:sp>
      <p:sp>
        <p:nvSpPr>
          <p:cNvPr id="53" name="Google Shape;121;p13"/>
          <p:cNvSpPr/>
          <p:nvPr/>
        </p:nvSpPr>
        <p:spPr>
          <a:xfrm>
            <a:off x="5446498" y="1011988"/>
            <a:ext cx="1177276"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Prometheus</a:t>
            </a:r>
            <a:endParaRPr sz="1200"/>
          </a:p>
        </p:txBody>
      </p:sp>
      <p:sp>
        <p:nvSpPr>
          <p:cNvPr id="54" name="Google Shape;120;p13"/>
          <p:cNvSpPr/>
          <p:nvPr/>
        </p:nvSpPr>
        <p:spPr>
          <a:xfrm>
            <a:off x="4205916" y="755599"/>
            <a:ext cx="1066575" cy="238374"/>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sz="1200"/>
              <a:t>VOLTHA</a:t>
            </a:r>
            <a:endParaRPr sz="1200"/>
          </a:p>
        </p:txBody>
      </p:sp>
      <p:sp>
        <p:nvSpPr>
          <p:cNvPr id="55" name="Google Shape;120;p13"/>
          <p:cNvSpPr/>
          <p:nvPr/>
        </p:nvSpPr>
        <p:spPr>
          <a:xfrm>
            <a:off x="3066695" y="755599"/>
            <a:ext cx="1066575" cy="238374"/>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a:t>workflow</a:t>
            </a:r>
            <a:endParaRPr/>
          </a:p>
        </p:txBody>
      </p:sp>
      <p:sp>
        <p:nvSpPr>
          <p:cNvPr id="56" name="Google Shape;120;p13"/>
          <p:cNvSpPr/>
          <p:nvPr/>
        </p:nvSpPr>
        <p:spPr>
          <a:xfrm>
            <a:off x="1926289" y="755599"/>
            <a:ext cx="1066575" cy="238374"/>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US"/>
              <a:t>onos apps</a:t>
            </a:r>
            <a:endParaRPr/>
          </a:p>
        </p:txBody>
      </p:sp>
      <p:sp>
        <p:nvSpPr>
          <p:cNvPr id="57" name="Google Shape;121;p13"/>
          <p:cNvSpPr/>
          <p:nvPr/>
        </p:nvSpPr>
        <p:spPr>
          <a:xfrm>
            <a:off x="5332762" y="753228"/>
            <a:ext cx="3200322" cy="240745"/>
          </a:xfrm>
          <a:prstGeom prst="roundRect">
            <a:avLst>
              <a:gd name="adj" fmla="val 16667"/>
            </a:avLst>
          </a:prstGeom>
          <a:ln>
            <a:solidFill>
              <a:srgbClr val="FF0000"/>
            </a:solidFill>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algn="ctr"/>
            <a:r>
              <a:rPr lang="en-US">
                <a:solidFill>
                  <a:srgbClr val="000000"/>
                </a:solidFill>
                <a:latin typeface="Arial"/>
                <a:ea typeface="Arial"/>
                <a:cs typeface="Arial"/>
              </a:rPr>
              <a:t>Runtime config &amp; service instantiation</a:t>
            </a:r>
            <a:endParaRPr>
              <a:solidFill>
                <a:srgbClr val="000000"/>
              </a:solidFill>
              <a:latin typeface="Arial"/>
              <a:ea typeface="Arial"/>
              <a:cs typeface="Arial"/>
            </a:endParaRPr>
          </a:p>
        </p:txBody>
      </p:sp>
      <p:sp>
        <p:nvSpPr>
          <p:cNvPr id="58" name="Line Callout 2 (Border and Accent Bar) 57"/>
          <p:cNvSpPr/>
          <p:nvPr/>
        </p:nvSpPr>
        <p:spPr>
          <a:xfrm rot="5400000">
            <a:off x="28095" y="3444921"/>
            <a:ext cx="914400" cy="612648"/>
          </a:xfrm>
          <a:prstGeom prst="accentBorderCallout2">
            <a:avLst>
              <a:gd name="adj1" fmla="val 18750"/>
              <a:gd name="adj2" fmla="val -8333"/>
              <a:gd name="adj3" fmla="val -56467"/>
              <a:gd name="adj4" fmla="val -38189"/>
              <a:gd name="adj5" fmla="val -84722"/>
              <a:gd name="adj6" fmla="val -111215"/>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Matteo Scandolo</a:t>
            </a:r>
          </a:p>
          <a:p>
            <a:pPr algn="ctr"/>
            <a:r>
              <a:rPr lang="en-US" sz="900"/>
              <a:t>CORD Track </a:t>
            </a:r>
          </a:p>
          <a:p>
            <a:pPr marL="0" marR="0" lvl="0" indent="0" algn="ctr" defTabSz="914400" eaLnBrk="1" fontAlgn="auto" latinLnBrk="0" hangingPunct="1">
              <a:lnSpc>
                <a:spcPct val="100000"/>
              </a:lnSpc>
              <a:spcBef>
                <a:spcPts val="0"/>
              </a:spcBef>
              <a:spcAft>
                <a:spcPts val="0"/>
              </a:spcAft>
              <a:buClrTx/>
              <a:buSzTx/>
              <a:buFontTx/>
              <a:buNone/>
              <a:tabLst/>
              <a:defRPr/>
            </a:pPr>
            <a:r>
              <a:rPr lang="en-US" sz="900" b="1">
                <a:solidFill>
                  <a:srgbClr val="4B4B4B"/>
                </a:solidFill>
                <a:ea typeface="+mn-ea"/>
                <a:cs typeface="+mn-cs"/>
              </a:rPr>
              <a:t>Thur</a:t>
            </a:r>
            <a:r>
              <a:rPr kumimoji="0" lang="en-US" sz="900" b="1" i="0" u="none" strike="noStrike" kern="0" cap="none" spc="0" normalizeH="0" baseline="0" noProof="0" smtClean="0">
                <a:ln>
                  <a:noFill/>
                </a:ln>
                <a:solidFill>
                  <a:srgbClr val="4B4B4B"/>
                </a:solidFill>
                <a:effectLst/>
                <a:uLnTx/>
                <a:uFillTx/>
                <a:latin typeface="Arial"/>
                <a:ea typeface="+mn-ea"/>
                <a:cs typeface="+mn-cs"/>
              </a:rPr>
              <a:t> 3:30pm</a:t>
            </a:r>
          </a:p>
        </p:txBody>
      </p:sp>
    </p:spTree>
    <p:extLst>
      <p:ext uri="{BB962C8B-B14F-4D97-AF65-F5344CB8AC3E}">
        <p14:creationId xmlns:p14="http://schemas.microsoft.com/office/powerpoint/2010/main" val="30089949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3483517"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75"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r>
              <a:rPr lang="en-US" sz="1600" b="1" kern="1200">
                <a:solidFill>
                  <a:srgbClr val="4BACC6">
                    <a:lumMod val="50000"/>
                  </a:srgbClr>
                </a:solidFill>
                <a:latin typeface="Calibri"/>
              </a:rPr>
              <a:t>Whitebox ToR Fabric Switch</a:t>
            </a:r>
          </a:p>
          <a:p>
            <a:pPr algn="ctr" defTabSz="457200">
              <a:buClrTx/>
              <a:buFontTx/>
              <a:buNone/>
            </a:pPr>
            <a:endParaRPr lang="en-US" sz="1600" b="1" kern="1200">
              <a:solidFill>
                <a:prstClr val="black"/>
              </a:solidFill>
              <a:latin typeface="Calibri"/>
            </a:endParaRPr>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457200">
              <a:buClrTx/>
              <a:buFontTx/>
              <a:buNone/>
            </a:pPr>
            <a:r>
              <a:rPr lang="en-US" sz="1600" b="1" kern="1200">
                <a:solidFill>
                  <a:prstClr val="white"/>
                </a:solidFill>
                <a:latin typeface="Calibri"/>
              </a:rPr>
              <a:t>CORD Head Node</a:t>
            </a:r>
          </a:p>
          <a:p>
            <a:pPr algn="ctr" defTabSz="457200">
              <a:buClrTx/>
              <a:buFontTx/>
              <a:buNone/>
            </a:pPr>
            <a:endParaRPr lang="en-US" sz="1600" kern="1200">
              <a:solidFill>
                <a:prstClr val="white"/>
              </a:solidFill>
              <a:latin typeface="Calibri"/>
            </a:endParaRPr>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r>
              <a:rPr lang="en-US" sz="1600" b="1" kern="1200">
                <a:solidFill>
                  <a:srgbClr val="1F497D"/>
                </a:solidFill>
                <a:latin typeface="Calibri"/>
              </a:rPr>
              <a:t>CORD Compute Node</a:t>
            </a:r>
          </a:p>
          <a:p>
            <a:pPr algn="ctr" defTabSz="457200">
              <a:buClrTx/>
              <a:buFontTx/>
              <a:buNone/>
            </a:pPr>
            <a:endParaRPr lang="en-US" sz="1600" b="1" kern="1200">
              <a:solidFill>
                <a:prstClr val="black"/>
              </a:solidFill>
              <a:latin typeface="Calibri"/>
            </a:endParaRPr>
          </a:p>
        </p:txBody>
      </p:sp>
      <p:sp>
        <p:nvSpPr>
          <p:cNvPr id="6" name="Rounded Rectangle 5"/>
          <p:cNvSpPr/>
          <p:nvPr/>
        </p:nvSpPr>
        <p:spPr>
          <a:xfrm>
            <a:off x="2123888"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ONOS</a:t>
            </a:r>
          </a:p>
        </p:txBody>
      </p:sp>
      <p:sp>
        <p:nvSpPr>
          <p:cNvPr id="7" name="Rounded Rectangle 6"/>
          <p:cNvSpPr/>
          <p:nvPr/>
        </p:nvSpPr>
        <p:spPr>
          <a:xfrm>
            <a:off x="2800204"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XOS</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Radius</a:t>
            </a:r>
          </a:p>
        </p:txBody>
      </p:sp>
      <p:sp>
        <p:nvSpPr>
          <p:cNvPr id="10" name="TextBox 9"/>
          <p:cNvSpPr txBox="1"/>
          <p:nvPr/>
        </p:nvSpPr>
        <p:spPr>
          <a:xfrm>
            <a:off x="4401453" y="1215644"/>
            <a:ext cx="326331" cy="338554"/>
          </a:xfrm>
          <a:prstGeom prst="rect">
            <a:avLst/>
          </a:prstGeom>
          <a:noFill/>
        </p:spPr>
        <p:txBody>
          <a:bodyPr wrap="none" rtlCol="0">
            <a:spAutoFit/>
          </a:bodyPr>
          <a:lstStyle/>
          <a:p>
            <a:pPr defTabSz="457200">
              <a:buClrTx/>
              <a:buFontTx/>
              <a:buNone/>
            </a:pPr>
            <a:r>
              <a:rPr lang="en-US" sz="1600" kern="1200">
                <a:solidFill>
                  <a:prstClr val="black"/>
                </a:solidFill>
                <a:latin typeface="Calibri"/>
                <a:ea typeface="+mn-ea"/>
                <a:cs typeface="+mn-cs"/>
              </a:rPr>
              <a:t>…</a:t>
            </a:r>
          </a:p>
        </p:txBody>
      </p:sp>
      <p:sp>
        <p:nvSpPr>
          <p:cNvPr id="11" name="Rounded Rectangle 10"/>
          <p:cNvSpPr/>
          <p:nvPr/>
        </p:nvSpPr>
        <p:spPr>
          <a:xfrm>
            <a:off x="3485659" y="1316755"/>
            <a:ext cx="841290" cy="265640"/>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OvS</a:t>
            </a:r>
          </a:p>
        </p:txBody>
      </p:sp>
      <p:sp>
        <p:nvSpPr>
          <p:cNvPr id="18" name="TextBox 17"/>
          <p:cNvSpPr txBox="1"/>
          <p:nvPr/>
        </p:nvSpPr>
        <p:spPr>
          <a:xfrm>
            <a:off x="2140685" y="2936273"/>
            <a:ext cx="3332810" cy="276999"/>
          </a:xfrm>
          <a:prstGeom prst="rect">
            <a:avLst/>
          </a:prstGeom>
          <a:noFill/>
        </p:spPr>
        <p:txBody>
          <a:bodyPr wrap="square" rtlCol="0">
            <a:spAutoFit/>
          </a:bodyPr>
          <a:lstStyle/>
          <a:p>
            <a:pPr algn="ctr" defTabSz="457200">
              <a:buClrTx/>
              <a:buFontTx/>
              <a:buNone/>
            </a:pPr>
            <a:r>
              <a:rPr lang="en-US" sz="1200" b="1" kern="1200">
                <a:solidFill>
                  <a:srgbClr val="4BACC6">
                    <a:lumMod val="75000"/>
                  </a:srgbClr>
                </a:solidFill>
                <a:latin typeface="Calibri"/>
                <a:ea typeface="+mn-ea"/>
                <a:cs typeface="+mn-cs"/>
              </a:rPr>
              <a:t>EdgeCore 7712 (Tomahawk 32 x 100G</a:t>
            </a:r>
            <a:r>
              <a:rPr lang="en-US" sz="1200" kern="1200">
                <a:solidFill>
                  <a:srgbClr val="4BACC6">
                    <a:lumMod val="75000"/>
                  </a:srgbClr>
                </a:solidFill>
                <a:latin typeface="Calibri"/>
                <a:ea typeface="+mn-ea"/>
                <a:cs typeface="+mn-cs"/>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r>
              <a:rPr lang="en-US" b="1" kern="1200" dirty="0">
                <a:solidFill>
                  <a:prstClr val="white"/>
                </a:solidFill>
                <a:latin typeface="Calibri"/>
              </a:rPr>
              <a:t>EdgeCore </a:t>
            </a:r>
            <a:r>
              <a:rPr lang="en-US" b="1" kern="1200" dirty="0" err="1">
                <a:solidFill>
                  <a:prstClr val="white"/>
                </a:solidFill>
                <a:latin typeface="Calibri"/>
              </a:rPr>
              <a:t>Whitebox</a:t>
            </a:r>
            <a:r>
              <a:rPr lang="en-US" b="1" kern="1200" dirty="0">
                <a:solidFill>
                  <a:prstClr val="white"/>
                </a:solidFill>
                <a:latin typeface="Calibri"/>
              </a:rPr>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endParaRPr lang="en-US" sz="1600" kern="1200">
              <a:solidFill>
                <a:prstClr val="black"/>
              </a:solidFill>
              <a:latin typeface="Calibri"/>
            </a:endParaRPr>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4"/>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Internet</a:t>
            </a:r>
          </a:p>
        </p:txBody>
      </p:sp>
      <p:cxnSp>
        <p:nvCxnSpPr>
          <p:cNvPr id="41" name="Straight Connector 40"/>
          <p:cNvCxnSpPr>
            <a:stCxn id="39" idx="0"/>
            <a:endCxn id="14" idx="1"/>
          </p:cNvCxnSpPr>
          <p:nvPr/>
        </p:nvCxnSpPr>
        <p:spPr>
          <a:xfrm flipV="1">
            <a:off x="788860"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170504" y="0"/>
            <a:ext cx="8025436" cy="532624"/>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ctr">
              <a:buClrTx/>
              <a:buFontTx/>
              <a:buNone/>
              <a:defRPr/>
            </a:pPr>
            <a:r>
              <a:rPr lang="en-US" sz="3200" b="1" dirty="0">
                <a:solidFill>
                  <a:srgbClr val="4F81BD"/>
                </a:solidFill>
                <a:latin typeface="Calibri"/>
              </a:rPr>
              <a:t>Issues with the previous R-CORD</a:t>
            </a:r>
          </a:p>
        </p:txBody>
      </p:sp>
      <p:sp>
        <p:nvSpPr>
          <p:cNvPr id="55" name="TextBox 54"/>
          <p:cNvSpPr txBox="1"/>
          <p:nvPr/>
        </p:nvSpPr>
        <p:spPr>
          <a:xfrm>
            <a:off x="7994804" y="3038227"/>
            <a:ext cx="962633" cy="461665"/>
          </a:xfrm>
          <a:prstGeom prst="rect">
            <a:avLst/>
          </a:prstGeom>
          <a:noFill/>
        </p:spPr>
        <p:txBody>
          <a:bodyPr wrap="square" rtlCol="0">
            <a:spAutoFit/>
          </a:bodyPr>
          <a:lstStyle/>
          <a:p>
            <a:pPr algn="r" defTabSz="457200">
              <a:buClrTx/>
              <a:buFontTx/>
              <a:buNone/>
            </a:pPr>
            <a:r>
              <a:rPr lang="en-US" sz="1200" b="1" kern="1200">
                <a:solidFill>
                  <a:prstClr val="black"/>
                </a:solidFill>
                <a:latin typeface="Calibri"/>
                <a:ea typeface="+mn-ea"/>
                <a:cs typeface="+mn-cs"/>
              </a:rPr>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58" name="TextBox 57"/>
          <p:cNvSpPr txBox="1"/>
          <p:nvPr/>
        </p:nvSpPr>
        <p:spPr>
          <a:xfrm>
            <a:off x="1825854" y="4473505"/>
            <a:ext cx="962633" cy="523220"/>
          </a:xfrm>
          <a:prstGeom prst="rect">
            <a:avLst/>
          </a:prstGeom>
          <a:noFill/>
        </p:spPr>
        <p:txBody>
          <a:bodyPr wrap="square" rtlCol="0">
            <a:spAutoFit/>
          </a:bodyPr>
          <a:lstStyle/>
          <a:p>
            <a:pPr defTabSz="457200">
              <a:buClrTx/>
              <a:buFontTx/>
              <a:buNone/>
            </a:pPr>
            <a:r>
              <a:rPr lang="en-US" b="1" kern="1200">
                <a:solidFill>
                  <a:prstClr val="black"/>
                </a:solidFill>
                <a:latin typeface="Calibri"/>
                <a:ea typeface="+mn-ea"/>
                <a:cs typeface="+mn-cs"/>
              </a:rPr>
              <a:t>Central Office</a:t>
            </a:r>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96" y="3678465"/>
            <a:ext cx="544593" cy="333526"/>
          </a:xfrm>
          <a:prstGeom prst="rect">
            <a:avLst/>
          </a:prstGeom>
        </p:spPr>
      </p:pic>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457200">
              <a:buClrTx/>
              <a:buFontTx/>
              <a:buNone/>
            </a:pPr>
            <a:r>
              <a:rPr lang="en-US" sz="1100" kern="1200" dirty="0">
                <a:solidFill>
                  <a:prstClr val="white"/>
                </a:solidFill>
                <a:latin typeface="Calibri"/>
              </a:rPr>
              <a:t>BCM</a:t>
            </a:r>
          </a:p>
          <a:p>
            <a:pPr algn="ctr" defTabSz="457200">
              <a:buClrTx/>
              <a:buFontTx/>
              <a:buNone/>
            </a:pPr>
            <a:r>
              <a:rPr lang="en-US" sz="1100" kern="1200" dirty="0">
                <a:solidFill>
                  <a:prstClr val="white"/>
                </a:solidFill>
                <a:latin typeface="Calibri"/>
              </a:rPr>
              <a:t>ONU</a:t>
            </a:r>
          </a:p>
        </p:txBody>
      </p:sp>
      <p:sp>
        <p:nvSpPr>
          <p:cNvPr id="2" name="Rounded Rectangle 1"/>
          <p:cNvSpPr/>
          <p:nvPr/>
        </p:nvSpPr>
        <p:spPr>
          <a:xfrm>
            <a:off x="8075537"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defTabSz="457200">
              <a:buClrTx/>
              <a:buFontTx/>
              <a:buNone/>
            </a:pPr>
            <a:r>
              <a:rPr lang="en-US" sz="1200" b="1" kern="1200">
                <a:solidFill>
                  <a:prstClr val="black"/>
                </a:solidFill>
                <a:latin typeface="Calibri"/>
              </a:rPr>
              <a:t>RG</a:t>
            </a:r>
          </a:p>
        </p:txBody>
      </p:sp>
      <p:grpSp>
        <p:nvGrpSpPr>
          <p:cNvPr id="30" name="Group 29"/>
          <p:cNvGrpSpPr/>
          <p:nvPr/>
        </p:nvGrpSpPr>
        <p:grpSpPr>
          <a:xfrm rot="2695583">
            <a:off x="8092195"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grpSp>
      <p:sp>
        <p:nvSpPr>
          <p:cNvPr id="48" name="Rounded Rectangle 47"/>
          <p:cNvSpPr/>
          <p:nvPr/>
        </p:nvSpPr>
        <p:spPr>
          <a:xfrm>
            <a:off x="4762285" y="1799855"/>
            <a:ext cx="660966"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CDN</a:t>
            </a:r>
          </a:p>
        </p:txBody>
      </p:sp>
      <p:sp>
        <p:nvSpPr>
          <p:cNvPr id="33" name="Freeform 32"/>
          <p:cNvSpPr/>
          <p:nvPr/>
        </p:nvSpPr>
        <p:spPr>
          <a:xfrm>
            <a:off x="3756677" y="2230818"/>
            <a:ext cx="4245609" cy="1592185"/>
          </a:xfrm>
          <a:custGeom>
            <a:avLst/>
            <a:gdLst>
              <a:gd name="connsiteX0" fmla="*/ 4245609 w 4245609"/>
              <a:gd name="connsiteY0" fmla="*/ 1506209 h 1592185"/>
              <a:gd name="connsiteX1" fmla="*/ 2584914 w 4245609"/>
              <a:gd name="connsiteY1" fmla="*/ 1506209 h 1592185"/>
              <a:gd name="connsiteX2" fmla="*/ 395075 w 4245609"/>
              <a:gd name="connsiteY2" fmla="*/ 1498067 h 1592185"/>
              <a:gd name="connsiteX3" fmla="*/ 4323 w 4245609"/>
              <a:gd name="connsiteY3" fmla="*/ 260533 h 1592185"/>
              <a:gd name="connsiteX4" fmla="*/ 452060 w 4245609"/>
              <a:gd name="connsiteY4" fmla="*/ 32566 h 1592185"/>
              <a:gd name="connsiteX5" fmla="*/ 818390 w 4245609"/>
              <a:gd name="connsiteY5" fmla="*/ 8141 h 1592185"/>
              <a:gd name="connsiteX6" fmla="*/ 859093 w 4245609"/>
              <a:gd name="connsiteY6" fmla="*/ 0 h 159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5609" h="1592185">
                <a:moveTo>
                  <a:pt x="4245609" y="1506209"/>
                </a:moveTo>
                <a:lnTo>
                  <a:pt x="2584914" y="1506209"/>
                </a:lnTo>
                <a:cubicBezTo>
                  <a:pt x="1943158" y="1504852"/>
                  <a:pt x="825174" y="1705680"/>
                  <a:pt x="395075" y="1498067"/>
                </a:cubicBezTo>
                <a:cubicBezTo>
                  <a:pt x="-35024" y="1290454"/>
                  <a:pt x="-5174" y="504783"/>
                  <a:pt x="4323" y="260533"/>
                </a:cubicBezTo>
                <a:cubicBezTo>
                  <a:pt x="13820" y="16283"/>
                  <a:pt x="316382" y="74631"/>
                  <a:pt x="452060" y="32566"/>
                </a:cubicBezTo>
                <a:cubicBezTo>
                  <a:pt x="587738" y="-9499"/>
                  <a:pt x="750551" y="13569"/>
                  <a:pt x="818390" y="8141"/>
                </a:cubicBezTo>
                <a:cubicBezTo>
                  <a:pt x="886229" y="2713"/>
                  <a:pt x="872661" y="1356"/>
                  <a:pt x="859093" y="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sp>
        <p:nvSpPr>
          <p:cNvPr id="35" name="Freeform 34"/>
          <p:cNvSpPr/>
          <p:nvPr/>
        </p:nvSpPr>
        <p:spPr>
          <a:xfrm>
            <a:off x="569846" y="2149837"/>
            <a:ext cx="4178336" cy="683465"/>
          </a:xfrm>
          <a:custGeom>
            <a:avLst/>
            <a:gdLst>
              <a:gd name="connsiteX0" fmla="*/ 4062191 w 4178336"/>
              <a:gd name="connsiteY0" fmla="*/ 80982 h 683465"/>
              <a:gd name="connsiteX1" fmla="*/ 4176161 w 4178336"/>
              <a:gd name="connsiteY1" fmla="*/ 7707 h 683465"/>
              <a:gd name="connsiteX2" fmla="*/ 3972644 w 4178336"/>
              <a:gd name="connsiteY2" fmla="*/ 7707 h 683465"/>
              <a:gd name="connsiteX3" fmla="*/ 3313250 w 4178336"/>
              <a:gd name="connsiteY3" fmla="*/ 56557 h 683465"/>
              <a:gd name="connsiteX4" fmla="*/ 2767826 w 4178336"/>
              <a:gd name="connsiteY4" fmla="*/ 243815 h 683465"/>
              <a:gd name="connsiteX5" fmla="*/ 2515465 w 4178336"/>
              <a:gd name="connsiteY5" fmla="*/ 593907 h 683465"/>
              <a:gd name="connsiteX6" fmla="*/ 0 w 4178336"/>
              <a:gd name="connsiteY6" fmla="*/ 683465 h 68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8336" h="683465">
                <a:moveTo>
                  <a:pt x="4062191" y="80982"/>
                </a:moveTo>
                <a:cubicBezTo>
                  <a:pt x="4126638" y="50450"/>
                  <a:pt x="4191085" y="19919"/>
                  <a:pt x="4176161" y="7707"/>
                </a:cubicBezTo>
                <a:cubicBezTo>
                  <a:pt x="4161237" y="-4505"/>
                  <a:pt x="4116463" y="-435"/>
                  <a:pt x="3972644" y="7707"/>
                </a:cubicBezTo>
                <a:cubicBezTo>
                  <a:pt x="3828825" y="15849"/>
                  <a:pt x="3514053" y="17206"/>
                  <a:pt x="3313250" y="56557"/>
                </a:cubicBezTo>
                <a:cubicBezTo>
                  <a:pt x="3112447" y="95908"/>
                  <a:pt x="2900790" y="154257"/>
                  <a:pt x="2767826" y="243815"/>
                </a:cubicBezTo>
                <a:cubicBezTo>
                  <a:pt x="2634862" y="333373"/>
                  <a:pt x="2976769" y="520632"/>
                  <a:pt x="2515465" y="593907"/>
                </a:cubicBezTo>
                <a:cubicBezTo>
                  <a:pt x="2054161" y="667182"/>
                  <a:pt x="0" y="683465"/>
                  <a:pt x="0" y="683465"/>
                </a:cubicBezTo>
              </a:path>
            </a:pathLst>
          </a:custGeom>
          <a:ln>
            <a:solidFill>
              <a:srgbClr val="FF0000"/>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pic>
        <p:nvPicPr>
          <p:cNvPr id="57" name="Picture 56"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
        <p:nvSpPr>
          <p:cNvPr id="8" name="TextBox 7"/>
          <p:cNvSpPr txBox="1"/>
          <p:nvPr/>
        </p:nvSpPr>
        <p:spPr>
          <a:xfrm>
            <a:off x="6784874" y="1340632"/>
            <a:ext cx="2177798" cy="738664"/>
          </a:xfrm>
          <a:prstGeom prst="rect">
            <a:avLst/>
          </a:prstGeom>
          <a:noFill/>
        </p:spPr>
        <p:txBody>
          <a:bodyPr wrap="square" rtlCol="0">
            <a:spAutoFit/>
          </a:bodyPr>
          <a:lstStyle/>
          <a:p>
            <a:r>
              <a:rPr lang="en-US" b="1" dirty="0">
                <a:solidFill>
                  <a:srgbClr val="4F81BD"/>
                </a:solidFill>
                <a:latin typeface="Calibri"/>
              </a:rPr>
              <a:t>Subscriber Traffic through vSG (virt. Service Gateway)</a:t>
            </a:r>
          </a:p>
          <a:p>
            <a:endParaRPr lang="en-US"/>
          </a:p>
        </p:txBody>
      </p:sp>
      <p:cxnSp>
        <p:nvCxnSpPr>
          <p:cNvPr id="34" name="Straight Arrow Connector 33"/>
          <p:cNvCxnSpPr>
            <a:stCxn id="8" idx="1"/>
            <a:endCxn id="12" idx="3"/>
          </p:cNvCxnSpPr>
          <p:nvPr/>
        </p:nvCxnSpPr>
        <p:spPr>
          <a:xfrm flipH="1">
            <a:off x="5238908" y="1709964"/>
            <a:ext cx="1545966" cy="512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8964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500"/>
                                        <p:tgtEl>
                                          <p:spTgt spid="3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a:lnSpc>
                <a:spcPts val="3600"/>
              </a:lnSpc>
              <a:spcBef>
                <a:spcPct val="0"/>
              </a:spcBef>
              <a:spcAft>
                <a:spcPct val="0"/>
              </a:spcAft>
              <a:buClr>
                <a:srgbClr val="FFFFFF"/>
              </a:buClr>
              <a:buSzTx/>
            </a:pPr>
            <a:r>
              <a:rPr lang="en-US"/>
              <a:t>SEBA Exemplar Implementation</a:t>
            </a:r>
            <a:r>
              <a:rPr lang="en-US" i="1"/>
              <a:t/>
            </a:r>
            <a:br>
              <a:rPr lang="en-US" i="1"/>
            </a:br>
            <a:r>
              <a:rPr lang="en-US" i="1"/>
              <a:t> - </a:t>
            </a:r>
            <a:r>
              <a:rPr lang="en-US" sz="2400" i="1"/>
              <a:t>putting it all together</a:t>
            </a:r>
            <a:endParaRPr lang="en-US">
              <a:solidFill>
                <a:srgbClr val="FFFFFF"/>
              </a:solidFill>
              <a:latin typeface="Calibri" charset="0"/>
              <a:ea typeface="ＭＳ Ｐゴシック" charset="0"/>
              <a:cs typeface="Calibri" charset="0"/>
              <a:sym typeface="Calibri" charset="0"/>
            </a:endParaRP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25</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306401907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367425" y="1726925"/>
            <a:ext cx="3169023" cy="1928826"/>
            <a:chOff x="3471122" y="1726925"/>
            <a:chExt cx="3169023" cy="1928826"/>
          </a:xfrm>
        </p:grpSpPr>
        <p:cxnSp>
          <p:nvCxnSpPr>
            <p:cNvPr id="60" name="Straight Connector 59"/>
            <p:cNvCxnSpPr>
              <a:stCxn id="4" idx="0"/>
            </p:cNvCxnSpPr>
            <p:nvPr/>
          </p:nvCxnSpPr>
          <p:spPr>
            <a:xfrm flipV="1">
              <a:off x="4003252" y="3112205"/>
              <a:ext cx="0" cy="54354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71122" y="2913420"/>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r>
                <a:rPr lang="en-US" sz="1200" kern="1200">
                  <a:solidFill>
                    <a:prstClr val="white"/>
                  </a:solidFill>
                  <a:latin typeface="Calibri"/>
                </a:rPr>
                <a:t>VOLTHA</a:t>
              </a:r>
            </a:p>
          </p:txBody>
        </p:sp>
        <p:sp>
          <p:nvSpPr>
            <p:cNvPr id="63" name="Rounded Rectangle 62"/>
            <p:cNvSpPr/>
            <p:nvPr/>
          </p:nvSpPr>
          <p:spPr>
            <a:xfrm>
              <a:off x="4037928" y="1919510"/>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buClrTx/>
                <a:buFontTx/>
                <a:buNone/>
                <a:defRPr/>
              </a:pPr>
              <a:r>
                <a:rPr lang="en-US" kern="1200">
                  <a:solidFill>
                    <a:srgbClr val="FFFFFF"/>
                  </a:solidFill>
                  <a:latin typeface="Calibri"/>
                </a:rPr>
                <a:t>ONOS Cluster</a:t>
              </a:r>
            </a:p>
          </p:txBody>
        </p:sp>
        <p:cxnSp>
          <p:nvCxnSpPr>
            <p:cNvPr id="65" name="Straight Connector 64"/>
            <p:cNvCxnSpPr/>
            <p:nvPr/>
          </p:nvCxnSpPr>
          <p:spPr>
            <a:xfrm flipV="1">
              <a:off x="4258802" y="2230108"/>
              <a:ext cx="1094" cy="68951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6" y="1726925"/>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700" kern="1200">
                  <a:solidFill>
                    <a:prstClr val="black"/>
                  </a:solidFill>
                  <a:latin typeface="Calibri"/>
                </a:rPr>
                <a:t>vOLT</a:t>
              </a:r>
            </a:p>
          </p:txBody>
        </p:sp>
        <p:sp>
          <p:nvSpPr>
            <p:cNvPr id="71" name="Hexagon 70"/>
            <p:cNvSpPr/>
            <p:nvPr/>
          </p:nvSpPr>
          <p:spPr>
            <a:xfrm>
              <a:off x="4455904" y="1726925"/>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dhcp</a:t>
              </a:r>
            </a:p>
          </p:txBody>
        </p:sp>
        <p:sp>
          <p:nvSpPr>
            <p:cNvPr id="72" name="Hexagon 71"/>
            <p:cNvSpPr/>
            <p:nvPr/>
          </p:nvSpPr>
          <p:spPr>
            <a:xfrm>
              <a:off x="4863911" y="1726925"/>
              <a:ext cx="5890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mcast</a:t>
              </a:r>
            </a:p>
          </p:txBody>
        </p:sp>
        <p:sp>
          <p:nvSpPr>
            <p:cNvPr id="127" name="TextBox 126"/>
            <p:cNvSpPr txBox="1"/>
            <p:nvPr/>
          </p:nvSpPr>
          <p:spPr>
            <a:xfrm>
              <a:off x="4333020" y="2301107"/>
              <a:ext cx="328498"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OF</a:t>
              </a:r>
            </a:p>
          </p:txBody>
        </p:sp>
        <p:sp>
          <p:nvSpPr>
            <p:cNvPr id="129" name="Rectangle 128"/>
            <p:cNvSpPr/>
            <p:nvPr/>
          </p:nvSpPr>
          <p:spPr>
            <a:xfrm>
              <a:off x="4963403" y="2931320"/>
              <a:ext cx="350277" cy="1877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130" name="Rectangle 129"/>
            <p:cNvSpPr/>
            <p:nvPr/>
          </p:nvSpPr>
          <p:spPr>
            <a:xfrm>
              <a:off x="4996343" y="2975046"/>
              <a:ext cx="398617" cy="2050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131" name="Rectangle 130"/>
            <p:cNvSpPr/>
            <p:nvPr/>
          </p:nvSpPr>
          <p:spPr>
            <a:xfrm>
              <a:off x="5044722" y="3028930"/>
              <a:ext cx="380718" cy="2019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dirty="0">
                  <a:solidFill>
                    <a:prstClr val="black"/>
                  </a:solidFill>
                  <a:latin typeface="Calibri"/>
                </a:rPr>
                <a:t>TP</a:t>
              </a:r>
            </a:p>
          </p:txBody>
        </p:sp>
        <p:sp>
          <p:nvSpPr>
            <p:cNvPr id="132" name="Left Arrow 131"/>
            <p:cNvSpPr/>
            <p:nvPr/>
          </p:nvSpPr>
          <p:spPr>
            <a:xfrm>
              <a:off x="4746061" y="2987694"/>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grpSp>
      <p:sp>
        <p:nvSpPr>
          <p:cNvPr id="165" name="Rounded Rectangle 164"/>
          <p:cNvSpPr/>
          <p:nvPr/>
        </p:nvSpPr>
        <p:spPr>
          <a:xfrm>
            <a:off x="1628271" y="3577667"/>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64" name="Rounded Rectangle 163"/>
          <p:cNvSpPr/>
          <p:nvPr/>
        </p:nvSpPr>
        <p:spPr>
          <a:xfrm>
            <a:off x="1724386" y="3484244"/>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grpSp>
        <p:nvGrpSpPr>
          <p:cNvPr id="29" name="Group 28"/>
          <p:cNvGrpSpPr/>
          <p:nvPr/>
        </p:nvGrpSpPr>
        <p:grpSpPr>
          <a:xfrm>
            <a:off x="1386406" y="3167541"/>
            <a:ext cx="3542132" cy="1249162"/>
            <a:chOff x="1490103" y="3167541"/>
            <a:chExt cx="3542132" cy="1249162"/>
          </a:xfrm>
        </p:grpSpPr>
        <p:sp>
          <p:nvSpPr>
            <p:cNvPr id="56" name="TextBox 55"/>
            <p:cNvSpPr txBox="1"/>
            <p:nvPr/>
          </p:nvSpPr>
          <p:spPr>
            <a:xfrm>
              <a:off x="4649698" y="4074531"/>
              <a:ext cx="382537"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NNI</a:t>
              </a:r>
            </a:p>
          </p:txBody>
        </p:sp>
        <p:grpSp>
          <p:nvGrpSpPr>
            <p:cNvPr id="16" name="Group 15"/>
            <p:cNvGrpSpPr/>
            <p:nvPr/>
          </p:nvGrpSpPr>
          <p:grpSpPr>
            <a:xfrm>
              <a:off x="1490103" y="3167541"/>
              <a:ext cx="3198802" cy="1249162"/>
              <a:chOff x="1490103" y="3167541"/>
              <a:chExt cx="3198802" cy="1249162"/>
            </a:xfrm>
          </p:grpSpPr>
          <p:sp>
            <p:nvSpPr>
              <p:cNvPr id="118" name="Rounded Rectangle 117"/>
              <p:cNvSpPr/>
              <p:nvPr/>
            </p:nvSpPr>
            <p:spPr>
              <a:xfrm>
                <a:off x="1933232" y="3394018"/>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grpSp>
            <p:nvGrpSpPr>
              <p:cNvPr id="58" name="Group 57"/>
              <p:cNvGrpSpPr/>
              <p:nvPr/>
            </p:nvGrpSpPr>
            <p:grpSpPr>
              <a:xfrm>
                <a:off x="1900255" y="3416840"/>
                <a:ext cx="2788650" cy="978137"/>
                <a:chOff x="1900255" y="4472883"/>
                <a:chExt cx="2788650" cy="1086819"/>
              </a:xfrm>
            </p:grpSpPr>
            <p:sp>
              <p:nvSpPr>
                <p:cNvPr id="4" name="Rounded Rectangle 3"/>
                <p:cNvSpPr/>
                <p:nvPr/>
              </p:nvSpPr>
              <p:spPr>
                <a:xfrm>
                  <a:off x="3547851" y="4738342"/>
                  <a:ext cx="1118195" cy="4486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8" name="Straight Connector 7"/>
                <p:cNvCxnSpPr/>
                <p:nvPr/>
              </p:nvCxnSpPr>
              <p:spPr>
                <a:xfrm flipH="1" flipV="1">
                  <a:off x="2995657" y="4793560"/>
                  <a:ext cx="552194" cy="4141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95657" y="5083451"/>
                  <a:ext cx="552194" cy="1035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25" y="4752148"/>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5" name="Oval 14"/>
                <p:cNvSpPr/>
                <p:nvPr/>
              </p:nvSpPr>
              <p:spPr>
                <a:xfrm>
                  <a:off x="4643186" y="483497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7" name="Oval 16"/>
                <p:cNvSpPr/>
                <p:nvPr/>
              </p:nvSpPr>
              <p:spPr>
                <a:xfrm>
                  <a:off x="4643186" y="506224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9" name="Oval 18"/>
                <p:cNvSpPr/>
                <p:nvPr/>
              </p:nvSpPr>
              <p:spPr>
                <a:xfrm>
                  <a:off x="2905925" y="5154847"/>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cxnSp>
              <p:nvCxnSpPr>
                <p:cNvPr id="20" name="Straight Connector 19"/>
                <p:cNvCxnSpPr>
                  <a:stCxn id="13" idx="2"/>
                  <a:endCxn id="34" idx="3"/>
                </p:cNvCxnSpPr>
                <p:nvPr/>
              </p:nvCxnSpPr>
              <p:spPr>
                <a:xfrm flipH="1" flipV="1">
                  <a:off x="2194976" y="4593396"/>
                  <a:ext cx="710949" cy="190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3" idx="3"/>
                  <a:endCxn id="35" idx="3"/>
                </p:cNvCxnSpPr>
                <p:nvPr/>
              </p:nvCxnSpPr>
              <p:spPr>
                <a:xfrm flipH="1">
                  <a:off x="2194976" y="4807008"/>
                  <a:ext cx="722068" cy="757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9" idx="2"/>
                  <a:endCxn id="36" idx="3"/>
                </p:cNvCxnSpPr>
                <p:nvPr/>
              </p:nvCxnSpPr>
              <p:spPr>
                <a:xfrm flipH="1" flipV="1">
                  <a:off x="2194976" y="5157776"/>
                  <a:ext cx="710949" cy="2920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9" idx="3"/>
                  <a:endCxn id="37" idx="3"/>
                </p:cNvCxnSpPr>
                <p:nvPr/>
              </p:nvCxnSpPr>
              <p:spPr>
                <a:xfrm flipH="1">
                  <a:off x="2194976" y="5209707"/>
                  <a:ext cx="722068" cy="229483"/>
                </a:xfrm>
                <a:prstGeom prst="line">
                  <a:avLst/>
                </a:prstGeom>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29" y="447288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5" name="Rounded Rectangle 34"/>
                <p:cNvSpPr/>
                <p:nvPr/>
              </p:nvSpPr>
              <p:spPr>
                <a:xfrm>
                  <a:off x="1933229" y="4762225"/>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6" name="Rounded Rectangle 35"/>
                <p:cNvSpPr/>
                <p:nvPr/>
              </p:nvSpPr>
              <p:spPr>
                <a:xfrm>
                  <a:off x="1933229" y="503726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7" name="Rounded Rectangle 36"/>
                <p:cNvSpPr/>
                <p:nvPr/>
              </p:nvSpPr>
              <p:spPr>
                <a:xfrm>
                  <a:off x="1933229" y="5318677"/>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42" name="Oval 41"/>
                <p:cNvSpPr/>
                <p:nvPr/>
              </p:nvSpPr>
              <p:spPr>
                <a:xfrm>
                  <a:off x="1910369" y="454767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3" name="Oval 42"/>
                <p:cNvSpPr/>
                <p:nvPr/>
              </p:nvSpPr>
              <p:spPr>
                <a:xfrm>
                  <a:off x="1901861" y="481642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4" name="Oval 43"/>
                <p:cNvSpPr/>
                <p:nvPr/>
              </p:nvSpPr>
              <p:spPr>
                <a:xfrm>
                  <a:off x="1901861" y="492149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5" name="Oval 44"/>
                <p:cNvSpPr/>
                <p:nvPr/>
              </p:nvSpPr>
              <p:spPr>
                <a:xfrm>
                  <a:off x="1901861" y="508557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6" name="Oval 45"/>
                <p:cNvSpPr/>
                <p:nvPr/>
              </p:nvSpPr>
              <p:spPr>
                <a:xfrm>
                  <a:off x="1900255" y="5183889"/>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7" name="Oval 46"/>
                <p:cNvSpPr/>
                <p:nvPr/>
              </p:nvSpPr>
              <p:spPr>
                <a:xfrm>
                  <a:off x="1901861" y="541633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8" name="Oval 47"/>
                <p:cNvSpPr/>
                <p:nvPr/>
              </p:nvSpPr>
              <p:spPr>
                <a:xfrm>
                  <a:off x="3525538" y="481642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9" name="Oval 48"/>
                <p:cNvSpPr/>
                <p:nvPr/>
              </p:nvSpPr>
              <p:spPr>
                <a:xfrm>
                  <a:off x="3526094" y="5051644"/>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0" name="Oval 49"/>
                <p:cNvSpPr/>
                <p:nvPr/>
              </p:nvSpPr>
              <p:spPr>
                <a:xfrm>
                  <a:off x="2166863" y="4570536"/>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1" name="Oval 50"/>
                <p:cNvSpPr/>
                <p:nvPr/>
              </p:nvSpPr>
              <p:spPr>
                <a:xfrm>
                  <a:off x="2166863" y="485203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2" name="Oval 51"/>
                <p:cNvSpPr/>
                <p:nvPr/>
              </p:nvSpPr>
              <p:spPr>
                <a:xfrm>
                  <a:off x="2172116" y="5131297"/>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3" name="Oval 52"/>
                <p:cNvSpPr/>
                <p:nvPr/>
              </p:nvSpPr>
              <p:spPr>
                <a:xfrm>
                  <a:off x="2156707" y="540092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grpSp>
          <p:sp>
            <p:nvSpPr>
              <p:cNvPr id="54" name="TextBox 53"/>
              <p:cNvSpPr txBox="1"/>
              <p:nvPr/>
            </p:nvSpPr>
            <p:spPr>
              <a:xfrm>
                <a:off x="3906780" y="3719787"/>
                <a:ext cx="430001" cy="276999"/>
              </a:xfrm>
              <a:prstGeom prst="rect">
                <a:avLst/>
              </a:prstGeom>
              <a:noFill/>
            </p:spPr>
            <p:txBody>
              <a:bodyPr wrap="none" rtlCol="0">
                <a:spAutoFit/>
              </a:bodyPr>
              <a:lstStyle/>
              <a:p>
                <a:pPr defTabSz="457200">
                  <a:buClrTx/>
                  <a:buFontTx/>
                  <a:buNone/>
                  <a:defRPr/>
                </a:pPr>
                <a:r>
                  <a:rPr lang="en-US" sz="1200" b="1" kern="1200">
                    <a:solidFill>
                      <a:prstClr val="black"/>
                    </a:solidFill>
                    <a:latin typeface="Calibri"/>
                    <a:ea typeface="+mn-ea"/>
                    <a:cs typeface="+mn-cs"/>
                  </a:rPr>
                  <a:t>OLT</a:t>
                </a:r>
              </a:p>
            </p:txBody>
          </p:sp>
          <p:sp>
            <p:nvSpPr>
              <p:cNvPr id="55" name="TextBox 54"/>
              <p:cNvSpPr txBox="1"/>
              <p:nvPr/>
            </p:nvSpPr>
            <p:spPr>
              <a:xfrm>
                <a:off x="1829522" y="3167541"/>
                <a:ext cx="490564" cy="276999"/>
              </a:xfrm>
              <a:prstGeom prst="rect">
                <a:avLst/>
              </a:prstGeom>
              <a:noFill/>
            </p:spPr>
            <p:txBody>
              <a:bodyPr wrap="none" rtlCol="0">
                <a:spAutoFit/>
              </a:bodyPr>
              <a:lstStyle/>
              <a:p>
                <a:pPr defTabSz="457200">
                  <a:buClrTx/>
                  <a:buFontTx/>
                  <a:buNone/>
                  <a:defRPr/>
                </a:pPr>
                <a:r>
                  <a:rPr lang="en-US" sz="1200" b="1" kern="1200">
                    <a:solidFill>
                      <a:prstClr val="black"/>
                    </a:solidFill>
                    <a:latin typeface="Calibri"/>
                    <a:ea typeface="+mn-ea"/>
                    <a:cs typeface="+mn-cs"/>
                  </a:rPr>
                  <a:t>ONU</a:t>
                </a:r>
              </a:p>
            </p:txBody>
          </p:sp>
          <p:sp>
            <p:nvSpPr>
              <p:cNvPr id="57" name="TextBox 56"/>
              <p:cNvSpPr txBox="1"/>
              <p:nvPr/>
            </p:nvSpPr>
            <p:spPr>
              <a:xfrm>
                <a:off x="1490103" y="3484938"/>
                <a:ext cx="382036"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UNI</a:t>
                </a:r>
              </a:p>
            </p:txBody>
          </p:sp>
        </p:grpSp>
      </p:grpSp>
      <p:grpSp>
        <p:nvGrpSpPr>
          <p:cNvPr id="170" name="Group 169"/>
          <p:cNvGrpSpPr/>
          <p:nvPr/>
        </p:nvGrpSpPr>
        <p:grpSpPr>
          <a:xfrm>
            <a:off x="6430410" y="3473197"/>
            <a:ext cx="2143249" cy="899629"/>
            <a:chOff x="6534107" y="3859108"/>
            <a:chExt cx="2143249" cy="999588"/>
          </a:xfrm>
        </p:grpSpPr>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3859108"/>
              <a:ext cx="530333" cy="398220"/>
            </a:xfrm>
            <a:prstGeom prst="rect">
              <a:avLst/>
            </a:prstGeom>
          </p:spPr>
        </p:pic>
        <p:pic>
          <p:nvPicPr>
            <p:cNvPr id="135" name="Picture 1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4460476"/>
              <a:ext cx="530333" cy="398220"/>
            </a:xfrm>
            <a:prstGeom prst="rect">
              <a:avLst/>
            </a:prstGeom>
          </p:spPr>
        </p:pic>
        <p:cxnSp>
          <p:nvCxnSpPr>
            <p:cNvPr id="18" name="Straight Connector 17"/>
            <p:cNvCxnSpPr>
              <a:stCxn id="114" idx="3"/>
              <a:endCxn id="134" idx="1"/>
            </p:cNvCxnSpPr>
            <p:nvPr/>
          </p:nvCxnSpPr>
          <p:spPr>
            <a:xfrm>
              <a:off x="6840522" y="4037515"/>
              <a:ext cx="1306501" cy="207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116" idx="3"/>
              <a:endCxn id="135" idx="1"/>
            </p:cNvCxnSpPr>
            <p:nvPr/>
          </p:nvCxnSpPr>
          <p:spPr>
            <a:xfrm>
              <a:off x="6534107" y="4648183"/>
              <a:ext cx="1612916" cy="114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16" idx="3"/>
              <a:endCxn id="134" idx="1"/>
            </p:cNvCxnSpPr>
            <p:nvPr/>
          </p:nvCxnSpPr>
          <p:spPr>
            <a:xfrm flipV="1">
              <a:off x="6534107" y="4058218"/>
              <a:ext cx="1612916" cy="589965"/>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14" idx="3"/>
              <a:endCxn id="135" idx="1"/>
            </p:cNvCxnSpPr>
            <p:nvPr/>
          </p:nvCxnSpPr>
          <p:spPr>
            <a:xfrm>
              <a:off x="6840522" y="4037515"/>
              <a:ext cx="1306501" cy="62207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5920969" y="3857623"/>
            <a:ext cx="1152712" cy="1267237"/>
            <a:chOff x="6024666" y="4286250"/>
            <a:chExt cx="1152712" cy="1408043"/>
          </a:xfrm>
        </p:grpSpPr>
        <p:sp>
          <p:nvSpPr>
            <p:cNvPr id="149" name="Rectangle 148"/>
            <p:cNvSpPr/>
            <p:nvPr/>
          </p:nvSpPr>
          <p:spPr>
            <a:xfrm>
              <a:off x="6024672" y="5197337"/>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50" name="Rectangle 149"/>
            <p:cNvSpPr/>
            <p:nvPr/>
          </p:nvSpPr>
          <p:spPr>
            <a:xfrm>
              <a:off x="6024666" y="5362989"/>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51" name="Rectangle 150"/>
            <p:cNvSpPr/>
            <p:nvPr/>
          </p:nvSpPr>
          <p:spPr>
            <a:xfrm>
              <a:off x="6024666" y="5528641"/>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153" name="Straight Connector 152"/>
            <p:cNvCxnSpPr>
              <a:stCxn id="149" idx="0"/>
            </p:cNvCxnSpPr>
            <p:nvPr/>
          </p:nvCxnSpPr>
          <p:spPr>
            <a:xfrm flipH="1" flipV="1">
              <a:off x="6364045" y="4883306"/>
              <a:ext cx="236980" cy="314031"/>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49" idx="0"/>
            </p:cNvCxnSpPr>
            <p:nvPr/>
          </p:nvCxnSpPr>
          <p:spPr>
            <a:xfrm flipH="1" flipV="1">
              <a:off x="6446874" y="4286250"/>
              <a:ext cx="154151" cy="9110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184945" y="4872502"/>
              <a:ext cx="416074" cy="4904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flipV="1">
              <a:off x="6543513" y="4286250"/>
              <a:ext cx="193264" cy="1076739"/>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71035"/>
              <a:ext cx="844620" cy="307777"/>
            </a:xfrm>
            <a:prstGeom prst="rect">
              <a:avLst/>
            </a:prstGeom>
            <a:noFill/>
          </p:spPr>
          <p:txBody>
            <a:bodyPr wrap="square" rtlCol="0">
              <a:spAutoFit/>
            </a:bodyPr>
            <a:lstStyle/>
            <a:p>
              <a:pPr defTabSz="457200">
                <a:buClrTx/>
                <a:buFontTx/>
                <a:buNone/>
                <a:defRPr/>
              </a:pPr>
              <a:r>
                <a:rPr lang="en-US" sz="1200" b="1" kern="1200">
                  <a:solidFill>
                    <a:prstClr val="black"/>
                  </a:solidFill>
                  <a:latin typeface="Calibri"/>
                  <a:ea typeface="+mn-ea"/>
                  <a:cs typeface="+mn-cs"/>
                </a:rPr>
                <a:t>Compute</a:t>
              </a:r>
            </a:p>
          </p:txBody>
        </p:sp>
      </p:grpSp>
      <p:grpSp>
        <p:nvGrpSpPr>
          <p:cNvPr id="22" name="Group 21"/>
          <p:cNvGrpSpPr/>
          <p:nvPr/>
        </p:nvGrpSpPr>
        <p:grpSpPr>
          <a:xfrm>
            <a:off x="4562352" y="1726925"/>
            <a:ext cx="2174473" cy="2658327"/>
            <a:chOff x="4562307" y="1726925"/>
            <a:chExt cx="2174473" cy="2658327"/>
          </a:xfrm>
        </p:grpSpPr>
        <p:grpSp>
          <p:nvGrpSpPr>
            <p:cNvPr id="172" name="Group 171"/>
            <p:cNvGrpSpPr/>
            <p:nvPr/>
          </p:nvGrpSpPr>
          <p:grpSpPr>
            <a:xfrm>
              <a:off x="4562307" y="2230109"/>
              <a:ext cx="2174473" cy="2155143"/>
              <a:chOff x="4562304" y="2477897"/>
              <a:chExt cx="2174473" cy="2394603"/>
            </a:xfrm>
          </p:grpSpPr>
          <p:grpSp>
            <p:nvGrpSpPr>
              <p:cNvPr id="169" name="Group 168"/>
              <p:cNvGrpSpPr/>
              <p:nvPr/>
            </p:nvGrpSpPr>
            <p:grpSpPr>
              <a:xfrm>
                <a:off x="4562304" y="3813191"/>
                <a:ext cx="2174473" cy="1059309"/>
                <a:chOff x="4562304" y="3813191"/>
                <a:chExt cx="2174473" cy="1059309"/>
              </a:xfrm>
            </p:grpSpPr>
            <p:sp>
              <p:nvSpPr>
                <p:cNvPr id="114" name="Rounded Rectangle 113"/>
                <p:cNvSpPr/>
                <p:nvPr/>
              </p:nvSpPr>
              <p:spPr>
                <a:xfrm>
                  <a:off x="5717871" y="3813191"/>
                  <a:ext cx="101890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16" name="Rounded Rectangle 115"/>
                <p:cNvSpPr/>
                <p:nvPr/>
              </p:nvSpPr>
              <p:spPr>
                <a:xfrm>
                  <a:off x="5432216" y="4423859"/>
                  <a:ext cx="99814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3" name="Straight Connector 2"/>
                <p:cNvCxnSpPr>
                  <a:endCxn id="116" idx="0"/>
                </p:cNvCxnSpPr>
                <p:nvPr/>
              </p:nvCxnSpPr>
              <p:spPr>
                <a:xfrm flipH="1">
                  <a:off x="5931289" y="4245102"/>
                  <a:ext cx="60024" cy="178757"/>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a:stCxn id="15" idx="0"/>
                  <a:endCxn id="114" idx="1"/>
                </p:cNvCxnSpPr>
                <p:nvPr/>
              </p:nvCxnSpPr>
              <p:spPr>
                <a:xfrm flipV="1">
                  <a:off x="4562304" y="4037512"/>
                  <a:ext cx="1155567" cy="121064"/>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17" idx="6"/>
                  <a:endCxn id="116" idx="1"/>
                </p:cNvCxnSpPr>
                <p:nvPr/>
              </p:nvCxnSpPr>
              <p:spPr>
                <a:xfrm>
                  <a:off x="4585163" y="4408711"/>
                  <a:ext cx="847053" cy="2394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grpSp>
          <p:sp>
            <p:nvSpPr>
              <p:cNvPr id="142" name="TextBox 141"/>
              <p:cNvSpPr txBox="1"/>
              <p:nvPr/>
            </p:nvSpPr>
            <p:spPr>
              <a:xfrm>
                <a:off x="5768443" y="3882775"/>
                <a:ext cx="929550" cy="307777"/>
              </a:xfrm>
              <a:prstGeom prst="rect">
                <a:avLst/>
              </a:prstGeom>
              <a:noFill/>
            </p:spPr>
            <p:txBody>
              <a:bodyPr wrap="none" rtlCol="0">
                <a:spAutoFit/>
              </a:bodyPr>
              <a:lstStyle/>
              <a:p>
                <a:pPr algn="ctr" defTabSz="457200">
                  <a:buClrTx/>
                  <a:buFontTx/>
                  <a:buNone/>
                  <a:defRPr/>
                </a:pPr>
                <a:r>
                  <a:rPr lang="en-US" sz="1200" b="1" kern="1200" dirty="0">
                    <a:solidFill>
                      <a:prstClr val="black"/>
                    </a:solidFill>
                    <a:latin typeface="Calibri"/>
                    <a:ea typeface="+mn-ea"/>
                    <a:cs typeface="+mn-cs"/>
                  </a:rPr>
                  <a:t>AGG Switch</a:t>
                </a:r>
              </a:p>
            </p:txBody>
          </p:sp>
          <p:sp>
            <p:nvSpPr>
              <p:cNvPr id="143" name="TextBox 142"/>
              <p:cNvSpPr txBox="1"/>
              <p:nvPr/>
            </p:nvSpPr>
            <p:spPr>
              <a:xfrm>
                <a:off x="5477451" y="4510881"/>
                <a:ext cx="929550" cy="307777"/>
              </a:xfrm>
              <a:prstGeom prst="rect">
                <a:avLst/>
              </a:prstGeom>
              <a:noFill/>
            </p:spPr>
            <p:txBody>
              <a:bodyPr wrap="none" rtlCol="0">
                <a:spAutoFit/>
              </a:bodyPr>
              <a:lstStyle/>
              <a:p>
                <a:pPr algn="ctr" defTabSz="457200">
                  <a:buClrTx/>
                  <a:buFontTx/>
                  <a:buNone/>
                  <a:defRPr/>
                </a:pPr>
                <a:r>
                  <a:rPr lang="en-US" sz="1200" b="1" kern="1200" dirty="0">
                    <a:solidFill>
                      <a:prstClr val="black"/>
                    </a:solidFill>
                    <a:latin typeface="Calibri"/>
                    <a:ea typeface="+mn-ea"/>
                    <a:cs typeface="+mn-cs"/>
                  </a:rPr>
                  <a:t>AGG Switch</a:t>
                </a:r>
              </a:p>
            </p:txBody>
          </p:sp>
          <p:cxnSp>
            <p:nvCxnSpPr>
              <p:cNvPr id="144" name="Straight Connector 143"/>
              <p:cNvCxnSpPr>
                <a:stCxn id="114" idx="0"/>
              </p:cNvCxnSpPr>
              <p:nvPr/>
            </p:nvCxnSpPr>
            <p:spPr>
              <a:xfrm flipV="1">
                <a:off x="6227324" y="2477897"/>
                <a:ext cx="0" cy="133529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5" name="Hexagon 144"/>
            <p:cNvSpPr/>
            <p:nvPr/>
          </p:nvSpPr>
          <p:spPr>
            <a:xfrm>
              <a:off x="5517916" y="1726925"/>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SR</a:t>
              </a:r>
            </a:p>
          </p:txBody>
        </p:sp>
        <p:sp>
          <p:nvSpPr>
            <p:cNvPr id="147" name="Hexagon 146"/>
            <p:cNvSpPr/>
            <p:nvPr/>
          </p:nvSpPr>
          <p:spPr>
            <a:xfrm>
              <a:off x="5853643" y="1726925"/>
              <a:ext cx="57671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FPM</a:t>
              </a:r>
            </a:p>
          </p:txBody>
        </p:sp>
        <p:sp>
          <p:nvSpPr>
            <p:cNvPr id="146" name="Hexagon 145"/>
            <p:cNvSpPr/>
            <p:nvPr/>
          </p:nvSpPr>
          <p:spPr>
            <a:xfrm>
              <a:off x="6276971" y="1726925"/>
              <a:ext cx="39078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T3</a:t>
              </a:r>
            </a:p>
          </p:txBody>
        </p:sp>
        <p:sp>
          <p:nvSpPr>
            <p:cNvPr id="162" name="TextBox 161"/>
            <p:cNvSpPr txBox="1"/>
            <p:nvPr/>
          </p:nvSpPr>
          <p:spPr>
            <a:xfrm>
              <a:off x="5630493" y="2356608"/>
              <a:ext cx="626625" cy="246221"/>
            </a:xfrm>
            <a:prstGeom prst="rect">
              <a:avLst/>
            </a:prstGeom>
            <a:noFill/>
          </p:spPr>
          <p:txBody>
            <a:bodyPr wrap="square" rtlCol="0">
              <a:spAutoFit/>
            </a:bodyPr>
            <a:lstStyle/>
            <a:p>
              <a:pPr algn="r" defTabSz="457200">
                <a:buClrTx/>
                <a:buFontTx/>
                <a:buNone/>
                <a:defRPr/>
              </a:pPr>
              <a:r>
                <a:rPr lang="en-US" sz="1000" kern="1200">
                  <a:solidFill>
                    <a:prstClr val="black"/>
                  </a:solidFill>
                  <a:latin typeface="Calibri"/>
                  <a:ea typeface="+mn-ea"/>
                  <a:cs typeface="+mn-cs"/>
                </a:rPr>
                <a:t>OF</a:t>
              </a:r>
            </a:p>
          </p:txBody>
        </p:sp>
      </p:grpSp>
      <p:sp>
        <p:nvSpPr>
          <p:cNvPr id="175" name="Rounded Rectangle 174"/>
          <p:cNvSpPr/>
          <p:nvPr/>
        </p:nvSpPr>
        <p:spPr>
          <a:xfrm>
            <a:off x="1521324" y="1154595"/>
            <a:ext cx="5941861" cy="3975575"/>
          </a:xfrm>
          <a:prstGeom prst="roundRect">
            <a:avLst>
              <a:gd name="adj" fmla="val 1875"/>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srgbClr val="4B4B4B"/>
              </a:solidFill>
              <a:latin typeface="Calibri"/>
            </a:endParaRPr>
          </a:p>
        </p:txBody>
      </p:sp>
      <p:grpSp>
        <p:nvGrpSpPr>
          <p:cNvPr id="32" name="Group 31"/>
          <p:cNvGrpSpPr/>
          <p:nvPr/>
        </p:nvGrpSpPr>
        <p:grpSpPr>
          <a:xfrm>
            <a:off x="2811642" y="1178509"/>
            <a:ext cx="4532390" cy="3499096"/>
            <a:chOff x="2915339" y="1057014"/>
            <a:chExt cx="4532390" cy="3620591"/>
          </a:xfrm>
        </p:grpSpPr>
        <p:grpSp>
          <p:nvGrpSpPr>
            <p:cNvPr id="25" name="Group 24"/>
            <p:cNvGrpSpPr/>
            <p:nvPr/>
          </p:nvGrpSpPr>
          <p:grpSpPr>
            <a:xfrm>
              <a:off x="2915339" y="1057014"/>
              <a:ext cx="4532390" cy="3620591"/>
              <a:chOff x="2915339" y="1057014"/>
              <a:chExt cx="4532390" cy="3620591"/>
            </a:xfrm>
          </p:grpSpPr>
          <p:sp>
            <p:nvSpPr>
              <p:cNvPr id="91" name="Oval 90"/>
              <p:cNvSpPr/>
              <p:nvPr/>
            </p:nvSpPr>
            <p:spPr>
              <a:xfrm>
                <a:off x="2915339" y="2608797"/>
                <a:ext cx="10040" cy="1061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dirty="0">
                  <a:solidFill>
                    <a:prstClr val="white"/>
                  </a:solidFill>
                  <a:latin typeface="Calibri"/>
                </a:endParaRPr>
              </a:p>
            </p:txBody>
          </p:sp>
          <p:cxnSp>
            <p:nvCxnSpPr>
              <p:cNvPr id="133" name="Straight Connector 132"/>
              <p:cNvCxnSpPr/>
              <p:nvPr/>
            </p:nvCxnSpPr>
            <p:spPr>
              <a:xfrm flipH="1" flipV="1">
                <a:off x="4742776" y="1435476"/>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3435056" y="1057014"/>
                <a:ext cx="4012673" cy="3620591"/>
                <a:chOff x="3435056" y="1057014"/>
                <a:chExt cx="4012673" cy="3620591"/>
              </a:xfrm>
            </p:grpSpPr>
            <p:sp>
              <p:nvSpPr>
                <p:cNvPr id="64" name="Rounded Rectangle 63"/>
                <p:cNvSpPr/>
                <p:nvPr/>
              </p:nvSpPr>
              <p:spPr>
                <a:xfrm>
                  <a:off x="3435056" y="1057014"/>
                  <a:ext cx="4012673" cy="4009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457200">
                    <a:buClrTx/>
                    <a:buFontTx/>
                    <a:buNone/>
                    <a:defRPr/>
                  </a:pPr>
                  <a:r>
                    <a:rPr lang="en-US" kern="1200" dirty="0">
                      <a:solidFill>
                        <a:srgbClr val="FFFFFF"/>
                      </a:solidFill>
                      <a:latin typeface="Calibri"/>
                    </a:rPr>
                    <a:t>      Network Edge Mediator (NEM)</a:t>
                  </a:r>
                </a:p>
              </p:txBody>
            </p:sp>
            <p:cxnSp>
              <p:nvCxnSpPr>
                <p:cNvPr id="66" name="Straight Connector 65"/>
                <p:cNvCxnSpPr>
                  <a:cxnSpLocks/>
                </p:cNvCxnSpPr>
                <p:nvPr/>
              </p:nvCxnSpPr>
              <p:spPr>
                <a:xfrm flipV="1">
                  <a:off x="3758150" y="1435476"/>
                  <a:ext cx="0" cy="142978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cxnSpLocks/>
                </p:cNvCxnSpPr>
                <p:nvPr/>
              </p:nvCxnSpPr>
              <p:spPr>
                <a:xfrm flipV="1">
                  <a:off x="6535575" y="1435477"/>
                  <a:ext cx="0" cy="195542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043868" y="1449335"/>
                  <a:ext cx="0" cy="322827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6444542" y="2349558"/>
                  <a:ext cx="626625" cy="246221"/>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Redfish</a:t>
                  </a:r>
                </a:p>
              </p:txBody>
            </p:sp>
            <p:cxnSp>
              <p:nvCxnSpPr>
                <p:cNvPr id="173" name="Straight Connector 172"/>
                <p:cNvCxnSpPr/>
                <p:nvPr/>
              </p:nvCxnSpPr>
              <p:spPr>
                <a:xfrm flipH="1" flipV="1">
                  <a:off x="3633432" y="1466033"/>
                  <a:ext cx="8226" cy="217580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74" name="TextBox 173"/>
              <p:cNvSpPr txBox="1"/>
              <p:nvPr/>
            </p:nvSpPr>
            <p:spPr>
              <a:xfrm>
                <a:off x="3669351" y="2382126"/>
                <a:ext cx="626625" cy="246221"/>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Redfish</a:t>
                </a:r>
              </a:p>
            </p:txBody>
          </p:sp>
        </p:grpSp>
        <p:cxnSp>
          <p:nvCxnSpPr>
            <p:cNvPr id="176" name="Straight Connector 175"/>
            <p:cNvCxnSpPr/>
            <p:nvPr/>
          </p:nvCxnSpPr>
          <p:spPr>
            <a:xfrm flipH="1" flipV="1">
              <a:off x="6165026" y="1449335"/>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046488" y="97857"/>
            <a:ext cx="2618260" cy="1036568"/>
            <a:chOff x="4691947" y="118027"/>
            <a:chExt cx="2618260" cy="1036568"/>
          </a:xfrm>
        </p:grpSpPr>
        <p:grpSp>
          <p:nvGrpSpPr>
            <p:cNvPr id="26" name="Group 25"/>
            <p:cNvGrpSpPr/>
            <p:nvPr/>
          </p:nvGrpSpPr>
          <p:grpSpPr>
            <a:xfrm>
              <a:off x="4691947" y="118027"/>
              <a:ext cx="2618260" cy="1036568"/>
              <a:chOff x="4691947" y="118027"/>
              <a:chExt cx="2618260" cy="1036568"/>
            </a:xfrm>
          </p:grpSpPr>
          <p:sp>
            <p:nvSpPr>
              <p:cNvPr id="122" name="Hexagon 121"/>
              <p:cNvSpPr/>
              <p:nvPr/>
            </p:nvSpPr>
            <p:spPr>
              <a:xfrm>
                <a:off x="4691947" y="118027"/>
                <a:ext cx="1175692" cy="360293"/>
              </a:xfrm>
              <a:prstGeom prst="hexagon">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kern="1200">
                    <a:solidFill>
                      <a:prstClr val="black"/>
                    </a:solidFill>
                    <a:latin typeface="Calibri"/>
                  </a:rPr>
                  <a:t>ONAP</a:t>
                </a:r>
              </a:p>
            </p:txBody>
          </p:sp>
          <p:sp>
            <p:nvSpPr>
              <p:cNvPr id="123" name="Hexagon 122"/>
              <p:cNvSpPr/>
              <p:nvPr/>
            </p:nvSpPr>
            <p:spPr>
              <a:xfrm>
                <a:off x="6079883" y="118027"/>
                <a:ext cx="1175692" cy="360293"/>
              </a:xfrm>
              <a:prstGeom prst="hexagon">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kern="1200">
                    <a:solidFill>
                      <a:prstClr val="black"/>
                    </a:solidFill>
                    <a:latin typeface="Calibri"/>
                  </a:rPr>
                  <a:t>Legacy OSS</a:t>
                </a:r>
              </a:p>
            </p:txBody>
          </p:sp>
          <p:sp>
            <p:nvSpPr>
              <p:cNvPr id="125" name="Up-Down Arrow 124"/>
              <p:cNvSpPr/>
              <p:nvPr/>
            </p:nvSpPr>
            <p:spPr>
              <a:xfrm>
                <a:off x="5188440" y="626975"/>
                <a:ext cx="182706" cy="316058"/>
              </a:xfrm>
              <a:prstGeom prst="upDownArrow">
                <a:avLst/>
              </a:prstGeom>
              <a:ln w="9525" cmpd="sng"/>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2000" kern="1200">
                  <a:solidFill>
                    <a:prstClr val="black"/>
                  </a:solidFill>
                  <a:latin typeface="Calibri"/>
                </a:endParaRPr>
              </a:p>
            </p:txBody>
          </p:sp>
          <p:sp>
            <p:nvSpPr>
              <p:cNvPr id="126" name="Up-Down Arrow 125"/>
              <p:cNvSpPr/>
              <p:nvPr/>
            </p:nvSpPr>
            <p:spPr>
              <a:xfrm>
                <a:off x="6543512" y="478320"/>
                <a:ext cx="358922" cy="464711"/>
              </a:xfrm>
              <a:prstGeom prst="upDownArrow">
                <a:avLst/>
              </a:prstGeom>
              <a:ln w="9525" cmpd="sng"/>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2000" kern="1200">
                  <a:solidFill>
                    <a:prstClr val="black"/>
                  </a:solidFill>
                  <a:latin typeface="Calibri"/>
                </a:endParaRPr>
              </a:p>
            </p:txBody>
          </p:sp>
          <p:sp>
            <p:nvSpPr>
              <p:cNvPr id="156" name="Rounded Rectangle 155"/>
              <p:cNvSpPr/>
              <p:nvPr/>
            </p:nvSpPr>
            <p:spPr>
              <a:xfrm>
                <a:off x="4786513" y="958034"/>
                <a:ext cx="986561" cy="196561"/>
              </a:xfrm>
              <a:prstGeom prst="roundRect">
                <a:avLst/>
              </a:prstGeom>
              <a:ln w="12700" cmpd="sng"/>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457200">
                  <a:buClrTx/>
                  <a:buFontTx/>
                  <a:buNone/>
                  <a:defRPr/>
                </a:pPr>
                <a:r>
                  <a:rPr lang="en-US" sz="1000" kern="1200">
                    <a:solidFill>
                      <a:prstClr val="white"/>
                    </a:solidFill>
                    <a:latin typeface="Calibri"/>
                  </a:rPr>
                  <a:t>OSAM-Local</a:t>
                </a:r>
              </a:p>
            </p:txBody>
          </p:sp>
          <p:sp>
            <p:nvSpPr>
              <p:cNvPr id="161" name="Rounded Rectangle 160"/>
              <p:cNvSpPr/>
              <p:nvPr/>
            </p:nvSpPr>
            <p:spPr>
              <a:xfrm>
                <a:off x="6079006" y="943033"/>
                <a:ext cx="1231201" cy="211561"/>
              </a:xfrm>
              <a:prstGeom prst="roundRect">
                <a:avLst/>
              </a:prstGeom>
              <a:ln w="12700" cmpd="sng"/>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457200">
                  <a:buClrTx/>
                  <a:buFontTx/>
                  <a:buNone/>
                  <a:defRPr/>
                </a:pPr>
                <a:r>
                  <a:rPr lang="en-US" sz="1050" kern="1200" dirty="0">
                    <a:solidFill>
                      <a:prstClr val="white"/>
                    </a:solidFill>
                    <a:latin typeface="Calibri"/>
                  </a:rPr>
                  <a:t>EMS/NMS-adaptor</a:t>
                </a:r>
              </a:p>
            </p:txBody>
          </p:sp>
        </p:grpSp>
        <p:sp>
          <p:nvSpPr>
            <p:cNvPr id="5" name="Rounded Rectangle 4"/>
            <p:cNvSpPr/>
            <p:nvPr/>
          </p:nvSpPr>
          <p:spPr>
            <a:xfrm>
              <a:off x="4777928" y="401513"/>
              <a:ext cx="1003731" cy="213986"/>
            </a:xfrm>
            <a:prstGeom prst="roundRect">
              <a:avLst/>
            </a:prstGeom>
            <a:solidFill>
              <a:schemeClr val="accent4">
                <a:lumMod val="75000"/>
              </a:schemeClr>
            </a:solidFill>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defRPr/>
              </a:pPr>
              <a:r>
                <a:rPr lang="en-US" sz="1000" kern="1200" dirty="0">
                  <a:solidFill>
                    <a:srgbClr val="FFFFFF"/>
                  </a:solidFill>
                  <a:latin typeface="Calibri"/>
                </a:rPr>
                <a:t>OSAM-Central</a:t>
              </a:r>
            </a:p>
          </p:txBody>
        </p:sp>
      </p:grpSp>
      <p:sp>
        <p:nvSpPr>
          <p:cNvPr id="14" name="TextBox 13"/>
          <p:cNvSpPr txBox="1"/>
          <p:nvPr/>
        </p:nvSpPr>
        <p:spPr>
          <a:xfrm>
            <a:off x="1499741" y="1134246"/>
            <a:ext cx="1414622" cy="400110"/>
          </a:xfrm>
          <a:prstGeom prst="rect">
            <a:avLst/>
          </a:prstGeom>
          <a:noFill/>
        </p:spPr>
        <p:txBody>
          <a:bodyPr wrap="square" rtlCol="0">
            <a:spAutoFit/>
          </a:bodyPr>
          <a:lstStyle/>
          <a:p>
            <a:pPr defTabSz="457200">
              <a:buClrTx/>
              <a:buFontTx/>
              <a:buNone/>
              <a:defRPr/>
            </a:pPr>
            <a:r>
              <a:rPr lang="en-US" sz="2000" b="1" kern="1200" dirty="0">
                <a:solidFill>
                  <a:srgbClr val="004B7D">
                    <a:lumMod val="75000"/>
                  </a:srgbClr>
                </a:solidFill>
                <a:latin typeface="Calibri"/>
                <a:ea typeface="+mn-ea"/>
                <a:cs typeface="+mn-cs"/>
              </a:rPr>
              <a:t>SEBA POD</a:t>
            </a:r>
          </a:p>
        </p:txBody>
      </p:sp>
      <p:cxnSp>
        <p:nvCxnSpPr>
          <p:cNvPr id="41" name="Straight Arrow Connector 40"/>
          <p:cNvCxnSpPr/>
          <p:nvPr/>
        </p:nvCxnSpPr>
        <p:spPr>
          <a:xfrm>
            <a:off x="1426165" y="3996218"/>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8" name="TextBox 177"/>
          <p:cNvSpPr txBox="1"/>
          <p:nvPr/>
        </p:nvSpPr>
        <p:spPr>
          <a:xfrm>
            <a:off x="85094" y="3686351"/>
            <a:ext cx="1305266" cy="600164"/>
          </a:xfrm>
          <a:prstGeom prst="rect">
            <a:avLst/>
          </a:prstGeom>
          <a:noFill/>
        </p:spPr>
        <p:txBody>
          <a:bodyPr wrap="square" rtlCol="0">
            <a:spAutoFit/>
          </a:bodyPr>
          <a:lstStyle/>
          <a:p>
            <a:pPr algn="r" defTabSz="457200">
              <a:buClrTx/>
              <a:buFontTx/>
              <a:buNone/>
              <a:defRPr/>
            </a:pPr>
            <a:r>
              <a:rPr lang="en-US" sz="1100" kern="1200" dirty="0">
                <a:solidFill>
                  <a:prstClr val="black"/>
                </a:solidFill>
                <a:latin typeface="Calibri"/>
                <a:ea typeface="+mn-ea"/>
                <a:cs typeface="+mn-cs"/>
              </a:rPr>
              <a:t>Subscriber traffic </a:t>
            </a:r>
          </a:p>
          <a:p>
            <a:pPr algn="r" defTabSz="457200">
              <a:buClrTx/>
              <a:buFontTx/>
              <a:buNone/>
              <a:defRPr/>
            </a:pPr>
            <a:r>
              <a:rPr lang="en-US" sz="1100" kern="1200" dirty="0">
                <a:solidFill>
                  <a:prstClr val="black"/>
                </a:solidFill>
                <a:latin typeface="Calibri"/>
                <a:ea typeface="+mn-ea"/>
                <a:cs typeface="+mn-cs"/>
              </a:rPr>
              <a:t>‘fast-path’ to Internet</a:t>
            </a:r>
          </a:p>
        </p:txBody>
      </p:sp>
      <p:sp>
        <p:nvSpPr>
          <p:cNvPr id="171" name="Title 1">
            <a:extLst>
              <a:ext uri="{FF2B5EF4-FFF2-40B4-BE49-F238E27FC236}">
                <a16:creationId xmlns:a16="http://schemas.microsoft.com/office/drawing/2014/main" xmlns="" id="{83F77B4F-7684-CF4F-BE07-FE5B034C8F10}"/>
              </a:ext>
            </a:extLst>
          </p:cNvPr>
          <p:cNvSpPr>
            <a:spLocks noGrp="1"/>
          </p:cNvSpPr>
          <p:nvPr>
            <p:ph type="title" idx="4294967295"/>
          </p:nvPr>
        </p:nvSpPr>
        <p:spPr>
          <a:xfrm>
            <a:off x="0" y="0"/>
            <a:ext cx="4352925" cy="523875"/>
          </a:xfrm>
        </p:spPr>
        <p:txBody>
          <a:bodyPr/>
          <a:lstStyle/>
          <a:p>
            <a:pPr algn="l"/>
            <a:r>
              <a:rPr lang="en-US" sz="2800" b="1" dirty="0">
                <a:solidFill>
                  <a:schemeClr val="accent3"/>
                </a:solidFill>
              </a:rPr>
              <a:t> SEBA Exemplar</a:t>
            </a:r>
          </a:p>
        </p:txBody>
      </p:sp>
      <p:sp>
        <p:nvSpPr>
          <p:cNvPr id="11" name="TextBox 10">
            <a:extLst>
              <a:ext uri="{FF2B5EF4-FFF2-40B4-BE49-F238E27FC236}">
                <a16:creationId xmlns:a16="http://schemas.microsoft.com/office/drawing/2014/main" xmlns="" id="{43B8629E-10B1-B348-9E73-EA57CD87132D}"/>
              </a:ext>
            </a:extLst>
          </p:cNvPr>
          <p:cNvSpPr txBox="1"/>
          <p:nvPr/>
        </p:nvSpPr>
        <p:spPr>
          <a:xfrm>
            <a:off x="6162354" y="1144449"/>
            <a:ext cx="1194814" cy="461665"/>
          </a:xfrm>
          <a:prstGeom prst="rect">
            <a:avLst/>
          </a:prstGeom>
          <a:noFill/>
        </p:spPr>
        <p:txBody>
          <a:bodyPr wrap="none" rtlCol="0">
            <a:spAutoFit/>
          </a:bodyPr>
          <a:lstStyle/>
          <a:p>
            <a:pPr defTabSz="457200">
              <a:buClrTx/>
              <a:buFontTx/>
              <a:buNone/>
            </a:pPr>
            <a:r>
              <a:rPr lang="en-US" sz="1200" kern="1200" dirty="0">
                <a:solidFill>
                  <a:srgbClr val="FFFFFF"/>
                </a:solidFill>
                <a:latin typeface="Calibri"/>
                <a:ea typeface="+mn-ea"/>
                <a:cs typeface="+mn-cs"/>
              </a:rPr>
              <a:t>Providing FCAPS</a:t>
            </a:r>
            <a:br>
              <a:rPr lang="en-US" sz="1200" kern="1200" dirty="0">
                <a:solidFill>
                  <a:srgbClr val="FFFFFF"/>
                </a:solidFill>
                <a:latin typeface="Calibri"/>
                <a:ea typeface="+mn-ea"/>
                <a:cs typeface="+mn-cs"/>
              </a:rPr>
            </a:br>
            <a:r>
              <a:rPr lang="en-US" sz="1200" kern="1200" dirty="0">
                <a:solidFill>
                  <a:srgbClr val="FFFFFF"/>
                </a:solidFill>
                <a:latin typeface="Calibri"/>
                <a:ea typeface="+mn-ea"/>
                <a:cs typeface="+mn-cs"/>
              </a:rPr>
              <a:t> &amp; Inventory</a:t>
            </a:r>
          </a:p>
        </p:txBody>
      </p:sp>
      <p:sp>
        <p:nvSpPr>
          <p:cNvPr id="115" name="TextBox 114"/>
          <p:cNvSpPr txBox="1"/>
          <p:nvPr/>
        </p:nvSpPr>
        <p:spPr>
          <a:xfrm>
            <a:off x="2891960" y="2189721"/>
            <a:ext cx="626625" cy="400110"/>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REST</a:t>
            </a:r>
          </a:p>
          <a:p>
            <a:pPr algn="r" defTabSz="457200">
              <a:buClrTx/>
              <a:buFontTx/>
              <a:buNone/>
              <a:defRPr/>
            </a:pPr>
            <a:r>
              <a:rPr lang="en-US" sz="1000" kern="1200" dirty="0">
                <a:solidFill>
                  <a:prstClr val="black"/>
                </a:solidFill>
                <a:latin typeface="Calibri"/>
                <a:ea typeface="+mn-ea"/>
                <a:cs typeface="+mn-cs"/>
              </a:rPr>
              <a:t>Kafka</a:t>
            </a:r>
          </a:p>
        </p:txBody>
      </p:sp>
      <p:sp>
        <p:nvSpPr>
          <p:cNvPr id="2" name="TextBox 1"/>
          <p:cNvSpPr txBox="1"/>
          <p:nvPr/>
        </p:nvSpPr>
        <p:spPr>
          <a:xfrm>
            <a:off x="0" y="463317"/>
            <a:ext cx="3229520" cy="369332"/>
          </a:xfrm>
          <a:prstGeom prst="rect">
            <a:avLst/>
          </a:prstGeom>
          <a:noFill/>
        </p:spPr>
        <p:txBody>
          <a:bodyPr wrap="square" rtlCol="0">
            <a:spAutoFit/>
          </a:bodyPr>
          <a:lstStyle/>
          <a:p>
            <a:pPr defTabSz="457200">
              <a:buClrTx/>
              <a:buFontTx/>
              <a:buNone/>
            </a:pPr>
            <a:r>
              <a:rPr lang="en-US" sz="1800" i="1" kern="1200">
                <a:solidFill>
                  <a:srgbClr val="007DCC"/>
                </a:solidFill>
                <a:latin typeface="Calibri"/>
                <a:ea typeface="+mn-ea"/>
                <a:cs typeface="+mn-cs"/>
              </a:rPr>
              <a:t>Built on the new CORD platform</a:t>
            </a:r>
          </a:p>
        </p:txBody>
      </p:sp>
      <p:sp>
        <p:nvSpPr>
          <p:cNvPr id="6" name="TextBox 5"/>
          <p:cNvSpPr txBox="1"/>
          <p:nvPr/>
        </p:nvSpPr>
        <p:spPr>
          <a:xfrm>
            <a:off x="7790259" y="3269261"/>
            <a:ext cx="1140611" cy="246221"/>
          </a:xfrm>
          <a:prstGeom prst="rect">
            <a:avLst/>
          </a:prstGeom>
          <a:noFill/>
        </p:spPr>
        <p:txBody>
          <a:bodyPr wrap="square" rtlCol="0">
            <a:spAutoFit/>
          </a:bodyPr>
          <a:lstStyle/>
          <a:p>
            <a:r>
              <a:rPr lang="en-US" sz="1000"/>
              <a:t>External BNG</a:t>
            </a:r>
          </a:p>
        </p:txBody>
      </p:sp>
      <p:sp>
        <p:nvSpPr>
          <p:cNvPr id="121" name="Left Brace 120"/>
          <p:cNvSpPr/>
          <p:nvPr/>
        </p:nvSpPr>
        <p:spPr>
          <a:xfrm>
            <a:off x="2882722" y="1257213"/>
            <a:ext cx="168734" cy="1954381"/>
          </a:xfrm>
          <a:prstGeom prst="leftBrace">
            <a:avLst/>
          </a:prstGeom>
          <a:noFill/>
          <a:ln w="25400" cap="flat" cmpd="sng" algn="ctr">
            <a:solidFill>
              <a:srgbClr val="339966"/>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latin typeface="Calibri"/>
              <a:ea typeface="+mn-ea"/>
              <a:cs typeface="+mn-cs"/>
            </a:endParaRPr>
          </a:p>
        </p:txBody>
      </p:sp>
      <p:sp>
        <p:nvSpPr>
          <p:cNvPr id="124" name="TextBox 123"/>
          <p:cNvSpPr txBox="1"/>
          <p:nvPr/>
        </p:nvSpPr>
        <p:spPr>
          <a:xfrm>
            <a:off x="1737744" y="1764867"/>
            <a:ext cx="1278413" cy="938719"/>
          </a:xfrm>
          <a:prstGeom prst="rect">
            <a:avLst/>
          </a:prstGeom>
          <a:noFill/>
        </p:spPr>
        <p:txBody>
          <a:bodyPr wrap="square" rtlCol="0">
            <a:spAutoFit/>
          </a:bodyPr>
          <a:lstStyle/>
          <a:p>
            <a:pPr>
              <a:defRPr/>
            </a:pPr>
            <a:r>
              <a:rPr lang="en-US" sz="1100" dirty="0">
                <a:solidFill>
                  <a:prstClr val="black"/>
                </a:solidFill>
                <a:latin typeface="Calibri"/>
              </a:rPr>
              <a:t>All control software deployed as containers on compute nodes using Kubernetes</a:t>
            </a:r>
          </a:p>
        </p:txBody>
      </p:sp>
    </p:spTree>
    <p:extLst>
      <p:ext uri="{BB962C8B-B14F-4D97-AF65-F5344CB8AC3E}">
        <p14:creationId xmlns:p14="http://schemas.microsoft.com/office/powerpoint/2010/main" val="3621894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fade">
                                      <p:cBhvr>
                                        <p:cTn id="7" dur="500"/>
                                        <p:tgtEl>
                                          <p:spTgt spid="1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fade">
                                      <p:cBhvr>
                                        <p:cTn id="1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367425" y="1726925"/>
            <a:ext cx="3169023" cy="1928826"/>
            <a:chOff x="3471122" y="1726925"/>
            <a:chExt cx="3169023" cy="1928826"/>
          </a:xfrm>
        </p:grpSpPr>
        <p:cxnSp>
          <p:nvCxnSpPr>
            <p:cNvPr id="60" name="Straight Connector 59"/>
            <p:cNvCxnSpPr>
              <a:stCxn id="4" idx="0"/>
            </p:cNvCxnSpPr>
            <p:nvPr/>
          </p:nvCxnSpPr>
          <p:spPr>
            <a:xfrm flipV="1">
              <a:off x="4003252" y="3112205"/>
              <a:ext cx="0" cy="54354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71122" y="2913420"/>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r>
                <a:rPr lang="en-US" sz="1200" kern="1200">
                  <a:solidFill>
                    <a:prstClr val="white"/>
                  </a:solidFill>
                  <a:latin typeface="Calibri"/>
                </a:rPr>
                <a:t>VOLTHA</a:t>
              </a:r>
            </a:p>
          </p:txBody>
        </p:sp>
        <p:sp>
          <p:nvSpPr>
            <p:cNvPr id="63" name="Rounded Rectangle 62"/>
            <p:cNvSpPr/>
            <p:nvPr/>
          </p:nvSpPr>
          <p:spPr>
            <a:xfrm>
              <a:off x="4037928" y="1919510"/>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buClrTx/>
                <a:buFontTx/>
                <a:buNone/>
                <a:defRPr/>
              </a:pPr>
              <a:r>
                <a:rPr lang="en-US" kern="1200">
                  <a:solidFill>
                    <a:srgbClr val="FFFFFF"/>
                  </a:solidFill>
                  <a:latin typeface="Calibri"/>
                </a:rPr>
                <a:t>ONOS Cluster</a:t>
              </a:r>
            </a:p>
          </p:txBody>
        </p:sp>
        <p:cxnSp>
          <p:nvCxnSpPr>
            <p:cNvPr id="65" name="Straight Connector 64"/>
            <p:cNvCxnSpPr/>
            <p:nvPr/>
          </p:nvCxnSpPr>
          <p:spPr>
            <a:xfrm flipV="1">
              <a:off x="4258802" y="2230108"/>
              <a:ext cx="1094" cy="68951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6" y="1726925"/>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700" kern="1200">
                  <a:solidFill>
                    <a:prstClr val="black"/>
                  </a:solidFill>
                  <a:latin typeface="Calibri"/>
                </a:rPr>
                <a:t>vOLT</a:t>
              </a:r>
            </a:p>
          </p:txBody>
        </p:sp>
        <p:sp>
          <p:nvSpPr>
            <p:cNvPr id="71" name="Hexagon 70"/>
            <p:cNvSpPr/>
            <p:nvPr/>
          </p:nvSpPr>
          <p:spPr>
            <a:xfrm>
              <a:off x="4455904" y="1726925"/>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dhcp</a:t>
              </a:r>
            </a:p>
          </p:txBody>
        </p:sp>
        <p:sp>
          <p:nvSpPr>
            <p:cNvPr id="72" name="Hexagon 71"/>
            <p:cNvSpPr/>
            <p:nvPr/>
          </p:nvSpPr>
          <p:spPr>
            <a:xfrm>
              <a:off x="4863911" y="1726925"/>
              <a:ext cx="5890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mcast</a:t>
              </a:r>
            </a:p>
          </p:txBody>
        </p:sp>
        <p:sp>
          <p:nvSpPr>
            <p:cNvPr id="127" name="TextBox 126"/>
            <p:cNvSpPr txBox="1"/>
            <p:nvPr/>
          </p:nvSpPr>
          <p:spPr>
            <a:xfrm>
              <a:off x="4333020" y="2301107"/>
              <a:ext cx="328498"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OF</a:t>
              </a:r>
            </a:p>
          </p:txBody>
        </p:sp>
        <p:sp>
          <p:nvSpPr>
            <p:cNvPr id="129" name="Rectangle 128"/>
            <p:cNvSpPr/>
            <p:nvPr/>
          </p:nvSpPr>
          <p:spPr>
            <a:xfrm>
              <a:off x="4963403" y="2931320"/>
              <a:ext cx="350277" cy="1877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130" name="Rectangle 129"/>
            <p:cNvSpPr/>
            <p:nvPr/>
          </p:nvSpPr>
          <p:spPr>
            <a:xfrm>
              <a:off x="4996343" y="2975046"/>
              <a:ext cx="398617" cy="2050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a:solidFill>
                    <a:prstClr val="black"/>
                  </a:solidFill>
                  <a:latin typeface="Calibri"/>
                </a:rPr>
                <a:t>TP</a:t>
              </a:r>
            </a:p>
          </p:txBody>
        </p:sp>
        <p:sp>
          <p:nvSpPr>
            <p:cNvPr id="131" name="Rectangle 130"/>
            <p:cNvSpPr/>
            <p:nvPr/>
          </p:nvSpPr>
          <p:spPr>
            <a:xfrm>
              <a:off x="5044722" y="3028930"/>
              <a:ext cx="380718" cy="2019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defRPr/>
              </a:pPr>
              <a:r>
                <a:rPr lang="en-US" sz="700" b="1" kern="1200" dirty="0">
                  <a:solidFill>
                    <a:prstClr val="black"/>
                  </a:solidFill>
                  <a:latin typeface="Calibri"/>
                </a:rPr>
                <a:t>TP</a:t>
              </a:r>
            </a:p>
          </p:txBody>
        </p:sp>
        <p:sp>
          <p:nvSpPr>
            <p:cNvPr id="132" name="Left Arrow 131"/>
            <p:cNvSpPr/>
            <p:nvPr/>
          </p:nvSpPr>
          <p:spPr>
            <a:xfrm>
              <a:off x="4746061" y="2987694"/>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grpSp>
      <p:sp>
        <p:nvSpPr>
          <p:cNvPr id="165" name="Rounded Rectangle 164"/>
          <p:cNvSpPr/>
          <p:nvPr/>
        </p:nvSpPr>
        <p:spPr>
          <a:xfrm>
            <a:off x="1628271" y="3577667"/>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64" name="Rounded Rectangle 163"/>
          <p:cNvSpPr/>
          <p:nvPr/>
        </p:nvSpPr>
        <p:spPr>
          <a:xfrm>
            <a:off x="1724386" y="3484244"/>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grpSp>
        <p:nvGrpSpPr>
          <p:cNvPr id="29" name="Group 28"/>
          <p:cNvGrpSpPr/>
          <p:nvPr/>
        </p:nvGrpSpPr>
        <p:grpSpPr>
          <a:xfrm>
            <a:off x="1386406" y="3167541"/>
            <a:ext cx="3542132" cy="1249162"/>
            <a:chOff x="1490103" y="3167541"/>
            <a:chExt cx="3542132" cy="1249162"/>
          </a:xfrm>
        </p:grpSpPr>
        <p:sp>
          <p:nvSpPr>
            <p:cNvPr id="56" name="TextBox 55"/>
            <p:cNvSpPr txBox="1"/>
            <p:nvPr/>
          </p:nvSpPr>
          <p:spPr>
            <a:xfrm>
              <a:off x="4649698" y="4074531"/>
              <a:ext cx="382537"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NNI</a:t>
              </a:r>
            </a:p>
          </p:txBody>
        </p:sp>
        <p:grpSp>
          <p:nvGrpSpPr>
            <p:cNvPr id="16" name="Group 15"/>
            <p:cNvGrpSpPr/>
            <p:nvPr/>
          </p:nvGrpSpPr>
          <p:grpSpPr>
            <a:xfrm>
              <a:off x="1490103" y="3167541"/>
              <a:ext cx="3198802" cy="1249162"/>
              <a:chOff x="1490103" y="3167541"/>
              <a:chExt cx="3198802" cy="1249162"/>
            </a:xfrm>
          </p:grpSpPr>
          <p:sp>
            <p:nvSpPr>
              <p:cNvPr id="118" name="Rounded Rectangle 117"/>
              <p:cNvSpPr/>
              <p:nvPr/>
            </p:nvSpPr>
            <p:spPr>
              <a:xfrm>
                <a:off x="1933232" y="3394018"/>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grpSp>
            <p:nvGrpSpPr>
              <p:cNvPr id="58" name="Group 57"/>
              <p:cNvGrpSpPr/>
              <p:nvPr/>
            </p:nvGrpSpPr>
            <p:grpSpPr>
              <a:xfrm>
                <a:off x="1900255" y="3416840"/>
                <a:ext cx="2788650" cy="978137"/>
                <a:chOff x="1900255" y="4472883"/>
                <a:chExt cx="2788650" cy="1086819"/>
              </a:xfrm>
            </p:grpSpPr>
            <p:sp>
              <p:nvSpPr>
                <p:cNvPr id="4" name="Rounded Rectangle 3"/>
                <p:cNvSpPr/>
                <p:nvPr/>
              </p:nvSpPr>
              <p:spPr>
                <a:xfrm>
                  <a:off x="3547851" y="4738342"/>
                  <a:ext cx="1118195" cy="4486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8" name="Straight Connector 7"/>
                <p:cNvCxnSpPr/>
                <p:nvPr/>
              </p:nvCxnSpPr>
              <p:spPr>
                <a:xfrm flipH="1" flipV="1">
                  <a:off x="2995657" y="4793560"/>
                  <a:ext cx="552194" cy="4141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95657" y="5083451"/>
                  <a:ext cx="552194" cy="1035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25" y="4752148"/>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5" name="Oval 14"/>
                <p:cNvSpPr/>
                <p:nvPr/>
              </p:nvSpPr>
              <p:spPr>
                <a:xfrm>
                  <a:off x="4643186" y="483497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7" name="Oval 16"/>
                <p:cNvSpPr/>
                <p:nvPr/>
              </p:nvSpPr>
              <p:spPr>
                <a:xfrm>
                  <a:off x="4643186" y="506224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19" name="Oval 18"/>
                <p:cNvSpPr/>
                <p:nvPr/>
              </p:nvSpPr>
              <p:spPr>
                <a:xfrm>
                  <a:off x="2905925" y="5154847"/>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cxnSp>
              <p:nvCxnSpPr>
                <p:cNvPr id="20" name="Straight Connector 19"/>
                <p:cNvCxnSpPr>
                  <a:stCxn id="13" idx="2"/>
                  <a:endCxn id="34" idx="3"/>
                </p:cNvCxnSpPr>
                <p:nvPr/>
              </p:nvCxnSpPr>
              <p:spPr>
                <a:xfrm flipH="1" flipV="1">
                  <a:off x="2194976" y="4593396"/>
                  <a:ext cx="710949" cy="190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3" idx="3"/>
                  <a:endCxn id="35" idx="3"/>
                </p:cNvCxnSpPr>
                <p:nvPr/>
              </p:nvCxnSpPr>
              <p:spPr>
                <a:xfrm flipH="1">
                  <a:off x="2194976" y="4807008"/>
                  <a:ext cx="722068" cy="757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9" idx="2"/>
                  <a:endCxn id="36" idx="3"/>
                </p:cNvCxnSpPr>
                <p:nvPr/>
              </p:nvCxnSpPr>
              <p:spPr>
                <a:xfrm flipH="1" flipV="1">
                  <a:off x="2194976" y="5157776"/>
                  <a:ext cx="710949" cy="2920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9" idx="3"/>
                  <a:endCxn id="37" idx="3"/>
                </p:cNvCxnSpPr>
                <p:nvPr/>
              </p:nvCxnSpPr>
              <p:spPr>
                <a:xfrm flipH="1">
                  <a:off x="2194976" y="5209707"/>
                  <a:ext cx="722068" cy="229483"/>
                </a:xfrm>
                <a:prstGeom prst="line">
                  <a:avLst/>
                </a:prstGeom>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29" y="447288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5" name="Rounded Rectangle 34"/>
                <p:cNvSpPr/>
                <p:nvPr/>
              </p:nvSpPr>
              <p:spPr>
                <a:xfrm>
                  <a:off x="1933229" y="4762225"/>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6" name="Rounded Rectangle 35"/>
                <p:cNvSpPr/>
                <p:nvPr/>
              </p:nvSpPr>
              <p:spPr>
                <a:xfrm>
                  <a:off x="1933229" y="503726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37" name="Rounded Rectangle 36"/>
                <p:cNvSpPr/>
                <p:nvPr/>
              </p:nvSpPr>
              <p:spPr>
                <a:xfrm>
                  <a:off x="1933229" y="5318677"/>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42" name="Oval 41"/>
                <p:cNvSpPr/>
                <p:nvPr/>
              </p:nvSpPr>
              <p:spPr>
                <a:xfrm>
                  <a:off x="1910369" y="454767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3" name="Oval 42"/>
                <p:cNvSpPr/>
                <p:nvPr/>
              </p:nvSpPr>
              <p:spPr>
                <a:xfrm>
                  <a:off x="1901861" y="481642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4" name="Oval 43"/>
                <p:cNvSpPr/>
                <p:nvPr/>
              </p:nvSpPr>
              <p:spPr>
                <a:xfrm>
                  <a:off x="1901861" y="492149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5" name="Oval 44"/>
                <p:cNvSpPr/>
                <p:nvPr/>
              </p:nvSpPr>
              <p:spPr>
                <a:xfrm>
                  <a:off x="1901861" y="508557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6" name="Oval 45"/>
                <p:cNvSpPr/>
                <p:nvPr/>
              </p:nvSpPr>
              <p:spPr>
                <a:xfrm>
                  <a:off x="1900255" y="5183889"/>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7" name="Oval 46"/>
                <p:cNvSpPr/>
                <p:nvPr/>
              </p:nvSpPr>
              <p:spPr>
                <a:xfrm>
                  <a:off x="1901861" y="541633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8" name="Oval 47"/>
                <p:cNvSpPr/>
                <p:nvPr/>
              </p:nvSpPr>
              <p:spPr>
                <a:xfrm>
                  <a:off x="3525538" y="481642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49" name="Oval 48"/>
                <p:cNvSpPr/>
                <p:nvPr/>
              </p:nvSpPr>
              <p:spPr>
                <a:xfrm>
                  <a:off x="3526094" y="5051644"/>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0" name="Oval 49"/>
                <p:cNvSpPr/>
                <p:nvPr/>
              </p:nvSpPr>
              <p:spPr>
                <a:xfrm>
                  <a:off x="2166863" y="4570536"/>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1" name="Oval 50"/>
                <p:cNvSpPr/>
                <p:nvPr/>
              </p:nvSpPr>
              <p:spPr>
                <a:xfrm>
                  <a:off x="2166863" y="485203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2" name="Oval 51"/>
                <p:cNvSpPr/>
                <p:nvPr/>
              </p:nvSpPr>
              <p:spPr>
                <a:xfrm>
                  <a:off x="2172116" y="5131297"/>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sp>
              <p:nvSpPr>
                <p:cNvPr id="53" name="Oval 52"/>
                <p:cNvSpPr/>
                <p:nvPr/>
              </p:nvSpPr>
              <p:spPr>
                <a:xfrm>
                  <a:off x="2156707" y="540092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defRPr/>
                  </a:pPr>
                  <a:endParaRPr lang="en-US" sz="1800" kern="1200">
                    <a:solidFill>
                      <a:prstClr val="white"/>
                    </a:solidFill>
                    <a:latin typeface="Calibri"/>
                  </a:endParaRPr>
                </a:p>
              </p:txBody>
            </p:sp>
          </p:grpSp>
          <p:sp>
            <p:nvSpPr>
              <p:cNvPr id="54" name="TextBox 53"/>
              <p:cNvSpPr txBox="1"/>
              <p:nvPr/>
            </p:nvSpPr>
            <p:spPr>
              <a:xfrm>
                <a:off x="3906780" y="3719787"/>
                <a:ext cx="430001" cy="276999"/>
              </a:xfrm>
              <a:prstGeom prst="rect">
                <a:avLst/>
              </a:prstGeom>
              <a:noFill/>
            </p:spPr>
            <p:txBody>
              <a:bodyPr wrap="none" rtlCol="0">
                <a:spAutoFit/>
              </a:bodyPr>
              <a:lstStyle/>
              <a:p>
                <a:pPr defTabSz="457200">
                  <a:buClrTx/>
                  <a:buFontTx/>
                  <a:buNone/>
                  <a:defRPr/>
                </a:pPr>
                <a:r>
                  <a:rPr lang="en-US" sz="1200" b="1" kern="1200">
                    <a:solidFill>
                      <a:prstClr val="black"/>
                    </a:solidFill>
                    <a:latin typeface="Calibri"/>
                    <a:ea typeface="+mn-ea"/>
                    <a:cs typeface="+mn-cs"/>
                  </a:rPr>
                  <a:t>OLT</a:t>
                </a:r>
              </a:p>
            </p:txBody>
          </p:sp>
          <p:sp>
            <p:nvSpPr>
              <p:cNvPr id="55" name="TextBox 54"/>
              <p:cNvSpPr txBox="1"/>
              <p:nvPr/>
            </p:nvSpPr>
            <p:spPr>
              <a:xfrm>
                <a:off x="1829522" y="3167541"/>
                <a:ext cx="490564" cy="276999"/>
              </a:xfrm>
              <a:prstGeom prst="rect">
                <a:avLst/>
              </a:prstGeom>
              <a:noFill/>
            </p:spPr>
            <p:txBody>
              <a:bodyPr wrap="none" rtlCol="0">
                <a:spAutoFit/>
              </a:bodyPr>
              <a:lstStyle/>
              <a:p>
                <a:pPr defTabSz="457200">
                  <a:buClrTx/>
                  <a:buFontTx/>
                  <a:buNone/>
                  <a:defRPr/>
                </a:pPr>
                <a:r>
                  <a:rPr lang="en-US" sz="1200" b="1" kern="1200">
                    <a:solidFill>
                      <a:prstClr val="black"/>
                    </a:solidFill>
                    <a:latin typeface="Calibri"/>
                    <a:ea typeface="+mn-ea"/>
                    <a:cs typeface="+mn-cs"/>
                  </a:rPr>
                  <a:t>ONU</a:t>
                </a:r>
              </a:p>
            </p:txBody>
          </p:sp>
          <p:sp>
            <p:nvSpPr>
              <p:cNvPr id="57" name="TextBox 56"/>
              <p:cNvSpPr txBox="1"/>
              <p:nvPr/>
            </p:nvSpPr>
            <p:spPr>
              <a:xfrm>
                <a:off x="1490103" y="3484938"/>
                <a:ext cx="382036" cy="246221"/>
              </a:xfrm>
              <a:prstGeom prst="rect">
                <a:avLst/>
              </a:prstGeom>
              <a:noFill/>
            </p:spPr>
            <p:txBody>
              <a:bodyPr wrap="none" rtlCol="0">
                <a:spAutoFit/>
              </a:bodyPr>
              <a:lstStyle/>
              <a:p>
                <a:pPr defTabSz="457200">
                  <a:buClrTx/>
                  <a:buFontTx/>
                  <a:buNone/>
                  <a:defRPr/>
                </a:pPr>
                <a:r>
                  <a:rPr lang="en-US" sz="1000" kern="1200">
                    <a:solidFill>
                      <a:prstClr val="black"/>
                    </a:solidFill>
                    <a:latin typeface="Calibri"/>
                    <a:ea typeface="+mn-ea"/>
                    <a:cs typeface="+mn-cs"/>
                  </a:rPr>
                  <a:t>UNI</a:t>
                </a:r>
              </a:p>
            </p:txBody>
          </p:sp>
        </p:grpSp>
      </p:grpSp>
      <p:grpSp>
        <p:nvGrpSpPr>
          <p:cNvPr id="170" name="Group 169"/>
          <p:cNvGrpSpPr/>
          <p:nvPr/>
        </p:nvGrpSpPr>
        <p:grpSpPr>
          <a:xfrm>
            <a:off x="6430410" y="3473197"/>
            <a:ext cx="2143249" cy="899629"/>
            <a:chOff x="6534107" y="3859108"/>
            <a:chExt cx="2143249" cy="999588"/>
          </a:xfrm>
        </p:grpSpPr>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3859108"/>
              <a:ext cx="530333" cy="398220"/>
            </a:xfrm>
            <a:prstGeom prst="rect">
              <a:avLst/>
            </a:prstGeom>
          </p:spPr>
        </p:pic>
        <p:pic>
          <p:nvPicPr>
            <p:cNvPr id="135" name="Picture 1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4460476"/>
              <a:ext cx="530333" cy="398220"/>
            </a:xfrm>
            <a:prstGeom prst="rect">
              <a:avLst/>
            </a:prstGeom>
          </p:spPr>
        </p:pic>
        <p:cxnSp>
          <p:nvCxnSpPr>
            <p:cNvPr id="18" name="Straight Connector 17"/>
            <p:cNvCxnSpPr>
              <a:stCxn id="114" idx="3"/>
              <a:endCxn id="134" idx="1"/>
            </p:cNvCxnSpPr>
            <p:nvPr/>
          </p:nvCxnSpPr>
          <p:spPr>
            <a:xfrm>
              <a:off x="6840522" y="4037515"/>
              <a:ext cx="1306501" cy="207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116" idx="3"/>
              <a:endCxn id="135" idx="1"/>
            </p:cNvCxnSpPr>
            <p:nvPr/>
          </p:nvCxnSpPr>
          <p:spPr>
            <a:xfrm>
              <a:off x="6534107" y="4648183"/>
              <a:ext cx="1612916" cy="114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16" idx="3"/>
              <a:endCxn id="134" idx="1"/>
            </p:cNvCxnSpPr>
            <p:nvPr/>
          </p:nvCxnSpPr>
          <p:spPr>
            <a:xfrm flipV="1">
              <a:off x="6534107" y="4058218"/>
              <a:ext cx="1612916" cy="589965"/>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14" idx="3"/>
              <a:endCxn id="135" idx="1"/>
            </p:cNvCxnSpPr>
            <p:nvPr/>
          </p:nvCxnSpPr>
          <p:spPr>
            <a:xfrm>
              <a:off x="6840522" y="4037515"/>
              <a:ext cx="1306501" cy="62207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5920969" y="3857623"/>
            <a:ext cx="1152712" cy="1267237"/>
            <a:chOff x="6024666" y="4286250"/>
            <a:chExt cx="1152712" cy="1408043"/>
          </a:xfrm>
        </p:grpSpPr>
        <p:sp>
          <p:nvSpPr>
            <p:cNvPr id="149" name="Rectangle 148"/>
            <p:cNvSpPr/>
            <p:nvPr/>
          </p:nvSpPr>
          <p:spPr>
            <a:xfrm>
              <a:off x="6024672" y="5197337"/>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50" name="Rectangle 149"/>
            <p:cNvSpPr/>
            <p:nvPr/>
          </p:nvSpPr>
          <p:spPr>
            <a:xfrm>
              <a:off x="6024666" y="5362989"/>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51" name="Rectangle 150"/>
            <p:cNvSpPr/>
            <p:nvPr/>
          </p:nvSpPr>
          <p:spPr>
            <a:xfrm>
              <a:off x="6024666" y="5528641"/>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153" name="Straight Connector 152"/>
            <p:cNvCxnSpPr>
              <a:stCxn id="149" idx="0"/>
            </p:cNvCxnSpPr>
            <p:nvPr/>
          </p:nvCxnSpPr>
          <p:spPr>
            <a:xfrm flipH="1" flipV="1">
              <a:off x="6364045" y="4883306"/>
              <a:ext cx="236980" cy="314031"/>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49" idx="0"/>
            </p:cNvCxnSpPr>
            <p:nvPr/>
          </p:nvCxnSpPr>
          <p:spPr>
            <a:xfrm flipH="1" flipV="1">
              <a:off x="6446874" y="4286250"/>
              <a:ext cx="154151" cy="9110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184945" y="4872502"/>
              <a:ext cx="416074" cy="4904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flipV="1">
              <a:off x="6543513" y="4286250"/>
              <a:ext cx="193264" cy="1076739"/>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71035"/>
              <a:ext cx="844620" cy="307777"/>
            </a:xfrm>
            <a:prstGeom prst="rect">
              <a:avLst/>
            </a:prstGeom>
            <a:noFill/>
          </p:spPr>
          <p:txBody>
            <a:bodyPr wrap="square" rtlCol="0">
              <a:spAutoFit/>
            </a:bodyPr>
            <a:lstStyle/>
            <a:p>
              <a:pPr defTabSz="457200">
                <a:buClrTx/>
                <a:buFontTx/>
                <a:buNone/>
                <a:defRPr/>
              </a:pPr>
              <a:r>
                <a:rPr lang="en-US" sz="1200" b="1" kern="1200">
                  <a:solidFill>
                    <a:prstClr val="black"/>
                  </a:solidFill>
                  <a:latin typeface="Calibri"/>
                  <a:ea typeface="+mn-ea"/>
                  <a:cs typeface="+mn-cs"/>
                </a:rPr>
                <a:t>Compute</a:t>
              </a:r>
            </a:p>
          </p:txBody>
        </p:sp>
      </p:grpSp>
      <p:grpSp>
        <p:nvGrpSpPr>
          <p:cNvPr id="22" name="Group 21"/>
          <p:cNvGrpSpPr/>
          <p:nvPr/>
        </p:nvGrpSpPr>
        <p:grpSpPr>
          <a:xfrm>
            <a:off x="4562352" y="1726925"/>
            <a:ext cx="2174473" cy="2658327"/>
            <a:chOff x="4562307" y="1726925"/>
            <a:chExt cx="2174473" cy="2658327"/>
          </a:xfrm>
        </p:grpSpPr>
        <p:grpSp>
          <p:nvGrpSpPr>
            <p:cNvPr id="172" name="Group 171"/>
            <p:cNvGrpSpPr/>
            <p:nvPr/>
          </p:nvGrpSpPr>
          <p:grpSpPr>
            <a:xfrm>
              <a:off x="4562307" y="2230109"/>
              <a:ext cx="2174473" cy="2155143"/>
              <a:chOff x="4562304" y="2477897"/>
              <a:chExt cx="2174473" cy="2394603"/>
            </a:xfrm>
          </p:grpSpPr>
          <p:grpSp>
            <p:nvGrpSpPr>
              <p:cNvPr id="169" name="Group 168"/>
              <p:cNvGrpSpPr/>
              <p:nvPr/>
            </p:nvGrpSpPr>
            <p:grpSpPr>
              <a:xfrm>
                <a:off x="4562304" y="3813191"/>
                <a:ext cx="2174473" cy="1059309"/>
                <a:chOff x="4562304" y="3813191"/>
                <a:chExt cx="2174473" cy="1059309"/>
              </a:xfrm>
            </p:grpSpPr>
            <p:sp>
              <p:nvSpPr>
                <p:cNvPr id="114" name="Rounded Rectangle 113"/>
                <p:cNvSpPr/>
                <p:nvPr/>
              </p:nvSpPr>
              <p:spPr>
                <a:xfrm>
                  <a:off x="5717871" y="3813191"/>
                  <a:ext cx="101890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sp>
              <p:nvSpPr>
                <p:cNvPr id="116" name="Rounded Rectangle 115"/>
                <p:cNvSpPr/>
                <p:nvPr/>
              </p:nvSpPr>
              <p:spPr>
                <a:xfrm>
                  <a:off x="5432216" y="4423859"/>
                  <a:ext cx="99814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defRPr/>
                  </a:pPr>
                  <a:endParaRPr lang="en-US" sz="1800" kern="1200">
                    <a:solidFill>
                      <a:prstClr val="black"/>
                    </a:solidFill>
                    <a:latin typeface="Calibri"/>
                  </a:endParaRPr>
                </a:p>
              </p:txBody>
            </p:sp>
            <p:cxnSp>
              <p:nvCxnSpPr>
                <p:cNvPr id="3" name="Straight Connector 2"/>
                <p:cNvCxnSpPr>
                  <a:endCxn id="116" idx="0"/>
                </p:cNvCxnSpPr>
                <p:nvPr/>
              </p:nvCxnSpPr>
              <p:spPr>
                <a:xfrm flipH="1">
                  <a:off x="5931289" y="4245102"/>
                  <a:ext cx="60024" cy="178757"/>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a:stCxn id="15" idx="0"/>
                  <a:endCxn id="114" idx="1"/>
                </p:cNvCxnSpPr>
                <p:nvPr/>
              </p:nvCxnSpPr>
              <p:spPr>
                <a:xfrm flipV="1">
                  <a:off x="4562304" y="4037512"/>
                  <a:ext cx="1155567" cy="121064"/>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17" idx="6"/>
                  <a:endCxn id="116" idx="1"/>
                </p:cNvCxnSpPr>
                <p:nvPr/>
              </p:nvCxnSpPr>
              <p:spPr>
                <a:xfrm>
                  <a:off x="4585163" y="4408711"/>
                  <a:ext cx="847053" cy="2394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grpSp>
          <p:sp>
            <p:nvSpPr>
              <p:cNvPr id="142" name="TextBox 141"/>
              <p:cNvSpPr txBox="1"/>
              <p:nvPr/>
            </p:nvSpPr>
            <p:spPr>
              <a:xfrm>
                <a:off x="5768443" y="3882775"/>
                <a:ext cx="929550" cy="307777"/>
              </a:xfrm>
              <a:prstGeom prst="rect">
                <a:avLst/>
              </a:prstGeom>
              <a:noFill/>
            </p:spPr>
            <p:txBody>
              <a:bodyPr wrap="none" rtlCol="0">
                <a:spAutoFit/>
              </a:bodyPr>
              <a:lstStyle/>
              <a:p>
                <a:pPr algn="ctr" defTabSz="457200">
                  <a:buClrTx/>
                  <a:buFontTx/>
                  <a:buNone/>
                  <a:defRPr/>
                </a:pPr>
                <a:r>
                  <a:rPr lang="en-US" sz="1200" b="1" kern="1200" dirty="0">
                    <a:solidFill>
                      <a:prstClr val="black"/>
                    </a:solidFill>
                    <a:latin typeface="Calibri"/>
                    <a:ea typeface="+mn-ea"/>
                    <a:cs typeface="+mn-cs"/>
                  </a:rPr>
                  <a:t>AGG Switch</a:t>
                </a:r>
              </a:p>
            </p:txBody>
          </p:sp>
          <p:sp>
            <p:nvSpPr>
              <p:cNvPr id="143" name="TextBox 142"/>
              <p:cNvSpPr txBox="1"/>
              <p:nvPr/>
            </p:nvSpPr>
            <p:spPr>
              <a:xfrm>
                <a:off x="5477451" y="4510881"/>
                <a:ext cx="929550" cy="307777"/>
              </a:xfrm>
              <a:prstGeom prst="rect">
                <a:avLst/>
              </a:prstGeom>
              <a:noFill/>
            </p:spPr>
            <p:txBody>
              <a:bodyPr wrap="none" rtlCol="0">
                <a:spAutoFit/>
              </a:bodyPr>
              <a:lstStyle/>
              <a:p>
                <a:pPr algn="ctr" defTabSz="457200">
                  <a:buClrTx/>
                  <a:buFontTx/>
                  <a:buNone/>
                  <a:defRPr/>
                </a:pPr>
                <a:r>
                  <a:rPr lang="en-US" sz="1200" b="1" kern="1200" dirty="0">
                    <a:solidFill>
                      <a:prstClr val="black"/>
                    </a:solidFill>
                    <a:latin typeface="Calibri"/>
                    <a:ea typeface="+mn-ea"/>
                    <a:cs typeface="+mn-cs"/>
                  </a:rPr>
                  <a:t>AGG Switch</a:t>
                </a:r>
              </a:p>
            </p:txBody>
          </p:sp>
          <p:cxnSp>
            <p:nvCxnSpPr>
              <p:cNvPr id="144" name="Straight Connector 143"/>
              <p:cNvCxnSpPr>
                <a:stCxn id="114" idx="0"/>
              </p:cNvCxnSpPr>
              <p:nvPr/>
            </p:nvCxnSpPr>
            <p:spPr>
              <a:xfrm flipV="1">
                <a:off x="6227324" y="2477897"/>
                <a:ext cx="0" cy="133529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5" name="Hexagon 144"/>
            <p:cNvSpPr/>
            <p:nvPr/>
          </p:nvSpPr>
          <p:spPr>
            <a:xfrm>
              <a:off x="5517916" y="1726925"/>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SR</a:t>
              </a:r>
            </a:p>
          </p:txBody>
        </p:sp>
        <p:sp>
          <p:nvSpPr>
            <p:cNvPr id="147" name="Hexagon 146"/>
            <p:cNvSpPr/>
            <p:nvPr/>
          </p:nvSpPr>
          <p:spPr>
            <a:xfrm>
              <a:off x="5853643" y="1726925"/>
              <a:ext cx="57671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FPM</a:t>
              </a:r>
            </a:p>
          </p:txBody>
        </p:sp>
        <p:sp>
          <p:nvSpPr>
            <p:cNvPr id="146" name="Hexagon 145"/>
            <p:cNvSpPr/>
            <p:nvPr/>
          </p:nvSpPr>
          <p:spPr>
            <a:xfrm>
              <a:off x="6276971" y="1726925"/>
              <a:ext cx="39078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800" kern="1200">
                  <a:solidFill>
                    <a:prstClr val="black"/>
                  </a:solidFill>
                  <a:latin typeface="Calibri"/>
                </a:rPr>
                <a:t>T3</a:t>
              </a:r>
            </a:p>
          </p:txBody>
        </p:sp>
        <p:sp>
          <p:nvSpPr>
            <p:cNvPr id="162" name="TextBox 161"/>
            <p:cNvSpPr txBox="1"/>
            <p:nvPr/>
          </p:nvSpPr>
          <p:spPr>
            <a:xfrm>
              <a:off x="5630493" y="2356608"/>
              <a:ext cx="626625" cy="246221"/>
            </a:xfrm>
            <a:prstGeom prst="rect">
              <a:avLst/>
            </a:prstGeom>
            <a:noFill/>
          </p:spPr>
          <p:txBody>
            <a:bodyPr wrap="square" rtlCol="0">
              <a:spAutoFit/>
            </a:bodyPr>
            <a:lstStyle/>
            <a:p>
              <a:pPr algn="r" defTabSz="457200">
                <a:buClrTx/>
                <a:buFontTx/>
                <a:buNone/>
                <a:defRPr/>
              </a:pPr>
              <a:r>
                <a:rPr lang="en-US" sz="1000" kern="1200">
                  <a:solidFill>
                    <a:prstClr val="black"/>
                  </a:solidFill>
                  <a:latin typeface="Calibri"/>
                  <a:ea typeface="+mn-ea"/>
                  <a:cs typeface="+mn-cs"/>
                </a:rPr>
                <a:t>OF</a:t>
              </a:r>
            </a:p>
          </p:txBody>
        </p:sp>
      </p:grpSp>
      <p:sp>
        <p:nvSpPr>
          <p:cNvPr id="175" name="Rounded Rectangle 174"/>
          <p:cNvSpPr/>
          <p:nvPr/>
        </p:nvSpPr>
        <p:spPr>
          <a:xfrm>
            <a:off x="1521324" y="1154595"/>
            <a:ext cx="5941861" cy="3975575"/>
          </a:xfrm>
          <a:prstGeom prst="roundRect">
            <a:avLst>
              <a:gd name="adj" fmla="val 1875"/>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defRPr/>
            </a:pPr>
            <a:endParaRPr lang="en-US" sz="1800" kern="1200">
              <a:solidFill>
                <a:srgbClr val="4B4B4B"/>
              </a:solidFill>
              <a:latin typeface="Calibri"/>
            </a:endParaRPr>
          </a:p>
        </p:txBody>
      </p:sp>
      <p:grpSp>
        <p:nvGrpSpPr>
          <p:cNvPr id="32" name="Group 31"/>
          <p:cNvGrpSpPr/>
          <p:nvPr/>
        </p:nvGrpSpPr>
        <p:grpSpPr>
          <a:xfrm>
            <a:off x="2811642" y="1178509"/>
            <a:ext cx="4532390" cy="3499096"/>
            <a:chOff x="2915339" y="1057014"/>
            <a:chExt cx="4532390" cy="3620591"/>
          </a:xfrm>
        </p:grpSpPr>
        <p:grpSp>
          <p:nvGrpSpPr>
            <p:cNvPr id="25" name="Group 24"/>
            <p:cNvGrpSpPr/>
            <p:nvPr/>
          </p:nvGrpSpPr>
          <p:grpSpPr>
            <a:xfrm>
              <a:off x="2915339" y="1057014"/>
              <a:ext cx="4532390" cy="3620591"/>
              <a:chOff x="2915339" y="1057014"/>
              <a:chExt cx="4532390" cy="3620591"/>
            </a:xfrm>
          </p:grpSpPr>
          <p:sp>
            <p:nvSpPr>
              <p:cNvPr id="91" name="Oval 90"/>
              <p:cNvSpPr/>
              <p:nvPr/>
            </p:nvSpPr>
            <p:spPr>
              <a:xfrm>
                <a:off x="2915339" y="2608797"/>
                <a:ext cx="10040" cy="1061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a:buClrTx/>
                  <a:buFontTx/>
                  <a:buNone/>
                  <a:defRPr/>
                </a:pPr>
                <a:endParaRPr lang="en-US" sz="1800" kern="1200" dirty="0">
                  <a:solidFill>
                    <a:prstClr val="white"/>
                  </a:solidFill>
                  <a:latin typeface="Calibri"/>
                </a:endParaRPr>
              </a:p>
            </p:txBody>
          </p:sp>
          <p:cxnSp>
            <p:nvCxnSpPr>
              <p:cNvPr id="133" name="Straight Connector 132"/>
              <p:cNvCxnSpPr/>
              <p:nvPr/>
            </p:nvCxnSpPr>
            <p:spPr>
              <a:xfrm flipH="1" flipV="1">
                <a:off x="4742776" y="1435476"/>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3435056" y="1057014"/>
                <a:ext cx="4012673" cy="3620591"/>
                <a:chOff x="3435056" y="1057014"/>
                <a:chExt cx="4012673" cy="3620591"/>
              </a:xfrm>
            </p:grpSpPr>
            <p:sp>
              <p:nvSpPr>
                <p:cNvPr id="64" name="Rounded Rectangle 63"/>
                <p:cNvSpPr/>
                <p:nvPr/>
              </p:nvSpPr>
              <p:spPr>
                <a:xfrm>
                  <a:off x="3435056" y="1057014"/>
                  <a:ext cx="4012673" cy="4009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457200">
                    <a:buClrTx/>
                    <a:buFontTx/>
                    <a:buNone/>
                    <a:defRPr/>
                  </a:pPr>
                  <a:r>
                    <a:rPr lang="en-US" kern="1200" dirty="0">
                      <a:solidFill>
                        <a:srgbClr val="FFFFFF"/>
                      </a:solidFill>
                      <a:latin typeface="Calibri"/>
                    </a:rPr>
                    <a:t>      NEM</a:t>
                  </a:r>
                </a:p>
              </p:txBody>
            </p:sp>
            <p:cxnSp>
              <p:nvCxnSpPr>
                <p:cNvPr id="66" name="Straight Connector 65"/>
                <p:cNvCxnSpPr>
                  <a:cxnSpLocks/>
                </p:cNvCxnSpPr>
                <p:nvPr/>
              </p:nvCxnSpPr>
              <p:spPr>
                <a:xfrm flipV="1">
                  <a:off x="3758150" y="1435476"/>
                  <a:ext cx="0" cy="142978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cxnSpLocks/>
                </p:cNvCxnSpPr>
                <p:nvPr/>
              </p:nvCxnSpPr>
              <p:spPr>
                <a:xfrm flipV="1">
                  <a:off x="6535575" y="1435477"/>
                  <a:ext cx="0" cy="195542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043868" y="1449335"/>
                  <a:ext cx="0" cy="322827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6444542" y="2349558"/>
                  <a:ext cx="626625" cy="246221"/>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Redfish</a:t>
                  </a:r>
                </a:p>
              </p:txBody>
            </p:sp>
            <p:cxnSp>
              <p:nvCxnSpPr>
                <p:cNvPr id="173" name="Straight Connector 172"/>
                <p:cNvCxnSpPr/>
                <p:nvPr/>
              </p:nvCxnSpPr>
              <p:spPr>
                <a:xfrm flipH="1" flipV="1">
                  <a:off x="3633432" y="1466033"/>
                  <a:ext cx="8226" cy="217580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74" name="TextBox 173"/>
              <p:cNvSpPr txBox="1"/>
              <p:nvPr/>
            </p:nvSpPr>
            <p:spPr>
              <a:xfrm>
                <a:off x="3669351" y="2382126"/>
                <a:ext cx="626625" cy="246221"/>
              </a:xfrm>
              <a:prstGeom prst="rect">
                <a:avLst/>
              </a:prstGeom>
              <a:noFill/>
            </p:spPr>
            <p:txBody>
              <a:bodyPr wrap="square" rtlCol="0">
                <a:spAutoFit/>
              </a:bodyPr>
              <a:lstStyle/>
              <a:p>
                <a:pPr algn="r" defTabSz="457200">
                  <a:buClrTx/>
                  <a:buFontTx/>
                  <a:buNone/>
                  <a:defRPr/>
                </a:pPr>
                <a:r>
                  <a:rPr lang="en-US" sz="1000" kern="1200" dirty="0">
                    <a:solidFill>
                      <a:prstClr val="black"/>
                    </a:solidFill>
                    <a:latin typeface="Calibri"/>
                    <a:ea typeface="+mn-ea"/>
                    <a:cs typeface="+mn-cs"/>
                  </a:rPr>
                  <a:t>Redfish</a:t>
                </a:r>
              </a:p>
            </p:txBody>
          </p:sp>
        </p:grpSp>
        <p:cxnSp>
          <p:nvCxnSpPr>
            <p:cNvPr id="176" name="Straight Connector 175"/>
            <p:cNvCxnSpPr/>
            <p:nvPr/>
          </p:nvCxnSpPr>
          <p:spPr>
            <a:xfrm flipH="1" flipV="1">
              <a:off x="6165026" y="1449335"/>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 name="TextBox 13"/>
          <p:cNvSpPr txBox="1"/>
          <p:nvPr/>
        </p:nvSpPr>
        <p:spPr>
          <a:xfrm>
            <a:off x="1499741" y="1134246"/>
            <a:ext cx="1414622" cy="400110"/>
          </a:xfrm>
          <a:prstGeom prst="rect">
            <a:avLst/>
          </a:prstGeom>
          <a:noFill/>
        </p:spPr>
        <p:txBody>
          <a:bodyPr wrap="square" rtlCol="0">
            <a:spAutoFit/>
          </a:bodyPr>
          <a:lstStyle/>
          <a:p>
            <a:pPr defTabSz="457200">
              <a:buClrTx/>
              <a:buFontTx/>
              <a:buNone/>
              <a:defRPr/>
            </a:pPr>
            <a:r>
              <a:rPr lang="en-US" sz="2000" b="1" kern="1200" dirty="0">
                <a:solidFill>
                  <a:srgbClr val="004B7D">
                    <a:lumMod val="75000"/>
                  </a:srgbClr>
                </a:solidFill>
                <a:latin typeface="Calibri"/>
                <a:ea typeface="+mn-ea"/>
                <a:cs typeface="+mn-cs"/>
              </a:rPr>
              <a:t>SEBA POD</a:t>
            </a:r>
          </a:p>
        </p:txBody>
      </p:sp>
      <p:cxnSp>
        <p:nvCxnSpPr>
          <p:cNvPr id="41" name="Straight Arrow Connector 40"/>
          <p:cNvCxnSpPr/>
          <p:nvPr/>
        </p:nvCxnSpPr>
        <p:spPr>
          <a:xfrm>
            <a:off x="1426165" y="3996218"/>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1" name="Title 1">
            <a:extLst>
              <a:ext uri="{FF2B5EF4-FFF2-40B4-BE49-F238E27FC236}">
                <a16:creationId xmlns:a16="http://schemas.microsoft.com/office/drawing/2014/main" xmlns="" id="{83F77B4F-7684-CF4F-BE07-FE5B034C8F10}"/>
              </a:ext>
            </a:extLst>
          </p:cNvPr>
          <p:cNvSpPr>
            <a:spLocks noGrp="1"/>
          </p:cNvSpPr>
          <p:nvPr>
            <p:ph type="title" idx="4294967295"/>
          </p:nvPr>
        </p:nvSpPr>
        <p:spPr>
          <a:xfrm>
            <a:off x="837274" y="0"/>
            <a:ext cx="7434329" cy="522288"/>
          </a:xfrm>
        </p:spPr>
        <p:txBody>
          <a:bodyPr/>
          <a:lstStyle/>
          <a:p>
            <a:pPr>
              <a:lnSpc>
                <a:spcPct val="80000"/>
              </a:lnSpc>
            </a:pPr>
            <a:r>
              <a:rPr lang="en-US" sz="3200" b="1" dirty="0"/>
              <a:t> NEM Orchestration &amp; SEBA Workflows</a:t>
            </a:r>
          </a:p>
        </p:txBody>
      </p:sp>
      <p:sp>
        <p:nvSpPr>
          <p:cNvPr id="180" name="TextBox 179"/>
          <p:cNvSpPr txBox="1"/>
          <p:nvPr/>
        </p:nvSpPr>
        <p:spPr>
          <a:xfrm>
            <a:off x="7494526" y="1976162"/>
            <a:ext cx="1649474" cy="938719"/>
          </a:xfrm>
          <a:prstGeom prst="rect">
            <a:avLst/>
          </a:prstGeom>
          <a:noFill/>
        </p:spPr>
        <p:txBody>
          <a:bodyPr wrap="square" rtlCol="0">
            <a:spAutoFit/>
          </a:bodyPr>
          <a:lstStyle/>
          <a:p>
            <a:pPr defTabSz="457200">
              <a:buClrTx/>
              <a:buFontTx/>
              <a:buNone/>
              <a:defRPr/>
            </a:pPr>
            <a:r>
              <a:rPr lang="en-US" sz="1100" kern="1200" dirty="0">
                <a:solidFill>
                  <a:prstClr val="black"/>
                </a:solidFill>
                <a:latin typeface="Calibri"/>
                <a:ea typeface="+mn-ea"/>
                <a:cs typeface="+mn-cs"/>
              </a:rPr>
              <a:t>BNG is a workflow option</a:t>
            </a:r>
          </a:p>
          <a:p>
            <a:pPr marL="171450" indent="-171450" defTabSz="457200">
              <a:buClrTx/>
              <a:buFont typeface="Arial"/>
              <a:buChar char="•"/>
              <a:defRPr/>
            </a:pPr>
            <a:r>
              <a:rPr lang="en-US" sz="1100" kern="1200" dirty="0">
                <a:solidFill>
                  <a:prstClr val="black"/>
                </a:solidFill>
                <a:latin typeface="Calibri"/>
                <a:ea typeface="+mn-ea"/>
                <a:cs typeface="+mn-cs"/>
              </a:rPr>
              <a:t>External physical BNG</a:t>
            </a:r>
          </a:p>
          <a:p>
            <a:pPr marL="171450" indent="-171450" defTabSz="457200">
              <a:buClrTx/>
              <a:buFont typeface="Arial"/>
              <a:buChar char="•"/>
              <a:defRPr/>
            </a:pPr>
            <a:r>
              <a:rPr lang="en-US" sz="1100" kern="1200" dirty="0" err="1">
                <a:solidFill>
                  <a:prstClr val="black"/>
                </a:solidFill>
                <a:latin typeface="Calibri"/>
                <a:ea typeface="+mn-ea"/>
                <a:cs typeface="+mn-cs"/>
              </a:rPr>
              <a:t>vBNG</a:t>
            </a:r>
            <a:r>
              <a:rPr lang="en-US" sz="1100" kern="1200" dirty="0">
                <a:solidFill>
                  <a:prstClr val="black"/>
                </a:solidFill>
                <a:latin typeface="Calibri"/>
                <a:ea typeface="+mn-ea"/>
                <a:cs typeface="+mn-cs"/>
              </a:rPr>
              <a:t> in compute</a:t>
            </a:r>
          </a:p>
          <a:p>
            <a:pPr marL="171450" indent="-171450" defTabSz="457200">
              <a:buClrTx/>
              <a:buFont typeface="Arial"/>
              <a:buChar char="•"/>
              <a:defRPr/>
            </a:pPr>
            <a:r>
              <a:rPr lang="en-US" sz="1100" kern="1200" dirty="0">
                <a:solidFill>
                  <a:prstClr val="black"/>
                </a:solidFill>
                <a:latin typeface="Calibri"/>
                <a:ea typeface="+mn-ea"/>
                <a:cs typeface="+mn-cs"/>
              </a:rPr>
              <a:t>BNG in </a:t>
            </a:r>
            <a:r>
              <a:rPr lang="en-US" sz="1100" kern="1200" dirty="0" err="1">
                <a:solidFill>
                  <a:prstClr val="black"/>
                </a:solidFill>
                <a:latin typeface="Calibri"/>
                <a:ea typeface="+mn-ea"/>
                <a:cs typeface="+mn-cs"/>
              </a:rPr>
              <a:t>Agg</a:t>
            </a:r>
            <a:r>
              <a:rPr lang="en-US" sz="1100" kern="1200" dirty="0">
                <a:solidFill>
                  <a:prstClr val="black"/>
                </a:solidFill>
                <a:latin typeface="Calibri"/>
                <a:ea typeface="+mn-ea"/>
                <a:cs typeface="+mn-cs"/>
              </a:rPr>
              <a:t> switches</a:t>
            </a:r>
          </a:p>
          <a:p>
            <a:pPr marL="171450" indent="-171450" defTabSz="457200">
              <a:buClrTx/>
              <a:buFont typeface="Arial"/>
              <a:buChar char="•"/>
              <a:defRPr/>
            </a:pPr>
            <a:r>
              <a:rPr lang="en-US" sz="1100" kern="1200" dirty="0">
                <a:solidFill>
                  <a:prstClr val="black"/>
                </a:solidFill>
                <a:latin typeface="Calibri"/>
                <a:ea typeface="+mn-ea"/>
                <a:cs typeface="+mn-cs"/>
              </a:rPr>
              <a:t>BNG in OLT boxes</a:t>
            </a:r>
          </a:p>
        </p:txBody>
      </p:sp>
      <p:sp>
        <p:nvSpPr>
          <p:cNvPr id="2" name="TextBox 1"/>
          <p:cNvSpPr txBox="1"/>
          <p:nvPr/>
        </p:nvSpPr>
        <p:spPr>
          <a:xfrm>
            <a:off x="2122478" y="593877"/>
            <a:ext cx="4791744" cy="307777"/>
          </a:xfrm>
          <a:prstGeom prst="rect">
            <a:avLst/>
          </a:prstGeom>
          <a:noFill/>
        </p:spPr>
        <p:txBody>
          <a:bodyPr wrap="square" rtlCol="0">
            <a:spAutoFit/>
          </a:bodyPr>
          <a:lstStyle/>
          <a:p>
            <a:pPr algn="ctr"/>
            <a:r>
              <a:rPr lang="en-US">
                <a:solidFill>
                  <a:srgbClr val="007DCC"/>
                </a:solidFill>
              </a:rPr>
              <a:t>Different operators == Different workflows</a:t>
            </a:r>
          </a:p>
        </p:txBody>
      </p:sp>
      <p:sp>
        <p:nvSpPr>
          <p:cNvPr id="106" name="TextBox 105"/>
          <p:cNvSpPr txBox="1"/>
          <p:nvPr/>
        </p:nvSpPr>
        <p:spPr>
          <a:xfrm>
            <a:off x="68326" y="1840444"/>
            <a:ext cx="1460328" cy="938719"/>
          </a:xfrm>
          <a:prstGeom prst="rect">
            <a:avLst/>
          </a:prstGeom>
          <a:noFill/>
        </p:spPr>
        <p:txBody>
          <a:bodyPr wrap="square" rtlCol="0">
            <a:spAutoFit/>
          </a:bodyPr>
          <a:lstStyle/>
          <a:p>
            <a:pPr defTabSz="457200">
              <a:buClrTx/>
              <a:buFontTx/>
              <a:buNone/>
              <a:defRPr/>
            </a:pPr>
            <a:r>
              <a:rPr lang="en-US" sz="1100" kern="1200" dirty="0">
                <a:solidFill>
                  <a:prstClr val="black"/>
                </a:solidFill>
                <a:latin typeface="Calibri"/>
                <a:ea typeface="+mn-ea"/>
                <a:cs typeface="+mn-cs"/>
              </a:rPr>
              <a:t>Authentication is a workflow option</a:t>
            </a:r>
          </a:p>
          <a:p>
            <a:pPr marL="171450" indent="-171450" defTabSz="457200">
              <a:buClrTx/>
              <a:buFont typeface="Arial"/>
              <a:buChar char="•"/>
              <a:defRPr/>
            </a:pPr>
            <a:r>
              <a:rPr lang="en-US" sz="1100" kern="1200" dirty="0">
                <a:solidFill>
                  <a:prstClr val="black"/>
                </a:solidFill>
                <a:latin typeface="Calibri"/>
                <a:ea typeface="+mn-ea"/>
                <a:cs typeface="+mn-cs"/>
              </a:rPr>
              <a:t>802.1x based</a:t>
            </a:r>
          </a:p>
          <a:p>
            <a:pPr marL="171450" indent="-171450" defTabSz="457200">
              <a:buClrTx/>
              <a:buFont typeface="Arial"/>
              <a:buChar char="•"/>
              <a:defRPr/>
            </a:pPr>
            <a:r>
              <a:rPr lang="en-US" sz="1100" kern="1200" dirty="0">
                <a:solidFill>
                  <a:prstClr val="black"/>
                </a:solidFill>
                <a:latin typeface="Calibri"/>
                <a:ea typeface="+mn-ea"/>
                <a:cs typeface="+mn-cs"/>
              </a:rPr>
              <a:t>PPPOE based</a:t>
            </a:r>
          </a:p>
          <a:p>
            <a:pPr marL="171450" indent="-171450" defTabSz="457200">
              <a:buClrTx/>
              <a:buFont typeface="Arial"/>
              <a:buChar char="•"/>
              <a:defRPr/>
            </a:pPr>
            <a:r>
              <a:rPr lang="en-US" sz="1100" kern="1200" dirty="0">
                <a:solidFill>
                  <a:prstClr val="black"/>
                </a:solidFill>
                <a:latin typeface="Calibri"/>
                <a:ea typeface="+mn-ea"/>
                <a:cs typeface="+mn-cs"/>
              </a:rPr>
              <a:t>DHCP based</a:t>
            </a:r>
          </a:p>
        </p:txBody>
      </p:sp>
      <p:sp>
        <p:nvSpPr>
          <p:cNvPr id="107" name="TextBox 106"/>
          <p:cNvSpPr txBox="1"/>
          <p:nvPr/>
        </p:nvSpPr>
        <p:spPr>
          <a:xfrm>
            <a:off x="0" y="3321717"/>
            <a:ext cx="1460328" cy="1446550"/>
          </a:xfrm>
          <a:prstGeom prst="rect">
            <a:avLst/>
          </a:prstGeom>
          <a:noFill/>
        </p:spPr>
        <p:txBody>
          <a:bodyPr wrap="square" rtlCol="0">
            <a:spAutoFit/>
          </a:bodyPr>
          <a:lstStyle/>
          <a:p>
            <a:pPr defTabSz="457200">
              <a:buClrTx/>
              <a:buFontTx/>
              <a:buNone/>
              <a:defRPr/>
            </a:pPr>
            <a:r>
              <a:rPr lang="en-US" sz="1100" kern="1200" dirty="0">
                <a:solidFill>
                  <a:prstClr val="black"/>
                </a:solidFill>
                <a:latin typeface="Calibri"/>
                <a:ea typeface="+mn-ea"/>
                <a:cs typeface="+mn-cs"/>
              </a:rPr>
              <a:t>Subscriber services are workflow options</a:t>
            </a:r>
          </a:p>
          <a:p>
            <a:pPr marL="171450" indent="-171450" defTabSz="457200">
              <a:buClrTx/>
              <a:buFont typeface="Arial"/>
              <a:buChar char="•"/>
              <a:defRPr/>
            </a:pPr>
            <a:r>
              <a:rPr lang="en-US" sz="1100" kern="1200" dirty="0">
                <a:solidFill>
                  <a:prstClr val="black"/>
                </a:solidFill>
                <a:latin typeface="Calibri"/>
                <a:ea typeface="+mn-ea"/>
                <a:cs typeface="+mn-cs"/>
              </a:rPr>
              <a:t>HSIA</a:t>
            </a:r>
          </a:p>
          <a:p>
            <a:pPr marL="171450" indent="-171450" defTabSz="457200">
              <a:buClrTx/>
              <a:buFont typeface="Arial"/>
              <a:buChar char="•"/>
              <a:defRPr/>
            </a:pPr>
            <a:r>
              <a:rPr lang="en-US" sz="1100" kern="1200" dirty="0">
                <a:solidFill>
                  <a:prstClr val="black"/>
                </a:solidFill>
                <a:latin typeface="Calibri"/>
                <a:ea typeface="+mn-ea"/>
                <a:cs typeface="+mn-cs"/>
              </a:rPr>
              <a:t>Voice</a:t>
            </a:r>
          </a:p>
          <a:p>
            <a:pPr marL="171450" indent="-171450" defTabSz="457200">
              <a:buClrTx/>
              <a:buFont typeface="Arial"/>
              <a:buChar char="•"/>
              <a:defRPr/>
            </a:pPr>
            <a:r>
              <a:rPr lang="en-US" sz="1100" kern="1200" dirty="0">
                <a:solidFill>
                  <a:prstClr val="black"/>
                </a:solidFill>
                <a:latin typeface="Calibri"/>
                <a:ea typeface="+mn-ea"/>
                <a:cs typeface="+mn-cs"/>
              </a:rPr>
              <a:t>IPTV</a:t>
            </a:r>
          </a:p>
          <a:p>
            <a:pPr marL="171450" indent="-171450" defTabSz="457200">
              <a:buClrTx/>
              <a:buFont typeface="Arial"/>
              <a:buChar char="•"/>
              <a:defRPr/>
            </a:pPr>
            <a:r>
              <a:rPr lang="en-US" sz="1100" kern="1200" dirty="0">
                <a:solidFill>
                  <a:prstClr val="black"/>
                </a:solidFill>
                <a:latin typeface="Calibri"/>
                <a:ea typeface="+mn-ea"/>
                <a:cs typeface="+mn-cs"/>
              </a:rPr>
              <a:t>Business services</a:t>
            </a:r>
          </a:p>
          <a:p>
            <a:pPr marL="171450" indent="-171450" defTabSz="457200">
              <a:buClrTx/>
              <a:buFont typeface="Arial"/>
              <a:buChar char="•"/>
              <a:defRPr/>
            </a:pPr>
            <a:r>
              <a:rPr lang="en-US" sz="1100" kern="1200" dirty="0">
                <a:solidFill>
                  <a:prstClr val="black"/>
                </a:solidFill>
                <a:latin typeface="Calibri"/>
                <a:ea typeface="+mn-ea"/>
                <a:cs typeface="+mn-cs"/>
              </a:rPr>
              <a:t>Technology profiles</a:t>
            </a:r>
          </a:p>
          <a:p>
            <a:pPr marL="171450" indent="-171450" defTabSz="457200">
              <a:buClrTx/>
              <a:buFont typeface="Arial"/>
              <a:buChar char="•"/>
              <a:defRPr/>
            </a:pPr>
            <a:r>
              <a:rPr lang="en-US" sz="1100" kern="1200" dirty="0">
                <a:solidFill>
                  <a:prstClr val="black"/>
                </a:solidFill>
                <a:latin typeface="Calibri"/>
                <a:ea typeface="+mn-ea"/>
                <a:cs typeface="+mn-cs"/>
              </a:rPr>
              <a:t>Speed profiles</a:t>
            </a:r>
          </a:p>
        </p:txBody>
      </p:sp>
      <p:sp>
        <p:nvSpPr>
          <p:cNvPr id="108" name="Hexagon 107"/>
          <p:cNvSpPr/>
          <p:nvPr/>
        </p:nvSpPr>
        <p:spPr>
          <a:xfrm>
            <a:off x="4272718" y="1203631"/>
            <a:ext cx="734087" cy="16971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XOS GUI</a:t>
            </a:r>
          </a:p>
        </p:txBody>
      </p:sp>
      <p:sp>
        <p:nvSpPr>
          <p:cNvPr id="109" name="Hexagon 108"/>
          <p:cNvSpPr/>
          <p:nvPr/>
        </p:nvSpPr>
        <p:spPr>
          <a:xfrm>
            <a:off x="4267239" y="1377565"/>
            <a:ext cx="731217" cy="1545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XOS Core</a:t>
            </a:r>
          </a:p>
        </p:txBody>
      </p:sp>
      <p:sp>
        <p:nvSpPr>
          <p:cNvPr id="110" name="Hexagon 109"/>
          <p:cNvSpPr/>
          <p:nvPr/>
        </p:nvSpPr>
        <p:spPr>
          <a:xfrm>
            <a:off x="4994008" y="1190451"/>
            <a:ext cx="9321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Chameleon</a:t>
            </a:r>
          </a:p>
        </p:txBody>
      </p:sp>
      <p:sp>
        <p:nvSpPr>
          <p:cNvPr id="111" name="Hexagon 110"/>
          <p:cNvSpPr/>
          <p:nvPr/>
        </p:nvSpPr>
        <p:spPr>
          <a:xfrm>
            <a:off x="4993993" y="1381095"/>
            <a:ext cx="931910" cy="15099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Synchronizers</a:t>
            </a:r>
          </a:p>
        </p:txBody>
      </p:sp>
      <p:sp>
        <p:nvSpPr>
          <p:cNvPr id="112" name="Hexagon 111"/>
          <p:cNvSpPr/>
          <p:nvPr/>
        </p:nvSpPr>
        <p:spPr>
          <a:xfrm>
            <a:off x="5909402" y="1190839"/>
            <a:ext cx="716136" cy="190859"/>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Tosca</a:t>
            </a:r>
          </a:p>
        </p:txBody>
      </p:sp>
      <p:sp>
        <p:nvSpPr>
          <p:cNvPr id="113" name="Hexagon 112"/>
          <p:cNvSpPr/>
          <p:nvPr/>
        </p:nvSpPr>
        <p:spPr>
          <a:xfrm>
            <a:off x="5917757" y="1364405"/>
            <a:ext cx="716132" cy="183023"/>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Database</a:t>
            </a:r>
          </a:p>
        </p:txBody>
      </p:sp>
      <p:sp>
        <p:nvSpPr>
          <p:cNvPr id="115" name="Line Callout 2 (Border and Accent Bar) 114"/>
          <p:cNvSpPr/>
          <p:nvPr/>
        </p:nvSpPr>
        <p:spPr>
          <a:xfrm>
            <a:off x="7858726" y="275368"/>
            <a:ext cx="914400" cy="612648"/>
          </a:xfrm>
          <a:prstGeom prst="accentBorderCallout2">
            <a:avLst>
              <a:gd name="adj1" fmla="val 38930"/>
              <a:gd name="adj2" fmla="val -9562"/>
              <a:gd name="adj3" fmla="val 65531"/>
              <a:gd name="adj4" fmla="val -75662"/>
              <a:gd name="adj5" fmla="val 144603"/>
              <a:gd name="adj6" fmla="val -178177"/>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Scott</a:t>
            </a:r>
            <a:r>
              <a:rPr kumimoji="0" lang="en-US" sz="900" b="1" i="0" u="none" strike="noStrike" kern="0" cap="none" spc="0" normalizeH="0" noProof="0" smtClean="0">
                <a:ln>
                  <a:noFill/>
                </a:ln>
                <a:solidFill>
                  <a:srgbClr val="664B97"/>
                </a:solidFill>
                <a:effectLst/>
                <a:uLnTx/>
                <a:uFillTx/>
                <a:latin typeface="Arial"/>
                <a:ea typeface="+mn-ea"/>
                <a:cs typeface="+mn-cs"/>
              </a:rPr>
              <a:t> Baker</a:t>
            </a:r>
            <a:endParaRPr kumimoji="0" lang="en-US" sz="900" b="1" i="0" u="none" strike="noStrike" kern="0" cap="none" spc="0" normalizeH="0" baseline="0" noProof="0" smtClean="0">
              <a:ln>
                <a:noFill/>
              </a:ln>
              <a:solidFill>
                <a:srgbClr val="664B97"/>
              </a:solidFill>
              <a:effectLst/>
              <a:uLnTx/>
              <a:uFillTx/>
              <a:latin typeface="Arial"/>
              <a:ea typeface="+mn-ea"/>
              <a:cs typeface="+mn-cs"/>
            </a:endParaRPr>
          </a:p>
          <a:p>
            <a:pPr algn="ctr"/>
            <a:r>
              <a:rPr lang="en-US" sz="900"/>
              <a:t>CORD Track </a:t>
            </a:r>
          </a:p>
          <a:p>
            <a:pPr marL="0" marR="0" lvl="0" indent="0" algn="ctr" defTabSz="914400" eaLnBrk="1" fontAlgn="auto" latinLnBrk="0" hangingPunct="1">
              <a:lnSpc>
                <a:spcPct val="100000"/>
              </a:lnSpc>
              <a:spcBef>
                <a:spcPts val="0"/>
              </a:spcBef>
              <a:spcAft>
                <a:spcPts val="0"/>
              </a:spcAft>
              <a:buClrTx/>
              <a:buSzTx/>
              <a:buFontTx/>
              <a:buNone/>
              <a:tabLst/>
              <a:defRPr/>
            </a:pPr>
            <a:r>
              <a:rPr lang="en-US" sz="900" b="1">
                <a:solidFill>
                  <a:srgbClr val="4B4B4B"/>
                </a:solidFill>
                <a:ea typeface="+mn-ea"/>
                <a:cs typeface="+mn-cs"/>
              </a:rPr>
              <a:t>Wed</a:t>
            </a:r>
            <a:r>
              <a:rPr kumimoji="0" lang="en-US" sz="900" b="1" i="0" u="none" strike="noStrike" kern="0" cap="none" spc="0" normalizeH="0" noProof="0" smtClean="0">
                <a:ln>
                  <a:noFill/>
                </a:ln>
                <a:solidFill>
                  <a:srgbClr val="4B4B4B"/>
                </a:solidFill>
                <a:effectLst/>
                <a:uLnTx/>
                <a:uFillTx/>
                <a:latin typeface="Arial"/>
                <a:ea typeface="+mn-ea"/>
                <a:cs typeface="+mn-cs"/>
              </a:rPr>
              <a:t> </a:t>
            </a:r>
            <a:r>
              <a:rPr kumimoji="0" lang="en-US" sz="900" b="1" i="0" u="none" strike="noStrike" kern="0" cap="none" spc="0" normalizeH="0" baseline="0" noProof="0" smtClean="0">
                <a:ln>
                  <a:noFill/>
                </a:ln>
                <a:solidFill>
                  <a:srgbClr val="4B4B4B"/>
                </a:solidFill>
                <a:effectLst/>
                <a:uLnTx/>
                <a:uFillTx/>
                <a:latin typeface="Arial"/>
                <a:ea typeface="+mn-ea"/>
                <a:cs typeface="+mn-cs"/>
              </a:rPr>
              <a:t>3:00pm</a:t>
            </a:r>
          </a:p>
        </p:txBody>
      </p:sp>
    </p:spTree>
    <p:extLst>
      <p:ext uri="{BB962C8B-B14F-4D97-AF65-F5344CB8AC3E}">
        <p14:creationId xmlns:p14="http://schemas.microsoft.com/office/powerpoint/2010/main" val="25954437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fade">
                                      <p:cBhvr>
                                        <p:cTn id="12" dur="500"/>
                                        <p:tgtEl>
                                          <p:spTgt spid="1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0"/>
                                        </p:tgtEl>
                                        <p:attrNameLst>
                                          <p:attrName>style.visibility</p:attrName>
                                        </p:attrNameLst>
                                      </p:cBhvr>
                                      <p:to>
                                        <p:strVal val="visible"/>
                                      </p:to>
                                    </p:set>
                                    <p:animEffect transition="in" filter="fade">
                                      <p:cBhvr>
                                        <p:cTn id="17" dur="500"/>
                                        <p:tgtEl>
                                          <p:spTgt spid="18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fade">
                                      <p:cBhvr>
                                        <p:cTn id="22"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p:bldP spid="106" grpId="0"/>
      <p:bldP spid="107" grpId="0"/>
      <p:bldP spid="1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46"/>
          <p:cNvSpPr/>
          <p:nvPr/>
        </p:nvSpPr>
        <p:spPr>
          <a:xfrm>
            <a:off x="1866900" y="3394025"/>
            <a:ext cx="2857500" cy="1022700"/>
          </a:xfrm>
          <a:prstGeom prst="roundRect">
            <a:avLst>
              <a:gd name="adj" fmla="val 16667"/>
            </a:avLst>
          </a:prstGeom>
          <a:solidFill>
            <a:schemeClr val="lt1"/>
          </a:solidFill>
          <a:ln w="12700" cap="flat" cmpd="sng">
            <a:solidFill>
              <a:schemeClr val="dk1"/>
            </a:solidFill>
            <a:prstDash val="dash"/>
            <a:round/>
            <a:headEnd type="none" w="sm" len="sm"/>
            <a:tailEnd type="none" w="sm" len="sm"/>
          </a:ln>
        </p:spPr>
        <p:txBody>
          <a:bodyPr spcFirstLastPara="1" wrap="square" lIns="91425" tIns="45700" rIns="91425" bIns="45700" anchor="ctr" anchorCtr="0">
            <a:noAutofit/>
          </a:bodyPr>
          <a:lstStyle/>
          <a:p>
            <a:pPr algn="ctr" defTabSz="457200">
              <a:buClrTx/>
              <a:buFontTx/>
              <a:buNone/>
            </a:pPr>
            <a:endParaRPr sz="1800" kern="1200">
              <a:latin typeface="Calibri"/>
              <a:ea typeface="Calibri"/>
              <a:cs typeface="Calibri"/>
              <a:sym typeface="Calibri"/>
            </a:endParaRPr>
          </a:p>
        </p:txBody>
      </p:sp>
      <p:grpSp>
        <p:nvGrpSpPr>
          <p:cNvPr id="736" name="Google Shape;736;p46"/>
          <p:cNvGrpSpPr/>
          <p:nvPr/>
        </p:nvGrpSpPr>
        <p:grpSpPr>
          <a:xfrm>
            <a:off x="639307" y="3704649"/>
            <a:ext cx="1334400" cy="303000"/>
            <a:chOff x="574234" y="4149563"/>
            <a:chExt cx="1334400" cy="303000"/>
          </a:xfrm>
        </p:grpSpPr>
        <p:sp>
          <p:nvSpPr>
            <p:cNvPr id="737" name="Google Shape;737;p46"/>
            <p:cNvSpPr/>
            <p:nvPr/>
          </p:nvSpPr>
          <p:spPr>
            <a:xfrm>
              <a:off x="574234" y="4149563"/>
              <a:ext cx="429000" cy="3030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latin typeface="Calibri"/>
                  <a:ea typeface="Calibri"/>
                  <a:cs typeface="Calibri"/>
                  <a:sym typeface="Calibri"/>
                </a:rPr>
                <a:t>RG</a:t>
              </a:r>
              <a:endParaRPr sz="1200" b="1" kern="1200">
                <a:latin typeface="Calibri"/>
                <a:ea typeface="Calibri"/>
                <a:cs typeface="Calibri"/>
                <a:sym typeface="Calibri"/>
              </a:endParaRPr>
            </a:p>
          </p:txBody>
        </p:sp>
        <p:cxnSp>
          <p:nvCxnSpPr>
            <p:cNvPr id="738" name="Google Shape;738;p46"/>
            <p:cNvCxnSpPr>
              <a:endCxn id="737" idx="3"/>
            </p:cNvCxnSpPr>
            <p:nvPr/>
          </p:nvCxnSpPr>
          <p:spPr>
            <a:xfrm rot="10800000">
              <a:off x="1003234" y="4301063"/>
              <a:ext cx="905400"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grpSp>
      <p:cxnSp>
        <p:nvCxnSpPr>
          <p:cNvPr id="739" name="Google Shape;739;p46"/>
          <p:cNvCxnSpPr>
            <a:stCxn id="740" idx="0"/>
          </p:cNvCxnSpPr>
          <p:nvPr/>
        </p:nvCxnSpPr>
        <p:spPr>
          <a:xfrm rot="10800000">
            <a:off x="4106903" y="3100801"/>
            <a:ext cx="0" cy="5436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41" name="Google Shape;741;p46"/>
          <p:cNvSpPr/>
          <p:nvPr/>
        </p:nvSpPr>
        <p:spPr>
          <a:xfrm>
            <a:off x="3471124" y="2913420"/>
            <a:ext cx="1271700" cy="298200"/>
          </a:xfrm>
          <a:prstGeom prst="rect">
            <a:avLst/>
          </a:prstGeom>
          <a:ln>
            <a:headEnd type="none" w="sm" len="sm"/>
            <a:tailEnd type="none" w="sm" len="sm"/>
          </a:ln>
        </p:spPr>
        <p:style>
          <a:lnRef idx="1">
            <a:schemeClr val="accent1"/>
          </a:lnRef>
          <a:fillRef idx="3">
            <a:schemeClr val="accent1"/>
          </a:fillRef>
          <a:effectRef idx="2">
            <a:schemeClr val="accent1"/>
          </a:effectRef>
          <a:fontRef idx="minor">
            <a:schemeClr val="lt1"/>
          </a:fontRef>
        </p:style>
        <p:txBody>
          <a:bodyPr spcFirstLastPara="1" wrap="square" lIns="91425" tIns="45700" rIns="91425" bIns="45700" anchor="ctr" anchorCtr="0">
            <a:noAutofit/>
          </a:bodyPr>
          <a:lstStyle/>
          <a:p>
            <a:pPr algn="ctr" defTabSz="457200">
              <a:buClrTx/>
              <a:buFontTx/>
              <a:buNone/>
            </a:pPr>
            <a:r>
              <a:rPr lang="en-US" sz="1200" kern="1200">
                <a:solidFill>
                  <a:srgbClr val="FFFFFF"/>
                </a:solidFill>
                <a:latin typeface="Calibri"/>
                <a:ea typeface="Calibri"/>
                <a:cs typeface="Calibri"/>
                <a:sym typeface="Calibri"/>
              </a:rPr>
              <a:t>VOLTHA</a:t>
            </a:r>
            <a:endParaRPr sz="1800" kern="1200">
              <a:solidFill>
                <a:srgbClr val="4B4B4B"/>
              </a:solidFill>
              <a:latin typeface="Calibri"/>
              <a:ea typeface="+mn-ea"/>
              <a:cs typeface="+mn-cs"/>
            </a:endParaRPr>
          </a:p>
        </p:txBody>
      </p:sp>
      <p:sp>
        <p:nvSpPr>
          <p:cNvPr id="742" name="Google Shape;742;p46"/>
          <p:cNvSpPr/>
          <p:nvPr/>
        </p:nvSpPr>
        <p:spPr>
          <a:xfrm>
            <a:off x="4037930" y="1919510"/>
            <a:ext cx="2602200" cy="310500"/>
          </a:xfrm>
          <a:prstGeom prst="roundRect">
            <a:avLst>
              <a:gd name="adj" fmla="val 16667"/>
            </a:avLst>
          </a:prstGeom>
          <a:solidFill>
            <a:srgbClr val="297FD5"/>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kern="1200">
                <a:solidFill>
                  <a:srgbClr val="FFFFFF"/>
                </a:solidFill>
                <a:latin typeface="Calibri"/>
                <a:ea typeface="Calibri"/>
                <a:cs typeface="Calibri"/>
                <a:sym typeface="Calibri"/>
              </a:rPr>
              <a:t>ONOS</a:t>
            </a:r>
            <a:endParaRPr sz="1800" kern="1200">
              <a:solidFill>
                <a:srgbClr val="4B4B4B"/>
              </a:solidFill>
              <a:latin typeface="Calibri"/>
              <a:ea typeface="+mn-ea"/>
              <a:cs typeface="+mn-cs"/>
            </a:endParaRPr>
          </a:p>
        </p:txBody>
      </p:sp>
      <p:cxnSp>
        <p:nvCxnSpPr>
          <p:cNvPr id="743" name="Google Shape;743;p46"/>
          <p:cNvCxnSpPr/>
          <p:nvPr/>
        </p:nvCxnSpPr>
        <p:spPr>
          <a:xfrm rot="10800000" flipH="1">
            <a:off x="4258804" y="2230220"/>
            <a:ext cx="1200" cy="6894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60" name="Google Shape;760;p46"/>
          <p:cNvSpPr txBox="1"/>
          <p:nvPr/>
        </p:nvSpPr>
        <p:spPr>
          <a:xfrm>
            <a:off x="4649700" y="4074532"/>
            <a:ext cx="382500" cy="246300"/>
          </a:xfrm>
          <a:prstGeom prst="rect">
            <a:avLst/>
          </a:prstGeom>
          <a:noFill/>
          <a:ln>
            <a:noFill/>
          </a:ln>
        </p:spPr>
        <p:txBody>
          <a:bodyPr spcFirstLastPara="1" wrap="square" lIns="91425" tIns="45700" rIns="91425" bIns="45700" anchor="t" anchorCtr="0">
            <a:noAutofit/>
          </a:bodyPr>
          <a:lstStyle/>
          <a:p>
            <a:pPr defTabSz="457200">
              <a:buClrTx/>
              <a:buFontTx/>
              <a:buNone/>
            </a:pPr>
            <a:r>
              <a:rPr lang="en-US" sz="1000" kern="1200">
                <a:latin typeface="Calibri"/>
                <a:ea typeface="Calibri"/>
                <a:cs typeface="Calibri"/>
                <a:sym typeface="Calibri"/>
              </a:rPr>
              <a:t>NNI</a:t>
            </a:r>
            <a:endParaRPr sz="1800" kern="1200">
              <a:solidFill>
                <a:srgbClr val="4B4B4B"/>
              </a:solidFill>
              <a:latin typeface="Calibri"/>
              <a:ea typeface="+mn-ea"/>
              <a:cs typeface="+mn-cs"/>
            </a:endParaRPr>
          </a:p>
        </p:txBody>
      </p:sp>
      <p:sp>
        <p:nvSpPr>
          <p:cNvPr id="740" name="Google Shape;740;p46"/>
          <p:cNvSpPr/>
          <p:nvPr/>
        </p:nvSpPr>
        <p:spPr>
          <a:xfrm>
            <a:off x="3547853" y="3644401"/>
            <a:ext cx="1118100" cy="403800"/>
          </a:xfrm>
          <a:prstGeom prst="roundRect">
            <a:avLst>
              <a:gd name="adj" fmla="val 16667"/>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OLT</a:t>
            </a:r>
            <a:endParaRPr sz="1800" kern="1200">
              <a:latin typeface="Calibri"/>
              <a:ea typeface="Calibri"/>
              <a:cs typeface="Calibri"/>
              <a:sym typeface="Calibri"/>
            </a:endParaRPr>
          </a:p>
        </p:txBody>
      </p:sp>
      <p:cxnSp>
        <p:nvCxnSpPr>
          <p:cNvPr id="761" name="Google Shape;761;p46"/>
          <p:cNvCxnSpPr>
            <a:stCxn id="740" idx="1"/>
            <a:endCxn id="762" idx="3"/>
          </p:cNvCxnSpPr>
          <p:nvPr/>
        </p:nvCxnSpPr>
        <p:spPr>
          <a:xfrm flipH="1">
            <a:off x="2194853" y="3846301"/>
            <a:ext cx="1353000" cy="120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sp>
        <p:nvSpPr>
          <p:cNvPr id="763" name="Google Shape;763;p46"/>
          <p:cNvSpPr/>
          <p:nvPr/>
        </p:nvSpPr>
        <p:spPr>
          <a:xfrm>
            <a:off x="3531871" y="3837726"/>
            <a:ext cx="45600" cy="41100"/>
          </a:xfrm>
          <a:prstGeom prst="ellipse">
            <a:avLst/>
          </a:prstGeom>
          <a:gradFill>
            <a:gsLst>
              <a:gs pos="0">
                <a:srgbClr val="A90606"/>
              </a:gs>
              <a:gs pos="100000">
                <a:srgbClr val="F19D9D"/>
              </a:gs>
            </a:gsLst>
            <a:lin ang="16200038" scaled="0"/>
          </a:gra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defTabSz="457200">
              <a:buClrTx/>
              <a:buFontTx/>
              <a:buNone/>
            </a:pPr>
            <a:endParaRPr sz="1800" kern="1200">
              <a:solidFill>
                <a:srgbClr val="FFFFFF"/>
              </a:solidFill>
              <a:latin typeface="Calibri"/>
              <a:ea typeface="Calibri"/>
              <a:cs typeface="Calibri"/>
              <a:sym typeface="Calibri"/>
            </a:endParaRPr>
          </a:p>
        </p:txBody>
      </p:sp>
      <p:grpSp>
        <p:nvGrpSpPr>
          <p:cNvPr id="764" name="Google Shape;764;p46"/>
          <p:cNvGrpSpPr/>
          <p:nvPr/>
        </p:nvGrpSpPr>
        <p:grpSpPr>
          <a:xfrm>
            <a:off x="1901863" y="3749843"/>
            <a:ext cx="300446" cy="216900"/>
            <a:chOff x="1901863" y="4178055"/>
            <a:chExt cx="300446" cy="216900"/>
          </a:xfrm>
        </p:grpSpPr>
        <p:sp>
          <p:nvSpPr>
            <p:cNvPr id="762" name="Google Shape;762;p46"/>
            <p:cNvSpPr/>
            <p:nvPr/>
          </p:nvSpPr>
          <p:spPr>
            <a:xfrm>
              <a:off x="1933231" y="4178055"/>
              <a:ext cx="261600" cy="216900"/>
            </a:xfrm>
            <a:prstGeom prst="roundRect">
              <a:avLst>
                <a:gd name="adj" fmla="val 16667"/>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endParaRPr sz="1800" kern="1200">
                <a:latin typeface="Calibri"/>
                <a:ea typeface="Calibri"/>
                <a:cs typeface="Calibri"/>
                <a:sym typeface="Calibri"/>
              </a:endParaRPr>
            </a:p>
          </p:txBody>
        </p:sp>
        <p:sp>
          <p:nvSpPr>
            <p:cNvPr id="765" name="Google Shape;765;p46"/>
            <p:cNvSpPr/>
            <p:nvPr/>
          </p:nvSpPr>
          <p:spPr>
            <a:xfrm>
              <a:off x="1901863" y="4265943"/>
              <a:ext cx="45600" cy="411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defTabSz="457200">
                <a:buClrTx/>
                <a:buFontTx/>
                <a:buNone/>
              </a:pPr>
              <a:endParaRPr sz="1800" kern="1200">
                <a:solidFill>
                  <a:srgbClr val="FFFFFF"/>
                </a:solidFill>
                <a:latin typeface="Calibri"/>
                <a:ea typeface="Calibri"/>
                <a:cs typeface="Calibri"/>
                <a:sym typeface="Calibri"/>
              </a:endParaRPr>
            </a:p>
          </p:txBody>
        </p:sp>
        <p:sp>
          <p:nvSpPr>
            <p:cNvPr id="766" name="Google Shape;766;p46"/>
            <p:cNvSpPr/>
            <p:nvPr/>
          </p:nvSpPr>
          <p:spPr>
            <a:xfrm>
              <a:off x="2156709" y="4252079"/>
              <a:ext cx="45600" cy="41100"/>
            </a:xfrm>
            <a:prstGeom prst="ellipse">
              <a:avLst/>
            </a:prstGeom>
            <a:gradFill>
              <a:gsLst>
                <a:gs pos="0">
                  <a:srgbClr val="A90606"/>
                </a:gs>
                <a:gs pos="100000">
                  <a:srgbClr val="F19D9D"/>
                </a:gs>
              </a:gsLst>
              <a:lin ang="16200038" scaled="0"/>
            </a:gra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defTabSz="457200">
                <a:buClrTx/>
                <a:buFontTx/>
                <a:buNone/>
              </a:pPr>
              <a:endParaRPr sz="1800" kern="1200">
                <a:solidFill>
                  <a:srgbClr val="FFFFFF"/>
                </a:solidFill>
                <a:latin typeface="Calibri"/>
                <a:ea typeface="Calibri"/>
                <a:cs typeface="Calibri"/>
                <a:sym typeface="Calibri"/>
              </a:endParaRPr>
            </a:p>
          </p:txBody>
        </p:sp>
      </p:grpSp>
      <p:sp>
        <p:nvSpPr>
          <p:cNvPr id="767" name="Google Shape;767;p46"/>
          <p:cNvSpPr txBox="1"/>
          <p:nvPr/>
        </p:nvSpPr>
        <p:spPr>
          <a:xfrm>
            <a:off x="1933222" y="3494492"/>
            <a:ext cx="490500" cy="276900"/>
          </a:xfrm>
          <a:prstGeom prst="rect">
            <a:avLst/>
          </a:prstGeom>
          <a:noFill/>
          <a:ln>
            <a:noFill/>
          </a:ln>
        </p:spPr>
        <p:txBody>
          <a:bodyPr spcFirstLastPara="1" wrap="square" lIns="91425" tIns="45700" rIns="91425" bIns="45700" anchor="t" anchorCtr="0">
            <a:noAutofit/>
          </a:bodyPr>
          <a:lstStyle/>
          <a:p>
            <a:pPr defTabSz="457200">
              <a:buClrTx/>
              <a:buFontTx/>
              <a:buNone/>
            </a:pPr>
            <a:r>
              <a:rPr lang="en-US" sz="1200" b="1" kern="1200">
                <a:latin typeface="Calibri"/>
                <a:ea typeface="Calibri"/>
                <a:cs typeface="Calibri"/>
                <a:sym typeface="Calibri"/>
              </a:rPr>
              <a:t>ONU</a:t>
            </a:r>
            <a:endParaRPr sz="1800" kern="1200">
              <a:solidFill>
                <a:srgbClr val="4B4B4B"/>
              </a:solidFill>
              <a:latin typeface="Calibri"/>
              <a:ea typeface="+mn-ea"/>
              <a:cs typeface="+mn-cs"/>
            </a:endParaRPr>
          </a:p>
        </p:txBody>
      </p:sp>
      <p:sp>
        <p:nvSpPr>
          <p:cNvPr id="768" name="Google Shape;768;p46"/>
          <p:cNvSpPr txBox="1"/>
          <p:nvPr/>
        </p:nvSpPr>
        <p:spPr>
          <a:xfrm>
            <a:off x="1551328" y="3613714"/>
            <a:ext cx="381900" cy="246300"/>
          </a:xfrm>
          <a:prstGeom prst="rect">
            <a:avLst/>
          </a:prstGeom>
          <a:noFill/>
          <a:ln>
            <a:noFill/>
          </a:ln>
        </p:spPr>
        <p:txBody>
          <a:bodyPr spcFirstLastPara="1" wrap="square" lIns="91425" tIns="45700" rIns="91425" bIns="45700" anchor="t" anchorCtr="0">
            <a:noAutofit/>
          </a:bodyPr>
          <a:lstStyle/>
          <a:p>
            <a:pPr defTabSz="457200">
              <a:buClrTx/>
              <a:buFontTx/>
              <a:buNone/>
            </a:pPr>
            <a:r>
              <a:rPr lang="en-US" sz="1000" kern="1200">
                <a:latin typeface="Calibri"/>
                <a:ea typeface="Calibri"/>
                <a:cs typeface="Calibri"/>
                <a:sym typeface="Calibri"/>
              </a:rPr>
              <a:t>UNI</a:t>
            </a:r>
            <a:endParaRPr sz="1800" kern="1200">
              <a:solidFill>
                <a:srgbClr val="4B4B4B"/>
              </a:solidFill>
              <a:latin typeface="Calibri"/>
              <a:ea typeface="+mn-ea"/>
              <a:cs typeface="+mn-cs"/>
            </a:endParaRPr>
          </a:p>
        </p:txBody>
      </p:sp>
      <p:sp>
        <p:nvSpPr>
          <p:cNvPr id="769" name="Google Shape;769;p46"/>
          <p:cNvSpPr/>
          <p:nvPr/>
        </p:nvSpPr>
        <p:spPr>
          <a:xfrm>
            <a:off x="6024672" y="4677608"/>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endParaRPr sz="1800" kern="1200">
              <a:latin typeface="Calibri"/>
              <a:ea typeface="Calibri"/>
              <a:cs typeface="Calibri"/>
              <a:sym typeface="Calibri"/>
            </a:endParaRPr>
          </a:p>
        </p:txBody>
      </p:sp>
      <p:sp>
        <p:nvSpPr>
          <p:cNvPr id="770" name="Google Shape;770;p46"/>
          <p:cNvSpPr/>
          <p:nvPr/>
        </p:nvSpPr>
        <p:spPr>
          <a:xfrm>
            <a:off x="6024666" y="4826694"/>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endParaRPr sz="1800" kern="1200">
              <a:latin typeface="Calibri"/>
              <a:ea typeface="Calibri"/>
              <a:cs typeface="Calibri"/>
              <a:sym typeface="Calibri"/>
            </a:endParaRPr>
          </a:p>
        </p:txBody>
      </p:sp>
      <p:sp>
        <p:nvSpPr>
          <p:cNvPr id="771" name="Google Shape;771;p46"/>
          <p:cNvSpPr/>
          <p:nvPr/>
        </p:nvSpPr>
        <p:spPr>
          <a:xfrm>
            <a:off x="6024666" y="4975781"/>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endParaRPr sz="1800" kern="1200">
              <a:latin typeface="Calibri"/>
              <a:ea typeface="Calibri"/>
              <a:cs typeface="Calibri"/>
              <a:sym typeface="Calibri"/>
            </a:endParaRPr>
          </a:p>
        </p:txBody>
      </p:sp>
      <p:cxnSp>
        <p:nvCxnSpPr>
          <p:cNvPr id="772" name="Google Shape;772;p46"/>
          <p:cNvCxnSpPr>
            <a:stCxn id="769" idx="0"/>
          </p:cNvCxnSpPr>
          <p:nvPr/>
        </p:nvCxnSpPr>
        <p:spPr>
          <a:xfrm rot="10800000">
            <a:off x="6446772" y="3857708"/>
            <a:ext cx="154200" cy="819900"/>
          </a:xfrm>
          <a:prstGeom prst="straightConnector1">
            <a:avLst/>
          </a:prstGeom>
          <a:noFill/>
          <a:ln w="12700" cap="flat" cmpd="sng">
            <a:solidFill>
              <a:schemeClr val="accent4"/>
            </a:solidFill>
            <a:prstDash val="solid"/>
            <a:round/>
            <a:headEnd type="none" w="sm" len="sm"/>
            <a:tailEnd type="none" w="sm" len="sm"/>
          </a:ln>
          <a:effectLst>
            <a:outerShdw blurRad="40000" dist="20000" dir="5400000" rotWithShape="0">
              <a:srgbClr val="000000">
                <a:alpha val="37650"/>
              </a:srgbClr>
            </a:outerShdw>
          </a:effectLst>
        </p:spPr>
      </p:cxnSp>
      <p:cxnSp>
        <p:nvCxnSpPr>
          <p:cNvPr id="773" name="Google Shape;773;p46"/>
          <p:cNvCxnSpPr/>
          <p:nvPr/>
        </p:nvCxnSpPr>
        <p:spPr>
          <a:xfrm rot="10800000">
            <a:off x="6543577" y="3857694"/>
            <a:ext cx="193200" cy="969000"/>
          </a:xfrm>
          <a:prstGeom prst="straightConnector1">
            <a:avLst/>
          </a:prstGeom>
          <a:noFill/>
          <a:ln w="12700" cap="flat" cmpd="sng">
            <a:solidFill>
              <a:schemeClr val="accent4"/>
            </a:solidFill>
            <a:prstDash val="solid"/>
            <a:round/>
            <a:headEnd type="none" w="sm" len="sm"/>
            <a:tailEnd type="none" w="sm" len="sm"/>
          </a:ln>
          <a:effectLst>
            <a:outerShdw blurRad="40000" dist="20000" dir="5400000" rotWithShape="0">
              <a:srgbClr val="000000">
                <a:alpha val="37650"/>
              </a:srgbClr>
            </a:outerShdw>
          </a:effectLst>
        </p:spPr>
      </p:cxnSp>
      <p:sp>
        <p:nvSpPr>
          <p:cNvPr id="774" name="Google Shape;774;p46"/>
          <p:cNvSpPr txBox="1"/>
          <p:nvPr/>
        </p:nvSpPr>
        <p:spPr>
          <a:xfrm>
            <a:off x="6207186" y="4743936"/>
            <a:ext cx="844500" cy="276900"/>
          </a:xfrm>
          <a:prstGeom prst="rect">
            <a:avLst/>
          </a:prstGeom>
          <a:noFill/>
          <a:ln>
            <a:noFill/>
          </a:ln>
        </p:spPr>
        <p:txBody>
          <a:bodyPr spcFirstLastPara="1" wrap="square" lIns="91425" tIns="45700" rIns="91425" bIns="45700" anchor="t" anchorCtr="0">
            <a:noAutofit/>
          </a:bodyPr>
          <a:lstStyle/>
          <a:p>
            <a:pPr defTabSz="457200">
              <a:buClrTx/>
              <a:buFontTx/>
              <a:buNone/>
            </a:pPr>
            <a:r>
              <a:rPr lang="en-US" sz="1200" b="1" kern="1200">
                <a:latin typeface="Calibri"/>
                <a:ea typeface="Calibri"/>
                <a:cs typeface="Calibri"/>
                <a:sym typeface="Calibri"/>
              </a:rPr>
              <a:t>Compute</a:t>
            </a:r>
            <a:endParaRPr sz="1800" kern="1200">
              <a:solidFill>
                <a:srgbClr val="4B4B4B"/>
              </a:solidFill>
              <a:latin typeface="Calibri"/>
              <a:ea typeface="+mn-ea"/>
              <a:cs typeface="+mn-cs"/>
            </a:endParaRPr>
          </a:p>
        </p:txBody>
      </p:sp>
      <p:sp>
        <p:nvSpPr>
          <p:cNvPr id="775" name="Google Shape;775;p46"/>
          <p:cNvSpPr/>
          <p:nvPr/>
        </p:nvSpPr>
        <p:spPr>
          <a:xfrm>
            <a:off x="5717876" y="3644390"/>
            <a:ext cx="1018800" cy="403800"/>
          </a:xfrm>
          <a:prstGeom prst="roundRect">
            <a:avLst>
              <a:gd name="adj" fmla="val 16667"/>
            </a:avLst>
          </a:prstGeom>
          <a:ln>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AGG</a:t>
            </a:r>
            <a:endParaRPr sz="1800" kern="1200">
              <a:latin typeface="Calibri"/>
              <a:ea typeface="Calibri"/>
              <a:cs typeface="Calibri"/>
              <a:sym typeface="Calibri"/>
            </a:endParaRPr>
          </a:p>
        </p:txBody>
      </p:sp>
      <p:cxnSp>
        <p:nvCxnSpPr>
          <p:cNvPr id="776" name="Google Shape;776;p46"/>
          <p:cNvCxnSpPr>
            <a:stCxn id="740" idx="3"/>
            <a:endCxn id="775" idx="1"/>
          </p:cNvCxnSpPr>
          <p:nvPr/>
        </p:nvCxnSpPr>
        <p:spPr>
          <a:xfrm>
            <a:off x="4665953" y="3846301"/>
            <a:ext cx="1051800" cy="0"/>
          </a:xfrm>
          <a:prstGeom prst="straightConnector1">
            <a:avLst/>
          </a:prstGeom>
          <a:noFill/>
          <a:ln w="25400" cap="flat" cmpd="sng">
            <a:solidFill>
              <a:srgbClr val="4BACC6"/>
            </a:solidFill>
            <a:prstDash val="solid"/>
            <a:round/>
            <a:headEnd type="none" w="sm" len="sm"/>
            <a:tailEnd type="none" w="sm" len="sm"/>
          </a:ln>
          <a:effectLst>
            <a:outerShdw blurRad="40000" dist="20000" dir="5400000" rotWithShape="0">
              <a:srgbClr val="000000">
                <a:alpha val="37650"/>
              </a:srgbClr>
            </a:outerShdw>
          </a:effectLst>
        </p:spPr>
      </p:cxnSp>
      <p:cxnSp>
        <p:nvCxnSpPr>
          <p:cNvPr id="777" name="Google Shape;777;p46"/>
          <p:cNvCxnSpPr>
            <a:stCxn id="775" idx="0"/>
          </p:cNvCxnSpPr>
          <p:nvPr/>
        </p:nvCxnSpPr>
        <p:spPr>
          <a:xfrm rot="10800000">
            <a:off x="6227276" y="2257790"/>
            <a:ext cx="0" cy="13866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cxnSp>
        <p:nvCxnSpPr>
          <p:cNvPr id="778" name="Google Shape;778;p46"/>
          <p:cNvCxnSpPr/>
          <p:nvPr/>
        </p:nvCxnSpPr>
        <p:spPr>
          <a:xfrm rot="10800000">
            <a:off x="4742760" y="1544354"/>
            <a:ext cx="3300" cy="281512"/>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79" name="Google Shape;779;p46"/>
          <p:cNvSpPr/>
          <p:nvPr/>
        </p:nvSpPr>
        <p:spPr>
          <a:xfrm>
            <a:off x="3435050" y="152632"/>
            <a:ext cx="4012800" cy="1413300"/>
          </a:xfrm>
          <a:prstGeom prst="roundRect">
            <a:avLst>
              <a:gd name="adj" fmla="val 16667"/>
            </a:avLst>
          </a:prstGeom>
          <a:solidFill>
            <a:schemeClr val="accent2">
              <a:lumMod val="20000"/>
              <a:lumOff val="80000"/>
            </a:schemeClr>
          </a:solidFill>
          <a:ln w="25400" cap="flat" cmpd="sng">
            <a:solidFill>
              <a:srgbClr val="7F2525"/>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endParaRPr sz="1800" kern="1200">
              <a:solidFill>
                <a:srgbClr val="CC3333">
                  <a:lumMod val="20000"/>
                  <a:lumOff val="80000"/>
                </a:srgbClr>
              </a:solidFill>
              <a:latin typeface="Calibri"/>
              <a:ea typeface="+mn-ea"/>
              <a:cs typeface="+mn-cs"/>
            </a:endParaRPr>
          </a:p>
        </p:txBody>
      </p:sp>
      <p:cxnSp>
        <p:nvCxnSpPr>
          <p:cNvPr id="780" name="Google Shape;780;p46"/>
          <p:cNvCxnSpPr/>
          <p:nvPr/>
        </p:nvCxnSpPr>
        <p:spPr>
          <a:xfrm rot="10800000">
            <a:off x="3693352" y="1544198"/>
            <a:ext cx="0" cy="1381759"/>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cxnSp>
        <p:nvCxnSpPr>
          <p:cNvPr id="781" name="Google Shape;781;p46"/>
          <p:cNvCxnSpPr/>
          <p:nvPr/>
        </p:nvCxnSpPr>
        <p:spPr>
          <a:xfrm rot="10800000">
            <a:off x="6165010" y="1557747"/>
            <a:ext cx="3300" cy="281512"/>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83" name="Google Shape;783;p46"/>
          <p:cNvSpPr/>
          <p:nvPr/>
        </p:nvSpPr>
        <p:spPr>
          <a:xfrm>
            <a:off x="4643188" y="3818922"/>
            <a:ext cx="45600" cy="411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defTabSz="457200">
              <a:buClrTx/>
              <a:buFontTx/>
              <a:buNone/>
            </a:pPr>
            <a:endParaRPr sz="1800" kern="1200">
              <a:solidFill>
                <a:srgbClr val="FFFFFF"/>
              </a:solidFill>
              <a:latin typeface="Calibri"/>
              <a:ea typeface="Calibri"/>
              <a:cs typeface="Calibri"/>
              <a:sym typeface="Calibri"/>
            </a:endParaRPr>
          </a:p>
        </p:txBody>
      </p:sp>
      <p:pic>
        <p:nvPicPr>
          <p:cNvPr id="784" name="Google Shape;784;p46"/>
          <p:cNvPicPr preferRelativeResize="0"/>
          <p:nvPr/>
        </p:nvPicPr>
        <p:blipFill rotWithShape="1">
          <a:blip r:embed="rId3">
            <a:alphaModFix/>
          </a:blip>
          <a:srcRect/>
          <a:stretch/>
        </p:blipFill>
        <p:spPr>
          <a:xfrm>
            <a:off x="8147023" y="3669574"/>
            <a:ext cx="530333" cy="358398"/>
          </a:xfrm>
          <a:prstGeom prst="rect">
            <a:avLst/>
          </a:prstGeom>
          <a:noFill/>
          <a:ln>
            <a:noFill/>
          </a:ln>
        </p:spPr>
      </p:pic>
      <p:cxnSp>
        <p:nvCxnSpPr>
          <p:cNvPr id="785" name="Google Shape;785;p46"/>
          <p:cNvCxnSpPr>
            <a:stCxn id="775" idx="3"/>
            <a:endCxn id="784" idx="1"/>
          </p:cNvCxnSpPr>
          <p:nvPr/>
        </p:nvCxnSpPr>
        <p:spPr>
          <a:xfrm>
            <a:off x="6736676" y="3846290"/>
            <a:ext cx="1410300" cy="24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sp>
        <p:nvSpPr>
          <p:cNvPr id="786" name="Google Shape;786;p46"/>
          <p:cNvSpPr txBox="1"/>
          <p:nvPr/>
        </p:nvSpPr>
        <p:spPr>
          <a:xfrm>
            <a:off x="7969346" y="3467086"/>
            <a:ext cx="626700" cy="246300"/>
          </a:xfrm>
          <a:prstGeom prst="rect">
            <a:avLst/>
          </a:prstGeom>
          <a:noFill/>
          <a:ln>
            <a:noFill/>
          </a:ln>
        </p:spPr>
        <p:txBody>
          <a:bodyPr spcFirstLastPara="1" wrap="square" lIns="91425" tIns="45700" rIns="91425" bIns="45700" anchor="t" anchorCtr="0">
            <a:noAutofit/>
          </a:bodyPr>
          <a:lstStyle/>
          <a:p>
            <a:pPr algn="r" defTabSz="457200">
              <a:buClrTx/>
              <a:buFontTx/>
              <a:buNone/>
            </a:pPr>
            <a:r>
              <a:rPr lang="en-US" sz="1000" kern="1200">
                <a:latin typeface="Calibri"/>
                <a:ea typeface="Calibri"/>
                <a:cs typeface="Calibri"/>
                <a:sym typeface="Calibri"/>
              </a:rPr>
              <a:t>BNG</a:t>
            </a:r>
            <a:endParaRPr sz="1000" kern="1200">
              <a:latin typeface="Calibri"/>
              <a:ea typeface="Calibri"/>
              <a:cs typeface="Calibri"/>
              <a:sym typeface="Calibri"/>
            </a:endParaRPr>
          </a:p>
        </p:txBody>
      </p:sp>
      <p:sp>
        <p:nvSpPr>
          <p:cNvPr id="787" name="Google Shape;787;p46"/>
          <p:cNvSpPr txBox="1"/>
          <p:nvPr/>
        </p:nvSpPr>
        <p:spPr>
          <a:xfrm>
            <a:off x="7529525" y="671725"/>
            <a:ext cx="731400" cy="310500"/>
          </a:xfrm>
          <a:prstGeom prst="rect">
            <a:avLst/>
          </a:prstGeom>
          <a:noFill/>
          <a:ln>
            <a:noFill/>
          </a:ln>
        </p:spPr>
        <p:txBody>
          <a:bodyPr spcFirstLastPara="1" wrap="square" lIns="91425" tIns="91425" rIns="91425" bIns="91425" anchor="t" anchorCtr="0">
            <a:noAutofit/>
          </a:bodyPr>
          <a:lstStyle/>
          <a:p>
            <a:pPr defTabSz="457200">
              <a:buClrTx/>
              <a:buFontTx/>
              <a:buNone/>
            </a:pPr>
            <a:r>
              <a:rPr lang="en-US" sz="2000" b="1" kern="1200">
                <a:solidFill>
                  <a:srgbClr val="4B4B4B"/>
                </a:solidFill>
                <a:latin typeface="Calibri"/>
                <a:ea typeface="+mn-ea"/>
                <a:cs typeface="+mn-cs"/>
              </a:rPr>
              <a:t>NEM</a:t>
            </a:r>
            <a:endParaRPr sz="2000" b="1" kern="1200">
              <a:solidFill>
                <a:srgbClr val="4B4B4B"/>
              </a:solidFill>
              <a:latin typeface="Calibri"/>
              <a:ea typeface="+mn-ea"/>
              <a:cs typeface="+mn-cs"/>
            </a:endParaRPr>
          </a:p>
        </p:txBody>
      </p:sp>
      <p:sp>
        <p:nvSpPr>
          <p:cNvPr id="788" name="Google Shape;788;p46"/>
          <p:cNvSpPr/>
          <p:nvPr/>
        </p:nvSpPr>
        <p:spPr>
          <a:xfrm>
            <a:off x="3654700" y="1091425"/>
            <a:ext cx="2742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KAFKA</a:t>
            </a:r>
            <a:endParaRPr sz="1100" b="1" kern="1200">
              <a:solidFill>
                <a:srgbClr val="4B4B4B"/>
              </a:solidFill>
              <a:latin typeface="Calibri"/>
              <a:ea typeface="Calibri"/>
              <a:cs typeface="Calibri"/>
              <a:sym typeface="Calibri"/>
            </a:endParaRPr>
          </a:p>
        </p:txBody>
      </p:sp>
      <p:sp>
        <p:nvSpPr>
          <p:cNvPr id="789" name="Google Shape;789;p46"/>
          <p:cNvSpPr/>
          <p:nvPr/>
        </p:nvSpPr>
        <p:spPr>
          <a:xfrm>
            <a:off x="3654698" y="676975"/>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PROMETHEUS</a:t>
            </a:r>
            <a:endParaRPr sz="1100" b="1" kern="1200">
              <a:solidFill>
                <a:srgbClr val="4B4B4B"/>
              </a:solidFill>
              <a:latin typeface="Calibri"/>
              <a:ea typeface="Calibri"/>
              <a:cs typeface="Calibri"/>
              <a:sym typeface="Calibri"/>
            </a:endParaRPr>
          </a:p>
        </p:txBody>
      </p:sp>
      <p:sp>
        <p:nvSpPr>
          <p:cNvPr id="790" name="Google Shape;790;p46"/>
          <p:cNvSpPr/>
          <p:nvPr/>
        </p:nvSpPr>
        <p:spPr>
          <a:xfrm>
            <a:off x="5127821" y="676975"/>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ELK STACK</a:t>
            </a:r>
            <a:endParaRPr sz="1100" b="1" kern="1200">
              <a:solidFill>
                <a:srgbClr val="4B4B4B"/>
              </a:solidFill>
              <a:latin typeface="Calibri"/>
              <a:ea typeface="Calibri"/>
              <a:cs typeface="Calibri"/>
              <a:sym typeface="Calibri"/>
            </a:endParaRPr>
          </a:p>
        </p:txBody>
      </p:sp>
      <p:sp>
        <p:nvSpPr>
          <p:cNvPr id="791" name="Google Shape;791;p46"/>
          <p:cNvSpPr/>
          <p:nvPr/>
        </p:nvSpPr>
        <p:spPr>
          <a:xfrm>
            <a:off x="3654698" y="291200"/>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GRAFANA</a:t>
            </a:r>
            <a:endParaRPr sz="1100" b="1" kern="1200">
              <a:solidFill>
                <a:srgbClr val="4B4B4B"/>
              </a:solidFill>
              <a:latin typeface="Calibri"/>
              <a:ea typeface="Calibri"/>
              <a:cs typeface="Calibri"/>
              <a:sym typeface="Calibri"/>
            </a:endParaRPr>
          </a:p>
        </p:txBody>
      </p:sp>
      <p:sp>
        <p:nvSpPr>
          <p:cNvPr id="792" name="Google Shape;792;p46"/>
          <p:cNvSpPr/>
          <p:nvPr/>
        </p:nvSpPr>
        <p:spPr>
          <a:xfrm>
            <a:off x="5127834" y="291200"/>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KIBANA</a:t>
            </a:r>
            <a:endParaRPr sz="1100" b="1" kern="1200">
              <a:solidFill>
                <a:srgbClr val="4B4B4B"/>
              </a:solidFill>
              <a:latin typeface="Calibri"/>
              <a:ea typeface="Calibri"/>
              <a:cs typeface="Calibri"/>
              <a:sym typeface="Calibri"/>
            </a:endParaRPr>
          </a:p>
        </p:txBody>
      </p:sp>
      <p:sp>
        <p:nvSpPr>
          <p:cNvPr id="793" name="Google Shape;793;p46"/>
          <p:cNvSpPr/>
          <p:nvPr/>
        </p:nvSpPr>
        <p:spPr>
          <a:xfrm>
            <a:off x="6600975" y="291200"/>
            <a:ext cx="731400" cy="11001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b="1" kern="1200">
                <a:solidFill>
                  <a:srgbClr val="4B4B4B"/>
                </a:solidFill>
                <a:latin typeface="Calibri"/>
                <a:ea typeface="Calibri"/>
                <a:cs typeface="Calibri"/>
                <a:sym typeface="Calibri"/>
              </a:rPr>
              <a:t>XOS</a:t>
            </a:r>
            <a:endParaRPr sz="1100" b="1" kern="1200">
              <a:solidFill>
                <a:srgbClr val="4B4B4B"/>
              </a:solidFill>
              <a:latin typeface="Calibri"/>
              <a:ea typeface="Calibri"/>
              <a:cs typeface="Calibri"/>
              <a:sym typeface="Calibri"/>
            </a:endParaRPr>
          </a:p>
        </p:txBody>
      </p:sp>
      <p:cxnSp>
        <p:nvCxnSpPr>
          <p:cNvPr id="794" name="Google Shape;794;p46"/>
          <p:cNvCxnSpPr/>
          <p:nvPr/>
        </p:nvCxnSpPr>
        <p:spPr>
          <a:xfrm rot="10800000" flipH="1">
            <a:off x="3651675" y="3281425"/>
            <a:ext cx="200100" cy="5526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5" name="Google Shape;795;p46"/>
          <p:cNvCxnSpPr/>
          <p:nvPr/>
        </p:nvCxnSpPr>
        <p:spPr>
          <a:xfrm rot="10800000">
            <a:off x="4437500" y="3310075"/>
            <a:ext cx="152400" cy="481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6" name="Google Shape;796;p46"/>
          <p:cNvCxnSpPr/>
          <p:nvPr/>
        </p:nvCxnSpPr>
        <p:spPr>
          <a:xfrm rot="10800000">
            <a:off x="3913625" y="1462150"/>
            <a:ext cx="0" cy="1405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7" name="Google Shape;797;p46"/>
          <p:cNvCxnSpPr/>
          <p:nvPr/>
        </p:nvCxnSpPr>
        <p:spPr>
          <a:xfrm rot="10800000">
            <a:off x="6075800" y="2281438"/>
            <a:ext cx="0" cy="13041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8" name="Google Shape;798;p46"/>
          <p:cNvCxnSpPr/>
          <p:nvPr/>
        </p:nvCxnSpPr>
        <p:spPr>
          <a:xfrm rot="10800000">
            <a:off x="5924325" y="1465625"/>
            <a:ext cx="0" cy="376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9" name="Google Shape;799;p46"/>
          <p:cNvCxnSpPr/>
          <p:nvPr/>
        </p:nvCxnSpPr>
        <p:spPr>
          <a:xfrm rot="10800000">
            <a:off x="4457475" y="526625"/>
            <a:ext cx="0" cy="6894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sp>
        <p:nvSpPr>
          <p:cNvPr id="800" name="Google Shape;800;p46"/>
          <p:cNvSpPr/>
          <p:nvPr/>
        </p:nvSpPr>
        <p:spPr>
          <a:xfrm>
            <a:off x="1068307" y="1061283"/>
            <a:ext cx="1698017" cy="360300"/>
          </a:xfrm>
          <a:prstGeom prst="hexagon">
            <a:avLst>
              <a:gd name="adj" fmla="val 25000"/>
              <a:gd name="vf" fmla="val 115470"/>
            </a:avLst>
          </a:prstGeom>
          <a:solidFill>
            <a:schemeClr val="lt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defTabSz="457200">
              <a:buClrTx/>
              <a:buFontTx/>
              <a:buNone/>
            </a:pPr>
            <a:r>
              <a:rPr lang="en-US" sz="1200" kern="1200">
                <a:latin typeface="Calibri"/>
                <a:ea typeface="Calibri"/>
                <a:cs typeface="Calibri"/>
                <a:sym typeface="Calibri"/>
              </a:rPr>
              <a:t>Operator OSS</a:t>
            </a:r>
            <a:endParaRPr sz="1800" kern="1200">
              <a:solidFill>
                <a:srgbClr val="4B4B4B"/>
              </a:solidFill>
              <a:latin typeface="Calibri"/>
              <a:ea typeface="+mn-ea"/>
              <a:cs typeface="+mn-cs"/>
            </a:endParaRPr>
          </a:p>
        </p:txBody>
      </p:sp>
      <p:cxnSp>
        <p:nvCxnSpPr>
          <p:cNvPr id="802" name="Google Shape;802;p46"/>
          <p:cNvCxnSpPr/>
          <p:nvPr/>
        </p:nvCxnSpPr>
        <p:spPr>
          <a:xfrm rot="10800000">
            <a:off x="5771925" y="1465625"/>
            <a:ext cx="0" cy="37650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3" name="Google Shape;803;p46"/>
          <p:cNvCxnSpPr/>
          <p:nvPr/>
        </p:nvCxnSpPr>
        <p:spPr>
          <a:xfrm rot="10800000">
            <a:off x="6484775" y="1241813"/>
            <a:ext cx="454200" cy="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4" name="Google Shape;804;p46"/>
          <p:cNvCxnSpPr/>
          <p:nvPr/>
        </p:nvCxnSpPr>
        <p:spPr>
          <a:xfrm rot="10800000">
            <a:off x="5752875" y="526625"/>
            <a:ext cx="0" cy="68940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5" name="Google Shape;805;p46"/>
          <p:cNvCxnSpPr>
            <a:endCxn id="800" idx="0"/>
          </p:cNvCxnSpPr>
          <p:nvPr/>
        </p:nvCxnSpPr>
        <p:spPr>
          <a:xfrm flipH="1" flipV="1">
            <a:off x="2766324" y="1241433"/>
            <a:ext cx="1043700" cy="300"/>
          </a:xfrm>
          <a:prstGeom prst="straightConnector1">
            <a:avLst/>
          </a:prstGeom>
          <a:noFill/>
          <a:ln w="25400" cap="flat" cmpd="sng">
            <a:solidFill>
              <a:srgbClr val="000000"/>
            </a:solidFill>
            <a:prstDash val="solid"/>
            <a:round/>
            <a:headEnd type="none" w="sm" len="sm"/>
            <a:tailEnd type="stealth" w="med" len="med"/>
          </a:ln>
          <a:effectLst>
            <a:outerShdw blurRad="40000" dist="20000" dir="5400000" rotWithShape="0">
              <a:srgbClr val="000000">
                <a:alpha val="37650"/>
              </a:srgbClr>
            </a:outerShdw>
          </a:effectLst>
        </p:spPr>
      </p:cxnSp>
      <p:sp>
        <p:nvSpPr>
          <p:cNvPr id="73" name="Title 1">
            <a:extLst>
              <a:ext uri="{FF2B5EF4-FFF2-40B4-BE49-F238E27FC236}">
                <a16:creationId xmlns:a16="http://schemas.microsoft.com/office/drawing/2014/main" xmlns="" id="{83F77B4F-7684-CF4F-BE07-FE5B034C8F10}"/>
              </a:ext>
            </a:extLst>
          </p:cNvPr>
          <p:cNvSpPr txBox="1">
            <a:spLocks/>
          </p:cNvSpPr>
          <p:nvPr/>
        </p:nvSpPr>
        <p:spPr>
          <a:xfrm>
            <a:off x="6675" y="8770"/>
            <a:ext cx="2959272" cy="954107"/>
          </a:xfrm>
          <a:prstGeom prst="rect">
            <a:avLst/>
          </a:prstGeom>
        </p:spPr>
        <p:txBody>
          <a:bodyPr vert="horz" wrap="square" lIns="91440" tIns="45720" rIns="91440" bIns="45720" rtlCol="0" anchor="t" anchorCtr="0">
            <a:spAutoFit/>
          </a:bodyPr>
          <a:lstStyle>
            <a:lvl1pPr algn="ctr" defTabSz="457200" rtl="0" eaLnBrk="1" latinLnBrk="0" hangingPunct="1">
              <a:lnSpc>
                <a:spcPts val="3400"/>
              </a:lnSpc>
              <a:spcBef>
                <a:spcPct val="0"/>
              </a:spcBef>
              <a:buNone/>
              <a:defRPr sz="3000" b="0" i="0" kern="1200">
                <a:solidFill>
                  <a:srgbClr val="007DAF"/>
                </a:solidFill>
                <a:latin typeface="Calibri"/>
                <a:ea typeface="+mj-ea"/>
                <a:cs typeface="Calibri"/>
              </a:defRPr>
            </a:lvl1pPr>
          </a:lstStyle>
          <a:p>
            <a:pPr algn="l">
              <a:buClrTx/>
              <a:buFontTx/>
              <a:buNone/>
              <a:defRPr/>
            </a:pPr>
            <a:r>
              <a:rPr lang="en-US" sz="2800" b="1" dirty="0"/>
              <a:t>NEM Monitoring </a:t>
            </a:r>
          </a:p>
          <a:p>
            <a:pPr algn="l">
              <a:buClrTx/>
              <a:buFontTx/>
              <a:buNone/>
              <a:defRPr/>
            </a:pPr>
            <a:r>
              <a:rPr lang="en-US" sz="2800" b="1" dirty="0"/>
              <a:t>Infrastructure</a:t>
            </a:r>
          </a:p>
        </p:txBody>
      </p:sp>
      <p:cxnSp>
        <p:nvCxnSpPr>
          <p:cNvPr id="75" name="Google Shape;797;p46"/>
          <p:cNvCxnSpPr/>
          <p:nvPr/>
        </p:nvCxnSpPr>
        <p:spPr>
          <a:xfrm flipH="1" flipV="1">
            <a:off x="6227276" y="1465624"/>
            <a:ext cx="711699" cy="3156987"/>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7" name="Google Shape;802;p46"/>
          <p:cNvCxnSpPr/>
          <p:nvPr/>
        </p:nvCxnSpPr>
        <p:spPr>
          <a:xfrm flipV="1">
            <a:off x="3810024" y="1391300"/>
            <a:ext cx="0" cy="1476351"/>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 name="Google Shape;794;p46"/>
          <p:cNvCxnSpPr/>
          <p:nvPr/>
        </p:nvCxnSpPr>
        <p:spPr>
          <a:xfrm>
            <a:off x="213304" y="2141589"/>
            <a:ext cx="504185" cy="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sp>
        <p:nvSpPr>
          <p:cNvPr id="7" name="TextBox 6"/>
          <p:cNvSpPr txBox="1"/>
          <p:nvPr/>
        </p:nvSpPr>
        <p:spPr>
          <a:xfrm>
            <a:off x="824607" y="1956923"/>
            <a:ext cx="2543229" cy="369332"/>
          </a:xfrm>
          <a:prstGeom prst="rect">
            <a:avLst/>
          </a:prstGeom>
          <a:noFill/>
        </p:spPr>
        <p:txBody>
          <a:bodyPr wrap="square" rtlCol="0">
            <a:spAutoFit/>
          </a:bodyPr>
          <a:lstStyle/>
          <a:p>
            <a:pPr defTabSz="457200">
              <a:buClrTx/>
              <a:buFontTx/>
              <a:buNone/>
            </a:pPr>
            <a:r>
              <a:rPr lang="en-US" sz="1800" b="1" kern="1200">
                <a:solidFill>
                  <a:srgbClr val="4B4B4B"/>
                </a:solidFill>
                <a:latin typeface="Calibri"/>
                <a:ea typeface="+mn-ea"/>
                <a:cs typeface="+mn-cs"/>
              </a:rPr>
              <a:t>Alarms, events &amp; stats</a:t>
            </a:r>
          </a:p>
        </p:txBody>
      </p:sp>
      <p:cxnSp>
        <p:nvCxnSpPr>
          <p:cNvPr id="83" name="Google Shape;802;p46"/>
          <p:cNvCxnSpPr/>
          <p:nvPr/>
        </p:nvCxnSpPr>
        <p:spPr>
          <a:xfrm>
            <a:off x="213304" y="2469688"/>
            <a:ext cx="504185" cy="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sp>
        <p:nvSpPr>
          <p:cNvPr id="86" name="TextBox 85"/>
          <p:cNvSpPr txBox="1"/>
          <p:nvPr/>
        </p:nvSpPr>
        <p:spPr>
          <a:xfrm>
            <a:off x="824607" y="2322856"/>
            <a:ext cx="2543229" cy="369332"/>
          </a:xfrm>
          <a:prstGeom prst="rect">
            <a:avLst/>
          </a:prstGeom>
          <a:noFill/>
        </p:spPr>
        <p:txBody>
          <a:bodyPr wrap="square" rtlCol="0">
            <a:spAutoFit/>
          </a:bodyPr>
          <a:lstStyle/>
          <a:p>
            <a:pPr defTabSz="457200">
              <a:buClrTx/>
              <a:buFontTx/>
              <a:buNone/>
            </a:pPr>
            <a:r>
              <a:rPr lang="en-US" sz="1800" b="1" kern="1200">
                <a:solidFill>
                  <a:srgbClr val="4B4B4B"/>
                </a:solidFill>
                <a:latin typeface="Calibri"/>
                <a:ea typeface="+mn-ea"/>
                <a:cs typeface="+mn-cs"/>
              </a:rPr>
              <a:t>Logs</a:t>
            </a:r>
          </a:p>
        </p:txBody>
      </p:sp>
      <p:sp>
        <p:nvSpPr>
          <p:cNvPr id="79" name="Line Callout 2 (Border and Accent Bar) 78"/>
          <p:cNvSpPr/>
          <p:nvPr/>
        </p:nvSpPr>
        <p:spPr>
          <a:xfrm>
            <a:off x="7898062" y="1972541"/>
            <a:ext cx="914400" cy="612648"/>
          </a:xfrm>
          <a:prstGeom prst="accentBorderCallout2">
            <a:avLst>
              <a:gd name="adj1" fmla="val 38930"/>
              <a:gd name="adj2" fmla="val -9562"/>
              <a:gd name="adj3" fmla="val 50854"/>
              <a:gd name="adj4" fmla="val -41248"/>
              <a:gd name="adj5" fmla="val -59036"/>
              <a:gd name="adj6" fmla="val -113651"/>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Zack Williams</a:t>
            </a:r>
          </a:p>
          <a:p>
            <a:pPr algn="ctr"/>
            <a:r>
              <a:rPr lang="en-US" sz="900"/>
              <a:t>CORD Track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4B4B4B"/>
                </a:solidFill>
                <a:effectLst/>
                <a:uLnTx/>
                <a:uFillTx/>
                <a:latin typeface="Arial"/>
                <a:ea typeface="+mn-ea"/>
                <a:cs typeface="+mn-cs"/>
              </a:rPr>
              <a:t>Thur</a:t>
            </a:r>
            <a:r>
              <a:rPr kumimoji="0" lang="en-US" sz="900" b="1" i="0" u="none" strike="noStrike" kern="0" cap="none" spc="0" normalizeH="0" noProof="0" smtClean="0">
                <a:ln>
                  <a:noFill/>
                </a:ln>
                <a:solidFill>
                  <a:srgbClr val="4B4B4B"/>
                </a:solidFill>
                <a:effectLst/>
                <a:uLnTx/>
                <a:uFillTx/>
                <a:latin typeface="Arial"/>
                <a:ea typeface="+mn-ea"/>
                <a:cs typeface="+mn-cs"/>
              </a:rPr>
              <a:t> </a:t>
            </a:r>
            <a:r>
              <a:rPr kumimoji="0" lang="en-US" sz="900" b="1" i="0" u="none" strike="noStrike" kern="0" cap="none" spc="0" normalizeH="0" baseline="0" noProof="0" smtClean="0">
                <a:ln>
                  <a:noFill/>
                </a:ln>
                <a:solidFill>
                  <a:srgbClr val="4B4B4B"/>
                </a:solidFill>
                <a:effectLst/>
                <a:uLnTx/>
                <a:uFillTx/>
                <a:latin typeface="Arial"/>
                <a:ea typeface="+mn-ea"/>
                <a:cs typeface="+mn-cs"/>
              </a:rPr>
              <a:t>3:00pm</a:t>
            </a:r>
          </a:p>
        </p:txBody>
      </p:sp>
    </p:spTree>
    <p:extLst>
      <p:ext uri="{BB962C8B-B14F-4D97-AF65-F5344CB8AC3E}">
        <p14:creationId xmlns:p14="http://schemas.microsoft.com/office/powerpoint/2010/main" val="36795895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4"/>
                                        </p:tgtEl>
                                        <p:attrNameLst>
                                          <p:attrName>style.visibility</p:attrName>
                                        </p:attrNameLst>
                                      </p:cBhvr>
                                      <p:to>
                                        <p:strVal val="visible"/>
                                      </p:to>
                                    </p:set>
                                    <p:animEffect transition="in" filter="fade">
                                      <p:cBhvr>
                                        <p:cTn id="7" dur="1000"/>
                                        <p:tgtEl>
                                          <p:spTgt spid="794"/>
                                        </p:tgtEl>
                                      </p:cBhvr>
                                    </p:animEffect>
                                  </p:childTnLst>
                                </p:cTn>
                              </p:par>
                              <p:par>
                                <p:cTn id="8" presetID="10" presetClass="entr" presetSubtype="0" fill="hold" nodeType="withEffect">
                                  <p:stCondLst>
                                    <p:cond delay="0"/>
                                  </p:stCondLst>
                                  <p:childTnLst>
                                    <p:set>
                                      <p:cBhvr>
                                        <p:cTn id="9" dur="1" fill="hold">
                                          <p:stCondLst>
                                            <p:cond delay="0"/>
                                          </p:stCondLst>
                                        </p:cTn>
                                        <p:tgtEl>
                                          <p:spTgt spid="795"/>
                                        </p:tgtEl>
                                        <p:attrNameLst>
                                          <p:attrName>style.visibility</p:attrName>
                                        </p:attrNameLst>
                                      </p:cBhvr>
                                      <p:to>
                                        <p:strVal val="visible"/>
                                      </p:to>
                                    </p:set>
                                    <p:animEffect transition="in" filter="fade">
                                      <p:cBhvr>
                                        <p:cTn id="10" dur="1000"/>
                                        <p:tgtEl>
                                          <p:spTgt spid="79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96"/>
                                        </p:tgtEl>
                                        <p:attrNameLst>
                                          <p:attrName>style.visibility</p:attrName>
                                        </p:attrNameLst>
                                      </p:cBhvr>
                                      <p:to>
                                        <p:strVal val="visible"/>
                                      </p:to>
                                    </p:set>
                                    <p:animEffect transition="in" filter="fade">
                                      <p:cBhvr>
                                        <p:cTn id="15" dur="1000"/>
                                        <p:tgtEl>
                                          <p:spTgt spid="79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97"/>
                                        </p:tgtEl>
                                        <p:attrNameLst>
                                          <p:attrName>style.visibility</p:attrName>
                                        </p:attrNameLst>
                                      </p:cBhvr>
                                      <p:to>
                                        <p:strVal val="visible"/>
                                      </p:to>
                                    </p:set>
                                    <p:animEffect transition="in" filter="fade">
                                      <p:cBhvr>
                                        <p:cTn id="20" dur="1000"/>
                                        <p:tgtEl>
                                          <p:spTgt spid="797"/>
                                        </p:tgtEl>
                                      </p:cBhvr>
                                    </p:animEffect>
                                  </p:childTnLst>
                                </p:cTn>
                              </p:par>
                              <p:par>
                                <p:cTn id="21" presetID="10" presetClass="entr" presetSubtype="0" fill="hold" nodeType="withEffect">
                                  <p:stCondLst>
                                    <p:cond delay="0"/>
                                  </p:stCondLst>
                                  <p:childTnLst>
                                    <p:set>
                                      <p:cBhvr>
                                        <p:cTn id="22" dur="1" fill="hold">
                                          <p:stCondLst>
                                            <p:cond delay="0"/>
                                          </p:stCondLst>
                                        </p:cTn>
                                        <p:tgtEl>
                                          <p:spTgt spid="798"/>
                                        </p:tgtEl>
                                        <p:attrNameLst>
                                          <p:attrName>style.visibility</p:attrName>
                                        </p:attrNameLst>
                                      </p:cBhvr>
                                      <p:to>
                                        <p:strVal val="visible"/>
                                      </p:to>
                                    </p:set>
                                    <p:animEffect transition="in" filter="fade">
                                      <p:cBhvr>
                                        <p:cTn id="23" dur="1000"/>
                                        <p:tgtEl>
                                          <p:spTgt spid="79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99"/>
                                        </p:tgtEl>
                                        <p:attrNameLst>
                                          <p:attrName>style.visibility</p:attrName>
                                        </p:attrNameLst>
                                      </p:cBhvr>
                                      <p:to>
                                        <p:strVal val="visible"/>
                                      </p:to>
                                    </p:set>
                                    <p:animEffect transition="in" filter="fade">
                                      <p:cBhvr>
                                        <p:cTn id="28" dur="1000"/>
                                        <p:tgtEl>
                                          <p:spTgt spid="79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03"/>
                                        </p:tgtEl>
                                        <p:attrNameLst>
                                          <p:attrName>style.visibility</p:attrName>
                                        </p:attrNameLst>
                                      </p:cBhvr>
                                      <p:to>
                                        <p:strVal val="visible"/>
                                      </p:to>
                                    </p:set>
                                    <p:animEffect transition="in" filter="fade">
                                      <p:cBhvr>
                                        <p:cTn id="33" dur="1000"/>
                                        <p:tgtEl>
                                          <p:spTgt spid="803"/>
                                        </p:tgtEl>
                                      </p:cBhvr>
                                    </p:animEffect>
                                  </p:childTnLst>
                                </p:cTn>
                              </p:par>
                              <p:par>
                                <p:cTn id="34" presetID="10" presetClass="entr" presetSubtype="0" fill="hold" nodeType="withEffect">
                                  <p:stCondLst>
                                    <p:cond delay="0"/>
                                  </p:stCondLst>
                                  <p:childTnLst>
                                    <p:set>
                                      <p:cBhvr>
                                        <p:cTn id="35" dur="1" fill="hold">
                                          <p:stCondLst>
                                            <p:cond delay="0"/>
                                          </p:stCondLst>
                                        </p:cTn>
                                        <p:tgtEl>
                                          <p:spTgt spid="802"/>
                                        </p:tgtEl>
                                        <p:attrNameLst>
                                          <p:attrName>style.visibility</p:attrName>
                                        </p:attrNameLst>
                                      </p:cBhvr>
                                      <p:to>
                                        <p:strVal val="visible"/>
                                      </p:to>
                                    </p:set>
                                    <p:animEffect transition="in" filter="fade">
                                      <p:cBhvr>
                                        <p:cTn id="36" dur="1000"/>
                                        <p:tgtEl>
                                          <p:spTgt spid="802"/>
                                        </p:tgtEl>
                                      </p:cBhvr>
                                    </p:animEffect>
                                  </p:childTnLst>
                                </p:cTn>
                              </p:par>
                              <p:par>
                                <p:cTn id="37" presetID="10" presetClass="entr" presetSubtype="0"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1000"/>
                                        <p:tgtEl>
                                          <p:spTgt spid="7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04"/>
                                        </p:tgtEl>
                                        <p:attrNameLst>
                                          <p:attrName>style.visibility</p:attrName>
                                        </p:attrNameLst>
                                      </p:cBhvr>
                                      <p:to>
                                        <p:strVal val="visible"/>
                                      </p:to>
                                    </p:set>
                                    <p:animEffect transition="in" filter="fade">
                                      <p:cBhvr>
                                        <p:cTn id="44" dur="1000"/>
                                        <p:tgtEl>
                                          <p:spTgt spid="80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fade">
                                      <p:cBhvr>
                                        <p:cTn id="49" dur="1000"/>
                                        <p:tgtEl>
                                          <p:spTgt spid="7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05"/>
                                        </p:tgtEl>
                                        <p:attrNameLst>
                                          <p:attrName>style.visibility</p:attrName>
                                        </p:attrNameLst>
                                      </p:cBhvr>
                                      <p:to>
                                        <p:strVal val="visible"/>
                                      </p:to>
                                    </p:set>
                                    <p:animEffect transition="in" filter="fade">
                                      <p:cBhvr>
                                        <p:cTn id="54" dur="1000"/>
                                        <p:tgtEl>
                                          <p:spTgt spid="80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330201"/>
            <a:ext cx="5483274" cy="2679624"/>
          </a:xfrm>
          <a:prstGeom prst="rect">
            <a:avLst/>
          </a:prstGeom>
        </p:spPr>
      </p:pic>
      <p:sp>
        <p:nvSpPr>
          <p:cNvPr id="4" name="Title 1">
            <a:extLst>
              <a:ext uri="{FF2B5EF4-FFF2-40B4-BE49-F238E27FC236}">
                <a16:creationId xmlns:a16="http://schemas.microsoft.com/office/drawing/2014/main" xmlns="" id="{83F77B4F-7684-CF4F-BE07-FE5B034C8F10}"/>
              </a:ext>
            </a:extLst>
          </p:cNvPr>
          <p:cNvSpPr txBox="1">
            <a:spLocks/>
          </p:cNvSpPr>
          <p:nvPr/>
        </p:nvSpPr>
        <p:spPr>
          <a:xfrm>
            <a:off x="5703057" y="9736"/>
            <a:ext cx="3525591" cy="52322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uClrTx/>
              <a:buFontTx/>
              <a:buNone/>
            </a:pPr>
            <a:r>
              <a:rPr lang="en-US" sz="2800" b="1" dirty="0">
                <a:solidFill>
                  <a:srgbClr val="4F81BD"/>
                </a:solidFill>
                <a:latin typeface="Calibri"/>
              </a:rPr>
              <a:t>    NEM Dashboards</a:t>
            </a:r>
          </a:p>
        </p:txBody>
      </p:sp>
      <p:pic>
        <p:nvPicPr>
          <p:cNvPr id="14" name="Google Shape;820;p48"/>
          <p:cNvPicPr preferRelativeResize="0"/>
          <p:nvPr/>
        </p:nvPicPr>
        <p:blipFill>
          <a:blip r:embed="rId3">
            <a:alphaModFix/>
          </a:blip>
          <a:stretch>
            <a:fillRect/>
          </a:stretch>
        </p:blipFill>
        <p:spPr>
          <a:xfrm>
            <a:off x="4056123" y="2295349"/>
            <a:ext cx="5087877" cy="2848151"/>
          </a:xfrm>
          <a:prstGeom prst="rect">
            <a:avLst/>
          </a:prstGeom>
          <a:noFill/>
          <a:ln>
            <a:noFill/>
          </a:ln>
        </p:spPr>
      </p:pic>
      <p:sp>
        <p:nvSpPr>
          <p:cNvPr id="15" name="Google Shape;821;p48"/>
          <p:cNvSpPr txBox="1">
            <a:spLocks/>
          </p:cNvSpPr>
          <p:nvPr/>
        </p:nvSpPr>
        <p:spPr>
          <a:xfrm>
            <a:off x="248800" y="3078872"/>
            <a:ext cx="3448587" cy="501900"/>
          </a:xfrm>
          <a:prstGeom prst="rect">
            <a:avLst/>
          </a:prstGeom>
          <a:noFill/>
          <a:ln>
            <a:noFill/>
          </a:ln>
        </p:spPr>
        <p:txBody>
          <a:bodyPr spcFirstLastPara="1" vert="horz" wrap="square"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spcBef>
                <a:spcPts val="0"/>
              </a:spcBef>
              <a:buClr>
                <a:srgbClr val="1F497D"/>
              </a:buClr>
              <a:buSzPts val="1800"/>
              <a:buFont typeface="Corbel"/>
              <a:buNone/>
            </a:pPr>
            <a:r>
              <a:rPr lang="en-US" sz="1800" b="1">
                <a:solidFill>
                  <a:prstClr val="black"/>
                </a:solidFill>
                <a:latin typeface="Calibri"/>
              </a:rPr>
              <a:t>NEM User Interface: runtime service instantiation, inventory, workflow status</a:t>
            </a:r>
          </a:p>
        </p:txBody>
      </p:sp>
      <p:sp>
        <p:nvSpPr>
          <p:cNvPr id="16" name="Google Shape;822;p48"/>
          <p:cNvSpPr txBox="1">
            <a:spLocks/>
          </p:cNvSpPr>
          <p:nvPr/>
        </p:nvSpPr>
        <p:spPr>
          <a:xfrm>
            <a:off x="330742" y="4319047"/>
            <a:ext cx="3366645" cy="501900"/>
          </a:xfrm>
          <a:prstGeom prst="rect">
            <a:avLst/>
          </a:prstGeom>
          <a:noFill/>
          <a:ln>
            <a:noFill/>
          </a:ln>
        </p:spPr>
        <p:txBody>
          <a:bodyPr spcFirstLastPara="1" vert="horz" wrap="square"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spcBef>
                <a:spcPts val="0"/>
              </a:spcBef>
              <a:buClr>
                <a:srgbClr val="1F497D"/>
              </a:buClr>
              <a:buSzPts val="1800"/>
              <a:buFont typeface="Corbel"/>
              <a:buNone/>
            </a:pPr>
            <a:r>
              <a:rPr lang="en-US" sz="1800" b="1">
                <a:solidFill>
                  <a:prstClr val="black"/>
                </a:solidFill>
                <a:latin typeface="Calibri"/>
              </a:rPr>
              <a:t>NEM Monitoring Dashboard: stats, events, logs (FCAPS)</a:t>
            </a:r>
          </a:p>
        </p:txBody>
      </p:sp>
    </p:spTree>
    <p:extLst>
      <p:ext uri="{BB962C8B-B14F-4D97-AF65-F5344CB8AC3E}">
        <p14:creationId xmlns:p14="http://schemas.microsoft.com/office/powerpoint/2010/main" val="41060206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2" name="Straight Connector 341"/>
          <p:cNvCxnSpPr>
            <a:endCxn id="62" idx="2"/>
          </p:cNvCxnSpPr>
          <p:nvPr/>
        </p:nvCxnSpPr>
        <p:spPr>
          <a:xfrm flipV="1">
            <a:off x="3693370" y="2401159"/>
            <a:ext cx="380179" cy="241522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339" name="Straight Connector 338"/>
          <p:cNvCxnSpPr>
            <a:endCxn id="62" idx="2"/>
          </p:cNvCxnSpPr>
          <p:nvPr/>
        </p:nvCxnSpPr>
        <p:spPr>
          <a:xfrm flipV="1">
            <a:off x="3919928" y="2401159"/>
            <a:ext cx="153619" cy="203465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endCxn id="62" idx="2"/>
          </p:cNvCxnSpPr>
          <p:nvPr/>
        </p:nvCxnSpPr>
        <p:spPr>
          <a:xfrm flipH="1" flipV="1">
            <a:off x="4073571" y="2401159"/>
            <a:ext cx="382375" cy="168758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333" name="Straight Connector 332"/>
          <p:cNvCxnSpPr>
            <a:endCxn id="62" idx="2"/>
          </p:cNvCxnSpPr>
          <p:nvPr/>
        </p:nvCxnSpPr>
        <p:spPr>
          <a:xfrm flipH="1" flipV="1">
            <a:off x="4073549" y="2401159"/>
            <a:ext cx="157093" cy="132453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265" name="Straight Connector 264"/>
          <p:cNvCxnSpPr>
            <a:stCxn id="181" idx="3"/>
          </p:cNvCxnSpPr>
          <p:nvPr/>
        </p:nvCxnSpPr>
        <p:spPr>
          <a:xfrm>
            <a:off x="4693273" y="3872013"/>
            <a:ext cx="933487" cy="311353"/>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a:stCxn id="4" idx="0"/>
            <a:endCxn id="62" idx="2"/>
          </p:cNvCxnSpPr>
          <p:nvPr/>
        </p:nvCxnSpPr>
        <p:spPr>
          <a:xfrm flipH="1" flipV="1">
            <a:off x="4073552" y="2401160"/>
            <a:ext cx="299" cy="96119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37704" y="2102985"/>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kern="1200">
                <a:solidFill>
                  <a:prstClr val="white"/>
                </a:solidFill>
                <a:latin typeface="Calibri"/>
              </a:rPr>
              <a:t>VOLTHA</a:t>
            </a:r>
            <a:endParaRPr lang="en-US" sz="1200" kern="1200">
              <a:solidFill>
                <a:prstClr val="white"/>
              </a:solidFill>
              <a:latin typeface="Calibri"/>
            </a:endParaRPr>
          </a:p>
        </p:txBody>
      </p:sp>
      <p:sp>
        <p:nvSpPr>
          <p:cNvPr id="63" name="Rounded Rectangle 62"/>
          <p:cNvSpPr/>
          <p:nvPr/>
        </p:nvSpPr>
        <p:spPr>
          <a:xfrm>
            <a:off x="4037946" y="1560246"/>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200">
              <a:buClrTx/>
              <a:buFontTx/>
              <a:buNone/>
            </a:pPr>
            <a:r>
              <a:rPr lang="en-US" kern="1200">
                <a:solidFill>
                  <a:srgbClr val="FFFFFF"/>
                </a:solidFill>
                <a:latin typeface="Calibri"/>
              </a:rPr>
              <a:t>ONOS</a:t>
            </a:r>
          </a:p>
        </p:txBody>
      </p:sp>
      <p:cxnSp>
        <p:nvCxnSpPr>
          <p:cNvPr id="65" name="Straight Connector 64"/>
          <p:cNvCxnSpPr/>
          <p:nvPr/>
        </p:nvCxnSpPr>
        <p:spPr>
          <a:xfrm flipV="1">
            <a:off x="4259898" y="1870843"/>
            <a:ext cx="0" cy="23214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8" y="1367680"/>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vOLT</a:t>
            </a:r>
          </a:p>
        </p:txBody>
      </p:sp>
      <p:sp>
        <p:nvSpPr>
          <p:cNvPr id="71" name="Hexagon 70"/>
          <p:cNvSpPr/>
          <p:nvPr/>
        </p:nvSpPr>
        <p:spPr>
          <a:xfrm>
            <a:off x="4455906" y="1367680"/>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dhcp</a:t>
            </a:r>
          </a:p>
        </p:txBody>
      </p:sp>
      <p:sp>
        <p:nvSpPr>
          <p:cNvPr id="72" name="Hexagon 71"/>
          <p:cNvSpPr/>
          <p:nvPr/>
        </p:nvSpPr>
        <p:spPr>
          <a:xfrm>
            <a:off x="4863927" y="1367680"/>
            <a:ext cx="44976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dirty="0">
                <a:solidFill>
                  <a:prstClr val="black"/>
                </a:solidFill>
                <a:latin typeface="Calibri"/>
              </a:rPr>
              <a:t>aaa</a:t>
            </a:r>
          </a:p>
        </p:txBody>
      </p:sp>
      <p:sp>
        <p:nvSpPr>
          <p:cNvPr id="4" name="Rounded Rectangle 3"/>
          <p:cNvSpPr/>
          <p:nvPr/>
        </p:nvSpPr>
        <p:spPr>
          <a:xfrm>
            <a:off x="3446062" y="3362350"/>
            <a:ext cx="1255541" cy="303824"/>
          </a:xfrm>
          <a:prstGeom prst="roundRect">
            <a:avLst>
              <a:gd name="adj" fmla="val 49668"/>
            </a:avLst>
          </a:prstGeom>
        </p:spPr>
        <p:style>
          <a:lnRef idx="1">
            <a:schemeClr val="accent4"/>
          </a:lnRef>
          <a:fillRef idx="2">
            <a:schemeClr val="accent4"/>
          </a:fillRef>
          <a:effectRef idx="1">
            <a:schemeClr val="accent4"/>
          </a:effectRef>
          <a:fontRef idx="minor">
            <a:schemeClr val="dk1"/>
          </a:fontRef>
        </p:style>
        <p:txBody>
          <a:bodyPr rtlCol="0" anchor="ctr"/>
          <a:lstStyle/>
          <a:p>
            <a:pPr defTabSz="457200">
              <a:buClrTx/>
              <a:buFontTx/>
              <a:buNone/>
            </a:pPr>
            <a:r>
              <a:rPr lang="en-US" sz="1200" b="1" kern="1200">
                <a:solidFill>
                  <a:prstClr val="black"/>
                </a:solidFill>
                <a:latin typeface="Calibri"/>
              </a:rPr>
              <a:t>EdgeCore OLT</a:t>
            </a:r>
          </a:p>
        </p:txBody>
      </p:sp>
      <p:cxnSp>
        <p:nvCxnSpPr>
          <p:cNvPr id="8" name="Straight Connector 7"/>
          <p:cNvCxnSpPr>
            <a:stCxn id="4" idx="1"/>
            <a:endCxn id="13" idx="6"/>
          </p:cNvCxnSpPr>
          <p:nvPr/>
        </p:nvCxnSpPr>
        <p:spPr>
          <a:xfrm flipH="1" flipV="1">
            <a:off x="2981876" y="3371259"/>
            <a:ext cx="464205" cy="14300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4" idx="1"/>
          </p:cNvCxnSpPr>
          <p:nvPr/>
        </p:nvCxnSpPr>
        <p:spPr>
          <a:xfrm flipH="1">
            <a:off x="2962611" y="3514262"/>
            <a:ext cx="483448" cy="105727"/>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49" y="3342334"/>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sp>
        <p:nvSpPr>
          <p:cNvPr id="19" name="Oval 18"/>
          <p:cNvSpPr/>
          <p:nvPr/>
        </p:nvSpPr>
        <p:spPr>
          <a:xfrm>
            <a:off x="2889458" y="3578971"/>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cxnSp>
        <p:nvCxnSpPr>
          <p:cNvPr id="20" name="Straight Connector 19"/>
          <p:cNvCxnSpPr>
            <a:stCxn id="13" idx="1"/>
            <a:endCxn id="34" idx="3"/>
          </p:cNvCxnSpPr>
          <p:nvPr/>
        </p:nvCxnSpPr>
        <p:spPr>
          <a:xfrm flipH="1" flipV="1">
            <a:off x="2194978" y="3316925"/>
            <a:ext cx="722068" cy="33880"/>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2180774" y="3621170"/>
            <a:ext cx="725154" cy="88416"/>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829522" y="2983752"/>
            <a:ext cx="490564" cy="276999"/>
          </a:xfrm>
          <a:prstGeom prst="rect">
            <a:avLst/>
          </a:prstGeom>
          <a:noFill/>
        </p:spPr>
        <p:txBody>
          <a:bodyPr wrap="none" rtlCol="0">
            <a:spAutoFit/>
          </a:bodyPr>
          <a:lstStyle/>
          <a:p>
            <a:pPr defTabSz="457200">
              <a:buClrTx/>
              <a:buFontTx/>
              <a:buNone/>
            </a:pPr>
            <a:r>
              <a:rPr lang="en-US" sz="1200" b="1" kern="1200">
                <a:solidFill>
                  <a:prstClr val="black"/>
                </a:solidFill>
                <a:latin typeface="Calibri"/>
                <a:ea typeface="+mn-ea"/>
                <a:cs typeface="+mn-cs"/>
              </a:rPr>
              <a:t>ONU</a:t>
            </a:r>
          </a:p>
        </p:txBody>
      </p:sp>
      <p:grpSp>
        <p:nvGrpSpPr>
          <p:cNvPr id="168" name="Group 167"/>
          <p:cNvGrpSpPr/>
          <p:nvPr/>
        </p:nvGrpSpPr>
        <p:grpSpPr>
          <a:xfrm>
            <a:off x="6024666" y="4361678"/>
            <a:ext cx="1152712" cy="835533"/>
            <a:chOff x="6024666" y="4846341"/>
            <a:chExt cx="1152712" cy="928371"/>
          </a:xfrm>
        </p:grpSpPr>
        <p:sp>
          <p:nvSpPr>
            <p:cNvPr id="149" name="Rectangle 148"/>
            <p:cNvSpPr/>
            <p:nvPr/>
          </p:nvSpPr>
          <p:spPr>
            <a:xfrm>
              <a:off x="6024672" y="5197337"/>
              <a:ext cx="1152706" cy="165652"/>
            </a:xfrm>
            <a:prstGeom prst="rect">
              <a:avLst/>
            </a:prstGeom>
            <a:ln>
              <a:solidFill>
                <a:schemeClr val="tx1">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150" name="Rectangle 149"/>
            <p:cNvSpPr/>
            <p:nvPr/>
          </p:nvSpPr>
          <p:spPr>
            <a:xfrm>
              <a:off x="6024666" y="5362989"/>
              <a:ext cx="1152706" cy="165652"/>
            </a:xfrm>
            <a:prstGeom prst="rect">
              <a:avLst/>
            </a:prstGeom>
            <a:ln>
              <a:solidFill>
                <a:schemeClr val="tx1">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151" name="Rectangle 150"/>
            <p:cNvSpPr/>
            <p:nvPr/>
          </p:nvSpPr>
          <p:spPr>
            <a:xfrm>
              <a:off x="6024666" y="5528641"/>
              <a:ext cx="1152706" cy="165652"/>
            </a:xfrm>
            <a:prstGeom prst="rect">
              <a:avLst/>
            </a:prstGeom>
            <a:ln>
              <a:solidFill>
                <a:schemeClr val="tx1">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cxnSp>
          <p:nvCxnSpPr>
            <p:cNvPr id="153" name="Straight Connector 152"/>
            <p:cNvCxnSpPr>
              <a:stCxn id="149" idx="0"/>
            </p:cNvCxnSpPr>
            <p:nvPr/>
          </p:nvCxnSpPr>
          <p:spPr>
            <a:xfrm flipH="1" flipV="1">
              <a:off x="6364045" y="4846341"/>
              <a:ext cx="236980" cy="350996"/>
            </a:xfrm>
            <a:prstGeom prst="line">
              <a:avLst/>
            </a:prstGeom>
            <a:ln w="12700" cmpd="sng">
              <a:solidFill>
                <a:srgbClr val="939393"/>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257117" y="4872502"/>
              <a:ext cx="343902" cy="490487"/>
            </a:xfrm>
            <a:prstGeom prst="line">
              <a:avLst/>
            </a:prstGeom>
            <a:ln w="12700" cmpd="sng">
              <a:solidFill>
                <a:srgbClr val="939393"/>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61751"/>
              <a:ext cx="844620" cy="512961"/>
            </a:xfrm>
            <a:prstGeom prst="rect">
              <a:avLst/>
            </a:prstGeom>
            <a:noFill/>
          </p:spPr>
          <p:txBody>
            <a:bodyPr wrap="square" rtlCol="0">
              <a:spAutoFit/>
            </a:bodyPr>
            <a:lstStyle/>
            <a:p>
              <a:pPr defTabSz="457200">
                <a:buClrTx/>
                <a:buFontTx/>
                <a:buNone/>
              </a:pPr>
              <a:r>
                <a:rPr lang="en-US" sz="1200" b="1" kern="1200">
                  <a:solidFill>
                    <a:prstClr val="black"/>
                  </a:solidFill>
                  <a:latin typeface="Calibri"/>
                  <a:ea typeface="+mn-ea"/>
                  <a:cs typeface="+mn-cs"/>
                </a:rPr>
                <a:t>Compute</a:t>
              </a:r>
            </a:p>
            <a:p>
              <a:pPr defTabSz="457200">
                <a:buClrTx/>
                <a:buFontTx/>
                <a:buNone/>
              </a:pPr>
              <a:r>
                <a:rPr lang="en-US" sz="1200" b="1" kern="1200">
                  <a:solidFill>
                    <a:prstClr val="black"/>
                  </a:solidFill>
                  <a:latin typeface="Calibri"/>
                  <a:ea typeface="+mn-ea"/>
                  <a:cs typeface="+mn-cs"/>
                </a:rPr>
                <a:t>Nodes</a:t>
              </a:r>
            </a:p>
          </p:txBody>
        </p:sp>
      </p:grpSp>
      <p:sp>
        <p:nvSpPr>
          <p:cNvPr id="116" name="Rounded Rectangle 115"/>
          <p:cNvSpPr/>
          <p:nvPr/>
        </p:nvSpPr>
        <p:spPr>
          <a:xfrm>
            <a:off x="5432219" y="3981495"/>
            <a:ext cx="998146" cy="4037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200">
              <a:buClrTx/>
              <a:buFontTx/>
              <a:buNone/>
            </a:pPr>
            <a:r>
              <a:rPr lang="en-US" sz="1200" b="1" kern="1200">
                <a:solidFill>
                  <a:srgbClr val="FFFFFF"/>
                </a:solidFill>
                <a:latin typeface="Calibri"/>
              </a:rPr>
              <a:t>EdgeCore AGG Switch</a:t>
            </a:r>
          </a:p>
        </p:txBody>
      </p:sp>
      <p:cxnSp>
        <p:nvCxnSpPr>
          <p:cNvPr id="117" name="Straight Connector 116"/>
          <p:cNvCxnSpPr>
            <a:stCxn id="4" idx="3"/>
          </p:cNvCxnSpPr>
          <p:nvPr/>
        </p:nvCxnSpPr>
        <p:spPr>
          <a:xfrm>
            <a:off x="4701606" y="3514262"/>
            <a:ext cx="730619" cy="562243"/>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V="1">
            <a:off x="5949098" y="1870846"/>
            <a:ext cx="0" cy="208103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45" name="Hexagon 144"/>
          <p:cNvSpPr/>
          <p:nvPr/>
        </p:nvSpPr>
        <p:spPr>
          <a:xfrm>
            <a:off x="6211400" y="1367680"/>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SR</a:t>
            </a:r>
          </a:p>
        </p:txBody>
      </p:sp>
      <p:sp>
        <p:nvSpPr>
          <p:cNvPr id="175" name="Rounded Rectangle 174"/>
          <p:cNvSpPr/>
          <p:nvPr/>
        </p:nvSpPr>
        <p:spPr>
          <a:xfrm>
            <a:off x="1908244" y="760440"/>
            <a:ext cx="5653445" cy="4369751"/>
          </a:xfrm>
          <a:prstGeom prst="roundRect">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cxnSp>
        <p:nvCxnSpPr>
          <p:cNvPr id="133" name="Straight Connector 132"/>
          <p:cNvCxnSpPr/>
          <p:nvPr/>
        </p:nvCxnSpPr>
        <p:spPr>
          <a:xfrm flipH="1" flipV="1">
            <a:off x="5369403" y="1185010"/>
            <a:ext cx="3282" cy="28166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4" name="Rounded Rectangle 63"/>
          <p:cNvSpPr/>
          <p:nvPr/>
        </p:nvSpPr>
        <p:spPr>
          <a:xfrm>
            <a:off x="2270224" y="801511"/>
            <a:ext cx="5177508" cy="42057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457200">
              <a:buClrTx/>
              <a:buFontTx/>
              <a:buNone/>
            </a:pPr>
            <a:endParaRPr lang="en-US" kern="1200">
              <a:solidFill>
                <a:srgbClr val="FFFFFF"/>
              </a:solidFill>
              <a:latin typeface="Calibri"/>
            </a:endParaRPr>
          </a:p>
        </p:txBody>
      </p:sp>
      <p:cxnSp>
        <p:nvCxnSpPr>
          <p:cNvPr id="66" name="Straight Connector 65"/>
          <p:cNvCxnSpPr>
            <a:cxnSpLocks/>
          </p:cNvCxnSpPr>
          <p:nvPr/>
        </p:nvCxnSpPr>
        <p:spPr>
          <a:xfrm flipV="1">
            <a:off x="3693352" y="1185011"/>
            <a:ext cx="0" cy="91797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270250" y="506512"/>
            <a:ext cx="1883823" cy="276999"/>
          </a:xfrm>
          <a:prstGeom prst="rect">
            <a:avLst/>
          </a:prstGeom>
          <a:noFill/>
        </p:spPr>
        <p:txBody>
          <a:bodyPr wrap="square" rtlCol="0">
            <a:spAutoFit/>
          </a:bodyPr>
          <a:lstStyle/>
          <a:p>
            <a:pPr defTabSz="457200">
              <a:buClrTx/>
              <a:buFontTx/>
              <a:buNone/>
            </a:pPr>
            <a:r>
              <a:rPr lang="en-US" sz="1200" b="1" kern="1200" dirty="0">
                <a:solidFill>
                  <a:srgbClr val="004B7D">
                    <a:lumMod val="75000"/>
                  </a:srgbClr>
                </a:solidFill>
                <a:latin typeface="Calibri"/>
                <a:ea typeface="+mn-ea"/>
                <a:cs typeface="+mn-cs"/>
              </a:rPr>
              <a:t>SEBA Peripheral/PNF/Pod</a:t>
            </a:r>
          </a:p>
        </p:txBody>
      </p:sp>
      <p:sp>
        <p:nvSpPr>
          <p:cNvPr id="171" name="Title 1">
            <a:extLst>
              <a:ext uri="{FF2B5EF4-FFF2-40B4-BE49-F238E27FC236}">
                <a16:creationId xmlns="" xmlns:a16="http://schemas.microsoft.com/office/drawing/2014/main" id="{83F77B4F-7684-CF4F-BE07-FE5B034C8F10}"/>
              </a:ext>
            </a:extLst>
          </p:cNvPr>
          <p:cNvSpPr>
            <a:spLocks noGrp="1"/>
          </p:cNvSpPr>
          <p:nvPr>
            <p:ph type="title"/>
          </p:nvPr>
        </p:nvSpPr>
        <p:spPr>
          <a:xfrm>
            <a:off x="2320086" y="-31187"/>
            <a:ext cx="4352544" cy="523220"/>
          </a:xfrm>
        </p:spPr>
        <p:txBody>
          <a:bodyPr/>
          <a:lstStyle/>
          <a:p>
            <a:pPr algn="l"/>
            <a:r>
              <a:rPr lang="en-US" sz="2800" b="1" dirty="0">
                <a:solidFill>
                  <a:srgbClr val="4F81BD"/>
                </a:solidFill>
                <a:latin typeface="+mj-lt"/>
              </a:rPr>
              <a:t>    Demo setup BBWF 2018</a:t>
            </a:r>
          </a:p>
        </p:txBody>
      </p:sp>
      <p:cxnSp>
        <p:nvCxnSpPr>
          <p:cNvPr id="139" name="Straight Connector 138"/>
          <p:cNvCxnSpPr/>
          <p:nvPr/>
        </p:nvCxnSpPr>
        <p:spPr>
          <a:xfrm flipV="1">
            <a:off x="4661520" y="4374653"/>
            <a:ext cx="791410" cy="575748"/>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a:stCxn id="34" idx="1"/>
            <a:endCxn id="179" idx="3"/>
          </p:cNvCxnSpPr>
          <p:nvPr/>
        </p:nvCxnSpPr>
        <p:spPr>
          <a:xfrm flipH="1" flipV="1">
            <a:off x="994943" y="3296202"/>
            <a:ext cx="938288" cy="20725"/>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179" name="Rounded Rectangle 178"/>
          <p:cNvSpPr/>
          <p:nvPr/>
        </p:nvSpPr>
        <p:spPr>
          <a:xfrm>
            <a:off x="576635" y="3199936"/>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000" b="1" kern="1200" dirty="0">
                <a:solidFill>
                  <a:prstClr val="black"/>
                </a:solidFill>
                <a:latin typeface="Calibri"/>
              </a:rPr>
              <a:t>RG</a:t>
            </a:r>
          </a:p>
        </p:txBody>
      </p:sp>
      <p:grpSp>
        <p:nvGrpSpPr>
          <p:cNvPr id="182" name="Group 181"/>
          <p:cNvGrpSpPr/>
          <p:nvPr/>
        </p:nvGrpSpPr>
        <p:grpSpPr>
          <a:xfrm>
            <a:off x="6430365" y="3668181"/>
            <a:ext cx="1742778" cy="515185"/>
            <a:chOff x="6430365" y="4075751"/>
            <a:chExt cx="1742778" cy="572428"/>
          </a:xfrm>
        </p:grpSpPr>
        <p:pic>
          <p:nvPicPr>
            <p:cNvPr id="183" name="Picture 18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2810" y="4075751"/>
              <a:ext cx="530333" cy="398220"/>
            </a:xfrm>
            <a:prstGeom prst="rect">
              <a:avLst/>
            </a:prstGeom>
          </p:spPr>
        </p:pic>
        <p:cxnSp>
          <p:nvCxnSpPr>
            <p:cNvPr id="184" name="Straight Connector 183"/>
            <p:cNvCxnSpPr/>
            <p:nvPr/>
          </p:nvCxnSpPr>
          <p:spPr>
            <a:xfrm flipV="1">
              <a:off x="6430365" y="4257328"/>
              <a:ext cx="1265008" cy="39085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
        <p:nvSpPr>
          <p:cNvPr id="185" name="TextBox 184"/>
          <p:cNvSpPr txBox="1"/>
          <p:nvPr/>
        </p:nvSpPr>
        <p:spPr>
          <a:xfrm>
            <a:off x="7486497" y="3457359"/>
            <a:ext cx="626625" cy="276999"/>
          </a:xfrm>
          <a:prstGeom prst="rect">
            <a:avLst/>
          </a:prstGeom>
          <a:noFill/>
        </p:spPr>
        <p:txBody>
          <a:bodyPr wrap="square" rtlCol="0">
            <a:spAutoFit/>
          </a:bodyPr>
          <a:lstStyle/>
          <a:p>
            <a:pPr algn="r" defTabSz="457200">
              <a:buClrTx/>
              <a:buFontTx/>
              <a:buNone/>
            </a:pPr>
            <a:r>
              <a:rPr lang="en-US" sz="1200" b="1" kern="1200" dirty="0">
                <a:solidFill>
                  <a:prstClr val="black"/>
                </a:solidFill>
                <a:latin typeface="Calibri"/>
                <a:ea typeface="+mn-ea"/>
                <a:cs typeface="+mn-cs"/>
              </a:rPr>
              <a:t>BNG</a:t>
            </a:r>
          </a:p>
        </p:txBody>
      </p:sp>
      <p:cxnSp>
        <p:nvCxnSpPr>
          <p:cNvPr id="186" name="Straight Connector 185"/>
          <p:cNvCxnSpPr/>
          <p:nvPr/>
        </p:nvCxnSpPr>
        <p:spPr>
          <a:xfrm>
            <a:off x="8346143" y="3211594"/>
            <a:ext cx="23517" cy="13084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a:off x="8122740" y="3815262"/>
            <a:ext cx="223419"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88" name="Rounded Rectangle 187"/>
          <p:cNvSpPr/>
          <p:nvPr/>
        </p:nvSpPr>
        <p:spPr>
          <a:xfrm>
            <a:off x="8465087" y="3028930"/>
            <a:ext cx="878023" cy="592240"/>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endParaRPr lang="en-US" sz="900" kern="1200">
              <a:solidFill>
                <a:srgbClr val="4B4B4B"/>
              </a:solidFill>
              <a:latin typeface="Calibri"/>
            </a:endParaRPr>
          </a:p>
          <a:p>
            <a:pPr algn="ctr" defTabSz="457200">
              <a:buClrTx/>
              <a:buFontTx/>
              <a:buNone/>
            </a:pPr>
            <a:r>
              <a:rPr lang="en-US" sz="900" kern="1200">
                <a:solidFill>
                  <a:srgbClr val="4B4B4B"/>
                </a:solidFill>
                <a:latin typeface="Calibri"/>
              </a:rPr>
              <a:t>DHCP Server </a:t>
            </a:r>
            <a:r>
              <a:rPr lang="en-US" sz="800" kern="1200">
                <a:solidFill>
                  <a:srgbClr val="4B4B4B"/>
                </a:solidFill>
                <a:latin typeface="Calibri"/>
              </a:rPr>
              <a:t>(subscriber RG addressing)</a:t>
            </a:r>
          </a:p>
          <a:p>
            <a:pPr algn="ctr" defTabSz="457200">
              <a:buClrTx/>
              <a:buFontTx/>
              <a:buNone/>
            </a:pPr>
            <a:endParaRPr lang="en-US" sz="800" kern="1200">
              <a:solidFill>
                <a:srgbClr val="4B4B4B"/>
              </a:solidFill>
              <a:latin typeface="Calibri"/>
            </a:endParaRPr>
          </a:p>
        </p:txBody>
      </p:sp>
      <p:sp>
        <p:nvSpPr>
          <p:cNvPr id="189" name="Cloud 188"/>
          <p:cNvSpPr/>
          <p:nvPr/>
        </p:nvSpPr>
        <p:spPr>
          <a:xfrm>
            <a:off x="8553329" y="3850103"/>
            <a:ext cx="789742" cy="570336"/>
          </a:xfrm>
          <a:prstGeom prst="cloud">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srgbClr val="4B4B4B"/>
                </a:solidFill>
                <a:latin typeface="Calibri"/>
              </a:rPr>
              <a:t>Public Internet</a:t>
            </a:r>
          </a:p>
        </p:txBody>
      </p:sp>
      <p:cxnSp>
        <p:nvCxnSpPr>
          <p:cNvPr id="190" name="Straight Connector 189"/>
          <p:cNvCxnSpPr/>
          <p:nvPr/>
        </p:nvCxnSpPr>
        <p:spPr>
          <a:xfrm>
            <a:off x="8349477" y="3370500"/>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1" name="Straight Connector 190"/>
          <p:cNvCxnSpPr>
            <a:endCxn id="189" idx="2"/>
          </p:cNvCxnSpPr>
          <p:nvPr/>
        </p:nvCxnSpPr>
        <p:spPr>
          <a:xfrm>
            <a:off x="8377572" y="4135269"/>
            <a:ext cx="17824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2" name="Straight Connector 191"/>
          <p:cNvCxnSpPr/>
          <p:nvPr/>
        </p:nvCxnSpPr>
        <p:spPr>
          <a:xfrm>
            <a:off x="7980523" y="431432"/>
            <a:ext cx="23517" cy="13084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a:off x="7456284" y="1035100"/>
            <a:ext cx="52421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94" name="Rounded Rectangle 193"/>
          <p:cNvSpPr/>
          <p:nvPr/>
        </p:nvSpPr>
        <p:spPr>
          <a:xfrm>
            <a:off x="8173143" y="651579"/>
            <a:ext cx="830618" cy="299869"/>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900" kern="1200">
                <a:solidFill>
                  <a:srgbClr val="4B4B4B"/>
                </a:solidFill>
                <a:latin typeface="Calibri"/>
              </a:rPr>
              <a:t>Radius Server</a:t>
            </a:r>
            <a:endParaRPr lang="en-US" sz="800" kern="1200">
              <a:solidFill>
                <a:srgbClr val="4B4B4B"/>
              </a:solidFill>
              <a:latin typeface="Calibri"/>
            </a:endParaRPr>
          </a:p>
        </p:txBody>
      </p:sp>
      <p:sp>
        <p:nvSpPr>
          <p:cNvPr id="195" name="Rounded Rectangle 194"/>
          <p:cNvSpPr/>
          <p:nvPr/>
        </p:nvSpPr>
        <p:spPr>
          <a:xfrm>
            <a:off x="8173143" y="1076638"/>
            <a:ext cx="909236" cy="274882"/>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900" kern="1200">
                <a:solidFill>
                  <a:srgbClr val="4B4B4B"/>
                </a:solidFill>
                <a:latin typeface="Calibri"/>
              </a:rPr>
              <a:t>Configuration</a:t>
            </a:r>
            <a:endParaRPr lang="en-US" sz="800" kern="1200">
              <a:solidFill>
                <a:srgbClr val="4B4B4B"/>
              </a:solidFill>
              <a:latin typeface="Calibri"/>
            </a:endParaRPr>
          </a:p>
        </p:txBody>
      </p:sp>
      <p:cxnSp>
        <p:nvCxnSpPr>
          <p:cNvPr id="196" name="Straight Connector 195"/>
          <p:cNvCxnSpPr>
            <a:endCxn id="194" idx="1"/>
          </p:cNvCxnSpPr>
          <p:nvPr/>
        </p:nvCxnSpPr>
        <p:spPr>
          <a:xfrm flipV="1">
            <a:off x="8005539" y="801511"/>
            <a:ext cx="167604" cy="1973"/>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a:off x="8004025" y="1212622"/>
            <a:ext cx="17824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98" name="Oval 197"/>
          <p:cNvSpPr/>
          <p:nvPr/>
        </p:nvSpPr>
        <p:spPr>
          <a:xfrm>
            <a:off x="3536463" y="4775256"/>
            <a:ext cx="45719" cy="4114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sp>
        <p:nvSpPr>
          <p:cNvPr id="199" name="Hexagon 198"/>
          <p:cNvSpPr/>
          <p:nvPr/>
        </p:nvSpPr>
        <p:spPr>
          <a:xfrm>
            <a:off x="3258628" y="850762"/>
            <a:ext cx="1071020" cy="18598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Grafana/Kibana</a:t>
            </a:r>
          </a:p>
        </p:txBody>
      </p:sp>
      <p:sp>
        <p:nvSpPr>
          <p:cNvPr id="200" name="Hexagon 199"/>
          <p:cNvSpPr/>
          <p:nvPr/>
        </p:nvSpPr>
        <p:spPr>
          <a:xfrm>
            <a:off x="3317120" y="1036027"/>
            <a:ext cx="994297" cy="15735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Prometheus</a:t>
            </a:r>
          </a:p>
        </p:txBody>
      </p:sp>
      <p:sp>
        <p:nvSpPr>
          <p:cNvPr id="201" name="Hexagon 200"/>
          <p:cNvSpPr/>
          <p:nvPr/>
        </p:nvSpPr>
        <p:spPr>
          <a:xfrm>
            <a:off x="4329648" y="849585"/>
            <a:ext cx="683622" cy="16971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Kafka</a:t>
            </a:r>
          </a:p>
        </p:txBody>
      </p:sp>
      <p:sp>
        <p:nvSpPr>
          <p:cNvPr id="202" name="Hexagon 201"/>
          <p:cNvSpPr/>
          <p:nvPr/>
        </p:nvSpPr>
        <p:spPr>
          <a:xfrm>
            <a:off x="5014465" y="849585"/>
            <a:ext cx="734087" cy="16971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XOS GUI</a:t>
            </a:r>
          </a:p>
        </p:txBody>
      </p:sp>
      <p:sp>
        <p:nvSpPr>
          <p:cNvPr id="203" name="Hexagon 202"/>
          <p:cNvSpPr/>
          <p:nvPr/>
        </p:nvSpPr>
        <p:spPr>
          <a:xfrm>
            <a:off x="4321294" y="1018695"/>
            <a:ext cx="683335" cy="1572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Exporter</a:t>
            </a:r>
          </a:p>
        </p:txBody>
      </p:sp>
      <p:sp>
        <p:nvSpPr>
          <p:cNvPr id="204" name="Hexagon 203"/>
          <p:cNvSpPr/>
          <p:nvPr/>
        </p:nvSpPr>
        <p:spPr>
          <a:xfrm>
            <a:off x="5008986" y="1023519"/>
            <a:ext cx="731217" cy="1545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XOS Core</a:t>
            </a:r>
          </a:p>
        </p:txBody>
      </p:sp>
      <p:sp>
        <p:nvSpPr>
          <p:cNvPr id="205" name="Hexagon 204"/>
          <p:cNvSpPr/>
          <p:nvPr/>
        </p:nvSpPr>
        <p:spPr>
          <a:xfrm>
            <a:off x="5735755" y="836405"/>
            <a:ext cx="9321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Chameleon</a:t>
            </a:r>
          </a:p>
        </p:txBody>
      </p:sp>
      <p:sp>
        <p:nvSpPr>
          <p:cNvPr id="206" name="Hexagon 205"/>
          <p:cNvSpPr/>
          <p:nvPr/>
        </p:nvSpPr>
        <p:spPr>
          <a:xfrm>
            <a:off x="5735740" y="1027049"/>
            <a:ext cx="931910" cy="15099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Synchronizers</a:t>
            </a:r>
          </a:p>
        </p:txBody>
      </p:sp>
      <p:sp>
        <p:nvSpPr>
          <p:cNvPr id="207" name="Hexagon 206"/>
          <p:cNvSpPr/>
          <p:nvPr/>
        </p:nvSpPr>
        <p:spPr>
          <a:xfrm>
            <a:off x="6651149" y="836793"/>
            <a:ext cx="716136" cy="190859"/>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Tosca</a:t>
            </a:r>
          </a:p>
        </p:txBody>
      </p:sp>
      <p:sp>
        <p:nvSpPr>
          <p:cNvPr id="208" name="Hexagon 207"/>
          <p:cNvSpPr/>
          <p:nvPr/>
        </p:nvSpPr>
        <p:spPr>
          <a:xfrm>
            <a:off x="6659504" y="1010359"/>
            <a:ext cx="716132" cy="183023"/>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Database</a:t>
            </a:r>
          </a:p>
        </p:txBody>
      </p:sp>
      <p:sp>
        <p:nvSpPr>
          <p:cNvPr id="209" name="TextBox 208"/>
          <p:cNvSpPr txBox="1"/>
          <p:nvPr/>
        </p:nvSpPr>
        <p:spPr>
          <a:xfrm>
            <a:off x="935822" y="760420"/>
            <a:ext cx="1503982" cy="523220"/>
          </a:xfrm>
          <a:prstGeom prst="rect">
            <a:avLst/>
          </a:prstGeom>
          <a:noFill/>
        </p:spPr>
        <p:txBody>
          <a:bodyPr wrap="square" rtlCol="0">
            <a:spAutoFit/>
          </a:bodyPr>
          <a:lstStyle/>
          <a:p>
            <a:pPr defTabSz="457200">
              <a:buClrTx/>
              <a:buFontTx/>
              <a:buNone/>
            </a:pPr>
            <a:r>
              <a:rPr lang="en-US" b="1" kern="1200">
                <a:solidFill>
                  <a:srgbClr val="AF3333"/>
                </a:solidFill>
                <a:latin typeface="Calibri"/>
                <a:ea typeface="+mn-ea"/>
                <a:cs typeface="+mn-cs"/>
              </a:rPr>
              <a:t>Network Edge </a:t>
            </a:r>
          </a:p>
          <a:p>
            <a:pPr defTabSz="457200">
              <a:buClrTx/>
              <a:buFontTx/>
              <a:buNone/>
            </a:pPr>
            <a:r>
              <a:rPr lang="en-US" b="1" kern="1200">
                <a:solidFill>
                  <a:srgbClr val="AF3333"/>
                </a:solidFill>
                <a:latin typeface="Calibri"/>
                <a:ea typeface="+mn-ea"/>
                <a:cs typeface="+mn-cs"/>
              </a:rPr>
              <a:t>Mediator (NEM)</a:t>
            </a:r>
          </a:p>
        </p:txBody>
      </p:sp>
      <p:sp>
        <p:nvSpPr>
          <p:cNvPr id="210" name="Hexagon 209"/>
          <p:cNvSpPr/>
          <p:nvPr/>
        </p:nvSpPr>
        <p:spPr>
          <a:xfrm>
            <a:off x="2346361" y="851491"/>
            <a:ext cx="954046" cy="168539"/>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Elasticsearch</a:t>
            </a:r>
            <a:endParaRPr lang="en-US" sz="700" kern="1200">
              <a:solidFill>
                <a:prstClr val="black"/>
              </a:solidFill>
              <a:latin typeface="Calibri"/>
            </a:endParaRPr>
          </a:p>
        </p:txBody>
      </p:sp>
      <p:sp>
        <p:nvSpPr>
          <p:cNvPr id="211" name="Hexagon 210"/>
          <p:cNvSpPr/>
          <p:nvPr/>
        </p:nvSpPr>
        <p:spPr>
          <a:xfrm>
            <a:off x="2371427" y="1028405"/>
            <a:ext cx="928980" cy="14826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prstClr val="black"/>
                </a:solidFill>
                <a:latin typeface="Calibri"/>
              </a:rPr>
              <a:t>Logstash</a:t>
            </a:r>
          </a:p>
        </p:txBody>
      </p:sp>
      <p:sp>
        <p:nvSpPr>
          <p:cNvPr id="216" name="Hexagon 215"/>
          <p:cNvSpPr/>
          <p:nvPr/>
        </p:nvSpPr>
        <p:spPr>
          <a:xfrm>
            <a:off x="5191769" y="1369671"/>
            <a:ext cx="498288" cy="1719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dirty="0">
                <a:solidFill>
                  <a:prstClr val="black"/>
                </a:solidFill>
                <a:latin typeface="Calibri"/>
              </a:rPr>
              <a:t>sadis</a:t>
            </a:r>
          </a:p>
        </p:txBody>
      </p:sp>
      <p:sp>
        <p:nvSpPr>
          <p:cNvPr id="217" name="Hexagon 216"/>
          <p:cNvSpPr/>
          <p:nvPr/>
        </p:nvSpPr>
        <p:spPr>
          <a:xfrm>
            <a:off x="5626763" y="1371147"/>
            <a:ext cx="630385" cy="1719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dirty="0">
                <a:solidFill>
                  <a:prstClr val="black"/>
                </a:solidFill>
                <a:latin typeface="Calibri"/>
              </a:rPr>
              <a:t>kafka-i</a:t>
            </a:r>
          </a:p>
        </p:txBody>
      </p:sp>
      <p:sp>
        <p:nvSpPr>
          <p:cNvPr id="170" name="Rounded Rectangle 169"/>
          <p:cNvSpPr/>
          <p:nvPr/>
        </p:nvSpPr>
        <p:spPr>
          <a:xfrm>
            <a:off x="3454419" y="4435809"/>
            <a:ext cx="1255541" cy="292640"/>
          </a:xfrm>
          <a:prstGeom prst="roundRect">
            <a:avLst>
              <a:gd name="adj" fmla="val 42364"/>
            </a:avLst>
          </a:prstGeom>
        </p:spPr>
        <p:style>
          <a:lnRef idx="1">
            <a:schemeClr val="accent1"/>
          </a:lnRef>
          <a:fillRef idx="2">
            <a:schemeClr val="accent1"/>
          </a:fillRef>
          <a:effectRef idx="1">
            <a:schemeClr val="accent1"/>
          </a:effectRef>
          <a:fontRef idx="minor">
            <a:schemeClr val="dk1"/>
          </a:fontRef>
        </p:style>
        <p:txBody>
          <a:bodyPr rtlCol="0" anchor="ctr"/>
          <a:lstStyle/>
          <a:p>
            <a:pPr defTabSz="457200">
              <a:buClrTx/>
              <a:buFontTx/>
              <a:buNone/>
            </a:pPr>
            <a:r>
              <a:rPr lang="en-US" sz="1200" b="1" kern="1200">
                <a:solidFill>
                  <a:prstClr val="black"/>
                </a:solidFill>
                <a:latin typeface="Calibri"/>
              </a:rPr>
              <a:t>Iskratel OLT (X)</a:t>
            </a:r>
            <a:endParaRPr lang="en-US" b="1" kern="1200">
              <a:solidFill>
                <a:prstClr val="black"/>
              </a:solidFill>
              <a:latin typeface="Calibri"/>
            </a:endParaRPr>
          </a:p>
        </p:txBody>
      </p:sp>
      <p:sp>
        <p:nvSpPr>
          <p:cNvPr id="176" name="Rounded Rectangle 175"/>
          <p:cNvSpPr/>
          <p:nvPr/>
        </p:nvSpPr>
        <p:spPr>
          <a:xfrm>
            <a:off x="3454417" y="4082013"/>
            <a:ext cx="1238831" cy="292640"/>
          </a:xfrm>
          <a:prstGeom prst="roundRect">
            <a:avLst>
              <a:gd name="adj" fmla="val 39509"/>
            </a:avLst>
          </a:prstGeom>
        </p:spPr>
        <p:style>
          <a:lnRef idx="1">
            <a:schemeClr val="accent2"/>
          </a:lnRef>
          <a:fillRef idx="2">
            <a:schemeClr val="accent2"/>
          </a:fillRef>
          <a:effectRef idx="1">
            <a:schemeClr val="accent2"/>
          </a:effectRef>
          <a:fontRef idx="minor">
            <a:schemeClr val="dk1"/>
          </a:fontRef>
        </p:style>
        <p:txBody>
          <a:bodyPr rtlCol="0" anchor="ctr"/>
          <a:lstStyle/>
          <a:p>
            <a:pPr defTabSz="457200">
              <a:buClrTx/>
              <a:buFontTx/>
              <a:buNone/>
            </a:pPr>
            <a:r>
              <a:rPr lang="en-US" sz="1200" b="1" kern="1200">
                <a:solidFill>
                  <a:prstClr val="black"/>
                </a:solidFill>
                <a:latin typeface="Calibri"/>
              </a:rPr>
              <a:t>CIG OLT</a:t>
            </a:r>
          </a:p>
        </p:txBody>
      </p:sp>
      <p:sp>
        <p:nvSpPr>
          <p:cNvPr id="181" name="Rounded Rectangle 180"/>
          <p:cNvSpPr/>
          <p:nvPr/>
        </p:nvSpPr>
        <p:spPr>
          <a:xfrm>
            <a:off x="3454417" y="3725689"/>
            <a:ext cx="1238831" cy="292640"/>
          </a:xfrm>
          <a:prstGeom prst="roundRect">
            <a:avLst>
              <a:gd name="adj" fmla="val 42364"/>
            </a:avLst>
          </a:prstGeom>
        </p:spPr>
        <p:style>
          <a:lnRef idx="1">
            <a:schemeClr val="accent5"/>
          </a:lnRef>
          <a:fillRef idx="2">
            <a:schemeClr val="accent5"/>
          </a:fillRef>
          <a:effectRef idx="1">
            <a:schemeClr val="accent5"/>
          </a:effectRef>
          <a:fontRef idx="minor">
            <a:schemeClr val="dk1"/>
          </a:fontRef>
        </p:style>
        <p:txBody>
          <a:bodyPr rtlCol="0" anchor="ctr"/>
          <a:lstStyle/>
          <a:p>
            <a:pPr defTabSz="457200">
              <a:buClrTx/>
              <a:buFontTx/>
              <a:buNone/>
            </a:pPr>
            <a:r>
              <a:rPr lang="en-US" sz="1200" b="1" kern="1200">
                <a:solidFill>
                  <a:prstClr val="black"/>
                </a:solidFill>
                <a:latin typeface="Calibri"/>
              </a:rPr>
              <a:t>Adtran OLT</a:t>
            </a:r>
          </a:p>
        </p:txBody>
      </p:sp>
      <p:sp>
        <p:nvSpPr>
          <p:cNvPr id="260" name="Rounded Rectangle 259"/>
          <p:cNvSpPr/>
          <p:nvPr/>
        </p:nvSpPr>
        <p:spPr>
          <a:xfrm>
            <a:off x="3454429" y="4778828"/>
            <a:ext cx="1256925" cy="292640"/>
          </a:xfrm>
          <a:prstGeom prst="roundRect">
            <a:avLst>
              <a:gd name="adj"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defTabSz="457200">
              <a:buClrTx/>
              <a:buFontTx/>
              <a:buNone/>
            </a:pPr>
            <a:r>
              <a:rPr lang="en-US" sz="1200" b="1" kern="1200">
                <a:solidFill>
                  <a:prstClr val="black"/>
                </a:solidFill>
                <a:latin typeface="Calibri"/>
              </a:rPr>
              <a:t>Iskratel OLT (G)</a:t>
            </a:r>
            <a:endParaRPr lang="en-US" b="1" kern="1200">
              <a:solidFill>
                <a:prstClr val="black"/>
              </a:solidFill>
              <a:latin typeface="Calibri"/>
            </a:endParaRPr>
          </a:p>
        </p:txBody>
      </p:sp>
      <p:cxnSp>
        <p:nvCxnSpPr>
          <p:cNvPr id="261" name="Straight Connector 260"/>
          <p:cNvCxnSpPr>
            <a:stCxn id="170" idx="3"/>
          </p:cNvCxnSpPr>
          <p:nvPr/>
        </p:nvCxnSpPr>
        <p:spPr>
          <a:xfrm flipV="1">
            <a:off x="4709955" y="4333446"/>
            <a:ext cx="722264" cy="248703"/>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262" name="Straight Connector 261"/>
          <p:cNvCxnSpPr>
            <a:stCxn id="176" idx="3"/>
            <a:endCxn id="116" idx="1"/>
          </p:cNvCxnSpPr>
          <p:nvPr/>
        </p:nvCxnSpPr>
        <p:spPr>
          <a:xfrm flipV="1">
            <a:off x="4693245" y="4183369"/>
            <a:ext cx="738974" cy="449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269" name="Straight Connector 268"/>
          <p:cNvCxnSpPr>
            <a:stCxn id="19" idx="2"/>
            <a:endCxn id="218" idx="3"/>
          </p:cNvCxnSpPr>
          <p:nvPr/>
        </p:nvCxnSpPr>
        <p:spPr>
          <a:xfrm flipH="1" flipV="1">
            <a:off x="2196496" y="3531265"/>
            <a:ext cx="692959" cy="76647"/>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75" name="TextBox 274"/>
          <p:cNvSpPr txBox="1"/>
          <p:nvPr/>
        </p:nvSpPr>
        <p:spPr>
          <a:xfrm>
            <a:off x="1186483" y="3087415"/>
            <a:ext cx="776039" cy="276999"/>
          </a:xfrm>
          <a:prstGeom prst="rect">
            <a:avLst/>
          </a:prstGeom>
          <a:noFill/>
        </p:spPr>
        <p:txBody>
          <a:bodyPr wrap="square" rtlCol="0">
            <a:spAutoFit/>
          </a:bodyPr>
          <a:lstStyle/>
          <a:p>
            <a:pPr algn="r" defTabSz="457200">
              <a:buClrTx/>
              <a:buFontTx/>
              <a:buNone/>
            </a:pPr>
            <a:r>
              <a:rPr lang="en-US" sz="1200" i="1" kern="1200">
                <a:solidFill>
                  <a:srgbClr val="4B4B4B"/>
                </a:solidFill>
                <a:latin typeface="Calibri"/>
                <a:ea typeface="+mn-ea"/>
                <a:cs typeface="+mn-cs"/>
              </a:rPr>
              <a:t>Alpha</a:t>
            </a:r>
          </a:p>
        </p:txBody>
      </p:sp>
      <p:cxnSp>
        <p:nvCxnSpPr>
          <p:cNvPr id="276" name="Straight Connector 275"/>
          <p:cNvCxnSpPr>
            <a:endCxn id="277" idx="3"/>
          </p:cNvCxnSpPr>
          <p:nvPr/>
        </p:nvCxnSpPr>
        <p:spPr>
          <a:xfrm flipH="1" flipV="1">
            <a:off x="999171" y="3530972"/>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77" name="Rounded Rectangle 276"/>
          <p:cNvSpPr/>
          <p:nvPr/>
        </p:nvSpPr>
        <p:spPr>
          <a:xfrm>
            <a:off x="580850" y="3434708"/>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000" b="1" kern="1200" dirty="0">
                <a:solidFill>
                  <a:prstClr val="black"/>
                </a:solidFill>
                <a:latin typeface="Calibri"/>
              </a:rPr>
              <a:t>RG</a:t>
            </a:r>
          </a:p>
        </p:txBody>
      </p:sp>
      <p:sp>
        <p:nvSpPr>
          <p:cNvPr id="278" name="TextBox 277"/>
          <p:cNvSpPr txBox="1"/>
          <p:nvPr/>
        </p:nvSpPr>
        <p:spPr>
          <a:xfrm>
            <a:off x="1173977" y="3322189"/>
            <a:ext cx="776039" cy="276999"/>
          </a:xfrm>
          <a:prstGeom prst="rect">
            <a:avLst/>
          </a:prstGeom>
          <a:noFill/>
        </p:spPr>
        <p:txBody>
          <a:bodyPr wrap="square" rtlCol="0">
            <a:spAutoFit/>
          </a:bodyPr>
          <a:lstStyle/>
          <a:p>
            <a:pPr algn="r" defTabSz="457200">
              <a:buClrTx/>
              <a:buFontTx/>
              <a:buNone/>
            </a:pPr>
            <a:r>
              <a:rPr lang="en-US" sz="1200" i="1" kern="1200">
                <a:solidFill>
                  <a:srgbClr val="4B4B4B"/>
                </a:solidFill>
                <a:latin typeface="Calibri"/>
                <a:ea typeface="+mn-ea"/>
                <a:cs typeface="+mn-cs"/>
              </a:rPr>
              <a:t>Iskratel</a:t>
            </a:r>
          </a:p>
        </p:txBody>
      </p:sp>
      <p:cxnSp>
        <p:nvCxnSpPr>
          <p:cNvPr id="279" name="Straight Connector 278"/>
          <p:cNvCxnSpPr>
            <a:stCxn id="256" idx="1"/>
            <a:endCxn id="280" idx="3"/>
          </p:cNvCxnSpPr>
          <p:nvPr/>
        </p:nvCxnSpPr>
        <p:spPr>
          <a:xfrm flipH="1">
            <a:off x="999158" y="3748926"/>
            <a:ext cx="921578" cy="18538"/>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80" name="Rounded Rectangle 279"/>
          <p:cNvSpPr/>
          <p:nvPr/>
        </p:nvSpPr>
        <p:spPr>
          <a:xfrm>
            <a:off x="580850" y="3671200"/>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000" b="1" kern="1200" dirty="0">
                <a:solidFill>
                  <a:prstClr val="black"/>
                </a:solidFill>
                <a:latin typeface="Calibri"/>
              </a:rPr>
              <a:t>RG</a:t>
            </a:r>
          </a:p>
        </p:txBody>
      </p:sp>
      <p:sp>
        <p:nvSpPr>
          <p:cNvPr id="281" name="TextBox 280"/>
          <p:cNvSpPr txBox="1"/>
          <p:nvPr/>
        </p:nvSpPr>
        <p:spPr>
          <a:xfrm>
            <a:off x="1173977" y="3567043"/>
            <a:ext cx="776039" cy="276999"/>
          </a:xfrm>
          <a:prstGeom prst="rect">
            <a:avLst/>
          </a:prstGeom>
          <a:noFill/>
        </p:spPr>
        <p:txBody>
          <a:bodyPr wrap="square" rtlCol="0">
            <a:spAutoFit/>
          </a:bodyPr>
          <a:lstStyle/>
          <a:p>
            <a:pPr algn="r" defTabSz="457200">
              <a:buClrTx/>
              <a:buFontTx/>
              <a:buNone/>
            </a:pPr>
            <a:r>
              <a:rPr lang="en-US" sz="1200" i="1" kern="1200">
                <a:solidFill>
                  <a:srgbClr val="4B4B4B"/>
                </a:solidFill>
                <a:latin typeface="Calibri"/>
                <a:ea typeface="+mn-ea"/>
                <a:cs typeface="+mn-cs"/>
              </a:rPr>
              <a:t>Arcadyan</a:t>
            </a:r>
          </a:p>
        </p:txBody>
      </p:sp>
      <p:cxnSp>
        <p:nvCxnSpPr>
          <p:cNvPr id="283" name="Straight Connector 282"/>
          <p:cNvCxnSpPr>
            <a:stCxn id="284" idx="2"/>
            <a:endCxn id="282" idx="3"/>
          </p:cNvCxnSpPr>
          <p:nvPr/>
        </p:nvCxnSpPr>
        <p:spPr>
          <a:xfrm flipH="1">
            <a:off x="2182494" y="3885618"/>
            <a:ext cx="717329" cy="158950"/>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84" name="Oval 283"/>
          <p:cNvSpPr/>
          <p:nvPr/>
        </p:nvSpPr>
        <p:spPr>
          <a:xfrm>
            <a:off x="2899842" y="3856695"/>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cxnSp>
        <p:nvCxnSpPr>
          <p:cNvPr id="287" name="Straight Connector 286"/>
          <p:cNvCxnSpPr>
            <a:stCxn id="181" idx="1"/>
            <a:endCxn id="284" idx="6"/>
          </p:cNvCxnSpPr>
          <p:nvPr/>
        </p:nvCxnSpPr>
        <p:spPr>
          <a:xfrm flipH="1">
            <a:off x="2975743" y="3872029"/>
            <a:ext cx="478675" cy="13609"/>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288" name="Straight Connector 287"/>
          <p:cNvCxnSpPr>
            <a:endCxn id="289" idx="3"/>
          </p:cNvCxnSpPr>
          <p:nvPr/>
        </p:nvCxnSpPr>
        <p:spPr>
          <a:xfrm flipH="1" flipV="1">
            <a:off x="1011667" y="4053219"/>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89" name="Rounded Rectangle 288"/>
          <p:cNvSpPr/>
          <p:nvPr/>
        </p:nvSpPr>
        <p:spPr>
          <a:xfrm>
            <a:off x="593345" y="3956955"/>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000" b="1" kern="1200" dirty="0">
                <a:solidFill>
                  <a:prstClr val="black"/>
                </a:solidFill>
                <a:latin typeface="Calibri"/>
              </a:rPr>
              <a:t>RG</a:t>
            </a:r>
          </a:p>
        </p:txBody>
      </p:sp>
      <p:sp>
        <p:nvSpPr>
          <p:cNvPr id="290" name="TextBox 289"/>
          <p:cNvSpPr txBox="1"/>
          <p:nvPr/>
        </p:nvSpPr>
        <p:spPr>
          <a:xfrm>
            <a:off x="1186483" y="3844454"/>
            <a:ext cx="776039" cy="276999"/>
          </a:xfrm>
          <a:prstGeom prst="rect">
            <a:avLst/>
          </a:prstGeom>
          <a:noFill/>
        </p:spPr>
        <p:txBody>
          <a:bodyPr wrap="square" rtlCol="0">
            <a:spAutoFit/>
          </a:bodyPr>
          <a:lstStyle/>
          <a:p>
            <a:pPr algn="r" defTabSz="457200">
              <a:buClrTx/>
              <a:buFontTx/>
              <a:buNone/>
            </a:pPr>
            <a:r>
              <a:rPr lang="en-US" sz="1200" i="1" kern="1200">
                <a:solidFill>
                  <a:srgbClr val="4B4B4B"/>
                </a:solidFill>
                <a:latin typeface="Calibri"/>
                <a:ea typeface="+mn-ea"/>
                <a:cs typeface="+mn-cs"/>
              </a:rPr>
              <a:t>Adtran</a:t>
            </a:r>
          </a:p>
        </p:txBody>
      </p:sp>
      <p:cxnSp>
        <p:nvCxnSpPr>
          <p:cNvPr id="292" name="Straight Connector 291"/>
          <p:cNvCxnSpPr>
            <a:stCxn id="293" idx="2"/>
            <a:endCxn id="291" idx="3"/>
          </p:cNvCxnSpPr>
          <p:nvPr/>
        </p:nvCxnSpPr>
        <p:spPr>
          <a:xfrm flipH="1">
            <a:off x="2184016" y="4236717"/>
            <a:ext cx="717329" cy="6704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93" name="Oval 292"/>
          <p:cNvSpPr/>
          <p:nvPr/>
        </p:nvSpPr>
        <p:spPr>
          <a:xfrm>
            <a:off x="2901331" y="4207792"/>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cxnSp>
        <p:nvCxnSpPr>
          <p:cNvPr id="294" name="Straight Connector 293"/>
          <p:cNvCxnSpPr>
            <a:stCxn id="176" idx="1"/>
            <a:endCxn id="293" idx="6"/>
          </p:cNvCxnSpPr>
          <p:nvPr/>
        </p:nvCxnSpPr>
        <p:spPr>
          <a:xfrm flipH="1">
            <a:off x="2977272" y="4228333"/>
            <a:ext cx="477165" cy="8379"/>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295" name="Straight Connector 294"/>
          <p:cNvCxnSpPr>
            <a:endCxn id="296" idx="3"/>
          </p:cNvCxnSpPr>
          <p:nvPr/>
        </p:nvCxnSpPr>
        <p:spPr>
          <a:xfrm flipH="1" flipV="1">
            <a:off x="1013179" y="4312408"/>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96" name="Rounded Rectangle 295"/>
          <p:cNvSpPr/>
          <p:nvPr/>
        </p:nvSpPr>
        <p:spPr>
          <a:xfrm>
            <a:off x="594855" y="4216144"/>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000" b="1" kern="1200" dirty="0">
                <a:solidFill>
                  <a:prstClr val="black"/>
                </a:solidFill>
                <a:latin typeface="Calibri"/>
              </a:rPr>
              <a:t>RG</a:t>
            </a:r>
          </a:p>
        </p:txBody>
      </p:sp>
      <p:sp>
        <p:nvSpPr>
          <p:cNvPr id="297" name="TextBox 296"/>
          <p:cNvSpPr txBox="1"/>
          <p:nvPr/>
        </p:nvSpPr>
        <p:spPr>
          <a:xfrm>
            <a:off x="1196857" y="4088759"/>
            <a:ext cx="776039" cy="276999"/>
          </a:xfrm>
          <a:prstGeom prst="rect">
            <a:avLst/>
          </a:prstGeom>
          <a:noFill/>
        </p:spPr>
        <p:txBody>
          <a:bodyPr wrap="square" rtlCol="0">
            <a:spAutoFit/>
          </a:bodyPr>
          <a:lstStyle/>
          <a:p>
            <a:pPr algn="r" defTabSz="457200">
              <a:buClrTx/>
              <a:buFontTx/>
              <a:buNone/>
            </a:pPr>
            <a:r>
              <a:rPr lang="en-US" sz="1200" i="1" kern="1200">
                <a:solidFill>
                  <a:srgbClr val="4B4B4B"/>
                </a:solidFill>
                <a:latin typeface="Calibri"/>
                <a:ea typeface="+mn-ea"/>
                <a:cs typeface="+mn-cs"/>
              </a:rPr>
              <a:t>CIG    </a:t>
            </a:r>
          </a:p>
        </p:txBody>
      </p:sp>
      <p:cxnSp>
        <p:nvCxnSpPr>
          <p:cNvPr id="299" name="Straight Connector 298"/>
          <p:cNvCxnSpPr>
            <a:stCxn id="300" idx="2"/>
            <a:endCxn id="298" idx="3"/>
          </p:cNvCxnSpPr>
          <p:nvPr/>
        </p:nvCxnSpPr>
        <p:spPr>
          <a:xfrm flipH="1">
            <a:off x="2186712" y="4565526"/>
            <a:ext cx="717329" cy="1691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0" name="Oval 299"/>
          <p:cNvSpPr/>
          <p:nvPr/>
        </p:nvSpPr>
        <p:spPr>
          <a:xfrm>
            <a:off x="2904027" y="4536607"/>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cxnSp>
        <p:nvCxnSpPr>
          <p:cNvPr id="301" name="Straight Connector 300"/>
          <p:cNvCxnSpPr>
            <a:stCxn id="170" idx="1"/>
            <a:endCxn id="300" idx="6"/>
          </p:cNvCxnSpPr>
          <p:nvPr/>
        </p:nvCxnSpPr>
        <p:spPr>
          <a:xfrm flipH="1" flipV="1">
            <a:off x="2979954" y="4565526"/>
            <a:ext cx="474460" cy="16603"/>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302" name="Straight Connector 301"/>
          <p:cNvCxnSpPr>
            <a:endCxn id="303" idx="3"/>
          </p:cNvCxnSpPr>
          <p:nvPr/>
        </p:nvCxnSpPr>
        <p:spPr>
          <a:xfrm flipH="1" flipV="1">
            <a:off x="1015875" y="4591092"/>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3" name="Rounded Rectangle 302"/>
          <p:cNvSpPr/>
          <p:nvPr/>
        </p:nvSpPr>
        <p:spPr>
          <a:xfrm>
            <a:off x="597560" y="4494828"/>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000" b="1" kern="1200" dirty="0">
                <a:solidFill>
                  <a:prstClr val="black"/>
                </a:solidFill>
                <a:latin typeface="Calibri"/>
              </a:rPr>
              <a:t>RG</a:t>
            </a:r>
          </a:p>
        </p:txBody>
      </p:sp>
      <p:cxnSp>
        <p:nvCxnSpPr>
          <p:cNvPr id="305" name="Straight Connector 304"/>
          <p:cNvCxnSpPr>
            <a:stCxn id="306" idx="2"/>
            <a:endCxn id="304" idx="3"/>
          </p:cNvCxnSpPr>
          <p:nvPr/>
        </p:nvCxnSpPr>
        <p:spPr>
          <a:xfrm flipH="1" flipV="1">
            <a:off x="2190838" y="4859824"/>
            <a:ext cx="692264" cy="4992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6" name="Oval 305"/>
          <p:cNvSpPr/>
          <p:nvPr/>
        </p:nvSpPr>
        <p:spPr>
          <a:xfrm>
            <a:off x="2883115" y="4880822"/>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cxnSp>
        <p:nvCxnSpPr>
          <p:cNvPr id="307" name="Straight Connector 306"/>
          <p:cNvCxnSpPr>
            <a:stCxn id="260" idx="1"/>
            <a:endCxn id="306" idx="6"/>
          </p:cNvCxnSpPr>
          <p:nvPr/>
        </p:nvCxnSpPr>
        <p:spPr>
          <a:xfrm flipH="1" flipV="1">
            <a:off x="2959031" y="4909746"/>
            <a:ext cx="495385" cy="15403"/>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308" name="Straight Connector 307"/>
          <p:cNvCxnSpPr>
            <a:stCxn id="304" idx="1"/>
            <a:endCxn id="309" idx="3"/>
          </p:cNvCxnSpPr>
          <p:nvPr/>
        </p:nvCxnSpPr>
        <p:spPr>
          <a:xfrm flipH="1">
            <a:off x="1020035" y="4859820"/>
            <a:ext cx="909083" cy="17006"/>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9" name="Rounded Rectangle 308"/>
          <p:cNvSpPr/>
          <p:nvPr/>
        </p:nvSpPr>
        <p:spPr>
          <a:xfrm>
            <a:off x="601700" y="4780562"/>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000" b="1" kern="1200" dirty="0">
                <a:solidFill>
                  <a:prstClr val="black"/>
                </a:solidFill>
                <a:latin typeface="Calibri"/>
              </a:rPr>
              <a:t>RG</a:t>
            </a:r>
          </a:p>
        </p:txBody>
      </p:sp>
      <p:sp>
        <p:nvSpPr>
          <p:cNvPr id="310" name="TextBox 309"/>
          <p:cNvSpPr txBox="1"/>
          <p:nvPr/>
        </p:nvSpPr>
        <p:spPr>
          <a:xfrm>
            <a:off x="1178008" y="4376777"/>
            <a:ext cx="776039" cy="276999"/>
          </a:xfrm>
          <a:prstGeom prst="rect">
            <a:avLst/>
          </a:prstGeom>
          <a:noFill/>
        </p:spPr>
        <p:txBody>
          <a:bodyPr wrap="square" rtlCol="0">
            <a:spAutoFit/>
          </a:bodyPr>
          <a:lstStyle/>
          <a:p>
            <a:pPr algn="r" defTabSz="457200">
              <a:buClrTx/>
              <a:buFontTx/>
              <a:buNone/>
            </a:pPr>
            <a:r>
              <a:rPr lang="en-US" sz="1200" i="1" kern="1200">
                <a:solidFill>
                  <a:srgbClr val="4B4B4B"/>
                </a:solidFill>
                <a:latin typeface="Calibri"/>
                <a:ea typeface="+mn-ea"/>
                <a:cs typeface="+mn-cs"/>
              </a:rPr>
              <a:t>Iskratel</a:t>
            </a:r>
          </a:p>
        </p:txBody>
      </p:sp>
      <p:sp>
        <p:nvSpPr>
          <p:cNvPr id="311" name="TextBox 310"/>
          <p:cNvSpPr txBox="1"/>
          <p:nvPr/>
        </p:nvSpPr>
        <p:spPr>
          <a:xfrm>
            <a:off x="1180002" y="4662857"/>
            <a:ext cx="776039" cy="276999"/>
          </a:xfrm>
          <a:prstGeom prst="rect">
            <a:avLst/>
          </a:prstGeom>
          <a:noFill/>
        </p:spPr>
        <p:txBody>
          <a:bodyPr wrap="square" rtlCol="0">
            <a:spAutoFit/>
          </a:bodyPr>
          <a:lstStyle/>
          <a:p>
            <a:pPr algn="r" defTabSz="457200">
              <a:buClrTx/>
              <a:buFontTx/>
              <a:buNone/>
            </a:pPr>
            <a:r>
              <a:rPr lang="en-US" sz="1200" i="1" kern="1200">
                <a:solidFill>
                  <a:srgbClr val="4B4B4B"/>
                </a:solidFill>
                <a:latin typeface="Calibri"/>
                <a:ea typeface="+mn-ea"/>
                <a:cs typeface="+mn-cs"/>
              </a:rPr>
              <a:t>Iskratel</a:t>
            </a:r>
          </a:p>
        </p:txBody>
      </p:sp>
      <p:sp>
        <p:nvSpPr>
          <p:cNvPr id="312" name="Rounded Rectangle 311"/>
          <p:cNvSpPr/>
          <p:nvPr/>
        </p:nvSpPr>
        <p:spPr>
          <a:xfrm>
            <a:off x="2774011" y="2708396"/>
            <a:ext cx="1145901" cy="303824"/>
          </a:xfrm>
          <a:prstGeom prst="roundRect">
            <a:avLst>
              <a:gd name="adj" fmla="val 49668"/>
            </a:avLst>
          </a:prstGeom>
          <a:ln>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defTabSz="457200">
              <a:buClrTx/>
              <a:buFontTx/>
              <a:buNone/>
            </a:pPr>
            <a:r>
              <a:rPr lang="en-US" sz="1200" b="1" kern="1200">
                <a:solidFill>
                  <a:prstClr val="black"/>
                </a:solidFill>
                <a:latin typeface="Calibri"/>
              </a:rPr>
              <a:t>BBSim</a:t>
            </a:r>
          </a:p>
        </p:txBody>
      </p:sp>
      <p:cxnSp>
        <p:nvCxnSpPr>
          <p:cNvPr id="109" name="Straight Arrow Connector 108"/>
          <p:cNvCxnSpPr/>
          <p:nvPr/>
        </p:nvCxnSpPr>
        <p:spPr>
          <a:xfrm flipV="1">
            <a:off x="284085" y="676641"/>
            <a:ext cx="8356" cy="2377354"/>
          </a:xfrm>
          <a:prstGeom prst="straightConnector1">
            <a:avLst/>
          </a:prstGeom>
          <a:ln w="38100" cap="rnd" cmpd="sng">
            <a:solidFill>
              <a:schemeClr val="tx1">
                <a:lumMod val="60000"/>
                <a:lumOff val="40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rot="16200000">
            <a:off x="-356982" y="1700030"/>
            <a:ext cx="1265390" cy="307777"/>
          </a:xfrm>
          <a:prstGeom prst="rect">
            <a:avLst/>
          </a:prstGeom>
          <a:solidFill>
            <a:schemeClr val="bg1"/>
          </a:solidFill>
        </p:spPr>
        <p:txBody>
          <a:bodyPr wrap="none" rtlCol="0">
            <a:spAutoFit/>
          </a:bodyPr>
          <a:lstStyle/>
          <a:p>
            <a:pPr defTabSz="457200">
              <a:buClrTx/>
              <a:buFontTx/>
              <a:buNone/>
            </a:pPr>
            <a:r>
              <a:rPr lang="en-US" kern="1200">
                <a:solidFill>
                  <a:srgbClr val="4B4B4B"/>
                </a:solidFill>
                <a:latin typeface="Calibri"/>
                <a:ea typeface="+mn-ea"/>
                <a:cs typeface="+mn-cs"/>
              </a:rPr>
              <a:t>Software Stack</a:t>
            </a:r>
          </a:p>
        </p:txBody>
      </p:sp>
      <p:cxnSp>
        <p:nvCxnSpPr>
          <p:cNvPr id="313" name="Straight Arrow Connector 312"/>
          <p:cNvCxnSpPr/>
          <p:nvPr/>
        </p:nvCxnSpPr>
        <p:spPr>
          <a:xfrm flipV="1">
            <a:off x="275725" y="3087417"/>
            <a:ext cx="16716" cy="2047477"/>
          </a:xfrm>
          <a:prstGeom prst="straightConnector1">
            <a:avLst/>
          </a:prstGeom>
          <a:ln w="38100" cap="rnd" cmpd="sng">
            <a:solidFill>
              <a:schemeClr val="tx1">
                <a:lumMod val="60000"/>
                <a:lumOff val="40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14" name="TextBox 313"/>
          <p:cNvSpPr txBox="1"/>
          <p:nvPr/>
        </p:nvSpPr>
        <p:spPr>
          <a:xfrm rot="16200000">
            <a:off x="-177123" y="3780931"/>
            <a:ext cx="905704" cy="307777"/>
          </a:xfrm>
          <a:prstGeom prst="rect">
            <a:avLst/>
          </a:prstGeom>
          <a:solidFill>
            <a:schemeClr val="bg1"/>
          </a:solidFill>
        </p:spPr>
        <p:txBody>
          <a:bodyPr wrap="none" rtlCol="0">
            <a:spAutoFit/>
          </a:bodyPr>
          <a:lstStyle/>
          <a:p>
            <a:pPr defTabSz="457200">
              <a:buClrTx/>
              <a:buFontTx/>
              <a:buNone/>
            </a:pPr>
            <a:r>
              <a:rPr lang="en-US" kern="1200">
                <a:solidFill>
                  <a:srgbClr val="4B4B4B"/>
                </a:solidFill>
                <a:latin typeface="Calibri"/>
                <a:ea typeface="+mn-ea"/>
                <a:cs typeface="+mn-cs"/>
              </a:rPr>
              <a:t>Hardware</a:t>
            </a:r>
          </a:p>
        </p:txBody>
      </p:sp>
      <p:cxnSp>
        <p:nvCxnSpPr>
          <p:cNvPr id="315" name="Straight Connector 314"/>
          <p:cNvCxnSpPr>
            <a:endCxn id="62" idx="2"/>
          </p:cNvCxnSpPr>
          <p:nvPr/>
        </p:nvCxnSpPr>
        <p:spPr>
          <a:xfrm flipV="1">
            <a:off x="3757635" y="2401159"/>
            <a:ext cx="315896" cy="30723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317" name="Rounded Rectangle 316"/>
          <p:cNvSpPr/>
          <p:nvPr/>
        </p:nvSpPr>
        <p:spPr>
          <a:xfrm>
            <a:off x="1900132" y="2790564"/>
            <a:ext cx="289003" cy="85695"/>
          </a:xfrm>
          <a:prstGeom prst="roundRect">
            <a:avLst>
              <a:gd name="adj" fmla="val 49668"/>
            </a:avLst>
          </a:prstGeom>
          <a:ln w="12700" cmpd="sng">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defTabSz="457200">
              <a:buClrTx/>
              <a:buFontTx/>
              <a:buNone/>
            </a:pPr>
            <a:endParaRPr lang="en-US" sz="1200" b="1" kern="1200">
              <a:solidFill>
                <a:prstClr val="black"/>
              </a:solidFill>
              <a:latin typeface="Calibri"/>
            </a:endParaRPr>
          </a:p>
        </p:txBody>
      </p:sp>
      <p:cxnSp>
        <p:nvCxnSpPr>
          <p:cNvPr id="319" name="Straight Connector 318"/>
          <p:cNvCxnSpPr>
            <a:stCxn id="317" idx="3"/>
            <a:endCxn id="312" idx="1"/>
          </p:cNvCxnSpPr>
          <p:nvPr/>
        </p:nvCxnSpPr>
        <p:spPr>
          <a:xfrm>
            <a:off x="2189129" y="2833392"/>
            <a:ext cx="584882" cy="26916"/>
          </a:xfrm>
          <a:prstGeom prst="line">
            <a:avLst/>
          </a:prstGeom>
          <a:ln w="19050" cap="rnd" cmpd="sng">
            <a:solidFill>
              <a:srgbClr val="4B994B"/>
            </a:solidFill>
            <a:prstDash val="sysDash"/>
          </a:ln>
          <a:effectLst/>
        </p:spPr>
        <p:style>
          <a:lnRef idx="2">
            <a:schemeClr val="accent1"/>
          </a:lnRef>
          <a:fillRef idx="0">
            <a:schemeClr val="accent1"/>
          </a:fillRef>
          <a:effectRef idx="1">
            <a:schemeClr val="accent1"/>
          </a:effectRef>
          <a:fontRef idx="minor">
            <a:schemeClr val="tx1"/>
          </a:fontRef>
        </p:style>
      </p:cxnSp>
      <p:sp>
        <p:nvSpPr>
          <p:cNvPr id="320" name="Oval 319"/>
          <p:cNvSpPr/>
          <p:nvPr/>
        </p:nvSpPr>
        <p:spPr>
          <a:xfrm>
            <a:off x="2498518" y="2818398"/>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sp>
        <p:nvSpPr>
          <p:cNvPr id="324" name="Rounded Rectangle 323"/>
          <p:cNvSpPr/>
          <p:nvPr/>
        </p:nvSpPr>
        <p:spPr>
          <a:xfrm>
            <a:off x="1910506" y="2909544"/>
            <a:ext cx="289003" cy="85695"/>
          </a:xfrm>
          <a:prstGeom prst="roundRect">
            <a:avLst>
              <a:gd name="adj" fmla="val 49668"/>
            </a:avLst>
          </a:prstGeom>
          <a:ln w="12700" cmpd="sng">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defTabSz="457200">
              <a:buClrTx/>
              <a:buFontTx/>
              <a:buNone/>
            </a:pPr>
            <a:endParaRPr lang="en-US" sz="1200" b="1" kern="1200">
              <a:solidFill>
                <a:prstClr val="black"/>
              </a:solidFill>
              <a:latin typeface="Calibri"/>
            </a:endParaRPr>
          </a:p>
        </p:txBody>
      </p:sp>
      <p:sp>
        <p:nvSpPr>
          <p:cNvPr id="325" name="Rounded Rectangle 324"/>
          <p:cNvSpPr/>
          <p:nvPr/>
        </p:nvSpPr>
        <p:spPr>
          <a:xfrm>
            <a:off x="1894999" y="2665568"/>
            <a:ext cx="289003" cy="85695"/>
          </a:xfrm>
          <a:prstGeom prst="roundRect">
            <a:avLst>
              <a:gd name="adj" fmla="val 49668"/>
            </a:avLst>
          </a:prstGeom>
          <a:ln w="12700" cmpd="sng">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defTabSz="457200">
              <a:buClrTx/>
              <a:buFontTx/>
              <a:buNone/>
            </a:pPr>
            <a:endParaRPr lang="en-US" sz="1200" b="1" kern="1200">
              <a:solidFill>
                <a:prstClr val="black"/>
              </a:solidFill>
              <a:latin typeface="Calibri"/>
            </a:endParaRPr>
          </a:p>
        </p:txBody>
      </p:sp>
      <p:cxnSp>
        <p:nvCxnSpPr>
          <p:cNvPr id="326" name="Straight Connector 325"/>
          <p:cNvCxnSpPr>
            <a:stCxn id="325" idx="3"/>
            <a:endCxn id="320" idx="1"/>
          </p:cNvCxnSpPr>
          <p:nvPr/>
        </p:nvCxnSpPr>
        <p:spPr>
          <a:xfrm>
            <a:off x="2183993" y="2708396"/>
            <a:ext cx="325638" cy="118470"/>
          </a:xfrm>
          <a:prstGeom prst="line">
            <a:avLst/>
          </a:prstGeom>
          <a:ln w="19050" cap="rnd" cmpd="sng">
            <a:solidFill>
              <a:srgbClr val="4B994B"/>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29" name="Straight Connector 328"/>
          <p:cNvCxnSpPr>
            <a:stCxn id="324" idx="3"/>
            <a:endCxn id="320" idx="3"/>
          </p:cNvCxnSpPr>
          <p:nvPr/>
        </p:nvCxnSpPr>
        <p:spPr>
          <a:xfrm flipV="1">
            <a:off x="2199515" y="2867789"/>
            <a:ext cx="310137" cy="84603"/>
          </a:xfrm>
          <a:prstGeom prst="line">
            <a:avLst/>
          </a:prstGeom>
          <a:ln w="19050" cap="rnd" cmpd="sng">
            <a:solidFill>
              <a:srgbClr val="4B994B"/>
            </a:solidFill>
            <a:prstDash val="sysDash"/>
          </a:ln>
          <a:effectLst/>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42" y="3233033"/>
            <a:ext cx="261747" cy="167788"/>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defTabSz="457200">
              <a:buClrTx/>
              <a:buFontTx/>
              <a:buNone/>
            </a:pPr>
            <a:endParaRPr lang="en-US" sz="1800" kern="1200">
              <a:solidFill>
                <a:prstClr val="black"/>
              </a:solidFill>
              <a:latin typeface="Calibri"/>
            </a:endParaRPr>
          </a:p>
        </p:txBody>
      </p:sp>
      <p:sp>
        <p:nvSpPr>
          <p:cNvPr id="218" name="Rounded Rectangle 217"/>
          <p:cNvSpPr/>
          <p:nvPr/>
        </p:nvSpPr>
        <p:spPr>
          <a:xfrm>
            <a:off x="1934754" y="3447352"/>
            <a:ext cx="261747" cy="1677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457200">
              <a:buClrTx/>
              <a:buFontTx/>
              <a:buNone/>
            </a:pPr>
            <a:endParaRPr lang="en-US" sz="1800" kern="1200">
              <a:solidFill>
                <a:prstClr val="black"/>
              </a:solidFill>
              <a:latin typeface="Calibri"/>
            </a:endParaRPr>
          </a:p>
        </p:txBody>
      </p:sp>
      <p:sp>
        <p:nvSpPr>
          <p:cNvPr id="256" name="Rounded Rectangle 255"/>
          <p:cNvSpPr/>
          <p:nvPr/>
        </p:nvSpPr>
        <p:spPr>
          <a:xfrm>
            <a:off x="1920759" y="3665033"/>
            <a:ext cx="261747" cy="16778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57200">
              <a:buClrTx/>
              <a:buFontTx/>
              <a:buNone/>
            </a:pPr>
            <a:endParaRPr lang="en-US" sz="1800" kern="1200">
              <a:solidFill>
                <a:prstClr val="black"/>
              </a:solidFill>
              <a:latin typeface="Calibri"/>
            </a:endParaRPr>
          </a:p>
        </p:txBody>
      </p:sp>
      <p:sp>
        <p:nvSpPr>
          <p:cNvPr id="282" name="Rounded Rectangle 281"/>
          <p:cNvSpPr/>
          <p:nvPr/>
        </p:nvSpPr>
        <p:spPr>
          <a:xfrm>
            <a:off x="1920759" y="3960675"/>
            <a:ext cx="261747" cy="167788"/>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defTabSz="457200">
              <a:buClrTx/>
              <a:buFontTx/>
              <a:buNone/>
            </a:pPr>
            <a:endParaRPr lang="en-US" sz="1800" kern="1200">
              <a:solidFill>
                <a:prstClr val="black"/>
              </a:solidFill>
              <a:latin typeface="Calibri"/>
            </a:endParaRPr>
          </a:p>
        </p:txBody>
      </p:sp>
      <p:sp>
        <p:nvSpPr>
          <p:cNvPr id="291" name="Rounded Rectangle 290"/>
          <p:cNvSpPr/>
          <p:nvPr/>
        </p:nvSpPr>
        <p:spPr>
          <a:xfrm>
            <a:off x="1922271" y="4219866"/>
            <a:ext cx="261747" cy="1677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buClrTx/>
              <a:buFontTx/>
              <a:buNone/>
            </a:pPr>
            <a:endParaRPr lang="en-US" sz="1800" kern="1200">
              <a:solidFill>
                <a:prstClr val="black"/>
              </a:solidFill>
              <a:latin typeface="Calibri"/>
            </a:endParaRPr>
          </a:p>
        </p:txBody>
      </p:sp>
      <p:sp>
        <p:nvSpPr>
          <p:cNvPr id="298" name="Rounded Rectangle 297"/>
          <p:cNvSpPr/>
          <p:nvPr/>
        </p:nvSpPr>
        <p:spPr>
          <a:xfrm>
            <a:off x="1924967" y="4498551"/>
            <a:ext cx="261747" cy="1677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457200">
              <a:buClrTx/>
              <a:buFontTx/>
              <a:buNone/>
            </a:pPr>
            <a:endParaRPr lang="en-US" sz="1800" kern="1200">
              <a:solidFill>
                <a:prstClr val="black"/>
              </a:solidFill>
              <a:latin typeface="Calibri"/>
            </a:endParaRPr>
          </a:p>
        </p:txBody>
      </p:sp>
      <p:sp>
        <p:nvSpPr>
          <p:cNvPr id="304" name="Rounded Rectangle 303"/>
          <p:cNvSpPr/>
          <p:nvPr/>
        </p:nvSpPr>
        <p:spPr>
          <a:xfrm>
            <a:off x="1929093" y="4775931"/>
            <a:ext cx="261747" cy="1677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457200">
              <a:buClrTx/>
              <a:buFontTx/>
              <a:buNone/>
            </a:pPr>
            <a:endParaRPr lang="en-US" sz="1800" kern="1200">
              <a:solidFill>
                <a:prstClr val="black"/>
              </a:solidFill>
              <a:latin typeface="Calibri"/>
            </a:endParaRPr>
          </a:p>
        </p:txBody>
      </p:sp>
    </p:spTree>
    <p:extLst>
      <p:ext uri="{BB962C8B-B14F-4D97-AF65-F5344CB8AC3E}">
        <p14:creationId xmlns:p14="http://schemas.microsoft.com/office/powerpoint/2010/main" val="198987758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3F77B4F-7684-CF4F-BE07-FE5B034C8F10}"/>
              </a:ext>
            </a:extLst>
          </p:cNvPr>
          <p:cNvSpPr txBox="1">
            <a:spLocks/>
          </p:cNvSpPr>
          <p:nvPr/>
        </p:nvSpPr>
        <p:spPr>
          <a:xfrm>
            <a:off x="2320086" y="-31187"/>
            <a:ext cx="4352544" cy="52322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uClrTx/>
              <a:buFontTx/>
              <a:buNone/>
            </a:pPr>
            <a:r>
              <a:rPr lang="en-US" sz="2800" b="1" dirty="0">
                <a:solidFill>
                  <a:srgbClr val="4F81BD"/>
                </a:solidFill>
                <a:latin typeface="Calibri"/>
              </a:rPr>
              <a:t>    Demo setup BBWF 2018</a:t>
            </a:r>
          </a:p>
        </p:txBody>
      </p:sp>
      <p:pic>
        <p:nvPicPr>
          <p:cNvPr id="24" name="Picture 23"/>
          <p:cNvPicPr>
            <a:picLocks noChangeAspect="1"/>
          </p:cNvPicPr>
          <p:nvPr/>
        </p:nvPicPr>
        <p:blipFill>
          <a:blip r:embed="rId2"/>
          <a:stretch>
            <a:fillRect/>
          </a:stretch>
        </p:blipFill>
        <p:spPr>
          <a:xfrm>
            <a:off x="405891" y="638586"/>
            <a:ext cx="2301952" cy="4285549"/>
          </a:xfrm>
          <a:prstGeom prst="rect">
            <a:avLst/>
          </a:prstGeom>
        </p:spPr>
      </p:pic>
      <p:sp>
        <p:nvSpPr>
          <p:cNvPr id="25" name="TextBox 24"/>
          <p:cNvSpPr txBox="1"/>
          <p:nvPr/>
        </p:nvSpPr>
        <p:spPr>
          <a:xfrm>
            <a:off x="3146308" y="2544284"/>
            <a:ext cx="2108199" cy="523220"/>
          </a:xfrm>
          <a:prstGeom prst="rect">
            <a:avLst/>
          </a:prstGeom>
          <a:noFill/>
        </p:spPr>
        <p:txBody>
          <a:bodyPr wrap="square" rtlCol="0">
            <a:spAutoFit/>
          </a:bodyPr>
          <a:lstStyle/>
          <a:p>
            <a:pPr>
              <a:buClrTx/>
              <a:buFontTx/>
              <a:buNone/>
              <a:defRPr/>
            </a:pPr>
            <a:r>
              <a:rPr lang="en-US" sz="1800" b="1" smtClean="0">
                <a:solidFill>
                  <a:srgbClr val="AF3333"/>
                </a:solidFill>
                <a:latin typeface="Calibri"/>
                <a:ea typeface="+mn-ea"/>
                <a:cs typeface="+mn-cs"/>
              </a:rPr>
              <a:t>OLTs</a:t>
            </a:r>
            <a:r>
              <a:rPr lang="en-US" sz="1800" b="1" smtClean="0">
                <a:solidFill>
                  <a:sysClr val="windowText" lastClr="000000"/>
                </a:solidFill>
                <a:latin typeface="Calibri"/>
                <a:ea typeface="+mn-ea"/>
                <a:cs typeface="+mn-cs"/>
              </a:rPr>
              <a:t>: Adtran, CIG, </a:t>
            </a:r>
          </a:p>
          <a:p>
            <a:pPr>
              <a:buClrTx/>
              <a:buFontTx/>
              <a:buNone/>
              <a:defRPr/>
            </a:pPr>
            <a:r>
              <a:rPr lang="en-US" sz="1800" b="1" smtClean="0">
                <a:solidFill>
                  <a:sysClr val="windowText" lastClr="000000"/>
                </a:solidFill>
                <a:latin typeface="Calibri"/>
                <a:ea typeface="+mn-ea"/>
                <a:cs typeface="+mn-cs"/>
              </a:rPr>
              <a:t>EdgeCore &amp; Iskratel</a:t>
            </a:r>
          </a:p>
        </p:txBody>
      </p:sp>
      <p:sp>
        <p:nvSpPr>
          <p:cNvPr id="26" name="Right Brace 25"/>
          <p:cNvSpPr/>
          <p:nvPr/>
        </p:nvSpPr>
        <p:spPr>
          <a:xfrm>
            <a:off x="2782241" y="2434973"/>
            <a:ext cx="237066" cy="1083734"/>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algn="ctr">
              <a:buClrTx/>
              <a:buFontTx/>
              <a:buNone/>
              <a:defRPr/>
            </a:pPr>
            <a:endParaRPr lang="en-US" sz="1800" smtClean="0">
              <a:solidFill>
                <a:srgbClr val="4B4B4B"/>
              </a:solidFill>
              <a:ea typeface="+mn-ea"/>
              <a:cs typeface="+mn-cs"/>
            </a:endParaRPr>
          </a:p>
        </p:txBody>
      </p:sp>
      <p:sp>
        <p:nvSpPr>
          <p:cNvPr id="27" name="Right Brace 26"/>
          <p:cNvSpPr/>
          <p:nvPr/>
        </p:nvSpPr>
        <p:spPr>
          <a:xfrm>
            <a:off x="2799173" y="3781173"/>
            <a:ext cx="254001" cy="863600"/>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algn="ctr">
              <a:buClrTx/>
              <a:buFontTx/>
              <a:buNone/>
              <a:defRPr/>
            </a:pPr>
            <a:endParaRPr lang="en-US" sz="1800" smtClean="0">
              <a:solidFill>
                <a:srgbClr val="4B4B4B"/>
              </a:solidFill>
              <a:ea typeface="+mn-ea"/>
              <a:cs typeface="+mn-cs"/>
            </a:endParaRPr>
          </a:p>
        </p:txBody>
      </p:sp>
      <p:sp>
        <p:nvSpPr>
          <p:cNvPr id="28" name="TextBox 27"/>
          <p:cNvSpPr txBox="1"/>
          <p:nvPr/>
        </p:nvSpPr>
        <p:spPr>
          <a:xfrm>
            <a:off x="3197109" y="3861984"/>
            <a:ext cx="3281356" cy="923330"/>
          </a:xfrm>
          <a:prstGeom prst="rect">
            <a:avLst/>
          </a:prstGeom>
          <a:noFill/>
        </p:spPr>
        <p:txBody>
          <a:bodyPr wrap="square" rtlCol="0">
            <a:spAutoFit/>
          </a:bodyPr>
          <a:lstStyle/>
          <a:p>
            <a:pPr>
              <a:buClrTx/>
              <a:buFontTx/>
              <a:buNone/>
              <a:defRPr/>
            </a:pPr>
            <a:r>
              <a:rPr lang="en-US" sz="1800" b="1" smtClean="0">
                <a:solidFill>
                  <a:srgbClr val="AF3333"/>
                </a:solidFill>
                <a:latin typeface="Calibri"/>
                <a:ea typeface="+mn-ea"/>
                <a:cs typeface="+mn-cs"/>
              </a:rPr>
              <a:t>Servers</a:t>
            </a:r>
            <a:r>
              <a:rPr lang="en-US" sz="1800" b="1" smtClean="0">
                <a:solidFill>
                  <a:sysClr val="windowText" lastClr="000000"/>
                </a:solidFill>
                <a:latin typeface="Calibri"/>
                <a:ea typeface="+mn-ea"/>
                <a:cs typeface="+mn-cs"/>
              </a:rPr>
              <a:t>: VOLTHA, ONOS, XOS, K8s, ELK, Docker, Prometheus, Grafana, Kibana</a:t>
            </a:r>
          </a:p>
        </p:txBody>
      </p:sp>
      <p:sp>
        <p:nvSpPr>
          <p:cNvPr id="29" name="TextBox 28"/>
          <p:cNvSpPr txBox="1"/>
          <p:nvPr/>
        </p:nvSpPr>
        <p:spPr>
          <a:xfrm>
            <a:off x="3171707" y="1235377"/>
            <a:ext cx="2334183" cy="923330"/>
          </a:xfrm>
          <a:prstGeom prst="rect">
            <a:avLst/>
          </a:prstGeom>
          <a:noFill/>
        </p:spPr>
        <p:txBody>
          <a:bodyPr wrap="square" rtlCol="0">
            <a:spAutoFit/>
          </a:bodyPr>
          <a:lstStyle/>
          <a:p>
            <a:pPr>
              <a:buClrTx/>
              <a:buFontTx/>
              <a:buNone/>
              <a:defRPr/>
            </a:pPr>
            <a:r>
              <a:rPr lang="en-US" sz="1800" b="1" smtClean="0">
                <a:solidFill>
                  <a:srgbClr val="AF3333"/>
                </a:solidFill>
                <a:latin typeface="Calibri"/>
                <a:ea typeface="+mn-ea"/>
                <a:cs typeface="+mn-cs"/>
              </a:rPr>
              <a:t>ONUs</a:t>
            </a:r>
            <a:r>
              <a:rPr lang="en-US" sz="1800" b="1" smtClean="0">
                <a:solidFill>
                  <a:sysClr val="windowText" lastClr="000000"/>
                </a:solidFill>
                <a:latin typeface="Calibri"/>
                <a:ea typeface="+mn-ea"/>
                <a:cs typeface="+mn-cs"/>
              </a:rPr>
              <a:t>: Arcadyan, Alpha, Adtran, CIG, Iskratel</a:t>
            </a:r>
          </a:p>
        </p:txBody>
      </p:sp>
      <p:sp>
        <p:nvSpPr>
          <p:cNvPr id="30" name="Right Brace 29"/>
          <p:cNvSpPr/>
          <p:nvPr/>
        </p:nvSpPr>
        <p:spPr>
          <a:xfrm>
            <a:off x="2782240" y="1131104"/>
            <a:ext cx="237067" cy="1159935"/>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algn="ctr">
              <a:buClrTx/>
              <a:buFontTx/>
              <a:buNone/>
              <a:defRPr/>
            </a:pPr>
            <a:endParaRPr lang="en-US" sz="1800" smtClean="0">
              <a:solidFill>
                <a:srgbClr val="4B4B4B"/>
              </a:solidFill>
              <a:ea typeface="+mn-ea"/>
              <a:cs typeface="+mn-cs"/>
            </a:endParaRPr>
          </a:p>
        </p:txBody>
      </p:sp>
      <p:cxnSp>
        <p:nvCxnSpPr>
          <p:cNvPr id="31" name="Straight Arrow Connector 30"/>
          <p:cNvCxnSpPr/>
          <p:nvPr/>
        </p:nvCxnSpPr>
        <p:spPr>
          <a:xfrm flipH="1">
            <a:off x="2748375" y="3654172"/>
            <a:ext cx="305988" cy="0"/>
          </a:xfrm>
          <a:prstGeom prst="straightConnector1">
            <a:avLst/>
          </a:prstGeom>
          <a:noFill/>
          <a:ln w="25400" cap="flat" cmpd="sng" algn="ctr">
            <a:solidFill>
              <a:srgbClr val="4B87CC"/>
            </a:solidFill>
            <a:prstDash val="solid"/>
            <a:tailEnd type="arrow"/>
          </a:ln>
          <a:effectLst>
            <a:outerShdw blurRad="40000" dist="20000" dir="5400000" rotWithShape="0">
              <a:srgbClr val="000000">
                <a:alpha val="38000"/>
              </a:srgbClr>
            </a:outerShdw>
          </a:effectLst>
        </p:spPr>
      </p:cxnSp>
      <p:sp>
        <p:nvSpPr>
          <p:cNvPr id="32" name="TextBox 31"/>
          <p:cNvSpPr txBox="1"/>
          <p:nvPr/>
        </p:nvSpPr>
        <p:spPr>
          <a:xfrm>
            <a:off x="3171707" y="3464455"/>
            <a:ext cx="2650065" cy="307777"/>
          </a:xfrm>
          <a:prstGeom prst="rect">
            <a:avLst/>
          </a:prstGeom>
          <a:noFill/>
        </p:spPr>
        <p:txBody>
          <a:bodyPr wrap="square" rtlCol="0">
            <a:spAutoFit/>
          </a:bodyPr>
          <a:lstStyle/>
          <a:p>
            <a:pPr>
              <a:buClrTx/>
              <a:buFontTx/>
              <a:buNone/>
              <a:defRPr/>
            </a:pPr>
            <a:r>
              <a:rPr lang="en-US" sz="1800" b="1" smtClean="0">
                <a:solidFill>
                  <a:srgbClr val="AF3333"/>
                </a:solidFill>
                <a:latin typeface="Calibri"/>
                <a:ea typeface="+mn-ea"/>
                <a:cs typeface="+mn-cs"/>
              </a:rPr>
              <a:t>AGG switch: </a:t>
            </a:r>
            <a:r>
              <a:rPr lang="en-US" sz="1800" b="1" smtClean="0">
                <a:solidFill>
                  <a:srgbClr val="4B4B4B">
                    <a:lumMod val="50000"/>
                  </a:srgbClr>
                </a:solidFill>
                <a:latin typeface="Calibri"/>
                <a:ea typeface="+mn-ea"/>
                <a:cs typeface="+mn-cs"/>
              </a:rPr>
              <a:t>EdgeCore</a:t>
            </a:r>
          </a:p>
        </p:txBody>
      </p:sp>
    </p:spTree>
    <p:extLst>
      <p:ext uri="{BB962C8B-B14F-4D97-AF65-F5344CB8AC3E}">
        <p14:creationId xmlns:p14="http://schemas.microsoft.com/office/powerpoint/2010/main" val="409762937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a:lnSpc>
                <a:spcPts val="3600"/>
              </a:lnSpc>
              <a:spcBef>
                <a:spcPct val="0"/>
              </a:spcBef>
              <a:spcAft>
                <a:spcPct val="0"/>
              </a:spcAft>
              <a:buClr>
                <a:srgbClr val="FFFFFF"/>
              </a:buClr>
              <a:buSzTx/>
            </a:pPr>
            <a:r>
              <a:rPr lang="en-US"/>
              <a:t>SEBA Development &amp; Roadmap</a:t>
            </a:r>
            <a:endParaRPr lang="en-US">
              <a:solidFill>
                <a:srgbClr val="FFFFFF"/>
              </a:solidFill>
              <a:latin typeface="Calibri" charset="0"/>
              <a:ea typeface="ＭＳ Ｐゴシック" charset="0"/>
              <a:cs typeface="Calibri" charset="0"/>
              <a:sym typeface="Calibri" charset="0"/>
            </a:endParaRP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32</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199032574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039753" y="1464525"/>
            <a:ext cx="1162887" cy="618445"/>
          </a:xfrm>
          <a:prstGeom prst="rect">
            <a:avLst/>
          </a:prstGeom>
          <a:effectLst>
            <a:glow rad="228600">
              <a:schemeClr val="accent3">
                <a:satMod val="175000"/>
                <a:alpha val="40000"/>
              </a:schemeClr>
            </a:glo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4648" y="657283"/>
            <a:ext cx="1184777" cy="775490"/>
          </a:xfrm>
          <a:prstGeom prst="rect">
            <a:avLst/>
          </a:prstGeom>
        </p:spPr>
      </p:pic>
      <p:pic>
        <p:nvPicPr>
          <p:cNvPr id="7" name="Picture 6"/>
          <p:cNvPicPr>
            <a:picLocks noChangeAspect="1"/>
          </p:cNvPicPr>
          <p:nvPr/>
        </p:nvPicPr>
        <p:blipFill>
          <a:blip r:embed="rId5"/>
          <a:stretch>
            <a:fillRect/>
          </a:stretch>
        </p:blipFill>
        <p:spPr>
          <a:xfrm>
            <a:off x="1055935" y="2082970"/>
            <a:ext cx="1263788" cy="636949"/>
          </a:xfrm>
          <a:prstGeom prst="rect">
            <a:avLst/>
          </a:prstGeom>
        </p:spPr>
      </p:pic>
      <p:sp>
        <p:nvSpPr>
          <p:cNvPr id="10" name="Rectangle 9"/>
          <p:cNvSpPr/>
          <p:nvPr/>
        </p:nvSpPr>
        <p:spPr>
          <a:xfrm>
            <a:off x="1846144" y="-4464"/>
            <a:ext cx="5561951" cy="584776"/>
          </a:xfrm>
          <a:prstGeom prst="rect">
            <a:avLst/>
          </a:prstGeom>
        </p:spPr>
        <p:txBody>
          <a:bodyPr wrap="square">
            <a:spAutoFit/>
          </a:bodyPr>
          <a:lstStyle/>
          <a:p>
            <a:pPr algn="ctr" defTabSz="457200">
              <a:buClrTx/>
              <a:buFontTx/>
              <a:buNone/>
            </a:pPr>
            <a:r>
              <a:rPr lang="en-US" sz="3200" b="1" kern="1200">
                <a:solidFill>
                  <a:srgbClr val="4F81BD"/>
                </a:solidFill>
                <a:latin typeface="Calibri"/>
                <a:ea typeface="+mn-ea"/>
                <a:cs typeface="+mn-cs"/>
              </a:rPr>
              <a:t>Distributed DevOps - SEBA</a:t>
            </a:r>
            <a:endParaRPr lang="en-US" sz="3200" b="1" kern="1200">
              <a:solidFill>
                <a:prstClr val="black"/>
              </a:solidFill>
              <a:latin typeface="Calibri"/>
              <a:ea typeface="+mn-ea"/>
              <a:cs typeface="+mn-cs"/>
            </a:endParaRPr>
          </a:p>
        </p:txBody>
      </p:sp>
      <p:sp>
        <p:nvSpPr>
          <p:cNvPr id="11" name="Left-Right Arrow 10"/>
          <p:cNvSpPr/>
          <p:nvPr/>
        </p:nvSpPr>
        <p:spPr>
          <a:xfrm rot="5400000">
            <a:off x="4284218" y="2407327"/>
            <a:ext cx="642306" cy="283439"/>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12" name="Left-Right Arrow 11"/>
          <p:cNvSpPr/>
          <p:nvPr/>
        </p:nvSpPr>
        <p:spPr>
          <a:xfrm rot="7913431">
            <a:off x="5446188" y="1364702"/>
            <a:ext cx="690173" cy="241893"/>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13" name="Left-Right Arrow 12"/>
          <p:cNvSpPr/>
          <p:nvPr/>
        </p:nvSpPr>
        <p:spPr>
          <a:xfrm rot="1850754">
            <a:off x="2936467" y="1216189"/>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14" name="Left-Right Arrow 13"/>
          <p:cNvSpPr/>
          <p:nvPr/>
        </p:nvSpPr>
        <p:spPr>
          <a:xfrm>
            <a:off x="2593042" y="2305972"/>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15" name="Left-Right Arrow 14"/>
          <p:cNvSpPr/>
          <p:nvPr/>
        </p:nvSpPr>
        <p:spPr>
          <a:xfrm>
            <a:off x="5667878" y="2283727"/>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16" name="TextBox 15"/>
          <p:cNvSpPr txBox="1"/>
          <p:nvPr/>
        </p:nvSpPr>
        <p:spPr>
          <a:xfrm>
            <a:off x="4621185" y="2341428"/>
            <a:ext cx="922567" cy="430887"/>
          </a:xfrm>
          <a:prstGeom prst="rect">
            <a:avLst/>
          </a:prstGeom>
          <a:noFill/>
        </p:spPr>
        <p:txBody>
          <a:bodyPr wrap="none" rtlCol="0">
            <a:spAutoFit/>
          </a:bodyPr>
          <a:lstStyle/>
          <a:p>
            <a:pPr defTabSz="457200">
              <a:buClrTx/>
              <a:buFontTx/>
              <a:buNone/>
            </a:pPr>
            <a:r>
              <a:rPr lang="en-US" sz="1100" kern="1200">
                <a:solidFill>
                  <a:prstClr val="black"/>
                </a:solidFill>
                <a:latin typeface="Calibri"/>
                <a:ea typeface="+mn-ea"/>
                <a:cs typeface="+mn-cs"/>
              </a:rPr>
              <a:t>SEBA System</a:t>
            </a:r>
          </a:p>
          <a:p>
            <a:pPr defTabSz="457200">
              <a:buClrTx/>
              <a:buFontTx/>
              <a:buNone/>
            </a:pPr>
            <a:r>
              <a:rPr lang="en-US" sz="1100" kern="1200">
                <a:solidFill>
                  <a:prstClr val="black"/>
                </a:solidFill>
                <a:latin typeface="Calibri"/>
                <a:ea typeface="+mn-ea"/>
                <a:cs typeface="+mn-cs"/>
              </a:rPr>
              <a:t>End-to-End</a:t>
            </a:r>
          </a:p>
        </p:txBody>
      </p:sp>
      <p:sp>
        <p:nvSpPr>
          <p:cNvPr id="17" name="TextBox 16"/>
          <p:cNvSpPr txBox="1"/>
          <p:nvPr/>
        </p:nvSpPr>
        <p:spPr>
          <a:xfrm>
            <a:off x="2598112" y="2526789"/>
            <a:ext cx="1064872" cy="600164"/>
          </a:xfrm>
          <a:prstGeom prst="rect">
            <a:avLst/>
          </a:prstGeom>
          <a:noFill/>
        </p:spPr>
        <p:txBody>
          <a:bodyPr wrap="square" rtlCol="0">
            <a:spAutoFit/>
          </a:bodyPr>
          <a:lstStyle/>
          <a:p>
            <a:pPr defTabSz="457200">
              <a:buClrTx/>
              <a:buFontTx/>
              <a:buNone/>
            </a:pPr>
            <a:r>
              <a:rPr lang="en-US" sz="1100" kern="1200">
                <a:solidFill>
                  <a:prstClr val="black"/>
                </a:solidFill>
                <a:latin typeface="Calibri"/>
                <a:ea typeface="+mn-ea"/>
                <a:cs typeface="+mn-cs"/>
              </a:rPr>
              <a:t>OLT, Switch </a:t>
            </a:r>
          </a:p>
          <a:p>
            <a:pPr defTabSz="457200">
              <a:buClrTx/>
              <a:buFontTx/>
              <a:buNone/>
            </a:pPr>
            <a:r>
              <a:rPr lang="en-US" sz="1100" kern="1200">
                <a:solidFill>
                  <a:prstClr val="black"/>
                </a:solidFill>
                <a:latin typeface="Calibri"/>
                <a:ea typeface="+mn-ea"/>
                <a:cs typeface="+mn-cs"/>
              </a:rPr>
              <a:t>Hardware</a:t>
            </a:r>
          </a:p>
          <a:p>
            <a:pPr defTabSz="457200">
              <a:buClrTx/>
              <a:buFontTx/>
              <a:buNone/>
            </a:pPr>
            <a:r>
              <a:rPr lang="en-US" sz="1100" kern="1200">
                <a:solidFill>
                  <a:prstClr val="black"/>
                </a:solidFill>
                <a:latin typeface="Calibri"/>
                <a:ea typeface="+mn-ea"/>
                <a:cs typeface="+mn-cs"/>
              </a:rPr>
              <a:t>Redfish APIs</a:t>
            </a:r>
          </a:p>
        </p:txBody>
      </p:sp>
      <p:sp>
        <p:nvSpPr>
          <p:cNvPr id="18" name="TextBox 17"/>
          <p:cNvSpPr txBox="1"/>
          <p:nvPr/>
        </p:nvSpPr>
        <p:spPr>
          <a:xfrm rot="1947635">
            <a:off x="2633000" y="1385114"/>
            <a:ext cx="1033600" cy="430887"/>
          </a:xfrm>
          <a:prstGeom prst="rect">
            <a:avLst/>
          </a:prstGeom>
          <a:noFill/>
        </p:spPr>
        <p:txBody>
          <a:bodyPr wrap="none" rtlCol="0">
            <a:spAutoFit/>
          </a:bodyPr>
          <a:lstStyle/>
          <a:p>
            <a:pPr algn="ctr" defTabSz="457200">
              <a:buClrTx/>
              <a:buFontTx/>
              <a:buNone/>
            </a:pPr>
            <a:r>
              <a:rPr lang="en-US" sz="1100" kern="1200">
                <a:solidFill>
                  <a:prstClr val="black"/>
                </a:solidFill>
                <a:latin typeface="Calibri"/>
                <a:ea typeface="+mn-ea"/>
                <a:cs typeface="+mn-cs"/>
              </a:rPr>
              <a:t>OLT</a:t>
            </a:r>
          </a:p>
          <a:p>
            <a:pPr algn="ctr" defTabSz="457200">
              <a:buClrTx/>
              <a:buFontTx/>
              <a:buNone/>
            </a:pPr>
            <a:r>
              <a:rPr lang="en-US" sz="1100" kern="1200">
                <a:solidFill>
                  <a:prstClr val="black"/>
                </a:solidFill>
                <a:latin typeface="Calibri"/>
                <a:ea typeface="+mn-ea"/>
                <a:cs typeface="+mn-cs"/>
              </a:rPr>
              <a:t>Software (BAL)</a:t>
            </a:r>
          </a:p>
        </p:txBody>
      </p:sp>
      <p:pic>
        <p:nvPicPr>
          <p:cNvPr id="3" name="Picture 2"/>
          <p:cNvPicPr>
            <a:picLocks noChangeAspect="1"/>
          </p:cNvPicPr>
          <p:nvPr/>
        </p:nvPicPr>
        <p:blipFill>
          <a:blip r:embed="rId6"/>
          <a:stretch>
            <a:fillRect/>
          </a:stretch>
        </p:blipFill>
        <p:spPr>
          <a:xfrm>
            <a:off x="4154720" y="3012451"/>
            <a:ext cx="970636" cy="873572"/>
          </a:xfrm>
          <a:prstGeom prst="rect">
            <a:avLst/>
          </a:prstGeom>
          <a:effectLst>
            <a:glow rad="228600">
              <a:schemeClr val="accent3">
                <a:satMod val="175000"/>
                <a:alpha val="40000"/>
              </a:schemeClr>
            </a:glow>
          </a:effectLst>
        </p:spPr>
      </p:pic>
      <p:sp>
        <p:nvSpPr>
          <p:cNvPr id="26" name="Rectangle 25"/>
          <p:cNvSpPr/>
          <p:nvPr/>
        </p:nvSpPr>
        <p:spPr>
          <a:xfrm>
            <a:off x="4281453" y="3801959"/>
            <a:ext cx="715761" cy="369332"/>
          </a:xfrm>
          <a:prstGeom prst="rect">
            <a:avLst/>
          </a:prstGeom>
          <a:effectLst>
            <a:glow rad="228600">
              <a:schemeClr val="accent3">
                <a:satMod val="175000"/>
                <a:alpha val="40000"/>
              </a:schemeClr>
            </a:glow>
          </a:effectLst>
        </p:spPr>
        <p:txBody>
          <a:bodyPr wrap="none">
            <a:spAutoFit/>
          </a:bodyPr>
          <a:lstStyle/>
          <a:p>
            <a:pPr defTabSz="457200">
              <a:buClrTx/>
              <a:buFontTx/>
              <a:buNone/>
            </a:pPr>
            <a:r>
              <a:rPr lang="en-US" sz="1800" b="1" kern="1200">
                <a:solidFill>
                  <a:srgbClr val="0097A7"/>
                </a:solidFill>
                <a:latin typeface="Calibri"/>
                <a:ea typeface="+mn-ea"/>
                <a:cs typeface="+mn-cs"/>
              </a:rPr>
              <a:t>AT&amp;T</a:t>
            </a:r>
          </a:p>
        </p:txBody>
      </p:sp>
      <p:pic>
        <p:nvPicPr>
          <p:cNvPr id="33" name="Picture 32"/>
          <p:cNvPicPr>
            <a:picLocks noChangeAspect="1"/>
          </p:cNvPicPr>
          <p:nvPr/>
        </p:nvPicPr>
        <p:blipFill>
          <a:blip r:embed="rId7"/>
          <a:stretch>
            <a:fillRect/>
          </a:stretch>
        </p:blipFill>
        <p:spPr>
          <a:xfrm>
            <a:off x="5966312" y="934007"/>
            <a:ext cx="1034950" cy="222069"/>
          </a:xfrm>
          <a:prstGeom prst="rect">
            <a:avLst/>
          </a:prstGeom>
        </p:spPr>
      </p:pic>
      <p:sp>
        <p:nvSpPr>
          <p:cNvPr id="34" name="TextBox 33"/>
          <p:cNvSpPr txBox="1"/>
          <p:nvPr/>
        </p:nvSpPr>
        <p:spPr>
          <a:xfrm rot="18713639">
            <a:off x="5612570" y="1418871"/>
            <a:ext cx="958385" cy="261610"/>
          </a:xfrm>
          <a:prstGeom prst="rect">
            <a:avLst/>
          </a:prstGeom>
          <a:noFill/>
        </p:spPr>
        <p:txBody>
          <a:bodyPr wrap="square" rtlCol="0">
            <a:spAutoFit/>
          </a:bodyPr>
          <a:lstStyle/>
          <a:p>
            <a:pPr defTabSz="457200">
              <a:buClrTx/>
              <a:buFontTx/>
              <a:buNone/>
            </a:pPr>
            <a:r>
              <a:rPr lang="en-US" sz="1100" kern="1200">
                <a:solidFill>
                  <a:prstClr val="black"/>
                </a:solidFill>
                <a:latin typeface="Calibri"/>
                <a:ea typeface="+mn-ea"/>
                <a:cs typeface="+mn-cs"/>
              </a:rPr>
              <a:t>OpenOMCI</a:t>
            </a:r>
          </a:p>
        </p:txBody>
      </p:sp>
      <p:pic>
        <p:nvPicPr>
          <p:cNvPr id="35" name="Picture 34"/>
          <p:cNvPicPr>
            <a:picLocks noChangeAspect="1"/>
          </p:cNvPicPr>
          <p:nvPr/>
        </p:nvPicPr>
        <p:blipFill>
          <a:blip r:embed="rId8"/>
          <a:stretch>
            <a:fillRect/>
          </a:stretch>
        </p:blipFill>
        <p:spPr>
          <a:xfrm>
            <a:off x="6709864" y="1814407"/>
            <a:ext cx="1318986" cy="911935"/>
          </a:xfrm>
          <a:prstGeom prst="rect">
            <a:avLst/>
          </a:prstGeom>
        </p:spPr>
      </p:pic>
      <p:pic>
        <p:nvPicPr>
          <p:cNvPr id="36" name="Picture 35"/>
          <p:cNvPicPr>
            <a:picLocks noChangeAspect="1"/>
          </p:cNvPicPr>
          <p:nvPr/>
        </p:nvPicPr>
        <p:blipFill>
          <a:blip r:embed="rId9"/>
          <a:stretch>
            <a:fillRect/>
          </a:stretch>
        </p:blipFill>
        <p:spPr>
          <a:xfrm>
            <a:off x="6876143" y="2547622"/>
            <a:ext cx="873850" cy="197918"/>
          </a:xfrm>
          <a:prstGeom prst="rect">
            <a:avLst/>
          </a:prstGeom>
        </p:spPr>
      </p:pic>
      <p:pic>
        <p:nvPicPr>
          <p:cNvPr id="37" name="Picture 36"/>
          <p:cNvPicPr>
            <a:picLocks noChangeAspect="1"/>
          </p:cNvPicPr>
          <p:nvPr/>
        </p:nvPicPr>
        <p:blipFill>
          <a:blip r:embed="rId10"/>
          <a:stretch>
            <a:fillRect/>
          </a:stretch>
        </p:blipFill>
        <p:spPr>
          <a:xfrm>
            <a:off x="6876172" y="2895554"/>
            <a:ext cx="834571" cy="221694"/>
          </a:xfrm>
          <a:prstGeom prst="rect">
            <a:avLst/>
          </a:prstGeom>
        </p:spPr>
      </p:pic>
      <p:sp>
        <p:nvSpPr>
          <p:cNvPr id="38" name="TextBox 37"/>
          <p:cNvSpPr txBox="1"/>
          <p:nvPr/>
        </p:nvSpPr>
        <p:spPr>
          <a:xfrm>
            <a:off x="5585054" y="2561414"/>
            <a:ext cx="1064872" cy="261610"/>
          </a:xfrm>
          <a:prstGeom prst="rect">
            <a:avLst/>
          </a:prstGeom>
          <a:noFill/>
        </p:spPr>
        <p:txBody>
          <a:bodyPr wrap="square" rtlCol="0">
            <a:spAutoFit/>
          </a:bodyPr>
          <a:lstStyle/>
          <a:p>
            <a:pPr defTabSz="457200">
              <a:buClrTx/>
              <a:buFontTx/>
              <a:buNone/>
            </a:pPr>
            <a:r>
              <a:rPr lang="en-US" sz="1100" kern="1200">
                <a:solidFill>
                  <a:prstClr val="black"/>
                </a:solidFill>
                <a:latin typeface="Calibri"/>
                <a:ea typeface="+mn-ea"/>
                <a:cs typeface="+mn-cs"/>
              </a:rPr>
              <a:t>OLT &amp; ONU </a:t>
            </a:r>
          </a:p>
        </p:txBody>
      </p:sp>
      <p:pic>
        <p:nvPicPr>
          <p:cNvPr id="39" name="Picture 38"/>
          <p:cNvPicPr>
            <a:picLocks noChangeAspect="1"/>
          </p:cNvPicPr>
          <p:nvPr/>
        </p:nvPicPr>
        <p:blipFill>
          <a:blip r:embed="rId11"/>
          <a:stretch>
            <a:fillRect/>
          </a:stretch>
        </p:blipFill>
        <p:spPr>
          <a:xfrm>
            <a:off x="1485883" y="3604083"/>
            <a:ext cx="1199273" cy="421731"/>
          </a:xfrm>
          <a:prstGeom prst="rect">
            <a:avLst/>
          </a:prstGeom>
        </p:spPr>
      </p:pic>
      <p:sp>
        <p:nvSpPr>
          <p:cNvPr id="40" name="Left-Right Arrow 39"/>
          <p:cNvSpPr/>
          <p:nvPr/>
        </p:nvSpPr>
        <p:spPr>
          <a:xfrm rot="20294051">
            <a:off x="2914985" y="3338362"/>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41" name="TextBox 40"/>
          <p:cNvSpPr txBox="1"/>
          <p:nvPr/>
        </p:nvSpPr>
        <p:spPr>
          <a:xfrm>
            <a:off x="1687858" y="3908090"/>
            <a:ext cx="1160599" cy="261610"/>
          </a:xfrm>
          <a:prstGeom prst="rect">
            <a:avLst/>
          </a:prstGeom>
          <a:solidFill>
            <a:schemeClr val="bg1"/>
          </a:solidFill>
          <a:ln>
            <a:solidFill>
              <a:srgbClr val="FFFFFF"/>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defTabSz="457200">
              <a:buClrTx/>
              <a:buFontTx/>
              <a:buNone/>
            </a:pPr>
            <a:r>
              <a:rPr lang="en-US" sz="1100" kern="1200">
                <a:solidFill>
                  <a:prstClr val="white"/>
                </a:solidFill>
                <a:latin typeface="Calibri"/>
              </a:rPr>
              <a:t>VOLTHA 2.0</a:t>
            </a:r>
          </a:p>
        </p:txBody>
      </p:sp>
      <p:sp>
        <p:nvSpPr>
          <p:cNvPr id="42" name="Left-Right Arrow 41"/>
          <p:cNvSpPr/>
          <p:nvPr/>
        </p:nvSpPr>
        <p:spPr>
          <a:xfrm rot="1504787">
            <a:off x="5637320" y="3338362"/>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43" name="TextBox 42"/>
          <p:cNvSpPr txBox="1"/>
          <p:nvPr/>
        </p:nvSpPr>
        <p:spPr>
          <a:xfrm rot="20453478">
            <a:off x="2886915" y="3576442"/>
            <a:ext cx="904912" cy="261610"/>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defTabSz="457200">
              <a:buClrTx/>
              <a:buFontTx/>
              <a:buNone/>
            </a:pPr>
            <a:r>
              <a:rPr lang="en-US" sz="1100" kern="1200">
                <a:solidFill>
                  <a:prstClr val="black"/>
                </a:solidFill>
                <a:latin typeface="Calibri"/>
              </a:rPr>
              <a:t>VOLTHA 2.0</a:t>
            </a:r>
          </a:p>
        </p:txBody>
      </p:sp>
      <p:sp>
        <p:nvSpPr>
          <p:cNvPr id="44" name="TextBox 43"/>
          <p:cNvSpPr txBox="1"/>
          <p:nvPr/>
        </p:nvSpPr>
        <p:spPr>
          <a:xfrm rot="1522584">
            <a:off x="5401143" y="3578411"/>
            <a:ext cx="904912" cy="43088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defTabSz="457200">
              <a:buClrTx/>
              <a:buFontTx/>
              <a:buNone/>
            </a:pPr>
            <a:r>
              <a:rPr lang="en-US" sz="1100" kern="1200">
                <a:solidFill>
                  <a:prstClr val="black"/>
                </a:solidFill>
                <a:latin typeface="Calibri"/>
              </a:rPr>
              <a:t>Technology Profiles</a:t>
            </a:r>
          </a:p>
        </p:txBody>
      </p:sp>
      <p:pic>
        <p:nvPicPr>
          <p:cNvPr id="45" name="Picture 44"/>
          <p:cNvPicPr>
            <a:picLocks noChangeAspect="1"/>
          </p:cNvPicPr>
          <p:nvPr/>
        </p:nvPicPr>
        <p:blipFill>
          <a:blip r:embed="rId12"/>
          <a:stretch>
            <a:fillRect/>
          </a:stretch>
        </p:blipFill>
        <p:spPr>
          <a:xfrm>
            <a:off x="6453348" y="3367241"/>
            <a:ext cx="1257366" cy="584550"/>
          </a:xfrm>
          <a:prstGeom prst="rect">
            <a:avLst/>
          </a:prstGeom>
        </p:spPr>
      </p:pic>
      <p:pic>
        <p:nvPicPr>
          <p:cNvPr id="48" name="Picture 47"/>
          <p:cNvPicPr>
            <a:picLocks noChangeAspect="1"/>
          </p:cNvPicPr>
          <p:nvPr/>
        </p:nvPicPr>
        <p:blipFill>
          <a:blip r:embed="rId13"/>
          <a:stretch>
            <a:fillRect/>
          </a:stretch>
        </p:blipFill>
        <p:spPr>
          <a:xfrm>
            <a:off x="6548855" y="3799038"/>
            <a:ext cx="1098361" cy="453559"/>
          </a:xfrm>
          <a:prstGeom prst="rect">
            <a:avLst/>
          </a:prstGeom>
        </p:spPr>
      </p:pic>
      <p:pic>
        <p:nvPicPr>
          <p:cNvPr id="49" name="Picture 48"/>
          <p:cNvPicPr>
            <a:picLocks noChangeAspect="1"/>
          </p:cNvPicPr>
          <p:nvPr/>
        </p:nvPicPr>
        <p:blipFill>
          <a:blip r:embed="rId14"/>
          <a:stretch>
            <a:fillRect/>
          </a:stretch>
        </p:blipFill>
        <p:spPr>
          <a:xfrm>
            <a:off x="2409887" y="4921671"/>
            <a:ext cx="1291629" cy="212971"/>
          </a:xfrm>
          <a:prstGeom prst="rect">
            <a:avLst/>
          </a:prstGeom>
        </p:spPr>
      </p:pic>
      <p:pic>
        <p:nvPicPr>
          <p:cNvPr id="50" name="Picture 49"/>
          <p:cNvPicPr>
            <a:picLocks noChangeAspect="1"/>
          </p:cNvPicPr>
          <p:nvPr/>
        </p:nvPicPr>
        <p:blipFill>
          <a:blip r:embed="rId15"/>
          <a:stretch>
            <a:fillRect/>
          </a:stretch>
        </p:blipFill>
        <p:spPr>
          <a:xfrm>
            <a:off x="4033659" y="4733798"/>
            <a:ext cx="1411549" cy="409702"/>
          </a:xfrm>
          <a:prstGeom prst="rect">
            <a:avLst/>
          </a:prstGeom>
        </p:spPr>
      </p:pic>
      <p:pic>
        <p:nvPicPr>
          <p:cNvPr id="51" name="Picture 50"/>
          <p:cNvPicPr>
            <a:picLocks noChangeAspect="1"/>
          </p:cNvPicPr>
          <p:nvPr/>
        </p:nvPicPr>
        <p:blipFill>
          <a:blip r:embed="rId16"/>
          <a:stretch>
            <a:fillRect/>
          </a:stretch>
        </p:blipFill>
        <p:spPr>
          <a:xfrm>
            <a:off x="5739286" y="4876054"/>
            <a:ext cx="714087" cy="272835"/>
          </a:xfrm>
          <a:prstGeom prst="rect">
            <a:avLst/>
          </a:prstGeom>
        </p:spPr>
      </p:pic>
      <p:sp>
        <p:nvSpPr>
          <p:cNvPr id="52" name="Left-Right Arrow 51"/>
          <p:cNvSpPr/>
          <p:nvPr/>
        </p:nvSpPr>
        <p:spPr>
          <a:xfrm rot="5400000">
            <a:off x="4300044" y="4353836"/>
            <a:ext cx="642306" cy="283439"/>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53" name="TextBox 52"/>
          <p:cNvSpPr txBox="1"/>
          <p:nvPr/>
        </p:nvSpPr>
        <p:spPr>
          <a:xfrm>
            <a:off x="4773584" y="4283031"/>
            <a:ext cx="1128584" cy="430887"/>
          </a:xfrm>
          <a:prstGeom prst="rect">
            <a:avLst/>
          </a:prstGeom>
          <a:noFill/>
        </p:spPr>
        <p:txBody>
          <a:bodyPr wrap="none" rtlCol="0">
            <a:spAutoFit/>
          </a:bodyPr>
          <a:lstStyle/>
          <a:p>
            <a:pPr defTabSz="457200">
              <a:buClrTx/>
              <a:buFontTx/>
              <a:buNone/>
            </a:pPr>
            <a:r>
              <a:rPr lang="en-US" sz="1100" kern="1200">
                <a:solidFill>
                  <a:prstClr val="black"/>
                </a:solidFill>
                <a:latin typeface="Calibri"/>
                <a:ea typeface="+mn-ea"/>
                <a:cs typeface="+mn-cs"/>
              </a:rPr>
              <a:t>Test automation</a:t>
            </a:r>
          </a:p>
          <a:p>
            <a:pPr defTabSz="457200">
              <a:buClrTx/>
              <a:buFontTx/>
              <a:buNone/>
            </a:pPr>
            <a:r>
              <a:rPr lang="en-US" sz="1100" kern="1200">
                <a:solidFill>
                  <a:prstClr val="black"/>
                </a:solidFill>
                <a:latin typeface="Calibri"/>
                <a:ea typeface="+mn-ea"/>
                <a:cs typeface="+mn-cs"/>
              </a:rPr>
              <a:t>Certification</a:t>
            </a:r>
          </a:p>
        </p:txBody>
      </p:sp>
      <p:pic>
        <p:nvPicPr>
          <p:cNvPr id="54" name="Picture 53"/>
          <p:cNvPicPr>
            <a:picLocks noChangeAspect="1"/>
          </p:cNvPicPr>
          <p:nvPr/>
        </p:nvPicPr>
        <p:blipFill>
          <a:blip r:embed="rId17"/>
          <a:stretch>
            <a:fillRect/>
          </a:stretch>
        </p:blipFill>
        <p:spPr>
          <a:xfrm>
            <a:off x="3944568" y="466434"/>
            <a:ext cx="1038138" cy="485130"/>
          </a:xfrm>
          <a:prstGeom prst="rect">
            <a:avLst/>
          </a:prstGeom>
        </p:spPr>
      </p:pic>
      <p:sp>
        <p:nvSpPr>
          <p:cNvPr id="55" name="Left-Right Arrow 54"/>
          <p:cNvSpPr/>
          <p:nvPr/>
        </p:nvSpPr>
        <p:spPr>
          <a:xfrm rot="5400000">
            <a:off x="4368973" y="960836"/>
            <a:ext cx="472803" cy="283439"/>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56" name="TextBox 55"/>
          <p:cNvSpPr txBox="1"/>
          <p:nvPr/>
        </p:nvSpPr>
        <p:spPr>
          <a:xfrm>
            <a:off x="4670191" y="957177"/>
            <a:ext cx="1064872" cy="261610"/>
          </a:xfrm>
          <a:prstGeom prst="rect">
            <a:avLst/>
          </a:prstGeom>
          <a:noFill/>
        </p:spPr>
        <p:txBody>
          <a:bodyPr wrap="square" rtlCol="0">
            <a:spAutoFit/>
          </a:bodyPr>
          <a:lstStyle/>
          <a:p>
            <a:pPr defTabSz="457200">
              <a:buClrTx/>
              <a:buFontTx/>
              <a:buNone/>
            </a:pPr>
            <a:r>
              <a:rPr lang="en-US" sz="1100" kern="1200">
                <a:solidFill>
                  <a:prstClr val="black"/>
                </a:solidFill>
                <a:latin typeface="Calibri"/>
                <a:ea typeface="+mn-ea"/>
                <a:cs typeface="+mn-cs"/>
              </a:rPr>
              <a:t>Simulator</a:t>
            </a:r>
          </a:p>
        </p:txBody>
      </p:sp>
    </p:spTree>
    <p:extLst>
      <p:ext uri="{BB962C8B-B14F-4D97-AF65-F5344CB8AC3E}">
        <p14:creationId xmlns:p14="http://schemas.microsoft.com/office/powerpoint/2010/main" val="28343035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500"/>
                                        <p:tgtEl>
                                          <p:spTgt spid="5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10"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500"/>
                                        <p:tgtEl>
                                          <p:spTgt spid="4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par>
                                <p:cTn id="73" presetID="10" presetClass="entr" presetSubtype="0" fill="hold"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500"/>
                                        <p:tgtEl>
                                          <p:spTgt spid="49"/>
                                        </p:tgtEl>
                                      </p:cBhvr>
                                    </p:animEffect>
                                  </p:childTnLst>
                                </p:cTn>
                              </p:par>
                              <p:par>
                                <p:cTn id="76" presetID="10" presetClass="entr" presetSubtype="0" fill="hold"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childTnLst>
                                </p:cTn>
                              </p:par>
                              <p:par>
                                <p:cTn id="79" presetID="10"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fade">
                                      <p:cBhvr>
                                        <p:cTn id="81" dur="500"/>
                                        <p:tgtEl>
                                          <p:spTgt spid="5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par>
                                <p:cTn id="88" presetID="10" presetClass="entr" presetSubtype="0" fill="hold"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500"/>
                                        <p:tgtEl>
                                          <p:spTgt spid="39"/>
                                        </p:tgtEl>
                                      </p:cBhvr>
                                    </p:animEffect>
                                  </p:childTnLst>
                                </p:cTn>
                              </p:par>
                              <p:par>
                                <p:cTn id="91" presetID="10" presetClass="entr" presetSubtype="0" fill="hold" nodeType="withEffect">
                                  <p:stCondLst>
                                    <p:cond delay="0"/>
                                  </p:stCondLst>
                                  <p:childTnLst>
                                    <p:set>
                                      <p:cBhvr>
                                        <p:cTn id="92" dur="1" fill="hold">
                                          <p:stCondLst>
                                            <p:cond delay="0"/>
                                          </p:stCondLst>
                                        </p:cTn>
                                        <p:tgtEl>
                                          <p:spTgt spid="7"/>
                                        </p:tgtEl>
                                        <p:attrNameLst>
                                          <p:attrName>style.visibility</p:attrName>
                                        </p:attrNameLst>
                                      </p:cBhvr>
                                      <p:to>
                                        <p:strVal val="visible"/>
                                      </p:to>
                                    </p:set>
                                    <p:animEffect transition="in" filter="fade">
                                      <p:cBhvr>
                                        <p:cTn id="93" dur="500"/>
                                        <p:tgtEl>
                                          <p:spTgt spid="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500"/>
                                        <p:tgtEl>
                                          <p:spTgt spid="1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fade">
                                      <p:cBhvr>
                                        <p:cTn id="99" dur="500"/>
                                        <p:tgtEl>
                                          <p:spTgt spid="1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fade">
                                      <p:cBhvr>
                                        <p:cTn id="102" dur="500"/>
                                        <p:tgtEl>
                                          <p:spTgt spid="18"/>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fade">
                                      <p:cBhvr>
                                        <p:cTn id="105" dur="500"/>
                                        <p:tgtEl>
                                          <p:spTgt spid="13"/>
                                        </p:tgtEl>
                                      </p:cBhvr>
                                    </p:animEffect>
                                  </p:childTnLst>
                                </p:cTn>
                              </p:par>
                              <p:par>
                                <p:cTn id="106" presetID="10" presetClass="entr" presetSubtype="0" fill="hold" nodeType="withEffect">
                                  <p:stCondLst>
                                    <p:cond delay="0"/>
                                  </p:stCondLst>
                                  <p:childTnLst>
                                    <p:set>
                                      <p:cBhvr>
                                        <p:cTn id="107" dur="1" fill="hold">
                                          <p:stCondLst>
                                            <p:cond delay="0"/>
                                          </p:stCondLst>
                                        </p:cTn>
                                        <p:tgtEl>
                                          <p:spTgt spid="6"/>
                                        </p:tgtEl>
                                        <p:attrNameLst>
                                          <p:attrName>style.visibility</p:attrName>
                                        </p:attrNameLst>
                                      </p:cBhvr>
                                      <p:to>
                                        <p:strVal val="visible"/>
                                      </p:to>
                                    </p:set>
                                    <p:animEffect transition="in" filter="fade">
                                      <p:cBhvr>
                                        <p:cTn id="10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p:bldP spid="17" grpId="0"/>
      <p:bldP spid="18" grpId="0"/>
      <p:bldP spid="26" grpId="0"/>
      <p:bldP spid="34" grpId="0"/>
      <p:bldP spid="38" grpId="0"/>
      <p:bldP spid="40" grpId="0" animBg="1"/>
      <p:bldP spid="42" grpId="0" animBg="1"/>
      <p:bldP spid="43" grpId="0" animBg="1"/>
      <p:bldP spid="44" grpId="0" animBg="1"/>
      <p:bldP spid="52" grpId="0" animBg="1"/>
      <p:bldP spid="53" grpId="0"/>
      <p:bldP spid="55" grpId="0" animBg="1"/>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2437" y="-6710"/>
            <a:ext cx="7370949" cy="523220"/>
          </a:xfrm>
          <a:prstGeom prst="rect">
            <a:avLst/>
          </a:prstGeom>
        </p:spPr>
        <p:txBody>
          <a:bodyPr wrap="square">
            <a:spAutoFit/>
          </a:bodyPr>
          <a:lstStyle/>
          <a:p>
            <a:pPr algn="ctr" defTabSz="457200">
              <a:buClrTx/>
              <a:buFontTx/>
              <a:buNone/>
            </a:pPr>
            <a:r>
              <a:rPr lang="en-US" sz="2800" b="1" kern="1200">
                <a:solidFill>
                  <a:srgbClr val="4F81BD"/>
                </a:solidFill>
                <a:latin typeface="Calibri"/>
                <a:ea typeface="+mn-ea"/>
                <a:cs typeface="+mn-cs"/>
              </a:rPr>
              <a:t>SEBA Distributed DevOps – ONF Responsibilities</a:t>
            </a:r>
            <a:endParaRPr lang="en-US" sz="2800" b="1" kern="1200">
              <a:solidFill>
                <a:prstClr val="black"/>
              </a:solidFill>
              <a:latin typeface="Calibri"/>
              <a:ea typeface="+mn-ea"/>
              <a:cs typeface="+mn-cs"/>
            </a:endParaRPr>
          </a:p>
        </p:txBody>
      </p:sp>
      <p:cxnSp>
        <p:nvCxnSpPr>
          <p:cNvPr id="6" name="Straight Arrow Connector 5"/>
          <p:cNvCxnSpPr/>
          <p:nvPr/>
        </p:nvCxnSpPr>
        <p:spPr>
          <a:xfrm>
            <a:off x="802408" y="1232330"/>
            <a:ext cx="8119734" cy="14348"/>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96575" y="763915"/>
            <a:ext cx="943732" cy="501894"/>
          </a:xfrm>
          <a:prstGeom prst="rect">
            <a:avLst/>
          </a:prstGeom>
        </p:spPr>
      </p:pic>
      <p:cxnSp>
        <p:nvCxnSpPr>
          <p:cNvPr id="8" name="Straight Arrow Connector 7"/>
          <p:cNvCxnSpPr/>
          <p:nvPr/>
        </p:nvCxnSpPr>
        <p:spPr>
          <a:xfrm>
            <a:off x="1473687" y="1246678"/>
            <a:ext cx="0" cy="449548"/>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93094" y="2830006"/>
            <a:ext cx="1416910" cy="1323439"/>
          </a:xfrm>
          <a:prstGeom prst="rect">
            <a:avLst/>
          </a:prstGeom>
          <a:noFill/>
        </p:spPr>
        <p:txBody>
          <a:bodyPr wrap="square" rtlCol="0">
            <a:spAutoFit/>
          </a:bodyPr>
          <a:lstStyle/>
          <a:p>
            <a:pPr marL="171450" indent="-171450" defTabSz="457200">
              <a:buClrTx/>
              <a:buFont typeface="Arial"/>
              <a:buChar char="•"/>
            </a:pPr>
            <a:r>
              <a:rPr lang="en-US" sz="1000" b="1" kern="1200">
                <a:solidFill>
                  <a:srgbClr val="C0504D"/>
                </a:solidFill>
                <a:latin typeface="Calibri"/>
                <a:ea typeface="+mn-ea"/>
                <a:cs typeface="+mn-cs"/>
              </a:rPr>
              <a:t>Daily scrum</a:t>
            </a:r>
          </a:p>
          <a:p>
            <a:pPr marL="171450" indent="-171450" defTabSz="457200">
              <a:buClrTx/>
              <a:buFont typeface="Arial"/>
              <a:buChar char="•"/>
            </a:pPr>
            <a:r>
              <a:rPr lang="en-US" sz="1000" b="1" kern="1200">
                <a:solidFill>
                  <a:srgbClr val="C0504D"/>
                </a:solidFill>
                <a:latin typeface="Calibri"/>
                <a:ea typeface="+mn-ea"/>
                <a:cs typeface="+mn-cs"/>
              </a:rPr>
              <a:t>Bugs - </a:t>
            </a:r>
            <a:r>
              <a:rPr lang="en-US" sz="1000" kern="1200">
                <a:solidFill>
                  <a:prstClr val="black"/>
                </a:solidFill>
                <a:latin typeface="Calibri"/>
                <a:ea typeface="+mn-ea"/>
                <a:cs typeface="+mn-cs"/>
              </a:rPr>
              <a:t>issue analysis; root-cause;</a:t>
            </a:r>
          </a:p>
          <a:p>
            <a:pPr marL="171450" indent="-171450" defTabSz="457200">
              <a:buClrTx/>
              <a:buFont typeface="Arial"/>
              <a:buChar char="•"/>
            </a:pPr>
            <a:r>
              <a:rPr lang="en-US" sz="1000" b="1" kern="1200">
                <a:solidFill>
                  <a:srgbClr val="C0504D"/>
                </a:solidFill>
                <a:latin typeface="Calibri"/>
                <a:ea typeface="+mn-ea"/>
                <a:cs typeface="+mn-cs"/>
              </a:rPr>
              <a:t>Design discussions </a:t>
            </a:r>
            <a:r>
              <a:rPr lang="en-US" sz="1000" kern="1200">
                <a:solidFill>
                  <a:prstClr val="black"/>
                </a:solidFill>
                <a:latin typeface="Calibri"/>
                <a:ea typeface="+mn-ea"/>
                <a:cs typeface="+mn-cs"/>
              </a:rPr>
              <a:t>for new features</a:t>
            </a:r>
            <a:endParaRPr lang="en-US" sz="1000" b="1" kern="1200">
              <a:solidFill>
                <a:srgbClr val="C0504D"/>
              </a:solidFill>
              <a:latin typeface="Calibri"/>
              <a:ea typeface="+mn-ea"/>
              <a:cs typeface="+mn-cs"/>
            </a:endParaRPr>
          </a:p>
          <a:p>
            <a:pPr marL="171450" indent="-171450" defTabSz="457200">
              <a:buClrTx/>
              <a:buFont typeface="Arial"/>
              <a:buChar char="•"/>
            </a:pPr>
            <a:r>
              <a:rPr lang="en-US" sz="1000" kern="1200">
                <a:solidFill>
                  <a:prstClr val="black"/>
                </a:solidFill>
                <a:latin typeface="Calibri"/>
                <a:ea typeface="+mn-ea"/>
                <a:cs typeface="+mn-cs"/>
              </a:rPr>
              <a:t>Documentation</a:t>
            </a:r>
            <a:endParaRPr lang="en-US" sz="1000" b="1" kern="1200">
              <a:solidFill>
                <a:srgbClr val="C0504D"/>
              </a:solidFill>
              <a:latin typeface="Calibri"/>
              <a:ea typeface="+mn-ea"/>
              <a:cs typeface="+mn-cs"/>
            </a:endParaRPr>
          </a:p>
          <a:p>
            <a:pPr marL="171450" indent="-171450" defTabSz="457200">
              <a:buClrTx/>
              <a:buFont typeface="Arial"/>
              <a:buChar char="•"/>
            </a:pPr>
            <a:r>
              <a:rPr lang="en-US" sz="1000" b="1" kern="1200">
                <a:solidFill>
                  <a:srgbClr val="C0504D"/>
                </a:solidFill>
                <a:latin typeface="Calibri"/>
                <a:ea typeface="+mn-ea"/>
                <a:cs typeface="+mn-cs"/>
              </a:rPr>
              <a:t>Recommend best-practices</a:t>
            </a:r>
            <a:r>
              <a:rPr lang="en-US" sz="1000" kern="1200">
                <a:solidFill>
                  <a:prstClr val="black"/>
                </a:solidFill>
                <a:latin typeface="Calibri"/>
                <a:ea typeface="+mn-ea"/>
                <a:cs typeface="+mn-cs"/>
              </a:rPr>
              <a:t>/training</a:t>
            </a:r>
          </a:p>
        </p:txBody>
      </p:sp>
      <p:sp>
        <p:nvSpPr>
          <p:cNvPr id="12" name="TextBox 11"/>
          <p:cNvSpPr txBox="1"/>
          <p:nvPr/>
        </p:nvSpPr>
        <p:spPr>
          <a:xfrm>
            <a:off x="734793" y="1759955"/>
            <a:ext cx="1468842" cy="1200329"/>
          </a:xfrm>
          <a:prstGeom prst="rect">
            <a:avLst/>
          </a:prstGeom>
          <a:noFill/>
        </p:spPr>
        <p:txBody>
          <a:bodyPr wrap="square" rtlCol="0">
            <a:spAutoFit/>
          </a:bodyPr>
          <a:lstStyle/>
          <a:p>
            <a:pPr algn="ctr" defTabSz="457200">
              <a:buClrTx/>
              <a:buFontTx/>
              <a:buNone/>
            </a:pPr>
            <a:r>
              <a:rPr lang="en-US" sz="1800" b="1" kern="1200">
                <a:solidFill>
                  <a:srgbClr val="C0504D"/>
                </a:solidFill>
                <a:latin typeface="Calibri"/>
                <a:ea typeface="+mn-ea"/>
                <a:cs typeface="+mn-cs"/>
              </a:rPr>
              <a:t>Joint Development</a:t>
            </a:r>
          </a:p>
          <a:p>
            <a:pPr algn="ctr" defTabSz="457200">
              <a:buClrTx/>
              <a:buFontTx/>
              <a:buNone/>
            </a:pPr>
            <a:r>
              <a:rPr lang="en-US" sz="1800" b="1" kern="1200">
                <a:solidFill>
                  <a:srgbClr val="C0504D"/>
                </a:solidFill>
                <a:latin typeface="Calibri"/>
                <a:ea typeface="+mn-ea"/>
                <a:cs typeface="+mn-cs"/>
              </a:rPr>
              <a:t>with AT&amp;T Foundry</a:t>
            </a:r>
          </a:p>
        </p:txBody>
      </p:sp>
      <p:cxnSp>
        <p:nvCxnSpPr>
          <p:cNvPr id="14" name="Straight Arrow Connector 13"/>
          <p:cNvCxnSpPr/>
          <p:nvPr/>
        </p:nvCxnSpPr>
        <p:spPr>
          <a:xfrm>
            <a:off x="2971541" y="1246678"/>
            <a:ext cx="0" cy="449548"/>
          </a:xfrm>
          <a:prstGeom prst="straightConnector1">
            <a:avLst/>
          </a:prstGeom>
          <a:ln>
            <a:solidFill>
              <a:schemeClr val="accent3">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249743" y="1759940"/>
            <a:ext cx="1623785" cy="923330"/>
          </a:xfrm>
          <a:prstGeom prst="rect">
            <a:avLst/>
          </a:prstGeom>
          <a:noFill/>
        </p:spPr>
        <p:txBody>
          <a:bodyPr wrap="square" rtlCol="0">
            <a:spAutoFit/>
          </a:bodyPr>
          <a:lstStyle/>
          <a:p>
            <a:pPr algn="ctr" defTabSz="457200">
              <a:buClrTx/>
              <a:buFontTx/>
              <a:buNone/>
            </a:pPr>
            <a:r>
              <a:rPr lang="en-US" sz="1800" b="1" kern="1200">
                <a:solidFill>
                  <a:srgbClr val="4F6228"/>
                </a:solidFill>
                <a:latin typeface="Calibri"/>
                <a:ea typeface="+mn-ea"/>
                <a:cs typeface="+mn-cs"/>
              </a:rPr>
              <a:t>Support </a:t>
            </a:r>
          </a:p>
          <a:p>
            <a:pPr algn="ctr" defTabSz="457200">
              <a:buClrTx/>
              <a:buFontTx/>
              <a:buNone/>
            </a:pPr>
            <a:r>
              <a:rPr lang="en-US" sz="1800" b="1" kern="1200">
                <a:solidFill>
                  <a:srgbClr val="4F6228"/>
                </a:solidFill>
                <a:latin typeface="Calibri"/>
                <a:ea typeface="+mn-ea"/>
                <a:cs typeface="+mn-cs"/>
              </a:rPr>
              <a:t>VOLTHA/SEBA Community</a:t>
            </a:r>
          </a:p>
        </p:txBody>
      </p:sp>
      <p:sp>
        <p:nvSpPr>
          <p:cNvPr id="16" name="TextBox 15"/>
          <p:cNvSpPr txBox="1"/>
          <p:nvPr/>
        </p:nvSpPr>
        <p:spPr>
          <a:xfrm>
            <a:off x="2203635" y="2693549"/>
            <a:ext cx="1579430" cy="1615827"/>
          </a:xfrm>
          <a:prstGeom prst="rect">
            <a:avLst/>
          </a:prstGeom>
          <a:noFill/>
        </p:spPr>
        <p:txBody>
          <a:bodyPr wrap="square" rtlCol="0">
            <a:spAutoFit/>
          </a:bodyPr>
          <a:lstStyle/>
          <a:p>
            <a:pPr marL="171450" indent="-171450" defTabSz="457200">
              <a:buClrTx/>
              <a:buFont typeface="Arial"/>
              <a:buChar char="•"/>
            </a:pPr>
            <a:r>
              <a:rPr lang="en-US" sz="1100" b="1" kern="1200">
                <a:solidFill>
                  <a:srgbClr val="9BBB59">
                    <a:lumMod val="50000"/>
                  </a:srgbClr>
                </a:solidFill>
                <a:latin typeface="Calibri"/>
                <a:ea typeface="+mn-ea"/>
                <a:cs typeface="+mn-cs"/>
              </a:rPr>
              <a:t>Weekly SEBA public meetings</a:t>
            </a:r>
          </a:p>
          <a:p>
            <a:pPr marL="171450" indent="-171450" defTabSz="457200">
              <a:buClrTx/>
              <a:buFont typeface="Arial"/>
              <a:buChar char="•"/>
            </a:pPr>
            <a:r>
              <a:rPr lang="en-US" sz="1100" b="1" kern="1200">
                <a:solidFill>
                  <a:srgbClr val="9BBB59">
                    <a:lumMod val="50000"/>
                  </a:srgbClr>
                </a:solidFill>
                <a:latin typeface="Calibri"/>
                <a:ea typeface="+mn-ea"/>
                <a:cs typeface="+mn-cs"/>
              </a:rPr>
              <a:t>JIRA issues</a:t>
            </a:r>
            <a:r>
              <a:rPr lang="en-US" sz="1100" kern="1200">
                <a:solidFill>
                  <a:prstClr val="black"/>
                </a:solidFill>
                <a:latin typeface="Calibri"/>
                <a:ea typeface="+mn-ea"/>
                <a:cs typeface="+mn-cs"/>
              </a:rPr>
              <a:t> – kanban methodology</a:t>
            </a:r>
          </a:p>
          <a:p>
            <a:pPr marL="171450" indent="-171450" defTabSz="457200">
              <a:buClrTx/>
              <a:buFont typeface="Arial"/>
              <a:buChar char="•"/>
            </a:pPr>
            <a:r>
              <a:rPr lang="en-US" sz="1100" b="1" kern="1200">
                <a:solidFill>
                  <a:srgbClr val="9BBB59">
                    <a:lumMod val="50000"/>
                  </a:srgbClr>
                </a:solidFill>
                <a:latin typeface="Calibri"/>
                <a:ea typeface="+mn-ea"/>
                <a:cs typeface="+mn-cs"/>
              </a:rPr>
              <a:t>Mailing lists, Slack</a:t>
            </a:r>
            <a:r>
              <a:rPr lang="en-US" sz="1100" kern="1200">
                <a:solidFill>
                  <a:srgbClr val="9BBB59">
                    <a:lumMod val="50000"/>
                  </a:srgbClr>
                </a:solidFill>
                <a:latin typeface="Calibri"/>
                <a:ea typeface="+mn-ea"/>
                <a:cs typeface="+mn-cs"/>
              </a:rPr>
              <a:t> community </a:t>
            </a:r>
            <a:r>
              <a:rPr lang="en-US" sz="1100" kern="1200">
                <a:latin typeface="Calibri"/>
                <a:ea typeface="+mn-ea"/>
                <a:cs typeface="+mn-cs"/>
              </a:rPr>
              <a:t>support</a:t>
            </a:r>
          </a:p>
          <a:p>
            <a:pPr marL="171450" indent="-171450" defTabSz="457200">
              <a:buClrTx/>
              <a:buFont typeface="Arial"/>
              <a:buChar char="•"/>
            </a:pPr>
            <a:r>
              <a:rPr lang="en-US" sz="1100" b="1" kern="1200">
                <a:solidFill>
                  <a:srgbClr val="9BBB59">
                    <a:lumMod val="50000"/>
                  </a:srgbClr>
                </a:solidFill>
                <a:latin typeface="Calibri"/>
                <a:ea typeface="+mn-ea"/>
                <a:cs typeface="+mn-cs"/>
              </a:rPr>
              <a:t>VOLTHA meetings</a:t>
            </a:r>
            <a:r>
              <a:rPr lang="en-US" sz="1100" kern="1200">
                <a:latin typeface="Calibri"/>
                <a:ea typeface="+mn-ea"/>
                <a:cs typeface="+mn-cs"/>
              </a:rPr>
              <a:t>, TST, architectural guidance</a:t>
            </a:r>
          </a:p>
        </p:txBody>
      </p:sp>
      <p:cxnSp>
        <p:nvCxnSpPr>
          <p:cNvPr id="17" name="Straight Arrow Connector 16"/>
          <p:cNvCxnSpPr/>
          <p:nvPr/>
        </p:nvCxnSpPr>
        <p:spPr>
          <a:xfrm>
            <a:off x="4385923" y="1232331"/>
            <a:ext cx="0" cy="449548"/>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783065" y="1759940"/>
            <a:ext cx="1308464" cy="923330"/>
          </a:xfrm>
          <a:prstGeom prst="rect">
            <a:avLst/>
          </a:prstGeom>
          <a:noFill/>
        </p:spPr>
        <p:txBody>
          <a:bodyPr wrap="square" rtlCol="0">
            <a:spAutoFit/>
          </a:bodyPr>
          <a:lstStyle/>
          <a:p>
            <a:pPr algn="ctr" defTabSz="457200">
              <a:buClrTx/>
              <a:buFontTx/>
              <a:buNone/>
            </a:pPr>
            <a:r>
              <a:rPr lang="en-US" sz="1800" b="1" kern="1200">
                <a:solidFill>
                  <a:srgbClr val="8064A2"/>
                </a:solidFill>
                <a:latin typeface="Calibri"/>
                <a:ea typeface="+mn-ea"/>
                <a:cs typeface="+mn-cs"/>
              </a:rPr>
              <a:t>Deliver</a:t>
            </a:r>
          </a:p>
          <a:p>
            <a:pPr algn="ctr" defTabSz="457200">
              <a:buClrTx/>
              <a:buFontTx/>
              <a:buNone/>
            </a:pPr>
            <a:r>
              <a:rPr lang="en-US" sz="1800" b="1" kern="1200">
                <a:solidFill>
                  <a:srgbClr val="8064A2"/>
                </a:solidFill>
                <a:latin typeface="Calibri"/>
                <a:ea typeface="+mn-ea"/>
                <a:cs typeface="+mn-cs"/>
              </a:rPr>
              <a:t>New </a:t>
            </a:r>
          </a:p>
          <a:p>
            <a:pPr algn="ctr" defTabSz="457200">
              <a:buClrTx/>
              <a:buFontTx/>
              <a:buNone/>
            </a:pPr>
            <a:r>
              <a:rPr lang="en-US" sz="1800" b="1" kern="1200">
                <a:solidFill>
                  <a:srgbClr val="8064A2"/>
                </a:solidFill>
                <a:latin typeface="Calibri"/>
                <a:ea typeface="+mn-ea"/>
                <a:cs typeface="+mn-cs"/>
              </a:rPr>
              <a:t>Features</a:t>
            </a:r>
          </a:p>
        </p:txBody>
      </p:sp>
      <p:sp>
        <p:nvSpPr>
          <p:cNvPr id="19" name="TextBox 18"/>
          <p:cNvSpPr txBox="1"/>
          <p:nvPr/>
        </p:nvSpPr>
        <p:spPr>
          <a:xfrm>
            <a:off x="3723261" y="2679675"/>
            <a:ext cx="1474668" cy="2246769"/>
          </a:xfrm>
          <a:prstGeom prst="rect">
            <a:avLst/>
          </a:prstGeom>
          <a:noFill/>
        </p:spPr>
        <p:txBody>
          <a:bodyPr wrap="square" rtlCol="0">
            <a:spAutoFit/>
          </a:bodyPr>
          <a:lstStyle/>
          <a:p>
            <a:pPr marL="171450" indent="-171450" defTabSz="457200">
              <a:buClrTx/>
              <a:buFont typeface="Arial"/>
              <a:buChar char="•"/>
            </a:pPr>
            <a:r>
              <a:rPr lang="en-US" sz="1000" kern="1200" dirty="0" err="1">
                <a:latin typeface="Calibri"/>
                <a:ea typeface="+mn-ea"/>
                <a:cs typeface="+mn-cs"/>
              </a:rPr>
              <a:t>ONF team resposible for all </a:t>
            </a:r>
            <a:r>
              <a:rPr lang="en-US" sz="1000" b="1" kern="1200" dirty="0" err="1">
                <a:solidFill>
                  <a:srgbClr val="8064A2"/>
                </a:solidFill>
                <a:latin typeface="Calibri"/>
                <a:ea typeface="+mn-ea"/>
                <a:cs typeface="+mn-cs"/>
              </a:rPr>
              <a:t>ONOS and NEM feature </a:t>
            </a:r>
            <a:r>
              <a:rPr lang="en-US" sz="1000" kern="1200" dirty="0" err="1">
                <a:latin typeface="Calibri"/>
                <a:ea typeface="+mn-ea"/>
                <a:cs typeface="+mn-cs"/>
              </a:rPr>
              <a:t>development</a:t>
            </a:r>
          </a:p>
          <a:p>
            <a:pPr marL="171450" indent="-171450" defTabSz="457200">
              <a:buClrTx/>
              <a:buFont typeface="Arial"/>
              <a:buChar char="•"/>
            </a:pPr>
            <a:r>
              <a:rPr lang="en-US" sz="1000" b="1" kern="1200" dirty="0" err="1">
                <a:solidFill>
                  <a:srgbClr val="8064A2"/>
                </a:solidFill>
                <a:latin typeface="Calibri"/>
                <a:ea typeface="+mn-ea"/>
                <a:cs typeface="+mn-cs"/>
              </a:rPr>
              <a:t>FCAPS features </a:t>
            </a:r>
            <a:r>
              <a:rPr lang="en-US" sz="1000" kern="1200" dirty="0" err="1">
                <a:latin typeface="Calibri"/>
                <a:ea typeface="+mn-ea"/>
                <a:cs typeface="+mn-cs"/>
              </a:rPr>
              <a:t>– kpis, alarms &amp; logs in SEBA monitoring infrastructure</a:t>
            </a:r>
          </a:p>
          <a:p>
            <a:pPr marL="171450" indent="-171450" defTabSz="457200">
              <a:buClrTx/>
              <a:buFont typeface="Arial"/>
              <a:buChar char="•"/>
            </a:pPr>
            <a:r>
              <a:rPr lang="en-US" sz="1000" b="1" kern="1200" dirty="0" err="1">
                <a:solidFill>
                  <a:srgbClr val="8064A2"/>
                </a:solidFill>
                <a:latin typeface="Calibri"/>
                <a:ea typeface="+mn-ea"/>
                <a:cs typeface="+mn-cs"/>
              </a:rPr>
              <a:t>AT&amp;T workflow </a:t>
            </a:r>
            <a:r>
              <a:rPr lang="en-US" sz="1000" kern="1200" dirty="0" err="1">
                <a:latin typeface="Calibri"/>
                <a:ea typeface="+mn-ea"/>
                <a:cs typeface="+mn-cs"/>
              </a:rPr>
              <a:t>development</a:t>
            </a:r>
          </a:p>
          <a:p>
            <a:pPr marL="171450" indent="-171450" defTabSz="457200">
              <a:buClrTx/>
              <a:buFont typeface="Arial"/>
              <a:buChar char="•"/>
            </a:pPr>
            <a:r>
              <a:rPr lang="en-US" sz="1000" b="1" kern="1200" dirty="0" err="1">
                <a:solidFill>
                  <a:srgbClr val="8064A2"/>
                </a:solidFill>
                <a:latin typeface="Calibri"/>
                <a:ea typeface="+mn-ea"/>
                <a:cs typeface="+mn-cs"/>
              </a:rPr>
              <a:t>Integrate </a:t>
            </a:r>
            <a:r>
              <a:rPr lang="en-US" sz="1000" kern="1200" dirty="0" err="1">
                <a:latin typeface="Calibri"/>
                <a:ea typeface="+mn-ea"/>
                <a:cs typeface="+mn-cs"/>
              </a:rPr>
              <a:t>with new ONU and OLT vendors</a:t>
            </a:r>
          </a:p>
          <a:p>
            <a:pPr marL="171450" indent="-171450" defTabSz="457200">
              <a:buClrTx/>
              <a:buFont typeface="Arial"/>
              <a:buChar char="•"/>
            </a:pPr>
            <a:r>
              <a:rPr lang="en-US" sz="1000" b="1" kern="1200" dirty="0" err="1">
                <a:solidFill>
                  <a:srgbClr val="8064A2"/>
                </a:solidFill>
                <a:latin typeface="Calibri"/>
                <a:ea typeface="+mn-ea"/>
                <a:cs typeface="+mn-cs"/>
              </a:rPr>
              <a:t>AGG switch </a:t>
            </a:r>
            <a:r>
              <a:rPr lang="en-US" sz="1000" kern="1200" dirty="0" err="1">
                <a:latin typeface="Calibri"/>
                <a:ea typeface="+mn-ea"/>
                <a:cs typeface="+mn-cs"/>
              </a:rPr>
              <a:t>features</a:t>
            </a:r>
            <a:endParaRPr lang="en-US" sz="1000" kern="1200" dirty="0">
              <a:latin typeface="Calibri"/>
              <a:ea typeface="+mn-ea"/>
              <a:cs typeface="+mn-cs"/>
            </a:endParaRPr>
          </a:p>
        </p:txBody>
      </p:sp>
      <p:cxnSp>
        <p:nvCxnSpPr>
          <p:cNvPr id="20" name="Straight Arrow Connector 19"/>
          <p:cNvCxnSpPr/>
          <p:nvPr/>
        </p:nvCxnSpPr>
        <p:spPr>
          <a:xfrm>
            <a:off x="5664882" y="1246678"/>
            <a:ext cx="0" cy="449548"/>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971143" y="1757797"/>
            <a:ext cx="1563638" cy="923330"/>
          </a:xfrm>
          <a:prstGeom prst="rect">
            <a:avLst/>
          </a:prstGeom>
          <a:noFill/>
        </p:spPr>
        <p:txBody>
          <a:bodyPr wrap="square" rtlCol="0">
            <a:spAutoFit/>
          </a:bodyPr>
          <a:lstStyle/>
          <a:p>
            <a:pPr algn="ctr" defTabSz="457200">
              <a:buClrTx/>
              <a:buFontTx/>
              <a:buNone/>
            </a:pPr>
            <a:r>
              <a:rPr lang="en-US" sz="1800" b="1" kern="1200">
                <a:solidFill>
                  <a:srgbClr val="4BACC6"/>
                </a:solidFill>
                <a:latin typeface="Calibri"/>
                <a:ea typeface="+mn-ea"/>
                <a:cs typeface="+mn-cs"/>
              </a:rPr>
              <a:t>SEBA/VOLTHA Stability &amp; Scale</a:t>
            </a:r>
          </a:p>
        </p:txBody>
      </p:sp>
      <p:sp>
        <p:nvSpPr>
          <p:cNvPr id="22" name="TextBox 21"/>
          <p:cNvSpPr txBox="1"/>
          <p:nvPr/>
        </p:nvSpPr>
        <p:spPr>
          <a:xfrm>
            <a:off x="5117871" y="2674881"/>
            <a:ext cx="1416910" cy="1323439"/>
          </a:xfrm>
          <a:prstGeom prst="rect">
            <a:avLst/>
          </a:prstGeom>
          <a:noFill/>
        </p:spPr>
        <p:txBody>
          <a:bodyPr wrap="square" rtlCol="0">
            <a:spAutoFit/>
          </a:bodyPr>
          <a:lstStyle/>
          <a:p>
            <a:pPr marL="171450" indent="-171450" defTabSz="457200">
              <a:buClrTx/>
              <a:buFont typeface="Arial"/>
              <a:buChar char="•"/>
            </a:pPr>
            <a:r>
              <a:rPr lang="en-US" sz="1000" kern="1200">
                <a:solidFill>
                  <a:prstClr val="black"/>
                </a:solidFill>
                <a:latin typeface="Calibri"/>
                <a:ea typeface="+mn-ea"/>
                <a:cs typeface="+mn-cs"/>
              </a:rPr>
              <a:t>Focus on </a:t>
            </a:r>
            <a:r>
              <a:rPr lang="en-US" sz="1000" b="1" kern="1200">
                <a:solidFill>
                  <a:srgbClr val="4BACC6"/>
                </a:solidFill>
                <a:latin typeface="Calibri"/>
                <a:ea typeface="+mn-ea"/>
                <a:cs typeface="+mn-cs"/>
              </a:rPr>
              <a:t>stability of VOLTHA –</a:t>
            </a:r>
            <a:r>
              <a:rPr lang="en-US" sz="1000" kern="1200">
                <a:latin typeface="Calibri"/>
                <a:ea typeface="+mn-ea"/>
                <a:cs typeface="+mn-cs"/>
              </a:rPr>
              <a:t> robustness and repeatability</a:t>
            </a:r>
          </a:p>
          <a:p>
            <a:pPr marL="171450" indent="-171450" defTabSz="457200">
              <a:buClrTx/>
              <a:buFont typeface="Arial"/>
              <a:buChar char="•"/>
            </a:pPr>
            <a:r>
              <a:rPr lang="en-US" sz="1000" kern="1200">
                <a:solidFill>
                  <a:prstClr val="black"/>
                </a:solidFill>
                <a:latin typeface="Calibri"/>
                <a:ea typeface="+mn-ea"/>
                <a:cs typeface="+mn-cs"/>
              </a:rPr>
              <a:t>Investigate </a:t>
            </a:r>
            <a:r>
              <a:rPr lang="en-US" sz="1000" b="1" kern="1200">
                <a:solidFill>
                  <a:srgbClr val="4BACC6"/>
                </a:solidFill>
                <a:latin typeface="Calibri"/>
                <a:ea typeface="+mn-ea"/>
                <a:cs typeface="+mn-cs"/>
              </a:rPr>
              <a:t>scalability and performance </a:t>
            </a:r>
            <a:r>
              <a:rPr lang="en-US" sz="1000" kern="1200">
                <a:solidFill>
                  <a:prstClr val="black"/>
                </a:solidFill>
                <a:latin typeface="Calibri"/>
                <a:ea typeface="+mn-ea"/>
                <a:cs typeface="+mn-cs"/>
              </a:rPr>
              <a:t>of full SEBA system</a:t>
            </a:r>
          </a:p>
        </p:txBody>
      </p:sp>
      <p:cxnSp>
        <p:nvCxnSpPr>
          <p:cNvPr id="23" name="Straight Arrow Connector 22"/>
          <p:cNvCxnSpPr/>
          <p:nvPr/>
        </p:nvCxnSpPr>
        <p:spPr>
          <a:xfrm>
            <a:off x="7113890" y="1246678"/>
            <a:ext cx="0" cy="449548"/>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440675" y="1246678"/>
            <a:ext cx="0" cy="449548"/>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459658" y="1759940"/>
            <a:ext cx="1308464" cy="369332"/>
          </a:xfrm>
          <a:prstGeom prst="rect">
            <a:avLst/>
          </a:prstGeom>
          <a:noFill/>
        </p:spPr>
        <p:txBody>
          <a:bodyPr wrap="square" rtlCol="0">
            <a:spAutoFit/>
          </a:bodyPr>
          <a:lstStyle/>
          <a:p>
            <a:pPr algn="ctr" defTabSz="457200">
              <a:buClrTx/>
              <a:buFontTx/>
              <a:buNone/>
            </a:pPr>
            <a:r>
              <a:rPr lang="en-US" sz="1800" b="1" kern="1200">
                <a:solidFill>
                  <a:srgbClr val="F79646"/>
                </a:solidFill>
                <a:latin typeface="Calibri"/>
                <a:ea typeface="+mn-ea"/>
                <a:cs typeface="+mn-cs"/>
              </a:rPr>
              <a:t>Tooling</a:t>
            </a:r>
          </a:p>
        </p:txBody>
      </p:sp>
      <p:sp>
        <p:nvSpPr>
          <p:cNvPr id="27" name="TextBox 26"/>
          <p:cNvSpPr txBox="1"/>
          <p:nvPr/>
        </p:nvSpPr>
        <p:spPr>
          <a:xfrm>
            <a:off x="6593448" y="2672809"/>
            <a:ext cx="1239332" cy="1785104"/>
          </a:xfrm>
          <a:prstGeom prst="rect">
            <a:avLst/>
          </a:prstGeom>
          <a:noFill/>
        </p:spPr>
        <p:txBody>
          <a:bodyPr wrap="square" rtlCol="0">
            <a:spAutoFit/>
          </a:bodyPr>
          <a:lstStyle/>
          <a:p>
            <a:pPr marL="171450" indent="-171450" defTabSz="457200">
              <a:buClrTx/>
              <a:buFont typeface="Arial"/>
              <a:buChar char="•"/>
            </a:pPr>
            <a:r>
              <a:rPr lang="en-US" sz="1000" b="1" kern="1200">
                <a:solidFill>
                  <a:srgbClr val="F79646"/>
                </a:solidFill>
                <a:latin typeface="Calibri"/>
                <a:ea typeface="+mn-ea"/>
                <a:cs typeface="+mn-cs"/>
              </a:rPr>
              <a:t>BBSim</a:t>
            </a:r>
            <a:r>
              <a:rPr lang="en-US" sz="1000" kern="1200">
                <a:solidFill>
                  <a:prstClr val="black"/>
                </a:solidFill>
                <a:latin typeface="Calibri"/>
                <a:ea typeface="+mn-ea"/>
                <a:cs typeface="+mn-cs"/>
              </a:rPr>
              <a:t> – Work with NTT in the development of PON simulator for scale testing</a:t>
            </a:r>
          </a:p>
          <a:p>
            <a:pPr marL="171450" indent="-171450" defTabSz="457200">
              <a:buClrTx/>
              <a:buFont typeface="Arial"/>
              <a:buChar char="•"/>
            </a:pPr>
            <a:r>
              <a:rPr lang="en-US" sz="1000" b="1" kern="1200">
                <a:solidFill>
                  <a:srgbClr val="F79646"/>
                </a:solidFill>
                <a:latin typeface="Calibri"/>
                <a:ea typeface="+mn-ea"/>
                <a:cs typeface="+mn-cs"/>
              </a:rPr>
              <a:t>SEBA-in-a-BOX</a:t>
            </a:r>
            <a:r>
              <a:rPr lang="en-US" sz="1000" kern="1200">
                <a:solidFill>
                  <a:prstClr val="black"/>
                </a:solidFill>
                <a:latin typeface="Calibri"/>
                <a:ea typeface="+mn-ea"/>
                <a:cs typeface="+mn-cs"/>
              </a:rPr>
              <a:t>: Complete end to end emulation of SEBA system with ponsim &amp; mininet</a:t>
            </a:r>
          </a:p>
        </p:txBody>
      </p:sp>
      <p:sp>
        <p:nvSpPr>
          <p:cNvPr id="28" name="TextBox 27"/>
          <p:cNvSpPr txBox="1"/>
          <p:nvPr/>
        </p:nvSpPr>
        <p:spPr>
          <a:xfrm>
            <a:off x="7786443" y="1775168"/>
            <a:ext cx="1308464" cy="369332"/>
          </a:xfrm>
          <a:prstGeom prst="rect">
            <a:avLst/>
          </a:prstGeom>
          <a:noFill/>
        </p:spPr>
        <p:txBody>
          <a:bodyPr wrap="square" rtlCol="0">
            <a:spAutoFit/>
          </a:bodyPr>
          <a:lstStyle/>
          <a:p>
            <a:pPr algn="ctr" defTabSz="457200">
              <a:buClrTx/>
              <a:buFontTx/>
              <a:buNone/>
            </a:pPr>
            <a:r>
              <a:rPr lang="en-US" sz="1800" b="1" kern="1200">
                <a:solidFill>
                  <a:srgbClr val="9BBB59"/>
                </a:solidFill>
                <a:latin typeface="Calibri"/>
                <a:ea typeface="+mn-ea"/>
                <a:cs typeface="+mn-cs"/>
              </a:rPr>
              <a:t>QA</a:t>
            </a:r>
          </a:p>
        </p:txBody>
      </p:sp>
      <p:sp>
        <p:nvSpPr>
          <p:cNvPr id="29" name="TextBox 28"/>
          <p:cNvSpPr txBox="1"/>
          <p:nvPr/>
        </p:nvSpPr>
        <p:spPr>
          <a:xfrm>
            <a:off x="7832780" y="2672825"/>
            <a:ext cx="1429456" cy="2092881"/>
          </a:xfrm>
          <a:prstGeom prst="rect">
            <a:avLst/>
          </a:prstGeom>
          <a:noFill/>
        </p:spPr>
        <p:txBody>
          <a:bodyPr wrap="square" rtlCol="0">
            <a:spAutoFit/>
          </a:bodyPr>
          <a:lstStyle/>
          <a:p>
            <a:pPr marL="171450" indent="-171450" defTabSz="457200">
              <a:buClrTx/>
              <a:buFont typeface="Arial"/>
              <a:buChar char="•"/>
            </a:pPr>
            <a:r>
              <a:rPr lang="en-US" sz="1000" kern="1200">
                <a:solidFill>
                  <a:prstClr val="black"/>
                </a:solidFill>
                <a:latin typeface="Calibri"/>
                <a:ea typeface="+mn-ea"/>
                <a:cs typeface="+mn-cs"/>
              </a:rPr>
              <a:t>Developing </a:t>
            </a:r>
            <a:r>
              <a:rPr lang="en-US" sz="1000" b="1" kern="1200">
                <a:solidFill>
                  <a:srgbClr val="9BBB59"/>
                </a:solidFill>
                <a:latin typeface="Calibri"/>
                <a:ea typeface="+mn-ea"/>
                <a:cs typeface="+mn-cs"/>
              </a:rPr>
              <a:t>automated feature tests</a:t>
            </a:r>
          </a:p>
          <a:p>
            <a:pPr marL="171450" indent="-171450" defTabSz="457200">
              <a:buClrTx/>
              <a:buFont typeface="Arial"/>
              <a:buChar char="•"/>
            </a:pPr>
            <a:r>
              <a:rPr lang="en-US" sz="1000" kern="1200">
                <a:solidFill>
                  <a:prstClr val="black"/>
                </a:solidFill>
                <a:latin typeface="Calibri"/>
                <a:ea typeface="+mn-ea"/>
                <a:cs typeface="+mn-cs"/>
              </a:rPr>
              <a:t>Extending framework for </a:t>
            </a:r>
            <a:r>
              <a:rPr lang="en-US" sz="1000" b="1" kern="1200">
                <a:solidFill>
                  <a:srgbClr val="9BBB59"/>
                </a:solidFill>
                <a:latin typeface="Calibri"/>
                <a:ea typeface="+mn-ea"/>
                <a:cs typeface="+mn-cs"/>
              </a:rPr>
              <a:t>hardware based end-to-end tests</a:t>
            </a:r>
          </a:p>
          <a:p>
            <a:pPr marL="171450" indent="-171450" defTabSz="457200">
              <a:buClrTx/>
              <a:buFont typeface="Arial"/>
              <a:buChar char="•"/>
            </a:pPr>
            <a:r>
              <a:rPr lang="en-US" sz="1000" kern="1200">
                <a:latin typeface="Calibri"/>
                <a:ea typeface="+mn-ea"/>
                <a:cs typeface="+mn-cs"/>
              </a:rPr>
              <a:t>Work with community to develop test automation and certification procedures</a:t>
            </a:r>
          </a:p>
        </p:txBody>
      </p:sp>
      <p:sp>
        <p:nvSpPr>
          <p:cNvPr id="24" name="Line Callout 2 (Border and Accent Bar) 23"/>
          <p:cNvSpPr/>
          <p:nvPr/>
        </p:nvSpPr>
        <p:spPr>
          <a:xfrm>
            <a:off x="6375233" y="4478961"/>
            <a:ext cx="914400" cy="612648"/>
          </a:xfrm>
          <a:prstGeom prst="accentBorderCallout2">
            <a:avLst>
              <a:gd name="adj1" fmla="val 38930"/>
              <a:gd name="adj2" fmla="val -9562"/>
              <a:gd name="adj3" fmla="val 2238"/>
              <a:gd name="adj4" fmla="val -41863"/>
              <a:gd name="adj5" fmla="val -127832"/>
              <a:gd name="adj6" fmla="val 49201"/>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Andy Bavier</a:t>
            </a:r>
          </a:p>
          <a:p>
            <a:pPr algn="ctr"/>
            <a:r>
              <a:rPr lang="en-US" sz="900"/>
              <a:t>SEBA Track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4B4B4B"/>
                </a:solidFill>
                <a:effectLst/>
                <a:uLnTx/>
                <a:uFillTx/>
                <a:latin typeface="Arial"/>
                <a:ea typeface="+mn-ea"/>
                <a:cs typeface="+mn-cs"/>
              </a:rPr>
              <a:t>Wed</a:t>
            </a:r>
            <a:r>
              <a:rPr kumimoji="0" lang="en-US" sz="900" b="1" i="0" u="none" strike="noStrike" kern="0" cap="none" spc="0" normalizeH="0" noProof="0" smtClean="0">
                <a:ln>
                  <a:noFill/>
                </a:ln>
                <a:solidFill>
                  <a:srgbClr val="4B4B4B"/>
                </a:solidFill>
                <a:effectLst/>
                <a:uLnTx/>
                <a:uFillTx/>
                <a:latin typeface="Arial"/>
                <a:ea typeface="+mn-ea"/>
                <a:cs typeface="+mn-cs"/>
              </a:rPr>
              <a:t> </a:t>
            </a:r>
            <a:r>
              <a:rPr lang="en-US" sz="900" b="1">
                <a:solidFill>
                  <a:srgbClr val="4B4B4B"/>
                </a:solidFill>
                <a:ea typeface="+mn-ea"/>
                <a:cs typeface="+mn-cs"/>
              </a:rPr>
              <a:t>5</a:t>
            </a:r>
            <a:r>
              <a:rPr kumimoji="0" lang="en-US" sz="900" b="1" i="0" u="none" strike="noStrike" kern="0" cap="none" spc="0" normalizeH="0" baseline="0" noProof="0" smtClean="0">
                <a:ln>
                  <a:noFill/>
                </a:ln>
                <a:solidFill>
                  <a:srgbClr val="4B4B4B"/>
                </a:solidFill>
                <a:effectLst/>
                <a:uLnTx/>
                <a:uFillTx/>
                <a:latin typeface="Arial"/>
                <a:ea typeface="+mn-ea"/>
                <a:cs typeface="+mn-cs"/>
              </a:rPr>
              <a:t>:00pm</a:t>
            </a:r>
          </a:p>
        </p:txBody>
      </p:sp>
      <p:sp>
        <p:nvSpPr>
          <p:cNvPr id="30" name="Line Callout 2 (Border and Accent Bar) 29"/>
          <p:cNvSpPr/>
          <p:nvPr/>
        </p:nvSpPr>
        <p:spPr>
          <a:xfrm>
            <a:off x="7246223" y="556356"/>
            <a:ext cx="914400" cy="612648"/>
          </a:xfrm>
          <a:prstGeom prst="accentBorderCallout2">
            <a:avLst>
              <a:gd name="adj1" fmla="val 38930"/>
              <a:gd name="adj2" fmla="val -9562"/>
              <a:gd name="adj3" fmla="val 231561"/>
              <a:gd name="adj4" fmla="val -76891"/>
              <a:gd name="adj5" fmla="val 344574"/>
              <a:gd name="adj6" fmla="val 95905"/>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Siddharth Gogar</a:t>
            </a:r>
          </a:p>
          <a:p>
            <a:pPr algn="ctr"/>
            <a:r>
              <a:rPr lang="en-US" sz="900"/>
              <a:t>SEBA Track </a:t>
            </a:r>
          </a:p>
          <a:p>
            <a:pPr marL="0" marR="0" lvl="0" indent="0" algn="ctr" defTabSz="914400" eaLnBrk="1" fontAlgn="auto" latinLnBrk="0" hangingPunct="1">
              <a:lnSpc>
                <a:spcPct val="100000"/>
              </a:lnSpc>
              <a:spcBef>
                <a:spcPts val="0"/>
              </a:spcBef>
              <a:spcAft>
                <a:spcPts val="0"/>
              </a:spcAft>
              <a:buClrTx/>
              <a:buSzTx/>
              <a:buFontTx/>
              <a:buNone/>
              <a:tabLst/>
              <a:defRPr/>
            </a:pPr>
            <a:r>
              <a:rPr lang="en-US" sz="900" b="1">
                <a:solidFill>
                  <a:srgbClr val="4B4B4B"/>
                </a:solidFill>
                <a:ea typeface="+mn-ea"/>
                <a:cs typeface="+mn-cs"/>
              </a:rPr>
              <a:t>Wed</a:t>
            </a:r>
            <a:r>
              <a:rPr kumimoji="0" lang="en-US" sz="900" b="1" i="0" u="none" strike="noStrike" kern="0" cap="none" spc="0" normalizeH="0" noProof="0" smtClean="0">
                <a:ln>
                  <a:noFill/>
                </a:ln>
                <a:solidFill>
                  <a:srgbClr val="4B4B4B"/>
                </a:solidFill>
                <a:effectLst/>
                <a:uLnTx/>
                <a:uFillTx/>
                <a:latin typeface="Arial"/>
                <a:ea typeface="+mn-ea"/>
                <a:cs typeface="+mn-cs"/>
              </a:rPr>
              <a:t> </a:t>
            </a:r>
            <a:r>
              <a:rPr lang="en-US" sz="900" b="1">
                <a:solidFill>
                  <a:srgbClr val="4B4B4B"/>
                </a:solidFill>
                <a:ea typeface="+mn-ea"/>
                <a:cs typeface="+mn-cs"/>
              </a:rPr>
              <a:t>5</a:t>
            </a:r>
            <a:r>
              <a:rPr kumimoji="0" lang="en-US" sz="900" b="1" i="0" u="none" strike="noStrike" kern="0" cap="none" spc="0" normalizeH="0" baseline="0" noProof="0" smtClean="0">
                <a:ln>
                  <a:noFill/>
                </a:ln>
                <a:solidFill>
                  <a:srgbClr val="4B4B4B"/>
                </a:solidFill>
                <a:effectLst/>
                <a:uLnTx/>
                <a:uFillTx/>
                <a:latin typeface="Arial"/>
                <a:ea typeface="+mn-ea"/>
                <a:cs typeface="+mn-cs"/>
              </a:rPr>
              <a:t>:30pm</a:t>
            </a:r>
          </a:p>
        </p:txBody>
      </p:sp>
    </p:spTree>
    <p:extLst>
      <p:ext uri="{BB962C8B-B14F-4D97-AF65-F5344CB8AC3E}">
        <p14:creationId xmlns:p14="http://schemas.microsoft.com/office/powerpoint/2010/main" val="2877483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P spid="18" grpId="0"/>
      <p:bldP spid="19" grpId="0"/>
      <p:bldP spid="21" grpId="0"/>
      <p:bldP spid="22" grpId="0"/>
      <p:bldP spid="26" grpId="0"/>
      <p:bldP spid="27" grpId="0"/>
      <p:bldP spid="28" grpId="0"/>
      <p:bldP spid="29" grpId="0"/>
      <p:bldP spid="24" grpId="0" animBg="1"/>
      <p:bldP spid="3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C921E2DF-5279-024C-809C-CD16853F95A6}" type="slidenum">
              <a:rPr lang="en-US">
                <a:solidFill>
                  <a:srgbClr val="FFFFFF">
                    <a:lumMod val="65000"/>
                  </a:srgbClr>
                </a:solidFill>
              </a:rPr>
              <a:pPr/>
              <a:t>35</a:t>
            </a:fld>
            <a:endParaRPr lang="en-US">
              <a:solidFill>
                <a:srgbClr val="FFFFFF">
                  <a:lumMod val="65000"/>
                </a:srgbClr>
              </a:solidFill>
            </a:endParaRPr>
          </a:p>
        </p:txBody>
      </p:sp>
      <p:sp>
        <p:nvSpPr>
          <p:cNvPr id="5" name="Rectangle 4"/>
          <p:cNvSpPr/>
          <p:nvPr/>
        </p:nvSpPr>
        <p:spPr>
          <a:xfrm>
            <a:off x="1722309" y="1195000"/>
            <a:ext cx="4753753" cy="312152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sp>
        <p:nvSpPr>
          <p:cNvPr id="6" name="Rounded Rectangle 5"/>
          <p:cNvSpPr/>
          <p:nvPr/>
        </p:nvSpPr>
        <p:spPr>
          <a:xfrm>
            <a:off x="2398870" y="1438295"/>
            <a:ext cx="3216647" cy="20177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100" kern="1200">
                <a:solidFill>
                  <a:srgbClr val="4B4B4B"/>
                </a:solidFill>
                <a:latin typeface="Calibri"/>
              </a:rPr>
              <a:t>Internal GE Management Switch</a:t>
            </a:r>
          </a:p>
        </p:txBody>
      </p:sp>
      <p:sp>
        <p:nvSpPr>
          <p:cNvPr id="7" name="TextBox 6"/>
          <p:cNvSpPr txBox="1"/>
          <p:nvPr/>
        </p:nvSpPr>
        <p:spPr>
          <a:xfrm>
            <a:off x="1722345" y="971610"/>
            <a:ext cx="913955" cy="276999"/>
          </a:xfrm>
          <a:prstGeom prst="rect">
            <a:avLst/>
          </a:prstGeom>
          <a:noFill/>
        </p:spPr>
        <p:txBody>
          <a:bodyPr wrap="square" rtlCol="0">
            <a:spAutoFit/>
          </a:bodyPr>
          <a:lstStyle/>
          <a:p>
            <a:pPr defTabSz="457200">
              <a:buClrTx/>
              <a:buFontTx/>
              <a:buNone/>
            </a:pPr>
            <a:r>
              <a:rPr lang="en-US" sz="1200" kern="1200">
                <a:solidFill>
                  <a:srgbClr val="4B4B4B"/>
                </a:solidFill>
                <a:latin typeface="Calibri"/>
                <a:ea typeface="+mn-ea"/>
                <a:cs typeface="+mn-cs"/>
              </a:rPr>
              <a:t>SEBA POD</a:t>
            </a:r>
          </a:p>
        </p:txBody>
      </p:sp>
      <p:sp>
        <p:nvSpPr>
          <p:cNvPr id="8" name="Rounded Rectangle 7"/>
          <p:cNvSpPr/>
          <p:nvPr/>
        </p:nvSpPr>
        <p:spPr>
          <a:xfrm>
            <a:off x="1797568" y="2012054"/>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r>
              <a:rPr lang="en-US" sz="1100" kern="1200">
                <a:solidFill>
                  <a:srgbClr val="4B4B4B"/>
                </a:solidFill>
                <a:latin typeface="Calibri"/>
              </a:rPr>
              <a:t>EdgeCore OLT</a:t>
            </a:r>
          </a:p>
        </p:txBody>
      </p:sp>
      <p:sp>
        <p:nvSpPr>
          <p:cNvPr id="9" name="Rounded Rectangle 8"/>
          <p:cNvSpPr/>
          <p:nvPr/>
        </p:nvSpPr>
        <p:spPr>
          <a:xfrm>
            <a:off x="1797568" y="2306878"/>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r>
              <a:rPr lang="en-US" sz="1100" kern="1200">
                <a:solidFill>
                  <a:srgbClr val="4B4B4B"/>
                </a:solidFill>
                <a:latin typeface="Calibri"/>
              </a:rPr>
              <a:t>OLT</a:t>
            </a:r>
          </a:p>
        </p:txBody>
      </p:sp>
      <p:sp>
        <p:nvSpPr>
          <p:cNvPr id="10" name="Rounded Rectangle 9"/>
          <p:cNvSpPr/>
          <p:nvPr/>
        </p:nvSpPr>
        <p:spPr>
          <a:xfrm>
            <a:off x="1797568" y="2591735"/>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r>
              <a:rPr lang="en-US" sz="1100" kern="1200">
                <a:solidFill>
                  <a:srgbClr val="4B4B4B"/>
                </a:solidFill>
                <a:latin typeface="Calibri"/>
              </a:rPr>
              <a:t>OLT</a:t>
            </a:r>
          </a:p>
        </p:txBody>
      </p:sp>
      <p:sp>
        <p:nvSpPr>
          <p:cNvPr id="11" name="Rounded Rectangle 10"/>
          <p:cNvSpPr/>
          <p:nvPr/>
        </p:nvSpPr>
        <p:spPr>
          <a:xfrm>
            <a:off x="1797568" y="3669907"/>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r>
              <a:rPr lang="en-US" sz="1100" kern="1200">
                <a:solidFill>
                  <a:srgbClr val="4B4B4B"/>
                </a:solidFill>
                <a:latin typeface="Calibri"/>
              </a:rPr>
              <a:t>OLT</a:t>
            </a:r>
          </a:p>
        </p:txBody>
      </p:sp>
      <p:sp>
        <p:nvSpPr>
          <p:cNvPr id="12" name="Oval 11"/>
          <p:cNvSpPr/>
          <p:nvPr/>
        </p:nvSpPr>
        <p:spPr>
          <a:xfrm>
            <a:off x="2357326" y="294567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sp>
        <p:nvSpPr>
          <p:cNvPr id="13" name="Oval 12"/>
          <p:cNvSpPr/>
          <p:nvPr/>
        </p:nvSpPr>
        <p:spPr>
          <a:xfrm>
            <a:off x="2357326" y="3127748"/>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sp>
        <p:nvSpPr>
          <p:cNvPr id="14" name="Oval 13"/>
          <p:cNvSpPr/>
          <p:nvPr/>
        </p:nvSpPr>
        <p:spPr>
          <a:xfrm>
            <a:off x="2361380" y="3280148"/>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sp>
        <p:nvSpPr>
          <p:cNvPr id="15" name="Oval 14"/>
          <p:cNvSpPr/>
          <p:nvPr/>
        </p:nvSpPr>
        <p:spPr>
          <a:xfrm>
            <a:off x="2359445" y="344441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sp>
        <p:nvSpPr>
          <p:cNvPr id="16" name="TextBox 15"/>
          <p:cNvSpPr txBox="1"/>
          <p:nvPr/>
        </p:nvSpPr>
        <p:spPr>
          <a:xfrm>
            <a:off x="1789974" y="3049299"/>
            <a:ext cx="700303" cy="507831"/>
          </a:xfrm>
          <a:prstGeom prst="rect">
            <a:avLst/>
          </a:prstGeom>
          <a:noFill/>
        </p:spPr>
        <p:txBody>
          <a:bodyPr wrap="square" rtlCol="0">
            <a:spAutoFit/>
          </a:bodyPr>
          <a:lstStyle/>
          <a:p>
            <a:pPr defTabSz="457200">
              <a:buClrTx/>
              <a:buFontTx/>
              <a:buNone/>
            </a:pPr>
            <a:r>
              <a:rPr lang="en-US" sz="900" kern="1200">
                <a:solidFill>
                  <a:srgbClr val="4B4B4B"/>
                </a:solidFill>
                <a:latin typeface="Calibri"/>
                <a:ea typeface="+mn-ea"/>
                <a:cs typeface="+mn-cs"/>
              </a:rPr>
              <a:t>Up to 16</a:t>
            </a:r>
          </a:p>
          <a:p>
            <a:pPr defTabSz="457200">
              <a:buClrTx/>
              <a:buFontTx/>
              <a:buNone/>
            </a:pPr>
            <a:r>
              <a:rPr lang="en-US" sz="900" kern="1200">
                <a:solidFill>
                  <a:srgbClr val="4B4B4B"/>
                </a:solidFill>
                <a:latin typeface="Calibri"/>
                <a:ea typeface="+mn-ea"/>
                <a:cs typeface="+mn-cs"/>
              </a:rPr>
              <a:t>OLT devices</a:t>
            </a:r>
          </a:p>
        </p:txBody>
      </p:sp>
      <p:sp>
        <p:nvSpPr>
          <p:cNvPr id="17" name="Rounded Rectangle 16"/>
          <p:cNvSpPr/>
          <p:nvPr/>
        </p:nvSpPr>
        <p:spPr>
          <a:xfrm>
            <a:off x="3831315" y="2591735"/>
            <a:ext cx="1384707" cy="59534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a:buClrTx/>
              <a:buFontTx/>
              <a:buNone/>
            </a:pPr>
            <a:r>
              <a:rPr lang="en-US" sz="1100" kern="1200">
                <a:solidFill>
                  <a:srgbClr val="4B4B4B"/>
                </a:solidFill>
                <a:latin typeface="Calibri"/>
              </a:rPr>
              <a:t>AGG Switch</a:t>
            </a:r>
          </a:p>
          <a:p>
            <a:pPr algn="ctr" defTabSz="457200">
              <a:buClrTx/>
              <a:buFontTx/>
              <a:buNone/>
            </a:pPr>
            <a:r>
              <a:rPr lang="en-US" sz="1100" kern="1200">
                <a:solidFill>
                  <a:srgbClr val="4B4B4B"/>
                </a:solidFill>
                <a:latin typeface="Calibri"/>
              </a:rPr>
              <a:t>(Tomahawk</a:t>
            </a:r>
          </a:p>
          <a:p>
            <a:pPr algn="ctr" defTabSz="457200">
              <a:buClrTx/>
              <a:buFontTx/>
              <a:buNone/>
            </a:pPr>
            <a:r>
              <a:rPr lang="en-US" sz="1100" kern="1200">
                <a:solidFill>
                  <a:srgbClr val="4B4B4B"/>
                </a:solidFill>
                <a:latin typeface="Calibri"/>
              </a:rPr>
              <a:t>32 x 100G)</a:t>
            </a:r>
          </a:p>
        </p:txBody>
      </p:sp>
      <p:cxnSp>
        <p:nvCxnSpPr>
          <p:cNvPr id="18" name="Straight Connector 17"/>
          <p:cNvCxnSpPr>
            <a:stCxn id="8" idx="3"/>
          </p:cNvCxnSpPr>
          <p:nvPr/>
        </p:nvCxnSpPr>
        <p:spPr>
          <a:xfrm>
            <a:off x="3182259" y="2112937"/>
            <a:ext cx="649016" cy="579681"/>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p:cNvCxnSpPr>
          <p:nvPr/>
        </p:nvCxnSpPr>
        <p:spPr>
          <a:xfrm>
            <a:off x="3182259" y="2407784"/>
            <a:ext cx="649016" cy="385739"/>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0" idx="3"/>
            <a:endCxn id="17" idx="1"/>
          </p:cNvCxnSpPr>
          <p:nvPr/>
        </p:nvCxnSpPr>
        <p:spPr>
          <a:xfrm>
            <a:off x="3182259" y="2692618"/>
            <a:ext cx="649016" cy="196785"/>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1" idx="3"/>
          </p:cNvCxnSpPr>
          <p:nvPr/>
        </p:nvCxnSpPr>
        <p:spPr>
          <a:xfrm flipV="1">
            <a:off x="3182259" y="3127728"/>
            <a:ext cx="649016" cy="643064"/>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stCxn id="17" idx="3"/>
          </p:cNvCxnSpPr>
          <p:nvPr/>
        </p:nvCxnSpPr>
        <p:spPr>
          <a:xfrm>
            <a:off x="5215982" y="2889403"/>
            <a:ext cx="1770466" cy="0"/>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6700816" y="2534497"/>
            <a:ext cx="903879" cy="70983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r>
              <a:rPr lang="en-US" sz="1200" kern="1200">
                <a:solidFill>
                  <a:srgbClr val="FFFFFF"/>
                </a:solidFill>
                <a:latin typeface="Calibri"/>
              </a:rPr>
              <a:t>AT&amp;T  </a:t>
            </a:r>
          </a:p>
          <a:p>
            <a:pPr algn="ctr" defTabSz="457200">
              <a:buClrTx/>
              <a:buFontTx/>
              <a:buNone/>
            </a:pPr>
            <a:r>
              <a:rPr lang="en-US" sz="1200" kern="1200">
                <a:solidFill>
                  <a:srgbClr val="FFFFFF"/>
                </a:solidFill>
                <a:latin typeface="Calibri"/>
              </a:rPr>
              <a:t>External BNG</a:t>
            </a:r>
          </a:p>
        </p:txBody>
      </p:sp>
      <p:sp>
        <p:nvSpPr>
          <p:cNvPr id="24" name="Rounded Rectangle 23"/>
          <p:cNvSpPr/>
          <p:nvPr/>
        </p:nvSpPr>
        <p:spPr>
          <a:xfrm>
            <a:off x="3831315" y="3484302"/>
            <a:ext cx="1384707" cy="2017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457200">
              <a:buClrTx/>
              <a:buFontTx/>
              <a:buNone/>
            </a:pPr>
            <a:r>
              <a:rPr lang="en-US" sz="1100" kern="1200">
                <a:solidFill>
                  <a:srgbClr val="4B4B4B"/>
                </a:solidFill>
                <a:latin typeface="Calibri"/>
              </a:rPr>
              <a:t>Compute Node</a:t>
            </a:r>
          </a:p>
        </p:txBody>
      </p:sp>
      <p:sp>
        <p:nvSpPr>
          <p:cNvPr id="25" name="Rounded Rectangle 24"/>
          <p:cNvSpPr/>
          <p:nvPr/>
        </p:nvSpPr>
        <p:spPr>
          <a:xfrm>
            <a:off x="3831315" y="3737588"/>
            <a:ext cx="1384707" cy="2017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457200">
              <a:buClrTx/>
              <a:buFontTx/>
              <a:buNone/>
            </a:pPr>
            <a:r>
              <a:rPr lang="en-US" sz="1100" kern="1200">
                <a:solidFill>
                  <a:srgbClr val="4B4B4B"/>
                </a:solidFill>
                <a:latin typeface="Calibri"/>
              </a:rPr>
              <a:t>Compute Node</a:t>
            </a:r>
          </a:p>
        </p:txBody>
      </p:sp>
      <p:sp>
        <p:nvSpPr>
          <p:cNvPr id="26" name="Rounded Rectangle 25"/>
          <p:cNvSpPr/>
          <p:nvPr/>
        </p:nvSpPr>
        <p:spPr>
          <a:xfrm>
            <a:off x="3831315" y="3990874"/>
            <a:ext cx="1384707" cy="2017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457200">
              <a:buClrTx/>
              <a:buFontTx/>
              <a:buNone/>
            </a:pPr>
            <a:r>
              <a:rPr lang="en-US" sz="1100" kern="1200">
                <a:solidFill>
                  <a:srgbClr val="4B4B4B"/>
                </a:solidFill>
                <a:latin typeface="Calibri"/>
              </a:rPr>
              <a:t>Compute Node</a:t>
            </a:r>
          </a:p>
        </p:txBody>
      </p:sp>
      <p:cxnSp>
        <p:nvCxnSpPr>
          <p:cNvPr id="27" name="Straight Connector 26"/>
          <p:cNvCxnSpPr/>
          <p:nvPr/>
        </p:nvCxnSpPr>
        <p:spPr>
          <a:xfrm flipV="1">
            <a:off x="4084344" y="3187079"/>
            <a:ext cx="0" cy="297228"/>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4030932" y="3187094"/>
            <a:ext cx="0" cy="550513"/>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3971584" y="3187074"/>
            <a:ext cx="0" cy="803798"/>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4189265" y="1640066"/>
            <a:ext cx="0" cy="951669"/>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4998520" y="1640065"/>
            <a:ext cx="0" cy="1863677"/>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5054060" y="1640084"/>
            <a:ext cx="0" cy="2097523"/>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5117439" y="1640064"/>
            <a:ext cx="0" cy="2350808"/>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2685864" y="1642240"/>
            <a:ext cx="0" cy="369831"/>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2749242" y="1640085"/>
            <a:ext cx="0" cy="666813"/>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2812620" y="1640064"/>
            <a:ext cx="0" cy="951668"/>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2881933" y="1642220"/>
            <a:ext cx="0" cy="2027686"/>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sp>
        <p:nvSpPr>
          <p:cNvPr id="38" name="Right Brace 37"/>
          <p:cNvSpPr/>
          <p:nvPr/>
        </p:nvSpPr>
        <p:spPr>
          <a:xfrm>
            <a:off x="5306907" y="3444401"/>
            <a:ext cx="146466" cy="81276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srgbClr val="4B4B4B"/>
              </a:solidFill>
              <a:latin typeface="Calibri"/>
            </a:endParaRPr>
          </a:p>
        </p:txBody>
      </p:sp>
      <p:sp>
        <p:nvSpPr>
          <p:cNvPr id="39" name="TextBox 38"/>
          <p:cNvSpPr txBox="1"/>
          <p:nvPr/>
        </p:nvSpPr>
        <p:spPr>
          <a:xfrm>
            <a:off x="5514624" y="3388862"/>
            <a:ext cx="1044856" cy="784830"/>
          </a:xfrm>
          <a:prstGeom prst="rect">
            <a:avLst/>
          </a:prstGeom>
          <a:noFill/>
        </p:spPr>
        <p:txBody>
          <a:bodyPr wrap="square" rtlCol="0">
            <a:spAutoFit/>
          </a:bodyPr>
          <a:lstStyle/>
          <a:p>
            <a:pPr defTabSz="457200">
              <a:buClrTx/>
              <a:buFontTx/>
              <a:buNone/>
            </a:pPr>
            <a:r>
              <a:rPr lang="en-US" sz="900" kern="1200">
                <a:solidFill>
                  <a:srgbClr val="4B4B4B"/>
                </a:solidFill>
                <a:latin typeface="Calibri"/>
                <a:ea typeface="+mn-ea"/>
                <a:cs typeface="+mn-cs"/>
              </a:rPr>
              <a:t>VOLTHA, ONOS, NEM, Kubernetes, Docker registry,</a:t>
            </a:r>
          </a:p>
          <a:p>
            <a:pPr defTabSz="457200">
              <a:buClrTx/>
              <a:buFontTx/>
              <a:buNone/>
            </a:pPr>
            <a:r>
              <a:rPr lang="en-US" sz="900" b="1" kern="1200">
                <a:solidFill>
                  <a:srgbClr val="FF0000"/>
                </a:solidFill>
                <a:latin typeface="Calibri"/>
                <a:ea typeface="+mn-ea"/>
                <a:cs typeface="+mn-cs"/>
              </a:rPr>
              <a:t>Gateway VM</a:t>
            </a:r>
          </a:p>
          <a:p>
            <a:pPr defTabSz="457200">
              <a:buClrTx/>
              <a:buFontTx/>
              <a:buNone/>
            </a:pPr>
            <a:r>
              <a:rPr lang="en-US" sz="900" b="1" kern="1200">
                <a:solidFill>
                  <a:srgbClr val="FF0000"/>
                </a:solidFill>
                <a:latin typeface="Calibri"/>
                <a:ea typeface="+mn-ea"/>
                <a:cs typeface="+mn-cs"/>
              </a:rPr>
              <a:t>Abstract OLT</a:t>
            </a:r>
          </a:p>
        </p:txBody>
      </p:sp>
      <p:cxnSp>
        <p:nvCxnSpPr>
          <p:cNvPr id="40" name="Straight Connector 39"/>
          <p:cNvCxnSpPr>
            <a:stCxn id="8" idx="1"/>
          </p:cNvCxnSpPr>
          <p:nvPr/>
        </p:nvCxnSpPr>
        <p:spPr>
          <a:xfrm flipH="1">
            <a:off x="1354367" y="2112937"/>
            <a:ext cx="443203" cy="0"/>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41" name="Oval 40"/>
          <p:cNvSpPr/>
          <p:nvPr/>
        </p:nvSpPr>
        <p:spPr>
          <a:xfrm flipH="1" flipV="1">
            <a:off x="1271284" y="2084218"/>
            <a:ext cx="89021" cy="69305"/>
          </a:xfrm>
          <a:prstGeom prst="ellipse">
            <a:avLst/>
          </a:prstGeom>
          <a:solidFill>
            <a:schemeClr val="accent6"/>
          </a:solidFill>
          <a:ln>
            <a:solidFill>
              <a:srgbClr val="00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cxnSp>
        <p:nvCxnSpPr>
          <p:cNvPr id="42" name="Straight Connector 41"/>
          <p:cNvCxnSpPr>
            <a:stCxn id="41" idx="5"/>
          </p:cNvCxnSpPr>
          <p:nvPr/>
        </p:nvCxnSpPr>
        <p:spPr>
          <a:xfrm flipH="1" flipV="1">
            <a:off x="855828" y="2019888"/>
            <a:ext cx="428472" cy="74499"/>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a:stCxn id="41" idx="7"/>
          </p:cNvCxnSpPr>
          <p:nvPr/>
        </p:nvCxnSpPr>
        <p:spPr>
          <a:xfrm flipH="1">
            <a:off x="819523" y="2143377"/>
            <a:ext cx="464817" cy="114958"/>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818321" y="2128845"/>
            <a:ext cx="443203" cy="0"/>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sp>
        <p:nvSpPr>
          <p:cNvPr id="45" name="Rounded Rectangle 44"/>
          <p:cNvSpPr/>
          <p:nvPr/>
        </p:nvSpPr>
        <p:spPr>
          <a:xfrm>
            <a:off x="238612" y="2084219"/>
            <a:ext cx="599412" cy="1296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200">
              <a:buClrTx/>
              <a:buFontTx/>
              <a:buNone/>
            </a:pPr>
            <a:r>
              <a:rPr lang="en-US" sz="800" kern="1200">
                <a:solidFill>
                  <a:srgbClr val="4B4B4B"/>
                </a:solidFill>
                <a:latin typeface="Calibri"/>
              </a:rPr>
              <a:t>ONU+RG</a:t>
            </a:r>
          </a:p>
        </p:txBody>
      </p:sp>
      <p:cxnSp>
        <p:nvCxnSpPr>
          <p:cNvPr id="46" name="Straight Connector 45"/>
          <p:cNvCxnSpPr>
            <a:endCxn id="47" idx="3"/>
          </p:cNvCxnSpPr>
          <p:nvPr/>
        </p:nvCxnSpPr>
        <p:spPr>
          <a:xfrm flipH="1">
            <a:off x="1348422" y="2213843"/>
            <a:ext cx="449137" cy="369325"/>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47" name="Oval 46"/>
          <p:cNvSpPr/>
          <p:nvPr/>
        </p:nvSpPr>
        <p:spPr>
          <a:xfrm flipH="1" flipV="1">
            <a:off x="1272445" y="2572999"/>
            <a:ext cx="89021" cy="69305"/>
          </a:xfrm>
          <a:prstGeom prst="ellipse">
            <a:avLst/>
          </a:prstGeom>
          <a:solidFill>
            <a:schemeClr val="accent6"/>
          </a:solidFill>
          <a:ln>
            <a:solidFill>
              <a:srgbClr val="00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cxnSp>
        <p:nvCxnSpPr>
          <p:cNvPr id="48" name="Straight Connector 47"/>
          <p:cNvCxnSpPr>
            <a:stCxn id="47" idx="5"/>
          </p:cNvCxnSpPr>
          <p:nvPr/>
        </p:nvCxnSpPr>
        <p:spPr>
          <a:xfrm flipH="1" flipV="1">
            <a:off x="838024" y="2508669"/>
            <a:ext cx="447444" cy="74499"/>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47" idx="7"/>
          </p:cNvCxnSpPr>
          <p:nvPr/>
        </p:nvCxnSpPr>
        <p:spPr>
          <a:xfrm flipH="1">
            <a:off x="849894" y="2632175"/>
            <a:ext cx="435574" cy="123585"/>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819505" y="2617626"/>
            <a:ext cx="443203" cy="0"/>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sp>
        <p:nvSpPr>
          <p:cNvPr id="51" name="Rounded Rectangle 50"/>
          <p:cNvSpPr/>
          <p:nvPr/>
        </p:nvSpPr>
        <p:spPr>
          <a:xfrm>
            <a:off x="239780" y="2573000"/>
            <a:ext cx="599412" cy="1296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200">
              <a:buClrTx/>
              <a:buFontTx/>
              <a:buNone/>
            </a:pPr>
            <a:r>
              <a:rPr lang="en-US" sz="800" kern="1200">
                <a:solidFill>
                  <a:srgbClr val="4B4B4B"/>
                </a:solidFill>
                <a:latin typeface="Calibri"/>
              </a:rPr>
              <a:t>ONU+RG</a:t>
            </a:r>
          </a:p>
        </p:txBody>
      </p:sp>
      <p:sp>
        <p:nvSpPr>
          <p:cNvPr id="52" name="Oval 51"/>
          <p:cNvSpPr/>
          <p:nvPr/>
        </p:nvSpPr>
        <p:spPr>
          <a:xfrm flipH="1" flipV="1">
            <a:off x="1248486" y="1580911"/>
            <a:ext cx="89021" cy="69305"/>
          </a:xfrm>
          <a:prstGeom prst="ellipse">
            <a:avLst/>
          </a:prstGeom>
          <a:solidFill>
            <a:schemeClr val="accent6"/>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defTabSz="457200">
              <a:buClrTx/>
              <a:buFontTx/>
              <a:buNone/>
            </a:pPr>
            <a:endParaRPr lang="en-US" sz="1800" kern="1200">
              <a:solidFill>
                <a:srgbClr val="4B4B4B"/>
              </a:solidFill>
              <a:latin typeface="Calibri"/>
            </a:endParaRPr>
          </a:p>
        </p:txBody>
      </p:sp>
      <p:cxnSp>
        <p:nvCxnSpPr>
          <p:cNvPr id="53" name="Straight Connector 52"/>
          <p:cNvCxnSpPr>
            <a:stCxn id="52" idx="5"/>
          </p:cNvCxnSpPr>
          <p:nvPr/>
        </p:nvCxnSpPr>
        <p:spPr>
          <a:xfrm flipH="1" flipV="1">
            <a:off x="814302" y="1503574"/>
            <a:ext cx="447233" cy="87485"/>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a:stCxn id="52" idx="7"/>
          </p:cNvCxnSpPr>
          <p:nvPr/>
        </p:nvCxnSpPr>
        <p:spPr>
          <a:xfrm flipH="1">
            <a:off x="815242" y="1640063"/>
            <a:ext cx="446276" cy="124624"/>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795546" y="1625534"/>
            <a:ext cx="443203" cy="0"/>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sp>
        <p:nvSpPr>
          <p:cNvPr id="56" name="Rounded Rectangle 55"/>
          <p:cNvSpPr/>
          <p:nvPr/>
        </p:nvSpPr>
        <p:spPr>
          <a:xfrm>
            <a:off x="215830" y="1580908"/>
            <a:ext cx="599412" cy="1296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200">
              <a:buClrTx/>
              <a:buFontTx/>
              <a:buNone/>
            </a:pPr>
            <a:r>
              <a:rPr lang="en-US" sz="800" kern="1200">
                <a:solidFill>
                  <a:srgbClr val="4B4B4B"/>
                </a:solidFill>
                <a:latin typeface="Calibri"/>
              </a:rPr>
              <a:t>ONU+RG</a:t>
            </a:r>
          </a:p>
        </p:txBody>
      </p:sp>
      <p:cxnSp>
        <p:nvCxnSpPr>
          <p:cNvPr id="57" name="Straight Connector 56"/>
          <p:cNvCxnSpPr>
            <a:endCxn id="52" idx="2"/>
          </p:cNvCxnSpPr>
          <p:nvPr/>
        </p:nvCxnSpPr>
        <p:spPr>
          <a:xfrm flipH="1" flipV="1">
            <a:off x="1337502" y="1615559"/>
            <a:ext cx="452432" cy="396492"/>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06731" y="1129173"/>
            <a:ext cx="931759" cy="369332"/>
          </a:xfrm>
          <a:prstGeom prst="rect">
            <a:avLst/>
          </a:prstGeom>
          <a:noFill/>
        </p:spPr>
        <p:txBody>
          <a:bodyPr wrap="square" rtlCol="0">
            <a:spAutoFit/>
          </a:bodyPr>
          <a:lstStyle/>
          <a:p>
            <a:pPr defTabSz="457200">
              <a:buClrTx/>
              <a:buFontTx/>
              <a:buNone/>
            </a:pPr>
            <a:r>
              <a:rPr lang="en-US" sz="900" kern="1200">
                <a:solidFill>
                  <a:srgbClr val="4B4B4B"/>
                </a:solidFill>
                <a:latin typeface="Calibri"/>
                <a:ea typeface="+mn-ea"/>
                <a:cs typeface="+mn-cs"/>
              </a:rPr>
              <a:t>Up to 64 ONUs per PON port</a:t>
            </a:r>
          </a:p>
        </p:txBody>
      </p:sp>
      <p:sp>
        <p:nvSpPr>
          <p:cNvPr id="59" name="TextBox 58"/>
          <p:cNvSpPr txBox="1"/>
          <p:nvPr/>
        </p:nvSpPr>
        <p:spPr>
          <a:xfrm>
            <a:off x="1658967" y="1667574"/>
            <a:ext cx="1026937" cy="369332"/>
          </a:xfrm>
          <a:prstGeom prst="rect">
            <a:avLst/>
          </a:prstGeom>
          <a:noFill/>
        </p:spPr>
        <p:txBody>
          <a:bodyPr wrap="square" rtlCol="0">
            <a:spAutoFit/>
          </a:bodyPr>
          <a:lstStyle/>
          <a:p>
            <a:pPr defTabSz="457200">
              <a:buClrTx/>
              <a:buFontTx/>
              <a:buNone/>
            </a:pPr>
            <a:r>
              <a:rPr lang="en-US" sz="900" kern="1200">
                <a:solidFill>
                  <a:srgbClr val="4B4B4B"/>
                </a:solidFill>
                <a:latin typeface="Calibri"/>
                <a:ea typeface="+mn-ea"/>
                <a:cs typeface="+mn-cs"/>
              </a:rPr>
              <a:t>Up to 16 PON ports / OLT device</a:t>
            </a:r>
          </a:p>
        </p:txBody>
      </p:sp>
      <p:cxnSp>
        <p:nvCxnSpPr>
          <p:cNvPr id="60" name="Straight Connector 59"/>
          <p:cNvCxnSpPr/>
          <p:nvPr/>
        </p:nvCxnSpPr>
        <p:spPr>
          <a:xfrm>
            <a:off x="7828117" y="1438295"/>
            <a:ext cx="23517" cy="287820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61" name="Rounded Rectangle 60"/>
          <p:cNvSpPr/>
          <p:nvPr/>
        </p:nvSpPr>
        <p:spPr>
          <a:xfrm>
            <a:off x="7955365" y="1444666"/>
            <a:ext cx="836946" cy="592240"/>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900" kern="1200">
                <a:solidFill>
                  <a:srgbClr val="4B4B4B"/>
                </a:solidFill>
                <a:latin typeface="Calibri"/>
              </a:rPr>
              <a:t>DHCP Server </a:t>
            </a:r>
            <a:r>
              <a:rPr lang="en-US" sz="800" kern="1200">
                <a:solidFill>
                  <a:srgbClr val="4B4B4B"/>
                </a:solidFill>
                <a:latin typeface="Calibri"/>
              </a:rPr>
              <a:t>(subscriber RG addressing)</a:t>
            </a:r>
          </a:p>
        </p:txBody>
      </p:sp>
      <p:sp>
        <p:nvSpPr>
          <p:cNvPr id="62" name="Rounded Rectangle 61"/>
          <p:cNvSpPr/>
          <p:nvPr/>
        </p:nvSpPr>
        <p:spPr>
          <a:xfrm>
            <a:off x="7955365" y="2143374"/>
            <a:ext cx="809324" cy="592240"/>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900" kern="1200">
                <a:solidFill>
                  <a:srgbClr val="4B4B4B"/>
                </a:solidFill>
                <a:latin typeface="Calibri"/>
              </a:rPr>
              <a:t>DHCP Server </a:t>
            </a:r>
            <a:r>
              <a:rPr lang="en-US" sz="800" kern="1200">
                <a:solidFill>
                  <a:srgbClr val="4B4B4B"/>
                </a:solidFill>
                <a:latin typeface="Calibri"/>
              </a:rPr>
              <a:t>(POD addressing)</a:t>
            </a:r>
          </a:p>
        </p:txBody>
      </p:sp>
      <p:sp>
        <p:nvSpPr>
          <p:cNvPr id="63" name="Rounded Rectangle 62"/>
          <p:cNvSpPr/>
          <p:nvPr/>
        </p:nvSpPr>
        <p:spPr>
          <a:xfrm>
            <a:off x="7961693" y="2855067"/>
            <a:ext cx="830618" cy="299869"/>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900" kern="1200">
                <a:solidFill>
                  <a:srgbClr val="4B4B4B"/>
                </a:solidFill>
                <a:latin typeface="Calibri"/>
              </a:rPr>
              <a:t>Radius Server</a:t>
            </a:r>
            <a:endParaRPr lang="en-US" sz="800" kern="1200">
              <a:solidFill>
                <a:srgbClr val="4B4B4B"/>
              </a:solidFill>
              <a:latin typeface="Calibri"/>
            </a:endParaRPr>
          </a:p>
        </p:txBody>
      </p:sp>
      <p:sp>
        <p:nvSpPr>
          <p:cNvPr id="64" name="Rounded Rectangle 63"/>
          <p:cNvSpPr/>
          <p:nvPr/>
        </p:nvSpPr>
        <p:spPr>
          <a:xfrm>
            <a:off x="7961693" y="3280128"/>
            <a:ext cx="830618" cy="323186"/>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900" kern="1200">
                <a:solidFill>
                  <a:srgbClr val="4B4B4B"/>
                </a:solidFill>
                <a:latin typeface="Calibri"/>
              </a:rPr>
              <a:t>External OSS</a:t>
            </a:r>
            <a:endParaRPr lang="en-US" sz="800" kern="1200">
              <a:solidFill>
                <a:srgbClr val="4B4B4B"/>
              </a:solidFill>
              <a:latin typeface="Calibri"/>
            </a:endParaRPr>
          </a:p>
        </p:txBody>
      </p:sp>
      <p:cxnSp>
        <p:nvCxnSpPr>
          <p:cNvPr id="65" name="Straight Connector 64"/>
          <p:cNvCxnSpPr>
            <a:stCxn id="23" idx="3"/>
          </p:cNvCxnSpPr>
          <p:nvPr/>
        </p:nvCxnSpPr>
        <p:spPr>
          <a:xfrm>
            <a:off x="7604681" y="2889403"/>
            <a:ext cx="223419"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66" name="Cloud 65"/>
          <p:cNvSpPr/>
          <p:nvPr/>
        </p:nvSpPr>
        <p:spPr>
          <a:xfrm>
            <a:off x="8010224" y="3693245"/>
            <a:ext cx="789742" cy="570336"/>
          </a:xfrm>
          <a:prstGeom prst="cloud">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800" kern="1200">
                <a:solidFill>
                  <a:srgbClr val="4B4B4B"/>
                </a:solidFill>
                <a:latin typeface="Calibri"/>
              </a:rPr>
              <a:t>Public Internet</a:t>
            </a:r>
          </a:p>
        </p:txBody>
      </p:sp>
      <p:cxnSp>
        <p:nvCxnSpPr>
          <p:cNvPr id="67" name="Straight Connector 66"/>
          <p:cNvCxnSpPr>
            <a:endCxn id="61" idx="1"/>
          </p:cNvCxnSpPr>
          <p:nvPr/>
        </p:nvCxnSpPr>
        <p:spPr>
          <a:xfrm>
            <a:off x="7828099" y="1740786"/>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7834427" y="2407764"/>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7834427" y="3049296"/>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828099" y="3450323"/>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2"/>
          </p:cNvCxnSpPr>
          <p:nvPr/>
        </p:nvCxnSpPr>
        <p:spPr>
          <a:xfrm>
            <a:off x="7834433" y="3978413"/>
            <a:ext cx="17824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802437" y="-6710"/>
            <a:ext cx="7370949" cy="523220"/>
          </a:xfrm>
          <a:prstGeom prst="rect">
            <a:avLst/>
          </a:prstGeom>
        </p:spPr>
        <p:txBody>
          <a:bodyPr wrap="square">
            <a:spAutoFit/>
          </a:bodyPr>
          <a:lstStyle/>
          <a:p>
            <a:pPr algn="ctr" defTabSz="457200">
              <a:buClrTx/>
              <a:buFontTx/>
              <a:buNone/>
            </a:pPr>
            <a:r>
              <a:rPr lang="en-US" sz="2800" b="1" kern="1200">
                <a:solidFill>
                  <a:srgbClr val="4F81BD"/>
                </a:solidFill>
                <a:latin typeface="Calibri"/>
                <a:ea typeface="+mn-ea"/>
                <a:cs typeface="+mn-cs"/>
              </a:rPr>
              <a:t>SEBA Deployment Goal @ AT&amp;T</a:t>
            </a:r>
            <a:endParaRPr lang="en-US" sz="2800" b="1" kern="1200">
              <a:solidFill>
                <a:prstClr val="black"/>
              </a:solidFill>
              <a:latin typeface="Calibri"/>
              <a:ea typeface="+mn-ea"/>
              <a:cs typeface="+mn-cs"/>
            </a:endParaRPr>
          </a:p>
        </p:txBody>
      </p:sp>
    </p:spTree>
    <p:extLst>
      <p:ext uri="{BB962C8B-B14F-4D97-AF65-F5344CB8AC3E}">
        <p14:creationId xmlns:p14="http://schemas.microsoft.com/office/powerpoint/2010/main" val="282754214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a:t>36</a:t>
            </a:fld>
            <a:endParaRPr lang="uk-UA"/>
          </a:p>
        </p:txBody>
      </p:sp>
      <p:sp>
        <p:nvSpPr>
          <p:cNvPr id="3" name="Rectangle 2"/>
          <p:cNvSpPr/>
          <p:nvPr/>
        </p:nvSpPr>
        <p:spPr>
          <a:xfrm>
            <a:off x="802437" y="-6710"/>
            <a:ext cx="7370949" cy="584776"/>
          </a:xfrm>
          <a:prstGeom prst="rect">
            <a:avLst/>
          </a:prstGeom>
        </p:spPr>
        <p:txBody>
          <a:bodyPr wrap="square">
            <a:spAutoFit/>
          </a:bodyPr>
          <a:lstStyle/>
          <a:p>
            <a:pPr algn="ctr" defTabSz="457200">
              <a:buClrTx/>
              <a:buFontTx/>
              <a:buNone/>
            </a:pPr>
            <a:r>
              <a:rPr lang="en-US" sz="3200" b="1" kern="1200">
                <a:solidFill>
                  <a:srgbClr val="4F81BD"/>
                </a:solidFill>
                <a:latin typeface="Calibri"/>
                <a:ea typeface="+mn-ea"/>
                <a:cs typeface="+mn-cs"/>
              </a:rPr>
              <a:t>SEBA Modularity</a:t>
            </a:r>
            <a:endParaRPr lang="en-US" sz="3200" b="1" kern="1200">
              <a:solidFill>
                <a:prstClr val="black"/>
              </a:solidFill>
              <a:latin typeface="Calibri"/>
              <a:ea typeface="+mn-ea"/>
              <a:cs typeface="+mn-cs"/>
            </a:endParaRPr>
          </a:p>
        </p:txBody>
      </p:sp>
      <p:sp>
        <p:nvSpPr>
          <p:cNvPr id="4" name="Rounded Rectangle 3"/>
          <p:cNvSpPr/>
          <p:nvPr/>
        </p:nvSpPr>
        <p:spPr>
          <a:xfrm>
            <a:off x="2851530" y="4098336"/>
            <a:ext cx="564426" cy="20039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050"/>
              <a:t>ONU</a:t>
            </a:r>
          </a:p>
        </p:txBody>
      </p:sp>
      <p:sp>
        <p:nvSpPr>
          <p:cNvPr id="5" name="Rounded Rectangle 4"/>
          <p:cNvSpPr/>
          <p:nvPr/>
        </p:nvSpPr>
        <p:spPr>
          <a:xfrm>
            <a:off x="2851064" y="4391855"/>
            <a:ext cx="564426" cy="200398"/>
          </a:xfrm>
          <a:prstGeom prst="roundRect">
            <a:avLst/>
          </a:prstGeom>
          <a:ln w="19050" cmpd="sng">
            <a:solidFill>
              <a:schemeClr val="accent5">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050"/>
              <a:t>ONU</a:t>
            </a:r>
          </a:p>
        </p:txBody>
      </p:sp>
      <p:sp>
        <p:nvSpPr>
          <p:cNvPr id="6" name="Rounded Rectangle 5"/>
          <p:cNvSpPr/>
          <p:nvPr/>
        </p:nvSpPr>
        <p:spPr>
          <a:xfrm>
            <a:off x="3480162" y="4086097"/>
            <a:ext cx="564426" cy="517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a:t>OLT</a:t>
            </a:r>
          </a:p>
        </p:txBody>
      </p:sp>
      <p:sp>
        <p:nvSpPr>
          <p:cNvPr id="7" name="Rounded Rectangle 6"/>
          <p:cNvSpPr/>
          <p:nvPr/>
        </p:nvSpPr>
        <p:spPr>
          <a:xfrm>
            <a:off x="2828011" y="3098741"/>
            <a:ext cx="1228803" cy="34055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t>VOLTHA</a:t>
            </a:r>
          </a:p>
        </p:txBody>
      </p:sp>
      <p:sp>
        <p:nvSpPr>
          <p:cNvPr id="8" name="Rounded Rectangle 7"/>
          <p:cNvSpPr/>
          <p:nvPr/>
        </p:nvSpPr>
        <p:spPr>
          <a:xfrm>
            <a:off x="4202870" y="4091498"/>
            <a:ext cx="694704" cy="51791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200"/>
              <a:t>AGG</a:t>
            </a:r>
          </a:p>
          <a:p>
            <a:pPr algn="ctr"/>
            <a:r>
              <a:rPr lang="en-US" sz="1200"/>
              <a:t>switch</a:t>
            </a:r>
          </a:p>
        </p:txBody>
      </p:sp>
      <p:sp>
        <p:nvSpPr>
          <p:cNvPr id="9" name="Rounded Rectangle 8"/>
          <p:cNvSpPr/>
          <p:nvPr/>
        </p:nvSpPr>
        <p:spPr>
          <a:xfrm>
            <a:off x="5072559" y="4098336"/>
            <a:ext cx="953866" cy="51155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200"/>
              <a:t>Compute</a:t>
            </a:r>
          </a:p>
          <a:p>
            <a:pPr algn="ctr"/>
            <a:r>
              <a:rPr lang="en-US" sz="1200"/>
              <a:t>Nodes</a:t>
            </a:r>
          </a:p>
        </p:txBody>
      </p:sp>
      <p:sp>
        <p:nvSpPr>
          <p:cNvPr id="10" name="Rounded Rectangle 9"/>
          <p:cNvSpPr/>
          <p:nvPr/>
        </p:nvSpPr>
        <p:spPr>
          <a:xfrm>
            <a:off x="2822132" y="2651385"/>
            <a:ext cx="2104840" cy="340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200"/>
              <a:t>ONOS</a:t>
            </a:r>
          </a:p>
        </p:txBody>
      </p:sp>
      <p:sp>
        <p:nvSpPr>
          <p:cNvPr id="11" name="Rounded Rectangle 10"/>
          <p:cNvSpPr/>
          <p:nvPr/>
        </p:nvSpPr>
        <p:spPr>
          <a:xfrm>
            <a:off x="2826149" y="2221668"/>
            <a:ext cx="1071919" cy="34055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50"/>
              <a:t>Access</a:t>
            </a:r>
          </a:p>
          <a:p>
            <a:pPr algn="ctr"/>
            <a:r>
              <a:rPr lang="en-US" sz="1050"/>
              <a:t>apps</a:t>
            </a:r>
          </a:p>
        </p:txBody>
      </p:sp>
      <p:sp>
        <p:nvSpPr>
          <p:cNvPr id="12" name="Rounded Rectangle 11"/>
          <p:cNvSpPr/>
          <p:nvPr/>
        </p:nvSpPr>
        <p:spPr>
          <a:xfrm>
            <a:off x="4220041" y="2210867"/>
            <a:ext cx="694704" cy="3636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050"/>
              <a:t>Fabric</a:t>
            </a:r>
          </a:p>
          <a:p>
            <a:pPr algn="ctr"/>
            <a:r>
              <a:rPr lang="en-US" sz="1050"/>
              <a:t>apps</a:t>
            </a:r>
          </a:p>
        </p:txBody>
      </p:sp>
      <p:sp>
        <p:nvSpPr>
          <p:cNvPr id="13" name="Rounded Rectangle 12"/>
          <p:cNvSpPr/>
          <p:nvPr/>
        </p:nvSpPr>
        <p:spPr>
          <a:xfrm>
            <a:off x="2828012" y="3774938"/>
            <a:ext cx="1228803" cy="16463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a:t>OS</a:t>
            </a:r>
          </a:p>
        </p:txBody>
      </p:sp>
      <p:sp>
        <p:nvSpPr>
          <p:cNvPr id="14" name="Rounded Rectangle 13"/>
          <p:cNvSpPr/>
          <p:nvPr/>
        </p:nvSpPr>
        <p:spPr>
          <a:xfrm>
            <a:off x="4209678" y="3780339"/>
            <a:ext cx="717293" cy="16463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100"/>
              <a:t>OS</a:t>
            </a:r>
          </a:p>
        </p:txBody>
      </p:sp>
      <p:sp>
        <p:nvSpPr>
          <p:cNvPr id="15" name="Rounded Rectangle 14"/>
          <p:cNvSpPr/>
          <p:nvPr/>
        </p:nvSpPr>
        <p:spPr>
          <a:xfrm>
            <a:off x="5097476" y="3779860"/>
            <a:ext cx="905432" cy="16463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a:t>OS</a:t>
            </a:r>
          </a:p>
        </p:txBody>
      </p:sp>
      <p:sp>
        <p:nvSpPr>
          <p:cNvPr id="16" name="Rounded Rectangle 15"/>
          <p:cNvSpPr/>
          <p:nvPr/>
        </p:nvSpPr>
        <p:spPr>
          <a:xfrm>
            <a:off x="5109232" y="3527501"/>
            <a:ext cx="899554" cy="16463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100"/>
              <a:t>K8s</a:t>
            </a:r>
          </a:p>
        </p:txBody>
      </p:sp>
      <p:sp>
        <p:nvSpPr>
          <p:cNvPr id="17" name="Rounded Rectangle 16"/>
          <p:cNvSpPr/>
          <p:nvPr/>
        </p:nvSpPr>
        <p:spPr>
          <a:xfrm>
            <a:off x="2763343" y="1686592"/>
            <a:ext cx="1705036" cy="3405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a:t>NEM Orchestration (XOS)</a:t>
            </a:r>
          </a:p>
        </p:txBody>
      </p:sp>
      <p:sp>
        <p:nvSpPr>
          <p:cNvPr id="18" name="Rounded Rectangle 17"/>
          <p:cNvSpPr/>
          <p:nvPr/>
        </p:nvSpPr>
        <p:spPr>
          <a:xfrm>
            <a:off x="4603138" y="1686112"/>
            <a:ext cx="1435048" cy="3405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a:t>NEM Monitoring</a:t>
            </a:r>
          </a:p>
          <a:p>
            <a:pPr algn="ctr"/>
            <a:r>
              <a:rPr lang="en-US" sz="1000"/>
              <a:t>(Prom,Grafana, ELK)</a:t>
            </a:r>
          </a:p>
        </p:txBody>
      </p:sp>
      <p:sp>
        <p:nvSpPr>
          <p:cNvPr id="19" name="Rounded Rectangle 18"/>
          <p:cNvSpPr/>
          <p:nvPr/>
        </p:nvSpPr>
        <p:spPr>
          <a:xfrm>
            <a:off x="3925602" y="1199512"/>
            <a:ext cx="1071921" cy="31608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100"/>
              <a:t>Abstract OLT</a:t>
            </a:r>
          </a:p>
        </p:txBody>
      </p:sp>
      <p:sp>
        <p:nvSpPr>
          <p:cNvPr id="20" name="Rounded Rectangle 19"/>
          <p:cNvSpPr/>
          <p:nvPr/>
        </p:nvSpPr>
        <p:spPr>
          <a:xfrm>
            <a:off x="2822131" y="769797"/>
            <a:ext cx="3192535" cy="31608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100"/>
              <a:t>ONAP/OSAM</a:t>
            </a:r>
          </a:p>
        </p:txBody>
      </p:sp>
      <p:sp>
        <p:nvSpPr>
          <p:cNvPr id="21" name="Rectangle 20"/>
          <p:cNvSpPr/>
          <p:nvPr/>
        </p:nvSpPr>
        <p:spPr>
          <a:xfrm>
            <a:off x="2716303" y="2128548"/>
            <a:ext cx="1405186"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162179" y="2139828"/>
            <a:ext cx="823588"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037747" y="2145229"/>
            <a:ext cx="1053353"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2720783" y="1650831"/>
            <a:ext cx="1782869" cy="431155"/>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4550687" y="1650352"/>
            <a:ext cx="1540414" cy="431155"/>
          </a:xfrm>
          <a:prstGeom prst="rect">
            <a:avLst/>
          </a:prstGeom>
          <a:noFill/>
          <a:ln w="12700" cmpd="sng">
            <a:solidFill>
              <a:srgbClr val="007DCC"/>
            </a:solidFill>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2710422" y="1146593"/>
            <a:ext cx="3392437" cy="17640"/>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2709956" y="687477"/>
            <a:ext cx="3392437" cy="17640"/>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2727595" y="1551832"/>
            <a:ext cx="3392437" cy="17640"/>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4274353" y="3181061"/>
            <a:ext cx="611462" cy="253916"/>
          </a:xfrm>
          <a:prstGeom prst="rect">
            <a:avLst/>
          </a:prstGeom>
          <a:noFill/>
        </p:spPr>
        <p:txBody>
          <a:bodyPr wrap="square" rtlCol="0">
            <a:spAutoFit/>
          </a:bodyPr>
          <a:lstStyle/>
          <a:p>
            <a:r>
              <a:rPr lang="en-US" sz="1050"/>
              <a:t>Trellis</a:t>
            </a:r>
          </a:p>
        </p:txBody>
      </p:sp>
      <p:cxnSp>
        <p:nvCxnSpPr>
          <p:cNvPr id="31" name="Straight Connector 30"/>
          <p:cNvCxnSpPr/>
          <p:nvPr/>
        </p:nvCxnSpPr>
        <p:spPr>
          <a:xfrm flipV="1">
            <a:off x="2750647" y="3051702"/>
            <a:ext cx="3293418" cy="16682"/>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5108767" y="3285944"/>
            <a:ext cx="894141" cy="16463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a:t>Kafka</a:t>
            </a:r>
          </a:p>
        </p:txBody>
      </p:sp>
      <p:cxnSp>
        <p:nvCxnSpPr>
          <p:cNvPr id="34" name="Straight Connector 33"/>
          <p:cNvCxnSpPr/>
          <p:nvPr/>
        </p:nvCxnSpPr>
        <p:spPr>
          <a:xfrm flipV="1">
            <a:off x="2709026" y="3721539"/>
            <a:ext cx="3293418" cy="16682"/>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61994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ntr" presetSubtype="0"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2437" y="-6710"/>
            <a:ext cx="7370949" cy="584776"/>
          </a:xfrm>
          <a:prstGeom prst="rect">
            <a:avLst/>
          </a:prstGeom>
        </p:spPr>
        <p:txBody>
          <a:bodyPr wrap="square">
            <a:spAutoFit/>
          </a:bodyPr>
          <a:lstStyle/>
          <a:p>
            <a:pPr algn="ctr" defTabSz="457200">
              <a:buClrTx/>
              <a:buFontTx/>
              <a:buNone/>
            </a:pPr>
            <a:r>
              <a:rPr lang="en-US" sz="3200" b="1" kern="1200">
                <a:solidFill>
                  <a:srgbClr val="4F81BD"/>
                </a:solidFill>
                <a:latin typeface="Calibri"/>
                <a:ea typeface="+mn-ea"/>
                <a:cs typeface="+mn-cs"/>
              </a:rPr>
              <a:t>Roadmap</a:t>
            </a:r>
            <a:endParaRPr lang="en-US" sz="3200" b="1" kern="1200">
              <a:solidFill>
                <a:prstClr val="black"/>
              </a:solidFill>
              <a:latin typeface="Calibri"/>
              <a:ea typeface="+mn-ea"/>
              <a:cs typeface="+mn-cs"/>
            </a:endParaRPr>
          </a:p>
        </p:txBody>
      </p:sp>
      <p:sp>
        <p:nvSpPr>
          <p:cNvPr id="6" name="TextBox 5"/>
          <p:cNvSpPr txBox="1"/>
          <p:nvPr/>
        </p:nvSpPr>
        <p:spPr>
          <a:xfrm>
            <a:off x="594796" y="844020"/>
            <a:ext cx="3882257" cy="3785652"/>
          </a:xfrm>
          <a:prstGeom prst="rect">
            <a:avLst/>
          </a:prstGeom>
          <a:noFill/>
        </p:spPr>
        <p:txBody>
          <a:bodyPr wrap="square" rtlCol="0">
            <a:spAutoFit/>
          </a:bodyPr>
          <a:lstStyle/>
          <a:p>
            <a:pPr marL="285750" indent="-285750" defTabSz="457200">
              <a:buClrTx/>
              <a:buFont typeface="Arial"/>
              <a:buChar char="•"/>
            </a:pPr>
            <a:r>
              <a:rPr lang="en-US" sz="2400" i="1" kern="1200">
                <a:solidFill>
                  <a:prstClr val="black"/>
                </a:solidFill>
                <a:latin typeface="Calibri"/>
                <a:ea typeface="+mn-ea"/>
                <a:cs typeface="+mn-cs"/>
              </a:rPr>
              <a:t>BNG Disaggregation</a:t>
            </a:r>
          </a:p>
          <a:p>
            <a:pPr marL="285750" indent="-285750" defTabSz="457200">
              <a:buClrTx/>
              <a:buFont typeface="Arial"/>
              <a:buChar char="•"/>
            </a:pPr>
            <a:endParaRPr lang="en-US" sz="2400" i="1" kern="1200">
              <a:solidFill>
                <a:prstClr val="black"/>
              </a:solidFill>
              <a:latin typeface="Calibri"/>
              <a:ea typeface="+mn-ea"/>
              <a:cs typeface="+mn-cs"/>
            </a:endParaRPr>
          </a:p>
          <a:p>
            <a:pPr marL="285750" indent="-285750" defTabSz="457200">
              <a:buClrTx/>
              <a:buFont typeface="Arial"/>
              <a:buChar char="•"/>
            </a:pPr>
            <a:r>
              <a:rPr lang="en-US" sz="2400" i="1" kern="1200">
                <a:solidFill>
                  <a:prstClr val="black"/>
                </a:solidFill>
                <a:latin typeface="Calibri"/>
                <a:ea typeface="+mn-ea"/>
                <a:cs typeface="+mn-cs"/>
              </a:rPr>
              <a:t>Using P4 in Aggregation switch</a:t>
            </a:r>
          </a:p>
          <a:p>
            <a:pPr marL="285750" indent="-285750" defTabSz="457200">
              <a:buClrTx/>
              <a:buFont typeface="Arial"/>
              <a:buChar char="•"/>
            </a:pPr>
            <a:endParaRPr lang="en-US" sz="2400" i="1" kern="1200">
              <a:solidFill>
                <a:prstClr val="black"/>
              </a:solidFill>
              <a:latin typeface="Calibri"/>
              <a:ea typeface="+mn-ea"/>
              <a:cs typeface="+mn-cs"/>
            </a:endParaRPr>
          </a:p>
          <a:p>
            <a:pPr marL="285750" indent="-285750" defTabSz="457200">
              <a:buClrTx/>
              <a:buFont typeface="Arial"/>
              <a:buChar char="•"/>
            </a:pPr>
            <a:r>
              <a:rPr lang="en-US" sz="2400" i="1" kern="1200">
                <a:solidFill>
                  <a:prstClr val="black"/>
                </a:solidFill>
                <a:latin typeface="Calibri"/>
                <a:ea typeface="+mn-ea"/>
                <a:cs typeface="+mn-cs"/>
              </a:rPr>
              <a:t>Implementing more operator workflows</a:t>
            </a:r>
          </a:p>
          <a:p>
            <a:pPr marL="285750" indent="-285750" defTabSz="457200">
              <a:buClrTx/>
              <a:buFont typeface="Arial"/>
              <a:buChar char="•"/>
            </a:pPr>
            <a:endParaRPr lang="en-US" sz="2400" i="1" kern="1200">
              <a:solidFill>
                <a:prstClr val="black"/>
              </a:solidFill>
              <a:latin typeface="Calibri"/>
              <a:ea typeface="+mn-ea"/>
              <a:cs typeface="+mn-cs"/>
            </a:endParaRPr>
          </a:p>
          <a:p>
            <a:pPr marL="285750" indent="-285750" defTabSz="457200">
              <a:buClrTx/>
              <a:buFont typeface="Arial"/>
              <a:buChar char="•"/>
            </a:pPr>
            <a:r>
              <a:rPr lang="en-US" sz="2400" i="1" kern="1200">
                <a:solidFill>
                  <a:prstClr val="black"/>
                </a:solidFill>
                <a:latin typeface="Calibri"/>
                <a:ea typeface="+mn-ea"/>
                <a:cs typeface="+mn-cs"/>
              </a:rPr>
              <a:t>Performance &amp; scale improvements for Trials</a:t>
            </a:r>
          </a:p>
        </p:txBody>
      </p:sp>
      <p:sp>
        <p:nvSpPr>
          <p:cNvPr id="7" name="TextBox 6"/>
          <p:cNvSpPr txBox="1"/>
          <p:nvPr/>
        </p:nvSpPr>
        <p:spPr>
          <a:xfrm>
            <a:off x="4870586" y="844020"/>
            <a:ext cx="3882257" cy="3785652"/>
          </a:xfrm>
          <a:prstGeom prst="rect">
            <a:avLst/>
          </a:prstGeom>
          <a:noFill/>
        </p:spPr>
        <p:txBody>
          <a:bodyPr wrap="square" rtlCol="0">
            <a:spAutoFit/>
          </a:bodyPr>
          <a:lstStyle/>
          <a:p>
            <a:pPr marL="285750" indent="-285750" defTabSz="457200">
              <a:buClrTx/>
              <a:buFont typeface="Arial"/>
              <a:buChar char="•"/>
            </a:pPr>
            <a:r>
              <a:rPr lang="en-US" sz="2400" i="1" kern="1200">
                <a:solidFill>
                  <a:prstClr val="black"/>
                </a:solidFill>
                <a:latin typeface="Calibri"/>
                <a:ea typeface="+mn-ea"/>
                <a:cs typeface="+mn-cs"/>
              </a:rPr>
              <a:t>Redundancy</a:t>
            </a:r>
          </a:p>
          <a:p>
            <a:pPr defTabSz="457200">
              <a:buClrTx/>
              <a:buFontTx/>
              <a:buNone/>
            </a:pPr>
            <a:endParaRPr lang="en-US" sz="2400" i="1" kern="1200">
              <a:solidFill>
                <a:prstClr val="black"/>
              </a:solidFill>
              <a:latin typeface="Calibri"/>
              <a:ea typeface="+mn-ea"/>
              <a:cs typeface="+mn-cs"/>
            </a:endParaRPr>
          </a:p>
          <a:p>
            <a:pPr marL="285750" indent="-285750" defTabSz="457200">
              <a:buClrTx/>
              <a:buFont typeface="Arial"/>
              <a:buChar char="•"/>
            </a:pPr>
            <a:r>
              <a:rPr lang="en-US" sz="2400" i="1" kern="1200">
                <a:solidFill>
                  <a:prstClr val="black"/>
                </a:solidFill>
                <a:latin typeface="Calibri"/>
                <a:ea typeface="+mn-ea"/>
                <a:cs typeface="+mn-cs"/>
              </a:rPr>
              <a:t>Integrating VOLTHA 2.0 &amp; Technology profiles</a:t>
            </a:r>
          </a:p>
          <a:p>
            <a:pPr marL="285750" indent="-285750" defTabSz="457200">
              <a:buClrTx/>
              <a:buFont typeface="Arial"/>
              <a:buChar char="•"/>
            </a:pPr>
            <a:endParaRPr lang="en-US" sz="2400" i="1" kern="1200">
              <a:solidFill>
                <a:prstClr val="black"/>
              </a:solidFill>
              <a:latin typeface="Calibri"/>
              <a:ea typeface="+mn-ea"/>
              <a:cs typeface="+mn-cs"/>
            </a:endParaRPr>
          </a:p>
          <a:p>
            <a:pPr marL="285750" indent="-285750" defTabSz="457200">
              <a:buClrTx/>
              <a:buFont typeface="Arial"/>
              <a:buChar char="•"/>
            </a:pPr>
            <a:r>
              <a:rPr lang="en-US" sz="2400" i="1" kern="1200">
                <a:solidFill>
                  <a:prstClr val="black"/>
                </a:solidFill>
                <a:latin typeface="Calibri"/>
                <a:ea typeface="+mn-ea"/>
                <a:cs typeface="+mn-cs"/>
              </a:rPr>
              <a:t>ISSU</a:t>
            </a:r>
          </a:p>
          <a:p>
            <a:pPr marL="285750" indent="-285750" defTabSz="457200">
              <a:buClrTx/>
              <a:buFont typeface="Arial"/>
              <a:buChar char="•"/>
            </a:pPr>
            <a:endParaRPr lang="en-US" sz="2400" i="1" kern="1200">
              <a:solidFill>
                <a:prstClr val="black"/>
              </a:solidFill>
              <a:latin typeface="Calibri"/>
              <a:ea typeface="+mn-ea"/>
              <a:cs typeface="+mn-cs"/>
            </a:endParaRPr>
          </a:p>
          <a:p>
            <a:pPr marL="285750" indent="-285750" defTabSz="457200">
              <a:buClrTx/>
              <a:buFont typeface="Arial"/>
              <a:buChar char="•"/>
            </a:pPr>
            <a:r>
              <a:rPr lang="en-US" sz="2400" i="1" kern="1200">
                <a:solidFill>
                  <a:prstClr val="black"/>
                </a:solidFill>
                <a:latin typeface="Calibri"/>
                <a:ea typeface="+mn-ea"/>
                <a:cs typeface="+mn-cs"/>
              </a:rPr>
              <a:t>Integrating M-CORD profile to use SEBA as mobile backhaul</a:t>
            </a:r>
          </a:p>
        </p:txBody>
      </p:sp>
      <p:sp>
        <p:nvSpPr>
          <p:cNvPr id="5" name="Line Callout 2 (Border and Accent Bar) 4"/>
          <p:cNvSpPr/>
          <p:nvPr/>
        </p:nvSpPr>
        <p:spPr>
          <a:xfrm>
            <a:off x="896418" y="219170"/>
            <a:ext cx="1064716" cy="612648"/>
          </a:xfrm>
          <a:prstGeom prst="accentBorderCallout2">
            <a:avLst>
              <a:gd name="adj1" fmla="val 38930"/>
              <a:gd name="adj2" fmla="val -9562"/>
              <a:gd name="adj3" fmla="val 231561"/>
              <a:gd name="adj4" fmla="val -76891"/>
              <a:gd name="adj5" fmla="val 218905"/>
              <a:gd name="adj6" fmla="val 33223"/>
            </a:avLst>
          </a:prstGeom>
          <a:gradFill rotWithShape="1">
            <a:gsLst>
              <a:gs pos="0">
                <a:srgbClr val="FFAF00">
                  <a:tint val="50000"/>
                  <a:satMod val="300000"/>
                </a:srgbClr>
              </a:gs>
              <a:gs pos="35000">
                <a:srgbClr val="FFAF00">
                  <a:tint val="37000"/>
                  <a:satMod val="300000"/>
                </a:srgbClr>
              </a:gs>
              <a:gs pos="100000">
                <a:srgbClr val="FFAF00">
                  <a:tint val="15000"/>
                  <a:satMod val="350000"/>
                </a:srgbClr>
              </a:gs>
            </a:gsLst>
            <a:lin ang="16200000" scaled="1"/>
          </a:gradFill>
          <a:ln w="9525" cap="flat" cmpd="sng" algn="ctr">
            <a:solidFill>
              <a:srgbClr val="FFAF0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smtClean="0">
                <a:ln>
                  <a:noFill/>
                </a:ln>
                <a:solidFill>
                  <a:srgbClr val="664B97"/>
                </a:solidFill>
                <a:effectLst/>
                <a:uLnTx/>
                <a:uFillTx/>
                <a:latin typeface="Arial"/>
                <a:ea typeface="+mn-ea"/>
                <a:cs typeface="+mn-cs"/>
              </a:rPr>
              <a:t>Hans-Joerg</a:t>
            </a:r>
            <a:r>
              <a:rPr kumimoji="0" lang="en-US" sz="900" b="1" i="0" u="none" strike="noStrike" kern="0" cap="none" spc="0" normalizeH="0" noProof="0" smtClean="0">
                <a:ln>
                  <a:noFill/>
                </a:ln>
                <a:solidFill>
                  <a:srgbClr val="664B97"/>
                </a:solidFill>
                <a:effectLst/>
                <a:uLnTx/>
                <a:uFillTx/>
                <a:latin typeface="Arial"/>
                <a:ea typeface="+mn-ea"/>
                <a:cs typeface="+mn-cs"/>
              </a:rPr>
              <a:t> Kolbe</a:t>
            </a:r>
            <a:endParaRPr kumimoji="0" lang="en-US" sz="900" b="1" i="0" u="none" strike="noStrike" kern="0" cap="none" spc="0" normalizeH="0" baseline="0" noProof="0" smtClean="0">
              <a:ln>
                <a:noFill/>
              </a:ln>
              <a:solidFill>
                <a:srgbClr val="664B97"/>
              </a:solidFill>
              <a:effectLst/>
              <a:uLnTx/>
              <a:uFillTx/>
              <a:latin typeface="Arial"/>
              <a:ea typeface="+mn-ea"/>
              <a:cs typeface="+mn-cs"/>
            </a:endParaRPr>
          </a:p>
          <a:p>
            <a:pPr algn="ctr"/>
            <a:r>
              <a:rPr lang="en-US" sz="900"/>
              <a:t>NG SDN Track </a:t>
            </a:r>
          </a:p>
          <a:p>
            <a:pPr marL="0" marR="0" lvl="0" indent="0" algn="ctr" defTabSz="914400" eaLnBrk="1" fontAlgn="auto" latinLnBrk="0" hangingPunct="1">
              <a:lnSpc>
                <a:spcPct val="100000"/>
              </a:lnSpc>
              <a:spcBef>
                <a:spcPts val="0"/>
              </a:spcBef>
              <a:spcAft>
                <a:spcPts val="0"/>
              </a:spcAft>
              <a:buClrTx/>
              <a:buSzTx/>
              <a:buFontTx/>
              <a:buNone/>
              <a:tabLst/>
              <a:defRPr/>
            </a:pPr>
            <a:r>
              <a:rPr lang="en-US" sz="900" b="1">
                <a:solidFill>
                  <a:srgbClr val="4B4B4B"/>
                </a:solidFill>
                <a:ea typeface="+mn-ea"/>
                <a:cs typeface="+mn-cs"/>
              </a:rPr>
              <a:t>Wed</a:t>
            </a:r>
            <a:r>
              <a:rPr kumimoji="0" lang="en-US" sz="900" b="1" i="0" u="none" strike="noStrike" kern="0" cap="none" spc="0" normalizeH="0" noProof="0" smtClean="0">
                <a:ln>
                  <a:noFill/>
                </a:ln>
                <a:solidFill>
                  <a:srgbClr val="4B4B4B"/>
                </a:solidFill>
                <a:effectLst/>
                <a:uLnTx/>
                <a:uFillTx/>
                <a:latin typeface="Arial"/>
                <a:ea typeface="+mn-ea"/>
                <a:cs typeface="+mn-cs"/>
              </a:rPr>
              <a:t> </a:t>
            </a:r>
            <a:r>
              <a:rPr lang="en-US" sz="900" b="1" noProof="0" smtClean="0">
                <a:solidFill>
                  <a:srgbClr val="4B4B4B"/>
                </a:solidFill>
                <a:ea typeface="+mn-ea"/>
                <a:cs typeface="+mn-cs"/>
              </a:rPr>
              <a:t>3:0</a:t>
            </a:r>
            <a:r>
              <a:rPr kumimoji="0" lang="en-US" sz="900" b="1" i="0" u="none" strike="noStrike" kern="0" cap="none" spc="0" normalizeH="0" baseline="0" noProof="0" smtClean="0">
                <a:ln>
                  <a:noFill/>
                </a:ln>
                <a:solidFill>
                  <a:srgbClr val="4B4B4B"/>
                </a:solidFill>
                <a:effectLst/>
                <a:uLnTx/>
                <a:uFillTx/>
                <a:latin typeface="Arial"/>
                <a:ea typeface="+mn-ea"/>
                <a:cs typeface="+mn-cs"/>
              </a:rPr>
              <a:t>0pm</a:t>
            </a:r>
          </a:p>
        </p:txBody>
      </p:sp>
    </p:spTree>
    <p:extLst>
      <p:ext uri="{BB962C8B-B14F-4D97-AF65-F5344CB8AC3E}">
        <p14:creationId xmlns:p14="http://schemas.microsoft.com/office/powerpoint/2010/main" val="10513344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2437" y="-6710"/>
            <a:ext cx="7370949" cy="523220"/>
          </a:xfrm>
          <a:prstGeom prst="rect">
            <a:avLst/>
          </a:prstGeom>
        </p:spPr>
        <p:txBody>
          <a:bodyPr wrap="square">
            <a:spAutoFit/>
          </a:bodyPr>
          <a:lstStyle/>
          <a:p>
            <a:pPr algn="ctr" defTabSz="457200">
              <a:buClrTx/>
              <a:buFontTx/>
              <a:buNone/>
            </a:pPr>
            <a:r>
              <a:rPr lang="en-US" sz="2800" b="1" kern="1200">
                <a:solidFill>
                  <a:srgbClr val="4F81BD"/>
                </a:solidFill>
                <a:latin typeface="Calibri"/>
                <a:ea typeface="+mn-ea"/>
                <a:cs typeface="+mn-cs"/>
              </a:rPr>
              <a:t>Summary</a:t>
            </a:r>
            <a:endParaRPr lang="en-US" sz="2800" b="1" kern="1200">
              <a:solidFill>
                <a:prstClr val="black"/>
              </a:solidFill>
              <a:latin typeface="Calibri"/>
              <a:ea typeface="+mn-ea"/>
              <a:cs typeface="+mn-cs"/>
            </a:endParaRPr>
          </a:p>
        </p:txBody>
      </p:sp>
      <p:sp>
        <p:nvSpPr>
          <p:cNvPr id="5" name="TextBox 4"/>
          <p:cNvSpPr txBox="1"/>
          <p:nvPr/>
        </p:nvSpPr>
        <p:spPr>
          <a:xfrm>
            <a:off x="594796" y="612969"/>
            <a:ext cx="8045837" cy="4470969"/>
          </a:xfrm>
          <a:prstGeom prst="rect">
            <a:avLst/>
          </a:prstGeom>
          <a:noFill/>
        </p:spPr>
        <p:txBody>
          <a:bodyPr wrap="square" rtlCol="0">
            <a:spAutoFit/>
          </a:bodyPr>
          <a:lstStyle/>
          <a:p>
            <a:pPr marL="285750" indent="-285750" defTabSz="457200">
              <a:buClrTx/>
              <a:buFont typeface="Arial"/>
              <a:buChar char="•"/>
            </a:pPr>
            <a:r>
              <a:rPr lang="en-US" sz="2400" b="1" kern="1200">
                <a:solidFill>
                  <a:srgbClr val="4F81BD"/>
                </a:solidFill>
                <a:latin typeface="Calibri"/>
                <a:ea typeface="+mn-ea"/>
                <a:cs typeface="+mn-cs"/>
              </a:rPr>
              <a:t>ONF: Operator driven curated open source</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CORD is the flagship umbrella project</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SEBA exemplar implementation is built on the CORD platform</a:t>
            </a:r>
            <a:endParaRPr lang="en-US" sz="2400" kern="1200">
              <a:solidFill>
                <a:prstClr val="black"/>
              </a:solidFill>
              <a:latin typeface="Calibri"/>
              <a:ea typeface="+mn-ea"/>
              <a:cs typeface="+mn-cs"/>
            </a:endParaRPr>
          </a:p>
          <a:p>
            <a:pPr marL="285750" indent="-285750" defTabSz="457200">
              <a:lnSpc>
                <a:spcPct val="140000"/>
              </a:lnSpc>
              <a:buClrTx/>
              <a:buFont typeface="Arial"/>
              <a:buChar char="•"/>
            </a:pPr>
            <a:r>
              <a:rPr lang="en-US" sz="2400" b="1" kern="1200">
                <a:solidFill>
                  <a:srgbClr val="4F81BD"/>
                </a:solidFill>
                <a:latin typeface="Calibri"/>
                <a:ea typeface="+mn-ea"/>
                <a:cs typeface="+mn-cs"/>
              </a:rPr>
              <a:t>Modular Components:</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VOLTHA abstracts the PON as a quasi-Ethernet switch to the SDN controller</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Trellis manages a multi-purpose leaf-spine fabric </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ONOS – SDN controller for both VOLTHA &amp; Trellis</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XOS: service delivery &amp; orchestration of workflows</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CORD platform: set of Docker containers managed by K8s</a:t>
            </a:r>
            <a:endParaRPr lang="en-US" sz="2400" kern="1200">
              <a:solidFill>
                <a:prstClr val="black"/>
              </a:solidFill>
              <a:latin typeface="Calibri"/>
              <a:ea typeface="+mn-ea"/>
              <a:cs typeface="+mn-cs"/>
            </a:endParaRPr>
          </a:p>
          <a:p>
            <a:pPr marL="285750" indent="-285750" defTabSz="457200">
              <a:lnSpc>
                <a:spcPct val="140000"/>
              </a:lnSpc>
              <a:buClrTx/>
              <a:buFont typeface="Arial"/>
              <a:buChar char="•"/>
            </a:pPr>
            <a:r>
              <a:rPr lang="en-US" sz="2400" b="1" kern="1200">
                <a:solidFill>
                  <a:srgbClr val="4F81BD"/>
                </a:solidFill>
                <a:latin typeface="Calibri"/>
                <a:ea typeface="+mn-ea"/>
                <a:cs typeface="+mn-cs"/>
              </a:rPr>
              <a:t>SEBA: SDN Enabled Broadband Access</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SEBA – a profile instantiated on CORD, jointly developed by ONF, AT&amp;T &amp; community</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NEM – provides northbound interfaces for integration with operator backends </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Significant focus on FCAPS infrastructure, multiple operator workflows</a:t>
            </a:r>
          </a:p>
          <a:p>
            <a:pPr marL="742950" lvl="1" indent="-285750" defTabSz="457200">
              <a:lnSpc>
                <a:spcPct val="110000"/>
              </a:lnSpc>
              <a:buClrTx/>
              <a:buFont typeface="Arial"/>
              <a:buChar char="•"/>
            </a:pPr>
            <a:r>
              <a:rPr lang="en-US" sz="1600" i="1" kern="1200">
                <a:solidFill>
                  <a:prstClr val="black"/>
                </a:solidFill>
                <a:latin typeface="Calibri"/>
                <a:ea typeface="+mn-ea"/>
                <a:cs typeface="+mn-cs"/>
              </a:rPr>
              <a:t>Headed to trials at AT&amp;T, significant interest from operators worldwide</a:t>
            </a:r>
            <a:endParaRPr lang="en-US" sz="2400" kern="1200">
              <a:solidFill>
                <a:prstClr val="black"/>
              </a:solidFill>
              <a:latin typeface="Calibri"/>
              <a:ea typeface="+mn-ea"/>
              <a:cs typeface="+mn-cs"/>
            </a:endParaRPr>
          </a:p>
        </p:txBody>
      </p:sp>
    </p:spTree>
    <p:extLst>
      <p:ext uri="{BB962C8B-B14F-4D97-AF65-F5344CB8AC3E}">
        <p14:creationId xmlns:p14="http://schemas.microsoft.com/office/powerpoint/2010/main" val="37356305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500"/>
                                        <p:tgtEl>
                                          <p:spTgt spid="5">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500"/>
                                        <p:tgtEl>
                                          <p:spTgt spid="5">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500"/>
                                        <p:tgtEl>
                                          <p:spTgt spid="5">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500"/>
                                        <p:tgtEl>
                                          <p:spTgt spid="5">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500"/>
                                        <p:tgtEl>
                                          <p:spTgt spid="5">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
                                            <p:txEl>
                                              <p:pRg st="13" end="13"/>
                                            </p:txEl>
                                          </p:spTgt>
                                        </p:tgtEl>
                                        <p:attrNameLst>
                                          <p:attrName>style.visibility</p:attrName>
                                        </p:attrNameLst>
                                      </p:cBhvr>
                                      <p:to>
                                        <p:strVal val="visible"/>
                                      </p:to>
                                    </p:set>
                                    <p:animEffect transition="in" filter="fade">
                                      <p:cBhvr>
                                        <p:cTn id="50"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NF Connect 2018 Theme">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ONOS">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ORD Projec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R-Cord">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ONF PPT Template 100417">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NF PPT Template 100417">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NF">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NF PPT Template 120118">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1549</TotalTime>
  <Words>2420</Words>
  <Application>Microsoft Macintosh PowerPoint</Application>
  <PresentationFormat>On-screen Show (16:9)</PresentationFormat>
  <Paragraphs>854</Paragraphs>
  <Slides>38</Slides>
  <Notes>19</Notes>
  <HiddenSlides>0</HiddenSlides>
  <MMClips>0</MMClips>
  <ScaleCrop>false</ScaleCrop>
  <HeadingPairs>
    <vt:vector size="4" baseType="variant">
      <vt:variant>
        <vt:lpstr>Theme</vt:lpstr>
      </vt:variant>
      <vt:variant>
        <vt:i4>14</vt:i4>
      </vt:variant>
      <vt:variant>
        <vt:lpstr>Slide Titles</vt:lpstr>
      </vt:variant>
      <vt:variant>
        <vt:i4>38</vt:i4>
      </vt:variant>
    </vt:vector>
  </HeadingPairs>
  <TitlesOfParts>
    <vt:vector size="52" baseType="lpstr">
      <vt:lpstr>ONF Connect 2018 Theme</vt:lpstr>
      <vt:lpstr>2_Office Theme</vt:lpstr>
      <vt:lpstr>5_ONOS</vt:lpstr>
      <vt:lpstr>1_CORD Project</vt:lpstr>
      <vt:lpstr>1_Office Theme</vt:lpstr>
      <vt:lpstr>R-Cord</vt:lpstr>
      <vt:lpstr>8_Office Theme</vt:lpstr>
      <vt:lpstr>Simple Light</vt:lpstr>
      <vt:lpstr>1_ONF PPT Template 100417</vt:lpstr>
      <vt:lpstr>ONF PPT Template 100417</vt:lpstr>
      <vt:lpstr>Office Theme</vt:lpstr>
      <vt:lpstr>3_Office Theme</vt:lpstr>
      <vt:lpstr>ONF</vt:lpstr>
      <vt:lpstr>ONF PPT Template 120118</vt:lpstr>
      <vt:lpstr>SEBA: SDN Enabled Broadband Access</vt:lpstr>
      <vt:lpstr>PowerPoint Presentation</vt:lpstr>
      <vt:lpstr>PowerPoint Presentation</vt:lpstr>
      <vt:lpstr>PowerPoint Presentation</vt:lpstr>
      <vt:lpstr>PowerPoint Presentation</vt:lpstr>
      <vt:lpstr> SEBA Exemplar</vt:lpstr>
      <vt:lpstr>Outline</vt:lpstr>
      <vt:lpstr>VOLTHA: Disaggregated OLTs</vt:lpstr>
      <vt:lpstr>OLT Disaggregation  VOLTHA</vt:lpstr>
      <vt:lpstr>VOLTHA Operation</vt:lpstr>
      <vt:lpstr>PowerPoint Presentation</vt:lpstr>
      <vt:lpstr>Industry’s First White-Box XGS-PON OLT</vt:lpstr>
      <vt:lpstr>Why OpenOLT Adaptor?</vt:lpstr>
      <vt:lpstr>Trellis: Multi-purpose leaf-spine fabric</vt:lpstr>
      <vt:lpstr>PowerPoint Presentation</vt:lpstr>
      <vt:lpstr>PowerPoint Presentation</vt:lpstr>
      <vt:lpstr>PowerPoint Presentation</vt:lpstr>
      <vt:lpstr>PowerPoint Presentation</vt:lpstr>
      <vt:lpstr>PowerPoint Presentation</vt:lpstr>
      <vt:lpstr>CORD Platform: service delivery @ the edge</vt:lpstr>
      <vt:lpstr>Issues with the previous CORD platform &amp; build</vt:lpstr>
      <vt:lpstr>New CORD 6.0 platform (July-2018)</vt:lpstr>
      <vt:lpstr>SEBA – A profile loaded on the CORD platform </vt:lpstr>
      <vt:lpstr>PowerPoint Presentation</vt:lpstr>
      <vt:lpstr>SEBA Exemplar Implementation  - putting it all together</vt:lpstr>
      <vt:lpstr> SEBA Exemplar</vt:lpstr>
      <vt:lpstr> NEM Orchestration &amp; SEBA Workflows</vt:lpstr>
      <vt:lpstr>PowerPoint Presentation</vt:lpstr>
      <vt:lpstr>PowerPoint Presentation</vt:lpstr>
      <vt:lpstr>    Demo setup BBWF 2018</vt:lpstr>
      <vt:lpstr>PowerPoint Presentation</vt:lpstr>
      <vt:lpstr>SEBA Development &amp; Roadmap</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SEBA: SDN Enabled Broadband Access</dc:title>
  <cp:lastModifiedBy>Saurav Das</cp:lastModifiedBy>
  <cp:revision>55</cp:revision>
  <dcterms:modified xsi:type="dcterms:W3CDTF">2019-01-16T22:13:06Z</dcterms:modified>
</cp:coreProperties>
</file>