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1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2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4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3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9" r:id="rId2"/>
    <p:sldMasterId id="2147483711" r:id="rId3"/>
    <p:sldMasterId id="2147483723" r:id="rId4"/>
    <p:sldMasterId id="2147483735" r:id="rId5"/>
    <p:sldMasterId id="2147483746" r:id="rId6"/>
    <p:sldMasterId id="2147483756" r:id="rId7"/>
    <p:sldMasterId id="2147483768" r:id="rId8"/>
    <p:sldMasterId id="2147483780" r:id="rId9"/>
    <p:sldMasterId id="2147483789" r:id="rId10"/>
    <p:sldMasterId id="2147483801" r:id="rId11"/>
    <p:sldMasterId id="2147483830" r:id="rId12"/>
    <p:sldMasterId id="2147483855" r:id="rId13"/>
    <p:sldMasterId id="2147483867" r:id="rId14"/>
    <p:sldMasterId id="2147483879" r:id="rId15"/>
  </p:sldMasterIdLst>
  <p:notesMasterIdLst>
    <p:notesMasterId r:id="rId39"/>
  </p:notesMasterIdLst>
  <p:handoutMasterIdLst>
    <p:handoutMasterId r:id="rId40"/>
  </p:handoutMasterIdLst>
  <p:sldIdLst>
    <p:sldId id="262" r:id="rId16"/>
    <p:sldId id="288" r:id="rId17"/>
    <p:sldId id="291" r:id="rId18"/>
    <p:sldId id="292" r:id="rId19"/>
    <p:sldId id="293" r:id="rId20"/>
    <p:sldId id="295" r:id="rId21"/>
    <p:sldId id="296" r:id="rId22"/>
    <p:sldId id="297" r:id="rId23"/>
    <p:sldId id="298" r:id="rId24"/>
    <p:sldId id="311" r:id="rId25"/>
    <p:sldId id="286" r:id="rId26"/>
    <p:sldId id="278" r:id="rId27"/>
    <p:sldId id="299" r:id="rId28"/>
    <p:sldId id="301" r:id="rId29"/>
    <p:sldId id="302" r:id="rId30"/>
    <p:sldId id="300" r:id="rId31"/>
    <p:sldId id="304" r:id="rId32"/>
    <p:sldId id="309" r:id="rId33"/>
    <p:sldId id="312" r:id="rId34"/>
    <p:sldId id="287" r:id="rId35"/>
    <p:sldId id="313" r:id="rId36"/>
    <p:sldId id="310" r:id="rId37"/>
    <p:sldId id="314" r:id="rId3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4">
          <p15:clr>
            <a:srgbClr val="A4A3A4"/>
          </p15:clr>
        </p15:guide>
        <p15:guide id="2" orient="horz" pos="766">
          <p15:clr>
            <a:srgbClr val="A4A3A4"/>
          </p15:clr>
        </p15:guide>
        <p15:guide id="3" pos="350">
          <p15:clr>
            <a:srgbClr val="A4A3A4"/>
          </p15:clr>
        </p15:guide>
        <p15:guide id="4" orient="horz" pos="3166">
          <p15:clr>
            <a:srgbClr val="A4A3A4"/>
          </p15:clr>
        </p15:guide>
        <p15:guide id="5" orient="horz" pos="130">
          <p15:clr>
            <a:srgbClr val="A4A3A4"/>
          </p15:clr>
        </p15:guide>
        <p15:guide id="6" orient="horz" pos="782">
          <p15:clr>
            <a:srgbClr val="A4A3A4"/>
          </p15:clr>
        </p15:guide>
        <p15:guide id="7" pos="2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BD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59" autoAdjust="0"/>
    <p:restoredTop sz="92361" autoAdjust="0"/>
  </p:normalViewPr>
  <p:slideViewPr>
    <p:cSldViewPr snapToGrid="0" snapToObjects="1">
      <p:cViewPr>
        <p:scale>
          <a:sx n="170" d="100"/>
          <a:sy n="170" d="100"/>
        </p:scale>
        <p:origin x="-304" y="-312"/>
      </p:cViewPr>
      <p:guideLst>
        <p:guide orient="horz" pos="574"/>
        <p:guide orient="horz" pos="766"/>
        <p:guide orient="horz" pos="3166"/>
        <p:guide orient="horz" pos="130"/>
        <p:guide orient="horz" pos="782"/>
        <p:guide pos="350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1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10.xml"/><Relationship Id="rId26" Type="http://schemas.openxmlformats.org/officeDocument/2006/relationships/slide" Target="slides/slide11.xml"/><Relationship Id="rId27" Type="http://schemas.openxmlformats.org/officeDocument/2006/relationships/slide" Target="slides/slide12.xml"/><Relationship Id="rId28" Type="http://schemas.openxmlformats.org/officeDocument/2006/relationships/slide" Target="slides/slide13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5.xml"/><Relationship Id="rId31" Type="http://schemas.openxmlformats.org/officeDocument/2006/relationships/slide" Target="slides/slide16.xml"/><Relationship Id="rId32" Type="http://schemas.openxmlformats.org/officeDocument/2006/relationships/slide" Target="slides/slide17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8.xml"/><Relationship Id="rId34" Type="http://schemas.openxmlformats.org/officeDocument/2006/relationships/slide" Target="slides/slide19.xml"/><Relationship Id="rId35" Type="http://schemas.openxmlformats.org/officeDocument/2006/relationships/slide" Target="slides/slide20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37" Type="http://schemas.openxmlformats.org/officeDocument/2006/relationships/slide" Target="slides/slide22.xml"/><Relationship Id="rId38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orbe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AA2C7-DFF7-E146-B544-A7929D1096DC}" type="datetimeFigureOut">
              <a:rPr lang="en-US">
                <a:latin typeface="Corbel"/>
              </a:rPr>
              <a:t>5/21/18</a:t>
            </a:fld>
            <a:endParaRPr lang="en-US"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550AB-09B2-9F49-9877-962002DC81DD}" type="slidenum">
              <a:rPr>
                <a:latin typeface="Corbel"/>
              </a:rPr>
              <a:t>‹#›</a:t>
            </a:fld>
            <a:endParaRPr lang="en-US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955206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rbe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rbel"/>
              </a:defRPr>
            </a:lvl1pPr>
          </a:lstStyle>
          <a:p>
            <a:fld id="{2F9040DD-E34C-C24A-8AAD-0A70B6E5C5F1}" type="datetimeFigureOut">
              <a:rPr lang="en-US"/>
              <a:pPr/>
              <a:t>5/21/18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rbe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rbel"/>
              </a:defRPr>
            </a:lvl1pPr>
          </a:lstStyle>
          <a:p>
            <a:fld id="{0BE8AFDA-301D-4C4D-9A58-9902B72A2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165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Corbe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Corbe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Corbe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Corbe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Corbe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Shape 5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Shape 5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Shape 5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Shape 4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Shape 4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14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5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7.jp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8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0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1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2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4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16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7.jpe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3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6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33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68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8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420527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1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11854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76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020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33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3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9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455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454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739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2644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0983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7323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8174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768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74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2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91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57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546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025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46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93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86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60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23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943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881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77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97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1751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80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636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951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18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72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78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93620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6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5164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5/21/18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88140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2284210"/>
            <a:ext cx="9144000" cy="2859315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Shape 18" descr="ONF_WITH-GRADIEN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7535" y="295730"/>
            <a:ext cx="2546597" cy="175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7757936" y="130632"/>
            <a:ext cx="1291771" cy="8490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Shape 20"/>
          <p:cNvCxnSpPr/>
          <p:nvPr/>
        </p:nvCxnSpPr>
        <p:spPr>
          <a:xfrm>
            <a:off x="0" y="2284185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388687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458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66668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06658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50443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0042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Small">
  <p:cSld name="Title and body - Small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402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●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56" name="Shape 56" descr="onos-logo-fliprotate.no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8175550" y="66179"/>
            <a:ext cx="875850" cy="8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1790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3209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5/21/18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4253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17690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3664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2595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79030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69473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68385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7188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96862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5849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4705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12010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567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993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327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526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492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152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932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842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216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402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714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203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21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922" y="130632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8980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6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537754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4" y="2452725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6601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94" y="72933"/>
            <a:ext cx="8531225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700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6906885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454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326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1739811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334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C48BD0D-B298-FA41-9050-3BE4130CB141}" type="datetimeFigureOut">
              <a:rPr lang="en-US">
                <a:solidFill>
                  <a:srgbClr val="4B4B4B"/>
                </a:solidFill>
                <a:latin typeface="Calibri"/>
              </a:rPr>
              <a:pPr/>
              <a:t>5/21/18</a:t>
            </a:fld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961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494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97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109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2931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111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788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2557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966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7770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340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3" y="0"/>
            <a:ext cx="9146383" cy="5143500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0092" y="1043917"/>
            <a:ext cx="4115872" cy="1028700"/>
          </a:xfrm>
        </p:spPr>
        <p:txBody>
          <a:bodyPr anchor="b"/>
          <a:lstStyle>
            <a:lvl1pPr>
              <a:defRPr sz="21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40092" y="2740430"/>
            <a:ext cx="4115872" cy="10287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150"/>
              </a:spcAft>
              <a:buNone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presenter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40092" y="2072618"/>
            <a:ext cx="4115872" cy="685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subtitle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123" y="499135"/>
            <a:ext cx="1371957" cy="535367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 userDrawn="1"/>
        </p:nvSpPr>
        <p:spPr>
          <a:xfrm>
            <a:off x="240122" y="4852053"/>
            <a:ext cx="3772883" cy="273844"/>
          </a:xfrm>
          <a:prstGeom prst="rect">
            <a:avLst/>
          </a:prstGeom>
        </p:spPr>
        <p:txBody>
          <a:bodyPr vert="horz" lIns="0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  <a:endParaRPr lang="en-US" sz="500" dirty="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20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" y="671"/>
            <a:ext cx="9144095" cy="514221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8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 dirty="0">
                <a:solidFill>
                  <a:srgbClr val="343642"/>
                </a:solidFill>
                <a:latin typeface="Arial"/>
              </a:rPr>
              <a:t>Copyright © </a:t>
            </a:r>
            <a:r>
              <a:rPr lang="en-US" sz="500" dirty="0" err="1">
                <a:solidFill>
                  <a:srgbClr val="343642"/>
                </a:solidFill>
                <a:latin typeface="Arial"/>
              </a:rPr>
              <a:t>Ciena</a:t>
            </a:r>
            <a:r>
              <a:rPr lang="en-US" sz="500" dirty="0">
                <a:solidFill>
                  <a:srgbClr val="343642"/>
                </a:solidFill>
                <a:latin typeface="Arial"/>
              </a:rPr>
              <a:t> Corporation 2016. All rights reserved. Confidential &amp; Proprietary.</a:t>
            </a:r>
          </a:p>
        </p:txBody>
      </p:sp>
      <p:sp>
        <p:nvSpPr>
          <p:cNvPr id="19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77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18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8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 dirty="0">
                <a:solidFill>
                  <a:srgbClr val="343642"/>
                </a:solidFill>
                <a:latin typeface="Arial"/>
              </a:rPr>
              <a:t>Copyright © </a:t>
            </a:r>
            <a:r>
              <a:rPr lang="en-US" sz="500" dirty="0" err="1">
                <a:solidFill>
                  <a:srgbClr val="343642"/>
                </a:solidFill>
                <a:latin typeface="Arial"/>
              </a:rPr>
              <a:t>Ciena</a:t>
            </a:r>
            <a:r>
              <a:rPr lang="en-US" sz="500" dirty="0">
                <a:solidFill>
                  <a:srgbClr val="343642"/>
                </a:solidFill>
                <a:latin typeface="Arial"/>
              </a:rPr>
              <a:t> Corporation 2016. All rights reserved. Confidential &amp; Proprietary.</a:t>
            </a:r>
          </a:p>
        </p:txBody>
      </p:sp>
      <p:sp>
        <p:nvSpPr>
          <p:cNvPr id="19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451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05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 dirty="0">
                <a:solidFill>
                  <a:srgbClr val="343642"/>
                </a:solidFill>
                <a:latin typeface="Arial"/>
              </a:rPr>
              <a:t>Copyright © </a:t>
            </a:r>
            <a:r>
              <a:rPr lang="en-US" sz="500" dirty="0" err="1">
                <a:solidFill>
                  <a:srgbClr val="343642"/>
                </a:solidFill>
                <a:latin typeface="Arial"/>
              </a:rPr>
              <a:t>Ciena</a:t>
            </a:r>
            <a:r>
              <a:rPr lang="en-US" sz="500" dirty="0">
                <a:solidFill>
                  <a:srgbClr val="343642"/>
                </a:solidFill>
                <a:latin typeface="Arial"/>
              </a:rPr>
              <a:t>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045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09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34364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63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18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34364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405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019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34364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693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18"/>
            <a:ext cx="9144000" cy="479935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34364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73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" y="0"/>
            <a:ext cx="9146381" cy="480060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-1" y="4800600"/>
            <a:ext cx="9144095" cy="342900"/>
          </a:xfrm>
          <a:prstGeom prst="rect">
            <a:avLst/>
          </a:prstGeom>
          <a:solidFill>
            <a:schemeClr val="tx1"/>
          </a:solidFill>
        </p:spPr>
        <p:txBody>
          <a:bodyPr wrap="square" lIns="68589" tIns="34295" rIns="68589" bIns="34295" rtlCol="0">
            <a:noAutofit/>
          </a:bodyPr>
          <a:lstStyle/>
          <a:p>
            <a:pPr defTabSz="685891"/>
            <a:endParaRPr lang="en-US" sz="1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92" y="2057400"/>
            <a:ext cx="4115872" cy="1028700"/>
          </a:xfrm>
        </p:spPr>
        <p:txBody>
          <a:bodyPr anchor="t"/>
          <a:lstStyle>
            <a:lvl1pPr algn="l">
              <a:defRPr sz="21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2" y="205740"/>
            <a:ext cx="4115872" cy="342900"/>
          </a:xfr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C71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34364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34364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34364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168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66" y="4460560"/>
            <a:ext cx="1936537" cy="682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  <a:solidFill>
            <a:schemeClr val="tx1"/>
          </a:solidFill>
        </p:grpSpPr>
        <p:sp>
          <p:nvSpPr>
            <p:cNvPr id="9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99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66" y="4460560"/>
            <a:ext cx="1936537" cy="682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  <a:solidFill>
            <a:schemeClr val="tx1"/>
          </a:solidFill>
        </p:grpSpPr>
        <p:sp>
          <p:nvSpPr>
            <p:cNvPr id="10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67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66" y="4460560"/>
            <a:ext cx="1936537" cy="682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92" y="205979"/>
            <a:ext cx="8670770" cy="6377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092" y="939547"/>
            <a:ext cx="4115872" cy="3394472"/>
          </a:xfrm>
        </p:spPr>
        <p:txBody>
          <a:bodyPr vert="horz" lIns="0" tIns="34295" rIns="68589" bIns="34295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990" y="939547"/>
            <a:ext cx="4115872" cy="3394472"/>
          </a:xfrm>
        </p:spPr>
        <p:txBody>
          <a:bodyPr vert="horz" lIns="0" tIns="34295" rIns="68589" bIns="34295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  <a:solidFill>
            <a:schemeClr val="tx1"/>
          </a:solidFill>
        </p:grpSpPr>
        <p:sp>
          <p:nvSpPr>
            <p:cNvPr id="10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03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66" y="4460560"/>
            <a:ext cx="1936537" cy="682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  <a:solidFill>
            <a:schemeClr val="tx1"/>
          </a:solidFill>
        </p:grpSpPr>
        <p:sp>
          <p:nvSpPr>
            <p:cNvPr id="8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4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655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466" y="4460560"/>
            <a:ext cx="1936537" cy="682943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240120" y="4849174"/>
            <a:ext cx="549023" cy="174362"/>
            <a:chOff x="468313" y="351632"/>
            <a:chExt cx="844550" cy="268288"/>
          </a:xfrm>
          <a:solidFill>
            <a:schemeClr val="tx1"/>
          </a:solidFill>
        </p:grpSpPr>
        <p:sp>
          <p:nvSpPr>
            <p:cNvPr id="7" name="Freeform 15"/>
            <p:cNvSpPr>
              <a:spLocks/>
            </p:cNvSpPr>
            <p:nvPr userDrawn="1"/>
          </p:nvSpPr>
          <p:spPr bwMode="auto">
            <a:xfrm>
              <a:off x="468313" y="434182"/>
              <a:ext cx="144463" cy="185738"/>
            </a:xfrm>
            <a:custGeom>
              <a:avLst/>
              <a:gdLst>
                <a:gd name="T0" fmla="*/ 385 w 385"/>
                <a:gd name="T1" fmla="*/ 21 h 491"/>
                <a:gd name="T2" fmla="*/ 262 w 385"/>
                <a:gd name="T3" fmla="*/ 0 h 491"/>
                <a:gd name="T4" fmla="*/ 0 w 385"/>
                <a:gd name="T5" fmla="*/ 247 h 491"/>
                <a:gd name="T6" fmla="*/ 249 w 385"/>
                <a:gd name="T7" fmla="*/ 491 h 491"/>
                <a:gd name="T8" fmla="*/ 385 w 385"/>
                <a:gd name="T9" fmla="*/ 465 h 491"/>
                <a:gd name="T10" fmla="*/ 385 w 385"/>
                <a:gd name="T11" fmla="*/ 341 h 491"/>
                <a:gd name="T12" fmla="*/ 290 w 385"/>
                <a:gd name="T13" fmla="*/ 358 h 491"/>
                <a:gd name="T14" fmla="*/ 162 w 385"/>
                <a:gd name="T15" fmla="*/ 250 h 491"/>
                <a:gd name="T16" fmla="*/ 292 w 385"/>
                <a:gd name="T17" fmla="*/ 135 h 491"/>
                <a:gd name="T18" fmla="*/ 385 w 385"/>
                <a:gd name="T19" fmla="*/ 152 h 491"/>
                <a:gd name="T20" fmla="*/ 385 w 385"/>
                <a:gd name="T21" fmla="*/ 2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491">
                  <a:moveTo>
                    <a:pt x="385" y="21"/>
                  </a:moveTo>
                  <a:cubicBezTo>
                    <a:pt x="348" y="10"/>
                    <a:pt x="297" y="0"/>
                    <a:pt x="262" y="0"/>
                  </a:cubicBezTo>
                  <a:cubicBezTo>
                    <a:pt x="117" y="0"/>
                    <a:pt x="0" y="88"/>
                    <a:pt x="0" y="247"/>
                  </a:cubicBezTo>
                  <a:cubicBezTo>
                    <a:pt x="0" y="409"/>
                    <a:pt x="113" y="491"/>
                    <a:pt x="249" y="491"/>
                  </a:cubicBezTo>
                  <a:cubicBezTo>
                    <a:pt x="288" y="491"/>
                    <a:pt x="349" y="483"/>
                    <a:pt x="385" y="465"/>
                  </a:cubicBezTo>
                  <a:cubicBezTo>
                    <a:pt x="385" y="341"/>
                    <a:pt x="385" y="341"/>
                    <a:pt x="385" y="341"/>
                  </a:cubicBezTo>
                  <a:cubicBezTo>
                    <a:pt x="354" y="353"/>
                    <a:pt x="318" y="358"/>
                    <a:pt x="290" y="358"/>
                  </a:cubicBezTo>
                  <a:cubicBezTo>
                    <a:pt x="231" y="358"/>
                    <a:pt x="162" y="323"/>
                    <a:pt x="162" y="250"/>
                  </a:cubicBezTo>
                  <a:cubicBezTo>
                    <a:pt x="162" y="167"/>
                    <a:pt x="227" y="135"/>
                    <a:pt x="292" y="135"/>
                  </a:cubicBezTo>
                  <a:cubicBezTo>
                    <a:pt x="323" y="135"/>
                    <a:pt x="358" y="145"/>
                    <a:pt x="385" y="152"/>
                  </a:cubicBezTo>
                  <a:lnTo>
                    <a:pt x="38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Freeform 16"/>
            <p:cNvSpPr>
              <a:spLocks noEditPoints="1"/>
            </p:cNvSpPr>
            <p:nvPr userDrawn="1"/>
          </p:nvSpPr>
          <p:spPr bwMode="auto">
            <a:xfrm>
              <a:off x="1100138" y="435770"/>
              <a:ext cx="171450" cy="182563"/>
            </a:xfrm>
            <a:custGeom>
              <a:avLst/>
              <a:gdLst>
                <a:gd name="T0" fmla="*/ 158 w 455"/>
                <a:gd name="T1" fmla="*/ 487 h 487"/>
                <a:gd name="T2" fmla="*/ 296 w 455"/>
                <a:gd name="T3" fmla="*/ 428 h 487"/>
                <a:gd name="T4" fmla="*/ 296 w 455"/>
                <a:gd name="T5" fmla="*/ 476 h 487"/>
                <a:gd name="T6" fmla="*/ 455 w 455"/>
                <a:gd name="T7" fmla="*/ 476 h 487"/>
                <a:gd name="T8" fmla="*/ 455 w 455"/>
                <a:gd name="T9" fmla="*/ 207 h 487"/>
                <a:gd name="T10" fmla="*/ 408 w 455"/>
                <a:gd name="T11" fmla="*/ 58 h 487"/>
                <a:gd name="T12" fmla="*/ 230 w 455"/>
                <a:gd name="T13" fmla="*/ 0 h 487"/>
                <a:gd name="T14" fmla="*/ 37 w 455"/>
                <a:gd name="T15" fmla="*/ 38 h 487"/>
                <a:gd name="T16" fmla="*/ 37 w 455"/>
                <a:gd name="T17" fmla="*/ 156 h 487"/>
                <a:gd name="T18" fmla="*/ 203 w 455"/>
                <a:gd name="T19" fmla="*/ 127 h 487"/>
                <a:gd name="T20" fmla="*/ 297 w 455"/>
                <a:gd name="T21" fmla="*/ 203 h 487"/>
                <a:gd name="T22" fmla="*/ 297 w 455"/>
                <a:gd name="T23" fmla="*/ 211 h 487"/>
                <a:gd name="T24" fmla="*/ 184 w 455"/>
                <a:gd name="T25" fmla="*/ 193 h 487"/>
                <a:gd name="T26" fmla="*/ 0 w 455"/>
                <a:gd name="T27" fmla="*/ 340 h 487"/>
                <a:gd name="T28" fmla="*/ 0 w 455"/>
                <a:gd name="T29" fmla="*/ 342 h 487"/>
                <a:gd name="T30" fmla="*/ 158 w 455"/>
                <a:gd name="T31" fmla="*/ 487 h 487"/>
                <a:gd name="T32" fmla="*/ 217 w 455"/>
                <a:gd name="T33" fmla="*/ 384 h 487"/>
                <a:gd name="T34" fmla="*/ 159 w 455"/>
                <a:gd name="T35" fmla="*/ 332 h 487"/>
                <a:gd name="T36" fmla="*/ 159 w 455"/>
                <a:gd name="T37" fmla="*/ 331 h 487"/>
                <a:gd name="T38" fmla="*/ 234 w 455"/>
                <a:gd name="T39" fmla="*/ 273 h 487"/>
                <a:gd name="T40" fmla="*/ 298 w 455"/>
                <a:gd name="T41" fmla="*/ 288 h 487"/>
                <a:gd name="T42" fmla="*/ 217 w 455"/>
                <a:gd name="T43" fmla="*/ 38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5" h="487">
                  <a:moveTo>
                    <a:pt x="158" y="487"/>
                  </a:moveTo>
                  <a:cubicBezTo>
                    <a:pt x="220" y="487"/>
                    <a:pt x="264" y="463"/>
                    <a:pt x="296" y="428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455" y="476"/>
                    <a:pt x="455" y="476"/>
                    <a:pt x="455" y="476"/>
                  </a:cubicBezTo>
                  <a:cubicBezTo>
                    <a:pt x="455" y="207"/>
                    <a:pt x="455" y="207"/>
                    <a:pt x="455" y="207"/>
                  </a:cubicBezTo>
                  <a:cubicBezTo>
                    <a:pt x="455" y="141"/>
                    <a:pt x="444" y="92"/>
                    <a:pt x="408" y="58"/>
                  </a:cubicBezTo>
                  <a:cubicBezTo>
                    <a:pt x="371" y="20"/>
                    <a:pt x="314" y="0"/>
                    <a:pt x="230" y="0"/>
                  </a:cubicBezTo>
                  <a:cubicBezTo>
                    <a:pt x="162" y="1"/>
                    <a:pt x="98" y="18"/>
                    <a:pt x="37" y="38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90" y="136"/>
                    <a:pt x="154" y="127"/>
                    <a:pt x="203" y="127"/>
                  </a:cubicBezTo>
                  <a:cubicBezTo>
                    <a:pt x="266" y="127"/>
                    <a:pt x="297" y="155"/>
                    <a:pt x="297" y="203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70" y="202"/>
                    <a:pt x="227" y="193"/>
                    <a:pt x="184" y="193"/>
                  </a:cubicBezTo>
                  <a:cubicBezTo>
                    <a:pt x="74" y="193"/>
                    <a:pt x="0" y="243"/>
                    <a:pt x="0" y="34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435"/>
                    <a:pt x="69" y="487"/>
                    <a:pt x="158" y="487"/>
                  </a:cubicBezTo>
                  <a:moveTo>
                    <a:pt x="217" y="384"/>
                  </a:moveTo>
                  <a:cubicBezTo>
                    <a:pt x="183" y="384"/>
                    <a:pt x="159" y="364"/>
                    <a:pt x="159" y="332"/>
                  </a:cubicBezTo>
                  <a:cubicBezTo>
                    <a:pt x="159" y="331"/>
                    <a:pt x="159" y="331"/>
                    <a:pt x="159" y="331"/>
                  </a:cubicBezTo>
                  <a:cubicBezTo>
                    <a:pt x="159" y="296"/>
                    <a:pt x="187" y="273"/>
                    <a:pt x="234" y="273"/>
                  </a:cubicBezTo>
                  <a:cubicBezTo>
                    <a:pt x="259" y="273"/>
                    <a:pt x="280" y="280"/>
                    <a:pt x="298" y="288"/>
                  </a:cubicBezTo>
                  <a:cubicBezTo>
                    <a:pt x="298" y="347"/>
                    <a:pt x="265" y="384"/>
                    <a:pt x="217" y="3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17"/>
            <p:cNvSpPr>
              <a:spLocks/>
            </p:cNvSpPr>
            <p:nvPr userDrawn="1"/>
          </p:nvSpPr>
          <p:spPr bwMode="auto">
            <a:xfrm>
              <a:off x="912813" y="435770"/>
              <a:ext cx="173038" cy="179388"/>
            </a:xfrm>
            <a:custGeom>
              <a:avLst/>
              <a:gdLst>
                <a:gd name="T0" fmla="*/ 0 w 457"/>
                <a:gd name="T1" fmla="*/ 13 h 475"/>
                <a:gd name="T2" fmla="*/ 157 w 457"/>
                <a:gd name="T3" fmla="*/ 13 h 475"/>
                <a:gd name="T4" fmla="*/ 157 w 457"/>
                <a:gd name="T5" fmla="*/ 83 h 475"/>
                <a:gd name="T6" fmla="*/ 164 w 457"/>
                <a:gd name="T7" fmla="*/ 75 h 475"/>
                <a:gd name="T8" fmla="*/ 301 w 457"/>
                <a:gd name="T9" fmla="*/ 0 h 475"/>
                <a:gd name="T10" fmla="*/ 457 w 457"/>
                <a:gd name="T11" fmla="*/ 169 h 475"/>
                <a:gd name="T12" fmla="*/ 457 w 457"/>
                <a:gd name="T13" fmla="*/ 475 h 475"/>
                <a:gd name="T14" fmla="*/ 300 w 457"/>
                <a:gd name="T15" fmla="*/ 475 h 475"/>
                <a:gd name="T16" fmla="*/ 300 w 457"/>
                <a:gd name="T17" fmla="*/ 222 h 475"/>
                <a:gd name="T18" fmla="*/ 230 w 457"/>
                <a:gd name="T19" fmla="*/ 139 h 475"/>
                <a:gd name="T20" fmla="*/ 157 w 457"/>
                <a:gd name="T21" fmla="*/ 222 h 475"/>
                <a:gd name="T22" fmla="*/ 157 w 457"/>
                <a:gd name="T23" fmla="*/ 475 h 475"/>
                <a:gd name="T24" fmla="*/ 0 w 457"/>
                <a:gd name="T25" fmla="*/ 475 h 475"/>
                <a:gd name="T26" fmla="*/ 0 w 457"/>
                <a:gd name="T27" fmla="*/ 1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475">
                  <a:moveTo>
                    <a:pt x="0" y="13"/>
                  </a:moveTo>
                  <a:cubicBezTo>
                    <a:pt x="157" y="13"/>
                    <a:pt x="157" y="13"/>
                    <a:pt x="157" y="1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64" y="75"/>
                    <a:pt x="164" y="75"/>
                    <a:pt x="164" y="75"/>
                  </a:cubicBezTo>
                  <a:cubicBezTo>
                    <a:pt x="194" y="37"/>
                    <a:pt x="236" y="0"/>
                    <a:pt x="301" y="0"/>
                  </a:cubicBezTo>
                  <a:cubicBezTo>
                    <a:pt x="399" y="0"/>
                    <a:pt x="457" y="64"/>
                    <a:pt x="457" y="169"/>
                  </a:cubicBezTo>
                  <a:cubicBezTo>
                    <a:pt x="457" y="475"/>
                    <a:pt x="457" y="475"/>
                    <a:pt x="457" y="475"/>
                  </a:cubicBezTo>
                  <a:cubicBezTo>
                    <a:pt x="300" y="475"/>
                    <a:pt x="300" y="475"/>
                    <a:pt x="300" y="475"/>
                  </a:cubicBezTo>
                  <a:cubicBezTo>
                    <a:pt x="300" y="222"/>
                    <a:pt x="300" y="222"/>
                    <a:pt x="300" y="222"/>
                  </a:cubicBezTo>
                  <a:cubicBezTo>
                    <a:pt x="300" y="169"/>
                    <a:pt x="272" y="139"/>
                    <a:pt x="230" y="139"/>
                  </a:cubicBezTo>
                  <a:cubicBezTo>
                    <a:pt x="188" y="139"/>
                    <a:pt x="157" y="169"/>
                    <a:pt x="157" y="222"/>
                  </a:cubicBezTo>
                  <a:cubicBezTo>
                    <a:pt x="157" y="475"/>
                    <a:pt x="157" y="475"/>
                    <a:pt x="157" y="475"/>
                  </a:cubicBezTo>
                  <a:cubicBezTo>
                    <a:pt x="0" y="475"/>
                    <a:pt x="0" y="475"/>
                    <a:pt x="0" y="475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18"/>
            <p:cNvSpPr>
              <a:spLocks noEditPoints="1"/>
            </p:cNvSpPr>
            <p:nvPr userDrawn="1"/>
          </p:nvSpPr>
          <p:spPr bwMode="auto">
            <a:xfrm>
              <a:off x="636588" y="429420"/>
              <a:ext cx="258763" cy="190500"/>
            </a:xfrm>
            <a:custGeom>
              <a:avLst/>
              <a:gdLst>
                <a:gd name="T0" fmla="*/ 683 w 683"/>
                <a:gd name="T1" fmla="*/ 433 h 506"/>
                <a:gd name="T2" fmla="*/ 484 w 683"/>
                <a:gd name="T3" fmla="*/ 502 h 506"/>
                <a:gd name="T4" fmla="*/ 331 w 683"/>
                <a:gd name="T5" fmla="*/ 455 h 506"/>
                <a:gd name="T6" fmla="*/ 119 w 683"/>
                <a:gd name="T7" fmla="*/ 494 h 506"/>
                <a:gd name="T8" fmla="*/ 0 w 683"/>
                <a:gd name="T9" fmla="*/ 322 h 506"/>
                <a:gd name="T10" fmla="*/ 0 w 683"/>
                <a:gd name="T11" fmla="*/ 33 h 506"/>
                <a:gd name="T12" fmla="*/ 147 w 683"/>
                <a:gd name="T13" fmla="*/ 33 h 506"/>
                <a:gd name="T14" fmla="*/ 151 w 683"/>
                <a:gd name="T15" fmla="*/ 274 h 506"/>
                <a:gd name="T16" fmla="*/ 264 w 683"/>
                <a:gd name="T17" fmla="*/ 374 h 506"/>
                <a:gd name="T18" fmla="*/ 239 w 683"/>
                <a:gd name="T19" fmla="*/ 258 h 506"/>
                <a:gd name="T20" fmla="*/ 485 w 683"/>
                <a:gd name="T21" fmla="*/ 0 h 506"/>
                <a:gd name="T22" fmla="*/ 623 w 683"/>
                <a:gd name="T23" fmla="*/ 225 h 506"/>
                <a:gd name="T24" fmla="*/ 475 w 683"/>
                <a:gd name="T25" fmla="*/ 369 h 506"/>
                <a:gd name="T26" fmla="*/ 683 w 683"/>
                <a:gd name="T27" fmla="*/ 342 h 506"/>
                <a:gd name="T28" fmla="*/ 683 w 683"/>
                <a:gd name="T29" fmla="*/ 433 h 506"/>
                <a:gd name="T30" fmla="*/ 514 w 683"/>
                <a:gd name="T31" fmla="*/ 231 h 506"/>
                <a:gd name="T32" fmla="*/ 477 w 683"/>
                <a:gd name="T33" fmla="*/ 134 h 506"/>
                <a:gd name="T34" fmla="*/ 422 w 683"/>
                <a:gd name="T35" fmla="*/ 310 h 506"/>
                <a:gd name="T36" fmla="*/ 514 w 683"/>
                <a:gd name="T37" fmla="*/ 23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3" h="506">
                  <a:moveTo>
                    <a:pt x="683" y="433"/>
                  </a:moveTo>
                  <a:cubicBezTo>
                    <a:pt x="634" y="467"/>
                    <a:pt x="566" y="502"/>
                    <a:pt x="484" y="502"/>
                  </a:cubicBezTo>
                  <a:cubicBezTo>
                    <a:pt x="425" y="502"/>
                    <a:pt x="372" y="483"/>
                    <a:pt x="331" y="455"/>
                  </a:cubicBezTo>
                  <a:cubicBezTo>
                    <a:pt x="247" y="493"/>
                    <a:pt x="183" y="506"/>
                    <a:pt x="119" y="494"/>
                  </a:cubicBezTo>
                  <a:cubicBezTo>
                    <a:pt x="15" y="476"/>
                    <a:pt x="0" y="383"/>
                    <a:pt x="0" y="3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8" y="174"/>
                    <a:pt x="151" y="274"/>
                  </a:cubicBezTo>
                  <a:cubicBezTo>
                    <a:pt x="154" y="356"/>
                    <a:pt x="172" y="400"/>
                    <a:pt x="264" y="374"/>
                  </a:cubicBezTo>
                  <a:cubicBezTo>
                    <a:pt x="248" y="340"/>
                    <a:pt x="239" y="300"/>
                    <a:pt x="239" y="258"/>
                  </a:cubicBezTo>
                  <a:cubicBezTo>
                    <a:pt x="242" y="122"/>
                    <a:pt x="346" y="0"/>
                    <a:pt x="485" y="0"/>
                  </a:cubicBezTo>
                  <a:cubicBezTo>
                    <a:pt x="642" y="0"/>
                    <a:pt x="680" y="134"/>
                    <a:pt x="623" y="225"/>
                  </a:cubicBezTo>
                  <a:cubicBezTo>
                    <a:pt x="587" y="282"/>
                    <a:pt x="532" y="330"/>
                    <a:pt x="475" y="369"/>
                  </a:cubicBezTo>
                  <a:cubicBezTo>
                    <a:pt x="531" y="410"/>
                    <a:pt x="621" y="381"/>
                    <a:pt x="683" y="342"/>
                  </a:cubicBezTo>
                  <a:lnTo>
                    <a:pt x="683" y="433"/>
                  </a:lnTo>
                  <a:close/>
                  <a:moveTo>
                    <a:pt x="514" y="231"/>
                  </a:moveTo>
                  <a:cubicBezTo>
                    <a:pt x="568" y="163"/>
                    <a:pt x="525" y="122"/>
                    <a:pt x="477" y="134"/>
                  </a:cubicBezTo>
                  <a:cubicBezTo>
                    <a:pt x="435" y="144"/>
                    <a:pt x="369" y="212"/>
                    <a:pt x="422" y="310"/>
                  </a:cubicBezTo>
                  <a:cubicBezTo>
                    <a:pt x="460" y="285"/>
                    <a:pt x="492" y="259"/>
                    <a:pt x="514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auto">
            <a:xfrm>
              <a:off x="631826" y="351632"/>
              <a:ext cx="66675" cy="66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20"/>
            <p:cNvSpPr>
              <a:spLocks noEditPoints="1"/>
            </p:cNvSpPr>
            <p:nvPr userDrawn="1"/>
          </p:nvSpPr>
          <p:spPr bwMode="auto">
            <a:xfrm>
              <a:off x="1290638" y="592932"/>
              <a:ext cx="22225" cy="22225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29 w 58"/>
                <a:gd name="T11" fmla="*/ 53 h 57"/>
                <a:gd name="T12" fmla="*/ 54 w 58"/>
                <a:gd name="T13" fmla="*/ 28 h 57"/>
                <a:gd name="T14" fmla="*/ 29 w 58"/>
                <a:gd name="T15" fmla="*/ 4 h 57"/>
                <a:gd name="T16" fmla="*/ 5 w 58"/>
                <a:gd name="T17" fmla="*/ 29 h 57"/>
                <a:gd name="T18" fmla="*/ 29 w 58"/>
                <a:gd name="T19" fmla="*/ 53 h 57"/>
                <a:gd name="T20" fmla="*/ 19 w 58"/>
                <a:gd name="T21" fmla="*/ 12 h 57"/>
                <a:gd name="T22" fmla="*/ 31 w 58"/>
                <a:gd name="T23" fmla="*/ 12 h 57"/>
                <a:gd name="T24" fmla="*/ 43 w 58"/>
                <a:gd name="T25" fmla="*/ 22 h 57"/>
                <a:gd name="T26" fmla="*/ 34 w 58"/>
                <a:gd name="T27" fmla="*/ 31 h 57"/>
                <a:gd name="T28" fmla="*/ 43 w 58"/>
                <a:gd name="T29" fmla="*/ 45 h 57"/>
                <a:gd name="T30" fmla="*/ 38 w 58"/>
                <a:gd name="T31" fmla="*/ 45 h 57"/>
                <a:gd name="T32" fmla="*/ 29 w 58"/>
                <a:gd name="T33" fmla="*/ 31 h 57"/>
                <a:gd name="T34" fmla="*/ 23 w 58"/>
                <a:gd name="T35" fmla="*/ 31 h 57"/>
                <a:gd name="T36" fmla="*/ 23 w 58"/>
                <a:gd name="T37" fmla="*/ 45 h 57"/>
                <a:gd name="T38" fmla="*/ 19 w 58"/>
                <a:gd name="T39" fmla="*/ 45 h 57"/>
                <a:gd name="T40" fmla="*/ 19 w 58"/>
                <a:gd name="T41" fmla="*/ 12 h 57"/>
                <a:gd name="T42" fmla="*/ 23 w 58"/>
                <a:gd name="T43" fmla="*/ 27 h 57"/>
                <a:gd name="T44" fmla="*/ 29 w 58"/>
                <a:gd name="T45" fmla="*/ 27 h 57"/>
                <a:gd name="T46" fmla="*/ 38 w 58"/>
                <a:gd name="T47" fmla="*/ 21 h 57"/>
                <a:gd name="T48" fmla="*/ 30 w 58"/>
                <a:gd name="T49" fmla="*/ 16 h 57"/>
                <a:gd name="T50" fmla="*/ 23 w 58"/>
                <a:gd name="T51" fmla="*/ 16 h 57"/>
                <a:gd name="T52" fmla="*/ 23 w 58"/>
                <a:gd name="T53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45" y="0"/>
                    <a:pt x="58" y="12"/>
                    <a:pt x="58" y="28"/>
                  </a:cubicBezTo>
                  <a:cubicBezTo>
                    <a:pt x="58" y="45"/>
                    <a:pt x="45" y="57"/>
                    <a:pt x="29" y="57"/>
                  </a:cubicBezTo>
                  <a:cubicBezTo>
                    <a:pt x="14" y="57"/>
                    <a:pt x="0" y="45"/>
                    <a:pt x="0" y="29"/>
                  </a:cubicBezTo>
                  <a:cubicBezTo>
                    <a:pt x="0" y="12"/>
                    <a:pt x="14" y="0"/>
                    <a:pt x="29" y="0"/>
                  </a:cubicBezTo>
                  <a:moveTo>
                    <a:pt x="29" y="53"/>
                  </a:moveTo>
                  <a:cubicBezTo>
                    <a:pt x="43" y="53"/>
                    <a:pt x="54" y="42"/>
                    <a:pt x="54" y="28"/>
                  </a:cubicBezTo>
                  <a:cubicBezTo>
                    <a:pt x="54" y="15"/>
                    <a:pt x="43" y="4"/>
                    <a:pt x="29" y="4"/>
                  </a:cubicBezTo>
                  <a:cubicBezTo>
                    <a:pt x="16" y="4"/>
                    <a:pt x="5" y="15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moveTo>
                    <a:pt x="19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9" y="12"/>
                    <a:pt x="43" y="15"/>
                    <a:pt x="43" y="22"/>
                  </a:cubicBezTo>
                  <a:cubicBezTo>
                    <a:pt x="43" y="28"/>
                    <a:pt x="39" y="30"/>
                    <a:pt x="34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12"/>
                  </a:lnTo>
                  <a:close/>
                  <a:moveTo>
                    <a:pt x="23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34" y="27"/>
                    <a:pt x="38" y="27"/>
                    <a:pt x="38" y="21"/>
                  </a:cubicBezTo>
                  <a:cubicBezTo>
                    <a:pt x="38" y="17"/>
                    <a:pt x="34" y="16"/>
                    <a:pt x="30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91"/>
              <a:endParaRPr lang="en-US" sz="14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3" name="Footer Placeholder 3"/>
          <p:cNvSpPr txBox="1">
            <a:spLocks/>
          </p:cNvSpPr>
          <p:nvPr userDrawn="1"/>
        </p:nvSpPr>
        <p:spPr>
          <a:xfrm>
            <a:off x="834608" y="4852053"/>
            <a:ext cx="3772883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58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 userDrawn="1"/>
        </p:nvSpPr>
        <p:spPr bwMode="auto">
          <a:xfrm>
            <a:off x="10" y="0"/>
            <a:ext cx="4846833" cy="5143500"/>
          </a:xfrm>
          <a:custGeom>
            <a:avLst/>
            <a:gdLst>
              <a:gd name="T0" fmla="*/ 1692 w 1902"/>
              <a:gd name="T1" fmla="*/ 1080 h 2160"/>
              <a:gd name="T2" fmla="*/ 1902 w 1902"/>
              <a:gd name="T3" fmla="*/ 0 h 2160"/>
              <a:gd name="T4" fmla="*/ 0 w 1902"/>
              <a:gd name="T5" fmla="*/ 0 h 2160"/>
              <a:gd name="T6" fmla="*/ 0 w 1902"/>
              <a:gd name="T7" fmla="*/ 2160 h 2160"/>
              <a:gd name="T8" fmla="*/ 1902 w 1902"/>
              <a:gd name="T9" fmla="*/ 2160 h 2160"/>
              <a:gd name="T10" fmla="*/ 1692 w 1902"/>
              <a:gd name="T11" fmla="*/ 108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2" h="2160">
                <a:moveTo>
                  <a:pt x="1692" y="1080"/>
                </a:moveTo>
                <a:cubicBezTo>
                  <a:pt x="1692" y="698"/>
                  <a:pt x="1767" y="334"/>
                  <a:pt x="190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902" y="2160"/>
                  <a:pt x="1902" y="2160"/>
                  <a:pt x="1902" y="2160"/>
                </a:cubicBezTo>
                <a:cubicBezTo>
                  <a:pt x="1767" y="1826"/>
                  <a:pt x="1692" y="1462"/>
                  <a:pt x="1692" y="108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82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pPr defTabSz="685891"/>
            <a:endParaRPr lang="en-US" sz="14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" y="2136351"/>
            <a:ext cx="4321665" cy="870800"/>
          </a:xfrm>
        </p:spPr>
        <p:txBody>
          <a:bodyPr anchor="ctr"/>
          <a:lstStyle>
            <a:lvl1pPr algn="ctr">
              <a:defRPr sz="2100" b="0">
                <a:solidFill>
                  <a:schemeClr val="tx1">
                    <a:alpha val="99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5640" y="2088346"/>
            <a:ext cx="2198156" cy="864515"/>
          </a:xfrm>
          <a:prstGeom prst="rect">
            <a:avLst/>
          </a:prstGeom>
        </p:spPr>
      </p:pic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6777261" y="4852053"/>
            <a:ext cx="21336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fld id="{F7915F22-A628-4E8E-9DBD-986B65DD8195}" type="slidenum">
              <a:rPr lang="en-US" sz="900" smtClean="0">
                <a:solidFill>
                  <a:srgbClr val="CED0D2"/>
                </a:solidFill>
                <a:latin typeface="Arial"/>
              </a:rPr>
              <a:pPr defTabSz="685891">
                <a:defRPr/>
              </a:pPr>
              <a:t>‹#›</a:t>
            </a:fld>
            <a:endParaRPr lang="en-US" sz="900">
              <a:solidFill>
                <a:srgbClr val="CED0D2"/>
              </a:solidFill>
              <a:latin typeface="Arial"/>
            </a:endParaRPr>
          </a:p>
        </p:txBody>
      </p:sp>
      <p:sp>
        <p:nvSpPr>
          <p:cNvPr id="10" name="Footer Placeholder 3"/>
          <p:cNvSpPr txBox="1">
            <a:spLocks/>
          </p:cNvSpPr>
          <p:nvPr userDrawn="1"/>
        </p:nvSpPr>
        <p:spPr>
          <a:xfrm>
            <a:off x="240122" y="4852053"/>
            <a:ext cx="3772883" cy="273844"/>
          </a:xfrm>
          <a:prstGeom prst="rect">
            <a:avLst/>
          </a:prstGeom>
        </p:spPr>
        <p:txBody>
          <a:bodyPr vert="horz" lIns="0" tIns="34295" rIns="68589" bIns="34295" rtlCol="0" anchor="ctr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91">
              <a:defRPr/>
            </a:pPr>
            <a:r>
              <a:rPr lang="en-US" sz="500">
                <a:solidFill>
                  <a:srgbClr val="CED0D2"/>
                </a:solidFill>
                <a:latin typeface="Arial"/>
              </a:rPr>
              <a:t>Copyright © Ciena Corporation 2016. All rights reserved. Confidential &amp; Proprietary.</a:t>
            </a:r>
            <a:endParaRPr lang="en-US" sz="500" dirty="0">
              <a:solidFill>
                <a:srgbClr val="CED0D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75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2639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25783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8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57994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271193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35659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4704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9242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94968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68745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758767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93055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34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5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8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9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/>
            <a:fld id="{1A1FECE1-0BD3-D343-939B-B1E74A9862C0}" type="slidenum">
              <a:rPr lang="en-US" sz="800" smtClean="0">
                <a:solidFill>
                  <a:prstClr val="black"/>
                </a:solidFill>
                <a:latin typeface="Calibri"/>
              </a:rPr>
              <a:pPr algn="r" defTabSz="457181"/>
              <a:t>‹#›</a:t>
            </a:fld>
            <a:endParaRPr lang="en-US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70" y="86501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67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577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5238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8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28900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8130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2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5904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2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362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6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9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4123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1224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9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9483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0554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44109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637609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7340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575423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6296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7152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78498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6238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535626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541656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68104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76522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77675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5/21/18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39807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3789"/>
            <a:ext cx="8229600" cy="3783474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8416-7937-F549-AFB6-8C26204BA19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8" name="Shape 22"/>
          <p:cNvSpPr/>
          <p:nvPr userDrawn="1"/>
        </p:nvSpPr>
        <p:spPr>
          <a:xfrm>
            <a:off x="0" y="0"/>
            <a:ext cx="9144000" cy="752593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defTabSz="914400"/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2" y="110322"/>
            <a:ext cx="548699" cy="54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5259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0162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38667" y="533400"/>
            <a:ext cx="8133790" cy="4207933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ONF_NO-TAG_WITH-GRADIENT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91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9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4" Type="http://schemas.openxmlformats.org/officeDocument/2006/relationships/theme" Target="../theme/theme5.xml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theme" Target="../theme/theme6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7.xml"/><Relationship Id="rId7" Type="http://schemas.openxmlformats.org/officeDocument/2006/relationships/slideLayout" Target="../slideLayouts/slideLayout58.xml"/><Relationship Id="rId8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8.xml"/><Relationship Id="rId6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1.xml"/><Relationship Id="rId9" Type="http://schemas.openxmlformats.org/officeDocument/2006/relationships/theme" Target="../theme/theme9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5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07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theme" Target="../theme/theme12.xml"/><Relationship Id="rId1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46.xml"/><Relationship Id="rId6" Type="http://schemas.openxmlformats.org/officeDocument/2006/relationships/theme" Target="../theme/theme15.xml"/><Relationship Id="rId1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0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  <p:sldLayoutId id="2147483669" r:id="rId3"/>
    <p:sldLayoutId id="2147483672" r:id="rId4"/>
    <p:sldLayoutId id="2147483668" r:id="rId5"/>
    <p:sldLayoutId id="2147483673" r:id="rId6"/>
    <p:sldLayoutId id="2147483670" r:id="rId7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62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7296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61558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72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2348784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9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kern="0"/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/>
          </a:p>
        </p:txBody>
      </p:sp>
      <p:pic>
        <p:nvPicPr>
          <p:cNvPr id="13" name="Shape 13" descr="ONF_NO-TAG_WITH-GRADIENT.png"/>
          <p:cNvPicPr preferRelativeResize="0"/>
          <p:nvPr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26252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54DD-B36F-D344-92BD-78B239D861B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C5C65-C56B-1C44-9E68-5F057EB05192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217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14269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9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99875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092" y="205979"/>
            <a:ext cx="8670770" cy="637794"/>
          </a:xfrm>
          <a:prstGeom prst="rect">
            <a:avLst/>
          </a:prstGeom>
        </p:spPr>
        <p:txBody>
          <a:bodyPr vert="horz" lIns="0" tIns="34295" rIns="0" bIns="34295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091" y="939546"/>
            <a:ext cx="8670770" cy="3394710"/>
          </a:xfrm>
          <a:prstGeom prst="rect">
            <a:avLst/>
          </a:prstGeom>
        </p:spPr>
        <p:txBody>
          <a:bodyPr vert="horz" lIns="0" tIns="34295" rIns="68589" bIns="34295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942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91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41" indent="-214341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400" b="1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57287" indent="-214341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00233" indent="-214341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243178" indent="-214341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1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00388" indent="-128605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9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886201" indent="-171473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147" indent="-171473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93" indent="-171473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039" indent="-171473" algn="l" defTabSz="6858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81"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/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8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37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5109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C8C2-79F3-DC41-BC8E-3515E8FD0CFE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5/21/18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64249-24AD-484C-B5DC-ACA47A15214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382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0383245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png"/><Relationship Id="rId6" Type="http://schemas.openxmlformats.org/officeDocument/2006/relationships/image" Target="../media/image24.jpg"/><Relationship Id="rId7" Type="http://schemas.openxmlformats.org/officeDocument/2006/relationships/image" Target="../media/image25.jp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53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6.xml"/><Relationship Id="rId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g"/><Relationship Id="rId20" Type="http://schemas.openxmlformats.org/officeDocument/2006/relationships/image" Target="../media/image26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10" Type="http://schemas.openxmlformats.org/officeDocument/2006/relationships/image" Target="../media/image23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image" Target="../media/image3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35.png"/><Relationship Id="rId19" Type="http://schemas.openxmlformats.org/officeDocument/2006/relationships/image" Target="../media/image37.png"/><Relationship Id="rId1" Type="http://schemas.openxmlformats.org/officeDocument/2006/relationships/slideLayout" Target="../slideLayouts/slideLayout14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39.jpg"/><Relationship Id="rId5" Type="http://schemas.openxmlformats.org/officeDocument/2006/relationships/image" Target="../media/image24.jpg"/><Relationship Id="rId6" Type="http://schemas.openxmlformats.org/officeDocument/2006/relationships/image" Target="../media/image21.jpg"/><Relationship Id="rId7" Type="http://schemas.openxmlformats.org/officeDocument/2006/relationships/image" Target="../media/image25.jpg"/><Relationship Id="rId8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5181" y="2626895"/>
            <a:ext cx="8293326" cy="1446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Trellis, Voltha &amp; Residential CORD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/>
            </a:r>
            <a:br>
              <a:rPr lang="en-US" sz="2400"/>
            </a:br>
            <a:r>
              <a:rPr lang="en-US" sz="1600"/>
              <a:t>Saurav Das</a:t>
            </a:r>
            <a:br>
              <a:rPr lang="en-US" sz="1600"/>
            </a:br>
            <a:r>
              <a:rPr lang="en-US" sz="1600"/>
              <a:t>Director of Engineering, ONF</a:t>
            </a:r>
            <a:endParaRPr lang="en-US" i="1"/>
          </a:p>
        </p:txBody>
      </p:sp>
      <p:sp>
        <p:nvSpPr>
          <p:cNvPr id="4" name="TextBox 3"/>
          <p:cNvSpPr txBox="1"/>
          <p:nvPr/>
        </p:nvSpPr>
        <p:spPr>
          <a:xfrm>
            <a:off x="461056" y="4555258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C1520D-DB4D-B246-8934-D276FD1DEE9B}" type="datetime4">
              <a:rPr lang="en-US" sz="1400">
                <a:solidFill>
                  <a:srgbClr val="FFFFFF"/>
                </a:solidFill>
                <a:latin typeface="Corbel"/>
                <a:cs typeface="Corbel"/>
              </a:rPr>
              <a:t>May 21, 2018</a:t>
            </a:fld>
            <a:endParaRPr lang="en-US" sz="1400">
              <a:solidFill>
                <a:srgbClr val="FFFFFF"/>
              </a:solidFill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143535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Shape 5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34" y="684929"/>
            <a:ext cx="8628313" cy="4306172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Shape 534"/>
          <p:cNvSpPr txBox="1"/>
          <p:nvPr/>
        </p:nvSpPr>
        <p:spPr>
          <a:xfrm>
            <a:off x="152400" y="684792"/>
            <a:ext cx="3000000" cy="64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Multi-purpose leaf-spine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fabric designed for NFV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Shape 535"/>
          <p:cNvSpPr txBox="1"/>
          <p:nvPr/>
        </p:nvSpPr>
        <p:spPr>
          <a:xfrm>
            <a:off x="5502013" y="699238"/>
            <a:ext cx="3278700" cy="9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Bare-metal hardware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Open-source software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914400">
              <a:buClr>
                <a:srgbClr val="000000"/>
              </a:buClr>
              <a:buFont typeface="Arial"/>
              <a:buNone/>
            </a:pPr>
            <a:r>
              <a:rPr lang="en" sz="2000" b="1" kern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SDN-based (built on ONOS)</a:t>
            </a:r>
            <a:endParaRPr sz="2000" b="1" kern="0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Trellis Overview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03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234548" y="68475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chemeClr val="accent5"/>
                </a:solidFill>
              </a:rPr>
              <a:t>Bridging</a:t>
            </a:r>
            <a:r>
              <a:rPr lang="en" sz="1400">
                <a:solidFill>
                  <a:schemeClr val="dk1"/>
                </a:solidFill>
              </a:rPr>
              <a:t> with Access &amp; Trunk VLANs</a:t>
            </a:r>
            <a:r>
              <a:rPr lang="en-US" sz="1400">
                <a:solidFill>
                  <a:schemeClr val="dk1"/>
                </a:solidFill>
              </a:rPr>
              <a:t> (within a rack)</a:t>
            </a: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1400" b="1">
                <a:solidFill>
                  <a:srgbClr val="0097A7"/>
                </a:solidFill>
              </a:rPr>
              <a:t>Routing</a:t>
            </a:r>
            <a:r>
              <a:rPr lang="en-US" sz="1400">
                <a:solidFill>
                  <a:schemeClr val="dk1"/>
                </a:solidFill>
              </a:rPr>
              <a:t> (inter-rack)</a:t>
            </a: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IPv4 &amp; IPv6 Unicast routing with MPLS Segment-Routing</a:t>
            </a:r>
            <a:endParaRPr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IPv4 &amp; IPv6 Multicast routing</a:t>
            </a:r>
            <a:endParaRPr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0097A7"/>
                </a:solidFill>
              </a:rPr>
              <a:t>Dual-homing</a:t>
            </a:r>
            <a:r>
              <a:rPr lang="en" sz="1400">
                <a:solidFill>
                  <a:schemeClr val="dk1"/>
                </a:solidFill>
              </a:rPr>
              <a:t> for compute-nodes and external routers</a:t>
            </a:r>
            <a:endParaRPr lang="en-US"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0097A7"/>
                </a:solidFill>
              </a:rPr>
              <a:t>Multi-stage</a:t>
            </a:r>
            <a:r>
              <a:rPr lang="en" sz="1400">
                <a:solidFill>
                  <a:schemeClr val="dk1"/>
                </a:solidFill>
              </a:rPr>
              <a:t> fabrics (2 layers of spines)</a:t>
            </a: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vRouter</a:t>
            </a:r>
            <a:r>
              <a:rPr lang="en" sz="1400">
                <a:solidFill>
                  <a:srgbClr val="FF6600"/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- entire fabric behaves as a single router</a:t>
            </a:r>
            <a:endParaRPr lang="en-US" sz="14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BGP (v4/v6) support for external (upstream) connectivity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Static routes, route blackholing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tx1"/>
                </a:solidFill>
              </a:rPr>
              <a:t>DHCP L3 relay </a:t>
            </a:r>
            <a:r>
              <a:rPr lang="en" sz="1200">
                <a:solidFill>
                  <a:schemeClr val="dk1"/>
                </a:solidFill>
              </a:rPr>
              <a:t>(IPv4/v6)</a:t>
            </a:r>
            <a:endParaRPr lang="en-US"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MPLS Pseudowires </a:t>
            </a:r>
            <a:endParaRPr lang="en-US" sz="1400" b="1">
              <a:solidFill>
                <a:srgbClr val="FF6600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QinQ termination</a:t>
            </a:r>
            <a:endParaRPr lang="en-US" sz="1400" b="1">
              <a:solidFill>
                <a:srgbClr val="FF6600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" sz="1400" b="1">
                <a:solidFill>
                  <a:srgbClr val="FF6600"/>
                </a:solidFill>
              </a:rPr>
              <a:t>T3</a:t>
            </a:r>
            <a:r>
              <a:rPr lang="en" sz="140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" sz="1400">
                <a:solidFill>
                  <a:schemeClr val="dk1"/>
                </a:solidFill>
              </a:rPr>
              <a:t>- Trellis Troubleshooting Tool</a:t>
            </a:r>
            <a:endParaRPr lang="en-US"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r>
              <a:rPr lang="en-US" sz="1400" b="1">
                <a:solidFill>
                  <a:schemeClr val="accent6">
                    <a:lumMod val="50000"/>
                  </a:schemeClr>
                </a:solidFill>
              </a:rPr>
              <a:t>ASIC Support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Broadcom Qumran, Tomahawk, Trident2 switches from EdgeCore &amp; QCT</a:t>
            </a:r>
            <a:endParaRPr lang="en-US" sz="1200">
              <a:solidFill>
                <a:schemeClr val="dk1"/>
              </a:solidFill>
            </a:endParaRP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sz="1200">
                <a:solidFill>
                  <a:schemeClr val="dk1"/>
                </a:solidFill>
              </a:rPr>
              <a:t>Preliminary support for Cavium Xpliant switches and P4-based Tofino switches</a:t>
            </a:r>
            <a:endParaRPr sz="12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buClr>
                <a:schemeClr val="dk1"/>
              </a:buClr>
              <a:buSzPts val="1100"/>
            </a:pPr>
            <a:endParaRPr sz="1400">
              <a:solidFill>
                <a:schemeClr val="dk1"/>
              </a:solidFill>
            </a:endParaRPr>
          </a:p>
          <a:p>
            <a:pPr marL="285750" indent="-285750">
              <a:lnSpc>
                <a:spcPct val="130000"/>
              </a:lnSpc>
              <a:spcAft>
                <a:spcPts val="1600"/>
              </a:spcAft>
            </a:pPr>
            <a:endParaRPr sz="160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Trellis Features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618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9752" y="3661841"/>
            <a:ext cx="2708374" cy="666514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000000"/>
                </a:solidFill>
                <a:latin typeface="Calibri"/>
                <a:sym typeface="Arial"/>
                <a:rtl val="0"/>
              </a:rPr>
              <a:t>White Box </a:t>
            </a:r>
            <a:r>
              <a:rPr lang="en-US" sz="1400" kern="0" dirty="0" smtClean="0">
                <a:solidFill>
                  <a:srgbClr val="000000"/>
                </a:solidFill>
                <a:latin typeface="Calibri"/>
                <a:sym typeface="Arial"/>
                <a:rtl val="0"/>
              </a:rPr>
              <a:t>Switch</a:t>
            </a:r>
          </a:p>
          <a:p>
            <a:pPr algn="ctr" defTabSz="914400"/>
            <a:r>
              <a:rPr lang="en-US" sz="14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EdgeCore 5712,5912</a:t>
            </a:r>
          </a:p>
          <a:p>
            <a:pPr algn="ctr" defTabSz="914400"/>
            <a:r>
              <a:rPr lang="en-US" sz="14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QCT LY8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907" y="3019264"/>
            <a:ext cx="1840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Leaf Switch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00762" y="4338073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6612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60506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8286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61179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70946" y="4409794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78854" y="4407472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25639" y="4414868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52236" y="4609903"/>
            <a:ext cx="21530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48 x 10G, 6 x 40G/100G 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423" y="3395383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03581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38973" y="3396399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87862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86244" y="3390244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15496" y="3396399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" idx="3"/>
          </p:cNvCxnSpPr>
          <p:nvPr/>
        </p:nvCxnSpPr>
        <p:spPr>
          <a:xfrm>
            <a:off x="3398126" y="3995103"/>
            <a:ext cx="444782" cy="3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06856" y="3935336"/>
            <a:ext cx="130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GE mgmt.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4313" y="776276"/>
            <a:ext cx="4752944" cy="1605960"/>
            <a:chOff x="14311" y="579238"/>
            <a:chExt cx="4752944" cy="2141280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6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White Box </a:t>
              </a:r>
              <a:r>
                <a:rPr lang="en-US" sz="1600" kern="0" dirty="0" smtClean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Switch</a:t>
              </a:r>
            </a:p>
            <a:p>
              <a:pPr algn="ctr" defTabSz="914400"/>
              <a:r>
                <a:rPr lang="en-US" sz="1600" kern="0" dirty="0">
                  <a:solidFill>
                    <a:srgbClr val="C0504D"/>
                  </a:solidFill>
                  <a:latin typeface="Calibri"/>
                  <a:sym typeface="Arial"/>
                  <a:rtl val="0"/>
                </a:rPr>
                <a:t>EdgeCore 6712,7712</a:t>
              </a:r>
              <a:endParaRPr lang="en-US" kern="0" dirty="0">
                <a:solidFill>
                  <a:srgbClr val="C0504D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160" y="579238"/>
              <a:ext cx="1840139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4311" y="2269113"/>
              <a:ext cx="4073250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32 x 40G/100G ports downlink to leaf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switches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809228"/>
            <a:ext cx="3698995" cy="4105260"/>
            <a:chOff x="5260402" y="1017893"/>
            <a:chExt cx="3698995" cy="5473678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BRCM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ASIC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OF-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DPA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prstClr val="white"/>
                  </a:solidFill>
                  <a:latin typeface="Calibri"/>
                  <a:sym typeface="Arial"/>
                  <a:rtl val="0"/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sz="1400" kern="0" dirty="0" err="1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OpenFlow</a:t>
                </a:r>
                <a:r>
                  <a:rPr lang="en-US" sz="1400" kern="0" dirty="0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 1.3</a:t>
                </a:r>
                <a:endPara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70"/>
              <a:ext cx="3698995" cy="1559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OCP: Open Compute 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Project</a:t>
              </a:r>
            </a:p>
            <a:p>
              <a:pPr defTabSz="914400"/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ONL: Open Network Linux</a:t>
              </a:r>
            </a:p>
            <a:p>
              <a:pPr defTabSz="914400"/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ONIE: Open Network Install Environment</a:t>
              </a:r>
              <a:endPara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BRCM: Broadcom Merchant Silicon ASICs </a:t>
              </a:r>
            </a:p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OF-DPA: </a:t>
              </a:r>
              <a:r>
                <a:rPr lang="en-US" sz="14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OpenFlow</a:t>
              </a:r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4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Datapath</a:t>
              </a:r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Abstraction</a:t>
              </a:r>
              <a:endPara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900"/>
              <a:ext cx="1204674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1750216"/>
            <a:ext cx="1159566" cy="159527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Software</a:t>
            </a:r>
          </a:p>
          <a:p>
            <a:pPr algn="ctr" defTabSz="914400">
              <a:defRPr/>
            </a:pPr>
            <a:endParaRPr lang="en-US" sz="1200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(ONL,ONIE)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34" y="3349981"/>
            <a:ext cx="3330463" cy="296841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 Bare Metal Hardware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2723061"/>
            <a:ext cx="0" cy="3137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White-Box = Bare-metal hw + Open-Source sw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51990" y="2549454"/>
            <a:ext cx="3444198" cy="41856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Trident2, Tomahawk, Qumran</a:t>
            </a:r>
          </a:p>
        </p:txBody>
      </p:sp>
    </p:spTree>
    <p:extLst>
      <p:ext uri="{BB962C8B-B14F-4D97-AF65-F5344CB8AC3E}">
        <p14:creationId xmlns:p14="http://schemas.microsoft.com/office/powerpoint/2010/main" val="13356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8984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Ingress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257664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50" kern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2358030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98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Termin-ation MAC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60" y="83264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Multi- 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60" y="19463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Unicast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Routing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60" y="3060083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60" y="41425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Bridging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83" y="235803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ACL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Policy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99" y="3552492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L2 Flood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99" y="149502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 ECMP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43105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1893221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25452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357659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405219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48" y="1463787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48" y="1945080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99" y="2421318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3582477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4052196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63" y="27640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85" y="27601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99" y="2743887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238667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2352400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2959239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3143143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238667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2352400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2967063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3060085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92" y="1901030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16628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1631017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27088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27679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41921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426681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92" y="2859886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92" y="3143145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56" y="20266"/>
            <a:ext cx="84279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Fabric ASIC Pipeline</a:t>
            </a:r>
            <a:r>
              <a:rPr lang="en-US" sz="3200" b="1" kern="0" baseline="30000" dirty="0">
                <a:solidFill>
                  <a:srgbClr val="3A81BA"/>
                </a:solidFill>
                <a:latin typeface="Arial"/>
                <a:ea typeface="Arial"/>
                <a:cs typeface="Calibri"/>
                <a:sym typeface="Arial"/>
              </a:rPr>
              <a:t>*</a:t>
            </a:r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 (BRCM’s OF-DPA)</a:t>
            </a:r>
            <a:endParaRPr lang="en-US" sz="3200" b="1" kern="0" dirty="0">
              <a:solidFill>
                <a:srgbClr val="3A81BA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3393012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3170058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339235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MPLSL2 Port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3704673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2849925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9" y="2849908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46" y="554386"/>
            <a:ext cx="174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" y="1176197"/>
            <a:ext cx="4051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latin typeface="Calibri"/>
                <a:ea typeface="Arial"/>
                <a:cs typeface="Calibri"/>
                <a:sym typeface="Arial"/>
              </a:rPr>
              <a:t>Abstracts underlying ASIC</a:t>
            </a:r>
          </a:p>
          <a:p>
            <a:pPr defTabSz="914400"/>
            <a:r>
              <a:rPr lang="en-US" sz="2000" kern="0" dirty="0">
                <a:latin typeface="Calibri"/>
                <a:ea typeface="Arial"/>
                <a:cs typeface="Calibri"/>
                <a:sym typeface="Arial"/>
              </a:rPr>
              <a:t>Enables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programming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of </a:t>
            </a:r>
            <a:r>
              <a:rPr lang="en-US" sz="2000" u="sng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all</a:t>
            </a:r>
            <a:endParaRPr lang="en-US" sz="2000" u="sng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flow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-tables &amp; port-groups</a:t>
            </a:r>
          </a:p>
          <a:p>
            <a:pPr defTabSz="914400"/>
            <a:endParaRPr lang="en-US" sz="2000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601" y="742246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kern="0" dirty="0">
                <a:solidFill>
                  <a:srgbClr val="FF0000"/>
                </a:solidFill>
                <a:latin typeface="Calibri"/>
                <a:ea typeface="Arial"/>
                <a:cs typeface="Calibri"/>
                <a:sym typeface="Arial"/>
              </a:rPr>
              <a:t>Why OF-DPA?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24960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29961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31597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32188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29469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4869657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defTabSz="914400"/>
            <a:endParaRPr lang="en-US" kern="0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25735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xfrm>
            <a:off x="3264288" y="446792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US">
                <a:latin typeface="Corbel"/>
                <a:ea typeface="Corbel"/>
                <a:cs typeface="Corbel"/>
                <a:sym typeface="Corbel"/>
              </a:rPr>
              <a:pPr/>
              <a:t>6</a:t>
            </a:fld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1272299" y="3173029"/>
            <a:ext cx="6011772" cy="1444752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1272299" y="1341808"/>
            <a:ext cx="5476882" cy="47099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662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ONOS Cluster</a:t>
            </a:r>
            <a:endParaRPr sz="24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Shape 320"/>
          <p:cNvSpPr txBox="1"/>
          <p:nvPr/>
        </p:nvSpPr>
        <p:spPr>
          <a:xfrm>
            <a:off x="4265279" y="2486916"/>
            <a:ext cx="87716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P4Runtime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5443597" y="2481300"/>
            <a:ext cx="52678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gNMI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2790723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4756997" y="3295193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1582122" y="41225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3759762" y="4114418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5965626" y="4064909"/>
            <a:ext cx="1208615" cy="356049"/>
          </a:xfrm>
          <a:prstGeom prst="rect">
            <a:avLst/>
          </a:prstGeom>
          <a:solidFill>
            <a:srgbClr val="BFBFB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Shape 327"/>
          <p:cNvCxnSpPr>
            <a:endCxn id="328" idx="0"/>
          </p:cNvCxnSpPr>
          <p:nvPr/>
        </p:nvCxnSpPr>
        <p:spPr>
          <a:xfrm flipH="1">
            <a:off x="2186310" y="3651238"/>
            <a:ext cx="12087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9" name="Shape 329"/>
          <p:cNvCxnSpPr>
            <a:endCxn id="330" idx="0"/>
          </p:cNvCxnSpPr>
          <p:nvPr/>
        </p:nvCxnSpPr>
        <p:spPr>
          <a:xfrm>
            <a:off x="3395011" y="3651239"/>
            <a:ext cx="9690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1" name="Shape 331"/>
          <p:cNvCxnSpPr>
            <a:endCxn id="332" idx="0"/>
          </p:cNvCxnSpPr>
          <p:nvPr/>
        </p:nvCxnSpPr>
        <p:spPr>
          <a:xfrm>
            <a:off x="3395011" y="3651239"/>
            <a:ext cx="31749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3" name="Shape 333"/>
          <p:cNvCxnSpPr>
            <a:stCxn id="334" idx="2"/>
            <a:endCxn id="328" idx="0"/>
          </p:cNvCxnSpPr>
          <p:nvPr/>
        </p:nvCxnSpPr>
        <p:spPr>
          <a:xfrm flipH="1">
            <a:off x="2186399" y="3651238"/>
            <a:ext cx="3174900" cy="4713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5" name="Shape 335"/>
          <p:cNvCxnSpPr>
            <a:stCxn id="334" idx="2"/>
            <a:endCxn id="330" idx="0"/>
          </p:cNvCxnSpPr>
          <p:nvPr/>
        </p:nvCxnSpPr>
        <p:spPr>
          <a:xfrm flipH="1">
            <a:off x="4364099" y="3651239"/>
            <a:ext cx="997200" cy="4632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6" name="Shape 336"/>
          <p:cNvCxnSpPr>
            <a:stCxn id="334" idx="2"/>
            <a:endCxn id="332" idx="0"/>
          </p:cNvCxnSpPr>
          <p:nvPr/>
        </p:nvCxnSpPr>
        <p:spPr>
          <a:xfrm>
            <a:off x="5361299" y="3651239"/>
            <a:ext cx="1208700" cy="413700"/>
          </a:xfrm>
          <a:prstGeom prst="straightConnector1">
            <a:avLst/>
          </a:prstGeom>
          <a:noFill/>
          <a:ln w="12700" cap="flat" cmpd="sng">
            <a:solidFill>
              <a:srgbClr val="A4A4A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9" name="Shape 339"/>
          <p:cNvSpPr/>
          <p:nvPr/>
        </p:nvSpPr>
        <p:spPr>
          <a:xfrm>
            <a:off x="6174469" y="4131539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Shape 340"/>
          <p:cNvSpPr/>
          <p:nvPr/>
        </p:nvSpPr>
        <p:spPr>
          <a:xfrm>
            <a:off x="6474788" y="4131539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6775107" y="4131539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Shape 334"/>
          <p:cNvCxnSpPr/>
          <p:nvPr/>
        </p:nvCxnSpPr>
        <p:spPr>
          <a:xfrm>
            <a:off x="6032322" y="424886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28" name="Shape 328"/>
          <p:cNvCxnSpPr/>
          <p:nvPr/>
        </p:nvCxnSpPr>
        <p:spPr>
          <a:xfrm>
            <a:off x="6338470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0" name="Shape 330"/>
          <p:cNvCxnSpPr/>
          <p:nvPr/>
        </p:nvCxnSpPr>
        <p:spPr>
          <a:xfrm>
            <a:off x="663787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32" name="Shape 332"/>
          <p:cNvCxnSpPr/>
          <p:nvPr/>
        </p:nvCxnSpPr>
        <p:spPr>
          <a:xfrm>
            <a:off x="6961554" y="425561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2" name="Shape 342"/>
          <p:cNvSpPr/>
          <p:nvPr/>
        </p:nvSpPr>
        <p:spPr>
          <a:xfrm>
            <a:off x="3005686" y="3364460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3306018" y="3364460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Shape 344"/>
          <p:cNvSpPr/>
          <p:nvPr/>
        </p:nvSpPr>
        <p:spPr>
          <a:xfrm>
            <a:off x="3606317" y="3364460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5" name="Shape 345"/>
          <p:cNvCxnSpPr/>
          <p:nvPr/>
        </p:nvCxnSpPr>
        <p:spPr>
          <a:xfrm>
            <a:off x="2863556" y="3481790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6" name="Shape 346"/>
          <p:cNvCxnSpPr/>
          <p:nvPr/>
        </p:nvCxnSpPr>
        <p:spPr>
          <a:xfrm>
            <a:off x="3169704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7" name="Shape 347"/>
          <p:cNvCxnSpPr/>
          <p:nvPr/>
        </p:nvCxnSpPr>
        <p:spPr>
          <a:xfrm>
            <a:off x="346910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48" name="Shape 348"/>
          <p:cNvCxnSpPr/>
          <p:nvPr/>
        </p:nvCxnSpPr>
        <p:spPr>
          <a:xfrm>
            <a:off x="3792788" y="348853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49" name="Shape 349"/>
          <p:cNvSpPr/>
          <p:nvPr/>
        </p:nvSpPr>
        <p:spPr>
          <a:xfrm>
            <a:off x="4969507" y="3372551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5269819" y="3372551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5570138" y="3372551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2" name="Shape 352"/>
          <p:cNvCxnSpPr/>
          <p:nvPr/>
        </p:nvCxnSpPr>
        <p:spPr>
          <a:xfrm>
            <a:off x="4827371" y="3489881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3" name="Shape 353"/>
          <p:cNvCxnSpPr/>
          <p:nvPr/>
        </p:nvCxnSpPr>
        <p:spPr>
          <a:xfrm>
            <a:off x="5133519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4" name="Shape 354"/>
          <p:cNvCxnSpPr/>
          <p:nvPr/>
        </p:nvCxnSpPr>
        <p:spPr>
          <a:xfrm>
            <a:off x="543292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55" name="Shape 355"/>
          <p:cNvCxnSpPr/>
          <p:nvPr/>
        </p:nvCxnSpPr>
        <p:spPr>
          <a:xfrm>
            <a:off x="5756603" y="3496625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56" name="Shape 356"/>
          <p:cNvSpPr/>
          <p:nvPr/>
        </p:nvSpPr>
        <p:spPr>
          <a:xfrm>
            <a:off x="1808023" y="4209794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2108365" y="4209794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2408669" y="4209794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9" name="Shape 359"/>
          <p:cNvCxnSpPr/>
          <p:nvPr/>
        </p:nvCxnSpPr>
        <p:spPr>
          <a:xfrm>
            <a:off x="1665889" y="4327123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0" name="Shape 360"/>
          <p:cNvCxnSpPr/>
          <p:nvPr/>
        </p:nvCxnSpPr>
        <p:spPr>
          <a:xfrm>
            <a:off x="1972037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1" name="Shape 361"/>
          <p:cNvCxnSpPr/>
          <p:nvPr/>
        </p:nvCxnSpPr>
        <p:spPr>
          <a:xfrm>
            <a:off x="227144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2" name="Shape 362"/>
          <p:cNvCxnSpPr/>
          <p:nvPr/>
        </p:nvCxnSpPr>
        <p:spPr>
          <a:xfrm>
            <a:off x="2595121" y="4333866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63" name="Shape 363"/>
          <p:cNvSpPr/>
          <p:nvPr/>
        </p:nvSpPr>
        <p:spPr>
          <a:xfrm>
            <a:off x="3974738" y="4183208"/>
            <a:ext cx="178025" cy="218478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Shape 364"/>
          <p:cNvSpPr/>
          <p:nvPr/>
        </p:nvSpPr>
        <p:spPr>
          <a:xfrm>
            <a:off x="4275057" y="4183208"/>
            <a:ext cx="178025" cy="218478"/>
          </a:xfrm>
          <a:prstGeom prst="rect">
            <a:avLst/>
          </a:prstGeom>
          <a:solidFill>
            <a:srgbClr val="00657F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Shape 365"/>
          <p:cNvSpPr/>
          <p:nvPr/>
        </p:nvSpPr>
        <p:spPr>
          <a:xfrm>
            <a:off x="4575346" y="4183208"/>
            <a:ext cx="178025" cy="218478"/>
          </a:xfrm>
          <a:prstGeom prst="rect">
            <a:avLst/>
          </a:prstGeom>
          <a:solidFill>
            <a:srgbClr val="BF8300"/>
          </a:solidFill>
          <a:ln w="9525" cap="flat" cmpd="sng">
            <a:solidFill>
              <a:srgbClr val="4582C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6" name="Shape 366"/>
          <p:cNvCxnSpPr/>
          <p:nvPr/>
        </p:nvCxnSpPr>
        <p:spPr>
          <a:xfrm>
            <a:off x="3832581" y="4300532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7" name="Shape 367"/>
          <p:cNvCxnSpPr/>
          <p:nvPr/>
        </p:nvCxnSpPr>
        <p:spPr>
          <a:xfrm>
            <a:off x="4138729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8" name="Shape 368"/>
          <p:cNvCxnSpPr/>
          <p:nvPr/>
        </p:nvCxnSpPr>
        <p:spPr>
          <a:xfrm>
            <a:off x="443813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69" name="Shape 369"/>
          <p:cNvCxnSpPr/>
          <p:nvPr/>
        </p:nvCxnSpPr>
        <p:spPr>
          <a:xfrm>
            <a:off x="4761813" y="4307277"/>
            <a:ext cx="142122" cy="0"/>
          </a:xfrm>
          <a:prstGeom prst="straightConnector1">
            <a:avLst/>
          </a:prstGeom>
          <a:noFill/>
          <a:ln w="9525" cap="flat" cmpd="sng">
            <a:solidFill>
              <a:srgbClr val="17A2FF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77" name="Shape 377"/>
          <p:cNvSpPr/>
          <p:nvPr/>
        </p:nvSpPr>
        <p:spPr>
          <a:xfrm>
            <a:off x="6054603" y="3065888"/>
            <a:ext cx="122931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Barefoot Tofino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6061593" y="3546611"/>
            <a:ext cx="122248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Mellanox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Shape 379"/>
          <p:cNvSpPr/>
          <p:nvPr/>
        </p:nvSpPr>
        <p:spPr>
          <a:xfrm>
            <a:off x="6055863" y="3301736"/>
            <a:ext cx="122536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Cavium Xpliant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Shape 380"/>
          <p:cNvSpPr/>
          <p:nvPr/>
        </p:nvSpPr>
        <p:spPr>
          <a:xfrm>
            <a:off x="4712312" y="1812800"/>
            <a:ext cx="1242900" cy="209250"/>
          </a:xfrm>
          <a:prstGeom prst="rect">
            <a:avLst/>
          </a:prstGeom>
          <a:gradFill>
            <a:gsLst>
              <a:gs pos="0">
                <a:srgbClr val="EAA3A3"/>
              </a:gs>
              <a:gs pos="35000">
                <a:srgbClr val="EFBFBF"/>
              </a:gs>
              <a:gs pos="100000">
                <a:srgbClr val="FAE5E5"/>
              </a:gs>
            </a:gsLst>
            <a:lin ang="16200000" scaled="0"/>
          </a:gradFill>
          <a:ln w="9525" cap="flat" cmpd="sng">
            <a:solidFill>
              <a:srgbClr val="96141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fabric.p4 driver</a:t>
            </a:r>
            <a:endParaRPr sz="10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/>
          <p:nvPr/>
        </p:nvSpPr>
        <p:spPr>
          <a:xfrm>
            <a:off x="918678" y="-6710"/>
            <a:ext cx="730439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Trellis &amp; P4</a:t>
            </a:r>
            <a:endParaRPr sz="32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2" name="Shape 382"/>
          <p:cNvCxnSpPr/>
          <p:nvPr/>
        </p:nvCxnSpPr>
        <p:spPr>
          <a:xfrm>
            <a:off x="5105316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3" name="Shape 383"/>
          <p:cNvCxnSpPr/>
          <p:nvPr/>
        </p:nvCxnSpPr>
        <p:spPr>
          <a:xfrm>
            <a:off x="5409741" y="2029813"/>
            <a:ext cx="19311" cy="1143221"/>
          </a:xfrm>
          <a:prstGeom prst="straightConnector1">
            <a:avLst/>
          </a:prstGeom>
          <a:noFill/>
          <a:ln w="25400" cap="rnd" cmpd="sng">
            <a:solidFill>
              <a:srgbClr val="C0504D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4" name="Shape 384"/>
          <p:cNvSpPr/>
          <p:nvPr/>
        </p:nvSpPr>
        <p:spPr>
          <a:xfrm>
            <a:off x="2021388" y="1820559"/>
            <a:ext cx="1242900" cy="209250"/>
          </a:xfrm>
          <a:prstGeom prst="rect">
            <a:avLst/>
          </a:prstGeom>
          <a:gradFill>
            <a:gsLst>
              <a:gs pos="0">
                <a:srgbClr val="ADE5AD"/>
              </a:gs>
              <a:gs pos="35000">
                <a:srgbClr val="C4EEC4"/>
              </a:gs>
              <a:gs pos="100000">
                <a:srgbClr val="E7F9E7"/>
              </a:gs>
            </a:gsLst>
            <a:lin ang="16200000" scaled="0"/>
          </a:gradFill>
          <a:ln w="9525" cap="flat" cmpd="sng">
            <a:solidFill>
              <a:srgbClr val="47964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4B4B4B"/>
              </a:buClr>
              <a:buSzPts val="1000"/>
              <a:buFont typeface="Calibri"/>
              <a:buNone/>
            </a:pPr>
            <a:r>
              <a:rPr lang="en-US" sz="10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OF-DPA driver</a:t>
            </a:r>
            <a:endParaRPr sz="10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5" name="Shape 385"/>
          <p:cNvCxnSpPr/>
          <p:nvPr/>
        </p:nvCxnSpPr>
        <p:spPr>
          <a:xfrm>
            <a:off x="2476632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6" name="Shape 386"/>
          <p:cNvCxnSpPr/>
          <p:nvPr/>
        </p:nvCxnSpPr>
        <p:spPr>
          <a:xfrm>
            <a:off x="2781057" y="2039029"/>
            <a:ext cx="19311" cy="1143221"/>
          </a:xfrm>
          <a:prstGeom prst="straightConnector1">
            <a:avLst/>
          </a:prstGeom>
          <a:noFill/>
          <a:ln w="25400" cap="rnd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87" name="Shape 387"/>
          <p:cNvSpPr/>
          <p:nvPr/>
        </p:nvSpPr>
        <p:spPr>
          <a:xfrm>
            <a:off x="1228089" y="3102213"/>
            <a:ext cx="1159070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Qumran 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Shape 388"/>
          <p:cNvSpPr/>
          <p:nvPr/>
        </p:nvSpPr>
        <p:spPr>
          <a:xfrm>
            <a:off x="1221875" y="3582936"/>
            <a:ext cx="1172293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Trident2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Shape 389"/>
          <p:cNvSpPr/>
          <p:nvPr/>
        </p:nvSpPr>
        <p:spPr>
          <a:xfrm>
            <a:off x="1221864" y="3338061"/>
            <a:ext cx="1166566" cy="209250"/>
          </a:xfrm>
          <a:prstGeom prst="roundRect">
            <a:avLst>
              <a:gd name="adj" fmla="val 16667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Brcm Tomahawk</a:t>
            </a:r>
            <a:endParaRPr sz="11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1780426" y="2449436"/>
            <a:ext cx="8220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OpenFlow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Shape 391"/>
          <p:cNvSpPr txBox="1"/>
          <p:nvPr/>
        </p:nvSpPr>
        <p:spPr>
          <a:xfrm>
            <a:off x="2792099" y="2446522"/>
            <a:ext cx="75521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NetConf</a:t>
            </a:r>
            <a:endParaRPr sz="1200" kern="0" dirty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1541369" y="1070162"/>
            <a:ext cx="1339792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Segment Routing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Shape 393"/>
          <p:cNvSpPr/>
          <p:nvPr/>
        </p:nvSpPr>
        <p:spPr>
          <a:xfrm>
            <a:off x="2936473" y="1064296"/>
            <a:ext cx="1166931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DHCP L3 Relay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4162504" y="1060889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vRouter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Shape 395"/>
          <p:cNvSpPr/>
          <p:nvPr/>
        </p:nvSpPr>
        <p:spPr>
          <a:xfrm>
            <a:off x="5004323" y="1054305"/>
            <a:ext cx="787195" cy="21556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rPr>
              <a:t>Multicast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Shape 396"/>
          <p:cNvSpPr/>
          <p:nvPr/>
        </p:nvSpPr>
        <p:spPr>
          <a:xfrm>
            <a:off x="5845935" y="1054305"/>
            <a:ext cx="901146" cy="21556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cap="flat" cmpd="sng">
            <a:solidFill>
              <a:srgbClr val="7F25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SPGW-app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455977" y="497074"/>
            <a:ext cx="2130713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1400" kern="0" dirty="0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rPr>
              <a:t>Same set of Trellis applications on ONOS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Shape 399"/>
          <p:cNvSpPr txBox="1"/>
          <p:nvPr/>
        </p:nvSpPr>
        <p:spPr>
          <a:xfrm>
            <a:off x="7663863" y="3058953"/>
            <a:ext cx="1348575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P4 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capable hardware</a:t>
            </a:r>
            <a:endParaRPr sz="1400" kern="0"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0" name="Shape 400"/>
          <p:cNvCxnSpPr/>
          <p:nvPr/>
        </p:nvCxnSpPr>
        <p:spPr>
          <a:xfrm>
            <a:off x="1058383" y="967978"/>
            <a:ext cx="367317" cy="171602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7532014" y="1974672"/>
            <a:ext cx="1480400" cy="61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buClr>
                <a:srgbClr val="38761D"/>
              </a:buClr>
              <a:buSzPts val="1400"/>
              <a:buFont typeface="Calibri"/>
              <a:buNone/>
            </a:pPr>
            <a:r>
              <a:rPr lang="en-US"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Allowing new functionality on hardware (demo at MWC ‘18)</a:t>
            </a:r>
            <a:endParaRPr sz="1400" kern="0" dirty="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47205" y="309336"/>
            <a:ext cx="2161793" cy="1511223"/>
            <a:chOff x="6747205" y="309336"/>
            <a:chExt cx="2161793" cy="1511223"/>
          </a:xfrm>
        </p:grpSpPr>
        <p:sp>
          <p:nvSpPr>
            <p:cNvPr id="337" name="Shape 337"/>
            <p:cNvSpPr/>
            <p:nvPr/>
          </p:nvSpPr>
          <p:spPr>
            <a:xfrm>
              <a:off x="7308805" y="1139575"/>
              <a:ext cx="1059310" cy="680984"/>
            </a:xfrm>
            <a:prstGeom prst="flowChartMultidocument">
              <a:avLst/>
            </a:prstGeom>
            <a:gradFill>
              <a:gsLst>
                <a:gs pos="0">
                  <a:srgbClr val="FFD874"/>
                </a:gs>
                <a:gs pos="35000">
                  <a:srgbClr val="FFE19F"/>
                </a:gs>
                <a:gs pos="100000">
                  <a:srgbClr val="FFF2D6"/>
                </a:gs>
              </a:gsLst>
              <a:lin ang="16200000" scaled="0"/>
            </a:gradFill>
            <a:ln w="9525" cap="flat" cmpd="sng">
              <a:solidFill>
                <a:srgbClr val="FFAC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en-US" sz="1400" kern="0" dirty="0">
                  <a:solidFill>
                    <a:srgbClr val="4B4B4B"/>
                  </a:solidFill>
                  <a:latin typeface="Calibri"/>
                  <a:ea typeface="Calibri"/>
                  <a:cs typeface="Calibri"/>
                  <a:sym typeface="Calibri"/>
                </a:rPr>
                <a:t>P4</a:t>
              </a:r>
              <a:endParaRPr sz="1400" kern="0" dirty="0">
                <a:solidFill>
                  <a:srgbClr val="4B4B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8" name="Shape 338"/>
            <p:cNvCxnSpPr>
              <a:stCxn id="337" idx="1"/>
            </p:cNvCxnSpPr>
            <p:nvPr/>
          </p:nvCxnSpPr>
          <p:spPr>
            <a:xfrm rot="10800000">
              <a:off x="6747205" y="1480067"/>
              <a:ext cx="561600" cy="0"/>
            </a:xfrm>
            <a:prstGeom prst="straightConnector1">
              <a:avLst/>
            </a:prstGeom>
            <a:noFill/>
            <a:ln w="25400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0" name="Shape 370"/>
            <p:cNvSpPr/>
            <p:nvPr/>
          </p:nvSpPr>
          <p:spPr>
            <a:xfrm>
              <a:off x="7456724" y="1285731"/>
              <a:ext cx="136291" cy="174484"/>
            </a:xfrm>
            <a:prstGeom prst="rect">
              <a:avLst/>
            </a:prstGeom>
            <a:solidFill>
              <a:schemeClr val="accent4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7740116" y="1285731"/>
              <a:ext cx="130459" cy="174484"/>
            </a:xfrm>
            <a:prstGeom prst="rect">
              <a:avLst/>
            </a:prstGeom>
            <a:solidFill>
              <a:srgbClr val="00657F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72" name="Shape 372"/>
            <p:cNvCxnSpPr/>
            <p:nvPr/>
          </p:nvCxnSpPr>
          <p:spPr>
            <a:xfrm>
              <a:off x="7306126" y="1386122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3" name="Shape 373"/>
            <p:cNvCxnSpPr/>
            <p:nvPr/>
          </p:nvCxnSpPr>
          <p:spPr>
            <a:xfrm>
              <a:off x="760380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4" name="Shape 374"/>
            <p:cNvCxnSpPr/>
            <p:nvPr/>
          </p:nvCxnSpPr>
          <p:spPr>
            <a:xfrm>
              <a:off x="7886277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75" name="Shape 375"/>
            <p:cNvCxnSpPr/>
            <p:nvPr/>
          </p:nvCxnSpPr>
          <p:spPr>
            <a:xfrm>
              <a:off x="8176089" y="1384400"/>
              <a:ext cx="142122" cy="0"/>
            </a:xfrm>
            <a:prstGeom prst="straightConnector1">
              <a:avLst/>
            </a:prstGeom>
            <a:noFill/>
            <a:ln w="9525" cap="flat" cmpd="sng">
              <a:solidFill>
                <a:srgbClr val="17A2FF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76" name="Shape 376"/>
            <p:cNvSpPr/>
            <p:nvPr/>
          </p:nvSpPr>
          <p:spPr>
            <a:xfrm>
              <a:off x="8036440" y="1285724"/>
              <a:ext cx="130459" cy="174484"/>
            </a:xfrm>
            <a:prstGeom prst="rect">
              <a:avLst/>
            </a:prstGeom>
            <a:solidFill>
              <a:srgbClr val="BF8300"/>
            </a:solidFill>
            <a:ln w="9525" cap="flat" cmpd="sng">
              <a:solidFill>
                <a:srgbClr val="4582C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endParaRPr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Shape 398"/>
            <p:cNvSpPr txBox="1"/>
            <p:nvPr/>
          </p:nvSpPr>
          <p:spPr>
            <a:xfrm>
              <a:off x="6866497" y="309336"/>
              <a:ext cx="2042501" cy="611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400">
                <a:buClr>
                  <a:srgbClr val="38761D"/>
                </a:buClr>
                <a:buSzPts val="1400"/>
                <a:buFont typeface="Calibri"/>
                <a:buNone/>
              </a:pPr>
              <a:r>
                <a:rPr lang="en-US" sz="1400" kern="0" dirty="0">
                  <a:solidFill>
                    <a:srgbClr val="38761D"/>
                  </a:solidFill>
                  <a:latin typeface="Calibri"/>
                  <a:ea typeface="Calibri"/>
                  <a:cs typeface="Calibri"/>
                  <a:sym typeface="Calibri"/>
                </a:rPr>
                <a:t>Enhanced with P4 program deployment and pipeline configuration</a:t>
              </a:r>
              <a:endParaRPr sz="1400" kern="0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2" name="Shape 402"/>
            <p:cNvCxnSpPr/>
            <p:nvPr/>
          </p:nvCxnSpPr>
          <p:spPr>
            <a:xfrm>
              <a:off x="7061094" y="1067085"/>
              <a:ext cx="206700" cy="249600"/>
            </a:xfrm>
            <a:prstGeom prst="straightConnector1">
              <a:avLst/>
            </a:prstGeom>
            <a:noFill/>
            <a:ln w="25400" cap="rnd" cmpd="sng">
              <a:solidFill>
                <a:srgbClr val="939393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sp>
        <p:nvSpPr>
          <p:cNvPr id="403" name="Shape 403"/>
          <p:cNvSpPr/>
          <p:nvPr/>
        </p:nvSpPr>
        <p:spPr>
          <a:xfrm>
            <a:off x="7381422" y="2950033"/>
            <a:ext cx="150592" cy="845039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4B4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4" name="Shape 404"/>
          <p:cNvCxnSpPr>
            <a:stCxn id="401" idx="1"/>
          </p:cNvCxnSpPr>
          <p:nvPr/>
        </p:nvCxnSpPr>
        <p:spPr>
          <a:xfrm rot="10800000">
            <a:off x="6768814" y="1296179"/>
            <a:ext cx="763200" cy="984000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405" name="Shape 405"/>
          <p:cNvCxnSpPr/>
          <p:nvPr/>
        </p:nvCxnSpPr>
        <p:spPr>
          <a:xfrm flipH="1">
            <a:off x="6779996" y="2449419"/>
            <a:ext cx="752018" cy="609534"/>
          </a:xfrm>
          <a:prstGeom prst="straightConnector1">
            <a:avLst/>
          </a:prstGeom>
          <a:noFill/>
          <a:ln w="25400" cap="rnd" cmpd="sng">
            <a:solidFill>
              <a:srgbClr val="939393"/>
            </a:solidFill>
            <a:prstDash val="solid"/>
            <a:round/>
            <a:headEnd type="none" w="sm" len="sm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4080134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17"/>
            <a:ext cx="9144000" cy="406720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58746" y="-1995"/>
            <a:ext cx="9458375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Trellis @ Comcast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329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830" y="2104193"/>
            <a:ext cx="943732" cy="501894"/>
          </a:xfrm>
          <a:prstGeom prst="rect">
            <a:avLst/>
          </a:prstGeom>
          <a:effectLst>
            <a:glow rad="635000">
              <a:srgbClr val="FFFF00">
                <a:alpha val="75000"/>
              </a:srgb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067" y="3975597"/>
            <a:ext cx="1557254" cy="1019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982" y="356626"/>
            <a:ext cx="1184777" cy="775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048" y="1072889"/>
            <a:ext cx="1263788" cy="636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983" y="3206150"/>
            <a:ext cx="1539550" cy="1007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6" b="31783"/>
          <a:stretch/>
        </p:blipFill>
        <p:spPr>
          <a:xfrm>
            <a:off x="720368" y="1241924"/>
            <a:ext cx="1492494" cy="4944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012" y="3344864"/>
            <a:ext cx="874384" cy="453406"/>
          </a:xfrm>
          <a:prstGeom prst="rect">
            <a:avLst/>
          </a:prstGeom>
        </p:spPr>
      </p:pic>
      <p:sp>
        <p:nvSpPr>
          <p:cNvPr id="11" name="Left-Right Arrow 10"/>
          <p:cNvSpPr/>
          <p:nvPr/>
        </p:nvSpPr>
        <p:spPr>
          <a:xfrm rot="20204622">
            <a:off x="1869436" y="3201742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Left-Right Arrow 11"/>
          <p:cNvSpPr/>
          <p:nvPr/>
        </p:nvSpPr>
        <p:spPr>
          <a:xfrm rot="1646230">
            <a:off x="6363606" y="3411551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Left-Right Arrow 12"/>
          <p:cNvSpPr/>
          <p:nvPr/>
        </p:nvSpPr>
        <p:spPr>
          <a:xfrm rot="5400000">
            <a:off x="4339316" y="1023443"/>
            <a:ext cx="451230" cy="270069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Left-Right Arrow 13"/>
          <p:cNvSpPr/>
          <p:nvPr/>
        </p:nvSpPr>
        <p:spPr>
          <a:xfrm rot="19874881">
            <a:off x="6146709" y="1804699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Left-Right Arrow 14"/>
          <p:cNvSpPr/>
          <p:nvPr/>
        </p:nvSpPr>
        <p:spPr>
          <a:xfrm rot="2099471">
            <a:off x="1861556" y="1873164"/>
            <a:ext cx="686852" cy="243062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Left-Right Arrow 15"/>
          <p:cNvSpPr/>
          <p:nvPr/>
        </p:nvSpPr>
        <p:spPr>
          <a:xfrm rot="5400000">
            <a:off x="4393854" y="3830371"/>
            <a:ext cx="430899" cy="270069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0368" y="-6710"/>
            <a:ext cx="761746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4F81BD"/>
                </a:solidFill>
                <a:latin typeface="Calibri"/>
              </a:rPr>
              <a:t>Distributed DevOps – ONF Responsibilities</a:t>
            </a:r>
            <a:endParaRPr lang="en-US" sz="32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92392" y="1335897"/>
            <a:ext cx="1979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 b="1" dirty="0">
                <a:solidFill>
                  <a:prstClr val="black"/>
                </a:solidFill>
                <a:latin typeface="Calibri"/>
              </a:rPr>
              <a:t>Report issues found; ~75 cases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Create automated tests to reproduce</a:t>
            </a:r>
          </a:p>
          <a:p>
            <a:pPr marL="171450" indent="-171450">
              <a:buFont typeface="Arial"/>
              <a:buChar char="•"/>
            </a:pPr>
            <a:r>
              <a:rPr lang="en-US" sz="800" b="1" dirty="0">
                <a:solidFill>
                  <a:prstClr val="black"/>
                </a:solidFill>
                <a:latin typeface="Calibri"/>
              </a:rPr>
              <a:t>Validate fixes 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/ releases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Help with issues in their setup</a:t>
            </a:r>
          </a:p>
          <a:p>
            <a:pPr marL="171450" indent="-171450">
              <a:buFont typeface="Arial"/>
              <a:buChar char="•"/>
            </a:pPr>
            <a:r>
              <a:rPr lang="en-US" sz="800" b="1" dirty="0">
                <a:solidFill>
                  <a:prstClr val="black"/>
                </a:solidFill>
                <a:latin typeface="Calibri"/>
              </a:rPr>
              <a:t>Design discussions 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for new features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Daily scrum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9093" y="2678874"/>
            <a:ext cx="20116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Deliver </a:t>
            </a:r>
            <a:r>
              <a:rPr lang="en-US" sz="800" b="1" dirty="0">
                <a:solidFill>
                  <a:prstClr val="black"/>
                </a:solidFill>
                <a:latin typeface="Calibri"/>
              </a:rPr>
              <a:t>features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; meet ops needs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Deliver </a:t>
            </a:r>
            <a:r>
              <a:rPr lang="en-US" sz="800" b="1" dirty="0">
                <a:solidFill>
                  <a:prstClr val="black"/>
                </a:solidFill>
                <a:latin typeface="Calibri"/>
              </a:rPr>
              <a:t>stability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, scale, perf, tools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Support Comcast design/dev/QA teams – issue analysis; root-cause; </a:t>
            </a:r>
            <a:r>
              <a:rPr lang="en-US" sz="800" b="1" dirty="0">
                <a:solidFill>
                  <a:prstClr val="black"/>
                </a:solidFill>
                <a:latin typeface="Calibri"/>
              </a:rPr>
              <a:t>recommend best-practices/training</a:t>
            </a:r>
            <a:endParaRPr lang="en-US" sz="800" dirty="0">
              <a:solidFill>
                <a:prstClr val="black"/>
              </a:solidFill>
              <a:latin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800" b="1" dirty="0">
                <a:solidFill>
                  <a:prstClr val="black"/>
                </a:solidFill>
                <a:latin typeface="Calibri"/>
              </a:rPr>
              <a:t>Design discussions 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for new features</a:t>
            </a: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prstClr val="black"/>
                </a:solidFill>
                <a:latin typeface="Calibri"/>
              </a:rPr>
              <a:t>Daily scrum</a:t>
            </a:r>
          </a:p>
          <a:p>
            <a:pPr marL="171450" indent="-171450">
              <a:buFont typeface="Arial"/>
              <a:buChar char="•"/>
            </a:pPr>
            <a:r>
              <a:rPr lang="en-US" sz="800" b="1" dirty="0">
                <a:solidFill>
                  <a:prstClr val="black"/>
                </a:solidFill>
                <a:latin typeface="Calibri"/>
              </a:rPr>
              <a:t>Documentation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9490" y="2181450"/>
            <a:ext cx="2146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 b="1">
                <a:solidFill>
                  <a:prstClr val="black"/>
                </a:solidFill>
                <a:latin typeface="Calibri"/>
              </a:rPr>
              <a:t>Analyse issues </a:t>
            </a:r>
            <a:r>
              <a:rPr lang="en-US" sz="800">
                <a:solidFill>
                  <a:prstClr val="black"/>
                </a:solidFill>
                <a:latin typeface="Calibri"/>
              </a:rPr>
              <a:t>reported by Harmonic in their setups</a:t>
            </a:r>
          </a:p>
          <a:p>
            <a:pPr marL="171450" indent="-171450">
              <a:buFont typeface="Arial"/>
              <a:buChar char="•"/>
            </a:pPr>
            <a:r>
              <a:rPr lang="en-US" sz="800" b="1">
                <a:solidFill>
                  <a:prstClr val="black"/>
                </a:solidFill>
                <a:latin typeface="Calibri"/>
              </a:rPr>
              <a:t>Code review </a:t>
            </a:r>
            <a:r>
              <a:rPr lang="en-US" sz="800">
                <a:solidFill>
                  <a:prstClr val="black"/>
                </a:solidFill>
                <a:latin typeface="Calibri"/>
              </a:rPr>
              <a:t>patches they submit to ONOS</a:t>
            </a:r>
          </a:p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Design discussions for new features</a:t>
            </a:r>
          </a:p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Bringing up ONF pod housed in San Jose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2014" y="3510035"/>
            <a:ext cx="1849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Bringing up ONF pod hosted by Flex</a:t>
            </a:r>
          </a:p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QA collaboration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98246" y="2178286"/>
            <a:ext cx="184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Report issues found in hw </a:t>
            </a:r>
          </a:p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Validate T2 versions of switch software EdgeCore builds for 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98246" y="2732687"/>
            <a:ext cx="1849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800" b="1">
                <a:solidFill>
                  <a:prstClr val="black"/>
                </a:solidFill>
                <a:latin typeface="Calibri"/>
              </a:rPr>
              <a:t>Design discussions </a:t>
            </a:r>
            <a:r>
              <a:rPr lang="en-US" sz="800">
                <a:solidFill>
                  <a:prstClr val="black"/>
                </a:solidFill>
                <a:latin typeface="Calibri"/>
              </a:rPr>
              <a:t>for apps/features created by Nokia</a:t>
            </a:r>
          </a:p>
          <a:p>
            <a:pPr marL="171450" indent="-171450">
              <a:buFont typeface="Arial"/>
              <a:buChar char="•"/>
            </a:pPr>
            <a:r>
              <a:rPr lang="en-US" sz="800" b="1">
                <a:solidFill>
                  <a:prstClr val="black"/>
                </a:solidFill>
                <a:latin typeface="Calibri"/>
              </a:rPr>
              <a:t>Code review </a:t>
            </a:r>
            <a:r>
              <a:rPr lang="en-US" sz="800">
                <a:solidFill>
                  <a:prstClr val="black"/>
                </a:solidFill>
                <a:latin typeface="Calibri"/>
              </a:rPr>
              <a:t>submitted patches (40 changesets; 4-5 patchsets/change)</a:t>
            </a:r>
          </a:p>
          <a:p>
            <a:pPr marL="171450" indent="-171450">
              <a:buFont typeface="Arial"/>
              <a:buChar char="•"/>
            </a:pPr>
            <a:r>
              <a:rPr lang="en-US" sz="800">
                <a:solidFill>
                  <a:prstClr val="black"/>
                </a:solidFill>
                <a:latin typeface="Calibri"/>
              </a:rPr>
              <a:t>Validate some features; report issues</a:t>
            </a:r>
          </a:p>
        </p:txBody>
      </p:sp>
    </p:spTree>
    <p:extLst>
      <p:ext uri="{BB962C8B-B14F-4D97-AF65-F5344CB8AC3E}">
        <p14:creationId xmlns:p14="http://schemas.microsoft.com/office/powerpoint/2010/main" val="1419861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444885" y="76244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"/>
              <a:t>Dual homing for Access nodes (like OLTs)</a:t>
            </a:r>
            <a:endParaRPr/>
          </a:p>
          <a:p>
            <a:pPr marL="285750" indent="-285750">
              <a:spcBef>
                <a:spcPts val="1600"/>
              </a:spcBef>
            </a:pPr>
            <a:r>
              <a:rPr lang="en"/>
              <a:t>In Service Software Upgrades (ISSU)</a:t>
            </a:r>
            <a:endParaRPr/>
          </a:p>
          <a:p>
            <a:pPr marL="285750" indent="-285750">
              <a:spcBef>
                <a:spcPts val="1600"/>
              </a:spcBef>
            </a:pPr>
            <a:r>
              <a:rPr lang="en"/>
              <a:t>In-band control for remote switches</a:t>
            </a:r>
            <a:endParaRPr lang="en-US"/>
          </a:p>
          <a:p>
            <a:pPr marL="285750" indent="-285750">
              <a:spcBef>
                <a:spcPts val="1600"/>
              </a:spcBef>
            </a:pPr>
            <a:r>
              <a:rPr lang="en-US"/>
              <a:t>Scale &amp; Performance improvements</a:t>
            </a:r>
            <a:endParaRPr/>
          </a:p>
          <a:p>
            <a:pPr marL="285750" indent="-285750">
              <a:spcBef>
                <a:spcPts val="1600"/>
              </a:spcBef>
            </a:pPr>
            <a:r>
              <a:rPr lang="en"/>
              <a:t>Netconf support for port-mirroring, PTP, MACsec configuration</a:t>
            </a:r>
            <a:endParaRPr/>
          </a:p>
          <a:p>
            <a:pPr marL="285750" indent="-285750">
              <a:spcBef>
                <a:spcPts val="1600"/>
              </a:spcBef>
            </a:pPr>
            <a:r>
              <a:rPr lang="en"/>
              <a:t>RBAC, AAA</a:t>
            </a:r>
            <a:endParaRPr/>
          </a:p>
          <a:p>
            <a:pPr marL="285750" indent="-285750">
              <a:spcBef>
                <a:spcPts val="1600"/>
              </a:spcBef>
              <a:spcAft>
                <a:spcPts val="1600"/>
              </a:spcAft>
            </a:pPr>
            <a:r>
              <a:rPr lang="en"/>
              <a:t>More Troubleshooting tools</a:t>
            </a: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20368" y="-6710"/>
            <a:ext cx="761746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4F81BD"/>
                </a:solidFill>
                <a:latin typeface="Calibri"/>
              </a:rPr>
              <a:t>Trellis Roadmap</a:t>
            </a:r>
            <a:endParaRPr lang="en-US" sz="3200" b="1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397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861506"/>
            <a:ext cx="8520600" cy="3707369"/>
          </a:xfrm>
        </p:spPr>
        <p:txBody>
          <a:bodyPr/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Trellis is designed for Service Providers &amp; NFV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SDN == simpler/easier/optimized features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SDN + Programmable pipelines (P4) == New PNFs in Hw</a:t>
            </a: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Open-source == SP ownership &amp; customizability </a:t>
            </a:r>
          </a:p>
          <a:p>
            <a:pPr marL="114300" indent="0">
              <a:buNone/>
            </a:pPr>
            <a:endParaRPr lang="en-US" sz="2400"/>
          </a:p>
        </p:txBody>
      </p:sp>
      <p:sp>
        <p:nvSpPr>
          <p:cNvPr id="4" name="Rectangle 3"/>
          <p:cNvSpPr/>
          <p:nvPr/>
        </p:nvSpPr>
        <p:spPr>
          <a:xfrm>
            <a:off x="720368" y="-6710"/>
            <a:ext cx="761746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4F81BD"/>
                </a:solidFill>
                <a:latin typeface="Calibri"/>
              </a:rPr>
              <a:t>Why Trellis?</a:t>
            </a:r>
            <a:endParaRPr lang="en-US" sz="3200" b="1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361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Traditional Residential Access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30" y="1122224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Residence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74114" y="1122206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Central Office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85809" y="2426839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CPE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29223" y="2426839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ONU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75129" y="2426839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OLT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53501" y="2426839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ETH AGG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652069" y="2429187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BNG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12" name="Straight Connector 11"/>
          <p:cNvCxnSpPr>
            <a:stCxn id="11" idx="3"/>
            <a:endCxn id="17" idx="2"/>
          </p:cNvCxnSpPr>
          <p:nvPr/>
        </p:nvCxnSpPr>
        <p:spPr>
          <a:xfrm flipV="1">
            <a:off x="6226931" y="2628110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" idx="3"/>
            <a:endCxn id="11" idx="1"/>
          </p:cNvCxnSpPr>
          <p:nvPr/>
        </p:nvCxnSpPr>
        <p:spPr>
          <a:xfrm>
            <a:off x="5080846" y="2631460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10" idx="1"/>
          </p:cNvCxnSpPr>
          <p:nvPr/>
        </p:nvCxnSpPr>
        <p:spPr>
          <a:xfrm>
            <a:off x="3960577" y="2631460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9" idx="1"/>
          </p:cNvCxnSpPr>
          <p:nvPr/>
        </p:nvCxnSpPr>
        <p:spPr>
          <a:xfrm>
            <a:off x="2808105" y="2631460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8" idx="1"/>
          </p:cNvCxnSpPr>
          <p:nvPr/>
        </p:nvCxnSpPr>
        <p:spPr>
          <a:xfrm>
            <a:off x="2056559" y="2631459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6929299" y="1929215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  <a:endParaRPr lang="en-US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6859" y="3418121"/>
            <a:ext cx="3651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CPE – Customer Premises Equipment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OLT – Optical Line Termination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BNG – Broadband Network Gateway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834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79" y="27916"/>
            <a:ext cx="8521700" cy="537754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1"/>
                </a:solidFill>
                <a:latin typeface="+mj-lt"/>
              </a:rPr>
              <a:t>OLT Disaggregation</a:t>
            </a:r>
            <a:endParaRPr lang="en-US" sz="3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/>
              <a:pPr/>
              <a:t>12</a:t>
            </a:fld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969953" y="872072"/>
            <a:ext cx="2802449" cy="848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smtClean="0">
                <a:solidFill>
                  <a:schemeClr val="tx1"/>
                </a:solidFill>
              </a:rPr>
              <a:t>ONOS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009783" y="2112982"/>
            <a:ext cx="2728745" cy="12906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vOLT</a:t>
            </a:r>
            <a:r>
              <a:rPr lang="en-US" sz="1600" dirty="0" smtClean="0">
                <a:solidFill>
                  <a:schemeClr val="tx1"/>
                </a:solidFill>
              </a:rPr>
              <a:t> Agent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43512" y="2189617"/>
            <a:ext cx="1320922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OpenFlow</a:t>
            </a:r>
            <a:r>
              <a:rPr lang="en-US" sz="1200" dirty="0" smtClean="0">
                <a:solidFill>
                  <a:schemeClr val="tx1"/>
                </a:solidFill>
              </a:rPr>
              <a:t> Agent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095885" y="1331202"/>
            <a:ext cx="1287134" cy="2683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OpenFlow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73442" y="562403"/>
            <a:ext cx="766010" cy="2842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VLANs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10" idx="2"/>
            <a:endCxn id="23" idx="0"/>
          </p:cNvCxnSpPr>
          <p:nvPr/>
        </p:nvCxnSpPr>
        <p:spPr>
          <a:xfrm>
            <a:off x="6371172" y="1720871"/>
            <a:ext cx="2984" cy="39212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5317066" y="4626550"/>
            <a:ext cx="2218267" cy="22091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GPON OLT MAC (Celestica)</a:t>
            </a:r>
            <a:endParaRPr lang="en-US" sz="1200" dirty="0"/>
          </a:p>
        </p:txBody>
      </p:sp>
      <p:cxnSp>
        <p:nvCxnSpPr>
          <p:cNvPr id="65" name="Straight Arrow Connector 64"/>
          <p:cNvCxnSpPr>
            <a:stCxn id="23" idx="2"/>
            <a:endCxn id="58" idx="0"/>
          </p:cNvCxnSpPr>
          <p:nvPr/>
        </p:nvCxnSpPr>
        <p:spPr>
          <a:xfrm flipH="1">
            <a:off x="6371985" y="3403598"/>
            <a:ext cx="2189" cy="580262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777488" y="560555"/>
            <a:ext cx="746113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AAA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558196" y="560555"/>
            <a:ext cx="69775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Mcast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48" y="1528927"/>
            <a:ext cx="1795992" cy="2005234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1360703" y="3542889"/>
            <a:ext cx="1617139" cy="2417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GPON OLT</a:t>
            </a:r>
            <a:endParaRPr lang="en-US" sz="1200" dirty="0"/>
          </a:p>
        </p:txBody>
      </p:sp>
      <p:pic>
        <p:nvPicPr>
          <p:cNvPr id="58" name="Shape 276" descr="vOL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6954" y="3983862"/>
            <a:ext cx="2750047" cy="65690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Right Arrow 59"/>
          <p:cNvSpPr/>
          <p:nvPr/>
        </p:nvSpPr>
        <p:spPr>
          <a:xfrm>
            <a:off x="3782604" y="2226086"/>
            <a:ext cx="448733" cy="7111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6498179" y="2189617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NetConf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6417732" y="1302735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NetConf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5143512" y="2747546"/>
            <a:ext cx="1320922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OLT API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6498179" y="2747546"/>
            <a:ext cx="1164154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OMCI Stack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7290551" y="560555"/>
            <a:ext cx="48186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1200" smtClean="0">
                <a:solidFill>
                  <a:schemeClr val="tx1"/>
                </a:solidFill>
              </a:rPr>
              <a:t>…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83" y="2011977"/>
            <a:ext cx="7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PON MAC blades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13288" y="2226086"/>
            <a:ext cx="856191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9575" y="2799376"/>
            <a:ext cx="77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Compute blades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84977" y="2937285"/>
            <a:ext cx="1469326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769491" y="1101532"/>
            <a:ext cx="946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Backplane</a:t>
            </a:r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>
            <a:off x="2242681" y="1378531"/>
            <a:ext cx="0" cy="221051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14379" y="1147687"/>
            <a:ext cx="123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VLANs, IGMP, 802.1x, Mcast …</a:t>
            </a:r>
          </a:p>
        </p:txBody>
      </p:sp>
    </p:spTree>
    <p:extLst>
      <p:ext uri="{BB962C8B-B14F-4D97-AF65-F5344CB8AC3E}">
        <p14:creationId xmlns:p14="http://schemas.microsoft.com/office/powerpoint/2010/main" val="30161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7" grpId="0" animBg="1"/>
      <p:bldP spid="39" grpId="0" animBg="1"/>
      <p:bldP spid="40" grpId="0" animBg="1"/>
      <p:bldP spid="64" grpId="0" animBg="1"/>
      <p:bldP spid="82" grpId="0" animBg="1"/>
      <p:bldP spid="83" grpId="0" animBg="1"/>
      <p:bldP spid="60" grpId="0" animBg="1"/>
      <p:bldP spid="79" grpId="0" animBg="1"/>
      <p:bldP spid="81" grpId="0" animBg="1"/>
      <p:bldP spid="90" grpId="0" animBg="1"/>
      <p:bldP spid="94" grpId="0" animBg="1"/>
      <p:bldP spid="99" grpId="0" animBg="1"/>
      <p:bldP spid="8" grpId="0"/>
      <p:bldP spid="28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Shape 4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16" y="708714"/>
            <a:ext cx="8322191" cy="42985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VOLTHA Overview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048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>
            <a:spLocks noGrp="1"/>
          </p:cNvSpPr>
          <p:nvPr>
            <p:ph type="body" idx="1"/>
          </p:nvPr>
        </p:nvSpPr>
        <p:spPr>
          <a:xfrm>
            <a:off x="311700" y="77196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" b="1">
                <a:solidFill>
                  <a:schemeClr val="accent5"/>
                </a:solidFill>
              </a:rPr>
              <a:t>Microservices</a:t>
            </a:r>
            <a:r>
              <a:rPr lang="en"/>
              <a:t> architecture (in progress) - VOLTHA is a set of containers</a:t>
            </a:r>
            <a:endParaRPr/>
          </a:p>
          <a:p>
            <a: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400"/>
              <a:buChar char="○"/>
            </a:pPr>
            <a:r>
              <a:rPr lang="en" sz="1600"/>
              <a:t>Northbound interfaces OF, Netconf and Rest are separate containers</a:t>
            </a:r>
            <a:endParaRPr sz="1600"/>
          </a:p>
          <a:p>
            <a: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400"/>
              <a:buChar char="○"/>
            </a:pPr>
            <a:r>
              <a:rPr lang="en" sz="1600"/>
              <a:t>VOLTHA Core is a separate container (though not a microservice)</a:t>
            </a:r>
            <a:endParaRPr sz="160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800"/>
              <a:buChar char="●"/>
            </a:pPr>
            <a:r>
              <a:rPr lang="en" b="1">
                <a:solidFill>
                  <a:srgbClr val="0097A7"/>
                </a:solidFill>
              </a:rPr>
              <a:t>High Availability </a:t>
            </a:r>
            <a:r>
              <a:rPr lang="en"/>
              <a:t>cluster of VOLTHA instances</a:t>
            </a:r>
            <a:endParaRPr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"/>
              <a:t>Supports </a:t>
            </a:r>
            <a:r>
              <a:rPr lang="en" b="1">
                <a:solidFill>
                  <a:srgbClr val="0097A7"/>
                </a:solidFill>
              </a:rPr>
              <a:t>XGS-PON and GPON </a:t>
            </a:r>
            <a:r>
              <a:rPr lang="en"/>
              <a:t>networks</a:t>
            </a:r>
            <a:endParaRPr/>
          </a:p>
          <a:p>
            <a:pPr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Char char="●"/>
            </a:pPr>
            <a:r>
              <a:rPr lang="en" sz="1600"/>
              <a:t>Supports a number of </a:t>
            </a:r>
            <a:r>
              <a:rPr lang="en-US" sz="1600">
                <a:solidFill>
                  <a:srgbClr val="800000"/>
                </a:solidFill>
              </a:rPr>
              <a:t>vendor </a:t>
            </a:r>
            <a:r>
              <a:rPr lang="en" sz="1600">
                <a:solidFill>
                  <a:srgbClr val="800000"/>
                </a:solidFill>
              </a:rPr>
              <a:t>OLT &amp; ONU </a:t>
            </a:r>
            <a:r>
              <a:rPr lang="en" sz="1600"/>
              <a:t>adaptors from Ciena, Radisys, Nokia, Adtran, Tibit and Calix.</a:t>
            </a:r>
            <a:endParaRPr sz="1600"/>
          </a:p>
          <a:p>
            <a:pPr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800"/>
              <a:buChar char="●"/>
            </a:pPr>
            <a:r>
              <a:rPr lang="en" sz="1600"/>
              <a:t>Supports 2 </a:t>
            </a:r>
            <a:r>
              <a:rPr lang="en" sz="1600">
                <a:solidFill>
                  <a:srgbClr val="800000"/>
                </a:solidFill>
              </a:rPr>
              <a:t>whitebox OLTs </a:t>
            </a:r>
            <a:r>
              <a:rPr lang="en" sz="1600"/>
              <a:t>from EdgeCore (XGS-PON) and Celestica (GPON)</a:t>
            </a:r>
            <a:endParaRPr sz="160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800"/>
              <a:buChar char="●"/>
            </a:pPr>
            <a:r>
              <a:rPr lang="en"/>
              <a:t>Supports </a:t>
            </a:r>
            <a:r>
              <a:rPr lang="en" b="1">
                <a:solidFill>
                  <a:srgbClr val="0097A7"/>
                </a:solidFill>
              </a:rPr>
              <a:t>BBF yang models</a:t>
            </a:r>
            <a:r>
              <a:rPr lang="en">
                <a:solidFill>
                  <a:srgbClr val="0097A7"/>
                </a:solidFill>
              </a:rPr>
              <a:t> </a:t>
            </a:r>
            <a:r>
              <a:rPr lang="en"/>
              <a:t>via XPON CLI/Rest commands for low level config</a:t>
            </a:r>
            <a:endParaRPr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7694" y="5197"/>
            <a:ext cx="8531225" cy="532624"/>
          </a:xfrm>
        </p:spPr>
        <p:txBody>
          <a:bodyPr/>
          <a:lstStyle/>
          <a:p>
            <a:pPr algn="ctr"/>
            <a:r>
              <a:rPr lang="en-US" sz="3200" b="1">
                <a:solidFill>
                  <a:srgbClr val="4B87CC"/>
                </a:solidFill>
                <a:latin typeface="Calibri"/>
                <a:cs typeface="Calibri"/>
              </a:rPr>
              <a:t>VOLTHA Current Features (v1.3)</a:t>
            </a:r>
          </a:p>
        </p:txBody>
      </p:sp>
    </p:spTree>
    <p:extLst>
      <p:ext uri="{BB962C8B-B14F-4D97-AF65-F5344CB8AC3E}">
        <p14:creationId xmlns:p14="http://schemas.microsoft.com/office/powerpoint/2010/main" val="3477374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35D6D7-8197-484C-943F-028874BC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4" y="34113"/>
            <a:ext cx="8670770" cy="421124"/>
          </a:xfrm>
        </p:spPr>
        <p:txBody>
          <a:bodyPr/>
          <a:lstStyle/>
          <a:p>
            <a:pPr algn="ctr"/>
            <a:r>
              <a:rPr lang="en-US" sz="3200" b="1" dirty="0" err="1">
                <a:latin typeface="Calibri"/>
                <a:cs typeface="Calibri"/>
              </a:rPr>
              <a:t>Voltha</a:t>
            </a:r>
            <a:r>
              <a:rPr lang="en-US" sz="3200" b="1" dirty="0">
                <a:latin typeface="Calibri"/>
                <a:cs typeface="Calibri"/>
              </a:rPr>
              <a:t> Core 2.0 – 4 µservices 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xmlns="" id="{126C94F0-724A-7743-9F20-554DDC119C97}"/>
              </a:ext>
            </a:extLst>
          </p:cNvPr>
          <p:cNvSpPr/>
          <p:nvPr/>
        </p:nvSpPr>
        <p:spPr>
          <a:xfrm>
            <a:off x="1017543" y="1413554"/>
            <a:ext cx="7221832" cy="213867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86" tIns="34294" rIns="68586" bIns="34294" rtlCol="0" anchor="ctr"/>
          <a:lstStyle/>
          <a:p>
            <a:pPr algn="ctr" defTabSz="685862"/>
            <a:r>
              <a:rPr lang="en-US" sz="1100" b="1" dirty="0" err="1">
                <a:solidFill>
                  <a:srgbClr val="343642"/>
                </a:solidFill>
                <a:latin typeface="Arial"/>
                <a:ea typeface="ＭＳ Ｐゴシック" pitchFamily="34" charset="-128"/>
              </a:rPr>
              <a:t>NorthBound</a:t>
            </a:r>
            <a:r>
              <a:rPr lang="en-US" sz="1100" b="1" dirty="0">
                <a:solidFill>
                  <a:srgbClr val="343642"/>
                </a:solidFill>
                <a:latin typeface="Arial"/>
                <a:ea typeface="ＭＳ Ｐゴシック" pitchFamily="34" charset="-128"/>
              </a:rPr>
              <a:t> Affinity Routing Proxy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xmlns="" id="{3B599A08-2C29-374E-B5F4-E56B2F6C7F78}"/>
              </a:ext>
            </a:extLst>
          </p:cNvPr>
          <p:cNvCxnSpPr>
            <a:cxnSpLocks/>
          </p:cNvCxnSpPr>
          <p:nvPr/>
        </p:nvCxnSpPr>
        <p:spPr>
          <a:xfrm>
            <a:off x="1911152" y="1125244"/>
            <a:ext cx="0" cy="293942"/>
          </a:xfrm>
          <a:prstGeom prst="straightConnector1">
            <a:avLst/>
          </a:prstGeom>
          <a:ln w="25400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226E4774-3B21-6040-8570-AD3ACADA21A1}"/>
              </a:ext>
            </a:extLst>
          </p:cNvPr>
          <p:cNvSpPr/>
          <p:nvPr/>
        </p:nvSpPr>
        <p:spPr>
          <a:xfrm>
            <a:off x="1028967" y="3740326"/>
            <a:ext cx="7221832" cy="213867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86" tIns="34294" rIns="68586" bIns="34294" rtlCol="0" anchor="ctr"/>
          <a:lstStyle/>
          <a:p>
            <a:pPr algn="ctr" defTabSz="685862"/>
            <a:r>
              <a:rPr lang="en-US" sz="1100" b="1" dirty="0" err="1">
                <a:solidFill>
                  <a:srgbClr val="343642"/>
                </a:solidFill>
                <a:latin typeface="Arial"/>
                <a:ea typeface="ＭＳ Ｐゴシック" pitchFamily="34" charset="-128"/>
              </a:rPr>
              <a:t>SouthBound</a:t>
            </a:r>
            <a:r>
              <a:rPr lang="en-US" sz="1100" b="1" dirty="0">
                <a:solidFill>
                  <a:srgbClr val="343642"/>
                </a:solidFill>
                <a:latin typeface="Arial"/>
                <a:ea typeface="ＭＳ Ｐゴシック" pitchFamily="34" charset="-128"/>
              </a:rPr>
              <a:t> Affinity Routing Proxies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75533ED-B1B1-CC41-A454-C917B6DC59EC}"/>
              </a:ext>
            </a:extLst>
          </p:cNvPr>
          <p:cNvGrpSpPr/>
          <p:nvPr/>
        </p:nvGrpSpPr>
        <p:grpSpPr>
          <a:xfrm>
            <a:off x="2789987" y="1934308"/>
            <a:ext cx="1714924" cy="1311812"/>
            <a:chOff x="4027260" y="2569999"/>
            <a:chExt cx="2285970" cy="174908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2D827A6A-D0E9-7D45-99DA-5980ABEC3A41}"/>
                </a:ext>
              </a:extLst>
            </p:cNvPr>
            <p:cNvSpPr/>
            <p:nvPr/>
          </p:nvSpPr>
          <p:spPr>
            <a:xfrm>
              <a:off x="4027260" y="2569999"/>
              <a:ext cx="2173329" cy="1654733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62"/>
              <a:endParaRPr lang="en-US" sz="900" dirty="0">
                <a:solidFill>
                  <a:srgbClr val="000000"/>
                </a:solidFill>
                <a:latin typeface="Arial"/>
                <a:ea typeface="ＭＳ Ｐゴシック" pitchFamily="34" charset="-128"/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0D1C10EF-31A0-9545-AD2A-ED155666C266}"/>
                </a:ext>
              </a:extLst>
            </p:cNvPr>
            <p:cNvGrpSpPr/>
            <p:nvPr/>
          </p:nvGrpSpPr>
          <p:grpSpPr>
            <a:xfrm>
              <a:off x="4130629" y="2664349"/>
              <a:ext cx="2182601" cy="1654733"/>
              <a:chOff x="4264146" y="1868917"/>
              <a:chExt cx="2182601" cy="1654733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xmlns="" id="{B12B796A-206B-F340-9617-B9DC83B473B8}"/>
                  </a:ext>
                </a:extLst>
              </p:cNvPr>
              <p:cNvSpPr/>
              <p:nvPr/>
            </p:nvSpPr>
            <p:spPr>
              <a:xfrm>
                <a:off x="4264146" y="1868917"/>
                <a:ext cx="2182601" cy="1654733"/>
              </a:xfrm>
              <a:prstGeom prst="rect">
                <a:avLst/>
              </a:prstGeom>
              <a:solidFill>
                <a:srgbClr val="92D050"/>
              </a:solidFill>
              <a:ln w="12700">
                <a:solidFill>
                  <a:srgbClr val="FFFFFF"/>
                </a:solidFill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Handles device-specific operations: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Create/Update/delete only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Packet-out operations (OF)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Packet-in operations (OF)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Device lifecycle management (discovery -&gt; deletion)</a:t>
                </a: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xmlns="" id="{571FE1E4-9FD3-9845-9899-B3D4754E76F7}"/>
                  </a:ext>
                </a:extLst>
              </p:cNvPr>
              <p:cNvSpPr txBox="1"/>
              <p:nvPr/>
            </p:nvSpPr>
            <p:spPr>
              <a:xfrm>
                <a:off x="4720002" y="1901429"/>
                <a:ext cx="1359914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62"/>
                <a:r>
                  <a:rPr lang="en-US" sz="800" b="1" i="1" dirty="0">
                    <a:solidFill>
                      <a:srgbClr val="000000"/>
                    </a:solidFill>
                    <a:latin typeface="Arial"/>
                  </a:rPr>
                  <a:t>Device Handler µservice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8DE73C8-AAF1-CC44-8E90-2D1BE21D97E5}"/>
              </a:ext>
            </a:extLst>
          </p:cNvPr>
          <p:cNvGrpSpPr/>
          <p:nvPr/>
        </p:nvGrpSpPr>
        <p:grpSpPr>
          <a:xfrm>
            <a:off x="4650149" y="1938890"/>
            <a:ext cx="1721450" cy="1305597"/>
            <a:chOff x="6697644" y="2573651"/>
            <a:chExt cx="2294669" cy="1740796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5D37D304-3215-0F46-8BDD-53920AF1B42E}"/>
                </a:ext>
              </a:extLst>
            </p:cNvPr>
            <p:cNvSpPr/>
            <p:nvPr/>
          </p:nvSpPr>
          <p:spPr>
            <a:xfrm>
              <a:off x="6697644" y="2573651"/>
              <a:ext cx="2201206" cy="1646859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62"/>
              <a:endParaRPr lang="en-US" sz="900" dirty="0">
                <a:solidFill>
                  <a:srgbClr val="000000"/>
                </a:solidFill>
                <a:latin typeface="Arial"/>
                <a:ea typeface="ＭＳ Ｐゴシック" pitchFamily="34" charset="-128"/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xmlns="" id="{AD9491A8-C214-1E48-A8FA-95BBDF28379C}"/>
                </a:ext>
              </a:extLst>
            </p:cNvPr>
            <p:cNvGrpSpPr/>
            <p:nvPr/>
          </p:nvGrpSpPr>
          <p:grpSpPr>
            <a:xfrm>
              <a:off x="6799200" y="2667588"/>
              <a:ext cx="2193113" cy="1646859"/>
              <a:chOff x="8028728" y="1900674"/>
              <a:chExt cx="2826719" cy="1646859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xmlns="" id="{A89ECC7E-4FF8-7B41-9BF9-806A06B760B9}"/>
                  </a:ext>
                </a:extLst>
              </p:cNvPr>
              <p:cNvSpPr/>
              <p:nvPr/>
            </p:nvSpPr>
            <p:spPr>
              <a:xfrm>
                <a:off x="8028728" y="1900674"/>
                <a:ext cx="2826719" cy="1646859"/>
              </a:xfrm>
              <a:prstGeom prst="rect">
                <a:avLst/>
              </a:prstGeom>
              <a:solidFill>
                <a:srgbClr val="92D050"/>
              </a:solidFill>
              <a:ln w="12700">
                <a:solidFill>
                  <a:srgbClr val="FFFFFF"/>
                </a:solidFill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685862"/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Manages technology specific details (</a:t>
                </a:r>
                <a:r>
                  <a:rPr lang="en-US" sz="800" dirty="0" err="1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e.g</a:t>
                </a: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  </a:t>
                </a:r>
                <a:r>
                  <a:rPr lang="en-US" sz="800" dirty="0" err="1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xPON</a:t>
                </a: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):</a:t>
                </a:r>
              </a:p>
              <a:p>
                <a:pPr marL="128599" indent="-128599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Provisioning profiles</a:t>
                </a:r>
              </a:p>
              <a:p>
                <a:pPr marL="128599" indent="-128599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Specialized flow decomposition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xmlns="" id="{33EB1C25-1288-0549-B8E0-BE677B321975}"/>
                  </a:ext>
                </a:extLst>
              </p:cNvPr>
              <p:cNvSpPr txBox="1"/>
              <p:nvPr/>
            </p:nvSpPr>
            <p:spPr>
              <a:xfrm>
                <a:off x="8468334" y="1927218"/>
                <a:ext cx="1993915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62"/>
                <a:r>
                  <a:rPr lang="en-US" sz="800" b="1" i="1" dirty="0">
                    <a:solidFill>
                      <a:srgbClr val="000000"/>
                    </a:solidFill>
                    <a:latin typeface="Arial"/>
                  </a:rPr>
                  <a:t>Technology Profiles µservice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B6785BA-9FF0-E747-BD75-DB218F382449}"/>
              </a:ext>
            </a:extLst>
          </p:cNvPr>
          <p:cNvGrpSpPr/>
          <p:nvPr/>
        </p:nvGrpSpPr>
        <p:grpSpPr>
          <a:xfrm>
            <a:off x="1362269" y="4250894"/>
            <a:ext cx="1124204" cy="401249"/>
            <a:chOff x="2388623" y="5444344"/>
            <a:chExt cx="1498548" cy="534998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615B5A-8C12-4A49-BE68-31F0E92ACB83}"/>
                </a:ext>
              </a:extLst>
            </p:cNvPr>
            <p:cNvSpPr/>
            <p:nvPr/>
          </p:nvSpPr>
          <p:spPr>
            <a:xfrm>
              <a:off x="2388623" y="5444344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xmlns="" id="{6F9B335E-3D98-2644-B016-BB75DA297071}"/>
                </a:ext>
              </a:extLst>
            </p:cNvPr>
            <p:cNvSpPr/>
            <p:nvPr/>
          </p:nvSpPr>
          <p:spPr>
            <a:xfrm>
              <a:off x="2455598" y="5513727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Adapter X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F66A92F-C730-AE47-8173-9F79EB630024}"/>
              </a:ext>
            </a:extLst>
          </p:cNvPr>
          <p:cNvGrpSpPr/>
          <p:nvPr/>
        </p:nvGrpSpPr>
        <p:grpSpPr>
          <a:xfrm>
            <a:off x="1361770" y="732417"/>
            <a:ext cx="1124707" cy="386287"/>
            <a:chOff x="2320977" y="646953"/>
            <a:chExt cx="1499219" cy="515049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xmlns="" id="{BD53A8CE-1278-1341-98F1-87A0BFD25EBA}"/>
                </a:ext>
              </a:extLst>
            </p:cNvPr>
            <p:cNvSpPr/>
            <p:nvPr/>
          </p:nvSpPr>
          <p:spPr>
            <a:xfrm>
              <a:off x="2320977" y="646953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xmlns="" id="{6B90580A-633C-1D49-957F-4FD619834955}"/>
                </a:ext>
              </a:extLst>
            </p:cNvPr>
            <p:cNvSpPr/>
            <p:nvPr/>
          </p:nvSpPr>
          <p:spPr>
            <a:xfrm>
              <a:off x="2388623" y="707607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 err="1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OFAgent</a:t>
              </a:r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xmlns="" id="{0B37579A-B71A-F04C-88CB-C1E9FBB874A9}"/>
              </a:ext>
            </a:extLst>
          </p:cNvPr>
          <p:cNvGrpSpPr/>
          <p:nvPr/>
        </p:nvGrpSpPr>
        <p:grpSpPr>
          <a:xfrm>
            <a:off x="3092182" y="726783"/>
            <a:ext cx="1124707" cy="386287"/>
            <a:chOff x="2320977" y="646953"/>
            <a:chExt cx="1499219" cy="515049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xmlns="" id="{315771F0-3ECF-714C-B4A2-E6534DFAF3A8}"/>
                </a:ext>
              </a:extLst>
            </p:cNvPr>
            <p:cNvSpPr/>
            <p:nvPr/>
          </p:nvSpPr>
          <p:spPr>
            <a:xfrm>
              <a:off x="2320977" y="646953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xmlns="" id="{1B56E653-318B-4441-AE5E-F83539BB364B}"/>
                </a:ext>
              </a:extLst>
            </p:cNvPr>
            <p:cNvSpPr/>
            <p:nvPr/>
          </p:nvSpPr>
          <p:spPr>
            <a:xfrm>
              <a:off x="2388623" y="707607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REST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xmlns="" id="{C1A3B4EB-20F7-6045-AA8C-906B8FB00C27}"/>
              </a:ext>
            </a:extLst>
          </p:cNvPr>
          <p:cNvGrpSpPr/>
          <p:nvPr/>
        </p:nvGrpSpPr>
        <p:grpSpPr>
          <a:xfrm>
            <a:off x="4957674" y="734775"/>
            <a:ext cx="1124707" cy="386287"/>
            <a:chOff x="2320977" y="646953"/>
            <a:chExt cx="1499219" cy="515049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xmlns="" id="{9CF69E8E-1177-FD44-A94C-6A0979B8EADA}"/>
                </a:ext>
              </a:extLst>
            </p:cNvPr>
            <p:cNvSpPr/>
            <p:nvPr/>
          </p:nvSpPr>
          <p:spPr>
            <a:xfrm>
              <a:off x="2320977" y="646953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xmlns="" id="{F076F4D6-902F-CE4D-A52A-60F3A934B118}"/>
                </a:ext>
              </a:extLst>
            </p:cNvPr>
            <p:cNvSpPr/>
            <p:nvPr/>
          </p:nvSpPr>
          <p:spPr>
            <a:xfrm>
              <a:off x="2388623" y="707607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CLI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xmlns="" id="{A32FD1E6-5660-CD4B-A076-AD9A006E95F7}"/>
              </a:ext>
            </a:extLst>
          </p:cNvPr>
          <p:cNvGrpSpPr/>
          <p:nvPr/>
        </p:nvGrpSpPr>
        <p:grpSpPr>
          <a:xfrm>
            <a:off x="6713946" y="757815"/>
            <a:ext cx="1124707" cy="386287"/>
            <a:chOff x="2320977" y="646953"/>
            <a:chExt cx="1499219" cy="515049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xmlns="" id="{FD441F42-789E-3A4C-A155-FDD330D3D673}"/>
                </a:ext>
              </a:extLst>
            </p:cNvPr>
            <p:cNvSpPr/>
            <p:nvPr/>
          </p:nvSpPr>
          <p:spPr>
            <a:xfrm>
              <a:off x="2320977" y="646953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xmlns="" id="{11E8E794-E12D-6147-8E26-149953B60088}"/>
                </a:ext>
              </a:extLst>
            </p:cNvPr>
            <p:cNvSpPr/>
            <p:nvPr/>
          </p:nvSpPr>
          <p:spPr>
            <a:xfrm>
              <a:off x="2388623" y="707607"/>
              <a:ext cx="1431573" cy="45439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 err="1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Netconf</a:t>
              </a:r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xmlns="" id="{727E82BA-46DA-264C-B8FB-6BEC1EA91AF9}"/>
              </a:ext>
            </a:extLst>
          </p:cNvPr>
          <p:cNvGrpSpPr/>
          <p:nvPr/>
        </p:nvGrpSpPr>
        <p:grpSpPr>
          <a:xfrm>
            <a:off x="3110470" y="4250894"/>
            <a:ext cx="1124204" cy="401249"/>
            <a:chOff x="2388623" y="5444344"/>
            <a:chExt cx="1498548" cy="534998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2D2DFAB0-70C2-F24B-9B0F-3775EA0DF591}"/>
                </a:ext>
              </a:extLst>
            </p:cNvPr>
            <p:cNvSpPr/>
            <p:nvPr/>
          </p:nvSpPr>
          <p:spPr>
            <a:xfrm>
              <a:off x="2388623" y="5444344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9677E648-E1B1-4249-9425-30C5EBA86C78}"/>
                </a:ext>
              </a:extLst>
            </p:cNvPr>
            <p:cNvSpPr/>
            <p:nvPr/>
          </p:nvSpPr>
          <p:spPr>
            <a:xfrm>
              <a:off x="2455598" y="5513727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Adapter Y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6C94A0A2-DF97-004A-9570-94888912A6FC}"/>
              </a:ext>
            </a:extLst>
          </p:cNvPr>
          <p:cNvGrpSpPr/>
          <p:nvPr/>
        </p:nvGrpSpPr>
        <p:grpSpPr>
          <a:xfrm>
            <a:off x="4957648" y="4258903"/>
            <a:ext cx="1124204" cy="401249"/>
            <a:chOff x="2388623" y="5444344"/>
            <a:chExt cx="1498548" cy="534998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xmlns="" id="{6D6CA8D1-8DF4-E442-A46B-F4F09E8339D5}"/>
                </a:ext>
              </a:extLst>
            </p:cNvPr>
            <p:cNvSpPr/>
            <p:nvPr/>
          </p:nvSpPr>
          <p:spPr>
            <a:xfrm>
              <a:off x="2388623" y="5444344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xmlns="" id="{7B05D6D2-72A3-0340-ABD2-E1AAB0081D72}"/>
                </a:ext>
              </a:extLst>
            </p:cNvPr>
            <p:cNvSpPr/>
            <p:nvPr/>
          </p:nvSpPr>
          <p:spPr>
            <a:xfrm>
              <a:off x="2455598" y="5513727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Adapter Sim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FD703F68-6B81-6544-833E-0A31FEE0B652}"/>
              </a:ext>
            </a:extLst>
          </p:cNvPr>
          <p:cNvGrpSpPr/>
          <p:nvPr/>
        </p:nvGrpSpPr>
        <p:grpSpPr>
          <a:xfrm>
            <a:off x="6715466" y="4258903"/>
            <a:ext cx="1124204" cy="401249"/>
            <a:chOff x="2388623" y="5444344"/>
            <a:chExt cx="1498548" cy="534998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6CD92B5F-3A75-0F43-AF4F-C07859A7CB8E}"/>
                </a:ext>
              </a:extLst>
            </p:cNvPr>
            <p:cNvSpPr/>
            <p:nvPr/>
          </p:nvSpPr>
          <p:spPr>
            <a:xfrm>
              <a:off x="2388623" y="5444344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endParaRPr lang="en-US" sz="11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xmlns="" id="{4C84AFBD-C843-3548-B535-E28338D8EC3C}"/>
                </a:ext>
              </a:extLst>
            </p:cNvPr>
            <p:cNvSpPr/>
            <p:nvPr/>
          </p:nvSpPr>
          <p:spPr>
            <a:xfrm>
              <a:off x="2455598" y="5513727"/>
              <a:ext cx="1431573" cy="465615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1100" dirty="0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Adapter Test</a:t>
              </a:r>
            </a:p>
          </p:txBody>
        </p:sp>
      </p:grp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xmlns="" id="{1448935E-845A-5241-AEAC-DB78402BE4D2}"/>
              </a:ext>
            </a:extLst>
          </p:cNvPr>
          <p:cNvCxnSpPr>
            <a:cxnSpLocks/>
          </p:cNvCxnSpPr>
          <p:nvPr/>
        </p:nvCxnSpPr>
        <p:spPr>
          <a:xfrm>
            <a:off x="3679200" y="1125244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xmlns="" id="{B6E2FE25-C8F7-2C46-9C5C-CFE5F08A7D70}"/>
              </a:ext>
            </a:extLst>
          </p:cNvPr>
          <p:cNvCxnSpPr>
            <a:cxnSpLocks/>
          </p:cNvCxnSpPr>
          <p:nvPr/>
        </p:nvCxnSpPr>
        <p:spPr>
          <a:xfrm>
            <a:off x="5550540" y="1144097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xmlns="" id="{86A1AB0D-A604-CE4C-ADC9-3BEA73B6CABA}"/>
              </a:ext>
            </a:extLst>
          </p:cNvPr>
          <p:cNvCxnSpPr>
            <a:cxnSpLocks/>
          </p:cNvCxnSpPr>
          <p:nvPr/>
        </p:nvCxnSpPr>
        <p:spPr>
          <a:xfrm>
            <a:off x="7308358" y="1159211"/>
            <a:ext cx="0" cy="254346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xmlns="" id="{792C1EC1-DBAC-A648-B553-501CBF6C794B}"/>
              </a:ext>
            </a:extLst>
          </p:cNvPr>
          <p:cNvCxnSpPr>
            <a:cxnSpLocks/>
          </p:cNvCxnSpPr>
          <p:nvPr/>
        </p:nvCxnSpPr>
        <p:spPr>
          <a:xfrm>
            <a:off x="1898050" y="3954195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xmlns="" id="{89A3437B-8B6F-F448-8E3D-DE7CEB5B4288}"/>
              </a:ext>
            </a:extLst>
          </p:cNvPr>
          <p:cNvCxnSpPr>
            <a:cxnSpLocks/>
          </p:cNvCxnSpPr>
          <p:nvPr/>
        </p:nvCxnSpPr>
        <p:spPr>
          <a:xfrm>
            <a:off x="3697559" y="3943708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xmlns="" id="{42B9A42B-55EE-084D-80B0-CED772065FDA}"/>
              </a:ext>
            </a:extLst>
          </p:cNvPr>
          <p:cNvCxnSpPr>
            <a:cxnSpLocks/>
          </p:cNvCxnSpPr>
          <p:nvPr/>
        </p:nvCxnSpPr>
        <p:spPr>
          <a:xfrm>
            <a:off x="5506635" y="3954195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xmlns="" id="{DADD553E-6103-8843-8688-3B21EF420CC5}"/>
              </a:ext>
            </a:extLst>
          </p:cNvPr>
          <p:cNvCxnSpPr>
            <a:cxnSpLocks/>
          </p:cNvCxnSpPr>
          <p:nvPr/>
        </p:nvCxnSpPr>
        <p:spPr>
          <a:xfrm>
            <a:off x="7258114" y="3954193"/>
            <a:ext cx="0" cy="293942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xmlns="" id="{17BD92B5-C1BF-8D45-9DFE-8705627967A6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1742825" y="1623001"/>
            <a:ext cx="1" cy="306839"/>
          </a:xfrm>
          <a:prstGeom prst="straightConnector1">
            <a:avLst/>
          </a:prstGeom>
          <a:ln w="22225">
            <a:solidFill>
              <a:srgbClr val="E7A40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xmlns="" id="{9E22B85D-C07B-5A49-9261-CBA773D43670}"/>
              </a:ext>
            </a:extLst>
          </p:cNvPr>
          <p:cNvCxnSpPr>
            <a:cxnSpLocks/>
          </p:cNvCxnSpPr>
          <p:nvPr/>
        </p:nvCxnSpPr>
        <p:spPr>
          <a:xfrm>
            <a:off x="3697559" y="1628531"/>
            <a:ext cx="0" cy="301319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xmlns="" id="{59012FF9-1308-1B48-9824-40F3C25FD215}"/>
              </a:ext>
            </a:extLst>
          </p:cNvPr>
          <p:cNvCxnSpPr>
            <a:cxnSpLocks/>
            <a:endCxn id="87" idx="0"/>
          </p:cNvCxnSpPr>
          <p:nvPr/>
        </p:nvCxnSpPr>
        <p:spPr>
          <a:xfrm>
            <a:off x="5475815" y="1628515"/>
            <a:ext cx="0" cy="310361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xmlns="" id="{C1EF8024-3068-984D-84FA-B8DF29017754}"/>
              </a:ext>
            </a:extLst>
          </p:cNvPr>
          <p:cNvCxnSpPr>
            <a:cxnSpLocks/>
          </p:cNvCxnSpPr>
          <p:nvPr/>
        </p:nvCxnSpPr>
        <p:spPr>
          <a:xfrm>
            <a:off x="3715589" y="3243903"/>
            <a:ext cx="0" cy="496429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AA93927-2F5A-4A48-8D95-DAEA7211AFF0}"/>
              </a:ext>
            </a:extLst>
          </p:cNvPr>
          <p:cNvGrpSpPr/>
          <p:nvPr/>
        </p:nvGrpSpPr>
        <p:grpSpPr>
          <a:xfrm>
            <a:off x="177772" y="3126416"/>
            <a:ext cx="542988" cy="608021"/>
            <a:chOff x="281775" y="3812934"/>
            <a:chExt cx="723795" cy="810694"/>
          </a:xfrm>
        </p:grpSpPr>
        <p:sp>
          <p:nvSpPr>
            <p:cNvPr id="90" name="Can 89">
              <a:extLst>
                <a:ext uri="{FF2B5EF4-FFF2-40B4-BE49-F238E27FC236}">
                  <a16:creationId xmlns:a16="http://schemas.microsoft.com/office/drawing/2014/main" xmlns="" id="{157C6423-930F-9E43-801A-6AFD62368C29}"/>
                </a:ext>
              </a:extLst>
            </p:cNvPr>
            <p:cNvSpPr/>
            <p:nvPr/>
          </p:nvSpPr>
          <p:spPr>
            <a:xfrm>
              <a:off x="281775" y="3812934"/>
              <a:ext cx="664240" cy="727093"/>
            </a:xfrm>
            <a:prstGeom prst="ca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800" dirty="0" err="1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Etcd</a:t>
              </a:r>
              <a:endParaRPr lang="en-US" sz="8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159" name="Can 158">
              <a:extLst>
                <a:ext uri="{FF2B5EF4-FFF2-40B4-BE49-F238E27FC236}">
                  <a16:creationId xmlns:a16="http://schemas.microsoft.com/office/drawing/2014/main" xmlns="" id="{3CE8B3EE-92D8-3546-AC19-10F91EA9253B}"/>
                </a:ext>
              </a:extLst>
            </p:cNvPr>
            <p:cNvSpPr/>
            <p:nvPr/>
          </p:nvSpPr>
          <p:spPr>
            <a:xfrm>
              <a:off x="341330" y="3896535"/>
              <a:ext cx="664240" cy="727093"/>
            </a:xfrm>
            <a:prstGeom prst="ca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62"/>
              <a:r>
                <a:rPr lang="en-US" sz="800" dirty="0" err="1">
                  <a:solidFill>
                    <a:srgbClr val="FFFFFF"/>
                  </a:solidFill>
                  <a:latin typeface="Arial"/>
                  <a:ea typeface="ＭＳ Ｐゴシック" pitchFamily="34" charset="-128"/>
                </a:rPr>
                <a:t>Etcd</a:t>
              </a:r>
              <a:endParaRPr lang="en-US" sz="800" dirty="0">
                <a:solidFill>
                  <a:srgbClr val="FFFFFF"/>
                </a:solidFill>
                <a:latin typeface="Arial"/>
                <a:ea typeface="ＭＳ Ｐゴシック" pitchFamily="34" charset="-128"/>
              </a:endParaRPr>
            </a:p>
          </p:txBody>
        </p:sp>
      </p:grp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xmlns="" id="{A0A3AF25-C5BB-DF48-8B8D-C8B1F39FFAAF}"/>
              </a:ext>
            </a:extLst>
          </p:cNvPr>
          <p:cNvCxnSpPr>
            <a:cxnSpLocks/>
          </p:cNvCxnSpPr>
          <p:nvPr/>
        </p:nvCxnSpPr>
        <p:spPr>
          <a:xfrm rot="10800000" flipV="1">
            <a:off x="720313" y="3252811"/>
            <a:ext cx="2369764" cy="87458"/>
          </a:xfrm>
          <a:prstGeom prst="bentConnector3">
            <a:avLst>
              <a:gd name="adj1" fmla="val -101"/>
            </a:avLst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xmlns="" id="{F3D1F943-1B47-E348-B450-C005F06ED4BD}"/>
              </a:ext>
            </a:extLst>
          </p:cNvPr>
          <p:cNvCxnSpPr>
            <a:cxnSpLocks/>
            <a:endCxn id="159" idx="4"/>
          </p:cNvCxnSpPr>
          <p:nvPr/>
        </p:nvCxnSpPr>
        <p:spPr>
          <a:xfrm rot="10800000" flipV="1">
            <a:off x="720760" y="3252812"/>
            <a:ext cx="4287132" cy="208953"/>
          </a:xfrm>
          <a:prstGeom prst="bentConnector3">
            <a:avLst>
              <a:gd name="adj1" fmla="val -3"/>
            </a:avLst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Rectangle 197">
            <a:extLst>
              <a:ext uri="{FF2B5EF4-FFF2-40B4-BE49-F238E27FC236}">
                <a16:creationId xmlns:a16="http://schemas.microsoft.com/office/drawing/2014/main" xmlns="" id="{FE3B76F5-D358-1E46-8133-E268426A24A6}"/>
              </a:ext>
            </a:extLst>
          </p:cNvPr>
          <p:cNvSpPr/>
          <p:nvPr/>
        </p:nvSpPr>
        <p:spPr>
          <a:xfrm rot="16200000">
            <a:off x="6829047" y="2614479"/>
            <a:ext cx="3836249" cy="21392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86" tIns="34294" rIns="68586" bIns="34294" rtlCol="0" anchor="ctr"/>
          <a:lstStyle/>
          <a:p>
            <a:pPr algn="ctr" defTabSz="685862"/>
            <a:r>
              <a:rPr lang="en-US" sz="1100" b="1" dirty="0">
                <a:solidFill>
                  <a:srgbClr val="FFFFFF"/>
                </a:solidFill>
                <a:latin typeface="Arial"/>
                <a:ea typeface="ＭＳ Ｐゴシック" pitchFamily="34" charset="-128"/>
              </a:rPr>
              <a:t>Kafka</a:t>
            </a:r>
          </a:p>
        </p:txBody>
      </p:sp>
      <p:cxnSp>
        <p:nvCxnSpPr>
          <p:cNvPr id="195" name="Elbow Connector 194">
            <a:extLst>
              <a:ext uri="{FF2B5EF4-FFF2-40B4-BE49-F238E27FC236}">
                <a16:creationId xmlns:a16="http://schemas.microsoft.com/office/drawing/2014/main" xmlns="" id="{E3CAB0D3-3FBB-7744-9D53-69FE1228F0E4}"/>
              </a:ext>
            </a:extLst>
          </p:cNvPr>
          <p:cNvCxnSpPr>
            <a:cxnSpLocks/>
          </p:cNvCxnSpPr>
          <p:nvPr/>
        </p:nvCxnSpPr>
        <p:spPr>
          <a:xfrm>
            <a:off x="4352600" y="3241663"/>
            <a:ext cx="4287580" cy="430073"/>
          </a:xfrm>
          <a:prstGeom prst="bentConnector3">
            <a:avLst>
              <a:gd name="adj1" fmla="val -151"/>
            </a:avLst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Elbow Connector 205">
            <a:extLst>
              <a:ext uri="{FF2B5EF4-FFF2-40B4-BE49-F238E27FC236}">
                <a16:creationId xmlns:a16="http://schemas.microsoft.com/office/drawing/2014/main" xmlns="" id="{02BBBD8D-31A3-D746-8612-6769C9D0D13C}"/>
              </a:ext>
            </a:extLst>
          </p:cNvPr>
          <p:cNvCxnSpPr>
            <a:cxnSpLocks/>
          </p:cNvCxnSpPr>
          <p:nvPr/>
        </p:nvCxnSpPr>
        <p:spPr>
          <a:xfrm flipV="1">
            <a:off x="2260099" y="4095753"/>
            <a:ext cx="6380085" cy="141901"/>
          </a:xfrm>
          <a:prstGeom prst="bentConnector3">
            <a:avLst>
              <a:gd name="adj1" fmla="val 12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Elbow Connector 219">
            <a:extLst>
              <a:ext uri="{FF2B5EF4-FFF2-40B4-BE49-F238E27FC236}">
                <a16:creationId xmlns:a16="http://schemas.microsoft.com/office/drawing/2014/main" xmlns="" id="{415B9B9E-381B-DA45-A223-486DA560E536}"/>
              </a:ext>
            </a:extLst>
          </p:cNvPr>
          <p:cNvCxnSpPr>
            <a:cxnSpLocks/>
          </p:cNvCxnSpPr>
          <p:nvPr/>
        </p:nvCxnSpPr>
        <p:spPr>
          <a:xfrm flipV="1">
            <a:off x="3987691" y="4095751"/>
            <a:ext cx="4652488" cy="163148"/>
          </a:xfrm>
          <a:prstGeom prst="bentConnector3">
            <a:avLst>
              <a:gd name="adj1" fmla="val 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Elbow Connector 223">
            <a:extLst>
              <a:ext uri="{FF2B5EF4-FFF2-40B4-BE49-F238E27FC236}">
                <a16:creationId xmlns:a16="http://schemas.microsoft.com/office/drawing/2014/main" xmlns="" id="{14597555-51A8-C847-BC18-7D93B39C3794}"/>
              </a:ext>
            </a:extLst>
          </p:cNvPr>
          <p:cNvCxnSpPr>
            <a:cxnSpLocks/>
          </p:cNvCxnSpPr>
          <p:nvPr/>
        </p:nvCxnSpPr>
        <p:spPr>
          <a:xfrm flipV="1">
            <a:off x="5824467" y="4095751"/>
            <a:ext cx="2815713" cy="163148"/>
          </a:xfrm>
          <a:prstGeom prst="bentConnector3">
            <a:avLst>
              <a:gd name="adj1" fmla="val -30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Elbow Connector 228">
            <a:extLst>
              <a:ext uri="{FF2B5EF4-FFF2-40B4-BE49-F238E27FC236}">
                <a16:creationId xmlns:a16="http://schemas.microsoft.com/office/drawing/2014/main" xmlns="" id="{E7EC65B6-7D1B-E14C-9073-319CD49079CE}"/>
              </a:ext>
            </a:extLst>
          </p:cNvPr>
          <p:cNvCxnSpPr>
            <a:cxnSpLocks/>
          </p:cNvCxnSpPr>
          <p:nvPr/>
        </p:nvCxnSpPr>
        <p:spPr>
          <a:xfrm flipV="1">
            <a:off x="7721889" y="4095751"/>
            <a:ext cx="918290" cy="163148"/>
          </a:xfrm>
          <a:prstGeom prst="bentConnector3">
            <a:avLst>
              <a:gd name="adj1" fmla="val 19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xmlns="" id="{A59D1569-C913-0B4D-B1FB-98566C19F6A1}"/>
              </a:ext>
            </a:extLst>
          </p:cNvPr>
          <p:cNvCxnSpPr>
            <a:cxnSpLocks/>
            <a:stCxn id="75" idx="1"/>
            <a:endCxn id="90" idx="1"/>
          </p:cNvCxnSpPr>
          <p:nvPr/>
        </p:nvCxnSpPr>
        <p:spPr>
          <a:xfrm rot="10800000" flipV="1">
            <a:off x="426957" y="2550359"/>
            <a:ext cx="500667" cy="576042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388665B-F756-5746-871D-C0B83BE5AAD7}"/>
              </a:ext>
            </a:extLst>
          </p:cNvPr>
          <p:cNvGrpSpPr/>
          <p:nvPr/>
        </p:nvGrpSpPr>
        <p:grpSpPr>
          <a:xfrm>
            <a:off x="927594" y="1929835"/>
            <a:ext cx="1714924" cy="1311812"/>
            <a:chOff x="1605527" y="2579070"/>
            <a:chExt cx="2285970" cy="174908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EEAFE36B-FA32-804A-88AF-322C410F7158}"/>
                </a:ext>
              </a:extLst>
            </p:cNvPr>
            <p:cNvSpPr/>
            <p:nvPr/>
          </p:nvSpPr>
          <p:spPr>
            <a:xfrm>
              <a:off x="1605527" y="2579070"/>
              <a:ext cx="2173329" cy="1654733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62"/>
              <a:endParaRPr lang="en-US" sz="900" dirty="0">
                <a:solidFill>
                  <a:srgbClr val="000000"/>
                </a:solidFill>
                <a:latin typeface="Arial"/>
                <a:ea typeface="ＭＳ Ｐゴシック" pitchFamily="34" charset="-128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68527D39-D24A-EB42-B4B2-F6C8AA98EF69}"/>
                </a:ext>
              </a:extLst>
            </p:cNvPr>
            <p:cNvGrpSpPr/>
            <p:nvPr/>
          </p:nvGrpSpPr>
          <p:grpSpPr>
            <a:xfrm>
              <a:off x="1708896" y="2673420"/>
              <a:ext cx="2182601" cy="1654733"/>
              <a:chOff x="4264146" y="1868917"/>
              <a:chExt cx="2182601" cy="1654733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DB2DAE57-46FC-0A49-8817-645A2AC31057}"/>
                  </a:ext>
                </a:extLst>
              </p:cNvPr>
              <p:cNvSpPr/>
              <p:nvPr/>
            </p:nvSpPr>
            <p:spPr>
              <a:xfrm>
                <a:off x="4264146" y="1868917"/>
                <a:ext cx="2182601" cy="1654733"/>
              </a:xfrm>
              <a:prstGeom prst="rect">
                <a:avLst/>
              </a:prstGeom>
              <a:solidFill>
                <a:srgbClr val="92D050"/>
              </a:solidFill>
              <a:ln w="12700">
                <a:solidFill>
                  <a:srgbClr val="FFFFFF"/>
                </a:solidFill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Handles:</a:t>
                </a:r>
              </a:p>
              <a:p>
                <a:pPr marL="471530" lvl="1" indent="-128599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Read</a:t>
                </a:r>
              </a:p>
              <a:p>
                <a:pPr marL="471530" lvl="1" indent="-128599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List</a:t>
                </a: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19FED155-AC2F-2640-9FB5-4502A5E56CB3}"/>
                  </a:ext>
                </a:extLst>
              </p:cNvPr>
              <p:cNvSpPr txBox="1"/>
              <p:nvPr/>
            </p:nvSpPr>
            <p:spPr>
              <a:xfrm>
                <a:off x="4720002" y="1901429"/>
                <a:ext cx="1359914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62"/>
                <a:r>
                  <a:rPr lang="en-US" sz="800" b="1" i="1" dirty="0">
                    <a:solidFill>
                      <a:srgbClr val="000000"/>
                    </a:solidFill>
                    <a:latin typeface="Arial"/>
                  </a:rPr>
                  <a:t>View Only µservice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D00CDE4C-BA88-F84D-B711-5760FBF0DDEB}"/>
              </a:ext>
            </a:extLst>
          </p:cNvPr>
          <p:cNvGrpSpPr/>
          <p:nvPr/>
        </p:nvGrpSpPr>
        <p:grpSpPr>
          <a:xfrm>
            <a:off x="6527248" y="1932341"/>
            <a:ext cx="1714924" cy="1311812"/>
            <a:chOff x="9178443" y="2569999"/>
            <a:chExt cx="2285970" cy="1749083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xmlns="" id="{1CA81010-1D85-CB48-9726-BB4CB0D75DB4}"/>
                </a:ext>
              </a:extLst>
            </p:cNvPr>
            <p:cNvSpPr/>
            <p:nvPr/>
          </p:nvSpPr>
          <p:spPr>
            <a:xfrm>
              <a:off x="9178443" y="2569999"/>
              <a:ext cx="2173329" cy="1654733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62"/>
              <a:endParaRPr lang="en-US" sz="900" dirty="0">
                <a:solidFill>
                  <a:srgbClr val="000000"/>
                </a:solidFill>
                <a:latin typeface="Arial"/>
                <a:ea typeface="ＭＳ Ｐゴシック" pitchFamily="34" charset="-128"/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xmlns="" id="{95F665E6-5ED8-9843-AF6A-ADC3AB042C29}"/>
                </a:ext>
              </a:extLst>
            </p:cNvPr>
            <p:cNvGrpSpPr/>
            <p:nvPr/>
          </p:nvGrpSpPr>
          <p:grpSpPr>
            <a:xfrm>
              <a:off x="9281812" y="2664349"/>
              <a:ext cx="2182601" cy="1654733"/>
              <a:chOff x="4264146" y="1868917"/>
              <a:chExt cx="2182601" cy="1654733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xmlns="" id="{290539B0-A6DC-474A-B0B8-40C68545BAA7}"/>
                  </a:ext>
                </a:extLst>
              </p:cNvPr>
              <p:cNvSpPr/>
              <p:nvPr/>
            </p:nvSpPr>
            <p:spPr>
              <a:xfrm>
                <a:off x="4264146" y="1868917"/>
                <a:ext cx="2182601" cy="1654733"/>
              </a:xfrm>
              <a:prstGeom prst="rect">
                <a:avLst/>
              </a:prstGeom>
              <a:solidFill>
                <a:srgbClr val="92D050"/>
              </a:solidFill>
              <a:ln w="12700">
                <a:solidFill>
                  <a:srgbClr val="FFFFFF"/>
                </a:solidFill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  <a:p>
                <a:pPr defTabSz="685862"/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Handles cluster specific operations: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event filter 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backup &amp; restore </a:t>
                </a:r>
              </a:p>
              <a:p>
                <a:pPr marL="214332" indent="-214332" defTabSz="685862">
                  <a:buFont typeface="Arial" panose="020B0604020202020204" pitchFamily="34" charset="0"/>
                  <a:buChar char="•"/>
                </a:pPr>
                <a:r>
                  <a:rPr lang="en-US" sz="800" dirty="0">
                    <a:solidFill>
                      <a:srgbClr val="000000"/>
                    </a:solidFill>
                    <a:latin typeface="Arial"/>
                    <a:ea typeface="ＭＳ Ｐゴシック" pitchFamily="34" charset="-128"/>
                  </a:rPr>
                  <a:t>etc.</a:t>
                </a:r>
              </a:p>
              <a:p>
                <a:pPr defTabSz="685862"/>
                <a:endParaRPr lang="en-US" sz="800" dirty="0">
                  <a:solidFill>
                    <a:srgbClr val="000000"/>
                  </a:solidFill>
                  <a:latin typeface="Arial"/>
                  <a:ea typeface="ＭＳ Ｐゴシック" pitchFamily="34" charset="-128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D9D44DD7-92DE-E748-AD71-F58468F88D77}"/>
                  </a:ext>
                </a:extLst>
              </p:cNvPr>
              <p:cNvSpPr txBox="1"/>
              <p:nvPr/>
            </p:nvSpPr>
            <p:spPr>
              <a:xfrm>
                <a:off x="4720002" y="1901429"/>
                <a:ext cx="1359914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62"/>
                <a:r>
                  <a:rPr lang="en-US" sz="800" b="1" i="1" dirty="0">
                    <a:solidFill>
                      <a:srgbClr val="000000"/>
                    </a:solidFill>
                    <a:latin typeface="Arial"/>
                  </a:rPr>
                  <a:t>Cluster Management µservice</a:t>
                </a:r>
              </a:p>
            </p:txBody>
          </p:sp>
        </p:grpSp>
      </p:grpSp>
      <p:cxnSp>
        <p:nvCxnSpPr>
          <p:cNvPr id="101" name="Elbow Connector 100">
            <a:extLst>
              <a:ext uri="{FF2B5EF4-FFF2-40B4-BE49-F238E27FC236}">
                <a16:creationId xmlns:a16="http://schemas.microsoft.com/office/drawing/2014/main" xmlns="" id="{DC3B1E7E-6CF2-AD44-B2C1-62A825BB2A67}"/>
              </a:ext>
            </a:extLst>
          </p:cNvPr>
          <p:cNvCxnSpPr>
            <a:cxnSpLocks/>
          </p:cNvCxnSpPr>
          <p:nvPr/>
        </p:nvCxnSpPr>
        <p:spPr>
          <a:xfrm rot="10800000" flipV="1">
            <a:off x="720324" y="3249982"/>
            <a:ext cx="6162097" cy="309104"/>
          </a:xfrm>
          <a:prstGeom prst="bentConnector3">
            <a:avLst>
              <a:gd name="adj1" fmla="val 119"/>
            </a:avLst>
          </a:prstGeom>
          <a:ln w="1905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xmlns="" id="{F4D9F1CB-CB6B-E148-AE07-3F3A02E0546F}"/>
              </a:ext>
            </a:extLst>
          </p:cNvPr>
          <p:cNvCxnSpPr>
            <a:cxnSpLocks/>
            <a:stCxn id="113" idx="2"/>
          </p:cNvCxnSpPr>
          <p:nvPr/>
        </p:nvCxnSpPr>
        <p:spPr>
          <a:xfrm rot="16200000" flipH="1">
            <a:off x="6970754" y="1822697"/>
            <a:ext cx="247640" cy="3091213"/>
          </a:xfrm>
          <a:prstGeom prst="bentConnector2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13">
            <a:extLst>
              <a:ext uri="{FF2B5EF4-FFF2-40B4-BE49-F238E27FC236}">
                <a16:creationId xmlns:a16="http://schemas.microsoft.com/office/drawing/2014/main" xmlns="" id="{333734F3-07DC-4D4D-8124-90F7722052DF}"/>
              </a:ext>
            </a:extLst>
          </p:cNvPr>
          <p:cNvCxnSpPr>
            <a:cxnSpLocks/>
            <a:stCxn id="81" idx="2"/>
          </p:cNvCxnSpPr>
          <p:nvPr/>
        </p:nvCxnSpPr>
        <p:spPr>
          <a:xfrm rot="16200000" flipH="1">
            <a:off x="7954388" y="2713260"/>
            <a:ext cx="154909" cy="1216696"/>
          </a:xfrm>
          <a:prstGeom prst="bentConnector2">
            <a:avLst/>
          </a:prstGeom>
          <a:ln w="95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xmlns="" id="{887520E8-F5B6-FA4F-8946-79F95F6F69C3}"/>
              </a:ext>
            </a:extLst>
          </p:cNvPr>
          <p:cNvCxnSpPr>
            <a:cxnSpLocks/>
          </p:cNvCxnSpPr>
          <p:nvPr/>
        </p:nvCxnSpPr>
        <p:spPr>
          <a:xfrm>
            <a:off x="7342458" y="1628531"/>
            <a:ext cx="0" cy="301319"/>
          </a:xfrm>
          <a:prstGeom prst="straightConnector1">
            <a:avLst/>
          </a:prstGeom>
          <a:ln w="22225">
            <a:solidFill>
              <a:srgbClr val="E7A40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xmlns="" id="{7FC940AB-AD8E-1E48-8FCB-19C588BE2489}"/>
              </a:ext>
            </a:extLst>
          </p:cNvPr>
          <p:cNvCxnSpPr>
            <a:cxnSpLocks/>
          </p:cNvCxnSpPr>
          <p:nvPr/>
        </p:nvCxnSpPr>
        <p:spPr>
          <a:xfrm>
            <a:off x="5373371" y="3243903"/>
            <a:ext cx="0" cy="496429"/>
          </a:xfrm>
          <a:prstGeom prst="straightConnector1">
            <a:avLst/>
          </a:prstGeom>
          <a:ln w="22225">
            <a:solidFill>
              <a:srgbClr val="E7A40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xmlns="" id="{5DE58707-45AD-EF4B-AE7B-3F9BF87C52C3}"/>
              </a:ext>
            </a:extLst>
          </p:cNvPr>
          <p:cNvCxnSpPr/>
          <p:nvPr/>
        </p:nvCxnSpPr>
        <p:spPr>
          <a:xfrm rot="5400000" flipH="1">
            <a:off x="3424286" y="781758"/>
            <a:ext cx="925726" cy="6831085"/>
          </a:xfrm>
          <a:prstGeom prst="bentConnector3">
            <a:avLst>
              <a:gd name="adj1" fmla="val -18521"/>
            </a:avLst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xmlns="" id="{5C7765E0-795A-9E44-9C0C-688C0CF0CA3A}"/>
              </a:ext>
            </a:extLst>
          </p:cNvPr>
          <p:cNvCxnSpPr/>
          <p:nvPr/>
        </p:nvCxnSpPr>
        <p:spPr>
          <a:xfrm rot="5400000" flipH="1">
            <a:off x="2545376" y="1660667"/>
            <a:ext cx="925726" cy="5073267"/>
          </a:xfrm>
          <a:prstGeom prst="bentConnector3">
            <a:avLst>
              <a:gd name="adj1" fmla="val -18521"/>
            </a:avLst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>
            <a:extLst>
              <a:ext uri="{FF2B5EF4-FFF2-40B4-BE49-F238E27FC236}">
                <a16:creationId xmlns:a16="http://schemas.microsoft.com/office/drawing/2014/main" xmlns="" id="{5D7CF496-4A15-E340-88E2-E27A6185B46E}"/>
              </a:ext>
            </a:extLst>
          </p:cNvPr>
          <p:cNvCxnSpPr/>
          <p:nvPr/>
        </p:nvCxnSpPr>
        <p:spPr>
          <a:xfrm rot="5400000" flipH="1">
            <a:off x="1625804" y="2580253"/>
            <a:ext cx="917720" cy="3226089"/>
          </a:xfrm>
          <a:prstGeom prst="bentConnector3">
            <a:avLst>
              <a:gd name="adj1" fmla="val -18682"/>
            </a:avLst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69078" y="3734439"/>
            <a:ext cx="3184336" cy="1350215"/>
            <a:chOff x="169078" y="3734424"/>
            <a:chExt cx="3184336" cy="1350215"/>
          </a:xfrm>
        </p:grpSpPr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xmlns="" id="{D323EAD8-49FC-6645-886D-E6017B1DEFE7}"/>
                </a:ext>
              </a:extLst>
            </p:cNvPr>
            <p:cNvCxnSpPr/>
            <p:nvPr/>
          </p:nvCxnSpPr>
          <p:spPr>
            <a:xfrm rot="5400000" flipH="1">
              <a:off x="751690" y="3454339"/>
              <a:ext cx="917720" cy="1477889"/>
            </a:xfrm>
            <a:prstGeom prst="bentConnector3">
              <a:avLst>
                <a:gd name="adj1" fmla="val -18682"/>
              </a:avLst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879974" y="4899138"/>
              <a:ext cx="2473440" cy="175988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ea typeface="ＭＳ Ｐゴシック" pitchFamily="34" charset="-128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69078" y="4856329"/>
              <a:ext cx="710896" cy="228310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059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36" y="17207"/>
            <a:ext cx="8531225" cy="537754"/>
          </a:xfrm>
        </p:spPr>
        <p:txBody>
          <a:bodyPr/>
          <a:lstStyle/>
          <a:p>
            <a:pPr algn="ctr"/>
            <a:r>
              <a:rPr lang="en-US" sz="3200" b="1">
                <a:solidFill>
                  <a:srgbClr val="4B87CC"/>
                </a:solidFill>
                <a:latin typeface="+mn-lt"/>
              </a:rPr>
              <a:t>Industry’s First White-Box XGS-PON OLT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16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3" y="905933"/>
            <a:ext cx="2984166" cy="384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905503" y="4757082"/>
            <a:ext cx="2984166" cy="3677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1" y="506797"/>
            <a:ext cx="3056136" cy="3837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44416" y="684309"/>
            <a:ext cx="372305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504D"/>
                </a:solidFill>
                <a:latin typeface="Calibri"/>
              </a:rPr>
              <a:t>White-Box = Open-Hardware Specs (OCP)</a:t>
            </a:r>
          </a:p>
          <a:p>
            <a:r>
              <a:rPr lang="en-US" sz="1600" b="1">
                <a:solidFill>
                  <a:srgbClr val="C0504D"/>
                </a:solidFill>
                <a:latin typeface="Calibri"/>
              </a:rPr>
              <a:t>		+ Open-source software (ONF)</a:t>
            </a:r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3987525" y="1620581"/>
            <a:ext cx="1854475" cy="137901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Edgecore</a:t>
            </a:r>
          </a:p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 ASFvOLT16 </a:t>
            </a:r>
          </a:p>
          <a:p>
            <a:pPr algn="r"/>
            <a:r>
              <a:rPr lang="en-US" sz="2000" dirty="0" err="1" smtClean="0">
                <a:solidFill>
                  <a:srgbClr val="004B7D"/>
                </a:solidFill>
              </a:rPr>
              <a:t>Whitebox</a:t>
            </a:r>
            <a:r>
              <a:rPr lang="en-US" sz="2000" dirty="0" smtClean="0">
                <a:solidFill>
                  <a:srgbClr val="004B7D"/>
                </a:solidFill>
              </a:rPr>
              <a:t> OLT</a:t>
            </a:r>
            <a:endParaRPr lang="en-US" sz="2000" dirty="0">
              <a:solidFill>
                <a:srgbClr val="004B7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4863" y="3073852"/>
            <a:ext cx="144260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>
                <a:solidFill>
                  <a:srgbClr val="C0504D"/>
                </a:solidFill>
                <a:latin typeface="Calibri"/>
              </a:rPr>
              <a:t>Hardware available</a:t>
            </a:r>
          </a:p>
          <a:p>
            <a:r>
              <a:rPr lang="en-US" b="1">
                <a:solidFill>
                  <a:srgbClr val="C0504D"/>
                </a:solidFill>
                <a:latin typeface="Calibri"/>
              </a:rPr>
              <a:t>July 2017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7836" y="587577"/>
            <a:ext cx="1624244" cy="5275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VOLTHA</a:t>
            </a:r>
          </a:p>
          <a:p>
            <a:pPr algn="ctr" defTabSz="457181"/>
            <a:r>
              <a:rPr lang="en-US">
                <a:solidFill>
                  <a:prstClr val="white"/>
                </a:solidFill>
                <a:latin typeface="Calibri"/>
              </a:rPr>
              <a:t>core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8318" y="3887404"/>
            <a:ext cx="1826099" cy="7820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  <a:p>
            <a:pPr algn="ctr" defTabSz="457181"/>
            <a:r>
              <a:rPr lang="en-US" sz="1600">
                <a:solidFill>
                  <a:prstClr val="black"/>
                </a:solidFill>
                <a:latin typeface="Calibri"/>
              </a:rPr>
              <a:t>Whitebox OLT</a:t>
            </a:r>
          </a:p>
          <a:p>
            <a:pPr algn="ctr" defTabSz="457181"/>
            <a:r>
              <a:rPr lang="en-US" sz="1050">
                <a:solidFill>
                  <a:prstClr val="black"/>
                </a:solidFill>
                <a:latin typeface="Calibri"/>
              </a:rPr>
              <a:t>(including EdgeCore)</a:t>
            </a:r>
            <a:endParaRPr lang="en-US" sz="1600">
              <a:solidFill>
                <a:prstClr val="black"/>
              </a:solidFill>
              <a:latin typeface="Calibri"/>
            </a:endParaRPr>
          </a:p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85568" y="1115116"/>
            <a:ext cx="1489907" cy="4945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/>
            <a:r>
              <a:rPr lang="en-US" sz="1200">
                <a:solidFill>
                  <a:prstClr val="black"/>
                </a:solidFill>
                <a:latin typeface="Calibri"/>
              </a:rPr>
              <a:t>OpenOLT Adaptor</a:t>
            </a:r>
          </a:p>
          <a:p>
            <a:pPr algn="ctr" defTabSz="457181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9" name="Straight Arrow Connector 38"/>
          <p:cNvCxnSpPr>
            <a:stCxn id="38" idx="2"/>
            <a:endCxn id="37" idx="0"/>
          </p:cNvCxnSpPr>
          <p:nvPr/>
        </p:nvCxnSpPr>
        <p:spPr>
          <a:xfrm>
            <a:off x="1130522" y="1609678"/>
            <a:ext cx="846" cy="2277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" y="2374469"/>
            <a:ext cx="1130512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GRPC</a:t>
            </a:r>
          </a:p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generic</a:t>
            </a:r>
          </a:p>
          <a:p>
            <a:pPr algn="r" defTabSz="457181"/>
            <a:r>
              <a:rPr lang="en-US" sz="1200">
                <a:solidFill>
                  <a:prstClr val="black"/>
                </a:solidFill>
                <a:latin typeface="Calibri"/>
              </a:rPr>
              <a:t>protobufs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46158" y="3897419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C++ GRPC srv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6158" y="1421375"/>
            <a:ext cx="974765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Py GRPC client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6158" y="4102568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Chip Driver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43139" y="4444493"/>
            <a:ext cx="974765" cy="1883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r>
              <a:rPr lang="en-US" sz="1000">
                <a:solidFill>
                  <a:prstClr val="white"/>
                </a:solidFill>
                <a:latin typeface="Calibri"/>
              </a:rPr>
              <a:t>SDK(s)</a:t>
            </a: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331013" y="2058532"/>
            <a:ext cx="1854475" cy="94299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/>
            <a:r>
              <a:rPr lang="en-US" sz="2000" dirty="0" smtClean="0">
                <a:solidFill>
                  <a:srgbClr val="004B7D"/>
                </a:solidFill>
              </a:rPr>
              <a:t>OpenOLT Software</a:t>
            </a:r>
          </a:p>
        </p:txBody>
      </p:sp>
      <p:cxnSp>
        <p:nvCxnSpPr>
          <p:cNvPr id="10" name="Straight Arrow Connector 9"/>
          <p:cNvCxnSpPr>
            <a:stCxn id="45" idx="0"/>
          </p:cNvCxnSpPr>
          <p:nvPr/>
        </p:nvCxnSpPr>
        <p:spPr>
          <a:xfrm flipH="1" flipV="1">
            <a:off x="1875475" y="1749656"/>
            <a:ext cx="382776" cy="435194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5" idx="2"/>
          </p:cNvCxnSpPr>
          <p:nvPr/>
        </p:nvCxnSpPr>
        <p:spPr>
          <a:xfrm flipH="1">
            <a:off x="1705133" y="3001525"/>
            <a:ext cx="553118" cy="790876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595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40" grpId="0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9719"/>
            <a:ext cx="8229600" cy="556021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chemeClr val="accent1"/>
                </a:solidFill>
              </a:rPr>
              <a:t>Abstraction: PON as a Quasi-Ethernet Switch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3553" y="833438"/>
            <a:ext cx="6350307" cy="1508126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96534" y="1127126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val 7"/>
          <p:cNvSpPr/>
          <p:nvPr/>
        </p:nvSpPr>
        <p:spPr>
          <a:xfrm>
            <a:off x="1296534" y="1462727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val 8"/>
          <p:cNvSpPr/>
          <p:nvPr/>
        </p:nvSpPr>
        <p:spPr>
          <a:xfrm>
            <a:off x="1296534" y="1798319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646837" y="1127126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646837" y="1462727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646837" y="1798319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1551" y="937604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Match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1482" y="939827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0986" y="939827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Meter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9930" y="937604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Queues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8874" y="926176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Scheduler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90309" y="1379815"/>
            <a:ext cx="970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In-port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pbits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6140" y="1379823"/>
            <a:ext cx="1262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Push vlans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Apply meter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Assign queue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Outport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952557" y="1579563"/>
            <a:ext cx="1137763" cy="7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4445215" y="1382873"/>
            <a:ext cx="448380" cy="409257"/>
            <a:chOff x="4445215" y="1676583"/>
            <a:chExt cx="448380" cy="454730"/>
          </a:xfrm>
        </p:grpSpPr>
        <p:sp>
          <p:nvSpPr>
            <p:cNvPr id="23" name="Rectangle 22"/>
            <p:cNvSpPr/>
            <p:nvPr/>
          </p:nvSpPr>
          <p:spPr>
            <a:xfrm>
              <a:off x="4445215" y="1676583"/>
              <a:ext cx="448380" cy="14993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45215" y="1828983"/>
              <a:ext cx="448380" cy="14993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45215" y="1981383"/>
              <a:ext cx="448380" cy="1499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986585" y="1587501"/>
            <a:ext cx="3616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039135" y="1587501"/>
            <a:ext cx="3616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108" y="1373849"/>
            <a:ext cx="533615" cy="558757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694294" y="1382873"/>
            <a:ext cx="335155" cy="54972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154837" y="1539876"/>
            <a:ext cx="511553" cy="1247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urved Right Arrow 36"/>
          <p:cNvSpPr/>
          <p:nvPr/>
        </p:nvSpPr>
        <p:spPr>
          <a:xfrm rot="1061828">
            <a:off x="6312969" y="1378865"/>
            <a:ext cx="165509" cy="50923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7211272" y="1576079"/>
            <a:ext cx="788350" cy="3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67577" y="1035874"/>
            <a:ext cx="112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UNI 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Ports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78343" y="981378"/>
            <a:ext cx="112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NNI 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Ports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378375" y="2843839"/>
            <a:ext cx="6350307" cy="1508126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281356" y="3137528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281356" y="3473123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281356" y="3808721"/>
            <a:ext cx="194037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7631663" y="3137528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7631663" y="3473123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7631663" y="3808721"/>
            <a:ext cx="194037" cy="1905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16373" y="2948005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Match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76304" y="2950228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Action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75808" y="2950228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Meter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75131" y="3390225"/>
            <a:ext cx="970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In-port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90962" y="3390224"/>
            <a:ext cx="1262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Push vlans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Apply meter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GOTO table</a:t>
            </a:r>
          </a:p>
          <a:p>
            <a:pPr defTabSz="457181"/>
            <a:r>
              <a:rPr lang="en-US" sz="1400">
                <a:solidFill>
                  <a:prstClr val="black"/>
                </a:solidFill>
                <a:latin typeface="Calibri"/>
              </a:rPr>
              <a:t>Outport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937378" y="3589964"/>
            <a:ext cx="1137763" cy="7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4430037" y="3393275"/>
            <a:ext cx="448380" cy="409257"/>
            <a:chOff x="4445215" y="1676583"/>
            <a:chExt cx="448380" cy="454730"/>
          </a:xfrm>
        </p:grpSpPr>
        <p:sp>
          <p:nvSpPr>
            <p:cNvPr id="53" name="Rectangle 52"/>
            <p:cNvSpPr/>
            <p:nvPr/>
          </p:nvSpPr>
          <p:spPr>
            <a:xfrm>
              <a:off x="4445215" y="1676583"/>
              <a:ext cx="448380" cy="14993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5215" y="1828983"/>
              <a:ext cx="448380" cy="14993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5215" y="1981383"/>
              <a:ext cx="448380" cy="1499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3971406" y="3597902"/>
            <a:ext cx="3616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023952" y="3597902"/>
            <a:ext cx="3616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196094" y="3586480"/>
            <a:ext cx="788350" cy="3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963165" y="2991780"/>
            <a:ext cx="112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NNI 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Ports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459513" y="3280404"/>
            <a:ext cx="1666955" cy="965020"/>
          </a:xfrm>
          <a:prstGeom prst="rect">
            <a:avLst/>
          </a:prstGeom>
          <a:ln w="6350" cmpd="sng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1"/>
            <a:endParaRPr lang="en-US" sz="16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568304" y="2941024"/>
            <a:ext cx="1128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Table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59501" y="3282633"/>
            <a:ext cx="1887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 sz="1200">
                <a:solidFill>
                  <a:prstClr val="black"/>
                </a:solidFill>
                <a:latin typeface="Calibri"/>
              </a:rPr>
              <a:t>Pbit mapping</a:t>
            </a:r>
          </a:p>
          <a:p>
            <a:pPr defTabSz="457181"/>
            <a:r>
              <a:rPr lang="en-US" sz="1200">
                <a:solidFill>
                  <a:prstClr val="black"/>
                </a:solidFill>
                <a:latin typeface="Calibri"/>
              </a:rPr>
              <a:t>Queuing policy (GEM)</a:t>
            </a:r>
          </a:p>
          <a:p>
            <a:pPr defTabSz="457181"/>
            <a:r>
              <a:rPr lang="en-US" sz="1200">
                <a:solidFill>
                  <a:prstClr val="black"/>
                </a:solidFill>
                <a:latin typeface="Calibri"/>
              </a:rPr>
              <a:t>TCONTs (BW)</a:t>
            </a:r>
          </a:p>
          <a:p>
            <a:pPr defTabSz="457181"/>
            <a:r>
              <a:rPr lang="en-US" sz="1200">
                <a:solidFill>
                  <a:prstClr val="black"/>
                </a:solidFill>
                <a:latin typeface="Calibri"/>
              </a:rPr>
              <a:t>GEMs per TCONT</a:t>
            </a:r>
          </a:p>
          <a:p>
            <a:pPr defTabSz="457181"/>
            <a:r>
              <a:rPr lang="en-US" sz="1200">
                <a:solidFill>
                  <a:prstClr val="black"/>
                </a:solidFill>
                <a:latin typeface="Calibri"/>
              </a:rPr>
              <a:t>Scheduler policy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3576" y="2875563"/>
            <a:ext cx="112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UNI </a:t>
            </a:r>
          </a:p>
          <a:p>
            <a:pPr algn="ctr" defTabSz="457181"/>
            <a:r>
              <a:rPr lang="en-US">
                <a:solidFill>
                  <a:prstClr val="black"/>
                </a:solidFill>
                <a:latin typeface="Calibri"/>
              </a:rPr>
              <a:t>Ports</a:t>
            </a:r>
          </a:p>
        </p:txBody>
      </p:sp>
      <p:sp>
        <p:nvSpPr>
          <p:cNvPr id="64" name="Up Arrow 63"/>
          <p:cNvSpPr/>
          <p:nvPr/>
        </p:nvSpPr>
        <p:spPr>
          <a:xfrm>
            <a:off x="6085714" y="4248913"/>
            <a:ext cx="379255" cy="52152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284250" y="4787383"/>
            <a:ext cx="243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1"/>
            <a:r>
              <a:rPr lang="en-US">
                <a:solidFill>
                  <a:prstClr val="black"/>
                </a:solidFill>
                <a:latin typeface="Calibri"/>
              </a:rPr>
              <a:t>Technology Profiles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08522" y="26200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33214" y="26378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33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34" grpId="0" animBg="1"/>
      <p:bldP spid="37" grpId="0" animBg="1"/>
      <p:bldP spid="31" grpId="0" animBg="1"/>
      <p:bldP spid="3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9" grpId="0"/>
      <p:bldP spid="60" grpId="0" animBg="1"/>
      <p:bldP spid="61" grpId="0"/>
      <p:bldP spid="62" grpId="0"/>
      <p:bldP spid="63" grpId="0"/>
      <p:bldP spid="64" grpId="0" animBg="1"/>
      <p:bldP spid="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>
            <a:spLocks noGrp="1"/>
          </p:cNvSpPr>
          <p:nvPr>
            <p:ph type="title"/>
          </p:nvPr>
        </p:nvSpPr>
        <p:spPr>
          <a:xfrm>
            <a:off x="311700" y="769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4B87CC"/>
                </a:solidFill>
                <a:latin typeface="Calibri"/>
                <a:cs typeface="Calibri"/>
              </a:rPr>
              <a:t>VOLTHA </a:t>
            </a:r>
            <a:r>
              <a:rPr lang="en-US" sz="3200" b="1">
                <a:solidFill>
                  <a:srgbClr val="4B87CC"/>
                </a:solidFill>
                <a:latin typeface="Calibri"/>
                <a:cs typeface="Calibri"/>
              </a:rPr>
              <a:t>T</a:t>
            </a:r>
            <a:r>
              <a:rPr lang="en" sz="3200" b="1">
                <a:solidFill>
                  <a:srgbClr val="4B87CC"/>
                </a:solidFill>
                <a:latin typeface="Calibri"/>
                <a:cs typeface="Calibri"/>
              </a:rPr>
              <a:t>rials</a:t>
            </a:r>
            <a:endParaRPr sz="3200" b="1">
              <a:solidFill>
                <a:srgbClr val="4B87CC"/>
              </a:solidFill>
              <a:latin typeface="Calibri"/>
              <a:cs typeface="Calibri"/>
            </a:endParaRPr>
          </a:p>
        </p:txBody>
      </p:sp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106572" y="726164"/>
            <a:ext cx="903742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</a:rPr>
              <a:t>VOLTHA 2.0 </a:t>
            </a:r>
            <a:r>
              <a:rPr lang="en">
                <a:solidFill>
                  <a:schemeClr val="accent5"/>
                </a:solidFill>
              </a:rPr>
              <a:t>is targeted for </a:t>
            </a:r>
            <a:r>
              <a:rPr lang="en" b="1">
                <a:solidFill>
                  <a:schemeClr val="accent5"/>
                </a:solidFill>
              </a:rPr>
              <a:t>trials</a:t>
            </a:r>
            <a:r>
              <a:rPr lang="en">
                <a:solidFill>
                  <a:schemeClr val="accent5"/>
                </a:solidFill>
              </a:rPr>
              <a:t> at </a:t>
            </a:r>
            <a:r>
              <a:rPr lang="en"/>
              <a:t>- </a:t>
            </a:r>
            <a:r>
              <a:rPr lang="en" b="1">
                <a:solidFill>
                  <a:srgbClr val="800000"/>
                </a:solidFill>
              </a:rPr>
              <a:t>AT&amp;T, D</a:t>
            </a:r>
            <a:r>
              <a:rPr lang="en-US" b="1">
                <a:solidFill>
                  <a:srgbClr val="800000"/>
                </a:solidFill>
              </a:rPr>
              <a:t>eutsche </a:t>
            </a:r>
            <a:r>
              <a:rPr lang="en" b="1">
                <a:solidFill>
                  <a:srgbClr val="800000"/>
                </a:solidFill>
              </a:rPr>
              <a:t>T</a:t>
            </a:r>
            <a:r>
              <a:rPr lang="en-US" b="1">
                <a:solidFill>
                  <a:srgbClr val="800000"/>
                </a:solidFill>
              </a:rPr>
              <a:t>elekom, Telefonica,</a:t>
            </a:r>
            <a:r>
              <a:rPr lang="en" b="1">
                <a:solidFill>
                  <a:srgbClr val="800000"/>
                </a:solidFill>
              </a:rPr>
              <a:t> GFiber </a:t>
            </a:r>
            <a:endParaRPr b="1">
              <a:solidFill>
                <a:srgbClr val="800000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Interest from many others – </a:t>
            </a:r>
            <a:endParaRPr lang="en-US">
              <a:solidFill>
                <a:schemeClr val="accent2"/>
              </a:solidFill>
            </a:endParaRP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r>
              <a:rPr lang="en" sz="1800">
                <a:solidFill>
                  <a:schemeClr val="accent2"/>
                </a:solidFill>
              </a:rPr>
              <a:t>T</a:t>
            </a:r>
            <a:r>
              <a:rPr lang="en-US" sz="1800">
                <a:solidFill>
                  <a:schemeClr val="accent2"/>
                </a:solidFill>
              </a:rPr>
              <a:t>urk </a:t>
            </a:r>
            <a:r>
              <a:rPr lang="en" sz="1800">
                <a:solidFill>
                  <a:schemeClr val="accent2"/>
                </a:solidFill>
              </a:rPr>
              <a:t>T</a:t>
            </a:r>
            <a:r>
              <a:rPr lang="en-US" sz="1800">
                <a:solidFill>
                  <a:schemeClr val="accent2"/>
                </a:solidFill>
              </a:rPr>
              <a:t>elecom</a:t>
            </a: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r>
              <a:rPr lang="en" sz="1800">
                <a:solidFill>
                  <a:schemeClr val="accent2"/>
                </a:solidFill>
              </a:rPr>
              <a:t>B</a:t>
            </a:r>
            <a:r>
              <a:rPr lang="en-US" sz="1800">
                <a:solidFill>
                  <a:schemeClr val="accent2"/>
                </a:solidFill>
              </a:rPr>
              <a:t>ritish </a:t>
            </a:r>
            <a:r>
              <a:rPr lang="en" sz="1800">
                <a:solidFill>
                  <a:schemeClr val="accent2"/>
                </a:solidFill>
              </a:rPr>
              <a:t>T</a:t>
            </a:r>
            <a:r>
              <a:rPr lang="en-US" sz="1800">
                <a:solidFill>
                  <a:schemeClr val="accent2"/>
                </a:solidFill>
              </a:rPr>
              <a:t>elecom</a:t>
            </a:r>
            <a:r>
              <a:rPr lang="en" sz="1800">
                <a:solidFill>
                  <a:schemeClr val="accent2"/>
                </a:solidFill>
              </a:rPr>
              <a:t> </a:t>
            </a:r>
            <a:endParaRPr lang="en-US" sz="1800">
              <a:solidFill>
                <a:schemeClr val="accent2"/>
              </a:solidFill>
            </a:endParaRP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r>
              <a:rPr lang="en-US" sz="1800">
                <a:solidFill>
                  <a:schemeClr val="accent2"/>
                </a:solidFill>
              </a:rPr>
              <a:t>Telecom Italia</a:t>
            </a: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r>
              <a:rPr lang="en" sz="1800">
                <a:solidFill>
                  <a:schemeClr val="accent2"/>
                </a:solidFill>
              </a:rPr>
              <a:t>FastWeb</a:t>
            </a:r>
            <a:endParaRPr lang="en-US" sz="1800">
              <a:solidFill>
                <a:schemeClr val="accent2"/>
              </a:solidFill>
            </a:endParaRP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r>
              <a:rPr lang="en-US" sz="1800">
                <a:solidFill>
                  <a:schemeClr val="accent2"/>
                </a:solidFill>
              </a:rPr>
              <a:t>Portugal Telecom</a:t>
            </a:r>
          </a:p>
          <a:p>
            <a:pPr marL="742950" lvl="1" indent="-285750">
              <a:lnSpc>
                <a:spcPct val="100000"/>
              </a:lnSpc>
              <a:spcBef>
                <a:spcPts val="800"/>
              </a:spcBef>
            </a:pPr>
            <a:endParaRPr lang="en-US" sz="1800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4387166" y="1678604"/>
            <a:ext cx="3099435" cy="2164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buFont typeface="Arial"/>
              <a:buChar char="•"/>
            </a:pPr>
            <a:r>
              <a:rPr lang="en"/>
              <a:t>CenturyLink</a:t>
            </a:r>
            <a:endParaRPr lang="en-US"/>
          </a:p>
          <a:p>
            <a:pPr marL="285750" indent="-285750">
              <a:spcBef>
                <a:spcPts val="800"/>
              </a:spcBef>
              <a:buFont typeface="Arial"/>
              <a:buChar char="•"/>
            </a:pPr>
            <a:r>
              <a:rPr lang="en"/>
              <a:t>Comcast</a:t>
            </a:r>
            <a:endParaRPr lang="en-US"/>
          </a:p>
          <a:p>
            <a:pPr marL="285750" indent="-285750">
              <a:spcBef>
                <a:spcPts val="800"/>
              </a:spcBef>
              <a:buFont typeface="Arial"/>
              <a:buChar char="•"/>
            </a:pPr>
            <a:r>
              <a:rPr lang="en"/>
              <a:t>NTT</a:t>
            </a:r>
            <a:endParaRPr lang="en-US"/>
          </a:p>
          <a:p>
            <a:pPr marL="285750" indent="-285750">
              <a:spcBef>
                <a:spcPts val="800"/>
              </a:spcBef>
              <a:buFont typeface="Arial"/>
              <a:buChar char="•"/>
            </a:pPr>
            <a:r>
              <a:rPr lang="en"/>
              <a:t>Reliance Jio</a:t>
            </a:r>
            <a:endParaRPr lang="en-US"/>
          </a:p>
          <a:p>
            <a:pPr marL="285750" indent="-285750">
              <a:spcBef>
                <a:spcPts val="800"/>
              </a:spcBef>
              <a:buFont typeface="Arial"/>
              <a:buChar char="•"/>
            </a:pPr>
            <a:r>
              <a:rPr lang="en-US"/>
              <a:t>China Mobile</a:t>
            </a:r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9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Traditional Residential Access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30" y="1415330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Residence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74114" y="1415312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Central Office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85809" y="2719945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CPE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29223" y="2719945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ONU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75129" y="2719945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OLT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53501" y="2719945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ETH AGG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652069" y="2722293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BNG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12" name="Straight Connector 11"/>
          <p:cNvCxnSpPr>
            <a:stCxn id="11" idx="3"/>
            <a:endCxn id="17" idx="2"/>
          </p:cNvCxnSpPr>
          <p:nvPr/>
        </p:nvCxnSpPr>
        <p:spPr>
          <a:xfrm flipV="1">
            <a:off x="6226931" y="2921216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" idx="3"/>
            <a:endCxn id="11" idx="1"/>
          </p:cNvCxnSpPr>
          <p:nvPr/>
        </p:nvCxnSpPr>
        <p:spPr>
          <a:xfrm>
            <a:off x="5080846" y="2924566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  <a:endCxn id="10" idx="1"/>
          </p:cNvCxnSpPr>
          <p:nvPr/>
        </p:nvCxnSpPr>
        <p:spPr>
          <a:xfrm>
            <a:off x="3960577" y="2924566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9" idx="1"/>
          </p:cNvCxnSpPr>
          <p:nvPr/>
        </p:nvCxnSpPr>
        <p:spPr>
          <a:xfrm>
            <a:off x="2808105" y="2924566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8" idx="1"/>
          </p:cNvCxnSpPr>
          <p:nvPr/>
        </p:nvCxnSpPr>
        <p:spPr>
          <a:xfrm>
            <a:off x="2056559" y="2924565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loud 16"/>
          <p:cNvSpPr/>
          <p:nvPr/>
        </p:nvSpPr>
        <p:spPr>
          <a:xfrm>
            <a:off x="6929299" y="2222321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  <a:endParaRPr lang="en-US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6859" y="3711227"/>
            <a:ext cx="3651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CPE – Customer Premises Equipment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OLT – Optical Line Termination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BNG – Broadband Network Gateway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88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376" y="1639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Residential CORD – Disaggregated Services 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3530" y="1414832"/>
            <a:ext cx="1699509" cy="1982859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Residence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74114" y="1414814"/>
            <a:ext cx="3453031" cy="1982860"/>
          </a:xfrm>
          <a:prstGeom prst="rect">
            <a:avLst/>
          </a:prstGeom>
          <a:solidFill>
            <a:srgbClr val="D6E6F2"/>
          </a:solidFill>
          <a:ln w="38100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/>
              </a:rPr>
              <a:t>Central Office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85809" y="2719447"/>
            <a:ext cx="570695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CPE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29223" y="2719447"/>
            <a:ext cx="57888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ONU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75129" y="2719447"/>
            <a:ext cx="585448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OLT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10" name="Straight Connector 9"/>
          <p:cNvCxnSpPr>
            <a:stCxn id="31" idx="3"/>
            <a:endCxn id="14" idx="2"/>
          </p:cNvCxnSpPr>
          <p:nvPr/>
        </p:nvCxnSpPr>
        <p:spPr>
          <a:xfrm flipV="1">
            <a:off x="6226931" y="2920718"/>
            <a:ext cx="707760" cy="569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3"/>
            <a:endCxn id="33" idx="1"/>
          </p:cNvCxnSpPr>
          <p:nvPr/>
        </p:nvCxnSpPr>
        <p:spPr>
          <a:xfrm>
            <a:off x="3960577" y="2924068"/>
            <a:ext cx="4929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3"/>
            <a:endCxn id="9" idx="1"/>
          </p:cNvCxnSpPr>
          <p:nvPr/>
        </p:nvCxnSpPr>
        <p:spPr>
          <a:xfrm>
            <a:off x="2808105" y="2924068"/>
            <a:ext cx="567024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3"/>
            <a:endCxn id="8" idx="1"/>
          </p:cNvCxnSpPr>
          <p:nvPr/>
        </p:nvCxnSpPr>
        <p:spPr>
          <a:xfrm>
            <a:off x="2056559" y="2924067"/>
            <a:ext cx="172721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loud 13"/>
          <p:cNvSpPr/>
          <p:nvPr/>
        </p:nvSpPr>
        <p:spPr>
          <a:xfrm>
            <a:off x="6929299" y="2221823"/>
            <a:ext cx="1739039" cy="139779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Backbone</a:t>
            </a:r>
          </a:p>
          <a:p>
            <a:pPr algn="ctr">
              <a:lnSpc>
                <a:spcPct val="8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  <a:endParaRPr lang="en-US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17" name="Straight Arrow Connector 16"/>
          <p:cNvCxnSpPr>
            <a:endCxn id="21" idx="4"/>
          </p:cNvCxnSpPr>
          <p:nvPr/>
        </p:nvCxnSpPr>
        <p:spPr>
          <a:xfrm flipV="1">
            <a:off x="3667853" y="2527866"/>
            <a:ext cx="0" cy="300124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6598" y="3017877"/>
            <a:ext cx="827413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22" idx="4"/>
          </p:cNvCxnSpPr>
          <p:nvPr/>
        </p:nvCxnSpPr>
        <p:spPr>
          <a:xfrm flipV="1">
            <a:off x="5934236" y="2064272"/>
            <a:ext cx="1838" cy="763718"/>
          </a:xfrm>
          <a:prstGeom prst="straightConnector1">
            <a:avLst/>
          </a:prstGeom>
          <a:ln>
            <a:solidFill>
              <a:srgbClr val="008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329183" y="1842578"/>
            <a:ext cx="819727" cy="26675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rgbClr val="FFFFFF"/>
                </a:solidFill>
                <a:latin typeface="Arial"/>
              </a:rPr>
              <a:t>vBNG</a:t>
            </a:r>
            <a:endParaRPr lang="en-US" sz="11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216443" y="2261127"/>
            <a:ext cx="902820" cy="266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FF"/>
                </a:solidFill>
                <a:latin typeface="Arial"/>
              </a:rPr>
              <a:t>VOLTHA</a:t>
            </a:r>
            <a:endParaRPr lang="en-US" sz="9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314289" y="1659014"/>
            <a:ext cx="1243591" cy="405257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rgbClr val="FFFFFF"/>
                </a:solidFill>
                <a:latin typeface="Arial"/>
              </a:rPr>
              <a:t>Quagga</a:t>
            </a:r>
            <a:endParaRPr lang="en-US" sz="110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3" name="Straight Arrow Connector 22"/>
          <p:cNvCxnSpPr>
            <a:endCxn id="21" idx="6"/>
          </p:cNvCxnSpPr>
          <p:nvPr/>
        </p:nvCxnSpPr>
        <p:spPr>
          <a:xfrm flipH="1">
            <a:off x="4119271" y="2394488"/>
            <a:ext cx="1814973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20" idx="4"/>
          </p:cNvCxnSpPr>
          <p:nvPr/>
        </p:nvCxnSpPr>
        <p:spPr>
          <a:xfrm rot="10800000">
            <a:off x="4739043" y="2109317"/>
            <a:ext cx="1195195" cy="173142"/>
          </a:xfrm>
          <a:prstGeom prst="bentConnector2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33" idx="3"/>
            <a:endCxn id="31" idx="1"/>
          </p:cNvCxnSpPr>
          <p:nvPr/>
        </p:nvCxnSpPr>
        <p:spPr>
          <a:xfrm>
            <a:off x="5080846" y="2924068"/>
            <a:ext cx="571229" cy="234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652069" y="2721795"/>
            <a:ext cx="574879" cy="409241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BNG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453501" y="2719447"/>
            <a:ext cx="627322" cy="40924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ETH AGG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65295" y="670211"/>
            <a:ext cx="129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Virtual OLT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manages and abstracts PON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375137" y="1335009"/>
            <a:ext cx="180871" cy="8868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960578" y="670219"/>
            <a:ext cx="1738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VNF/PNF for per 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Subscriber policies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453502" y="1141111"/>
            <a:ext cx="148978" cy="701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143904" y="827541"/>
            <a:ext cx="1857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Routing control protocols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(BGP, OSPF) for interfacing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 with upstream network</a:t>
            </a:r>
          </a:p>
        </p:txBody>
      </p:sp>
      <p:cxnSp>
        <p:nvCxnSpPr>
          <p:cNvPr id="39" name="Straight Arrow Connector 38"/>
          <p:cNvCxnSpPr>
            <a:endCxn id="22" idx="7"/>
          </p:cNvCxnSpPr>
          <p:nvPr/>
        </p:nvCxnSpPr>
        <p:spPr>
          <a:xfrm flipH="1">
            <a:off x="6375749" y="1278269"/>
            <a:ext cx="182122" cy="4400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31275" y="3728923"/>
            <a:ext cx="2316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Fabric provides vRouter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Forwarding plane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&amp; network functions replacing the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ETH AGG and BNG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5652053" y="3628166"/>
            <a:ext cx="166730" cy="3362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329176" y="2944567"/>
            <a:ext cx="1963902" cy="621756"/>
            <a:chOff x="4329176" y="2997859"/>
            <a:chExt cx="1963902" cy="621756"/>
          </a:xfrm>
        </p:grpSpPr>
        <p:sp>
          <p:nvSpPr>
            <p:cNvPr id="25" name="Rectangle 24"/>
            <p:cNvSpPr/>
            <p:nvPr/>
          </p:nvSpPr>
          <p:spPr>
            <a:xfrm>
              <a:off x="4329176" y="3007194"/>
              <a:ext cx="1963894" cy="6124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293070" y="3007194"/>
              <a:ext cx="0" cy="61242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329176" y="3619613"/>
              <a:ext cx="196389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4329213" y="3016147"/>
              <a:ext cx="1" cy="594322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522801" y="3131036"/>
              <a:ext cx="15250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prstClr val="white"/>
                  </a:solidFill>
                  <a:latin typeface="Calibri"/>
                </a:rPr>
                <a:t>Trellis Fabric</a:t>
              </a:r>
              <a:endParaRPr lang="en-US" sz="1600" b="1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148911" y="2998049"/>
              <a:ext cx="1144167" cy="18099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4329183" y="2997859"/>
              <a:ext cx="819727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1485818" y="4654418"/>
            <a:ext cx="739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4F81BD"/>
                </a:solidFill>
                <a:latin typeface="Calibri"/>
              </a:rPr>
              <a:t>+ the ability to introduce other edge-compute services per subscriber</a:t>
            </a:r>
          </a:p>
        </p:txBody>
      </p:sp>
    </p:spTree>
    <p:extLst>
      <p:ext uri="{BB962C8B-B14F-4D97-AF65-F5344CB8AC3E}">
        <p14:creationId xmlns:p14="http://schemas.microsoft.com/office/powerpoint/2010/main" val="4145779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36" grpId="0"/>
      <p:bldP spid="38" grpId="0"/>
      <p:bldP spid="40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0"/>
            <a:ext cx="3857625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975" y="1546916"/>
            <a:ext cx="2371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4F81BD"/>
                </a:solidFill>
              </a:rPr>
              <a:t>Broadband</a:t>
            </a:r>
          </a:p>
          <a:p>
            <a:r>
              <a:rPr lang="en-US" sz="2800" b="1">
                <a:solidFill>
                  <a:srgbClr val="4F81BD"/>
                </a:solidFill>
              </a:rPr>
              <a:t>World Forum (BBWF)</a:t>
            </a:r>
          </a:p>
          <a:p>
            <a:r>
              <a:rPr lang="en-US" sz="2800" b="1">
                <a:solidFill>
                  <a:srgbClr val="4F81BD"/>
                </a:solidFill>
              </a:rPr>
              <a:t>Berlin, Oct’17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192" y="414083"/>
            <a:ext cx="1928642" cy="1402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192" y="1910374"/>
            <a:ext cx="1928642" cy="14026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177" y="3464129"/>
            <a:ext cx="1871657" cy="136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0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471122" y="1726925"/>
            <a:ext cx="3169023" cy="1928826"/>
            <a:chOff x="3471122" y="1726925"/>
            <a:chExt cx="3169023" cy="1928826"/>
          </a:xfrm>
        </p:grpSpPr>
        <p:cxnSp>
          <p:nvCxnSpPr>
            <p:cNvPr id="60" name="Straight Connector 59"/>
            <p:cNvCxnSpPr>
              <a:stCxn id="4" idx="0"/>
            </p:cNvCxnSpPr>
            <p:nvPr/>
          </p:nvCxnSpPr>
          <p:spPr>
            <a:xfrm flipV="1">
              <a:off x="4106949" y="3112205"/>
              <a:ext cx="0" cy="543546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3471122" y="2913420"/>
              <a:ext cx="1271654" cy="2981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prstClr val="white"/>
                  </a:solidFill>
                  <a:latin typeface="Calibri"/>
                </a:rPr>
                <a:t>VOLTHA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37928" y="1919510"/>
              <a:ext cx="2602217" cy="31059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Calibri"/>
                </a:rPr>
                <a:t>ONOS Cluster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258802" y="2230108"/>
              <a:ext cx="1094" cy="689512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Hexagon 69"/>
            <p:cNvSpPr/>
            <p:nvPr/>
          </p:nvSpPr>
          <p:spPr>
            <a:xfrm>
              <a:off x="4037926" y="1726925"/>
              <a:ext cx="531486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>
                  <a:solidFill>
                    <a:prstClr val="black"/>
                  </a:solidFill>
                  <a:latin typeface="Calibri"/>
                </a:rPr>
                <a:t>vOLT</a:t>
              </a:r>
            </a:p>
          </p:txBody>
        </p:sp>
        <p:sp>
          <p:nvSpPr>
            <p:cNvPr id="71" name="Hexagon 70"/>
            <p:cNvSpPr/>
            <p:nvPr/>
          </p:nvSpPr>
          <p:spPr>
            <a:xfrm>
              <a:off x="4455904" y="1726925"/>
              <a:ext cx="50694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>
                  <a:solidFill>
                    <a:prstClr val="black"/>
                  </a:solidFill>
                  <a:latin typeface="Calibri"/>
                </a:rPr>
                <a:t>dhcp</a:t>
              </a:r>
            </a:p>
          </p:txBody>
        </p:sp>
        <p:sp>
          <p:nvSpPr>
            <p:cNvPr id="72" name="Hexagon 71"/>
            <p:cNvSpPr/>
            <p:nvPr/>
          </p:nvSpPr>
          <p:spPr>
            <a:xfrm>
              <a:off x="4863911" y="1726925"/>
              <a:ext cx="589019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4333020" y="2594012"/>
              <a:ext cx="530888" cy="236149"/>
              <a:chOff x="839117" y="2854618"/>
              <a:chExt cx="1144068" cy="448641"/>
            </a:xfrm>
          </p:grpSpPr>
          <p:sp>
            <p:nvSpPr>
              <p:cNvPr id="103" name="Rounded Rectangle 102"/>
              <p:cNvSpPr/>
              <p:nvPr/>
            </p:nvSpPr>
            <p:spPr>
              <a:xfrm>
                <a:off x="848629" y="2854618"/>
                <a:ext cx="1118195" cy="448641"/>
              </a:xfrm>
              <a:prstGeom prst="roundRect">
                <a:avLst/>
              </a:prstGeom>
              <a:ln w="9525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prstClr val="black"/>
                    </a:solidFill>
                  </a:ln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106" name="Group 105"/>
              <p:cNvGrpSpPr/>
              <p:nvPr/>
            </p:nvGrpSpPr>
            <p:grpSpPr>
              <a:xfrm>
                <a:off x="1937466" y="2937445"/>
                <a:ext cx="45719" cy="272993"/>
                <a:chOff x="4795586" y="4310977"/>
                <a:chExt cx="45719" cy="272993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4795586" y="43109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4795586" y="4538251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839117" y="2854619"/>
                <a:ext cx="48931" cy="404154"/>
                <a:chOff x="2052655" y="4230741"/>
                <a:chExt cx="48931" cy="461067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2055867" y="4230741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2054261" y="43131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2054261" y="4397502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2054261" y="4561582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2052655" y="46460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2054261" y="4478214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127" name="TextBox 126"/>
            <p:cNvSpPr txBox="1"/>
            <p:nvPr/>
          </p:nvSpPr>
          <p:spPr>
            <a:xfrm>
              <a:off x="4333020" y="2301107"/>
              <a:ext cx="3284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prstClr val="black"/>
                  </a:solidFill>
                  <a:latin typeface="Calibri"/>
                </a:rPr>
                <a:t>OF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963403" y="2931321"/>
              <a:ext cx="271861" cy="1744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996343" y="2975046"/>
              <a:ext cx="271861" cy="1744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024402" y="3018771"/>
              <a:ext cx="271861" cy="1744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 b="1">
                  <a:solidFill>
                    <a:prstClr val="black"/>
                  </a:solidFill>
                  <a:latin typeface="Calibri"/>
                </a:rPr>
                <a:t>TP</a:t>
              </a:r>
            </a:p>
          </p:txBody>
        </p:sp>
        <p:sp>
          <p:nvSpPr>
            <p:cNvPr id="132" name="Left Arrow 131"/>
            <p:cNvSpPr/>
            <p:nvPr/>
          </p:nvSpPr>
          <p:spPr>
            <a:xfrm>
              <a:off x="4746061" y="2987694"/>
              <a:ext cx="193269" cy="124511"/>
            </a:xfrm>
            <a:prstGeom prst="leftArrow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65" name="Rounded Rectangle 164"/>
          <p:cNvSpPr/>
          <p:nvPr/>
        </p:nvSpPr>
        <p:spPr>
          <a:xfrm>
            <a:off x="1731968" y="3577667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Rounded Rectangle 163"/>
          <p:cNvSpPr/>
          <p:nvPr/>
        </p:nvSpPr>
        <p:spPr>
          <a:xfrm>
            <a:off x="1828083" y="3484244"/>
            <a:ext cx="2732817" cy="1022685"/>
          </a:xfrm>
          <a:prstGeom prst="roundRect">
            <a:avLst/>
          </a:prstGeom>
          <a:ln w="12700" cmpd="sng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490103" y="3167541"/>
            <a:ext cx="3542132" cy="1249162"/>
            <a:chOff x="1490103" y="3167541"/>
            <a:chExt cx="3542132" cy="1249162"/>
          </a:xfrm>
        </p:grpSpPr>
        <p:sp>
          <p:nvSpPr>
            <p:cNvPr id="56" name="TextBox 55"/>
            <p:cNvSpPr txBox="1"/>
            <p:nvPr/>
          </p:nvSpPr>
          <p:spPr>
            <a:xfrm>
              <a:off x="4649698" y="4074531"/>
              <a:ext cx="38253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prstClr val="black"/>
                  </a:solidFill>
                  <a:latin typeface="Calibri"/>
                </a:rPr>
                <a:t>NNI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490103" y="3167541"/>
              <a:ext cx="3198802" cy="1249162"/>
              <a:chOff x="1490103" y="3167541"/>
              <a:chExt cx="3198802" cy="1249162"/>
            </a:xfrm>
          </p:grpSpPr>
          <p:sp>
            <p:nvSpPr>
              <p:cNvPr id="118" name="Rounded Rectangle 117"/>
              <p:cNvSpPr/>
              <p:nvPr/>
            </p:nvSpPr>
            <p:spPr>
              <a:xfrm>
                <a:off x="1933232" y="3394018"/>
                <a:ext cx="2732817" cy="1022685"/>
              </a:xfrm>
              <a:prstGeom prst="roundRect">
                <a:avLst/>
              </a:prstGeom>
              <a:ln w="12700" cmpd="sng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900255" y="3416840"/>
                <a:ext cx="2788650" cy="978137"/>
                <a:chOff x="1900255" y="4472883"/>
                <a:chExt cx="2788650" cy="1086819"/>
              </a:xfrm>
            </p:grpSpPr>
            <p:sp>
              <p:nvSpPr>
                <p:cNvPr id="4" name="Rounded Rectangle 3"/>
                <p:cNvSpPr/>
                <p:nvPr/>
              </p:nvSpPr>
              <p:spPr>
                <a:xfrm>
                  <a:off x="3547851" y="4738342"/>
                  <a:ext cx="1118195" cy="448641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 flipH="1" flipV="1">
                  <a:off x="2995657" y="4793560"/>
                  <a:ext cx="552194" cy="414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H="1">
                  <a:off x="2995657" y="5083451"/>
                  <a:ext cx="552194" cy="1035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Oval 12"/>
                <p:cNvSpPr/>
                <p:nvPr/>
              </p:nvSpPr>
              <p:spPr>
                <a:xfrm>
                  <a:off x="2905925" y="4752148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4643186" y="4834973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643186" y="506224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905925" y="5154847"/>
                  <a:ext cx="75927" cy="64272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3" idx="2"/>
                  <a:endCxn id="34" idx="3"/>
                </p:cNvCxnSpPr>
                <p:nvPr/>
              </p:nvCxnSpPr>
              <p:spPr>
                <a:xfrm flipH="1" flipV="1">
                  <a:off x="2194976" y="4593396"/>
                  <a:ext cx="710949" cy="1908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>
                  <a:stCxn id="13" idx="3"/>
                  <a:endCxn id="35" idx="3"/>
                </p:cNvCxnSpPr>
                <p:nvPr/>
              </p:nvCxnSpPr>
              <p:spPr>
                <a:xfrm flipH="1">
                  <a:off x="2194976" y="4807008"/>
                  <a:ext cx="722068" cy="7573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19" idx="2"/>
                  <a:endCxn id="36" idx="3"/>
                </p:cNvCxnSpPr>
                <p:nvPr/>
              </p:nvCxnSpPr>
              <p:spPr>
                <a:xfrm flipH="1" flipV="1">
                  <a:off x="2194976" y="5157776"/>
                  <a:ext cx="710949" cy="292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19" idx="3"/>
                  <a:endCxn id="37" idx="3"/>
                </p:cNvCxnSpPr>
                <p:nvPr/>
              </p:nvCxnSpPr>
              <p:spPr>
                <a:xfrm flipH="1">
                  <a:off x="2194976" y="5209707"/>
                  <a:ext cx="722068" cy="22948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ounded Rectangle 33"/>
                <p:cNvSpPr/>
                <p:nvPr/>
              </p:nvSpPr>
              <p:spPr>
                <a:xfrm>
                  <a:off x="1933229" y="447288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1933229" y="4762225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933229" y="5037263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933229" y="5318677"/>
                  <a:ext cx="261747" cy="241025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910369" y="4547677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01861" y="481642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1901861" y="492149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901861" y="5085578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900255" y="5183889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901861" y="5416330"/>
                  <a:ext cx="45719" cy="45719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525538" y="4816420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526094" y="5051644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166863" y="4570536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166863" y="485203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2172116" y="5131297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156707" y="5400925"/>
                  <a:ext cx="45719" cy="45719"/>
                </a:xfrm>
                <a:prstGeom prst="ellipse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3906780" y="3719787"/>
                <a:ext cx="4300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OLT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829522" y="3167541"/>
                <a:ext cx="4905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ONU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90103" y="3484938"/>
                <a:ext cx="3820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prstClr val="black"/>
                    </a:solidFill>
                    <a:latin typeface="Calibri"/>
                  </a:rPr>
                  <a:t>UNI</a:t>
                </a:r>
              </a:p>
            </p:txBody>
          </p:sp>
        </p:grpSp>
      </p:grpSp>
      <p:grpSp>
        <p:nvGrpSpPr>
          <p:cNvPr id="170" name="Group 169"/>
          <p:cNvGrpSpPr/>
          <p:nvPr/>
        </p:nvGrpSpPr>
        <p:grpSpPr>
          <a:xfrm>
            <a:off x="6430362" y="3473197"/>
            <a:ext cx="2246994" cy="899629"/>
            <a:chOff x="6430362" y="3859108"/>
            <a:chExt cx="2246994" cy="999588"/>
          </a:xfrm>
        </p:grpSpPr>
        <p:pic>
          <p:nvPicPr>
            <p:cNvPr id="134" name="Picture 1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3859108"/>
              <a:ext cx="530333" cy="398220"/>
            </a:xfrm>
            <a:prstGeom prst="rect">
              <a:avLst/>
            </a:prstGeom>
          </p:spPr>
        </p:pic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3" y="4460476"/>
              <a:ext cx="530333" cy="398220"/>
            </a:xfrm>
            <a:prstGeom prst="rect">
              <a:avLst/>
            </a:prstGeom>
          </p:spPr>
        </p:pic>
        <p:cxnSp>
          <p:nvCxnSpPr>
            <p:cNvPr id="18" name="Straight Connector 17"/>
            <p:cNvCxnSpPr>
              <a:stCxn id="114" idx="3"/>
              <a:endCxn id="134" idx="1"/>
            </p:cNvCxnSpPr>
            <p:nvPr/>
          </p:nvCxnSpPr>
          <p:spPr>
            <a:xfrm>
              <a:off x="6736777" y="4037512"/>
              <a:ext cx="1410246" cy="20706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16" idx="3"/>
              <a:endCxn id="135" idx="1"/>
            </p:cNvCxnSpPr>
            <p:nvPr/>
          </p:nvCxnSpPr>
          <p:spPr>
            <a:xfrm>
              <a:off x="6430362" y="4648180"/>
              <a:ext cx="1716661" cy="11406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6" idx="3"/>
              <a:endCxn id="134" idx="1"/>
            </p:cNvCxnSpPr>
            <p:nvPr/>
          </p:nvCxnSpPr>
          <p:spPr>
            <a:xfrm flipV="1">
              <a:off x="6430362" y="4058218"/>
              <a:ext cx="1716661" cy="58996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14" idx="3"/>
              <a:endCxn id="135" idx="1"/>
            </p:cNvCxnSpPr>
            <p:nvPr/>
          </p:nvCxnSpPr>
          <p:spPr>
            <a:xfrm>
              <a:off x="6736777" y="4037512"/>
              <a:ext cx="1410246" cy="62207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6024666" y="3857623"/>
            <a:ext cx="1152712" cy="1267237"/>
            <a:chOff x="6024666" y="4286250"/>
            <a:chExt cx="1152712" cy="1408043"/>
          </a:xfrm>
        </p:grpSpPr>
        <p:sp>
          <p:nvSpPr>
            <p:cNvPr id="149" name="Rectangle 148"/>
            <p:cNvSpPr/>
            <p:nvPr/>
          </p:nvSpPr>
          <p:spPr>
            <a:xfrm>
              <a:off x="6024672" y="5197337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6024666" y="5362989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024666" y="5528641"/>
              <a:ext cx="1152706" cy="165652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3" name="Straight Connector 152"/>
            <p:cNvCxnSpPr>
              <a:stCxn id="149" idx="0"/>
            </p:cNvCxnSpPr>
            <p:nvPr/>
          </p:nvCxnSpPr>
          <p:spPr>
            <a:xfrm flipH="1" flipV="1">
              <a:off x="6364045" y="4883306"/>
              <a:ext cx="236980" cy="314031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9" idx="0"/>
            </p:cNvCxnSpPr>
            <p:nvPr/>
          </p:nvCxnSpPr>
          <p:spPr>
            <a:xfrm flipH="1" flipV="1">
              <a:off x="6446874" y="4286250"/>
              <a:ext cx="154151" cy="9110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0" idx="0"/>
            </p:cNvCxnSpPr>
            <p:nvPr/>
          </p:nvCxnSpPr>
          <p:spPr>
            <a:xfrm flipH="1" flipV="1">
              <a:off x="6184945" y="4872502"/>
              <a:ext cx="416074" cy="490487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543513" y="4286250"/>
              <a:ext cx="193264" cy="1076739"/>
            </a:xfrm>
            <a:prstGeom prst="line">
              <a:avLst/>
            </a:prstGeom>
            <a:ln w="12700" cmpd="sng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/>
            <p:cNvSpPr txBox="1"/>
            <p:nvPr/>
          </p:nvSpPr>
          <p:spPr>
            <a:xfrm>
              <a:off x="6207186" y="5271035"/>
              <a:ext cx="84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>
                  <a:solidFill>
                    <a:prstClr val="black"/>
                  </a:solidFill>
                  <a:latin typeface="Calibri"/>
                </a:rPr>
                <a:t>Compute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7810" y="1128128"/>
            <a:ext cx="1352052" cy="2165486"/>
            <a:chOff x="147633" y="1416421"/>
            <a:chExt cx="1352052" cy="2165486"/>
          </a:xfrm>
        </p:grpSpPr>
        <p:sp>
          <p:nvSpPr>
            <p:cNvPr id="136" name="TextBox 135"/>
            <p:cNvSpPr txBox="1"/>
            <p:nvPr/>
          </p:nvSpPr>
          <p:spPr>
            <a:xfrm>
              <a:off x="151777" y="1416421"/>
              <a:ext cx="1226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Fault mgmt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47633" y="1754734"/>
              <a:ext cx="1226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Config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57437" y="2107338"/>
              <a:ext cx="1226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Accounting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47633" y="2459380"/>
              <a:ext cx="1226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Performance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47633" y="2794167"/>
              <a:ext cx="1226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Security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61360" y="3120242"/>
              <a:ext cx="1046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prstClr val="black"/>
                  </a:solidFill>
                  <a:latin typeface="Calibri"/>
                </a:rPr>
                <a:t>Inventory</a:t>
              </a:r>
            </a:p>
            <a:p>
              <a:endParaRPr lang="en-US" sz="1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" name="Right Brace 1"/>
            <p:cNvSpPr/>
            <p:nvPr/>
          </p:nvSpPr>
          <p:spPr>
            <a:xfrm>
              <a:off x="1208236" y="1416421"/>
              <a:ext cx="291449" cy="2068329"/>
            </a:xfrm>
            <a:prstGeom prst="rightBrace">
              <a:avLst>
                <a:gd name="adj1" fmla="val 10804"/>
                <a:gd name="adj2" fmla="val 14603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861624" y="1257213"/>
            <a:ext cx="1282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Calibri"/>
              </a:rPr>
              <a:t>BNG as a </a:t>
            </a:r>
          </a:p>
          <a:p>
            <a:r>
              <a:rPr lang="en-US" sz="1200">
                <a:solidFill>
                  <a:prstClr val="black"/>
                </a:solidFill>
                <a:latin typeface="Calibri"/>
              </a:rPr>
              <a:t>workload option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External physical BNG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vBNG in compute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BNG as PNF in Agg switches</a:t>
            </a: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prstClr val="black"/>
                </a:solidFill>
                <a:latin typeface="Calibri"/>
              </a:rPr>
              <a:t>BNG as PNF in OLT boxes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666049" y="1726925"/>
            <a:ext cx="2070731" cy="2658327"/>
            <a:chOff x="4666049" y="1726925"/>
            <a:chExt cx="2070731" cy="2658327"/>
          </a:xfrm>
        </p:grpSpPr>
        <p:grpSp>
          <p:nvGrpSpPr>
            <p:cNvPr id="172" name="Group 171"/>
            <p:cNvGrpSpPr/>
            <p:nvPr/>
          </p:nvGrpSpPr>
          <p:grpSpPr>
            <a:xfrm>
              <a:off x="4666049" y="2230109"/>
              <a:ext cx="2070731" cy="2155143"/>
              <a:chOff x="4666046" y="2477897"/>
              <a:chExt cx="2070731" cy="2394603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4666046" y="3813191"/>
                <a:ext cx="2070731" cy="1059309"/>
                <a:chOff x="4666046" y="3813191"/>
                <a:chExt cx="2070731" cy="1059309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5717871" y="3813191"/>
                  <a:ext cx="101890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116" name="Rounded Rectangle 115"/>
                <p:cNvSpPr/>
                <p:nvPr/>
              </p:nvSpPr>
              <p:spPr>
                <a:xfrm>
                  <a:off x="5432216" y="4423859"/>
                  <a:ext cx="998146" cy="448641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3" name="Straight Connector 2"/>
                <p:cNvCxnSpPr>
                  <a:endCxn id="116" idx="0"/>
                </p:cNvCxnSpPr>
                <p:nvPr/>
              </p:nvCxnSpPr>
              <p:spPr>
                <a:xfrm flipH="1">
                  <a:off x="5931289" y="4245102"/>
                  <a:ext cx="60024" cy="178757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/>
                <p:cNvCxnSpPr>
                  <a:stCxn id="15" idx="0"/>
                  <a:endCxn id="114" idx="1"/>
                </p:cNvCxnSpPr>
                <p:nvPr/>
              </p:nvCxnSpPr>
              <p:spPr>
                <a:xfrm flipV="1">
                  <a:off x="4666046" y="4037512"/>
                  <a:ext cx="1051825" cy="121065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>
                  <a:stCxn id="17" idx="6"/>
                  <a:endCxn id="116" idx="1"/>
                </p:cNvCxnSpPr>
                <p:nvPr/>
              </p:nvCxnSpPr>
              <p:spPr>
                <a:xfrm>
                  <a:off x="4688905" y="4408711"/>
                  <a:ext cx="743311" cy="239469"/>
                </a:xfrm>
                <a:prstGeom prst="line">
                  <a:avLst/>
                </a:prstGeom>
                <a:ln>
                  <a:solidFill>
                    <a:srgbClr val="4BACC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2" name="TextBox 141"/>
              <p:cNvSpPr txBox="1"/>
              <p:nvPr/>
            </p:nvSpPr>
            <p:spPr>
              <a:xfrm>
                <a:off x="5985264" y="3882775"/>
                <a:ext cx="4740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AGG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694272" y="4510881"/>
                <a:ext cx="4740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solidFill>
                      <a:prstClr val="black"/>
                    </a:solidFill>
                    <a:latin typeface="Calibri"/>
                  </a:rPr>
                  <a:t>AGG</a:t>
                </a:r>
              </a:p>
            </p:txBody>
          </p:sp>
          <p:cxnSp>
            <p:nvCxnSpPr>
              <p:cNvPr id="144" name="Straight Connector 143"/>
              <p:cNvCxnSpPr>
                <a:stCxn id="114" idx="0"/>
              </p:cNvCxnSpPr>
              <p:nvPr/>
            </p:nvCxnSpPr>
            <p:spPr>
              <a:xfrm flipV="1">
                <a:off x="6227324" y="2477897"/>
                <a:ext cx="0" cy="1335294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Hexagon 144"/>
            <p:cNvSpPr/>
            <p:nvPr/>
          </p:nvSpPr>
          <p:spPr>
            <a:xfrm>
              <a:off x="5517916" y="1726925"/>
              <a:ext cx="50675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>
                  <a:solidFill>
                    <a:prstClr val="black"/>
                  </a:solidFill>
                  <a:latin typeface="Calibri"/>
                </a:rPr>
                <a:t>SR</a:t>
              </a:r>
            </a:p>
          </p:txBody>
        </p:sp>
        <p:sp>
          <p:nvSpPr>
            <p:cNvPr id="147" name="Hexagon 146"/>
            <p:cNvSpPr/>
            <p:nvPr/>
          </p:nvSpPr>
          <p:spPr>
            <a:xfrm>
              <a:off x="5853643" y="1726925"/>
              <a:ext cx="576718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>
                  <a:solidFill>
                    <a:prstClr val="black"/>
                  </a:solidFill>
                  <a:latin typeface="Calibri"/>
                </a:rPr>
                <a:t>FPM</a:t>
              </a:r>
            </a:p>
          </p:txBody>
        </p:sp>
        <p:sp>
          <p:nvSpPr>
            <p:cNvPr id="146" name="Hexagon 145"/>
            <p:cNvSpPr/>
            <p:nvPr/>
          </p:nvSpPr>
          <p:spPr>
            <a:xfrm>
              <a:off x="6276971" y="1726925"/>
              <a:ext cx="390783" cy="173935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800">
                  <a:solidFill>
                    <a:prstClr val="black"/>
                  </a:solidFill>
                  <a:latin typeface="Calibri"/>
                </a:rPr>
                <a:t>T3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630493" y="2356608"/>
              <a:ext cx="6266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>
                  <a:solidFill>
                    <a:prstClr val="black"/>
                  </a:solidFill>
                  <a:latin typeface="Calibri"/>
                </a:rPr>
                <a:t>OF/P4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77810" y="230919"/>
            <a:ext cx="27392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accent1"/>
                </a:solidFill>
              </a:rPr>
              <a:t>new</a:t>
            </a:r>
            <a:r>
              <a:rPr lang="en-US" sz="3200" b="1">
                <a:solidFill>
                  <a:schemeClr val="accent1"/>
                </a:solidFill>
              </a:rPr>
              <a:t> R-CORD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1625021" y="1154595"/>
            <a:ext cx="6163348" cy="3975575"/>
          </a:xfrm>
          <a:prstGeom prst="roundRect">
            <a:avLst/>
          </a:prstGeom>
          <a:noFill/>
          <a:ln w="19050" cmpd="sng">
            <a:prstDash val="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2913120" y="1178509"/>
            <a:ext cx="4948504" cy="3499096"/>
            <a:chOff x="2913120" y="1057014"/>
            <a:chExt cx="4948504" cy="3620591"/>
          </a:xfrm>
        </p:grpSpPr>
        <p:grpSp>
          <p:nvGrpSpPr>
            <p:cNvPr id="25" name="Group 24"/>
            <p:cNvGrpSpPr/>
            <p:nvPr/>
          </p:nvGrpSpPr>
          <p:grpSpPr>
            <a:xfrm>
              <a:off x="2913120" y="1057014"/>
              <a:ext cx="4948504" cy="3620591"/>
              <a:chOff x="2913120" y="1057014"/>
              <a:chExt cx="4948504" cy="3620591"/>
            </a:xfrm>
          </p:grpSpPr>
          <p:grpSp>
            <p:nvGrpSpPr>
              <p:cNvPr id="120" name="Group 119"/>
              <p:cNvGrpSpPr/>
              <p:nvPr/>
            </p:nvGrpSpPr>
            <p:grpSpPr>
              <a:xfrm>
                <a:off x="2913120" y="2591425"/>
                <a:ext cx="612418" cy="252387"/>
                <a:chOff x="280794" y="2346104"/>
                <a:chExt cx="754571" cy="330094"/>
              </a:xfrm>
            </p:grpSpPr>
            <p:sp>
              <p:nvSpPr>
                <p:cNvPr id="119" name="Rounded Rectangle 118"/>
                <p:cNvSpPr/>
                <p:nvPr/>
              </p:nvSpPr>
              <p:spPr>
                <a:xfrm>
                  <a:off x="283546" y="2346104"/>
                  <a:ext cx="745633" cy="330094"/>
                </a:xfrm>
                <a:prstGeom prst="roundRect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grpSp>
              <p:nvGrpSpPr>
                <p:cNvPr id="75" name="Group 74"/>
                <p:cNvGrpSpPr/>
                <p:nvPr/>
              </p:nvGrpSpPr>
              <p:grpSpPr>
                <a:xfrm>
                  <a:off x="280794" y="2346104"/>
                  <a:ext cx="754571" cy="330094"/>
                  <a:chOff x="1900255" y="4472883"/>
                  <a:chExt cx="2788650" cy="1086819"/>
                </a:xfrm>
              </p:grpSpPr>
              <p:sp>
                <p:nvSpPr>
                  <p:cNvPr id="76" name="Rounded Rectangle 75"/>
                  <p:cNvSpPr/>
                  <p:nvPr/>
                </p:nvSpPr>
                <p:spPr>
                  <a:xfrm>
                    <a:off x="3547851" y="4738342"/>
                    <a:ext cx="1118195" cy="448641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7" name="Straight Connector 76"/>
                  <p:cNvCxnSpPr/>
                  <p:nvPr/>
                </p:nvCxnSpPr>
                <p:spPr>
                  <a:xfrm flipH="1" flipV="1">
                    <a:off x="2995657" y="4793560"/>
                    <a:ext cx="552194" cy="41413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/>
                  <p:cNvCxnSpPr/>
                  <p:nvPr/>
                </p:nvCxnSpPr>
                <p:spPr>
                  <a:xfrm flipH="1">
                    <a:off x="2995657" y="5083451"/>
                    <a:ext cx="552194" cy="103532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Oval 78"/>
                  <p:cNvSpPr/>
                  <p:nvPr/>
                </p:nvSpPr>
                <p:spPr>
                  <a:xfrm>
                    <a:off x="2905925" y="4752148"/>
                    <a:ext cx="75927" cy="64272"/>
                  </a:xfrm>
                  <a:prstGeom prst="ellipse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4643186" y="4834973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1" name="Oval 80"/>
                  <p:cNvSpPr/>
                  <p:nvPr/>
                </p:nvSpPr>
                <p:spPr>
                  <a:xfrm>
                    <a:off x="4643186" y="5062247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2" name="Oval 81"/>
                  <p:cNvSpPr/>
                  <p:nvPr/>
                </p:nvSpPr>
                <p:spPr>
                  <a:xfrm>
                    <a:off x="2905925" y="5154847"/>
                    <a:ext cx="75927" cy="64272"/>
                  </a:xfrm>
                  <a:prstGeom prst="ellipse">
                    <a:avLst/>
                  </a:prstGeom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3" name="Straight Connector 82"/>
                  <p:cNvCxnSpPr>
                    <a:stCxn id="79" idx="2"/>
                    <a:endCxn id="87" idx="3"/>
                  </p:cNvCxnSpPr>
                  <p:nvPr/>
                </p:nvCxnSpPr>
                <p:spPr>
                  <a:xfrm flipH="1" flipV="1">
                    <a:off x="2194976" y="4593396"/>
                    <a:ext cx="710949" cy="190888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/>
                  <p:cNvCxnSpPr>
                    <a:stCxn id="79" idx="3"/>
                    <a:endCxn id="88" idx="3"/>
                  </p:cNvCxnSpPr>
                  <p:nvPr/>
                </p:nvCxnSpPr>
                <p:spPr>
                  <a:xfrm flipH="1">
                    <a:off x="2194976" y="4807008"/>
                    <a:ext cx="722068" cy="7573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/>
                  <p:cNvCxnSpPr>
                    <a:stCxn id="82" idx="2"/>
                    <a:endCxn id="89" idx="3"/>
                  </p:cNvCxnSpPr>
                  <p:nvPr/>
                </p:nvCxnSpPr>
                <p:spPr>
                  <a:xfrm flipH="1" flipV="1">
                    <a:off x="2194976" y="5157776"/>
                    <a:ext cx="710949" cy="29207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>
                    <a:stCxn id="82" idx="3"/>
                    <a:endCxn id="90" idx="3"/>
                  </p:cNvCxnSpPr>
                  <p:nvPr/>
                </p:nvCxnSpPr>
                <p:spPr>
                  <a:xfrm flipH="1">
                    <a:off x="2194976" y="5209707"/>
                    <a:ext cx="722068" cy="229483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Rounded Rectangle 86"/>
                  <p:cNvSpPr/>
                  <p:nvPr/>
                </p:nvSpPr>
                <p:spPr>
                  <a:xfrm>
                    <a:off x="1933229" y="4472883"/>
                    <a:ext cx="261747" cy="241025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8" name="Rounded Rectangle 87"/>
                  <p:cNvSpPr/>
                  <p:nvPr/>
                </p:nvSpPr>
                <p:spPr>
                  <a:xfrm>
                    <a:off x="1933229" y="4762225"/>
                    <a:ext cx="261747" cy="241025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9" name="Rounded Rectangle 88"/>
                  <p:cNvSpPr/>
                  <p:nvPr/>
                </p:nvSpPr>
                <p:spPr>
                  <a:xfrm>
                    <a:off x="1933229" y="5037263"/>
                    <a:ext cx="261747" cy="241025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0" name="Rounded Rectangle 89"/>
                  <p:cNvSpPr/>
                  <p:nvPr/>
                </p:nvSpPr>
                <p:spPr>
                  <a:xfrm>
                    <a:off x="1933229" y="5318677"/>
                    <a:ext cx="261747" cy="241025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1" name="Oval 90"/>
                  <p:cNvSpPr/>
                  <p:nvPr/>
                </p:nvSpPr>
                <p:spPr>
                  <a:xfrm>
                    <a:off x="1910369" y="4547677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2" name="Oval 91"/>
                  <p:cNvSpPr/>
                  <p:nvPr/>
                </p:nvSpPr>
                <p:spPr>
                  <a:xfrm>
                    <a:off x="1901861" y="4816420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3" name="Oval 92"/>
                  <p:cNvSpPr/>
                  <p:nvPr/>
                </p:nvSpPr>
                <p:spPr>
                  <a:xfrm>
                    <a:off x="1901861" y="4921498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4" name="Oval 93"/>
                  <p:cNvSpPr/>
                  <p:nvPr/>
                </p:nvSpPr>
                <p:spPr>
                  <a:xfrm>
                    <a:off x="1901861" y="5085578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1900255" y="5183889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6" name="Oval 95"/>
                  <p:cNvSpPr/>
                  <p:nvPr/>
                </p:nvSpPr>
                <p:spPr>
                  <a:xfrm>
                    <a:off x="1901861" y="5416330"/>
                    <a:ext cx="45719" cy="45719"/>
                  </a:xfrm>
                  <a:prstGeom prst="ellipse">
                    <a:avLst/>
                  </a:prstGeom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7" name="Oval 96"/>
                  <p:cNvSpPr/>
                  <p:nvPr/>
                </p:nvSpPr>
                <p:spPr>
                  <a:xfrm>
                    <a:off x="3525538" y="4816420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8" name="Oval 97"/>
                  <p:cNvSpPr/>
                  <p:nvPr/>
                </p:nvSpPr>
                <p:spPr>
                  <a:xfrm>
                    <a:off x="3526094" y="5051644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9" name="Oval 98"/>
                  <p:cNvSpPr/>
                  <p:nvPr/>
                </p:nvSpPr>
                <p:spPr>
                  <a:xfrm>
                    <a:off x="2166863" y="4570536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0" name="Oval 99"/>
                  <p:cNvSpPr/>
                  <p:nvPr/>
                </p:nvSpPr>
                <p:spPr>
                  <a:xfrm>
                    <a:off x="2166863" y="4852035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1" name="Oval 100"/>
                  <p:cNvSpPr/>
                  <p:nvPr/>
                </p:nvSpPr>
                <p:spPr>
                  <a:xfrm>
                    <a:off x="2172116" y="5131297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" name="Oval 101"/>
                  <p:cNvSpPr/>
                  <p:nvPr/>
                </p:nvSpPr>
                <p:spPr>
                  <a:xfrm>
                    <a:off x="2156707" y="5400925"/>
                    <a:ext cx="45719" cy="45719"/>
                  </a:xfrm>
                  <a:prstGeom prst="ellipse">
                    <a:avLst/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</p:grpSp>
          <p:cxnSp>
            <p:nvCxnSpPr>
              <p:cNvPr id="133" name="Straight Connector 132"/>
              <p:cNvCxnSpPr/>
              <p:nvPr/>
            </p:nvCxnSpPr>
            <p:spPr>
              <a:xfrm flipH="1" flipV="1">
                <a:off x="4742776" y="1435476"/>
                <a:ext cx="3282" cy="291449"/>
              </a:xfrm>
              <a:prstGeom prst="line">
                <a:avLst/>
              </a:prstGeom>
              <a:ln w="12700" cmpd="sng"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3023423" y="1057014"/>
                <a:ext cx="4838201" cy="3620591"/>
                <a:chOff x="3023423" y="1057014"/>
                <a:chExt cx="4838201" cy="3620591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3435056" y="1057014"/>
                  <a:ext cx="4012673" cy="400945"/>
                </a:xfrm>
                <a:prstGeom prst="round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>
                      <a:solidFill>
                        <a:srgbClr val="FFFFFF"/>
                      </a:solidFill>
                      <a:latin typeface="Calibri"/>
                    </a:rPr>
                    <a:t>Network Edge Mediator (NEM)</a:t>
                  </a:r>
                </a:p>
              </p:txBody>
            </p: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692802" y="1435476"/>
                  <a:ext cx="548" cy="1477933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TextBox 127"/>
                <p:cNvSpPr txBox="1"/>
                <p:nvPr/>
              </p:nvSpPr>
              <p:spPr>
                <a:xfrm>
                  <a:off x="3023423" y="2176457"/>
                  <a:ext cx="47089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>
                      <a:solidFill>
                        <a:prstClr val="black"/>
                      </a:solidFill>
                      <a:latin typeface="Calibri"/>
                    </a:rPr>
                    <a:t>REST</a:t>
                  </a:r>
                </a:p>
                <a:p>
                  <a:r>
                    <a:rPr lang="en-US" sz="1000">
                      <a:solidFill>
                        <a:prstClr val="black"/>
                      </a:solidFill>
                      <a:latin typeface="Calibri"/>
                    </a:rPr>
                    <a:t>Kafka</a:t>
                  </a:r>
                </a:p>
              </p:txBody>
            </p:sp>
            <p:cxnSp>
              <p:nvCxnSpPr>
                <p:cNvPr id="158" name="Straight Connector 157"/>
                <p:cNvCxnSpPr/>
                <p:nvPr/>
              </p:nvCxnSpPr>
              <p:spPr>
                <a:xfrm flipH="1" flipV="1">
                  <a:off x="6535575" y="1435476"/>
                  <a:ext cx="7938" cy="1981363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043868" y="1449335"/>
                  <a:ext cx="0" cy="3228270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TextBox 165"/>
                <p:cNvSpPr txBox="1"/>
                <p:nvPr/>
              </p:nvSpPr>
              <p:spPr>
                <a:xfrm>
                  <a:off x="6309070" y="2349558"/>
                  <a:ext cx="6266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000">
                      <a:solidFill>
                        <a:prstClr val="black"/>
                      </a:solidFill>
                      <a:latin typeface="Calibri"/>
                    </a:rPr>
                    <a:t>Redfish</a:t>
                  </a:r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>
                  <a:off x="6654558" y="2546189"/>
                  <a:ext cx="120706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>
                      <a:solidFill>
                        <a:prstClr val="black"/>
                      </a:solidFill>
                      <a:latin typeface="Calibri"/>
                    </a:rPr>
                    <a:t>OpenStack Nova</a:t>
                  </a:r>
                </a:p>
                <a:p>
                  <a:r>
                    <a:rPr lang="en-US" sz="1000">
                      <a:solidFill>
                        <a:prstClr val="black"/>
                      </a:solidFill>
                      <a:latin typeface="Calibri"/>
                    </a:rPr>
                    <a:t>K8</a:t>
                  </a:r>
                </a:p>
              </p:txBody>
            </p:sp>
            <p:cxnSp>
              <p:nvCxnSpPr>
                <p:cNvPr id="173" name="Straight Connector 172"/>
                <p:cNvCxnSpPr/>
                <p:nvPr/>
              </p:nvCxnSpPr>
              <p:spPr>
                <a:xfrm flipH="1" flipV="1">
                  <a:off x="3898554" y="1457960"/>
                  <a:ext cx="8226" cy="2175801"/>
                </a:xfrm>
                <a:prstGeom prst="line">
                  <a:avLst/>
                </a:prstGeom>
                <a:ln w="12700" cmpd="sng">
                  <a:prstDash val="sys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3617481" y="2322268"/>
                <a:ext cx="6266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00">
                    <a:solidFill>
                      <a:prstClr val="black"/>
                    </a:solidFill>
                    <a:latin typeface="Calibri"/>
                  </a:rPr>
                  <a:t>Redfish</a:t>
                </a:r>
              </a:p>
            </p:txBody>
          </p:sp>
        </p:grpSp>
        <p:cxnSp>
          <p:nvCxnSpPr>
            <p:cNvPr id="176" name="Straight Connector 175"/>
            <p:cNvCxnSpPr/>
            <p:nvPr/>
          </p:nvCxnSpPr>
          <p:spPr>
            <a:xfrm flipH="1" flipV="1">
              <a:off x="6165026" y="1449335"/>
              <a:ext cx="3282" cy="291449"/>
            </a:xfrm>
            <a:prstGeom prst="line">
              <a:avLst/>
            </a:prstGeom>
            <a:ln w="12700" cmpd="sng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280212" y="118027"/>
            <a:ext cx="3975363" cy="1036568"/>
            <a:chOff x="3280212" y="118027"/>
            <a:chExt cx="3975363" cy="1036568"/>
          </a:xfrm>
        </p:grpSpPr>
        <p:grpSp>
          <p:nvGrpSpPr>
            <p:cNvPr id="26" name="Group 25"/>
            <p:cNvGrpSpPr/>
            <p:nvPr/>
          </p:nvGrpSpPr>
          <p:grpSpPr>
            <a:xfrm>
              <a:off x="3280212" y="118027"/>
              <a:ext cx="3975363" cy="1036568"/>
              <a:chOff x="3280212" y="118027"/>
              <a:chExt cx="3975363" cy="1036568"/>
            </a:xfrm>
          </p:grpSpPr>
          <p:sp>
            <p:nvSpPr>
              <p:cNvPr id="121" name="Hexagon 120"/>
              <p:cNvSpPr/>
              <p:nvPr/>
            </p:nvSpPr>
            <p:spPr>
              <a:xfrm>
                <a:off x="3280212" y="118027"/>
                <a:ext cx="1175692" cy="360293"/>
              </a:xfrm>
              <a:prstGeom prst="hexagon">
                <a:avLst/>
              </a:prstGeom>
              <a:ln w="1270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prstClr val="black"/>
                    </a:solidFill>
                    <a:latin typeface="Calibri"/>
                  </a:rPr>
                  <a:t>GF backend</a:t>
                </a:r>
              </a:p>
            </p:txBody>
          </p:sp>
          <p:sp>
            <p:nvSpPr>
              <p:cNvPr id="122" name="Hexagon 121"/>
              <p:cNvSpPr/>
              <p:nvPr/>
            </p:nvSpPr>
            <p:spPr>
              <a:xfrm>
                <a:off x="4691947" y="118027"/>
                <a:ext cx="1175692" cy="360293"/>
              </a:xfrm>
              <a:prstGeom prst="hexagon">
                <a:avLst/>
              </a:prstGeom>
              <a:ln w="1270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prstClr val="black"/>
                    </a:solidFill>
                    <a:latin typeface="Calibri"/>
                  </a:rPr>
                  <a:t>ONAP</a:t>
                </a:r>
              </a:p>
            </p:txBody>
          </p:sp>
          <p:sp>
            <p:nvSpPr>
              <p:cNvPr id="123" name="Hexagon 122"/>
              <p:cNvSpPr/>
              <p:nvPr/>
            </p:nvSpPr>
            <p:spPr>
              <a:xfrm>
                <a:off x="6079883" y="118027"/>
                <a:ext cx="1175692" cy="360293"/>
              </a:xfrm>
              <a:prstGeom prst="hexagon">
                <a:avLst/>
              </a:prstGeom>
              <a:ln w="1270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prstClr val="black"/>
                    </a:solidFill>
                    <a:latin typeface="Calibri"/>
                  </a:rPr>
                  <a:t>Legacy OSS</a:t>
                </a:r>
              </a:p>
            </p:txBody>
          </p:sp>
          <p:sp>
            <p:nvSpPr>
              <p:cNvPr id="124" name="Up-Down Arrow 123"/>
              <p:cNvSpPr/>
              <p:nvPr/>
            </p:nvSpPr>
            <p:spPr>
              <a:xfrm>
                <a:off x="3693350" y="478320"/>
                <a:ext cx="158208" cy="676275"/>
              </a:xfrm>
              <a:prstGeom prst="upDownArrow">
                <a:avLst/>
              </a:prstGeom>
              <a:ln w="9525" cmpd="sng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" name="Up-Down Arrow 124"/>
              <p:cNvSpPr/>
              <p:nvPr/>
            </p:nvSpPr>
            <p:spPr>
              <a:xfrm>
                <a:off x="5205529" y="478320"/>
                <a:ext cx="219784" cy="546653"/>
              </a:xfrm>
              <a:prstGeom prst="upDownArrow">
                <a:avLst/>
              </a:prstGeom>
              <a:ln w="9525" cmpd="sng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" name="Up-Down Arrow 125"/>
              <p:cNvSpPr/>
              <p:nvPr/>
            </p:nvSpPr>
            <p:spPr>
              <a:xfrm>
                <a:off x="6543512" y="478320"/>
                <a:ext cx="358922" cy="546653"/>
              </a:xfrm>
              <a:prstGeom prst="upDownArrow">
                <a:avLst/>
              </a:prstGeom>
              <a:ln w="9525" cmpd="sng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Rounded Rectangle 155"/>
              <p:cNvSpPr/>
              <p:nvPr/>
            </p:nvSpPr>
            <p:spPr>
              <a:xfrm>
                <a:off x="4881078" y="1027030"/>
                <a:ext cx="882628" cy="127565"/>
              </a:xfrm>
              <a:prstGeom prst="roundRect">
                <a:avLst/>
              </a:prstGeom>
              <a:ln w="12700" cmpd="sng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>
                    <a:solidFill>
                      <a:prstClr val="white"/>
                    </a:solidFill>
                    <a:latin typeface="Calibri"/>
                  </a:rPr>
                  <a:t>OSAM-Local</a:t>
                </a:r>
              </a:p>
            </p:txBody>
          </p:sp>
          <p:sp>
            <p:nvSpPr>
              <p:cNvPr id="161" name="Rounded Rectangle 160"/>
              <p:cNvSpPr/>
              <p:nvPr/>
            </p:nvSpPr>
            <p:spPr>
              <a:xfrm>
                <a:off x="6276971" y="1032269"/>
                <a:ext cx="978604" cy="122326"/>
              </a:xfrm>
              <a:prstGeom prst="roundRect">
                <a:avLst/>
              </a:prstGeom>
              <a:ln w="12700" cmpd="sng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>
                    <a:solidFill>
                      <a:prstClr val="white"/>
                    </a:solidFill>
                    <a:latin typeface="Calibri"/>
                  </a:rPr>
                  <a:t>EMS/NMS-adaptor</a:t>
                </a:r>
              </a:p>
            </p:txBody>
          </p:sp>
        </p:grpSp>
        <p:sp>
          <p:nvSpPr>
            <p:cNvPr id="5" name="Rounded Rectangle 4"/>
            <p:cNvSpPr/>
            <p:nvPr/>
          </p:nvSpPr>
          <p:spPr>
            <a:xfrm>
              <a:off x="4863908" y="379529"/>
              <a:ext cx="830364" cy="98791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00">
                  <a:solidFill>
                    <a:prstClr val="black"/>
                  </a:solidFill>
                  <a:latin typeface="Calibri"/>
                </a:rPr>
                <a:t>OSAM-Central</a:t>
              </a: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1529862" y="1429086"/>
            <a:ext cx="1905194" cy="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21166" y="916899"/>
            <a:ext cx="14663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Peripheral/PNF/Pod</a:t>
            </a:r>
          </a:p>
        </p:txBody>
      </p:sp>
      <p:sp>
        <p:nvSpPr>
          <p:cNvPr id="33" name="Left Brace 32"/>
          <p:cNvSpPr/>
          <p:nvPr/>
        </p:nvSpPr>
        <p:spPr>
          <a:xfrm>
            <a:off x="2756647" y="1257213"/>
            <a:ext cx="168734" cy="195438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Box 176"/>
          <p:cNvSpPr txBox="1"/>
          <p:nvPr/>
        </p:nvSpPr>
        <p:spPr>
          <a:xfrm>
            <a:off x="1872139" y="1556825"/>
            <a:ext cx="8845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All control software deployed as Docker containers on compute nodes using Kubernetes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529862" y="3996218"/>
            <a:ext cx="6911903" cy="32430"/>
          </a:xfrm>
          <a:prstGeom prst="straightConnector1">
            <a:avLst/>
          </a:prstGeom>
          <a:ln>
            <a:solidFill>
              <a:srgbClr val="BCBD0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35646" y="3674809"/>
            <a:ext cx="1490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Calibri"/>
              </a:rPr>
              <a:t>Subscriber traffic </a:t>
            </a:r>
          </a:p>
          <a:p>
            <a:r>
              <a:rPr lang="en-US" sz="1100">
                <a:solidFill>
                  <a:prstClr val="black"/>
                </a:solidFill>
                <a:latin typeface="Calibri"/>
              </a:rPr>
              <a:t>‘fast-path’ to Internet. Redirected to compute for additional services.</a:t>
            </a:r>
          </a:p>
        </p:txBody>
      </p:sp>
    </p:spTree>
    <p:extLst>
      <p:ext uri="{BB962C8B-B14F-4D97-AF65-F5344CB8AC3E}">
        <p14:creationId xmlns:p14="http://schemas.microsoft.com/office/powerpoint/2010/main" val="117153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4" grpId="0" animBg="1"/>
      <p:bldP spid="10" grpId="0"/>
      <p:bldP spid="175" grpId="0" animBg="1"/>
      <p:bldP spid="14" grpId="0"/>
      <p:bldP spid="33" grpId="0" animBg="1"/>
      <p:bldP spid="177" grpId="1"/>
      <p:bldP spid="17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67" y="631102"/>
            <a:ext cx="8133790" cy="4207933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600" b="1" dirty="0" smtClean="0">
                <a:latin typeface="Brush Script MT Italic"/>
                <a:cs typeface="Brush Script MT Italic"/>
              </a:rPr>
              <a:t>Thank you!</a:t>
            </a:r>
            <a:endParaRPr lang="en-US" sz="3600" b="1" dirty="0">
              <a:latin typeface="Brush Script MT Italic"/>
              <a:cs typeface="Brush Script MT Ital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91" y="2250527"/>
            <a:ext cx="1539550" cy="1119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5" b="24845"/>
          <a:stretch/>
        </p:blipFill>
        <p:spPr>
          <a:xfrm>
            <a:off x="7984068" y="3390937"/>
            <a:ext cx="1159932" cy="6421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3" y="3270902"/>
            <a:ext cx="1539550" cy="11196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90" y="29167"/>
            <a:ext cx="1828799" cy="1330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6" b="31783"/>
          <a:stretch/>
        </p:blipFill>
        <p:spPr>
          <a:xfrm>
            <a:off x="4027861" y="2611628"/>
            <a:ext cx="1492494" cy="5494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869" y="3270902"/>
            <a:ext cx="1539550" cy="11196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26" y="1142373"/>
            <a:ext cx="1539550" cy="11196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16343" y="4453868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FF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and more</a:t>
            </a:r>
            <a:r>
              <a:rPr lang="mr-IN" sz="2000" b="1" dirty="0" smtClean="0">
                <a:solidFill>
                  <a:srgbClr val="FFFFFF">
                    <a:lumMod val="50000"/>
                  </a:srgbClr>
                </a:solidFill>
                <a:latin typeface="Calibri" charset="0"/>
                <a:ea typeface="Calibri" charset="0"/>
                <a:cs typeface="Calibri" charset="0"/>
              </a:rPr>
              <a:t>…</a:t>
            </a:r>
            <a:endParaRPr lang="en-US" sz="2000" b="1" dirty="0">
              <a:solidFill>
                <a:srgbClr val="FFFFFF">
                  <a:lumMod val="50000"/>
                </a:srgb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3482" y="303883"/>
            <a:ext cx="2013179" cy="11273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55061" y="36637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8613" y="356170"/>
            <a:ext cx="1849443" cy="9724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10" y="2611628"/>
            <a:ext cx="1343209" cy="5320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3642" y="1431263"/>
            <a:ext cx="1704414" cy="6074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2" r="19634" b="36963"/>
          <a:stretch/>
        </p:blipFill>
        <p:spPr>
          <a:xfrm>
            <a:off x="780573" y="3348128"/>
            <a:ext cx="723956" cy="563620"/>
          </a:xfrm>
          <a:prstGeom prst="rect">
            <a:avLst/>
          </a:prstGeom>
        </p:spPr>
      </p:pic>
      <p:pic>
        <p:nvPicPr>
          <p:cNvPr id="18" name="Shape 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8688" y="3370200"/>
            <a:ext cx="548699" cy="54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2798" y="3663751"/>
            <a:ext cx="1664219" cy="5575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1456" y="2513927"/>
            <a:ext cx="1064002" cy="5320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1456" y="231822"/>
            <a:ext cx="1456834" cy="10595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1783" y="1286848"/>
            <a:ext cx="1340897" cy="97519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84068" y="2611628"/>
            <a:ext cx="874384" cy="4534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24432" y="1286848"/>
            <a:ext cx="1015295" cy="101529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31587" y="1359202"/>
            <a:ext cx="1509025" cy="60361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24075" y="231821"/>
            <a:ext cx="1260276" cy="11994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15941" y="4334484"/>
            <a:ext cx="1237335" cy="8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-Cord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R-Cord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Ciena Template (Dark)">
  <a:themeElements>
    <a:clrScheme name="Ciena 2016 Dark">
      <a:dk1>
        <a:srgbClr val="000000"/>
      </a:dk1>
      <a:lt1>
        <a:srgbClr val="FFFFFF"/>
      </a:lt1>
      <a:dk2>
        <a:srgbClr val="343642"/>
      </a:dk2>
      <a:lt2>
        <a:srgbClr val="CED0D2"/>
      </a:lt2>
      <a:accent1>
        <a:srgbClr val="C71C2C"/>
      </a:accent1>
      <a:accent2>
        <a:srgbClr val="F58025"/>
      </a:accent2>
      <a:accent3>
        <a:srgbClr val="E7A40F"/>
      </a:accent3>
      <a:accent4>
        <a:srgbClr val="800A68"/>
      </a:accent4>
      <a:accent5>
        <a:srgbClr val="284EC4"/>
      </a:accent5>
      <a:accent6>
        <a:srgbClr val="00AE86"/>
      </a:accent6>
      <a:hlink>
        <a:srgbClr val="C71C2C"/>
      </a:hlink>
      <a:folHlink>
        <a:srgbClr val="34364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anchor="ctr"/>
      <a:lstStyle>
        <a:defPPr algn="ctr">
          <a:defRPr sz="1400" dirty="0">
            <a:solidFill>
              <a:schemeClr val="tx1"/>
            </a:solidFill>
            <a:ea typeface="ＭＳ Ｐゴシック" pitchFamily="34" charset="-128"/>
          </a:defRPr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Ciena_Corp_Template_2016_dark.pptx" id="{883A3C10-40DB-44C5-B8E0-3AED5EEEAD36}" vid="{F00D34FA-0163-42C6-A7FC-E14EA768197F}"/>
    </a:ext>
  </a:extLst>
</a:theme>
</file>

<file path=ppt/theme/theme1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5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4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R-Cord.potx</Template>
  <TotalTime>3310</TotalTime>
  <Words>1363</Words>
  <Application>Microsoft Macintosh PowerPoint</Application>
  <PresentationFormat>On-screen Show (16:9)</PresentationFormat>
  <Paragraphs>434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R-Cord</vt:lpstr>
      <vt:lpstr>1_Office Theme</vt:lpstr>
      <vt:lpstr>Simple Light</vt:lpstr>
      <vt:lpstr>1_Simple Light</vt:lpstr>
      <vt:lpstr>5_ONOS</vt:lpstr>
      <vt:lpstr>ONF PPT Template 100417</vt:lpstr>
      <vt:lpstr>2_Office Theme</vt:lpstr>
      <vt:lpstr>2_Simple Light</vt:lpstr>
      <vt:lpstr>1_R-Cord</vt:lpstr>
      <vt:lpstr>3_Simple Light</vt:lpstr>
      <vt:lpstr>Ciena Template (Dark)</vt:lpstr>
      <vt:lpstr>4_Office Theme</vt:lpstr>
      <vt:lpstr>5_Simple Light</vt:lpstr>
      <vt:lpstr>5_Office Theme</vt:lpstr>
      <vt:lpstr>4_ONOS</vt:lpstr>
      <vt:lpstr>Trellis, Voltha &amp; Residential CORD  Saurav Das Director of Engineering, ONF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OLT Disaggregation</vt:lpstr>
      <vt:lpstr>PowerPoint Presentation</vt:lpstr>
      <vt:lpstr>VOLTHA Current Features (v1.3)</vt:lpstr>
      <vt:lpstr>Voltha Core 2.0 – 4 µservices </vt:lpstr>
      <vt:lpstr>Industry’s First White-Box XGS-PON OLT</vt:lpstr>
      <vt:lpstr>Abstraction: PON as a Quasi-Ethernet Switch</vt:lpstr>
      <vt:lpstr>VOLTHA Trials</vt:lpstr>
      <vt:lpstr>PowerPoint Presentation</vt:lpstr>
      <vt:lpstr>PowerPoint Presentation</vt:lpstr>
      <vt:lpstr>PowerPoint Presentation</vt:lpstr>
      <vt:lpstr>PowerPoint Presentation</vt:lpstr>
      <vt:lpstr>        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One-line presentation title</dc:title>
  <dc:creator>Timon Sloane</dc:creator>
  <cp:lastModifiedBy>Saurav Das</cp:lastModifiedBy>
  <cp:revision>101</cp:revision>
  <dcterms:created xsi:type="dcterms:W3CDTF">2017-06-27T20:45:43Z</dcterms:created>
  <dcterms:modified xsi:type="dcterms:W3CDTF">2018-05-21T21:53:38Z</dcterms:modified>
</cp:coreProperties>
</file>