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69" r:id="rId3"/>
    <p:sldMasterId id="2147483685" r:id="rId4"/>
    <p:sldMasterId id="2147483695" r:id="rId5"/>
  </p:sldMasterIdLst>
  <p:notesMasterIdLst>
    <p:notesMasterId r:id="rId17"/>
  </p:notesMasterIdLst>
  <p:sldIdLst>
    <p:sldId id="270" r:id="rId6"/>
    <p:sldId id="266" r:id="rId7"/>
    <p:sldId id="267" r:id="rId8"/>
    <p:sldId id="260" r:id="rId9"/>
    <p:sldId id="257" r:id="rId10"/>
    <p:sldId id="259" r:id="rId11"/>
    <p:sldId id="261" r:id="rId12"/>
    <p:sldId id="262" r:id="rId13"/>
    <p:sldId id="263" r:id="rId14"/>
    <p:sldId id="264" r:id="rId15"/>
    <p:sldId id="269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92FF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1111" autoAdjust="0"/>
  </p:normalViewPr>
  <p:slideViewPr>
    <p:cSldViewPr snapToGrid="0" snapToObjects="1">
      <p:cViewPr>
        <p:scale>
          <a:sx n="156" d="100"/>
          <a:sy n="156" d="100"/>
        </p:scale>
        <p:origin x="-2208" y="-20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0EDC64-DE6F-2846-90B8-32C9FA3F7652}" type="datetimeFigureOut">
              <a:t>11/6/17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2C06F4-B438-9A4D-9A16-4DBF361E7A7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583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If you go and talk to service providers around the globe they will tell you they want essentially two things: </a:t>
            </a:r>
          </a:p>
          <a:p>
            <a:endParaRPr lang="en-US" sz="1200" dirty="0"/>
          </a:p>
          <a:p>
            <a:r>
              <a:rPr lang="en-US" sz="1200" dirty="0"/>
              <a:t>  1. Economies of a data center </a:t>
            </a:r>
          </a:p>
          <a:p>
            <a:r>
              <a:rPr lang="en-US" sz="1200" dirty="0"/>
              <a:t>  2. Agility of a cloud provider</a:t>
            </a:r>
          </a:p>
          <a:p>
            <a:endParaRPr lang="en-US" sz="1200" dirty="0"/>
          </a:p>
          <a:p>
            <a:r>
              <a:rPr lang="en-US" sz="1200" dirty="0"/>
              <a:t>Each service provider may articulate it differently but it comes down to these two high level requirements. </a:t>
            </a:r>
          </a:p>
          <a:p>
            <a:endParaRPr lang="en-US" sz="1200" dirty="0"/>
          </a:p>
          <a:p>
            <a:r>
              <a:rPr lang="en-US" sz="1200" dirty="0"/>
              <a:t>What do these requirements mean? </a:t>
            </a:r>
          </a:p>
          <a:p>
            <a:endParaRPr lang="en-US" sz="1200" dirty="0"/>
          </a:p>
          <a:p>
            <a:r>
              <a:rPr lang="en-US" sz="1200" dirty="0"/>
              <a:t>     This means service providers want to build their infrastructure like the datacenters – that is build it using a few commodity building blocks that use open source software and hardware. </a:t>
            </a:r>
          </a:p>
          <a:p>
            <a:r>
              <a:rPr lang="en-US" sz="1200" dirty="0"/>
              <a:t>     For example datacenters use commodity servers, white boxes for the leaf and spine switches, and many open source software platforms and tools. </a:t>
            </a:r>
          </a:p>
          <a:p>
            <a:endParaRPr lang="en-US" sz="1200" dirty="0"/>
          </a:p>
          <a:p>
            <a:r>
              <a:rPr lang="en-US" sz="1200" dirty="0"/>
              <a:t>     The net result is that the service providers can scale their infrastructure and significantly reduce </a:t>
            </a:r>
            <a:r>
              <a:rPr lang="en-US" sz="1200" dirty="0" err="1"/>
              <a:t>capex</a:t>
            </a:r>
            <a:r>
              <a:rPr lang="en-US" sz="1200" dirty="0"/>
              <a:t> and </a:t>
            </a:r>
            <a:r>
              <a:rPr lang="en-US" sz="1200" dirty="0" err="1"/>
              <a:t>opex</a:t>
            </a:r>
            <a:r>
              <a:rPr lang="en-US" sz="1200" dirty="0"/>
              <a:t>. </a:t>
            </a:r>
          </a:p>
          <a:p>
            <a:endParaRPr lang="en-US" sz="1200" dirty="0"/>
          </a:p>
          <a:p>
            <a:r>
              <a:rPr lang="en-US" sz="1200" dirty="0"/>
              <a:t>  Agility means they want to introduce new revenue generating services quickly – what cloud providers do so well. </a:t>
            </a:r>
          </a:p>
          <a:p>
            <a:endParaRPr lang="en-US" sz="1200" dirty="0"/>
          </a:p>
          <a:p>
            <a:r>
              <a:rPr lang="en-US" sz="1200" dirty="0"/>
              <a:t>In short this comes down to: reduce expenses and grow revenue</a:t>
            </a:r>
          </a:p>
          <a:p>
            <a:r>
              <a:rPr lang="en-US" sz="1200" dirty="0"/>
              <a:t>Every business needs to do that, especially service providers given their business realities and compete well with OTT providers. 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027" y="8684926"/>
            <a:ext cx="2972421" cy="457513"/>
          </a:xfrm>
          <a:prstGeom prst="rect">
            <a:avLst/>
          </a:prstGeom>
        </p:spPr>
        <p:txBody>
          <a:bodyPr lIns="89730" tIns="44865" rIns="89730" bIns="44865"/>
          <a:lstStyle/>
          <a:p>
            <a:fld id="{BC5465C9-365C-1345-BC61-A8FCC6B596CC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9039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Common</a:t>
            </a:r>
            <a:r>
              <a:rPr lang="en-US" baseline="0" dirty="0"/>
              <a:t> abstraction layer for multiple vendors OLTs and ONUs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/>
              <a:t>VOLTHA core handles PON details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/>
              <a:t>Presents and OF switch abstraction northbound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/>
              <a:t>OLT and ONU adapters are separated with the goal of allowing </a:t>
            </a:r>
            <a:r>
              <a:rPr lang="en-US" baseline="0" dirty="0" err="1"/>
              <a:t>interop</a:t>
            </a:r>
            <a:r>
              <a:rPr lang="en-US" baseline="0" dirty="0"/>
              <a:t> between different vendors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Architected</a:t>
            </a:r>
            <a:r>
              <a:rPr lang="en-US" baseline="0" dirty="0"/>
              <a:t> using modern cloud-native principles. Leverages </a:t>
            </a:r>
            <a:r>
              <a:rPr lang="en-US" baseline="0" dirty="0" err="1"/>
              <a:t>Docker</a:t>
            </a:r>
            <a:r>
              <a:rPr lang="en-US" baseline="0" dirty="0"/>
              <a:t> for containerization and different functions run in different </a:t>
            </a:r>
            <a:r>
              <a:rPr lang="en-US" baseline="0" dirty="0" err="1"/>
              <a:t>docker</a:t>
            </a:r>
            <a:r>
              <a:rPr lang="en-US" baseline="0" dirty="0"/>
              <a:t> containers. </a:t>
            </a:r>
            <a:r>
              <a:rPr lang="en-US" baseline="0" dirty="0" err="1"/>
              <a:t>Docker</a:t>
            </a:r>
            <a:r>
              <a:rPr lang="en-US" baseline="0" dirty="0"/>
              <a:t> Swarm for HA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8AFDA-301D-4C4D-9A58-9902B72A24AC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7390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BAF6-761F-4441-9DB7-435A84591374}" type="datetimeFigureOut">
              <a:t>11/6/17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4C9A-F90F-BA48-9732-86202936CA7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5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BAF6-761F-4441-9DB7-435A84591374}" type="datetimeFigureOut">
              <a:t>11/6/17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4C9A-F90F-BA48-9732-86202936CA7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82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BAF6-761F-4441-9DB7-435A84591374}" type="datetimeFigureOut">
              <a:t>11/6/17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4C9A-F90F-BA48-9732-86202936CA7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879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BAF6-761F-4441-9DB7-435A84591374}" type="datetimeFigureOut">
              <a:t>11/6/17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4C9A-F90F-BA48-9732-86202936CA7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98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BAF6-761F-4441-9DB7-435A84591374}" type="datetimeFigureOut">
              <a:t>11/6/17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4C9A-F90F-BA48-9732-86202936CA7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579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BAF6-761F-4441-9DB7-435A84591374}" type="datetimeFigureOut">
              <a:t>11/6/17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4C9A-F90F-BA48-9732-86202936CA7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633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BAF6-761F-4441-9DB7-435A84591374}" type="datetimeFigureOut">
              <a:t>11/6/17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4C9A-F90F-BA48-9732-86202936CA7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5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BAF6-761F-4441-9DB7-435A84591374}" type="datetimeFigureOut">
              <a:t>11/6/17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4C9A-F90F-BA48-9732-86202936CA7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483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BAF6-761F-4441-9DB7-435A84591374}" type="datetimeFigureOut">
              <a:t>11/6/17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4C9A-F90F-BA48-9732-86202936CA7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771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BAF6-761F-4441-9DB7-435A84591374}" type="datetimeFigureOut">
              <a:t>11/6/17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4C9A-F90F-BA48-9732-86202936CA7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275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BAF6-761F-4441-9DB7-435A84591374}" type="datetimeFigureOut">
              <a:t>11/6/17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4C9A-F90F-BA48-9732-86202936CA7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5111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284185"/>
            <a:ext cx="9144000" cy="285931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71037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02" y="3404824"/>
            <a:ext cx="8293329" cy="42405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5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485" y="295730"/>
            <a:ext cx="2546597" cy="175078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757886" y="130629"/>
            <a:ext cx="1291771" cy="849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228418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98047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Ope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55581"/>
            <a:ext cx="9144000" cy="247117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006" y="1670434"/>
            <a:ext cx="8431550" cy="71471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27" y="2452707"/>
            <a:ext cx="8431553" cy="13740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A6A6A6"/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55581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83122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1203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4" y="72933"/>
            <a:ext cx="8531225" cy="61907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1pPr>
              <a:lnSpc>
                <a:spcPts val="3000"/>
              </a:lnSpc>
              <a:defRPr/>
            </a:lvl1pPr>
            <a:lvl2pPr>
              <a:lnSpc>
                <a:spcPts val="2600"/>
              </a:lnSpc>
              <a:defRPr/>
            </a:lvl2pPr>
            <a:lvl3pPr>
              <a:lnSpc>
                <a:spcPts val="2400"/>
              </a:lnSpc>
              <a:buClr>
                <a:schemeClr val="bg2"/>
              </a:buClr>
              <a:defRPr/>
            </a:lvl3pPr>
            <a:lvl4pPr>
              <a:lnSpc>
                <a:spcPts val="2200"/>
              </a:lnSpc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94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7340600" cy="57041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3pPr>
              <a:buClr>
                <a:schemeClr val="bg2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37368"/>
            <a:ext cx="7340600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13834793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169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476192" cy="57041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44603"/>
            <a:ext cx="8471826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14938349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6352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C48BD0D-B298-FA41-9050-3BE4130CB141}" type="datetimeFigureOut">
              <a:rPr lang="en-US">
                <a:solidFill>
                  <a:srgbClr val="4B4B4B"/>
                </a:solidFill>
                <a:latin typeface="Calibri"/>
              </a:rPr>
              <a:pPr/>
              <a:t>11/6/17</a:t>
            </a:fld>
            <a:endParaRPr lang="en-US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4641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284185"/>
            <a:ext cx="9144000" cy="285931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71037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02" y="3404824"/>
            <a:ext cx="8293329" cy="42405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6" name="Picture 5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485" y="295730"/>
            <a:ext cx="2546597" cy="175078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757886" y="130629"/>
            <a:ext cx="1291771" cy="849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228418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81119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Ope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55581"/>
            <a:ext cx="9144000" cy="247117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006" y="1670434"/>
            <a:ext cx="8431550" cy="71471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27" y="2452707"/>
            <a:ext cx="8431553" cy="13740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A6A6A6"/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55581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83122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4777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4" y="72933"/>
            <a:ext cx="8531225" cy="61907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1pPr>
              <a:lnSpc>
                <a:spcPts val="3000"/>
              </a:lnSpc>
              <a:defRPr/>
            </a:lvl1pPr>
            <a:lvl2pPr>
              <a:lnSpc>
                <a:spcPts val="2600"/>
              </a:lnSpc>
              <a:defRPr/>
            </a:lvl2pPr>
            <a:lvl3pPr>
              <a:lnSpc>
                <a:spcPts val="2400"/>
              </a:lnSpc>
              <a:buClr>
                <a:schemeClr val="bg2"/>
              </a:buClr>
              <a:defRPr/>
            </a:lvl3pPr>
            <a:lvl4pPr>
              <a:lnSpc>
                <a:spcPts val="2200"/>
              </a:lnSpc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1991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7340600" cy="57041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3pPr>
              <a:buClr>
                <a:schemeClr val="bg2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37368"/>
            <a:ext cx="7340600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35978798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9422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476192" cy="57041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44603"/>
            <a:ext cx="8471826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35662852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2758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C48BD0D-B298-FA41-9050-3BE4130CB141}" type="datetimeFigureOut">
              <a:rPr lang="en-US">
                <a:solidFill>
                  <a:srgbClr val="4B4B4B"/>
                </a:solidFill>
                <a:latin typeface="Calibri"/>
              </a:rPr>
              <a:pPr/>
              <a:t>11/6/17</a:t>
            </a:fld>
            <a:endParaRPr lang="en-US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69746-BAAD-2D40-8F01-0CF5BFAC8574}" type="slidenum">
              <a:rPr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1240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284185"/>
            <a:ext cx="9144000" cy="285931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71037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02" y="3404824"/>
            <a:ext cx="8293329" cy="42405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6" name="Picture 5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485" y="295730"/>
            <a:ext cx="2546597" cy="175078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757886" y="130629"/>
            <a:ext cx="1291771" cy="849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228418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34720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Ope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55581"/>
            <a:ext cx="9144000" cy="247117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006" y="1670434"/>
            <a:ext cx="8431550" cy="71471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27" y="2452707"/>
            <a:ext cx="8431553" cy="13740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A6A6A6"/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55581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83122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73434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4" y="72933"/>
            <a:ext cx="8531225" cy="61907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1pPr>
              <a:lnSpc>
                <a:spcPts val="3000"/>
              </a:lnSpc>
              <a:defRPr/>
            </a:lvl1pPr>
            <a:lvl2pPr>
              <a:lnSpc>
                <a:spcPts val="2600"/>
              </a:lnSpc>
              <a:defRPr/>
            </a:lvl2pPr>
            <a:lvl3pPr>
              <a:lnSpc>
                <a:spcPts val="2400"/>
              </a:lnSpc>
              <a:buClr>
                <a:schemeClr val="bg2"/>
              </a:buClr>
              <a:defRPr/>
            </a:lvl3pPr>
            <a:lvl4pPr>
              <a:lnSpc>
                <a:spcPts val="2200"/>
              </a:lnSpc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6339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7340600" cy="57041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3pPr>
              <a:buClr>
                <a:schemeClr val="bg2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37368"/>
            <a:ext cx="7340600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37539602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4770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476192" cy="57041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44603"/>
            <a:ext cx="8471826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19762506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329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13" tIns="91413" rIns="91413" bIns="91413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</p:spPr>
        <p:txBody>
          <a:bodyPr lIns="91413" tIns="91413" rIns="91413" bIns="91413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75829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O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/>
        </p:nvSpPr>
        <p:spPr>
          <a:xfrm>
            <a:off x="8472414" y="4663216"/>
            <a:ext cx="548703" cy="3936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>
              <a:buClr>
                <a:srgbClr val="595959"/>
              </a:buClr>
              <a:buSzPct val="25000"/>
              <a:buFont typeface="Helvetica Neue"/>
              <a:buNone/>
            </a:pPr>
            <a:fld id="{00000000-1234-1234-1234-123412341234}" type="slidenum">
              <a:rPr lang="en" sz="10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pPr algn="r">
                <a:buClr>
                  <a:srgbClr val="595959"/>
                </a:buClr>
                <a:buSzPct val="25000"/>
                <a:buFont typeface="Helvetica Neue"/>
                <a:buNone/>
              </a:pPr>
              <a:t>‹#›</a:t>
            </a:fld>
            <a:endParaRPr lang="en" sz="1000">
              <a:solidFill>
                <a:srgbClr val="59595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4" name="Shape 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44773" y="-13877"/>
            <a:ext cx="596100" cy="6153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Shape 35"/>
          <p:cNvSpPr txBox="1">
            <a:spLocks noGrp="1"/>
          </p:cNvSpPr>
          <p:nvPr>
            <p:ph type="ctrTitle"/>
          </p:nvPr>
        </p:nvSpPr>
        <p:spPr>
          <a:xfrm>
            <a:off x="109175" y="97950"/>
            <a:ext cx="7776600" cy="423000"/>
          </a:xfrm>
          <a:prstGeom prst="rect">
            <a:avLst/>
          </a:prstGeom>
          <a:noFill/>
          <a:ln>
            <a:noFill/>
          </a:ln>
        </p:spPr>
        <p:txBody>
          <a:bodyPr lIns="34275" tIns="34275" rIns="34275" bIns="3427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Droid Sans"/>
              <a:buNone/>
              <a:defRPr sz="2800" b="1" i="0" u="none" strike="noStrike" cap="none">
                <a:solidFill>
                  <a:srgbClr val="FFFFFF"/>
                </a:solidFill>
                <a:latin typeface="Droid Sans"/>
                <a:ea typeface="Droid Sans"/>
                <a:cs typeface="Droid Sans"/>
                <a:sym typeface="Droid Sans"/>
              </a:defRPr>
            </a:lvl1pPr>
            <a:lvl2pPr lvl="1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2pPr>
            <a:lvl3pPr lvl="2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3pPr>
            <a:lvl4pPr lvl="3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4pPr>
            <a:lvl5pPr lvl="4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5pPr>
            <a:lvl6pPr lvl="5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6pPr>
            <a:lvl7pPr lvl="6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7pPr>
            <a:lvl8pPr lvl="7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8pPr>
            <a:lvl9pPr lvl="8" indent="0" rtl="0">
              <a:spcBef>
                <a:spcPts val="0"/>
              </a:spcBef>
              <a:buSzPct val="25000"/>
              <a:buNone/>
              <a:defRPr sz="5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707402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284185"/>
            <a:ext cx="9144000" cy="285931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71037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702" y="3404824"/>
            <a:ext cx="8293329" cy="42405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6" name="Picture 5" descr="ONF_WITH-GRADIEN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485" y="295730"/>
            <a:ext cx="2546597" cy="175078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757886" y="130629"/>
            <a:ext cx="1291771" cy="849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228418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50299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Ope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55581"/>
            <a:ext cx="9144000" cy="247117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006" y="1670434"/>
            <a:ext cx="8431550" cy="71471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27" y="2452707"/>
            <a:ext cx="8431553" cy="13740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A6A6A6"/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355581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831225"/>
            <a:ext cx="91440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26508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4" y="72933"/>
            <a:ext cx="8531225" cy="61907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023"/>
            <a:ext cx="8521700" cy="3672477"/>
          </a:xfrm>
        </p:spPr>
        <p:txBody>
          <a:bodyPr/>
          <a:lstStyle>
            <a:lvl1pPr>
              <a:lnSpc>
                <a:spcPts val="3000"/>
              </a:lnSpc>
              <a:defRPr/>
            </a:lvl1pPr>
            <a:lvl2pPr>
              <a:lnSpc>
                <a:spcPts val="2600"/>
              </a:lnSpc>
              <a:defRPr/>
            </a:lvl2pPr>
            <a:lvl3pPr>
              <a:lnSpc>
                <a:spcPts val="2400"/>
              </a:lnSpc>
              <a:buClr>
                <a:schemeClr val="bg2"/>
              </a:buClr>
              <a:defRPr/>
            </a:lvl3pPr>
            <a:lvl4pPr>
              <a:lnSpc>
                <a:spcPts val="2200"/>
              </a:lnSpc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7949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7340600" cy="57041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7280"/>
            <a:ext cx="8521700" cy="3411220"/>
          </a:xfrm>
        </p:spPr>
        <p:txBody>
          <a:bodyPr/>
          <a:lstStyle>
            <a:lvl3pPr>
              <a:buClr>
                <a:schemeClr val="bg2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37368"/>
            <a:ext cx="7340600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7506185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2003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476192" cy="57041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5102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2041" y="544603"/>
            <a:ext cx="8471826" cy="4276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stlye</a:t>
            </a:r>
          </a:p>
        </p:txBody>
      </p:sp>
    </p:spTree>
    <p:extLst>
      <p:ext uri="{BB962C8B-B14F-4D97-AF65-F5344CB8AC3E}">
        <p14:creationId xmlns:p14="http://schemas.microsoft.com/office/powerpoint/2010/main" val="262172679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0715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_1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 rtl="0">
              <a:spcBef>
                <a:spcPts val="0"/>
              </a:spcBef>
              <a:buSzPct val="100000"/>
              <a:defRPr sz="5200"/>
            </a:lvl1pPr>
            <a:lvl2pPr lvl="1" algn="ctr" rtl="0">
              <a:spcBef>
                <a:spcPts val="0"/>
              </a:spcBef>
              <a:buSzPct val="100000"/>
              <a:defRPr sz="5200"/>
            </a:lvl2pPr>
            <a:lvl3pPr lvl="2" algn="ctr" rtl="0">
              <a:spcBef>
                <a:spcPts val="0"/>
              </a:spcBef>
              <a:buSzPct val="100000"/>
              <a:defRPr sz="5200"/>
            </a:lvl3pPr>
            <a:lvl4pPr lvl="3" algn="ctr" rtl="0">
              <a:spcBef>
                <a:spcPts val="0"/>
              </a:spcBef>
              <a:buSzPct val="100000"/>
              <a:defRPr sz="5200"/>
            </a:lvl4pPr>
            <a:lvl5pPr lvl="4" algn="ctr" rtl="0">
              <a:spcBef>
                <a:spcPts val="0"/>
              </a:spcBef>
              <a:buSzPct val="100000"/>
              <a:defRPr sz="5200"/>
            </a:lvl5pPr>
            <a:lvl6pPr lvl="5" algn="ctr" rtl="0">
              <a:spcBef>
                <a:spcPts val="0"/>
              </a:spcBef>
              <a:buSzPct val="100000"/>
              <a:defRPr sz="5200"/>
            </a:lvl6pPr>
            <a:lvl7pPr lvl="6" algn="ctr" rtl="0">
              <a:spcBef>
                <a:spcPts val="0"/>
              </a:spcBef>
              <a:buSzPct val="100000"/>
              <a:defRPr sz="5200"/>
            </a:lvl7pPr>
            <a:lvl8pPr lvl="7" algn="ctr" rtl="0">
              <a:spcBef>
                <a:spcPts val="0"/>
              </a:spcBef>
              <a:buSzPct val="100000"/>
              <a:defRPr sz="5200"/>
            </a:lvl8pPr>
            <a:lvl9pPr lvl="8" algn="ctr" rtl="0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en-GB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GB" dirty="0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310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theme" Target="../theme/theme2.xml"/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7.xml"/><Relationship Id="rId9" Type="http://schemas.openxmlformats.org/officeDocument/2006/relationships/theme" Target="../theme/theme3.xml"/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4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5.xml"/><Relationship Id="rId9" Type="http://schemas.openxmlformats.org/officeDocument/2006/relationships/slideLayout" Target="../slideLayouts/slideLayout36.xml"/><Relationship Id="rId10" Type="http://schemas.openxmlformats.org/officeDocument/2006/relationships/theme" Target="../theme/theme4.xml"/><Relationship Id="rId11" Type="http://schemas.openxmlformats.org/officeDocument/2006/relationships/image" Target="../media/image1.png"/><Relationship Id="rId1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Relationship Id="rId9" Type="http://schemas.openxmlformats.org/officeDocument/2006/relationships/theme" Target="../theme/theme5.xml"/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ABAF6-761F-4441-9DB7-435A84591374}" type="datetimeFigureOut">
              <a:t>11/6/17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C4C9A-F90F-BA48-9732-86202936CA7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904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521700" cy="5326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4889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pic>
        <p:nvPicPr>
          <p:cNvPr id="11" name="Picture 10" descr="ONF_NO-TAG_WITH-GRADIENT.png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8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 ftr="0"/>
  <p:txStyles>
    <p:titleStyle>
      <a:lvl1pPr algn="l" defTabSz="457200" rtl="0" eaLnBrk="1" latinLnBrk="0" hangingPunct="1">
        <a:lnSpc>
          <a:spcPts val="3400"/>
        </a:lnSpc>
        <a:spcBef>
          <a:spcPct val="0"/>
        </a:spcBef>
        <a:buNone/>
        <a:defRPr sz="3000" b="0" i="0" kern="1200">
          <a:solidFill>
            <a:srgbClr val="004B7D"/>
          </a:solidFill>
          <a:latin typeface="Corbel"/>
          <a:ea typeface="+mj-ea"/>
          <a:cs typeface="Corbel"/>
        </a:defRPr>
      </a:lvl1pPr>
    </p:titleStyle>
    <p:bodyStyle>
      <a:lvl1pPr marL="219456" indent="-219456" algn="l" defTabSz="457200" rtl="0" eaLnBrk="1" latinLnBrk="0" hangingPunct="1">
        <a:lnSpc>
          <a:spcPts val="30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400" kern="1200">
          <a:solidFill>
            <a:srgbClr val="595959"/>
          </a:solidFill>
          <a:latin typeface="Corbel"/>
          <a:ea typeface="+mn-ea"/>
          <a:cs typeface="Corbel"/>
        </a:defRPr>
      </a:lvl1pPr>
      <a:lvl2pPr marL="411480" indent="-182880" algn="l" defTabSz="457200" rtl="0" eaLnBrk="1" latinLnBrk="0" hangingPunct="1">
        <a:lnSpc>
          <a:spcPts val="26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2200" kern="1200">
          <a:solidFill>
            <a:srgbClr val="595959"/>
          </a:solidFill>
          <a:latin typeface="Corbel"/>
          <a:ea typeface="+mn-ea"/>
          <a:cs typeface="Corbel"/>
        </a:defRPr>
      </a:lvl2pPr>
      <a:lvl3pPr marL="612648" indent="-182880" algn="l" defTabSz="457200" rtl="0" eaLnBrk="1" latinLnBrk="0" hangingPunct="1">
        <a:lnSpc>
          <a:spcPts val="24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000" kern="1200">
          <a:solidFill>
            <a:srgbClr val="595959"/>
          </a:solidFill>
          <a:latin typeface="Corbel"/>
          <a:ea typeface="+mn-ea"/>
          <a:cs typeface="Corbel"/>
        </a:defRPr>
      </a:lvl3pPr>
      <a:lvl4pPr marL="768096" indent="-164592" algn="l" defTabSz="457200" rtl="0" eaLnBrk="1" latinLnBrk="0" hangingPunct="1">
        <a:lnSpc>
          <a:spcPts val="22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1800" kern="1200">
          <a:solidFill>
            <a:srgbClr val="595959"/>
          </a:solidFill>
          <a:latin typeface="Corbel"/>
          <a:ea typeface="+mn-ea"/>
          <a:cs typeface="Corbel"/>
        </a:defRPr>
      </a:lvl4pPr>
      <a:lvl5pPr marL="914400" indent="-137160" algn="l" defTabSz="457200" rtl="0" eaLnBrk="1" latinLnBrk="0" hangingPunct="1">
        <a:spcBef>
          <a:spcPts val="800"/>
        </a:spcBef>
        <a:buClr>
          <a:schemeClr val="bg2"/>
        </a:buClr>
        <a:buSzPct val="85000"/>
        <a:buFont typeface="Arial"/>
        <a:buChar char="•"/>
        <a:defRPr sz="1800" kern="1200">
          <a:solidFill>
            <a:srgbClr val="595959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521700" cy="5326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4889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pic>
        <p:nvPicPr>
          <p:cNvPr id="11" name="Picture 10" descr="ONF_NO-TAG_WITH-GRADIENT.png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37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hf hdr="0" ftr="0"/>
  <p:txStyles>
    <p:titleStyle>
      <a:lvl1pPr algn="l" defTabSz="457200" rtl="0" eaLnBrk="1" latinLnBrk="0" hangingPunct="1">
        <a:lnSpc>
          <a:spcPts val="3400"/>
        </a:lnSpc>
        <a:spcBef>
          <a:spcPct val="0"/>
        </a:spcBef>
        <a:buNone/>
        <a:defRPr sz="3000" b="0" i="0" kern="1200">
          <a:solidFill>
            <a:srgbClr val="004B7D"/>
          </a:solidFill>
          <a:latin typeface="Corbel"/>
          <a:ea typeface="+mj-ea"/>
          <a:cs typeface="Corbel"/>
        </a:defRPr>
      </a:lvl1pPr>
    </p:titleStyle>
    <p:bodyStyle>
      <a:lvl1pPr marL="219456" indent="-219456" algn="l" defTabSz="457200" rtl="0" eaLnBrk="1" latinLnBrk="0" hangingPunct="1">
        <a:lnSpc>
          <a:spcPts val="30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400" kern="1200">
          <a:solidFill>
            <a:srgbClr val="595959"/>
          </a:solidFill>
          <a:latin typeface="Corbel"/>
          <a:ea typeface="+mn-ea"/>
          <a:cs typeface="Corbel"/>
        </a:defRPr>
      </a:lvl1pPr>
      <a:lvl2pPr marL="411480" indent="-182880" algn="l" defTabSz="457200" rtl="0" eaLnBrk="1" latinLnBrk="0" hangingPunct="1">
        <a:lnSpc>
          <a:spcPts val="26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2200" kern="1200">
          <a:solidFill>
            <a:srgbClr val="595959"/>
          </a:solidFill>
          <a:latin typeface="Corbel"/>
          <a:ea typeface="+mn-ea"/>
          <a:cs typeface="Corbel"/>
        </a:defRPr>
      </a:lvl2pPr>
      <a:lvl3pPr marL="612648" indent="-182880" algn="l" defTabSz="457200" rtl="0" eaLnBrk="1" latinLnBrk="0" hangingPunct="1">
        <a:lnSpc>
          <a:spcPts val="24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000" kern="1200">
          <a:solidFill>
            <a:srgbClr val="595959"/>
          </a:solidFill>
          <a:latin typeface="Corbel"/>
          <a:ea typeface="+mn-ea"/>
          <a:cs typeface="Corbel"/>
        </a:defRPr>
      </a:lvl3pPr>
      <a:lvl4pPr marL="768096" indent="-164592" algn="l" defTabSz="457200" rtl="0" eaLnBrk="1" latinLnBrk="0" hangingPunct="1">
        <a:lnSpc>
          <a:spcPts val="22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1800" kern="1200">
          <a:solidFill>
            <a:srgbClr val="595959"/>
          </a:solidFill>
          <a:latin typeface="Corbel"/>
          <a:ea typeface="+mn-ea"/>
          <a:cs typeface="Corbel"/>
        </a:defRPr>
      </a:lvl4pPr>
      <a:lvl5pPr marL="914400" indent="-137160" algn="l" defTabSz="457200" rtl="0" eaLnBrk="1" latinLnBrk="0" hangingPunct="1">
        <a:spcBef>
          <a:spcPts val="800"/>
        </a:spcBef>
        <a:buClr>
          <a:schemeClr val="bg2"/>
        </a:buClr>
        <a:buSzPct val="85000"/>
        <a:buFont typeface="Arial"/>
        <a:buChar char="•"/>
        <a:defRPr sz="1800" kern="1200">
          <a:solidFill>
            <a:srgbClr val="595959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521700" cy="5326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97280"/>
            <a:ext cx="8521700" cy="3411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4889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pic>
        <p:nvPicPr>
          <p:cNvPr id="11" name="Picture 10" descr="ONF_NO-TAG_WITH-GRADIENT.png"/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87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</p:sldLayoutIdLst>
  <p:hf hdr="0" ftr="0"/>
  <p:txStyles>
    <p:titleStyle>
      <a:lvl1pPr algn="l" defTabSz="457200" rtl="0" eaLnBrk="1" latinLnBrk="0" hangingPunct="1">
        <a:lnSpc>
          <a:spcPts val="3400"/>
        </a:lnSpc>
        <a:spcBef>
          <a:spcPct val="0"/>
        </a:spcBef>
        <a:buNone/>
        <a:defRPr sz="3000" b="0" i="0" kern="1200">
          <a:solidFill>
            <a:srgbClr val="004B7D"/>
          </a:solidFill>
          <a:latin typeface="Corbel"/>
          <a:ea typeface="+mj-ea"/>
          <a:cs typeface="Corbel"/>
        </a:defRPr>
      </a:lvl1pPr>
    </p:titleStyle>
    <p:bodyStyle>
      <a:lvl1pPr marL="219456" indent="-219456" algn="l" defTabSz="457200" rtl="0" eaLnBrk="1" latinLnBrk="0" hangingPunct="1">
        <a:lnSpc>
          <a:spcPts val="30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400" kern="1200">
          <a:solidFill>
            <a:srgbClr val="595959"/>
          </a:solidFill>
          <a:latin typeface="Corbel"/>
          <a:ea typeface="+mn-ea"/>
          <a:cs typeface="Corbel"/>
        </a:defRPr>
      </a:lvl1pPr>
      <a:lvl2pPr marL="411480" indent="-182880" algn="l" defTabSz="457200" rtl="0" eaLnBrk="1" latinLnBrk="0" hangingPunct="1">
        <a:lnSpc>
          <a:spcPts val="26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2200" kern="1200">
          <a:solidFill>
            <a:srgbClr val="595959"/>
          </a:solidFill>
          <a:latin typeface="Corbel"/>
          <a:ea typeface="+mn-ea"/>
          <a:cs typeface="Corbel"/>
        </a:defRPr>
      </a:lvl2pPr>
      <a:lvl3pPr marL="612648" indent="-182880" algn="l" defTabSz="457200" rtl="0" eaLnBrk="1" latinLnBrk="0" hangingPunct="1">
        <a:lnSpc>
          <a:spcPts val="24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000" kern="1200">
          <a:solidFill>
            <a:srgbClr val="595959"/>
          </a:solidFill>
          <a:latin typeface="Corbel"/>
          <a:ea typeface="+mn-ea"/>
          <a:cs typeface="Corbel"/>
        </a:defRPr>
      </a:lvl3pPr>
      <a:lvl4pPr marL="768096" indent="-164592" algn="l" defTabSz="457200" rtl="0" eaLnBrk="1" latinLnBrk="0" hangingPunct="1">
        <a:lnSpc>
          <a:spcPts val="22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1800" kern="1200">
          <a:solidFill>
            <a:srgbClr val="595959"/>
          </a:solidFill>
          <a:latin typeface="Corbel"/>
          <a:ea typeface="+mn-ea"/>
          <a:cs typeface="Corbel"/>
        </a:defRPr>
      </a:lvl4pPr>
      <a:lvl5pPr marL="914400" indent="-137160" algn="l" defTabSz="457200" rtl="0" eaLnBrk="1" latinLnBrk="0" hangingPunct="1">
        <a:spcBef>
          <a:spcPts val="800"/>
        </a:spcBef>
        <a:buClr>
          <a:schemeClr val="bg2"/>
        </a:buClr>
        <a:buSzPct val="85000"/>
        <a:buFont typeface="Arial"/>
        <a:buChar char="•"/>
        <a:defRPr sz="1800" kern="1200">
          <a:solidFill>
            <a:srgbClr val="595959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675" y="72933"/>
            <a:ext cx="8521700" cy="5326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687377"/>
            <a:ext cx="8521700" cy="38211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505200" y="484889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Corbel"/>
                <a:cs typeface="Corbel"/>
              </a:defRPr>
            </a:lvl1pPr>
          </a:lstStyle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FFFFFF">
                  <a:lumMod val="65000"/>
                </a:srgbClr>
              </a:solidFill>
            </a:endParaRPr>
          </a:p>
        </p:txBody>
      </p:sp>
      <p:pic>
        <p:nvPicPr>
          <p:cNvPr id="11" name="Picture 10" descr="ONF_NO-TAG_WITH-GRADIENT.png"/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8111068" y="484632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008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</p:sldLayoutIdLst>
  <p:hf hdr="0" ftr="0"/>
  <p:txStyles>
    <p:titleStyle>
      <a:lvl1pPr algn="l" defTabSz="457200" rtl="0" eaLnBrk="1" latinLnBrk="0" hangingPunct="1">
        <a:lnSpc>
          <a:spcPts val="3400"/>
        </a:lnSpc>
        <a:spcBef>
          <a:spcPct val="0"/>
        </a:spcBef>
        <a:buNone/>
        <a:defRPr sz="3000" b="0" i="0" kern="1200">
          <a:solidFill>
            <a:srgbClr val="004B7D"/>
          </a:solidFill>
          <a:latin typeface="Corbel"/>
          <a:ea typeface="+mj-ea"/>
          <a:cs typeface="Corbel"/>
        </a:defRPr>
      </a:lvl1pPr>
    </p:titleStyle>
    <p:bodyStyle>
      <a:lvl1pPr marL="219456" indent="-219456" algn="l" defTabSz="457200" rtl="0" eaLnBrk="1" latinLnBrk="0" hangingPunct="1">
        <a:lnSpc>
          <a:spcPts val="30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400" kern="1200">
          <a:solidFill>
            <a:srgbClr val="595959"/>
          </a:solidFill>
          <a:latin typeface="Corbel"/>
          <a:ea typeface="+mn-ea"/>
          <a:cs typeface="Corbel"/>
        </a:defRPr>
      </a:lvl1pPr>
      <a:lvl2pPr marL="411480" indent="-182880" algn="l" defTabSz="457200" rtl="0" eaLnBrk="1" latinLnBrk="0" hangingPunct="1">
        <a:lnSpc>
          <a:spcPts val="26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2200" kern="1200">
          <a:solidFill>
            <a:srgbClr val="595959"/>
          </a:solidFill>
          <a:latin typeface="Corbel"/>
          <a:ea typeface="+mn-ea"/>
          <a:cs typeface="Corbel"/>
        </a:defRPr>
      </a:lvl2pPr>
      <a:lvl3pPr marL="612648" indent="-182880" algn="l" defTabSz="457200" rtl="0" eaLnBrk="1" latinLnBrk="0" hangingPunct="1">
        <a:lnSpc>
          <a:spcPts val="2400"/>
        </a:lnSpc>
        <a:spcBef>
          <a:spcPts val="800"/>
        </a:spcBef>
        <a:buClr>
          <a:schemeClr val="bg2"/>
        </a:buClr>
        <a:buSzPct val="85000"/>
        <a:buFont typeface="Arial"/>
        <a:buChar char="•"/>
        <a:defRPr sz="2000" kern="1200">
          <a:solidFill>
            <a:srgbClr val="595959"/>
          </a:solidFill>
          <a:latin typeface="Corbel"/>
          <a:ea typeface="+mn-ea"/>
          <a:cs typeface="Corbel"/>
        </a:defRPr>
      </a:lvl3pPr>
      <a:lvl4pPr marL="768096" indent="-164592" algn="l" defTabSz="457200" rtl="0" eaLnBrk="1" latinLnBrk="0" hangingPunct="1">
        <a:lnSpc>
          <a:spcPts val="2200"/>
        </a:lnSpc>
        <a:spcBef>
          <a:spcPts val="800"/>
        </a:spcBef>
        <a:buClr>
          <a:schemeClr val="accent5"/>
        </a:buClr>
        <a:buSzPct val="60000"/>
        <a:buFont typeface="Wingdings" charset="2"/>
        <a:buChar char="§"/>
        <a:defRPr sz="1800" kern="1200">
          <a:solidFill>
            <a:srgbClr val="595959"/>
          </a:solidFill>
          <a:latin typeface="Corbel"/>
          <a:ea typeface="+mn-ea"/>
          <a:cs typeface="Corbel"/>
        </a:defRPr>
      </a:lvl4pPr>
      <a:lvl5pPr marL="914400" indent="-137160" algn="l" defTabSz="457200" rtl="0" eaLnBrk="1" latinLnBrk="0" hangingPunct="1">
        <a:spcBef>
          <a:spcPts val="800"/>
        </a:spcBef>
        <a:buClr>
          <a:schemeClr val="bg2"/>
        </a:buClr>
        <a:buSzPct val="85000"/>
        <a:buFont typeface="Arial"/>
        <a:buChar char="•"/>
        <a:defRPr sz="1800" kern="1200">
          <a:solidFill>
            <a:srgbClr val="595959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microsoft.com/office/2007/relationships/hdphoto" Target="../media/hdphoto2.wdp"/><Relationship Id="rId10" Type="http://schemas.microsoft.com/office/2007/relationships/hdphoto" Target="../media/hdphoto3.wdp"/><Relationship Id="rId11" Type="http://schemas.microsoft.com/office/2007/relationships/hdphoto" Target="../media/hdphoto4.wdp"/><Relationship Id="rId1" Type="http://schemas.openxmlformats.org/officeDocument/2006/relationships/slideLayout" Target="../slideLayouts/slideLayout3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10.gif"/><Relationship Id="rId3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45181" y="2626894"/>
            <a:ext cx="8293326" cy="537754"/>
          </a:xfrm>
        </p:spPr>
        <p:txBody>
          <a:bodyPr/>
          <a:lstStyle/>
          <a:p>
            <a:r>
              <a:rPr lang="en-US" dirty="0" smtClean="0"/>
              <a:t>R-CORD &amp; VOLTHA Introduction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Saurav Das (ONF)  &amp;  Shawn Ying (AT&amp;T)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61056" y="4555233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  <a:latin typeface="Corbel"/>
                <a:cs typeface="Corbel"/>
              </a:rPr>
              <a:t>CORD Build 2017, San Jose</a:t>
            </a:r>
          </a:p>
          <a:p>
            <a:fld id="{90C1520D-DB4D-B246-8934-D276FD1DEE9B}" type="datetime4">
              <a:rPr lang="en-US" sz="1400" smtClean="0">
                <a:solidFill>
                  <a:srgbClr val="FFFFFF"/>
                </a:solidFill>
                <a:latin typeface="Corbel"/>
                <a:cs typeface="Corbel"/>
              </a:rPr>
              <a:pPr/>
              <a:t>November 6, 2017</a:t>
            </a:fld>
            <a:endParaRPr lang="en-US" sz="1400" dirty="0">
              <a:solidFill>
                <a:srgbClr val="FFFFFF"/>
              </a:solidFill>
              <a:latin typeface="Corbel"/>
              <a:cs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364312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9531" y="984920"/>
            <a:ext cx="7904469" cy="1715733"/>
          </a:xfrm>
        </p:spPr>
        <p:txBody>
          <a:bodyPr vert="horz" lIns="91324" tIns="45658" rIns="91324" bIns="45658" rtlCol="0">
            <a:normAutofit/>
          </a:bodyPr>
          <a:lstStyle/>
          <a:p>
            <a:pPr marL="0" indent="0" algn="ctr">
              <a:spcBef>
                <a:spcPct val="2000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alibri (Body)"/>
                <a:cs typeface="Calibri (Body)"/>
              </a:rPr>
              <a:t>Economies of a datacenter 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600" dirty="0">
                <a:solidFill>
                  <a:schemeClr val="tx1"/>
                </a:solidFill>
                <a:latin typeface="+mn-lt"/>
                <a:cs typeface="+mn-cs"/>
              </a:rPr>
              <a:t>Infrastructure built with a few commodity building blocks using open source software and white-box switches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211490" y="2563706"/>
            <a:ext cx="7960551" cy="1175813"/>
          </a:xfrm>
          <a:prstGeom prst="rect">
            <a:avLst/>
          </a:prstGeom>
        </p:spPr>
        <p:txBody>
          <a:bodyPr vert="horz" lIns="91324" tIns="45658" rIns="91324" bIns="45658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dirty="0">
                <a:solidFill>
                  <a:srgbClr val="000000"/>
                </a:solidFill>
                <a:latin typeface="Calibri (Body)"/>
                <a:cs typeface="Calibri (Body)"/>
              </a:rPr>
              <a:t>Agility of </a:t>
            </a:r>
            <a:r>
              <a:rPr lang="en-US" dirty="0" smtClean="0">
                <a:solidFill>
                  <a:srgbClr val="000000"/>
                </a:solidFill>
                <a:latin typeface="Calibri (Body)"/>
                <a:cs typeface="Calibri (Body)"/>
              </a:rPr>
              <a:t>a cloud provider </a:t>
            </a:r>
            <a:endParaRPr lang="en-US" dirty="0">
              <a:solidFill>
                <a:srgbClr val="000000"/>
              </a:solidFill>
              <a:latin typeface="Calibri (Body)"/>
              <a:cs typeface="Calibri (Body)"/>
            </a:endParaRPr>
          </a:p>
          <a:p>
            <a:pPr marL="0" indent="0" algn="ctr">
              <a:buFont typeface="Arial"/>
              <a:buNone/>
            </a:pPr>
            <a:r>
              <a:rPr lang="en-US" sz="1800" i="1" dirty="0" smtClean="0">
                <a:solidFill>
                  <a:srgbClr val="000000"/>
                </a:solidFill>
                <a:latin typeface="Calibri (Body)"/>
                <a:cs typeface="Calibri (Body)"/>
              </a:rPr>
              <a:t>Software </a:t>
            </a:r>
            <a:r>
              <a:rPr lang="en-US" sz="1800" i="1" dirty="0">
                <a:solidFill>
                  <a:srgbClr val="000000"/>
                </a:solidFill>
                <a:latin typeface="Calibri (Body)"/>
                <a:cs typeface="Calibri (Body)"/>
              </a:rPr>
              <a:t>platforms that enable rapid creation of new services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0754" y="80586"/>
            <a:ext cx="8229600" cy="96864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>
              <a:lnSpc>
                <a:spcPts val="3400"/>
              </a:lnSpc>
              <a:spcBef>
                <a:spcPct val="0"/>
              </a:spcBef>
              <a:buNone/>
              <a:defRPr sz="3000" b="0" i="0">
                <a:solidFill>
                  <a:schemeClr val="tx2"/>
                </a:solidFill>
                <a:latin typeface="Corbel"/>
                <a:ea typeface="+mj-ea"/>
                <a:cs typeface="Corbel"/>
              </a:defRPr>
            </a:lvl1pPr>
          </a:lstStyle>
          <a:p>
            <a:r>
              <a:rPr lang="en-US" dirty="0">
                <a:solidFill>
                  <a:srgbClr val="004B7D"/>
                </a:solidFill>
              </a:rPr>
              <a:t>Central Office Re-Architected as a Datacenter (CORD) Overview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211490" y="3474720"/>
            <a:ext cx="7960551" cy="1178561"/>
            <a:chOff x="591725" y="3667760"/>
            <a:chExt cx="7960551" cy="1178561"/>
          </a:xfrm>
        </p:grpSpPr>
        <p:sp>
          <p:nvSpPr>
            <p:cNvPr id="5" name="Content Placeholder 2"/>
            <p:cNvSpPr txBox="1">
              <a:spLocks/>
            </p:cNvSpPr>
            <p:nvPr/>
          </p:nvSpPr>
          <p:spPr>
            <a:xfrm>
              <a:off x="591725" y="4077547"/>
              <a:ext cx="7960551" cy="768774"/>
            </a:xfrm>
            <a:prstGeom prst="rect">
              <a:avLst/>
            </a:prstGeom>
          </p:spPr>
          <p:txBody>
            <a:bodyPr vert="horz" lIns="91324" tIns="45658" rIns="91324" bIns="45658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en-US" sz="1800" i="1" dirty="0">
                  <a:solidFill>
                    <a:srgbClr val="FF0000"/>
                  </a:solidFill>
                  <a:latin typeface="Calibri (Body)"/>
                  <a:cs typeface="Calibri (Body)"/>
                </a:rPr>
                <a:t>o</a:t>
              </a:r>
              <a:r>
                <a:rPr lang="en-US" sz="1800" i="1" dirty="0" smtClean="0">
                  <a:solidFill>
                    <a:srgbClr val="FF0000"/>
                  </a:solidFill>
                  <a:latin typeface="Calibri (Body)"/>
                  <a:cs typeface="Calibri (Body)"/>
                </a:rPr>
                <a:t>r…   Bringing Access-as-a-Service to the Cloud</a:t>
              </a:r>
            </a:p>
          </p:txBody>
        </p:sp>
        <p:cxnSp>
          <p:nvCxnSpPr>
            <p:cNvPr id="7" name="Straight Arrow Connector 6"/>
            <p:cNvCxnSpPr>
              <a:endCxn id="5" idx="0"/>
            </p:cNvCxnSpPr>
            <p:nvPr/>
          </p:nvCxnSpPr>
          <p:spPr>
            <a:xfrm>
              <a:off x="4572001" y="3667760"/>
              <a:ext cx="0" cy="4097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Shape 2051"/>
          <p:cNvSpPr/>
          <p:nvPr/>
        </p:nvSpPr>
        <p:spPr>
          <a:xfrm>
            <a:off x="365203" y="2436329"/>
            <a:ext cx="1067690" cy="1015024"/>
          </a:xfrm>
          <a:prstGeom prst="ellipse">
            <a:avLst/>
          </a:prstGeom>
          <a:solidFill>
            <a:srgbClr val="008000">
              <a:alpha val="20000"/>
            </a:srgbClr>
          </a:solidFill>
          <a:ln w="9525" cap="flat" cmpd="sng">
            <a:solidFill>
              <a:srgbClr val="4A7DBA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3000" dir="5400000" rotWithShape="0">
              <a:srgbClr val="000000">
                <a:alpha val="34900"/>
              </a:srgbClr>
            </a:outerShdw>
          </a:effectLst>
        </p:spPr>
        <p:txBody>
          <a:bodyPr lIns="91425" tIns="45700" rIns="91425" bIns="45700" anchor="b" anchorCtr="0">
            <a:noAutofit/>
          </a:bodyPr>
          <a:lstStyle/>
          <a:p>
            <a:pPr>
              <a:buClr>
                <a:srgbClr val="000000"/>
              </a:buClr>
              <a:buSzPct val="25000"/>
              <a:buFont typeface="Calibri"/>
              <a:buNone/>
            </a:pPr>
            <a:r>
              <a:rPr lang="en">
                <a:solidFill>
                  <a:srgbClr val="000000"/>
                </a:solidFill>
                <a:latin typeface="Corbel" charset="0"/>
                <a:ea typeface="Corbel" charset="0"/>
                <a:cs typeface="Corbel" charset="0"/>
                <a:sym typeface="Calibri"/>
              </a:rPr>
              <a:t>SDN</a:t>
            </a:r>
          </a:p>
        </p:txBody>
      </p:sp>
      <p:sp>
        <p:nvSpPr>
          <p:cNvPr id="10" name="Shape 2052"/>
          <p:cNvSpPr/>
          <p:nvPr/>
        </p:nvSpPr>
        <p:spPr>
          <a:xfrm>
            <a:off x="1118178" y="2436509"/>
            <a:ext cx="1067690" cy="1015024"/>
          </a:xfrm>
          <a:prstGeom prst="ellipse">
            <a:avLst/>
          </a:prstGeom>
          <a:solidFill>
            <a:srgbClr val="3366FF">
              <a:alpha val="17650"/>
            </a:srgbClr>
          </a:solidFill>
          <a:ln w="9525" cap="flat" cmpd="sng">
            <a:solidFill>
              <a:srgbClr val="4A7DBA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3000" dir="5400000" rotWithShape="0">
              <a:srgbClr val="000000">
                <a:alpha val="34900"/>
              </a:srgbClr>
            </a:outerShdw>
          </a:effectLst>
        </p:spPr>
        <p:txBody>
          <a:bodyPr lIns="91425" tIns="45700" rIns="91425" bIns="45700" anchor="b" anchorCtr="0">
            <a:noAutofit/>
          </a:bodyPr>
          <a:lstStyle/>
          <a:p>
            <a:pPr algn="r">
              <a:buClr>
                <a:srgbClr val="000000"/>
              </a:buClr>
              <a:buSzPct val="25000"/>
              <a:buFont typeface="Calibri"/>
              <a:buNone/>
            </a:pPr>
            <a:r>
              <a:rPr lang="en">
                <a:solidFill>
                  <a:srgbClr val="000000"/>
                </a:solidFill>
                <a:latin typeface="Corbel" charset="0"/>
                <a:ea typeface="Corbel" charset="0"/>
                <a:cs typeface="Corbel" charset="0"/>
                <a:sym typeface="Calibri"/>
              </a:rPr>
              <a:t>NFV</a:t>
            </a:r>
          </a:p>
        </p:txBody>
      </p:sp>
      <p:sp>
        <p:nvSpPr>
          <p:cNvPr id="11" name="Shape 2053"/>
          <p:cNvSpPr/>
          <p:nvPr/>
        </p:nvSpPr>
        <p:spPr>
          <a:xfrm>
            <a:off x="801271" y="1784009"/>
            <a:ext cx="1067690" cy="1015024"/>
          </a:xfrm>
          <a:prstGeom prst="ellipse">
            <a:avLst/>
          </a:prstGeom>
          <a:solidFill>
            <a:srgbClr val="FF0000">
              <a:alpha val="20000"/>
            </a:srgbClr>
          </a:solidFill>
          <a:ln w="9525" cap="flat" cmpd="sng">
            <a:solidFill>
              <a:srgbClr val="4A7DBA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3000" dir="5400000" rotWithShape="0">
              <a:srgbClr val="000000">
                <a:alpha val="34900"/>
              </a:srgbClr>
            </a:outerShdw>
          </a:effectLst>
        </p:spPr>
        <p:txBody>
          <a:bodyPr lIns="91425" tIns="45700" rIns="91425" bIns="45700" anchor="t" anchorCtr="0">
            <a:noAutofit/>
          </a:bodyPr>
          <a:lstStyle/>
          <a:p>
            <a:pPr algn="ctr">
              <a:buClr>
                <a:srgbClr val="000000"/>
              </a:buClr>
              <a:buSzPct val="25000"/>
              <a:buFont typeface="Calibri"/>
              <a:buNone/>
            </a:pPr>
            <a:r>
              <a:rPr lang="en" dirty="0">
                <a:solidFill>
                  <a:srgbClr val="000000"/>
                </a:solidFill>
                <a:latin typeface="Corbel" charset="0"/>
                <a:ea typeface="Corbel" charset="0"/>
                <a:cs typeface="Corbel" charset="0"/>
                <a:sym typeface="Calibri"/>
              </a:rPr>
              <a:t>Cloud</a:t>
            </a:r>
          </a:p>
        </p:txBody>
      </p:sp>
    </p:spTree>
    <p:extLst>
      <p:ext uri="{BB962C8B-B14F-4D97-AF65-F5344CB8AC3E}">
        <p14:creationId xmlns:p14="http://schemas.microsoft.com/office/powerpoint/2010/main" val="2975722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137" descr="switch.png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30" y="3866558"/>
            <a:ext cx="598706" cy="344401"/>
          </a:xfrm>
          <a:prstGeom prst="rect">
            <a:avLst/>
          </a:prstGeom>
        </p:spPr>
      </p:pic>
      <p:pic>
        <p:nvPicPr>
          <p:cNvPr id="141" name="Picture 140" descr="server-rack.png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552" y="3275607"/>
            <a:ext cx="641351" cy="925827"/>
          </a:xfrm>
          <a:prstGeom prst="rect">
            <a:avLst/>
          </a:prstGeom>
        </p:spPr>
      </p:pic>
      <p:pic>
        <p:nvPicPr>
          <p:cNvPr id="143" name="Picture 142" descr="server-rack.png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849" y="3275607"/>
            <a:ext cx="641351" cy="925827"/>
          </a:xfrm>
          <a:prstGeom prst="rect">
            <a:avLst/>
          </a:prstGeom>
        </p:spPr>
      </p:pic>
      <p:pic>
        <p:nvPicPr>
          <p:cNvPr id="144" name="Picture 143" descr="server-rack.png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220" y="3275607"/>
            <a:ext cx="641351" cy="925827"/>
          </a:xfrm>
          <a:prstGeom prst="rect">
            <a:avLst/>
          </a:prstGeom>
        </p:spPr>
      </p:pic>
      <p:pic>
        <p:nvPicPr>
          <p:cNvPr id="146" name="Picture 145" descr="server-rack.png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304" y="3275607"/>
            <a:ext cx="641351" cy="925827"/>
          </a:xfrm>
          <a:prstGeom prst="rect">
            <a:avLst/>
          </a:prstGeom>
        </p:spPr>
      </p:pic>
      <p:pic>
        <p:nvPicPr>
          <p:cNvPr id="148" name="Picture 147" descr="server-rack.png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739" y="3275607"/>
            <a:ext cx="641351" cy="925827"/>
          </a:xfrm>
          <a:prstGeom prst="rect">
            <a:avLst/>
          </a:prstGeom>
        </p:spPr>
      </p:pic>
      <p:pic>
        <p:nvPicPr>
          <p:cNvPr id="150" name="Picture 149" descr="server-rack.png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924" y="3275607"/>
            <a:ext cx="641351" cy="925827"/>
          </a:xfrm>
          <a:prstGeom prst="rect">
            <a:avLst/>
          </a:prstGeom>
        </p:spPr>
      </p:pic>
      <p:pic>
        <p:nvPicPr>
          <p:cNvPr id="152" name="Picture 151" descr="server-rack.png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315" y="3275607"/>
            <a:ext cx="641351" cy="925827"/>
          </a:xfrm>
          <a:prstGeom prst="rect">
            <a:avLst/>
          </a:prstGeom>
        </p:spPr>
      </p:pic>
      <p:pic>
        <p:nvPicPr>
          <p:cNvPr id="93" name="Picture 92" descr="cell-tower.png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786" y="613363"/>
            <a:ext cx="606344" cy="1021263"/>
          </a:xfrm>
          <a:prstGeom prst="rect">
            <a:avLst/>
          </a:prstGeom>
        </p:spPr>
      </p:pic>
      <p:cxnSp>
        <p:nvCxnSpPr>
          <p:cNvPr id="142" name="Straight Connector 141"/>
          <p:cNvCxnSpPr>
            <a:stCxn id="132" idx="0"/>
            <a:endCxn id="104" idx="0"/>
          </p:cNvCxnSpPr>
          <p:nvPr/>
        </p:nvCxnSpPr>
        <p:spPr>
          <a:xfrm flipH="1">
            <a:off x="1352702" y="2690952"/>
            <a:ext cx="1849603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>
            <a:stCxn id="132" idx="0"/>
            <a:endCxn id="106" idx="0"/>
          </p:cNvCxnSpPr>
          <p:nvPr/>
        </p:nvCxnSpPr>
        <p:spPr>
          <a:xfrm flipH="1">
            <a:off x="2279802" y="2690952"/>
            <a:ext cx="922503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>
            <a:stCxn id="132" idx="0"/>
            <a:endCxn id="113" idx="0"/>
          </p:cNvCxnSpPr>
          <p:nvPr/>
        </p:nvCxnSpPr>
        <p:spPr>
          <a:xfrm>
            <a:off x="3202305" y="2690952"/>
            <a:ext cx="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>
            <a:stCxn id="130" idx="0"/>
            <a:endCxn id="115" idx="0"/>
          </p:cNvCxnSpPr>
          <p:nvPr/>
        </p:nvCxnSpPr>
        <p:spPr>
          <a:xfrm>
            <a:off x="4132591" y="2690952"/>
            <a:ext cx="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>
            <a:stCxn id="132" idx="0"/>
            <a:endCxn id="115" idx="0"/>
          </p:cNvCxnSpPr>
          <p:nvPr/>
        </p:nvCxnSpPr>
        <p:spPr>
          <a:xfrm>
            <a:off x="3202305" y="2690952"/>
            <a:ext cx="9302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>
            <a:stCxn id="132" idx="0"/>
            <a:endCxn id="118" idx="0"/>
          </p:cNvCxnSpPr>
          <p:nvPr/>
        </p:nvCxnSpPr>
        <p:spPr>
          <a:xfrm>
            <a:off x="3202305" y="2690952"/>
            <a:ext cx="18542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>
            <a:stCxn id="132" idx="0"/>
            <a:endCxn id="120" idx="0"/>
          </p:cNvCxnSpPr>
          <p:nvPr/>
        </p:nvCxnSpPr>
        <p:spPr>
          <a:xfrm>
            <a:off x="3202305" y="2690952"/>
            <a:ext cx="27844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>
            <a:stCxn id="132" idx="0"/>
            <a:endCxn id="122" idx="0"/>
          </p:cNvCxnSpPr>
          <p:nvPr/>
        </p:nvCxnSpPr>
        <p:spPr>
          <a:xfrm>
            <a:off x="3202305" y="2690952"/>
            <a:ext cx="37115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>
            <a:stCxn id="132" idx="0"/>
            <a:endCxn id="124" idx="0"/>
          </p:cNvCxnSpPr>
          <p:nvPr/>
        </p:nvCxnSpPr>
        <p:spPr>
          <a:xfrm>
            <a:off x="3202305" y="2690952"/>
            <a:ext cx="46513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>
            <a:stCxn id="130" idx="0"/>
            <a:endCxn id="113" idx="0"/>
          </p:cNvCxnSpPr>
          <p:nvPr/>
        </p:nvCxnSpPr>
        <p:spPr>
          <a:xfrm flipH="1">
            <a:off x="3202305" y="2690952"/>
            <a:ext cx="9302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>
            <a:stCxn id="130" idx="0"/>
            <a:endCxn id="106" idx="0"/>
          </p:cNvCxnSpPr>
          <p:nvPr/>
        </p:nvCxnSpPr>
        <p:spPr>
          <a:xfrm flipH="1">
            <a:off x="2279802" y="2690952"/>
            <a:ext cx="1852789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>
            <a:stCxn id="130" idx="0"/>
            <a:endCxn id="104" idx="0"/>
          </p:cNvCxnSpPr>
          <p:nvPr/>
        </p:nvCxnSpPr>
        <p:spPr>
          <a:xfrm flipH="1">
            <a:off x="1352702" y="2690952"/>
            <a:ext cx="2779889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3" name="Straight Connector 172"/>
          <p:cNvCxnSpPr>
            <a:stCxn id="130" idx="0"/>
            <a:endCxn id="118" idx="0"/>
          </p:cNvCxnSpPr>
          <p:nvPr/>
        </p:nvCxnSpPr>
        <p:spPr>
          <a:xfrm>
            <a:off x="4132591" y="2690952"/>
            <a:ext cx="923914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stCxn id="130" idx="0"/>
            <a:endCxn id="120" idx="0"/>
          </p:cNvCxnSpPr>
          <p:nvPr/>
        </p:nvCxnSpPr>
        <p:spPr>
          <a:xfrm>
            <a:off x="4132591" y="2690952"/>
            <a:ext cx="18542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7" name="Straight Connector 176"/>
          <p:cNvCxnSpPr>
            <a:stCxn id="130" idx="0"/>
            <a:endCxn id="122" idx="0"/>
          </p:cNvCxnSpPr>
          <p:nvPr/>
        </p:nvCxnSpPr>
        <p:spPr>
          <a:xfrm>
            <a:off x="4132591" y="2690952"/>
            <a:ext cx="27813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>
            <a:stCxn id="130" idx="0"/>
            <a:endCxn id="124" idx="0"/>
          </p:cNvCxnSpPr>
          <p:nvPr/>
        </p:nvCxnSpPr>
        <p:spPr>
          <a:xfrm>
            <a:off x="4132591" y="2690952"/>
            <a:ext cx="37211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CORD: Multi-Access Architecture</a:t>
            </a:r>
            <a:endParaRPr lang="en-US" dirty="0"/>
          </a:p>
        </p:txBody>
      </p:sp>
      <p:cxnSp>
        <p:nvCxnSpPr>
          <p:cNvPr id="212" name="Straight Connector 211"/>
          <p:cNvCxnSpPr>
            <a:stCxn id="128" idx="0"/>
            <a:endCxn id="104" idx="0"/>
          </p:cNvCxnSpPr>
          <p:nvPr/>
        </p:nvCxnSpPr>
        <p:spPr>
          <a:xfrm flipH="1">
            <a:off x="1352702" y="2690952"/>
            <a:ext cx="3703803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6" name="Straight Connector 215"/>
          <p:cNvCxnSpPr>
            <a:stCxn id="128" idx="0"/>
            <a:endCxn id="113" idx="0"/>
          </p:cNvCxnSpPr>
          <p:nvPr/>
        </p:nvCxnSpPr>
        <p:spPr>
          <a:xfrm flipH="1">
            <a:off x="3202305" y="2690952"/>
            <a:ext cx="18542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8" name="Straight Connector 217"/>
          <p:cNvCxnSpPr>
            <a:stCxn id="128" idx="0"/>
            <a:endCxn id="115" idx="0"/>
          </p:cNvCxnSpPr>
          <p:nvPr/>
        </p:nvCxnSpPr>
        <p:spPr>
          <a:xfrm flipH="1">
            <a:off x="4132591" y="2690952"/>
            <a:ext cx="923914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Straight Connector 219"/>
          <p:cNvCxnSpPr>
            <a:stCxn id="128" idx="0"/>
            <a:endCxn id="118" idx="0"/>
          </p:cNvCxnSpPr>
          <p:nvPr/>
        </p:nvCxnSpPr>
        <p:spPr>
          <a:xfrm>
            <a:off x="5056505" y="2690952"/>
            <a:ext cx="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2" name="Straight Connector 221"/>
          <p:cNvCxnSpPr>
            <a:stCxn id="128" idx="0"/>
            <a:endCxn id="120" idx="0"/>
          </p:cNvCxnSpPr>
          <p:nvPr/>
        </p:nvCxnSpPr>
        <p:spPr>
          <a:xfrm>
            <a:off x="5056505" y="2690952"/>
            <a:ext cx="9302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6" name="Straight Connector 225"/>
          <p:cNvCxnSpPr>
            <a:stCxn id="128" idx="0"/>
            <a:endCxn id="122" idx="0"/>
          </p:cNvCxnSpPr>
          <p:nvPr/>
        </p:nvCxnSpPr>
        <p:spPr>
          <a:xfrm>
            <a:off x="5056505" y="2690952"/>
            <a:ext cx="18573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0" name="Straight Connector 229"/>
          <p:cNvCxnSpPr>
            <a:stCxn id="126" idx="0"/>
            <a:endCxn id="104" idx="0"/>
          </p:cNvCxnSpPr>
          <p:nvPr/>
        </p:nvCxnSpPr>
        <p:spPr>
          <a:xfrm flipH="1">
            <a:off x="1352702" y="2690952"/>
            <a:ext cx="4634089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4" name="Straight Connector 233"/>
          <p:cNvCxnSpPr>
            <a:stCxn id="126" idx="0"/>
            <a:endCxn id="113" idx="0"/>
          </p:cNvCxnSpPr>
          <p:nvPr/>
        </p:nvCxnSpPr>
        <p:spPr>
          <a:xfrm flipH="1">
            <a:off x="3202305" y="2690952"/>
            <a:ext cx="27844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Straight Connector 237"/>
          <p:cNvCxnSpPr>
            <a:stCxn id="126" idx="0"/>
            <a:endCxn id="118" idx="0"/>
          </p:cNvCxnSpPr>
          <p:nvPr/>
        </p:nvCxnSpPr>
        <p:spPr>
          <a:xfrm flipH="1">
            <a:off x="5056505" y="2690952"/>
            <a:ext cx="930286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2" name="Straight Connector 241"/>
          <p:cNvCxnSpPr>
            <a:stCxn id="126" idx="0"/>
            <a:endCxn id="122" idx="0"/>
          </p:cNvCxnSpPr>
          <p:nvPr/>
        </p:nvCxnSpPr>
        <p:spPr>
          <a:xfrm>
            <a:off x="5986791" y="2690952"/>
            <a:ext cx="9271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Straight Connector 243"/>
          <p:cNvCxnSpPr>
            <a:stCxn id="126" idx="0"/>
            <a:endCxn id="124" idx="0"/>
          </p:cNvCxnSpPr>
          <p:nvPr/>
        </p:nvCxnSpPr>
        <p:spPr>
          <a:xfrm>
            <a:off x="5986791" y="2690952"/>
            <a:ext cx="186690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Straight Connector 245"/>
          <p:cNvCxnSpPr>
            <a:stCxn id="126" idx="0"/>
            <a:endCxn id="120" idx="0"/>
          </p:cNvCxnSpPr>
          <p:nvPr/>
        </p:nvCxnSpPr>
        <p:spPr>
          <a:xfrm>
            <a:off x="5986791" y="2690952"/>
            <a:ext cx="0" cy="58465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48" name="Group 247"/>
          <p:cNvGrpSpPr/>
          <p:nvPr/>
        </p:nvGrpSpPr>
        <p:grpSpPr>
          <a:xfrm>
            <a:off x="3820219" y="2538010"/>
            <a:ext cx="598706" cy="344401"/>
            <a:chOff x="3769419" y="2741133"/>
            <a:chExt cx="574073" cy="330231"/>
          </a:xfrm>
        </p:grpSpPr>
        <p:sp>
          <p:nvSpPr>
            <p:cNvPr id="130" name="Rectangle 129"/>
            <p:cNvSpPr/>
            <p:nvPr/>
          </p:nvSpPr>
          <p:spPr>
            <a:xfrm>
              <a:off x="3964164" y="2887782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29" name="Picture 128" descr="switch.png"/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9419" y="2741133"/>
              <a:ext cx="574073" cy="330231"/>
            </a:xfrm>
            <a:prstGeom prst="rect">
              <a:avLst/>
            </a:prstGeom>
          </p:spPr>
        </p:pic>
      </p:grpSp>
      <p:grpSp>
        <p:nvGrpSpPr>
          <p:cNvPr id="247" name="Group 246"/>
          <p:cNvGrpSpPr/>
          <p:nvPr/>
        </p:nvGrpSpPr>
        <p:grpSpPr>
          <a:xfrm>
            <a:off x="2889933" y="2538010"/>
            <a:ext cx="598706" cy="344401"/>
            <a:chOff x="2839133" y="2741133"/>
            <a:chExt cx="574073" cy="330231"/>
          </a:xfrm>
        </p:grpSpPr>
        <p:sp>
          <p:nvSpPr>
            <p:cNvPr id="132" name="Rectangle 131"/>
            <p:cNvSpPr/>
            <p:nvPr/>
          </p:nvSpPr>
          <p:spPr>
            <a:xfrm>
              <a:off x="3033878" y="2887782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31" name="Picture 130" descr="switch.png"/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133" y="2741133"/>
              <a:ext cx="574073" cy="330231"/>
            </a:xfrm>
            <a:prstGeom prst="rect">
              <a:avLst/>
            </a:prstGeom>
          </p:spPr>
        </p:pic>
      </p:grpSp>
      <p:sp>
        <p:nvSpPr>
          <p:cNvPr id="263" name="Rounded Rectangle 262"/>
          <p:cNvSpPr/>
          <p:nvPr/>
        </p:nvSpPr>
        <p:spPr>
          <a:xfrm>
            <a:off x="1053031" y="2207266"/>
            <a:ext cx="7066197" cy="289441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45720" rtlCol="0" anchor="ctr">
            <a:noAutofit/>
          </a:bodyPr>
          <a:lstStyle/>
          <a:p>
            <a:pPr algn="ctr"/>
            <a:r>
              <a:rPr lang="en-US" sz="1400" b="1" dirty="0" smtClean="0">
                <a:solidFill>
                  <a:srgbClr val="FFFFFF"/>
                </a:solidFill>
                <a:latin typeface="Corbel"/>
                <a:cs typeface="Corbel"/>
              </a:rPr>
              <a:t>Access Service Orchestration &amp; Control</a:t>
            </a:r>
            <a:endParaRPr lang="en-US" sz="1400" b="1" dirty="0">
              <a:solidFill>
                <a:srgbClr val="FFFFFF"/>
              </a:solidFill>
              <a:latin typeface="Corbel"/>
              <a:cs typeface="Corbel"/>
            </a:endParaRPr>
          </a:p>
        </p:txBody>
      </p:sp>
      <p:sp>
        <p:nvSpPr>
          <p:cNvPr id="265" name="TextBox 264"/>
          <p:cNvSpPr txBox="1"/>
          <p:nvPr/>
        </p:nvSpPr>
        <p:spPr>
          <a:xfrm>
            <a:off x="3454086" y="1630364"/>
            <a:ext cx="183174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dirty="0">
                <a:solidFill>
                  <a:srgbClr val="4B4B4B"/>
                </a:solidFill>
                <a:latin typeface="Corbel"/>
                <a:cs typeface="Corbel"/>
              </a:rPr>
              <a:t>Mobile</a:t>
            </a:r>
            <a:br>
              <a:rPr lang="en-US" sz="1400" dirty="0">
                <a:solidFill>
                  <a:srgbClr val="4B4B4B"/>
                </a:solidFill>
                <a:latin typeface="Corbel"/>
                <a:cs typeface="Corbel"/>
              </a:rPr>
            </a:br>
            <a:r>
              <a:rPr lang="en-US" sz="1000" dirty="0" err="1">
                <a:solidFill>
                  <a:srgbClr val="4B4B4B"/>
                </a:solidFill>
                <a:latin typeface="Corbel"/>
                <a:cs typeface="Corbel"/>
              </a:rPr>
              <a:t>vBBU</a:t>
            </a:r>
            <a:r>
              <a:rPr lang="en-US" sz="1000" dirty="0">
                <a:solidFill>
                  <a:srgbClr val="4B4B4B"/>
                </a:solidFill>
                <a:latin typeface="Corbel"/>
                <a:cs typeface="Corbel"/>
              </a:rPr>
              <a:t>. </a:t>
            </a:r>
            <a:r>
              <a:rPr lang="en-US" sz="1000" dirty="0" err="1">
                <a:solidFill>
                  <a:srgbClr val="4B4B4B"/>
                </a:solidFill>
                <a:latin typeface="Corbel"/>
                <a:cs typeface="Corbel"/>
              </a:rPr>
              <a:t>vMME</a:t>
            </a:r>
            <a:r>
              <a:rPr lang="en-US" sz="1000" dirty="0">
                <a:solidFill>
                  <a:srgbClr val="4B4B4B"/>
                </a:solidFill>
                <a:latin typeface="Corbel"/>
                <a:cs typeface="Corbel"/>
              </a:rPr>
              <a:t>, </a:t>
            </a:r>
            <a:r>
              <a:rPr lang="en-US" sz="1000" dirty="0" err="1">
                <a:solidFill>
                  <a:srgbClr val="4B4B4B"/>
                </a:solidFill>
                <a:latin typeface="Corbel"/>
                <a:cs typeface="Corbel"/>
              </a:rPr>
              <a:t>vSGW</a:t>
            </a:r>
            <a:r>
              <a:rPr lang="en-US" sz="1000" dirty="0">
                <a:solidFill>
                  <a:srgbClr val="4B4B4B"/>
                </a:solidFill>
                <a:latin typeface="Corbel"/>
                <a:cs typeface="Corbel"/>
              </a:rPr>
              <a:t>, </a:t>
            </a:r>
            <a:r>
              <a:rPr lang="en-US" sz="1000" dirty="0" err="1">
                <a:solidFill>
                  <a:srgbClr val="4B4B4B"/>
                </a:solidFill>
                <a:latin typeface="Corbel"/>
                <a:cs typeface="Corbel"/>
              </a:rPr>
              <a:t>vPGW</a:t>
            </a:r>
            <a:r>
              <a:rPr lang="en-US" sz="1000" dirty="0">
                <a:solidFill>
                  <a:srgbClr val="4B4B4B"/>
                </a:solidFill>
                <a:latin typeface="Corbel"/>
                <a:cs typeface="Corbel"/>
              </a:rPr>
              <a:t>, </a:t>
            </a:r>
            <a:r>
              <a:rPr lang="en-US" sz="1000" dirty="0" err="1">
                <a:solidFill>
                  <a:srgbClr val="4B4B4B"/>
                </a:solidFill>
                <a:latin typeface="Corbel"/>
                <a:cs typeface="Corbel"/>
              </a:rPr>
              <a:t>vCDN</a:t>
            </a:r>
            <a:endParaRPr lang="en-US" sz="1000" dirty="0">
              <a:solidFill>
                <a:srgbClr val="4B4B4B"/>
              </a:solidFill>
              <a:latin typeface="Corbel"/>
              <a:cs typeface="Corbel"/>
            </a:endParaRPr>
          </a:p>
        </p:txBody>
      </p:sp>
      <p:sp>
        <p:nvSpPr>
          <p:cNvPr id="267" name="TextBox 266"/>
          <p:cNvSpPr txBox="1"/>
          <p:nvPr/>
        </p:nvSpPr>
        <p:spPr>
          <a:xfrm>
            <a:off x="7321509" y="4185774"/>
            <a:ext cx="110176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dirty="0">
                <a:solidFill>
                  <a:srgbClr val="4B4B4B"/>
                </a:solidFill>
                <a:latin typeface="Corbel"/>
                <a:cs typeface="Corbel"/>
              </a:rPr>
              <a:t>ROADM </a:t>
            </a:r>
            <a:r>
              <a:rPr lang="en-US" sz="1400" dirty="0" err="1">
                <a:solidFill>
                  <a:srgbClr val="4B4B4B"/>
                </a:solidFill>
                <a:latin typeface="Corbel"/>
                <a:cs typeface="Corbel"/>
              </a:rPr>
              <a:t>(Core)</a:t>
            </a:r>
            <a:endParaRPr lang="en-US" sz="1400" dirty="0">
              <a:solidFill>
                <a:srgbClr val="4B4B4B"/>
              </a:solidFill>
              <a:latin typeface="Corbel"/>
              <a:cs typeface="Corbel"/>
            </a:endParaRPr>
          </a:p>
        </p:txBody>
      </p:sp>
      <p:sp>
        <p:nvSpPr>
          <p:cNvPr id="268" name="TextBox 267"/>
          <p:cNvSpPr txBox="1"/>
          <p:nvPr/>
        </p:nvSpPr>
        <p:spPr>
          <a:xfrm>
            <a:off x="728039" y="4185774"/>
            <a:ext cx="114366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dirty="0">
                <a:solidFill>
                  <a:srgbClr val="4B4B4B"/>
                </a:solidFill>
                <a:latin typeface="Corbel"/>
                <a:cs typeface="Corbel"/>
              </a:rPr>
              <a:t>Metro Ethernet</a:t>
            </a:r>
            <a:endParaRPr lang="en-US" sz="1400">
              <a:solidFill>
                <a:srgbClr val="4B4B4B"/>
              </a:solidFill>
              <a:latin typeface="Corbel"/>
              <a:cs typeface="Corbel"/>
            </a:endParaRPr>
          </a:p>
        </p:txBody>
      </p:sp>
      <p:sp>
        <p:nvSpPr>
          <p:cNvPr id="269" name="TextBox 268"/>
          <p:cNvSpPr txBox="1"/>
          <p:nvPr/>
        </p:nvSpPr>
        <p:spPr>
          <a:xfrm>
            <a:off x="2061737" y="4185774"/>
            <a:ext cx="40606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dirty="0">
                <a:solidFill>
                  <a:srgbClr val="4B4B4B"/>
                </a:solidFill>
                <a:latin typeface="Corbel"/>
                <a:cs typeface="Corbel"/>
              </a:rPr>
              <a:t>BBUs</a:t>
            </a:r>
            <a:endParaRPr lang="en-US" sz="1400">
              <a:solidFill>
                <a:srgbClr val="4B4B4B"/>
              </a:solidFill>
              <a:latin typeface="Corbel"/>
              <a:cs typeface="Corbel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2797640" y="4185774"/>
            <a:ext cx="77381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dirty="0">
                <a:solidFill>
                  <a:srgbClr val="4B4B4B"/>
                </a:solidFill>
                <a:latin typeface="Corbel"/>
                <a:cs typeface="Corbel"/>
              </a:rPr>
              <a:t>PON OLTs</a:t>
            </a:r>
            <a:endParaRPr lang="en-US" sz="1400">
              <a:solidFill>
                <a:srgbClr val="4B4B4B"/>
              </a:solidFill>
              <a:latin typeface="Corbel"/>
              <a:cs typeface="Corbel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004730" y="1620735"/>
            <a:ext cx="138434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dirty="0">
                <a:solidFill>
                  <a:srgbClr val="4B4B4B"/>
                </a:solidFill>
                <a:latin typeface="Corbel"/>
                <a:cs typeface="Corbel"/>
              </a:rPr>
              <a:t>Residential</a:t>
            </a:r>
            <a:br>
              <a:rPr lang="en-US" sz="1400" dirty="0">
                <a:solidFill>
                  <a:srgbClr val="4B4B4B"/>
                </a:solidFill>
                <a:latin typeface="Corbel"/>
                <a:cs typeface="Corbel"/>
              </a:rPr>
            </a:br>
            <a:r>
              <a:rPr lang="en-US" sz="1000" dirty="0" err="1">
                <a:solidFill>
                  <a:srgbClr val="4B4B4B"/>
                </a:solidFill>
                <a:latin typeface="Corbel"/>
                <a:cs typeface="Corbel"/>
              </a:rPr>
              <a:t>vOLT, vSG, vRouter, vCDN</a:t>
            </a:r>
            <a:endParaRPr lang="en-US" sz="1000" dirty="0">
              <a:solidFill>
                <a:srgbClr val="4B4B4B"/>
              </a:solidFill>
              <a:latin typeface="Corbel"/>
              <a:cs typeface="Corbel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998816" y="1656142"/>
            <a:ext cx="209031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dirty="0">
                <a:solidFill>
                  <a:srgbClr val="4B4B4B"/>
                </a:solidFill>
                <a:latin typeface="Corbel"/>
                <a:cs typeface="Corbel"/>
              </a:rPr>
              <a:t>Enterprise</a:t>
            </a:r>
            <a:br>
              <a:rPr lang="en-US" sz="1400" dirty="0">
                <a:solidFill>
                  <a:srgbClr val="4B4B4B"/>
                </a:solidFill>
                <a:latin typeface="Corbel"/>
                <a:cs typeface="Corbel"/>
              </a:rPr>
            </a:br>
            <a:r>
              <a:rPr lang="en-US" sz="1000" dirty="0" err="1">
                <a:solidFill>
                  <a:srgbClr val="4B4B4B"/>
                </a:solidFill>
                <a:latin typeface="Corbel"/>
                <a:cs typeface="Corbel"/>
              </a:rPr>
              <a:t>vCarrierEthernet, vOAM, vWanEx, vIDS</a:t>
            </a:r>
            <a:endParaRPr lang="en-US" sz="1000" dirty="0">
              <a:solidFill>
                <a:srgbClr val="4B4B4B"/>
              </a:solidFill>
              <a:latin typeface="Corbel"/>
              <a:cs typeface="Corbel"/>
            </a:endParaRPr>
          </a:p>
        </p:txBody>
      </p:sp>
      <p:pic>
        <p:nvPicPr>
          <p:cNvPr id="91" name="Picture 90" descr="building2.png"/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082" y="502534"/>
            <a:ext cx="678160" cy="1110157"/>
          </a:xfrm>
          <a:prstGeom prst="rect">
            <a:avLst/>
          </a:prstGeom>
        </p:spPr>
      </p:pic>
      <p:pic>
        <p:nvPicPr>
          <p:cNvPr id="92" name="Picture 91" descr="house.png"/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683" y="957259"/>
            <a:ext cx="816038" cy="58452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E2DF-5279-024C-809C-CD16853F95A6}" type="slidenum">
              <a:rPr lang="en-US">
                <a:solidFill>
                  <a:srgbClr val="FFFFFF">
                    <a:lumMod val="65000"/>
                  </a:srgbClr>
                </a:solidFill>
              </a:rPr>
              <a:pPr/>
              <a:t>3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grpSp>
        <p:nvGrpSpPr>
          <p:cNvPr id="257" name="Group 256"/>
          <p:cNvGrpSpPr/>
          <p:nvPr/>
        </p:nvGrpSpPr>
        <p:grpSpPr>
          <a:xfrm>
            <a:off x="6601519" y="3122665"/>
            <a:ext cx="598706" cy="344401"/>
            <a:chOff x="6550719" y="3436458"/>
            <a:chExt cx="574073" cy="330231"/>
          </a:xfrm>
        </p:grpSpPr>
        <p:sp>
          <p:nvSpPr>
            <p:cNvPr id="122" name="Rectangle 121"/>
            <p:cNvSpPr/>
            <p:nvPr/>
          </p:nvSpPr>
          <p:spPr>
            <a:xfrm>
              <a:off x="6745464" y="3583107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21" name="Picture 120" descr="switch.png"/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0719" y="3436458"/>
              <a:ext cx="574073" cy="330231"/>
            </a:xfrm>
            <a:prstGeom prst="rect">
              <a:avLst/>
            </a:prstGeom>
          </p:spPr>
        </p:pic>
      </p:grpSp>
      <p:grpSp>
        <p:nvGrpSpPr>
          <p:cNvPr id="256" name="Group 255"/>
          <p:cNvGrpSpPr/>
          <p:nvPr/>
        </p:nvGrpSpPr>
        <p:grpSpPr>
          <a:xfrm>
            <a:off x="5674419" y="3122665"/>
            <a:ext cx="598706" cy="344401"/>
            <a:chOff x="5623619" y="3436458"/>
            <a:chExt cx="574073" cy="330231"/>
          </a:xfrm>
        </p:grpSpPr>
        <p:sp>
          <p:nvSpPr>
            <p:cNvPr id="120" name="Rectangle 119"/>
            <p:cNvSpPr/>
            <p:nvPr/>
          </p:nvSpPr>
          <p:spPr>
            <a:xfrm>
              <a:off x="5818364" y="3583107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19" name="Picture 118" descr="switch.png"/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3619" y="3436458"/>
              <a:ext cx="574073" cy="330231"/>
            </a:xfrm>
            <a:prstGeom prst="rect">
              <a:avLst/>
            </a:prstGeom>
          </p:spPr>
        </p:pic>
      </p:grpSp>
      <p:grpSp>
        <p:nvGrpSpPr>
          <p:cNvPr id="255" name="Group 254"/>
          <p:cNvGrpSpPr/>
          <p:nvPr/>
        </p:nvGrpSpPr>
        <p:grpSpPr>
          <a:xfrm>
            <a:off x="4744133" y="3122665"/>
            <a:ext cx="598706" cy="344401"/>
            <a:chOff x="4693333" y="3436458"/>
            <a:chExt cx="574073" cy="330231"/>
          </a:xfrm>
        </p:grpSpPr>
        <p:sp>
          <p:nvSpPr>
            <p:cNvPr id="118" name="Rectangle 117"/>
            <p:cNvSpPr/>
            <p:nvPr/>
          </p:nvSpPr>
          <p:spPr>
            <a:xfrm>
              <a:off x="4888078" y="3583107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17" name="Picture 116" descr="switch.png"/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3333" y="3436458"/>
              <a:ext cx="574073" cy="330231"/>
            </a:xfrm>
            <a:prstGeom prst="rect">
              <a:avLst/>
            </a:prstGeom>
          </p:spPr>
        </p:pic>
      </p:grpSp>
      <p:cxnSp>
        <p:nvCxnSpPr>
          <p:cNvPr id="12" name="Straight Connector 11"/>
          <p:cNvCxnSpPr>
            <a:stCxn id="106" idx="0"/>
            <a:endCxn id="128" idx="1"/>
          </p:cNvCxnSpPr>
          <p:nvPr/>
        </p:nvCxnSpPr>
        <p:spPr>
          <a:xfrm flipV="1">
            <a:off x="2279802" y="2725720"/>
            <a:ext cx="2667432" cy="549887"/>
          </a:xfrm>
          <a:prstGeom prst="line">
            <a:avLst/>
          </a:prstGeom>
          <a:ln w="9525" cap="rnd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106" idx="3"/>
            <a:endCxn id="126" idx="1"/>
          </p:cNvCxnSpPr>
          <p:nvPr/>
        </p:nvCxnSpPr>
        <p:spPr>
          <a:xfrm flipV="1">
            <a:off x="2389073" y="2725720"/>
            <a:ext cx="3488447" cy="584655"/>
          </a:xfrm>
          <a:prstGeom prst="line">
            <a:avLst/>
          </a:prstGeom>
          <a:ln w="9525" cap="rnd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115" idx="0"/>
            <a:endCxn id="126" idx="1"/>
          </p:cNvCxnSpPr>
          <p:nvPr/>
        </p:nvCxnSpPr>
        <p:spPr>
          <a:xfrm flipV="1">
            <a:off x="4132591" y="2725720"/>
            <a:ext cx="1744929" cy="549887"/>
          </a:xfrm>
          <a:prstGeom prst="line">
            <a:avLst/>
          </a:prstGeom>
          <a:ln w="9525" cap="rnd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24" idx="0"/>
            <a:endCxn id="128" idx="2"/>
          </p:cNvCxnSpPr>
          <p:nvPr/>
        </p:nvCxnSpPr>
        <p:spPr>
          <a:xfrm flipH="1" flipV="1">
            <a:off x="5056505" y="2760488"/>
            <a:ext cx="2797186" cy="515119"/>
          </a:xfrm>
          <a:prstGeom prst="line">
            <a:avLst/>
          </a:prstGeom>
          <a:ln w="9525" cap="rnd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3820219" y="3122665"/>
            <a:ext cx="598706" cy="344401"/>
            <a:chOff x="3820219" y="3153790"/>
            <a:chExt cx="598706" cy="344401"/>
          </a:xfrm>
        </p:grpSpPr>
        <p:sp>
          <p:nvSpPr>
            <p:cNvPr id="115" name="Rectangle 114"/>
            <p:cNvSpPr/>
            <p:nvPr/>
          </p:nvSpPr>
          <p:spPr>
            <a:xfrm>
              <a:off x="4023320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14" name="Picture 113" descr="switch.png"/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0219" y="3153790"/>
              <a:ext cx="598706" cy="344401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5674419" y="2538010"/>
            <a:ext cx="598706" cy="344401"/>
            <a:chOff x="5674419" y="2569135"/>
            <a:chExt cx="598706" cy="344401"/>
          </a:xfrm>
        </p:grpSpPr>
        <p:sp>
          <p:nvSpPr>
            <p:cNvPr id="126" name="Rectangle 125"/>
            <p:cNvSpPr/>
            <p:nvPr/>
          </p:nvSpPr>
          <p:spPr>
            <a:xfrm>
              <a:off x="5877520" y="2722077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25" name="Picture 124" descr="switch.png"/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419" y="2569135"/>
              <a:ext cx="598706" cy="344401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4744133" y="2538010"/>
            <a:ext cx="598706" cy="344401"/>
            <a:chOff x="4744133" y="2569135"/>
            <a:chExt cx="598706" cy="344401"/>
          </a:xfrm>
        </p:grpSpPr>
        <p:sp>
          <p:nvSpPr>
            <p:cNvPr id="128" name="Rectangle 127"/>
            <p:cNvSpPr/>
            <p:nvPr/>
          </p:nvSpPr>
          <p:spPr>
            <a:xfrm>
              <a:off x="4947234" y="2722077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27" name="Picture 126" descr="switch.png"/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4133" y="2569135"/>
              <a:ext cx="598706" cy="344401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2889933" y="3122665"/>
            <a:ext cx="598706" cy="344401"/>
            <a:chOff x="2889933" y="3153790"/>
            <a:chExt cx="598706" cy="344401"/>
          </a:xfrm>
        </p:grpSpPr>
        <p:sp>
          <p:nvSpPr>
            <p:cNvPr id="113" name="Rectangle 112"/>
            <p:cNvSpPr/>
            <p:nvPr/>
          </p:nvSpPr>
          <p:spPr>
            <a:xfrm>
              <a:off x="3093034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12" name="Picture 111" descr="switch.png"/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9933" y="3153790"/>
              <a:ext cx="598706" cy="344401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7541319" y="3122665"/>
            <a:ext cx="598706" cy="344401"/>
            <a:chOff x="7541319" y="3153790"/>
            <a:chExt cx="598706" cy="344401"/>
          </a:xfrm>
        </p:grpSpPr>
        <p:sp>
          <p:nvSpPr>
            <p:cNvPr id="124" name="Rectangle 123"/>
            <p:cNvSpPr/>
            <p:nvPr/>
          </p:nvSpPr>
          <p:spPr>
            <a:xfrm>
              <a:off x="7744420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23" name="Picture 122" descr="switch.png"/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1319" y="3153790"/>
              <a:ext cx="598706" cy="344401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1967430" y="3122665"/>
            <a:ext cx="598706" cy="344401"/>
            <a:chOff x="1967430" y="3153790"/>
            <a:chExt cx="598706" cy="344401"/>
          </a:xfrm>
        </p:grpSpPr>
        <p:sp>
          <p:nvSpPr>
            <p:cNvPr id="106" name="Rectangle 105"/>
            <p:cNvSpPr/>
            <p:nvPr/>
          </p:nvSpPr>
          <p:spPr>
            <a:xfrm>
              <a:off x="2170531" y="3306732"/>
              <a:ext cx="218542" cy="695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05" name="Picture 104" descr="switch.png"/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7430" y="3153790"/>
              <a:ext cx="598706" cy="344401"/>
            </a:xfrm>
            <a:prstGeom prst="rect">
              <a:avLst/>
            </a:prstGeom>
          </p:spPr>
        </p:pic>
      </p:grpSp>
      <p:pic>
        <p:nvPicPr>
          <p:cNvPr id="139" name="Picture 138" descr="switch.png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30" y="3746967"/>
            <a:ext cx="598706" cy="344401"/>
          </a:xfrm>
          <a:prstGeom prst="rect">
            <a:avLst/>
          </a:prstGeom>
        </p:spPr>
      </p:pic>
      <p:pic>
        <p:nvPicPr>
          <p:cNvPr id="154" name="Picture 153" descr="switch.png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30" y="3631324"/>
            <a:ext cx="598706" cy="344401"/>
          </a:xfrm>
          <a:prstGeom prst="rect">
            <a:avLst/>
          </a:prstGeom>
        </p:spPr>
      </p:pic>
      <p:pic>
        <p:nvPicPr>
          <p:cNvPr id="155" name="Picture 154" descr="switch.png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30" y="3515807"/>
            <a:ext cx="598706" cy="344401"/>
          </a:xfrm>
          <a:prstGeom prst="rect">
            <a:avLst/>
          </a:prstGeom>
        </p:spPr>
      </p:pic>
      <p:pic>
        <p:nvPicPr>
          <p:cNvPr id="156" name="Picture 155" descr="switch.png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30" y="3398515"/>
            <a:ext cx="598706" cy="344401"/>
          </a:xfrm>
          <a:prstGeom prst="rect">
            <a:avLst/>
          </a:prstGeom>
        </p:spPr>
      </p:pic>
      <p:pic>
        <p:nvPicPr>
          <p:cNvPr id="158" name="Picture 157" descr="switch.png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30" y="3280573"/>
            <a:ext cx="598706" cy="344401"/>
          </a:xfrm>
          <a:prstGeom prst="rect">
            <a:avLst/>
          </a:prstGeom>
        </p:spPr>
      </p:pic>
      <p:grpSp>
        <p:nvGrpSpPr>
          <p:cNvPr id="251" name="Group 250"/>
          <p:cNvGrpSpPr/>
          <p:nvPr/>
        </p:nvGrpSpPr>
        <p:grpSpPr>
          <a:xfrm>
            <a:off x="1040330" y="3122665"/>
            <a:ext cx="598706" cy="344401"/>
            <a:chOff x="989530" y="3436458"/>
            <a:chExt cx="574073" cy="330231"/>
          </a:xfrm>
        </p:grpSpPr>
        <p:sp>
          <p:nvSpPr>
            <p:cNvPr id="104" name="Rectangle 103"/>
            <p:cNvSpPr/>
            <p:nvPr/>
          </p:nvSpPr>
          <p:spPr>
            <a:xfrm>
              <a:off x="1184275" y="3583107"/>
              <a:ext cx="209550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03" name="Picture 102" descr="switch.png"/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530" y="3436458"/>
              <a:ext cx="574073" cy="330231"/>
            </a:xfrm>
            <a:prstGeom prst="rect">
              <a:avLst/>
            </a:prstGeom>
          </p:spPr>
        </p:pic>
      </p:grpSp>
      <p:sp>
        <p:nvSpPr>
          <p:cNvPr id="96" name="TextBox 95"/>
          <p:cNvSpPr txBox="1"/>
          <p:nvPr/>
        </p:nvSpPr>
        <p:spPr>
          <a:xfrm>
            <a:off x="4147413" y="4185774"/>
            <a:ext cx="262328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400" smtClean="0">
                <a:solidFill>
                  <a:srgbClr val="4B4B4B"/>
                </a:solidFill>
                <a:latin typeface="Corbel"/>
                <a:cs typeface="Corbel"/>
              </a:rPr>
              <a:t>COTS (Off-the-Shelf) x86 Compute </a:t>
            </a:r>
            <a:endParaRPr lang="en-US" sz="1400" dirty="0">
              <a:solidFill>
                <a:srgbClr val="4B4B4B"/>
              </a:solidFill>
              <a:latin typeface="Corbel"/>
              <a:cs typeface="Corbel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7037478" y="2591198"/>
            <a:ext cx="1575239" cy="4206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123">
              <a:spcBef>
                <a:spcPts val="400"/>
              </a:spcBef>
            </a:pPr>
            <a:r>
              <a:rPr lang="en-US" sz="1200" dirty="0" smtClean="0">
                <a:solidFill>
                  <a:srgbClr val="4B4B4B"/>
                </a:solidFill>
                <a:latin typeface="Corbel"/>
                <a:cs typeface="Corbel"/>
              </a:rPr>
              <a:t>White-box Switches with</a:t>
            </a:r>
          </a:p>
          <a:p>
            <a:pPr algn="ctr" defTabSz="457123">
              <a:spcBef>
                <a:spcPts val="400"/>
              </a:spcBef>
            </a:pPr>
            <a:r>
              <a:rPr lang="en-US" sz="1200" dirty="0" smtClean="0">
                <a:solidFill>
                  <a:srgbClr val="4B4B4B"/>
                </a:solidFill>
                <a:latin typeface="Corbel"/>
                <a:cs typeface="Corbel"/>
              </a:rPr>
              <a:t>Merchant Silicon</a:t>
            </a:r>
            <a:endParaRPr lang="en-US" sz="1200" dirty="0">
              <a:solidFill>
                <a:srgbClr val="4B4B4B"/>
              </a:solidFill>
              <a:latin typeface="Corbel"/>
              <a:cs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184922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/>
          <p:cNvGrpSpPr/>
          <p:nvPr/>
        </p:nvGrpSpPr>
        <p:grpSpPr>
          <a:xfrm>
            <a:off x="3812134" y="3520771"/>
            <a:ext cx="4130089" cy="1395941"/>
            <a:chOff x="1239878" y="4334267"/>
            <a:chExt cx="4523593" cy="1654707"/>
          </a:xfrm>
        </p:grpSpPr>
        <p:pic>
          <p:nvPicPr>
            <p:cNvPr id="127" name="Picture 126" descr="rack_42U.gi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2875" y="4341966"/>
              <a:ext cx="1030596" cy="1647008"/>
            </a:xfrm>
            <a:prstGeom prst="rect">
              <a:avLst/>
            </a:prstGeom>
          </p:spPr>
        </p:pic>
        <p:pic>
          <p:nvPicPr>
            <p:cNvPr id="128" name="Picture 127" descr="rack_42U.gi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3452" y="4341966"/>
              <a:ext cx="1030596" cy="1647008"/>
            </a:xfrm>
            <a:prstGeom prst="rect">
              <a:avLst/>
            </a:prstGeom>
          </p:spPr>
        </p:pic>
        <p:pic>
          <p:nvPicPr>
            <p:cNvPr id="129" name="Picture 128" descr="rack_42U.gi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4796" y="4341966"/>
              <a:ext cx="1030596" cy="1647008"/>
            </a:xfrm>
            <a:prstGeom prst="rect">
              <a:avLst/>
            </a:prstGeom>
          </p:spPr>
        </p:pic>
        <p:pic>
          <p:nvPicPr>
            <p:cNvPr id="130" name="Picture 129" descr="rack_42U.gi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9878" y="4334267"/>
              <a:ext cx="1030596" cy="1647008"/>
            </a:xfrm>
            <a:prstGeom prst="rect">
              <a:avLst/>
            </a:prstGeom>
          </p:spPr>
        </p:pic>
      </p:grpSp>
      <p:sp>
        <p:nvSpPr>
          <p:cNvPr id="72" name="Rounded Rectangle 71"/>
          <p:cNvSpPr/>
          <p:nvPr/>
        </p:nvSpPr>
        <p:spPr>
          <a:xfrm>
            <a:off x="3762115" y="3729760"/>
            <a:ext cx="940945" cy="2109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 dirty="0">
                <a:solidFill>
                  <a:sysClr val="windowText" lastClr="000000"/>
                </a:solidFill>
                <a:latin typeface="Calibri"/>
              </a:rPr>
              <a:t>ToR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4748626" y="3723857"/>
            <a:ext cx="940945" cy="2109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 dirty="0">
                <a:solidFill>
                  <a:sysClr val="windowText" lastClr="000000"/>
                </a:solidFill>
                <a:latin typeface="Calibri"/>
              </a:rPr>
              <a:t>ToR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6003648" y="3723857"/>
            <a:ext cx="940945" cy="2109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 dirty="0">
                <a:solidFill>
                  <a:sysClr val="windowText" lastClr="000000"/>
                </a:solidFill>
                <a:latin typeface="Calibri"/>
              </a:rPr>
              <a:t>ToR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4603751" y="2674654"/>
            <a:ext cx="940945" cy="2109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 dirty="0">
                <a:solidFill>
                  <a:sysClr val="windowText" lastClr="000000"/>
                </a:solidFill>
                <a:latin typeface="Calibri"/>
              </a:rPr>
              <a:t>Spine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5626682" y="2674654"/>
            <a:ext cx="940945" cy="2109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>
                <a:solidFill>
                  <a:sysClr val="windowText" lastClr="000000"/>
                </a:solidFill>
                <a:latin typeface="Calibri"/>
              </a:rPr>
              <a:t>Spine</a:t>
            </a:r>
            <a:endParaRPr lang="en-US" sz="1100" b="1" kern="0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6649613" y="2677830"/>
            <a:ext cx="940945" cy="2109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 dirty="0">
                <a:solidFill>
                  <a:sysClr val="windowText" lastClr="000000"/>
                </a:solidFill>
                <a:latin typeface="Calibri"/>
              </a:rPr>
              <a:t>Spine</a:t>
            </a:r>
          </a:p>
        </p:txBody>
      </p:sp>
      <p:cxnSp>
        <p:nvCxnSpPr>
          <p:cNvPr id="78" name="Straight Connector 77"/>
          <p:cNvCxnSpPr>
            <a:stCxn id="87" idx="0"/>
            <a:endCxn id="75" idx="2"/>
          </p:cNvCxnSpPr>
          <p:nvPr/>
        </p:nvCxnSpPr>
        <p:spPr>
          <a:xfrm flipH="1" flipV="1">
            <a:off x="5074224" y="2885583"/>
            <a:ext cx="2383265" cy="597057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79" name="Rounded Rectangle 78"/>
          <p:cNvSpPr/>
          <p:nvPr/>
        </p:nvSpPr>
        <p:spPr>
          <a:xfrm>
            <a:off x="3762115" y="3482551"/>
            <a:ext cx="940945" cy="2109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 dirty="0">
                <a:solidFill>
                  <a:sysClr val="windowText" lastClr="000000"/>
                </a:solidFill>
                <a:latin typeface="Calibri"/>
              </a:rPr>
              <a:t>ToR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4759194" y="3476648"/>
            <a:ext cx="940945" cy="2109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 dirty="0">
                <a:solidFill>
                  <a:sysClr val="windowText" lastClr="000000"/>
                </a:solidFill>
                <a:latin typeface="Calibri"/>
              </a:rPr>
              <a:t>ToR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6003647" y="3476648"/>
            <a:ext cx="940945" cy="2109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 dirty="0">
                <a:solidFill>
                  <a:sysClr val="windowText" lastClr="000000"/>
                </a:solidFill>
                <a:latin typeface="Calibri"/>
              </a:rPr>
              <a:t>ToR</a:t>
            </a:r>
          </a:p>
        </p:txBody>
      </p:sp>
      <p:cxnSp>
        <p:nvCxnSpPr>
          <p:cNvPr id="82" name="Straight Connector 81"/>
          <p:cNvCxnSpPr>
            <a:stCxn id="79" idx="0"/>
            <a:endCxn id="76" idx="2"/>
          </p:cNvCxnSpPr>
          <p:nvPr/>
        </p:nvCxnSpPr>
        <p:spPr>
          <a:xfrm flipV="1">
            <a:off x="4232587" y="2885583"/>
            <a:ext cx="1864567" cy="596968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83" name="Straight Connector 82"/>
          <p:cNvCxnSpPr>
            <a:stCxn id="80" idx="0"/>
            <a:endCxn id="76" idx="2"/>
          </p:cNvCxnSpPr>
          <p:nvPr/>
        </p:nvCxnSpPr>
        <p:spPr>
          <a:xfrm flipV="1">
            <a:off x="5229665" y="2885583"/>
            <a:ext cx="867488" cy="591065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84" name="Straight Connector 83"/>
          <p:cNvCxnSpPr>
            <a:stCxn id="80" idx="0"/>
            <a:endCxn id="75" idx="2"/>
          </p:cNvCxnSpPr>
          <p:nvPr/>
        </p:nvCxnSpPr>
        <p:spPr>
          <a:xfrm flipH="1" flipV="1">
            <a:off x="5074224" y="2885583"/>
            <a:ext cx="155443" cy="591065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85" name="Straight Connector 84"/>
          <p:cNvCxnSpPr>
            <a:stCxn id="87" idx="0"/>
            <a:endCxn id="76" idx="2"/>
          </p:cNvCxnSpPr>
          <p:nvPr/>
        </p:nvCxnSpPr>
        <p:spPr>
          <a:xfrm flipH="1" flipV="1">
            <a:off x="6097153" y="2885583"/>
            <a:ext cx="1360334" cy="597057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86" name="Rounded Rectangle 85"/>
          <p:cNvSpPr/>
          <p:nvPr/>
        </p:nvSpPr>
        <p:spPr>
          <a:xfrm>
            <a:off x="1569591" y="627185"/>
            <a:ext cx="6870076" cy="4504631"/>
          </a:xfrm>
          <a:prstGeom prst="roundRect">
            <a:avLst/>
          </a:prstGeom>
          <a:noFill/>
          <a:ln w="12700" cap="flat" cmpd="sng" algn="ctr">
            <a:solidFill>
              <a:srgbClr val="4472C4">
                <a:lumMod val="75000"/>
              </a:srgbClr>
            </a:solidFill>
            <a:prstDash val="dot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sz="160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6987016" y="3482640"/>
            <a:ext cx="940945" cy="2109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 dirty="0">
                <a:solidFill>
                  <a:sysClr val="windowText" lastClr="000000"/>
                </a:solidFill>
                <a:latin typeface="Calibri"/>
              </a:rPr>
              <a:t>ToR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3519265" y="1610130"/>
            <a:ext cx="4634448" cy="550894"/>
          </a:xfrm>
          <a:prstGeom prst="roundRect">
            <a:avLst/>
          </a:prstGeom>
          <a:solidFill>
            <a:srgbClr val="4F81BD"/>
          </a:solidFill>
          <a:ln w="63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 dirty="0" smtClean="0">
                <a:solidFill>
                  <a:srgbClr val="FFFFFF"/>
                </a:solidFill>
                <a:latin typeface="Calibri"/>
              </a:rPr>
              <a:t>SDN Controller (ONOS Cluster)</a:t>
            </a:r>
            <a:endParaRPr lang="en-US" sz="1400" b="1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6137180" y="1233094"/>
            <a:ext cx="742355" cy="435052"/>
          </a:xfrm>
          <a:prstGeom prst="roundRect">
            <a:avLst/>
          </a:prstGeom>
          <a:solidFill>
            <a:srgbClr val="4472C4">
              <a:lumMod val="75000"/>
            </a:srgbClr>
          </a:solidFill>
          <a:ln w="63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kern="0" dirty="0" smtClean="0">
                <a:solidFill>
                  <a:srgbClr val="FFFFFF"/>
                </a:solidFill>
                <a:latin typeface="Calibri"/>
              </a:rPr>
              <a:t>Fabric</a:t>
            </a:r>
          </a:p>
          <a:p>
            <a:pPr algn="ctr" defTabSz="914400">
              <a:defRPr/>
            </a:pPr>
            <a:r>
              <a:rPr lang="en-US" sz="1200" kern="0" dirty="0" smtClean="0">
                <a:solidFill>
                  <a:srgbClr val="FFFFFF"/>
                </a:solidFill>
                <a:latin typeface="Calibri"/>
              </a:rPr>
              <a:t>Control</a:t>
            </a:r>
            <a:endParaRPr lang="en-US" sz="12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5290012" y="1226104"/>
            <a:ext cx="780521" cy="435052"/>
          </a:xfrm>
          <a:prstGeom prst="roundRect">
            <a:avLst/>
          </a:prstGeom>
          <a:solidFill>
            <a:srgbClr val="4472C4">
              <a:lumMod val="75000"/>
            </a:srgbClr>
          </a:solidFill>
          <a:ln w="63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kern="0" dirty="0" smtClean="0">
                <a:solidFill>
                  <a:srgbClr val="FFFFFF"/>
                </a:solidFill>
                <a:latin typeface="Calibri"/>
              </a:rPr>
              <a:t>vOLT</a:t>
            </a:r>
          </a:p>
          <a:p>
            <a:pPr algn="ctr" defTabSz="914400">
              <a:defRPr/>
            </a:pPr>
            <a:r>
              <a:rPr lang="en-US" sz="1200" kern="0" dirty="0" smtClean="0">
                <a:solidFill>
                  <a:srgbClr val="FFFFFF"/>
                </a:solidFill>
                <a:latin typeface="Calibri"/>
              </a:rPr>
              <a:t>Control</a:t>
            </a:r>
            <a:endParaRPr lang="en-US" sz="12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3576305" y="1233094"/>
            <a:ext cx="883450" cy="435052"/>
          </a:xfrm>
          <a:prstGeom prst="roundRect">
            <a:avLst/>
          </a:prstGeom>
          <a:solidFill>
            <a:srgbClr val="4472C4">
              <a:lumMod val="75000"/>
            </a:srgbClr>
          </a:solidFill>
          <a:ln w="63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kern="0" smtClean="0">
                <a:solidFill>
                  <a:srgbClr val="FFFFFF"/>
                </a:solidFill>
                <a:latin typeface="Calibri"/>
              </a:rPr>
              <a:t>AAA</a:t>
            </a:r>
            <a:endParaRPr lang="en-US" sz="1200" kern="0" dirty="0" smtClean="0">
              <a:solidFill>
                <a:srgbClr val="FFFFFF"/>
              </a:solidFill>
              <a:latin typeface="Calibri"/>
            </a:endParaRPr>
          </a:p>
          <a:p>
            <a:pPr algn="ctr" defTabSz="914400">
              <a:defRPr/>
            </a:pPr>
            <a:r>
              <a:rPr lang="en-US" sz="1200" kern="0" dirty="0" smtClean="0">
                <a:solidFill>
                  <a:srgbClr val="FFFFFF"/>
                </a:solidFill>
                <a:latin typeface="Calibri"/>
              </a:rPr>
              <a:t>Control</a:t>
            </a:r>
            <a:endParaRPr lang="en-US" sz="12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4530301" y="1233094"/>
            <a:ext cx="693635" cy="435052"/>
          </a:xfrm>
          <a:prstGeom prst="roundRect">
            <a:avLst/>
          </a:prstGeom>
          <a:solidFill>
            <a:srgbClr val="4472C4">
              <a:lumMod val="75000"/>
            </a:srgbClr>
          </a:solidFill>
          <a:ln w="63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kern="0" dirty="0" smtClean="0">
                <a:solidFill>
                  <a:srgbClr val="FFFFFF"/>
                </a:solidFill>
                <a:latin typeface="Calibri"/>
              </a:rPr>
              <a:t>DHCP</a:t>
            </a:r>
          </a:p>
          <a:p>
            <a:pPr algn="ctr" defTabSz="914400">
              <a:defRPr/>
            </a:pPr>
            <a:r>
              <a:rPr lang="en-US" sz="1200" kern="0" dirty="0" smtClean="0">
                <a:solidFill>
                  <a:srgbClr val="FFFFFF"/>
                </a:solidFill>
                <a:latin typeface="Calibri"/>
              </a:rPr>
              <a:t>Relay</a:t>
            </a:r>
            <a:endParaRPr lang="en-US" sz="12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3" name="Rounded Rectangle 92"/>
          <p:cNvSpPr/>
          <p:nvPr/>
        </p:nvSpPr>
        <p:spPr>
          <a:xfrm>
            <a:off x="6447361" y="2074391"/>
            <a:ext cx="1539820" cy="227699"/>
          </a:xfrm>
          <a:prstGeom prst="roundRect">
            <a:avLst/>
          </a:prstGeom>
          <a:solidFill>
            <a:srgbClr val="DAE3F3"/>
          </a:solidFill>
          <a:ln w="63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 dirty="0" smtClean="0">
                <a:solidFill>
                  <a:srgbClr val="44546A"/>
                </a:solidFill>
                <a:latin typeface="Calibri"/>
              </a:rPr>
              <a:t>OpenFlow 1.3</a:t>
            </a:r>
            <a:endParaRPr lang="en-US" sz="1200" b="1" kern="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7360652" y="1221973"/>
            <a:ext cx="793060" cy="435052"/>
          </a:xfrm>
          <a:prstGeom prst="roundRect">
            <a:avLst/>
          </a:prstGeom>
          <a:solidFill>
            <a:srgbClr val="4472C4">
              <a:lumMod val="75000"/>
            </a:srgbClr>
          </a:solidFill>
          <a:ln w="63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kern="0" dirty="0" smtClean="0">
                <a:solidFill>
                  <a:srgbClr val="FFFFFF"/>
                </a:solidFill>
                <a:latin typeface="Calibri"/>
              </a:rPr>
              <a:t>vRouter</a:t>
            </a:r>
          </a:p>
          <a:p>
            <a:pPr algn="ctr" defTabSz="914400">
              <a:defRPr/>
            </a:pPr>
            <a:r>
              <a:rPr lang="en-US" sz="1200" kern="0" dirty="0" smtClean="0">
                <a:solidFill>
                  <a:srgbClr val="FFFFFF"/>
                </a:solidFill>
                <a:latin typeface="Calibri"/>
              </a:rPr>
              <a:t>Control</a:t>
            </a:r>
            <a:endParaRPr lang="en-US" sz="1200" kern="0" dirty="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96" name="Straight Connector 95"/>
          <p:cNvCxnSpPr>
            <a:stCxn id="77" idx="2"/>
            <a:endCxn id="87" idx="0"/>
          </p:cNvCxnSpPr>
          <p:nvPr/>
        </p:nvCxnSpPr>
        <p:spPr>
          <a:xfrm>
            <a:off x="7120085" y="2888757"/>
            <a:ext cx="337403" cy="593883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97" name="Straight Connector 96"/>
          <p:cNvCxnSpPr>
            <a:stCxn id="79" idx="0"/>
            <a:endCxn id="75" idx="2"/>
          </p:cNvCxnSpPr>
          <p:nvPr/>
        </p:nvCxnSpPr>
        <p:spPr>
          <a:xfrm flipV="1">
            <a:off x="4232587" y="2885583"/>
            <a:ext cx="841636" cy="596968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98" name="Straight Connector 97"/>
          <p:cNvCxnSpPr>
            <a:stCxn id="79" idx="0"/>
            <a:endCxn id="77" idx="2"/>
          </p:cNvCxnSpPr>
          <p:nvPr/>
        </p:nvCxnSpPr>
        <p:spPr>
          <a:xfrm flipV="1">
            <a:off x="4232587" y="2888757"/>
            <a:ext cx="2887498" cy="593794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99" name="Straight Connector 98"/>
          <p:cNvCxnSpPr>
            <a:stCxn id="80" idx="0"/>
            <a:endCxn id="77" idx="2"/>
          </p:cNvCxnSpPr>
          <p:nvPr/>
        </p:nvCxnSpPr>
        <p:spPr>
          <a:xfrm flipV="1">
            <a:off x="5229666" y="2888757"/>
            <a:ext cx="1890419" cy="587891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100" name="Straight Connector 99"/>
          <p:cNvCxnSpPr>
            <a:stCxn id="75" idx="2"/>
            <a:endCxn id="81" idx="0"/>
          </p:cNvCxnSpPr>
          <p:nvPr/>
        </p:nvCxnSpPr>
        <p:spPr>
          <a:xfrm>
            <a:off x="5074223" y="2885583"/>
            <a:ext cx="1399896" cy="591065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101" name="Straight Connector 100"/>
          <p:cNvCxnSpPr>
            <a:stCxn id="76" idx="2"/>
            <a:endCxn id="81" idx="0"/>
          </p:cNvCxnSpPr>
          <p:nvPr/>
        </p:nvCxnSpPr>
        <p:spPr>
          <a:xfrm>
            <a:off x="6097154" y="2885583"/>
            <a:ext cx="376965" cy="591065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102" name="Straight Connector 101"/>
          <p:cNvCxnSpPr>
            <a:stCxn id="77" idx="2"/>
            <a:endCxn id="81" idx="0"/>
          </p:cNvCxnSpPr>
          <p:nvPr/>
        </p:nvCxnSpPr>
        <p:spPr>
          <a:xfrm flipH="1">
            <a:off x="6474118" y="2888757"/>
            <a:ext cx="645966" cy="587891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13" name="TextBox 112"/>
          <p:cNvSpPr txBox="1"/>
          <p:nvPr/>
        </p:nvSpPr>
        <p:spPr>
          <a:xfrm>
            <a:off x="6805361" y="1128809"/>
            <a:ext cx="603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mr-IN" sz="2000" kern="0" dirty="0" smtClean="0">
                <a:solidFill>
                  <a:sysClr val="windowText" lastClr="000000"/>
                </a:solidFill>
                <a:latin typeface="Mangal"/>
              </a:rPr>
              <a:t>…</a:t>
            </a:r>
            <a:endParaRPr lang="en-US" sz="2000" kern="0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3449037" y="2655340"/>
            <a:ext cx="1310156" cy="553986"/>
          </a:xfrm>
          <a:prstGeom prst="rect">
            <a:avLst/>
          </a:prstGeom>
        </p:spPr>
        <p:txBody>
          <a:bodyPr wrap="square" lIns="91428" tIns="45714" rIns="91428" bIns="45714">
            <a:spAutoFit/>
          </a:bodyPr>
          <a:lstStyle/>
          <a:p>
            <a:pPr algn="ctr" defTabSz="914400">
              <a:defRPr/>
            </a:pPr>
            <a:r>
              <a:rPr lang="en-US" sz="1000" b="1" kern="0" dirty="0">
                <a:solidFill>
                  <a:sysClr val="windowText" lastClr="000000"/>
                </a:solidFill>
                <a:latin typeface="Calibri"/>
              </a:rPr>
              <a:t>Bare-metal</a:t>
            </a:r>
          </a:p>
          <a:p>
            <a:pPr algn="ctr" defTabSz="914400">
              <a:defRPr/>
            </a:pPr>
            <a:r>
              <a:rPr lang="en-US" sz="1000" b="1" kern="0" dirty="0">
                <a:solidFill>
                  <a:sysClr val="windowText" lastClr="000000"/>
                </a:solidFill>
                <a:latin typeface="Calibri"/>
              </a:rPr>
              <a:t>Open-source</a:t>
            </a:r>
          </a:p>
          <a:p>
            <a:pPr algn="ctr" defTabSz="914400">
              <a:defRPr/>
            </a:pPr>
            <a:r>
              <a:rPr lang="en-US" sz="1000" b="1" kern="0" dirty="0">
                <a:solidFill>
                  <a:sysClr val="windowText" lastClr="000000"/>
                </a:solidFill>
                <a:latin typeface="Calibri"/>
              </a:rPr>
              <a:t>Leaf-Spine Fabric</a:t>
            </a:r>
          </a:p>
        </p:txBody>
      </p:sp>
      <p:sp>
        <p:nvSpPr>
          <p:cNvPr id="116" name="Rounded Rectangle 115"/>
          <p:cNvSpPr/>
          <p:nvPr/>
        </p:nvSpPr>
        <p:spPr>
          <a:xfrm>
            <a:off x="6987017" y="3729850"/>
            <a:ext cx="940945" cy="2109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100" b="1" kern="0" dirty="0">
                <a:solidFill>
                  <a:sysClr val="windowText" lastClr="000000"/>
                </a:solidFill>
                <a:latin typeface="Calibri"/>
              </a:rPr>
              <a:t>ToR</a:t>
            </a:r>
          </a:p>
        </p:txBody>
      </p:sp>
      <p:sp>
        <p:nvSpPr>
          <p:cNvPr id="119" name="Rounded Rectangle 118"/>
          <p:cNvSpPr/>
          <p:nvPr/>
        </p:nvSpPr>
        <p:spPr>
          <a:xfrm>
            <a:off x="4459755" y="2080536"/>
            <a:ext cx="1539820" cy="227699"/>
          </a:xfrm>
          <a:prstGeom prst="roundRect">
            <a:avLst/>
          </a:prstGeom>
          <a:solidFill>
            <a:srgbClr val="DAE3F3"/>
          </a:solidFill>
          <a:ln w="63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200" b="1" kern="0" dirty="0" smtClean="0">
                <a:solidFill>
                  <a:srgbClr val="44546A"/>
                </a:solidFill>
                <a:latin typeface="Calibri"/>
              </a:rPr>
              <a:t>NETCONF</a:t>
            </a:r>
            <a:endParaRPr lang="en-US" sz="1200" b="1" kern="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5762622" y="1944459"/>
            <a:ext cx="890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mr-IN" sz="2000" kern="0" dirty="0" smtClean="0">
                <a:solidFill>
                  <a:sysClr val="windowText" lastClr="000000"/>
                </a:solidFill>
                <a:latin typeface="Mangal"/>
              </a:rPr>
              <a:t>…</a:t>
            </a:r>
            <a:endParaRPr lang="en-US" sz="2000" kern="0" dirty="0">
              <a:solidFill>
                <a:sysClr val="windowText" lastClr="000000"/>
              </a:solidFill>
              <a:latin typeface="Calibri"/>
            </a:endParaRPr>
          </a:p>
        </p:txBody>
      </p:sp>
      <p:cxnSp>
        <p:nvCxnSpPr>
          <p:cNvPr id="125" name="Straight Arrow Connector 124"/>
          <p:cNvCxnSpPr/>
          <p:nvPr/>
        </p:nvCxnSpPr>
        <p:spPr>
          <a:xfrm flipH="1">
            <a:off x="7230036" y="2362868"/>
            <a:ext cx="4514" cy="283631"/>
          </a:xfrm>
          <a:prstGeom prst="straightConnector1">
            <a:avLst/>
          </a:prstGeom>
          <a:noFill/>
          <a:ln w="31750" cap="flat" cmpd="sng" algn="ctr">
            <a:solidFill>
              <a:srgbClr val="4472C4"/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126" name="Straight Arrow Connector 125"/>
          <p:cNvCxnSpPr/>
          <p:nvPr/>
        </p:nvCxnSpPr>
        <p:spPr>
          <a:xfrm flipH="1">
            <a:off x="5223984" y="2358059"/>
            <a:ext cx="4514" cy="283631"/>
          </a:xfrm>
          <a:prstGeom prst="straightConnector1">
            <a:avLst/>
          </a:prstGeom>
          <a:noFill/>
          <a:ln w="31750" cap="flat" cmpd="sng" algn="ctr">
            <a:solidFill>
              <a:srgbClr val="4472C4"/>
            </a:solidFill>
            <a:prstDash val="solid"/>
            <a:miter lim="800000"/>
            <a:headEnd type="triangle"/>
            <a:tailEnd type="triangle"/>
          </a:ln>
          <a:effectLst/>
        </p:spPr>
      </p:cxnSp>
      <p:sp>
        <p:nvSpPr>
          <p:cNvPr id="131" name="Rounded Rectangle 130"/>
          <p:cNvSpPr/>
          <p:nvPr/>
        </p:nvSpPr>
        <p:spPr>
          <a:xfrm>
            <a:off x="3528911" y="758820"/>
            <a:ext cx="4617220" cy="369989"/>
          </a:xfrm>
          <a:prstGeom prst="roundRect">
            <a:avLst/>
          </a:prstGeom>
          <a:solidFill>
            <a:schemeClr val="accent1"/>
          </a:solidFill>
          <a:ln w="63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1400" b="1" kern="0" dirty="0" smtClean="0">
                <a:solidFill>
                  <a:srgbClr val="FFFFFF"/>
                </a:solidFill>
                <a:latin typeface="Calibri"/>
              </a:rPr>
              <a:t>CORD Controller (XOS) </a:t>
            </a:r>
            <a:endParaRPr lang="en-US" sz="1400" b="1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35" name="Rounded Rectangle 134"/>
          <p:cNvSpPr/>
          <p:nvPr/>
        </p:nvSpPr>
        <p:spPr>
          <a:xfrm>
            <a:off x="1877640" y="3423795"/>
            <a:ext cx="1201177" cy="266409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sz="160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36" name="Rounded Rectangle 135"/>
          <p:cNvSpPr/>
          <p:nvPr/>
        </p:nvSpPr>
        <p:spPr>
          <a:xfrm>
            <a:off x="1950522" y="3460992"/>
            <a:ext cx="456664" cy="194026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700" kern="0">
                <a:solidFill>
                  <a:sysClr val="windowText" lastClr="000000"/>
                </a:solidFill>
                <a:latin typeface="Calibri"/>
              </a:rPr>
              <a:t>Maple</a:t>
            </a:r>
          </a:p>
        </p:txBody>
      </p:sp>
      <p:sp>
        <p:nvSpPr>
          <p:cNvPr id="137" name="Rounded Rectangle 136"/>
          <p:cNvSpPr/>
          <p:nvPr/>
        </p:nvSpPr>
        <p:spPr>
          <a:xfrm>
            <a:off x="2434240" y="3460992"/>
            <a:ext cx="601508" cy="194026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defTabSz="914400">
              <a:defRPr/>
            </a:pPr>
            <a:r>
              <a:rPr lang="en-US" sz="700" kern="0">
                <a:solidFill>
                  <a:sysClr val="windowText" lastClr="000000"/>
                </a:solidFill>
                <a:latin typeface="Calibri"/>
              </a:rPr>
              <a:t>QumranAX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1724651" y="3049781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>
              <a:defRPr/>
            </a:pPr>
            <a:r>
              <a:rPr lang="en-US" sz="1000" b="1" kern="0" dirty="0">
                <a:solidFill>
                  <a:prstClr val="black"/>
                </a:solidFill>
                <a:latin typeface="Calibri"/>
              </a:rPr>
              <a:t>XGS-PON </a:t>
            </a:r>
            <a:r>
              <a:rPr lang="en-US" sz="1000" b="1" kern="0" dirty="0" err="1">
                <a:solidFill>
                  <a:prstClr val="black"/>
                </a:solidFill>
                <a:latin typeface="Calibri"/>
              </a:rPr>
              <a:t>Whitebox</a:t>
            </a:r>
            <a:r>
              <a:rPr lang="en-US" sz="1000" b="1" kern="0" dirty="0">
                <a:solidFill>
                  <a:prstClr val="black"/>
                </a:solidFill>
                <a:latin typeface="Calibri"/>
              </a:rPr>
              <a:t> OLT </a:t>
            </a:r>
          </a:p>
          <a:p>
            <a:pPr algn="ctr" defTabSz="914400">
              <a:defRPr/>
            </a:pPr>
            <a:r>
              <a:rPr lang="en-US" sz="1000" b="1" kern="0" dirty="0">
                <a:solidFill>
                  <a:prstClr val="black"/>
                </a:solidFill>
                <a:latin typeface="Calibri"/>
              </a:rPr>
              <a:t>(EdgeCore)</a:t>
            </a:r>
          </a:p>
        </p:txBody>
      </p:sp>
      <p:grpSp>
        <p:nvGrpSpPr>
          <p:cNvPr id="139" name="Group 138"/>
          <p:cNvGrpSpPr/>
          <p:nvPr/>
        </p:nvGrpSpPr>
        <p:grpSpPr>
          <a:xfrm>
            <a:off x="419103" y="3428028"/>
            <a:ext cx="1435244" cy="294062"/>
            <a:chOff x="562145" y="1577429"/>
            <a:chExt cx="1643318" cy="362422"/>
          </a:xfrm>
        </p:grpSpPr>
        <p:cxnSp>
          <p:nvCxnSpPr>
            <p:cNvPr id="140" name="Straight Connector 139"/>
            <p:cNvCxnSpPr/>
            <p:nvPr/>
          </p:nvCxnSpPr>
          <p:spPr>
            <a:xfrm flipH="1" flipV="1">
              <a:off x="1101643" y="1725284"/>
              <a:ext cx="1103820" cy="6253"/>
            </a:xfrm>
            <a:prstGeom prst="line">
              <a:avLst/>
            </a:prstGeom>
            <a:noFill/>
            <a:ln w="25400" cap="flat" cmpd="sng" algn="ctr">
              <a:solidFill>
                <a:srgbClr val="EEECE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1" name="Straight Connector 140"/>
            <p:cNvCxnSpPr/>
            <p:nvPr/>
          </p:nvCxnSpPr>
          <p:spPr>
            <a:xfrm flipH="1">
              <a:off x="619344" y="1734701"/>
              <a:ext cx="453567" cy="205150"/>
            </a:xfrm>
            <a:prstGeom prst="line">
              <a:avLst/>
            </a:prstGeom>
            <a:noFill/>
            <a:ln w="25400" cap="flat" cmpd="sng" algn="ctr">
              <a:solidFill>
                <a:srgbClr val="EEECE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2" name="Straight Connector 141"/>
            <p:cNvCxnSpPr/>
            <p:nvPr/>
          </p:nvCxnSpPr>
          <p:spPr>
            <a:xfrm flipH="1">
              <a:off x="578151" y="1725284"/>
              <a:ext cx="466023" cy="119105"/>
            </a:xfrm>
            <a:prstGeom prst="line">
              <a:avLst/>
            </a:prstGeom>
            <a:noFill/>
            <a:ln w="25400" cap="flat" cmpd="sng" algn="ctr">
              <a:solidFill>
                <a:srgbClr val="EEECE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3" name="Straight Connector 142"/>
            <p:cNvCxnSpPr/>
            <p:nvPr/>
          </p:nvCxnSpPr>
          <p:spPr>
            <a:xfrm flipH="1">
              <a:off x="562150" y="1702545"/>
              <a:ext cx="470121" cy="3667"/>
            </a:xfrm>
            <a:prstGeom prst="line">
              <a:avLst/>
            </a:prstGeom>
            <a:noFill/>
            <a:ln w="25400" cap="flat" cmpd="sng" algn="ctr">
              <a:solidFill>
                <a:srgbClr val="EEECE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4" name="Straight Connector 143"/>
            <p:cNvCxnSpPr/>
            <p:nvPr/>
          </p:nvCxnSpPr>
          <p:spPr>
            <a:xfrm flipH="1" flipV="1">
              <a:off x="562145" y="1577429"/>
              <a:ext cx="482024" cy="102380"/>
            </a:xfrm>
            <a:prstGeom prst="line">
              <a:avLst/>
            </a:prstGeom>
            <a:noFill/>
            <a:ln w="25400" cap="flat" cmpd="sng" algn="ctr">
              <a:solidFill>
                <a:srgbClr val="EEECE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45" name="Oval 144"/>
            <p:cNvSpPr/>
            <p:nvPr/>
          </p:nvSpPr>
          <p:spPr>
            <a:xfrm>
              <a:off x="1056869" y="1693411"/>
              <a:ext cx="81280" cy="64313"/>
            </a:xfrm>
            <a:prstGeom prst="ellipse">
              <a:avLst/>
            </a:prstGeom>
            <a:solidFill>
              <a:srgbClr val="EEECE1"/>
            </a:solidFill>
            <a:ln w="9525" cap="flat" cmpd="sng" algn="ctr">
              <a:solidFill>
                <a:srgbClr val="666666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600" kern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424615" y="3771954"/>
            <a:ext cx="1435244" cy="294062"/>
            <a:chOff x="562145" y="1577429"/>
            <a:chExt cx="1643318" cy="362422"/>
          </a:xfrm>
        </p:grpSpPr>
        <p:cxnSp>
          <p:nvCxnSpPr>
            <p:cNvPr id="147" name="Straight Connector 146"/>
            <p:cNvCxnSpPr/>
            <p:nvPr/>
          </p:nvCxnSpPr>
          <p:spPr>
            <a:xfrm flipH="1" flipV="1">
              <a:off x="1101643" y="1725284"/>
              <a:ext cx="1103820" cy="6253"/>
            </a:xfrm>
            <a:prstGeom prst="line">
              <a:avLst/>
            </a:prstGeom>
            <a:noFill/>
            <a:ln w="25400" cap="flat" cmpd="sng" algn="ctr">
              <a:solidFill>
                <a:srgbClr val="EEECE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8" name="Straight Connector 147"/>
            <p:cNvCxnSpPr/>
            <p:nvPr/>
          </p:nvCxnSpPr>
          <p:spPr>
            <a:xfrm flipH="1">
              <a:off x="619344" y="1734701"/>
              <a:ext cx="453567" cy="205150"/>
            </a:xfrm>
            <a:prstGeom prst="line">
              <a:avLst/>
            </a:prstGeom>
            <a:noFill/>
            <a:ln w="25400" cap="flat" cmpd="sng" algn="ctr">
              <a:solidFill>
                <a:srgbClr val="EEECE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9" name="Straight Connector 148"/>
            <p:cNvCxnSpPr/>
            <p:nvPr/>
          </p:nvCxnSpPr>
          <p:spPr>
            <a:xfrm flipH="1">
              <a:off x="578151" y="1725284"/>
              <a:ext cx="466023" cy="119105"/>
            </a:xfrm>
            <a:prstGeom prst="line">
              <a:avLst/>
            </a:prstGeom>
            <a:noFill/>
            <a:ln w="25400" cap="flat" cmpd="sng" algn="ctr">
              <a:solidFill>
                <a:srgbClr val="EEECE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50" name="Straight Connector 149"/>
            <p:cNvCxnSpPr/>
            <p:nvPr/>
          </p:nvCxnSpPr>
          <p:spPr>
            <a:xfrm flipH="1">
              <a:off x="562150" y="1702545"/>
              <a:ext cx="470121" cy="3667"/>
            </a:xfrm>
            <a:prstGeom prst="line">
              <a:avLst/>
            </a:prstGeom>
            <a:noFill/>
            <a:ln w="25400" cap="flat" cmpd="sng" algn="ctr">
              <a:solidFill>
                <a:srgbClr val="EEECE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51" name="Straight Connector 150"/>
            <p:cNvCxnSpPr/>
            <p:nvPr/>
          </p:nvCxnSpPr>
          <p:spPr>
            <a:xfrm flipH="1" flipV="1">
              <a:off x="562145" y="1577429"/>
              <a:ext cx="482024" cy="102380"/>
            </a:xfrm>
            <a:prstGeom prst="line">
              <a:avLst/>
            </a:prstGeom>
            <a:noFill/>
            <a:ln w="25400" cap="flat" cmpd="sng" algn="ctr">
              <a:solidFill>
                <a:srgbClr val="EEECE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52" name="Oval 151"/>
            <p:cNvSpPr/>
            <p:nvPr/>
          </p:nvSpPr>
          <p:spPr>
            <a:xfrm>
              <a:off x="1056869" y="1693411"/>
              <a:ext cx="81280" cy="64313"/>
            </a:xfrm>
            <a:prstGeom prst="ellipse">
              <a:avLst/>
            </a:prstGeom>
            <a:solidFill>
              <a:srgbClr val="EEECE1"/>
            </a:solidFill>
            <a:ln w="9525" cap="flat" cmpd="sng" algn="ctr">
              <a:solidFill>
                <a:srgbClr val="666666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600" kern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153" name="Rounded Rectangle 152"/>
          <p:cNvSpPr/>
          <p:nvPr/>
        </p:nvSpPr>
        <p:spPr>
          <a:xfrm>
            <a:off x="378852" y="3847664"/>
            <a:ext cx="91657" cy="117522"/>
          </a:xfrm>
          <a:prstGeom prst="roundRect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sz="160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154" name="Rounded Rectangle 153"/>
          <p:cNvSpPr/>
          <p:nvPr/>
        </p:nvSpPr>
        <p:spPr>
          <a:xfrm>
            <a:off x="375832" y="4021885"/>
            <a:ext cx="91657" cy="117522"/>
          </a:xfrm>
          <a:prstGeom prst="roundRect">
            <a:avLst/>
          </a:prstGeom>
          <a:solidFill>
            <a:srgbClr val="C0504D"/>
          </a:solidFill>
          <a:ln w="25400" cap="flat" cmpd="sng" algn="ctr">
            <a:solidFill>
              <a:srgbClr val="C0504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sz="160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155" name="Rounded Rectangle 154"/>
          <p:cNvSpPr/>
          <p:nvPr/>
        </p:nvSpPr>
        <p:spPr>
          <a:xfrm>
            <a:off x="375832" y="3489233"/>
            <a:ext cx="91657" cy="117522"/>
          </a:xfrm>
          <a:prstGeom prst="roundRec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sz="160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92363" y="3023896"/>
            <a:ext cx="106193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900" b="1" kern="0">
                <a:solidFill>
                  <a:sysClr val="windowText" lastClr="000000"/>
                </a:solidFill>
                <a:latin typeface="Calibri"/>
              </a:rPr>
              <a:t>Multi-</a:t>
            </a:r>
            <a:r>
              <a:rPr lang="en-US" sz="1000" b="1" kern="0">
                <a:solidFill>
                  <a:sysClr val="windowText" lastClr="000000"/>
                </a:solidFill>
                <a:latin typeface="Calibri"/>
              </a:rPr>
              <a:t>vendor</a:t>
            </a:r>
            <a:r>
              <a:rPr lang="en-US" sz="900" b="1" kern="0">
                <a:solidFill>
                  <a:sysClr val="windowText" lastClr="000000"/>
                </a:solidFill>
                <a:latin typeface="Calibri"/>
              </a:rPr>
              <a:t> </a:t>
            </a:r>
          </a:p>
          <a:p>
            <a:pPr defTabSz="914400">
              <a:defRPr/>
            </a:pPr>
            <a:r>
              <a:rPr lang="en-US" sz="900" b="1" kern="0">
                <a:solidFill>
                  <a:sysClr val="windowText" lastClr="000000"/>
                </a:solidFill>
                <a:latin typeface="Calibri"/>
              </a:rPr>
              <a:t>ONT/ONUs &amp; RG</a:t>
            </a:r>
          </a:p>
        </p:txBody>
      </p:sp>
      <p:cxnSp>
        <p:nvCxnSpPr>
          <p:cNvPr id="157" name="Straight Connector 156"/>
          <p:cNvCxnSpPr>
            <a:stCxn id="79" idx="1"/>
            <a:endCxn id="135" idx="3"/>
          </p:cNvCxnSpPr>
          <p:nvPr/>
        </p:nvCxnSpPr>
        <p:spPr>
          <a:xfrm flipH="1" flipV="1">
            <a:off x="3078817" y="3557000"/>
            <a:ext cx="683298" cy="31016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58" name="Straight Connector 157"/>
          <p:cNvCxnSpPr>
            <a:stCxn id="72" idx="1"/>
          </p:cNvCxnSpPr>
          <p:nvPr/>
        </p:nvCxnSpPr>
        <p:spPr>
          <a:xfrm flipH="1">
            <a:off x="3079312" y="3835225"/>
            <a:ext cx="682802" cy="32736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59" name="Rounded Rectangle 158"/>
          <p:cNvSpPr/>
          <p:nvPr/>
        </p:nvSpPr>
        <p:spPr>
          <a:xfrm>
            <a:off x="4025625" y="4147411"/>
            <a:ext cx="512234" cy="181523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700" b="1" kern="0" dirty="0">
                <a:solidFill>
                  <a:prstClr val="black"/>
                </a:solidFill>
                <a:latin typeface="Calibri"/>
              </a:rPr>
              <a:t>VOLTHA</a:t>
            </a:r>
          </a:p>
        </p:txBody>
      </p:sp>
      <p:sp>
        <p:nvSpPr>
          <p:cNvPr id="160" name="Rounded Rectangle 159"/>
          <p:cNvSpPr/>
          <p:nvPr/>
        </p:nvSpPr>
        <p:spPr>
          <a:xfrm>
            <a:off x="4026399" y="4408694"/>
            <a:ext cx="511274" cy="181523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sz="700" b="1" kern="0" dirty="0">
                <a:solidFill>
                  <a:prstClr val="black"/>
                </a:solidFill>
                <a:latin typeface="Calibri"/>
              </a:rPr>
              <a:t>VOLTHA</a:t>
            </a:r>
          </a:p>
        </p:txBody>
      </p:sp>
      <p:sp>
        <p:nvSpPr>
          <p:cNvPr id="161" name="Rounded Rectangle 160"/>
          <p:cNvSpPr/>
          <p:nvPr/>
        </p:nvSpPr>
        <p:spPr>
          <a:xfrm>
            <a:off x="5010242" y="4155480"/>
            <a:ext cx="441841" cy="173453"/>
          </a:xfrm>
          <a:prstGeom prst="round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800" kern="0">
                <a:solidFill>
                  <a:sysClr val="windowText" lastClr="000000"/>
                </a:solidFill>
                <a:latin typeface="Calibri"/>
              </a:rPr>
              <a:t>CDN</a:t>
            </a:r>
          </a:p>
        </p:txBody>
      </p:sp>
      <p:sp>
        <p:nvSpPr>
          <p:cNvPr id="162" name="Rounded Rectangle 161"/>
          <p:cNvSpPr/>
          <p:nvPr/>
        </p:nvSpPr>
        <p:spPr>
          <a:xfrm>
            <a:off x="4981610" y="4404819"/>
            <a:ext cx="470472" cy="17345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defRPr/>
            </a:pPr>
            <a:r>
              <a:rPr lang="en-US" sz="800" kern="0" dirty="0">
                <a:solidFill>
                  <a:sysClr val="windowText" lastClr="000000"/>
                </a:solidFill>
                <a:latin typeface="Calibri"/>
              </a:rPr>
              <a:t>vSG</a:t>
            </a:r>
          </a:p>
        </p:txBody>
      </p:sp>
      <p:sp>
        <p:nvSpPr>
          <p:cNvPr id="163" name="Rounded Rectangle 162"/>
          <p:cNvSpPr/>
          <p:nvPr/>
        </p:nvSpPr>
        <p:spPr>
          <a:xfrm>
            <a:off x="6333571" y="4144754"/>
            <a:ext cx="441841" cy="173453"/>
          </a:xfrm>
          <a:prstGeom prst="round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800" kern="0">
                <a:solidFill>
                  <a:sysClr val="windowText" lastClr="000000"/>
                </a:solidFill>
                <a:latin typeface="Calibri"/>
              </a:rPr>
              <a:t>CDN</a:t>
            </a:r>
          </a:p>
        </p:txBody>
      </p:sp>
      <p:sp>
        <p:nvSpPr>
          <p:cNvPr id="164" name="Rounded Rectangle 163"/>
          <p:cNvSpPr/>
          <p:nvPr/>
        </p:nvSpPr>
        <p:spPr>
          <a:xfrm>
            <a:off x="6304939" y="4394093"/>
            <a:ext cx="470472" cy="17345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>
              <a:defRPr/>
            </a:pPr>
            <a:r>
              <a:rPr lang="en-US" sz="800" kern="0" dirty="0">
                <a:solidFill>
                  <a:sysClr val="windowText" lastClr="000000"/>
                </a:solidFill>
                <a:latin typeface="Calibri"/>
              </a:rPr>
              <a:t>vSG</a:t>
            </a:r>
          </a:p>
        </p:txBody>
      </p:sp>
      <p:sp>
        <p:nvSpPr>
          <p:cNvPr id="165" name="Rectangle 164"/>
          <p:cNvSpPr/>
          <p:nvPr/>
        </p:nvSpPr>
        <p:spPr>
          <a:xfrm>
            <a:off x="2571678" y="4517034"/>
            <a:ext cx="11621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>
              <a:defRPr/>
            </a:pPr>
            <a:r>
              <a:rPr lang="en-US" sz="1000" b="1" kern="0" dirty="0">
                <a:solidFill>
                  <a:prstClr val="black"/>
                </a:solidFill>
                <a:latin typeface="Calibri"/>
              </a:rPr>
              <a:t>Dataplane VNFs in </a:t>
            </a:r>
          </a:p>
          <a:p>
            <a:pPr algn="ctr" defTabSz="914400">
              <a:defRPr/>
            </a:pPr>
            <a:r>
              <a:rPr lang="en-US" sz="1000" b="1" kern="0" dirty="0">
                <a:solidFill>
                  <a:prstClr val="black"/>
                </a:solidFill>
                <a:latin typeface="Calibri"/>
              </a:rPr>
              <a:t>Edge Compute</a:t>
            </a:r>
          </a:p>
        </p:txBody>
      </p:sp>
      <p:cxnSp>
        <p:nvCxnSpPr>
          <p:cNvPr id="166" name="Straight Arrow Connector 165"/>
          <p:cNvCxnSpPr>
            <a:endCxn id="160" idx="1"/>
          </p:cNvCxnSpPr>
          <p:nvPr/>
        </p:nvCxnSpPr>
        <p:spPr>
          <a:xfrm flipV="1">
            <a:off x="3712309" y="4499456"/>
            <a:ext cx="314091" cy="142883"/>
          </a:xfrm>
          <a:prstGeom prst="straightConnector1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/>
          <p:cNvCxnSpPr>
            <a:endCxn id="162" idx="1"/>
          </p:cNvCxnSpPr>
          <p:nvPr/>
        </p:nvCxnSpPr>
        <p:spPr>
          <a:xfrm flipV="1">
            <a:off x="3712308" y="4491546"/>
            <a:ext cx="1269302" cy="185963"/>
          </a:xfrm>
          <a:prstGeom prst="straightConnector1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8" name="Picture 1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265" y="3348884"/>
            <a:ext cx="530333" cy="398220"/>
          </a:xfrm>
          <a:prstGeom prst="rect">
            <a:avLst/>
          </a:prstGeom>
        </p:spPr>
      </p:pic>
      <p:pic>
        <p:nvPicPr>
          <p:cNvPr id="169" name="Picture 16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265" y="3766076"/>
            <a:ext cx="530333" cy="398220"/>
          </a:xfrm>
          <a:prstGeom prst="rect">
            <a:avLst/>
          </a:prstGeom>
        </p:spPr>
      </p:pic>
      <p:cxnSp>
        <p:nvCxnSpPr>
          <p:cNvPr id="170" name="Straight Connector 169"/>
          <p:cNvCxnSpPr>
            <a:stCxn id="168" idx="1"/>
          </p:cNvCxnSpPr>
          <p:nvPr/>
        </p:nvCxnSpPr>
        <p:spPr>
          <a:xfrm flipH="1">
            <a:off x="7939128" y="3547995"/>
            <a:ext cx="615136" cy="50990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71" name="Straight Connector 170"/>
          <p:cNvCxnSpPr>
            <a:stCxn id="169" idx="1"/>
            <a:endCxn id="116" idx="3"/>
          </p:cNvCxnSpPr>
          <p:nvPr/>
        </p:nvCxnSpPr>
        <p:spPr>
          <a:xfrm flipH="1" flipV="1">
            <a:off x="7927962" y="3835315"/>
            <a:ext cx="626303" cy="129871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72" name="Straight Connector 171"/>
          <p:cNvCxnSpPr>
            <a:stCxn id="169" idx="1"/>
            <a:endCxn id="87" idx="3"/>
          </p:cNvCxnSpPr>
          <p:nvPr/>
        </p:nvCxnSpPr>
        <p:spPr>
          <a:xfrm flipH="1" flipV="1">
            <a:off x="7927960" y="3588105"/>
            <a:ext cx="626304" cy="377081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73" name="Straight Connector 172"/>
          <p:cNvCxnSpPr>
            <a:stCxn id="168" idx="1"/>
          </p:cNvCxnSpPr>
          <p:nvPr/>
        </p:nvCxnSpPr>
        <p:spPr>
          <a:xfrm flipH="1">
            <a:off x="7952154" y="3547995"/>
            <a:ext cx="602110" cy="285452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74" name="TextBox 173"/>
          <p:cNvSpPr txBox="1"/>
          <p:nvPr/>
        </p:nvSpPr>
        <p:spPr>
          <a:xfrm>
            <a:off x="8301122" y="4121185"/>
            <a:ext cx="8428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>
              <a:defRPr/>
            </a:pPr>
            <a:r>
              <a:rPr lang="en-US" sz="1000" b="1" kern="0">
                <a:solidFill>
                  <a:sysClr val="windowText" lastClr="000000"/>
                </a:solidFill>
                <a:latin typeface="Calibri"/>
              </a:rPr>
              <a:t>Metro Routers</a:t>
            </a:r>
          </a:p>
        </p:txBody>
      </p:sp>
      <p:sp>
        <p:nvSpPr>
          <p:cNvPr id="175" name="Rectangle 174"/>
          <p:cNvSpPr/>
          <p:nvPr/>
        </p:nvSpPr>
        <p:spPr>
          <a:xfrm>
            <a:off x="2313749" y="1296925"/>
            <a:ext cx="12055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black"/>
                </a:solidFill>
                <a:latin typeface="Calibri"/>
              </a:rPr>
              <a:t>Control Plane VNFs </a:t>
            </a:r>
          </a:p>
          <a:p>
            <a:pPr algn="ctr" defTabSz="914400">
              <a:defRPr/>
            </a:pPr>
            <a:r>
              <a:rPr lang="en-US" sz="1000" b="1" kern="0">
                <a:solidFill>
                  <a:prstClr val="black"/>
                </a:solidFill>
                <a:latin typeface="Calibri"/>
              </a:rPr>
              <a:t>as SDN apps</a:t>
            </a:r>
          </a:p>
        </p:txBody>
      </p:sp>
      <p:sp>
        <p:nvSpPr>
          <p:cNvPr id="176" name="Rectangle 175"/>
          <p:cNvSpPr/>
          <p:nvPr/>
        </p:nvSpPr>
        <p:spPr>
          <a:xfrm>
            <a:off x="2397908" y="786655"/>
            <a:ext cx="11512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black"/>
                </a:solidFill>
                <a:latin typeface="Calibri"/>
              </a:rPr>
              <a:t>Service Creation</a:t>
            </a:r>
          </a:p>
          <a:p>
            <a:pPr algn="ctr" defTabSz="914400">
              <a:defRPr/>
            </a:pPr>
            <a:r>
              <a:rPr lang="en-US" sz="1000" b="1" kern="0">
                <a:solidFill>
                  <a:prstClr val="black"/>
                </a:solidFill>
                <a:latin typeface="Calibri"/>
              </a:rPr>
              <a:t>and Orchestration</a:t>
            </a:r>
          </a:p>
        </p:txBody>
      </p:sp>
      <p:sp>
        <p:nvSpPr>
          <p:cNvPr id="177" name="Rectangle 176"/>
          <p:cNvSpPr/>
          <p:nvPr/>
        </p:nvSpPr>
        <p:spPr>
          <a:xfrm>
            <a:off x="5378106" y="4910218"/>
            <a:ext cx="138485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>
              <a:defRPr/>
            </a:pPr>
            <a:r>
              <a:rPr lang="en-US" sz="1000" b="1" kern="0">
                <a:solidFill>
                  <a:prstClr val="black"/>
                </a:solidFill>
                <a:latin typeface="Calibri"/>
              </a:rPr>
              <a:t>3rd Party Service VNFs</a:t>
            </a:r>
          </a:p>
        </p:txBody>
      </p:sp>
      <p:cxnSp>
        <p:nvCxnSpPr>
          <p:cNvPr id="178" name="Straight Arrow Connector 177"/>
          <p:cNvCxnSpPr>
            <a:stCxn id="177" idx="0"/>
            <a:endCxn id="161" idx="3"/>
          </p:cNvCxnSpPr>
          <p:nvPr/>
        </p:nvCxnSpPr>
        <p:spPr>
          <a:xfrm flipH="1" flipV="1">
            <a:off x="5452083" y="4242207"/>
            <a:ext cx="618449" cy="668011"/>
          </a:xfrm>
          <a:prstGeom prst="straightConnector1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/>
          <p:cNvCxnSpPr/>
          <p:nvPr/>
        </p:nvCxnSpPr>
        <p:spPr>
          <a:xfrm flipV="1">
            <a:off x="6070533" y="4242207"/>
            <a:ext cx="234407" cy="668011"/>
          </a:xfrm>
          <a:prstGeom prst="straightConnector1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Rounded Rectangle 94"/>
          <p:cNvSpPr/>
          <p:nvPr/>
        </p:nvSpPr>
        <p:spPr>
          <a:xfrm>
            <a:off x="1877634" y="3762469"/>
            <a:ext cx="1201177" cy="266409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endParaRPr lang="en-US" sz="160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1950516" y="3799666"/>
            <a:ext cx="456664" cy="194026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en-US" sz="700" kern="0">
                <a:solidFill>
                  <a:sysClr val="windowText" lastClr="000000"/>
                </a:solidFill>
                <a:latin typeface="Calibri"/>
              </a:rPr>
              <a:t>Maple</a:t>
            </a:r>
          </a:p>
        </p:txBody>
      </p:sp>
      <p:sp>
        <p:nvSpPr>
          <p:cNvPr id="104" name="Rounded Rectangle 103"/>
          <p:cNvSpPr/>
          <p:nvPr/>
        </p:nvSpPr>
        <p:spPr>
          <a:xfrm>
            <a:off x="2434234" y="3799666"/>
            <a:ext cx="601508" cy="194026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defTabSz="914400">
              <a:defRPr/>
            </a:pPr>
            <a:r>
              <a:rPr lang="en-US" sz="700" kern="0">
                <a:solidFill>
                  <a:sysClr val="windowText" lastClr="000000"/>
                </a:solidFill>
                <a:latin typeface="Calibri"/>
              </a:rPr>
              <a:t>QumranAX</a:t>
            </a:r>
          </a:p>
        </p:txBody>
      </p:sp>
      <p:sp>
        <p:nvSpPr>
          <p:cNvPr id="105" name="Title 1"/>
          <p:cNvSpPr txBox="1">
            <a:spLocks/>
          </p:cNvSpPr>
          <p:nvPr/>
        </p:nvSpPr>
        <p:spPr>
          <a:xfrm>
            <a:off x="447675" y="72933"/>
            <a:ext cx="8521700" cy="53262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rgbClr val="004B7D"/>
                </a:solidFill>
                <a:latin typeface="Corbel"/>
                <a:ea typeface="+mj-ea"/>
                <a:cs typeface="Corbel"/>
              </a:defRPr>
            </a:lvl1pPr>
          </a:lstStyle>
          <a:p>
            <a:r>
              <a:rPr lang="en-US" dirty="0" smtClean="0"/>
              <a:t>Residential CORD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880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532" y="72933"/>
            <a:ext cx="8832367" cy="534762"/>
          </a:xfrm>
        </p:spPr>
        <p:txBody>
          <a:bodyPr/>
          <a:lstStyle/>
          <a:p>
            <a:pPr algn="ctr"/>
            <a:r>
              <a:rPr lang="en-US" dirty="0"/>
              <a:t>Virtual OLT Hardware Abstraction (VOLTHA)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4889118"/>
            <a:ext cx="2133600" cy="273844"/>
          </a:xfrm>
        </p:spPr>
        <p:txBody>
          <a:bodyPr/>
          <a:lstStyle/>
          <a:p>
            <a:fld id="{C921E2DF-5279-024C-809C-CD16853F95A6}" type="slidenum">
              <a:rPr lang="en-US" smtClean="0">
                <a:solidFill>
                  <a:srgbClr val="FFFFFF">
                    <a:lumMod val="65000"/>
                  </a:srgbClr>
                </a:solidFill>
              </a:rPr>
              <a:pPr/>
              <a:t>5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09106" y="2909392"/>
            <a:ext cx="5428788" cy="62813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9801" y="2909392"/>
            <a:ext cx="13317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4B87CC"/>
                </a:solidFill>
                <a:latin typeface="Calibri"/>
              </a:rPr>
              <a:t>VOLTHA southbound adapters</a:t>
            </a:r>
          </a:p>
        </p:txBody>
      </p:sp>
      <p:sp>
        <p:nvSpPr>
          <p:cNvPr id="7" name="Hexagon 6"/>
          <p:cNvSpPr/>
          <p:nvPr/>
        </p:nvSpPr>
        <p:spPr>
          <a:xfrm>
            <a:off x="4627240" y="3097091"/>
            <a:ext cx="839808" cy="331802"/>
          </a:xfrm>
          <a:prstGeom prst="hexagon">
            <a:avLst/>
          </a:prstGeom>
          <a:solidFill>
            <a:srgbClr val="7F7F7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FFFFFF"/>
                </a:solidFill>
                <a:latin typeface="Calibri"/>
              </a:rPr>
              <a:t>Tibit</a:t>
            </a:r>
          </a:p>
        </p:txBody>
      </p:sp>
      <p:sp>
        <p:nvSpPr>
          <p:cNvPr id="8" name="Rectangle 7"/>
          <p:cNvSpPr/>
          <p:nvPr/>
        </p:nvSpPr>
        <p:spPr>
          <a:xfrm>
            <a:off x="4623305" y="4292934"/>
            <a:ext cx="789123" cy="45765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FFFFFF"/>
                </a:solidFill>
                <a:latin typeface="Calibri"/>
              </a:rPr>
              <a:t>Tibit Micro-OLT</a:t>
            </a:r>
          </a:p>
        </p:txBody>
      </p:sp>
      <p:cxnSp>
        <p:nvCxnSpPr>
          <p:cNvPr id="9" name="Straight Arrow Connector 8"/>
          <p:cNvCxnSpPr>
            <a:endCxn id="8" idx="0"/>
          </p:cNvCxnSpPr>
          <p:nvPr/>
        </p:nvCxnSpPr>
        <p:spPr>
          <a:xfrm>
            <a:off x="5017867" y="3428893"/>
            <a:ext cx="0" cy="864041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Hexagon 9"/>
          <p:cNvSpPr/>
          <p:nvPr/>
        </p:nvSpPr>
        <p:spPr>
          <a:xfrm>
            <a:off x="2651684" y="3097091"/>
            <a:ext cx="713411" cy="331802"/>
          </a:xfrm>
          <a:prstGeom prst="hexagon">
            <a:avLst/>
          </a:prstGeom>
          <a:solidFill>
            <a:srgbClr val="7F7F7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FFFFFF"/>
                </a:solidFill>
                <a:latin typeface="Calibri"/>
              </a:rPr>
              <a:t>Ciena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507497" y="4297580"/>
            <a:ext cx="1017863" cy="45765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rgbClr val="632523"/>
                </a:solidFill>
                <a:latin typeface="Calibri"/>
              </a:rPr>
              <a:t>Whitebox</a:t>
            </a:r>
            <a:r>
              <a:rPr lang="en-US" sz="1100" dirty="0">
                <a:solidFill>
                  <a:srgbClr val="632523"/>
                </a:solidFill>
                <a:latin typeface="Calibri"/>
              </a:rPr>
              <a:t> OLT (EdgeCore)</a:t>
            </a:r>
          </a:p>
        </p:txBody>
      </p:sp>
      <p:cxnSp>
        <p:nvCxnSpPr>
          <p:cNvPr id="12" name="Straight Arrow Connector 11"/>
          <p:cNvCxnSpPr>
            <a:endCxn id="11" idx="0"/>
          </p:cNvCxnSpPr>
          <p:nvPr/>
        </p:nvCxnSpPr>
        <p:spPr>
          <a:xfrm>
            <a:off x="4007592" y="3428893"/>
            <a:ext cx="8837" cy="86868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Hexagon 12"/>
          <p:cNvSpPr/>
          <p:nvPr/>
        </p:nvSpPr>
        <p:spPr>
          <a:xfrm>
            <a:off x="1876220" y="3097091"/>
            <a:ext cx="704908" cy="331802"/>
          </a:xfrm>
          <a:prstGeom prst="hexagon">
            <a:avLst/>
          </a:prstGeom>
          <a:solidFill>
            <a:srgbClr val="7F7F7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FFFFFF"/>
                </a:solidFill>
                <a:latin typeface="Calibri"/>
              </a:rPr>
              <a:t>Calix</a:t>
            </a:r>
          </a:p>
        </p:txBody>
      </p:sp>
      <p:cxnSp>
        <p:nvCxnSpPr>
          <p:cNvPr id="14" name="Straight Arrow Connector 13"/>
          <p:cNvCxnSpPr>
            <a:endCxn id="24" idx="0"/>
          </p:cNvCxnSpPr>
          <p:nvPr/>
        </p:nvCxnSpPr>
        <p:spPr>
          <a:xfrm>
            <a:off x="2181304" y="3428893"/>
            <a:ext cx="0" cy="86868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Hexagon 14"/>
          <p:cNvSpPr/>
          <p:nvPr/>
        </p:nvSpPr>
        <p:spPr>
          <a:xfrm>
            <a:off x="3415984" y="3102751"/>
            <a:ext cx="1109376" cy="331802"/>
          </a:xfrm>
          <a:prstGeom prst="hexagon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632523"/>
                </a:solidFill>
                <a:latin typeface="Calibri"/>
              </a:rPr>
              <a:t>ASFvOLT16</a:t>
            </a:r>
          </a:p>
        </p:txBody>
      </p:sp>
      <p:sp>
        <p:nvSpPr>
          <p:cNvPr id="16" name="Hexagon 15"/>
          <p:cNvSpPr/>
          <p:nvPr/>
        </p:nvSpPr>
        <p:spPr>
          <a:xfrm>
            <a:off x="5568507" y="3102751"/>
            <a:ext cx="772680" cy="331802"/>
          </a:xfrm>
          <a:prstGeom prst="hexagon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FFFFFF"/>
                </a:solidFill>
                <a:latin typeface="Calibri"/>
              </a:rPr>
              <a:t>Nokia</a:t>
            </a:r>
          </a:p>
        </p:txBody>
      </p:sp>
      <p:sp>
        <p:nvSpPr>
          <p:cNvPr id="17" name="Hexagon 16"/>
          <p:cNvSpPr/>
          <p:nvPr/>
        </p:nvSpPr>
        <p:spPr>
          <a:xfrm>
            <a:off x="6433717" y="3102751"/>
            <a:ext cx="772680" cy="331802"/>
          </a:xfrm>
          <a:prstGeom prst="hexagon">
            <a:avLst/>
          </a:prstGeom>
          <a:solidFill>
            <a:srgbClr val="7F7F7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rgbClr val="FFFFFF"/>
                </a:solidFill>
                <a:latin typeface="Calibri"/>
              </a:rPr>
              <a:t>Adtran</a:t>
            </a:r>
            <a:endParaRPr lang="en-US" sz="1100" dirty="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8" name="Straight Arrow Connector 17"/>
          <p:cNvCxnSpPr>
            <a:endCxn id="23" idx="0"/>
          </p:cNvCxnSpPr>
          <p:nvPr/>
        </p:nvCxnSpPr>
        <p:spPr>
          <a:xfrm>
            <a:off x="3021422" y="3428893"/>
            <a:ext cx="1" cy="86868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21" idx="0"/>
          </p:cNvCxnSpPr>
          <p:nvPr/>
        </p:nvCxnSpPr>
        <p:spPr>
          <a:xfrm>
            <a:off x="5937652" y="3480887"/>
            <a:ext cx="507" cy="816693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22" idx="0"/>
          </p:cNvCxnSpPr>
          <p:nvPr/>
        </p:nvCxnSpPr>
        <p:spPr>
          <a:xfrm>
            <a:off x="6843332" y="3480887"/>
            <a:ext cx="1" cy="81423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543597" y="4297580"/>
            <a:ext cx="789123" cy="457658"/>
          </a:xfrm>
          <a:prstGeom prst="rect">
            <a:avLst/>
          </a:prstGeom>
          <a:solidFill>
            <a:srgbClr val="7F7F7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FFFFFF"/>
                </a:solidFill>
                <a:latin typeface="Calibri"/>
              </a:rPr>
              <a:t>Nokia</a:t>
            </a:r>
          </a:p>
          <a:p>
            <a:pPr algn="ctr"/>
            <a:r>
              <a:rPr lang="en-US" sz="1100">
                <a:solidFill>
                  <a:srgbClr val="FFFFFF"/>
                </a:solidFill>
                <a:latin typeface="Calibri"/>
              </a:rPr>
              <a:t>OLT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48771" y="4295119"/>
            <a:ext cx="789123" cy="45765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FFFFFF"/>
                </a:solidFill>
                <a:latin typeface="Calibri"/>
              </a:rPr>
              <a:t>Adtran OLT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626861" y="4297580"/>
            <a:ext cx="789123" cy="45765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FFFFFF"/>
                </a:solidFill>
                <a:latin typeface="Calibri"/>
              </a:rPr>
              <a:t>Ciena</a:t>
            </a:r>
          </a:p>
          <a:p>
            <a:pPr algn="ctr"/>
            <a:r>
              <a:rPr lang="en-US" sz="1100">
                <a:solidFill>
                  <a:srgbClr val="FFFFFF"/>
                </a:solidFill>
                <a:latin typeface="Calibri"/>
              </a:rPr>
              <a:t>OLT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786742" y="4297580"/>
            <a:ext cx="789123" cy="45765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FFFFFF"/>
                </a:solidFill>
                <a:latin typeface="Calibri"/>
              </a:rPr>
              <a:t>Calix </a:t>
            </a:r>
          </a:p>
          <a:p>
            <a:pPr algn="ctr"/>
            <a:r>
              <a:rPr lang="en-US" sz="1100">
                <a:solidFill>
                  <a:srgbClr val="FFFFFF"/>
                </a:solidFill>
                <a:latin typeface="Calibri"/>
              </a:rPr>
              <a:t>OLT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807762" y="2010146"/>
            <a:ext cx="5428788" cy="86032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3159284" y="2488104"/>
            <a:ext cx="928567" cy="27311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632523"/>
                </a:solidFill>
                <a:latin typeface="Calibri"/>
              </a:rPr>
              <a:t>fluentd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217329" y="2488104"/>
            <a:ext cx="932488" cy="27311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632523"/>
                </a:solidFill>
                <a:latin typeface="Calibri"/>
              </a:rPr>
              <a:t>consul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222932" y="2488104"/>
            <a:ext cx="879100" cy="27311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632523"/>
                </a:solidFill>
                <a:latin typeface="Calibri"/>
              </a:rPr>
              <a:t>registrator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908860" y="2488104"/>
            <a:ext cx="1203850" cy="27311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632523"/>
                </a:solidFill>
                <a:latin typeface="Calibri"/>
              </a:rPr>
              <a:t>adapter_agent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157384" y="2488104"/>
            <a:ext cx="1016071" cy="27311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632523"/>
                </a:solidFill>
                <a:latin typeface="Calibri"/>
              </a:rPr>
              <a:t>config_proxy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144265" y="2142063"/>
            <a:ext cx="1016071" cy="27311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632523"/>
                </a:solidFill>
                <a:latin typeface="Calibri"/>
              </a:rPr>
              <a:t>config_root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210502" y="2142063"/>
            <a:ext cx="935742" cy="27311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632523"/>
                </a:solidFill>
                <a:latin typeface="Calibri"/>
              </a:rPr>
              <a:t>grpc_server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908860" y="2157904"/>
            <a:ext cx="1203850" cy="27311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632523"/>
                </a:solidFill>
                <a:latin typeface="Calibri"/>
              </a:rPr>
              <a:t>global_handler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159284" y="2148891"/>
            <a:ext cx="928406" cy="27311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632523"/>
                </a:solidFill>
                <a:latin typeface="Calibri"/>
              </a:rPr>
              <a:t>dispatcher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190630" y="2142063"/>
            <a:ext cx="911402" cy="27311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rgbClr val="632523"/>
                </a:solidFill>
                <a:latin typeface="Calibri"/>
              </a:rPr>
              <a:t>kafka_client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26629" y="2212528"/>
            <a:ext cx="1331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4B994B">
                    <a:lumMod val="75000"/>
                  </a:srgbClr>
                </a:solidFill>
                <a:latin typeface="Calibri"/>
              </a:rPr>
              <a:t>VOLTHA</a:t>
            </a:r>
          </a:p>
          <a:p>
            <a:r>
              <a:rPr lang="en-US" sz="1400" dirty="0">
                <a:solidFill>
                  <a:srgbClr val="4B994B">
                    <a:lumMod val="75000"/>
                  </a:srgbClr>
                </a:solidFill>
                <a:latin typeface="Calibri"/>
              </a:rPr>
              <a:t> core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796938" y="1579985"/>
            <a:ext cx="1710559" cy="32992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632523"/>
                </a:solidFill>
                <a:latin typeface="Calibri"/>
              </a:rPr>
              <a:t>Envoy (REST)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3608469" y="1579985"/>
            <a:ext cx="1710559" cy="32992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632523"/>
                </a:solidFill>
                <a:latin typeface="Calibri"/>
              </a:rPr>
              <a:t>OpenFlow Agent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391473" y="1579985"/>
            <a:ext cx="1789523" cy="32992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632523"/>
                </a:solidFill>
                <a:latin typeface="Calibri"/>
              </a:rPr>
              <a:t>NetConf agent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56129" y="1552673"/>
            <a:ext cx="1331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664B97"/>
                </a:solidFill>
                <a:latin typeface="Calibri"/>
              </a:rPr>
              <a:t>VOLTHA</a:t>
            </a:r>
          </a:p>
          <a:p>
            <a:r>
              <a:rPr lang="en-US" sz="1400" dirty="0">
                <a:solidFill>
                  <a:srgbClr val="664B97"/>
                </a:solidFill>
                <a:latin typeface="Calibri"/>
              </a:rPr>
              <a:t>northbound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92068" y="626082"/>
            <a:ext cx="7749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4B7D"/>
                </a:solidFill>
                <a:latin typeface="Calibri"/>
              </a:rPr>
              <a:t>VOLTHA hides PON-level details (T-CONT, GEM ports, OMCI etc.) from the SDN controller, </a:t>
            </a:r>
          </a:p>
          <a:p>
            <a:pPr algn="ctr"/>
            <a:r>
              <a:rPr lang="en-US" sz="1400" dirty="0">
                <a:solidFill>
                  <a:srgbClr val="004B7D"/>
                </a:solidFill>
                <a:latin typeface="Calibri"/>
              </a:rPr>
              <a:t>and abstracts each PON as a pseudo-Ethernet switch easily programmed by the SDN controller</a:t>
            </a:r>
          </a:p>
        </p:txBody>
      </p:sp>
      <p:sp>
        <p:nvSpPr>
          <p:cNvPr id="42" name="Right Brace 41"/>
          <p:cNvSpPr/>
          <p:nvPr/>
        </p:nvSpPr>
        <p:spPr>
          <a:xfrm>
            <a:off x="7306718" y="1552673"/>
            <a:ext cx="293077" cy="1356719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B4B4B"/>
              </a:solidFill>
              <a:latin typeface="Calibri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717025" y="1807303"/>
            <a:ext cx="9834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4B4B4B"/>
                </a:solidFill>
                <a:latin typeface="Calibri"/>
              </a:rPr>
              <a:t>Common control and management</a:t>
            </a:r>
          </a:p>
          <a:p>
            <a:r>
              <a:rPr lang="en-US" sz="1100">
                <a:solidFill>
                  <a:srgbClr val="4B4B4B"/>
                </a:solidFill>
                <a:latin typeface="Calibri"/>
              </a:rPr>
              <a:t>framework shared by all</a:t>
            </a:r>
          </a:p>
          <a:p>
            <a:r>
              <a:rPr lang="en-US" sz="1100">
                <a:solidFill>
                  <a:srgbClr val="4B4B4B"/>
                </a:solidFill>
                <a:latin typeface="Calibri"/>
              </a:rPr>
              <a:t>OLTs &amp;ONUs</a:t>
            </a:r>
          </a:p>
        </p:txBody>
      </p:sp>
    </p:spTree>
    <p:extLst>
      <p:ext uri="{BB962C8B-B14F-4D97-AF65-F5344CB8AC3E}">
        <p14:creationId xmlns:p14="http://schemas.microsoft.com/office/powerpoint/2010/main" val="656500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3483517" y="2353856"/>
            <a:ext cx="0" cy="271153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843252" y="2353856"/>
            <a:ext cx="0" cy="271153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stCxn id="14" idx="2"/>
            <a:endCxn id="20" idx="1"/>
          </p:cNvCxnSpPr>
          <p:nvPr/>
        </p:nvCxnSpPr>
        <p:spPr>
          <a:xfrm rot="16200000" flipH="1">
            <a:off x="3606590" y="3416500"/>
            <a:ext cx="612776" cy="254814"/>
          </a:xfrm>
          <a:prstGeom prst="bentConnector2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/>
          <p:cNvCxnSpPr>
            <a:cxnSpLocks/>
            <a:endCxn id="27" idx="1"/>
          </p:cNvCxnSpPr>
          <p:nvPr/>
        </p:nvCxnSpPr>
        <p:spPr>
          <a:xfrm rot="16200000" flipH="1">
            <a:off x="3045124" y="3670720"/>
            <a:ext cx="1418126" cy="572396"/>
          </a:xfrm>
          <a:prstGeom prst="bentConnector2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2082762" y="2625009"/>
            <a:ext cx="3405617" cy="612510"/>
          </a:xfrm>
          <a:prstGeom prst="roundRect">
            <a:avLst/>
          </a:prstGeom>
          <a:ln w="38100" cmpd="sng">
            <a:solidFill>
              <a:srgbClr val="31859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accent5">
                    <a:lumMod val="50000"/>
                  </a:schemeClr>
                </a:solidFill>
              </a:rPr>
              <a:t>Whitebox ToR Fabric Switch</a:t>
            </a:r>
          </a:p>
          <a:p>
            <a:pPr algn="ctr"/>
            <a:endParaRPr lang="en-US" sz="1600" b="1"/>
          </a:p>
        </p:txBody>
      </p:sp>
      <p:sp>
        <p:nvSpPr>
          <p:cNvPr id="4" name="Rounded Rectangle 3"/>
          <p:cNvSpPr/>
          <p:nvPr/>
        </p:nvSpPr>
        <p:spPr>
          <a:xfrm>
            <a:off x="2067878" y="971513"/>
            <a:ext cx="3405617" cy="63901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/>
              <a:t>CORD Head Node</a:t>
            </a:r>
          </a:p>
          <a:p>
            <a:pPr algn="ctr"/>
            <a:endParaRPr lang="en-US" sz="1600"/>
          </a:p>
        </p:txBody>
      </p:sp>
      <p:sp>
        <p:nvSpPr>
          <p:cNvPr id="5" name="Rounded Rectangle 4"/>
          <p:cNvSpPr/>
          <p:nvPr/>
        </p:nvSpPr>
        <p:spPr>
          <a:xfrm>
            <a:off x="2067878" y="1763530"/>
            <a:ext cx="3405617" cy="614752"/>
          </a:xfrm>
          <a:prstGeom prst="roundRect">
            <a:avLst/>
          </a:prstGeom>
          <a:ln w="38100" cmpd="sng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2"/>
                </a:solidFill>
              </a:rPr>
              <a:t>CORD Compute Node</a:t>
            </a:r>
          </a:p>
          <a:p>
            <a:pPr algn="ctr"/>
            <a:endParaRPr lang="en-US" sz="1600" b="1"/>
          </a:p>
        </p:txBody>
      </p:sp>
      <p:sp>
        <p:nvSpPr>
          <p:cNvPr id="6" name="Rounded Rectangle 5"/>
          <p:cNvSpPr/>
          <p:nvPr/>
        </p:nvSpPr>
        <p:spPr>
          <a:xfrm>
            <a:off x="2123857" y="1319334"/>
            <a:ext cx="648445" cy="2656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ONOS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00203" y="1319333"/>
            <a:ext cx="648445" cy="26306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XOS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67987" y="1319334"/>
            <a:ext cx="986254" cy="2656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OpenStack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96918" y="1316755"/>
            <a:ext cx="713160" cy="2656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MAAS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1413" y="1215644"/>
            <a:ext cx="326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…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197516" y="2100172"/>
            <a:ext cx="841290" cy="20714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VOLTHA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97618" y="2119280"/>
            <a:ext cx="841290" cy="20714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vSG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63812" y="2105331"/>
            <a:ext cx="841290" cy="20714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OvS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40685" y="2936253"/>
            <a:ext cx="3332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>
                <a:solidFill>
                  <a:schemeClr val="accent5">
                    <a:lumMod val="75000"/>
                  </a:schemeClr>
                </a:solidFill>
              </a:rPr>
              <a:t>EdgeCore 7712 (Tomahawk 32 x 100G</a:t>
            </a:r>
            <a:r>
              <a:rPr lang="en-US" sz="120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040385" y="3623807"/>
            <a:ext cx="2112616" cy="45297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EdgeCore </a:t>
            </a:r>
            <a:r>
              <a:rPr lang="en-US" sz="1400" b="1" dirty="0" err="1"/>
              <a:t>Whitebox</a:t>
            </a:r>
            <a:r>
              <a:rPr lang="en-US" sz="1400" b="1" dirty="0"/>
              <a:t> OLT (ASFvOLT16)</a:t>
            </a:r>
          </a:p>
        </p:txBody>
      </p:sp>
      <p:cxnSp>
        <p:nvCxnSpPr>
          <p:cNvPr id="3" name="Straight Connector 2"/>
          <p:cNvCxnSpPr>
            <a:stCxn id="20" idx="3"/>
            <a:endCxn id="19" idx="1"/>
          </p:cNvCxnSpPr>
          <p:nvPr/>
        </p:nvCxnSpPr>
        <p:spPr>
          <a:xfrm flipV="1">
            <a:off x="6153001" y="3849008"/>
            <a:ext cx="1119728" cy="1287"/>
          </a:xfrm>
          <a:prstGeom prst="line">
            <a:avLst/>
          </a:prstGeom>
          <a:ln>
            <a:solidFill>
              <a:srgbClr val="7793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Isosceles Triangle 20"/>
          <p:cNvSpPr/>
          <p:nvPr/>
        </p:nvSpPr>
        <p:spPr>
          <a:xfrm rot="16200000">
            <a:off x="6626234" y="3757183"/>
            <a:ext cx="331666" cy="177950"/>
          </a:xfrm>
          <a:prstGeom prst="triangl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23" name="Straight Connector 22"/>
          <p:cNvCxnSpPr>
            <a:cxnSpLocks/>
            <a:stCxn id="19" idx="3"/>
          </p:cNvCxnSpPr>
          <p:nvPr/>
        </p:nvCxnSpPr>
        <p:spPr>
          <a:xfrm>
            <a:off x="7730424" y="3849008"/>
            <a:ext cx="3317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4040385" y="4439493"/>
            <a:ext cx="2112616" cy="452976"/>
          </a:xfrm>
          <a:prstGeom prst="rect">
            <a:avLst/>
          </a:prstGeom>
          <a:solidFill>
            <a:srgbClr val="1515FF"/>
          </a:solidFill>
          <a:ln>
            <a:solidFill>
              <a:srgbClr val="1D3EE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Nokia SD-OLT</a:t>
            </a:r>
          </a:p>
          <a:p>
            <a:pPr algn="ctr"/>
            <a:r>
              <a:rPr lang="en-US" sz="1400" b="1" dirty="0"/>
              <a:t>(LightSpan CF-24W)</a:t>
            </a:r>
          </a:p>
        </p:txBody>
      </p:sp>
      <p:cxnSp>
        <p:nvCxnSpPr>
          <p:cNvPr id="29" name="Straight Connector 28"/>
          <p:cNvCxnSpPr>
            <a:cxnSpLocks/>
            <a:stCxn id="27" idx="3"/>
            <a:endCxn id="28" idx="1"/>
          </p:cNvCxnSpPr>
          <p:nvPr/>
        </p:nvCxnSpPr>
        <p:spPr>
          <a:xfrm flipV="1">
            <a:off x="6153001" y="4664694"/>
            <a:ext cx="1119728" cy="1287"/>
          </a:xfrm>
          <a:prstGeom prst="line">
            <a:avLst/>
          </a:prstGeom>
          <a:ln>
            <a:solidFill>
              <a:srgbClr val="7793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cxnSpLocks/>
            <a:stCxn id="28" idx="3"/>
          </p:cNvCxnSpPr>
          <p:nvPr/>
        </p:nvCxnSpPr>
        <p:spPr>
          <a:xfrm>
            <a:off x="7787049" y="4664694"/>
            <a:ext cx="275173" cy="12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loud 38"/>
          <p:cNvSpPr/>
          <p:nvPr/>
        </p:nvSpPr>
        <p:spPr>
          <a:xfrm>
            <a:off x="-294213" y="2640830"/>
            <a:ext cx="1083973" cy="607024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Internet</a:t>
            </a:r>
          </a:p>
        </p:txBody>
      </p:sp>
      <p:cxnSp>
        <p:nvCxnSpPr>
          <p:cNvPr id="41" name="Straight Connector 40"/>
          <p:cNvCxnSpPr>
            <a:stCxn id="39" idx="0"/>
            <a:endCxn id="14" idx="1"/>
          </p:cNvCxnSpPr>
          <p:nvPr/>
        </p:nvCxnSpPr>
        <p:spPr>
          <a:xfrm flipV="1">
            <a:off x="788857" y="2931264"/>
            <a:ext cx="1293905" cy="13078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71" y="2696166"/>
            <a:ext cx="642912" cy="482754"/>
          </a:xfrm>
          <a:prstGeom prst="rect">
            <a:avLst/>
          </a:prstGeom>
        </p:spPr>
      </p:pic>
      <p:sp>
        <p:nvSpPr>
          <p:cNvPr id="54" name="Title 1"/>
          <p:cNvSpPr txBox="1">
            <a:spLocks/>
          </p:cNvSpPr>
          <p:nvPr/>
        </p:nvSpPr>
        <p:spPr>
          <a:xfrm>
            <a:off x="146532" y="72933"/>
            <a:ext cx="7640517" cy="5347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l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chemeClr val="tx2"/>
                </a:solidFill>
                <a:latin typeface="Corbel"/>
                <a:ea typeface="+mj-ea"/>
                <a:cs typeface="Corbel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3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BBWF  R-CORD  &amp;  VOLTHA Demo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rbel"/>
              <a:ea typeface="+mj-ea"/>
              <a:cs typeface="Corbel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994764" y="3038219"/>
            <a:ext cx="962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/>
              <a:t>Residential Subscribers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695819" y="806027"/>
            <a:ext cx="4548050" cy="421870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1825847" y="4473505"/>
            <a:ext cx="962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Central Office</a:t>
            </a:r>
          </a:p>
        </p:txBody>
      </p:sp>
      <p:sp>
        <p:nvSpPr>
          <p:cNvPr id="59" name="Isosceles Triangle 58"/>
          <p:cNvSpPr/>
          <p:nvPr/>
        </p:nvSpPr>
        <p:spPr>
          <a:xfrm rot="16200000">
            <a:off x="6626234" y="4582931"/>
            <a:ext cx="331666" cy="177950"/>
          </a:xfrm>
          <a:prstGeom prst="triangl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15" name="Picture 14" descr="7288396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556" y="3678465"/>
            <a:ext cx="544593" cy="333526"/>
          </a:xfrm>
          <a:prstGeom prst="rect">
            <a:avLst/>
          </a:prstGeom>
        </p:spPr>
      </p:pic>
      <p:pic>
        <p:nvPicPr>
          <p:cNvPr id="31" name="Picture 30" descr="7288396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407" y="4481164"/>
            <a:ext cx="544593" cy="333526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7272729" y="4438206"/>
            <a:ext cx="514320" cy="452976"/>
          </a:xfrm>
          <a:prstGeom prst="rect">
            <a:avLst/>
          </a:prstGeom>
          <a:solidFill>
            <a:srgbClr val="1515FF"/>
          </a:solidFill>
          <a:ln>
            <a:solidFill>
              <a:srgbClr val="0000FF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Nokia</a:t>
            </a:r>
          </a:p>
          <a:p>
            <a:pPr algn="ctr"/>
            <a:r>
              <a:rPr lang="en-US" sz="1100" dirty="0"/>
              <a:t>ONU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272729" y="3622520"/>
            <a:ext cx="457695" cy="452976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BCM</a:t>
            </a:r>
          </a:p>
          <a:p>
            <a:pPr algn="ctr"/>
            <a:r>
              <a:rPr lang="en-US" sz="1100" dirty="0"/>
              <a:t>ONU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8075535" y="3598094"/>
            <a:ext cx="236079" cy="5297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/>
              <a:t>RG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075535" y="4401115"/>
            <a:ext cx="236079" cy="5297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/>
              <a:t>RG</a:t>
            </a:r>
          </a:p>
        </p:txBody>
      </p:sp>
      <p:grpSp>
        <p:nvGrpSpPr>
          <p:cNvPr id="30" name="Group 29"/>
          <p:cNvGrpSpPr/>
          <p:nvPr/>
        </p:nvGrpSpPr>
        <p:grpSpPr>
          <a:xfrm rot="2695583">
            <a:off x="8092167" y="3585378"/>
            <a:ext cx="487739" cy="500406"/>
            <a:chOff x="7237533" y="1134719"/>
            <a:chExt cx="487739" cy="500406"/>
          </a:xfrm>
        </p:grpSpPr>
        <p:sp>
          <p:nvSpPr>
            <p:cNvPr id="24" name="Arc 23"/>
            <p:cNvSpPr/>
            <p:nvPr/>
          </p:nvSpPr>
          <p:spPr>
            <a:xfrm>
              <a:off x="7261476" y="1221630"/>
              <a:ext cx="358190" cy="291197"/>
            </a:xfrm>
            <a:prstGeom prst="arc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Arc 41"/>
            <p:cNvSpPr/>
            <p:nvPr/>
          </p:nvSpPr>
          <p:spPr>
            <a:xfrm rot="20594680">
              <a:off x="7237533" y="1134719"/>
              <a:ext cx="487739" cy="500406"/>
            </a:xfrm>
            <a:prstGeom prst="arc">
              <a:avLst>
                <a:gd name="adj1" fmla="val 16200000"/>
                <a:gd name="adj2" fmla="val 1157548"/>
              </a:avLst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7459029" y="1319334"/>
              <a:ext cx="71084" cy="8141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 rot="2695583">
            <a:off x="8083998" y="4405297"/>
            <a:ext cx="487739" cy="500406"/>
            <a:chOff x="7237533" y="1134719"/>
            <a:chExt cx="487739" cy="500406"/>
          </a:xfrm>
        </p:grpSpPr>
        <p:sp>
          <p:nvSpPr>
            <p:cNvPr id="45" name="Arc 44"/>
            <p:cNvSpPr/>
            <p:nvPr/>
          </p:nvSpPr>
          <p:spPr>
            <a:xfrm>
              <a:off x="7261476" y="1221630"/>
              <a:ext cx="358190" cy="291197"/>
            </a:xfrm>
            <a:prstGeom prst="arc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Arc 45"/>
            <p:cNvSpPr/>
            <p:nvPr/>
          </p:nvSpPr>
          <p:spPr>
            <a:xfrm rot="20594680">
              <a:off x="7237533" y="1134719"/>
              <a:ext cx="487739" cy="500406"/>
            </a:xfrm>
            <a:prstGeom prst="arc">
              <a:avLst>
                <a:gd name="adj1" fmla="val 16200000"/>
                <a:gd name="adj2" fmla="val 1157548"/>
              </a:avLst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7459029" y="1319334"/>
              <a:ext cx="71084" cy="8141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9" name="Picture 48" descr="ONF_NO-TAG_WITH-GRADIENT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200890" y="481469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662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3483517" y="2353856"/>
            <a:ext cx="0" cy="271153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843252" y="2353856"/>
            <a:ext cx="0" cy="271153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stCxn id="14" idx="2"/>
            <a:endCxn id="20" idx="1"/>
          </p:cNvCxnSpPr>
          <p:nvPr/>
        </p:nvCxnSpPr>
        <p:spPr>
          <a:xfrm rot="16200000" flipH="1">
            <a:off x="3606590" y="3416500"/>
            <a:ext cx="612776" cy="254814"/>
          </a:xfrm>
          <a:prstGeom prst="bentConnector2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/>
          <p:cNvCxnSpPr>
            <a:cxnSpLocks/>
            <a:endCxn id="27" idx="1"/>
          </p:cNvCxnSpPr>
          <p:nvPr/>
        </p:nvCxnSpPr>
        <p:spPr>
          <a:xfrm rot="16200000" flipH="1">
            <a:off x="3045124" y="3670720"/>
            <a:ext cx="1418126" cy="572396"/>
          </a:xfrm>
          <a:prstGeom prst="bentConnector2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2082762" y="2625009"/>
            <a:ext cx="3405617" cy="612510"/>
          </a:xfrm>
          <a:prstGeom prst="roundRect">
            <a:avLst/>
          </a:prstGeom>
          <a:ln w="38100" cmpd="sng">
            <a:solidFill>
              <a:srgbClr val="31859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accent5">
                    <a:lumMod val="50000"/>
                  </a:schemeClr>
                </a:solidFill>
              </a:rPr>
              <a:t>Whitebox ToR Fabric Switch</a:t>
            </a:r>
          </a:p>
          <a:p>
            <a:pPr algn="ctr"/>
            <a:endParaRPr lang="en-US" sz="1600" b="1"/>
          </a:p>
        </p:txBody>
      </p:sp>
      <p:sp>
        <p:nvSpPr>
          <p:cNvPr id="4" name="Rounded Rectangle 3"/>
          <p:cNvSpPr/>
          <p:nvPr/>
        </p:nvSpPr>
        <p:spPr>
          <a:xfrm>
            <a:off x="2067878" y="971513"/>
            <a:ext cx="3405617" cy="63901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/>
              <a:t>CORD Head Node</a:t>
            </a:r>
          </a:p>
          <a:p>
            <a:pPr algn="ctr"/>
            <a:endParaRPr lang="en-US" sz="1600"/>
          </a:p>
        </p:txBody>
      </p:sp>
      <p:sp>
        <p:nvSpPr>
          <p:cNvPr id="5" name="Rounded Rectangle 4"/>
          <p:cNvSpPr/>
          <p:nvPr/>
        </p:nvSpPr>
        <p:spPr>
          <a:xfrm>
            <a:off x="2067878" y="1763530"/>
            <a:ext cx="3405617" cy="614752"/>
          </a:xfrm>
          <a:prstGeom prst="roundRect">
            <a:avLst/>
          </a:prstGeom>
          <a:ln w="38100" cmpd="sng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2"/>
                </a:solidFill>
              </a:rPr>
              <a:t>CORD Compute Node</a:t>
            </a:r>
          </a:p>
          <a:p>
            <a:pPr algn="ctr"/>
            <a:endParaRPr lang="en-US" sz="1600" b="1"/>
          </a:p>
        </p:txBody>
      </p:sp>
      <p:sp>
        <p:nvSpPr>
          <p:cNvPr id="6" name="Rounded Rectangle 5"/>
          <p:cNvSpPr/>
          <p:nvPr/>
        </p:nvSpPr>
        <p:spPr>
          <a:xfrm>
            <a:off x="2123857" y="1319334"/>
            <a:ext cx="648445" cy="2656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ONOS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00203" y="1319333"/>
            <a:ext cx="648445" cy="26306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XOS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67987" y="1319334"/>
            <a:ext cx="986254" cy="2656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OpenStack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96918" y="1316755"/>
            <a:ext cx="713160" cy="2656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Radius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1413" y="1215644"/>
            <a:ext cx="326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…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197516" y="2100172"/>
            <a:ext cx="841290" cy="20714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VOLTHA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97618" y="2119280"/>
            <a:ext cx="841290" cy="20714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vSG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63812" y="2105331"/>
            <a:ext cx="841290" cy="20714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OvS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40685" y="2936253"/>
            <a:ext cx="3332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>
                <a:solidFill>
                  <a:schemeClr val="accent5">
                    <a:lumMod val="75000"/>
                  </a:schemeClr>
                </a:solidFill>
              </a:rPr>
              <a:t>EdgeCore 7712 (Tomahawk 32 x 100G</a:t>
            </a:r>
            <a:r>
              <a:rPr lang="en-US" sz="120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040385" y="3623807"/>
            <a:ext cx="2112616" cy="45297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EdgeCore </a:t>
            </a:r>
            <a:r>
              <a:rPr lang="en-US" sz="1400" b="1" dirty="0" err="1"/>
              <a:t>Whitebox</a:t>
            </a:r>
            <a:r>
              <a:rPr lang="en-US" sz="1400" b="1" dirty="0"/>
              <a:t> OLT (ASFvOLT16)</a:t>
            </a:r>
          </a:p>
        </p:txBody>
      </p:sp>
      <p:cxnSp>
        <p:nvCxnSpPr>
          <p:cNvPr id="3" name="Straight Connector 2"/>
          <p:cNvCxnSpPr>
            <a:stCxn id="20" idx="3"/>
            <a:endCxn id="19" idx="1"/>
          </p:cNvCxnSpPr>
          <p:nvPr/>
        </p:nvCxnSpPr>
        <p:spPr>
          <a:xfrm flipV="1">
            <a:off x="6153001" y="3849008"/>
            <a:ext cx="1119728" cy="1287"/>
          </a:xfrm>
          <a:prstGeom prst="line">
            <a:avLst/>
          </a:prstGeom>
          <a:ln>
            <a:solidFill>
              <a:srgbClr val="7793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Isosceles Triangle 20"/>
          <p:cNvSpPr/>
          <p:nvPr/>
        </p:nvSpPr>
        <p:spPr>
          <a:xfrm rot="16200000">
            <a:off x="6626234" y="3757183"/>
            <a:ext cx="331666" cy="177950"/>
          </a:xfrm>
          <a:prstGeom prst="triangl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23" name="Straight Connector 22"/>
          <p:cNvCxnSpPr>
            <a:cxnSpLocks/>
            <a:stCxn id="19" idx="3"/>
          </p:cNvCxnSpPr>
          <p:nvPr/>
        </p:nvCxnSpPr>
        <p:spPr>
          <a:xfrm>
            <a:off x="7730424" y="3849008"/>
            <a:ext cx="3317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4040385" y="4439493"/>
            <a:ext cx="2112616" cy="452976"/>
          </a:xfrm>
          <a:prstGeom prst="rect">
            <a:avLst/>
          </a:prstGeom>
          <a:solidFill>
            <a:srgbClr val="1515FF"/>
          </a:solidFill>
          <a:ln>
            <a:solidFill>
              <a:srgbClr val="1D3EE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Nokia SD-OLT</a:t>
            </a:r>
          </a:p>
          <a:p>
            <a:pPr algn="ctr"/>
            <a:r>
              <a:rPr lang="en-US" sz="1400" b="1" dirty="0"/>
              <a:t>(LightSpan CF-24W)</a:t>
            </a:r>
          </a:p>
        </p:txBody>
      </p:sp>
      <p:cxnSp>
        <p:nvCxnSpPr>
          <p:cNvPr id="29" name="Straight Connector 28"/>
          <p:cNvCxnSpPr>
            <a:cxnSpLocks/>
            <a:stCxn id="27" idx="3"/>
            <a:endCxn id="28" idx="1"/>
          </p:cNvCxnSpPr>
          <p:nvPr/>
        </p:nvCxnSpPr>
        <p:spPr>
          <a:xfrm flipV="1">
            <a:off x="6153001" y="4664694"/>
            <a:ext cx="1119728" cy="1287"/>
          </a:xfrm>
          <a:prstGeom prst="line">
            <a:avLst/>
          </a:prstGeom>
          <a:ln>
            <a:solidFill>
              <a:srgbClr val="7793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cxnSpLocks/>
            <a:stCxn id="28" idx="3"/>
          </p:cNvCxnSpPr>
          <p:nvPr/>
        </p:nvCxnSpPr>
        <p:spPr>
          <a:xfrm>
            <a:off x="7787049" y="4664694"/>
            <a:ext cx="275173" cy="12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loud 38"/>
          <p:cNvSpPr/>
          <p:nvPr/>
        </p:nvSpPr>
        <p:spPr>
          <a:xfrm>
            <a:off x="-294213" y="2640830"/>
            <a:ext cx="1083973" cy="607024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Internet</a:t>
            </a:r>
          </a:p>
        </p:txBody>
      </p:sp>
      <p:cxnSp>
        <p:nvCxnSpPr>
          <p:cNvPr id="41" name="Straight Connector 40"/>
          <p:cNvCxnSpPr>
            <a:stCxn id="39" idx="0"/>
            <a:endCxn id="14" idx="1"/>
          </p:cNvCxnSpPr>
          <p:nvPr/>
        </p:nvCxnSpPr>
        <p:spPr>
          <a:xfrm flipV="1">
            <a:off x="788857" y="2931264"/>
            <a:ext cx="1293905" cy="13078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71" y="2696166"/>
            <a:ext cx="642912" cy="482754"/>
          </a:xfrm>
          <a:prstGeom prst="rect">
            <a:avLst/>
          </a:prstGeom>
        </p:spPr>
      </p:pic>
      <p:sp>
        <p:nvSpPr>
          <p:cNvPr id="54" name="Title 1"/>
          <p:cNvSpPr txBox="1">
            <a:spLocks/>
          </p:cNvSpPr>
          <p:nvPr/>
        </p:nvSpPr>
        <p:spPr>
          <a:xfrm>
            <a:off x="146532" y="72933"/>
            <a:ext cx="7640517" cy="5347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l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chemeClr val="tx2"/>
                </a:solidFill>
                <a:latin typeface="Corbel"/>
                <a:ea typeface="+mj-ea"/>
                <a:cs typeface="Corbel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3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802.1x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 Subscriber Authentication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rbel"/>
              <a:ea typeface="+mj-ea"/>
              <a:cs typeface="Corbel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994764" y="3038219"/>
            <a:ext cx="962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/>
              <a:t>Residential Subscribers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695819" y="806027"/>
            <a:ext cx="4548050" cy="421870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1825847" y="4473505"/>
            <a:ext cx="962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Central Office</a:t>
            </a:r>
          </a:p>
        </p:txBody>
      </p:sp>
      <p:sp>
        <p:nvSpPr>
          <p:cNvPr id="59" name="Isosceles Triangle 58"/>
          <p:cNvSpPr/>
          <p:nvPr/>
        </p:nvSpPr>
        <p:spPr>
          <a:xfrm rot="16200000">
            <a:off x="6626234" y="4582931"/>
            <a:ext cx="331666" cy="177950"/>
          </a:xfrm>
          <a:prstGeom prst="triangl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15" name="Picture 14" descr="7288396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556" y="3678465"/>
            <a:ext cx="544593" cy="333526"/>
          </a:xfrm>
          <a:prstGeom prst="rect">
            <a:avLst/>
          </a:prstGeom>
        </p:spPr>
      </p:pic>
      <p:pic>
        <p:nvPicPr>
          <p:cNvPr id="31" name="Picture 30" descr="7288396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407" y="4481164"/>
            <a:ext cx="544593" cy="333526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7272729" y="4438206"/>
            <a:ext cx="514320" cy="452976"/>
          </a:xfrm>
          <a:prstGeom prst="rect">
            <a:avLst/>
          </a:prstGeom>
          <a:solidFill>
            <a:srgbClr val="1515FF"/>
          </a:solidFill>
          <a:ln>
            <a:solidFill>
              <a:srgbClr val="0000FF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Nokia</a:t>
            </a:r>
          </a:p>
          <a:p>
            <a:pPr algn="ctr"/>
            <a:r>
              <a:rPr lang="en-US" sz="1100" dirty="0"/>
              <a:t>ONU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272729" y="3622520"/>
            <a:ext cx="457695" cy="452976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BCM</a:t>
            </a:r>
          </a:p>
          <a:p>
            <a:pPr algn="ctr"/>
            <a:r>
              <a:rPr lang="en-US" sz="1100" dirty="0"/>
              <a:t>ONU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8075535" y="3598094"/>
            <a:ext cx="236079" cy="5297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/>
              <a:t>RG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075535" y="4401115"/>
            <a:ext cx="236079" cy="5297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/>
              <a:t>RG</a:t>
            </a:r>
          </a:p>
        </p:txBody>
      </p:sp>
      <p:grpSp>
        <p:nvGrpSpPr>
          <p:cNvPr id="30" name="Group 29"/>
          <p:cNvGrpSpPr/>
          <p:nvPr/>
        </p:nvGrpSpPr>
        <p:grpSpPr>
          <a:xfrm rot="2695583">
            <a:off x="8092167" y="3585378"/>
            <a:ext cx="487739" cy="500406"/>
            <a:chOff x="7237533" y="1134719"/>
            <a:chExt cx="487739" cy="500406"/>
          </a:xfrm>
        </p:grpSpPr>
        <p:sp>
          <p:nvSpPr>
            <p:cNvPr id="24" name="Arc 23"/>
            <p:cNvSpPr/>
            <p:nvPr/>
          </p:nvSpPr>
          <p:spPr>
            <a:xfrm>
              <a:off x="7261476" y="1221630"/>
              <a:ext cx="358190" cy="291197"/>
            </a:xfrm>
            <a:prstGeom prst="arc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Arc 41"/>
            <p:cNvSpPr/>
            <p:nvPr/>
          </p:nvSpPr>
          <p:spPr>
            <a:xfrm rot="20594680">
              <a:off x="7237533" y="1134719"/>
              <a:ext cx="487739" cy="500406"/>
            </a:xfrm>
            <a:prstGeom prst="arc">
              <a:avLst>
                <a:gd name="adj1" fmla="val 16200000"/>
                <a:gd name="adj2" fmla="val 1157548"/>
              </a:avLst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7459029" y="1319334"/>
              <a:ext cx="71084" cy="8141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 rot="2695583">
            <a:off x="8083998" y="4405297"/>
            <a:ext cx="487739" cy="500406"/>
            <a:chOff x="7237533" y="1134719"/>
            <a:chExt cx="487739" cy="500406"/>
          </a:xfrm>
        </p:grpSpPr>
        <p:sp>
          <p:nvSpPr>
            <p:cNvPr id="45" name="Arc 44"/>
            <p:cNvSpPr/>
            <p:nvPr/>
          </p:nvSpPr>
          <p:spPr>
            <a:xfrm>
              <a:off x="7261476" y="1221630"/>
              <a:ext cx="358190" cy="291197"/>
            </a:xfrm>
            <a:prstGeom prst="arc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Arc 45"/>
            <p:cNvSpPr/>
            <p:nvPr/>
          </p:nvSpPr>
          <p:spPr>
            <a:xfrm rot="20594680">
              <a:off x="7237533" y="1134719"/>
              <a:ext cx="487739" cy="500406"/>
            </a:xfrm>
            <a:prstGeom prst="arc">
              <a:avLst>
                <a:gd name="adj1" fmla="val 16200000"/>
                <a:gd name="adj2" fmla="val 1157548"/>
              </a:avLst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7459029" y="1319334"/>
              <a:ext cx="71084" cy="8141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Freeform 34"/>
          <p:cNvSpPr/>
          <p:nvPr/>
        </p:nvSpPr>
        <p:spPr>
          <a:xfrm>
            <a:off x="2472264" y="1036235"/>
            <a:ext cx="5505586" cy="2780080"/>
          </a:xfrm>
          <a:custGeom>
            <a:avLst/>
            <a:gdLst>
              <a:gd name="connsiteX0" fmla="*/ 5505586 w 5505586"/>
              <a:gd name="connsiteY0" fmla="*/ 2741500 h 2780080"/>
              <a:gd name="connsiteX1" fmla="*/ 4170517 w 5505586"/>
              <a:gd name="connsiteY1" fmla="*/ 2741500 h 2780080"/>
              <a:gd name="connsiteX2" fmla="*/ 2721479 w 5505586"/>
              <a:gd name="connsiteY2" fmla="*/ 2757783 h 2780080"/>
              <a:gd name="connsiteX3" fmla="*/ 1679474 w 5505586"/>
              <a:gd name="connsiteY3" fmla="*/ 2741500 h 2780080"/>
              <a:gd name="connsiteX4" fmla="*/ 1410832 w 5505586"/>
              <a:gd name="connsiteY4" fmla="*/ 2301850 h 2780080"/>
              <a:gd name="connsiteX5" fmla="*/ 1337566 w 5505586"/>
              <a:gd name="connsiteY5" fmla="*/ 1438833 h 2780080"/>
              <a:gd name="connsiteX6" fmla="*/ 1011940 w 5505586"/>
              <a:gd name="connsiteY6" fmla="*/ 1170158 h 2780080"/>
              <a:gd name="connsiteX7" fmla="*/ 596766 w 5505586"/>
              <a:gd name="connsiteY7" fmla="*/ 1153874 h 2780080"/>
              <a:gd name="connsiteX8" fmla="*/ 254858 w 5505586"/>
              <a:gd name="connsiteY8" fmla="*/ 1137591 h 2780080"/>
              <a:gd name="connsiteX9" fmla="*/ 67623 w 5505586"/>
              <a:gd name="connsiteY9" fmla="*/ 909624 h 2780080"/>
              <a:gd name="connsiteX10" fmla="*/ 10638 w 5505586"/>
              <a:gd name="connsiteY10" fmla="*/ 355991 h 2780080"/>
              <a:gd name="connsiteX11" fmla="*/ 262999 w 5505586"/>
              <a:gd name="connsiteY11" fmla="*/ 95457 h 2780080"/>
              <a:gd name="connsiteX12" fmla="*/ 1703896 w 5505586"/>
              <a:gd name="connsiteY12" fmla="*/ 5899 h 2780080"/>
              <a:gd name="connsiteX13" fmla="*/ 2314446 w 5505586"/>
              <a:gd name="connsiteY13" fmla="*/ 242007 h 278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505586" h="2780080">
                <a:moveTo>
                  <a:pt x="5505586" y="2741500"/>
                </a:moveTo>
                <a:lnTo>
                  <a:pt x="4170517" y="2741500"/>
                </a:lnTo>
                <a:lnTo>
                  <a:pt x="2721479" y="2757783"/>
                </a:lnTo>
                <a:cubicBezTo>
                  <a:pt x="2306305" y="2757783"/>
                  <a:pt x="1897915" y="2817489"/>
                  <a:pt x="1679474" y="2741500"/>
                </a:cubicBezTo>
                <a:cubicBezTo>
                  <a:pt x="1461033" y="2665511"/>
                  <a:pt x="1467817" y="2518961"/>
                  <a:pt x="1410832" y="2301850"/>
                </a:cubicBezTo>
                <a:cubicBezTo>
                  <a:pt x="1353847" y="2084739"/>
                  <a:pt x="1404048" y="1627448"/>
                  <a:pt x="1337566" y="1438833"/>
                </a:cubicBezTo>
                <a:cubicBezTo>
                  <a:pt x="1271084" y="1250218"/>
                  <a:pt x="1135407" y="1217651"/>
                  <a:pt x="1011940" y="1170158"/>
                </a:cubicBezTo>
                <a:cubicBezTo>
                  <a:pt x="888473" y="1122665"/>
                  <a:pt x="596766" y="1153874"/>
                  <a:pt x="596766" y="1153874"/>
                </a:cubicBezTo>
                <a:cubicBezTo>
                  <a:pt x="470586" y="1148446"/>
                  <a:pt x="343048" y="1178299"/>
                  <a:pt x="254858" y="1137591"/>
                </a:cubicBezTo>
                <a:cubicBezTo>
                  <a:pt x="166668" y="1096883"/>
                  <a:pt x="108326" y="1039891"/>
                  <a:pt x="67623" y="909624"/>
                </a:cubicBezTo>
                <a:cubicBezTo>
                  <a:pt x="26920" y="779357"/>
                  <a:pt x="-21925" y="491685"/>
                  <a:pt x="10638" y="355991"/>
                </a:cubicBezTo>
                <a:cubicBezTo>
                  <a:pt x="43201" y="220296"/>
                  <a:pt x="-19211" y="153806"/>
                  <a:pt x="262999" y="95457"/>
                </a:cubicBezTo>
                <a:cubicBezTo>
                  <a:pt x="545209" y="37108"/>
                  <a:pt x="1361988" y="-18526"/>
                  <a:pt x="1703896" y="5899"/>
                </a:cubicBezTo>
                <a:cubicBezTo>
                  <a:pt x="2045804" y="30324"/>
                  <a:pt x="2314446" y="242007"/>
                  <a:pt x="2314446" y="242007"/>
                </a:cubicBezTo>
              </a:path>
            </a:pathLst>
          </a:cu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Picture 50" descr="ONF_NO-TAG_WITH-GRADIENT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200890" y="481469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9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3483517" y="2353856"/>
            <a:ext cx="0" cy="271153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843252" y="2353856"/>
            <a:ext cx="0" cy="271153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stCxn id="14" idx="2"/>
            <a:endCxn id="20" idx="1"/>
          </p:cNvCxnSpPr>
          <p:nvPr/>
        </p:nvCxnSpPr>
        <p:spPr>
          <a:xfrm rot="16200000" flipH="1">
            <a:off x="3606590" y="3416500"/>
            <a:ext cx="612776" cy="254814"/>
          </a:xfrm>
          <a:prstGeom prst="bentConnector2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/>
          <p:cNvCxnSpPr>
            <a:cxnSpLocks/>
            <a:endCxn id="27" idx="1"/>
          </p:cNvCxnSpPr>
          <p:nvPr/>
        </p:nvCxnSpPr>
        <p:spPr>
          <a:xfrm rot="16200000" flipH="1">
            <a:off x="3045124" y="3670720"/>
            <a:ext cx="1418126" cy="572396"/>
          </a:xfrm>
          <a:prstGeom prst="bentConnector2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2082762" y="2625009"/>
            <a:ext cx="3405617" cy="612510"/>
          </a:xfrm>
          <a:prstGeom prst="roundRect">
            <a:avLst/>
          </a:prstGeom>
          <a:ln w="38100" cmpd="sng">
            <a:solidFill>
              <a:srgbClr val="31859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accent5">
                    <a:lumMod val="50000"/>
                  </a:schemeClr>
                </a:solidFill>
              </a:rPr>
              <a:t>Whitebox ToR Fabric Switch</a:t>
            </a:r>
          </a:p>
          <a:p>
            <a:pPr algn="ctr"/>
            <a:endParaRPr lang="en-US" sz="1600" b="1"/>
          </a:p>
        </p:txBody>
      </p:sp>
      <p:sp>
        <p:nvSpPr>
          <p:cNvPr id="4" name="Rounded Rectangle 3"/>
          <p:cNvSpPr/>
          <p:nvPr/>
        </p:nvSpPr>
        <p:spPr>
          <a:xfrm>
            <a:off x="2067878" y="971513"/>
            <a:ext cx="3405617" cy="63901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/>
              <a:t>CORD Head Node</a:t>
            </a:r>
          </a:p>
          <a:p>
            <a:pPr algn="ctr"/>
            <a:endParaRPr lang="en-US" sz="1600"/>
          </a:p>
        </p:txBody>
      </p:sp>
      <p:sp>
        <p:nvSpPr>
          <p:cNvPr id="5" name="Rounded Rectangle 4"/>
          <p:cNvSpPr/>
          <p:nvPr/>
        </p:nvSpPr>
        <p:spPr>
          <a:xfrm>
            <a:off x="2067878" y="1763530"/>
            <a:ext cx="3405617" cy="614752"/>
          </a:xfrm>
          <a:prstGeom prst="roundRect">
            <a:avLst/>
          </a:prstGeom>
          <a:ln w="38100" cmpd="sng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2"/>
                </a:solidFill>
              </a:rPr>
              <a:t>CORD Compute Node</a:t>
            </a:r>
          </a:p>
          <a:p>
            <a:pPr algn="ctr"/>
            <a:endParaRPr lang="en-US" sz="1600" b="1"/>
          </a:p>
        </p:txBody>
      </p:sp>
      <p:sp>
        <p:nvSpPr>
          <p:cNvPr id="6" name="Rounded Rectangle 5"/>
          <p:cNvSpPr/>
          <p:nvPr/>
        </p:nvSpPr>
        <p:spPr>
          <a:xfrm>
            <a:off x="2123857" y="1319334"/>
            <a:ext cx="648445" cy="2656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ONOS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00203" y="1319333"/>
            <a:ext cx="648445" cy="26306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XOS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67987" y="1319334"/>
            <a:ext cx="986254" cy="2656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OpenStack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96918" y="1316755"/>
            <a:ext cx="713160" cy="2656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Radius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1413" y="1215644"/>
            <a:ext cx="326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…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197516" y="2100172"/>
            <a:ext cx="841290" cy="20714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VOLTHA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97618" y="2119280"/>
            <a:ext cx="841290" cy="20714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vSG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63812" y="2105331"/>
            <a:ext cx="841290" cy="20714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OvS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40685" y="2936253"/>
            <a:ext cx="3332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>
                <a:solidFill>
                  <a:schemeClr val="accent5">
                    <a:lumMod val="75000"/>
                  </a:schemeClr>
                </a:solidFill>
              </a:rPr>
              <a:t>EdgeCore 7712 (Tomahawk 32 x 100G</a:t>
            </a:r>
            <a:r>
              <a:rPr lang="en-US" sz="120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040385" y="3623807"/>
            <a:ext cx="2112616" cy="45297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EdgeCore </a:t>
            </a:r>
            <a:r>
              <a:rPr lang="en-US" sz="1400" b="1" dirty="0" err="1"/>
              <a:t>Whitebox</a:t>
            </a:r>
            <a:r>
              <a:rPr lang="en-US" sz="1400" b="1" dirty="0"/>
              <a:t> OLT (ASFvOLT16)</a:t>
            </a:r>
          </a:p>
        </p:txBody>
      </p:sp>
      <p:cxnSp>
        <p:nvCxnSpPr>
          <p:cNvPr id="3" name="Straight Connector 2"/>
          <p:cNvCxnSpPr>
            <a:stCxn id="20" idx="3"/>
            <a:endCxn id="19" idx="1"/>
          </p:cNvCxnSpPr>
          <p:nvPr/>
        </p:nvCxnSpPr>
        <p:spPr>
          <a:xfrm flipV="1">
            <a:off x="6153001" y="3849008"/>
            <a:ext cx="1119728" cy="1287"/>
          </a:xfrm>
          <a:prstGeom prst="line">
            <a:avLst/>
          </a:prstGeom>
          <a:ln>
            <a:solidFill>
              <a:srgbClr val="7793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Isosceles Triangle 20"/>
          <p:cNvSpPr/>
          <p:nvPr/>
        </p:nvSpPr>
        <p:spPr>
          <a:xfrm rot="16200000">
            <a:off x="6626234" y="3757183"/>
            <a:ext cx="331666" cy="177950"/>
          </a:xfrm>
          <a:prstGeom prst="triangl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23" name="Straight Connector 22"/>
          <p:cNvCxnSpPr>
            <a:cxnSpLocks/>
            <a:stCxn id="19" idx="3"/>
          </p:cNvCxnSpPr>
          <p:nvPr/>
        </p:nvCxnSpPr>
        <p:spPr>
          <a:xfrm>
            <a:off x="7730424" y="3849008"/>
            <a:ext cx="3317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4040385" y="4439493"/>
            <a:ext cx="2112616" cy="452976"/>
          </a:xfrm>
          <a:prstGeom prst="rect">
            <a:avLst/>
          </a:prstGeom>
          <a:solidFill>
            <a:srgbClr val="1515FF"/>
          </a:solidFill>
          <a:ln>
            <a:solidFill>
              <a:srgbClr val="1D3EE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Nokia SD-OLT</a:t>
            </a:r>
          </a:p>
          <a:p>
            <a:pPr algn="ctr"/>
            <a:r>
              <a:rPr lang="en-US" sz="1400" b="1" dirty="0"/>
              <a:t>(LightSpan CF-24W)</a:t>
            </a:r>
          </a:p>
        </p:txBody>
      </p:sp>
      <p:cxnSp>
        <p:nvCxnSpPr>
          <p:cNvPr id="29" name="Straight Connector 28"/>
          <p:cNvCxnSpPr>
            <a:cxnSpLocks/>
            <a:stCxn id="27" idx="3"/>
            <a:endCxn id="28" idx="1"/>
          </p:cNvCxnSpPr>
          <p:nvPr/>
        </p:nvCxnSpPr>
        <p:spPr>
          <a:xfrm flipV="1">
            <a:off x="6153001" y="4664694"/>
            <a:ext cx="1119728" cy="1287"/>
          </a:xfrm>
          <a:prstGeom prst="line">
            <a:avLst/>
          </a:prstGeom>
          <a:ln>
            <a:solidFill>
              <a:srgbClr val="7793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cxnSpLocks/>
            <a:stCxn id="28" idx="3"/>
          </p:cNvCxnSpPr>
          <p:nvPr/>
        </p:nvCxnSpPr>
        <p:spPr>
          <a:xfrm>
            <a:off x="7787049" y="4664694"/>
            <a:ext cx="275173" cy="12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loud 38"/>
          <p:cNvSpPr/>
          <p:nvPr/>
        </p:nvSpPr>
        <p:spPr>
          <a:xfrm>
            <a:off x="-294213" y="2640830"/>
            <a:ext cx="1083973" cy="607024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Internet</a:t>
            </a:r>
          </a:p>
        </p:txBody>
      </p:sp>
      <p:cxnSp>
        <p:nvCxnSpPr>
          <p:cNvPr id="41" name="Straight Connector 40"/>
          <p:cNvCxnSpPr>
            <a:stCxn id="39" idx="0"/>
            <a:endCxn id="14" idx="1"/>
          </p:cNvCxnSpPr>
          <p:nvPr/>
        </p:nvCxnSpPr>
        <p:spPr>
          <a:xfrm flipV="1">
            <a:off x="788857" y="2931264"/>
            <a:ext cx="1293905" cy="13078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71" y="2696166"/>
            <a:ext cx="642912" cy="482754"/>
          </a:xfrm>
          <a:prstGeom prst="rect">
            <a:avLst/>
          </a:prstGeom>
        </p:spPr>
      </p:pic>
      <p:sp>
        <p:nvSpPr>
          <p:cNvPr id="54" name="Title 1"/>
          <p:cNvSpPr txBox="1">
            <a:spLocks/>
          </p:cNvSpPr>
          <p:nvPr/>
        </p:nvSpPr>
        <p:spPr>
          <a:xfrm>
            <a:off x="146533" y="72933"/>
            <a:ext cx="7640516" cy="5347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l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chemeClr val="tx2"/>
                </a:solidFill>
                <a:latin typeface="Corbel"/>
                <a:ea typeface="+mj-ea"/>
                <a:cs typeface="Corbel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3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Subscriber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 VLAN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Provisioning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rbel"/>
              <a:ea typeface="+mj-ea"/>
              <a:cs typeface="Corbel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994764" y="3038219"/>
            <a:ext cx="962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/>
              <a:t>Residential Subscribers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695819" y="806027"/>
            <a:ext cx="4548050" cy="421870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1825847" y="4473505"/>
            <a:ext cx="962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Central Office</a:t>
            </a:r>
          </a:p>
        </p:txBody>
      </p:sp>
      <p:sp>
        <p:nvSpPr>
          <p:cNvPr id="59" name="Isosceles Triangle 58"/>
          <p:cNvSpPr/>
          <p:nvPr/>
        </p:nvSpPr>
        <p:spPr>
          <a:xfrm rot="16200000">
            <a:off x="6626234" y="4582931"/>
            <a:ext cx="331666" cy="177950"/>
          </a:xfrm>
          <a:prstGeom prst="triangl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15" name="Picture 14" descr="7288396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556" y="3678465"/>
            <a:ext cx="544593" cy="333526"/>
          </a:xfrm>
          <a:prstGeom prst="rect">
            <a:avLst/>
          </a:prstGeom>
        </p:spPr>
      </p:pic>
      <p:pic>
        <p:nvPicPr>
          <p:cNvPr id="31" name="Picture 30" descr="7288396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407" y="4481164"/>
            <a:ext cx="544593" cy="333526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7272729" y="4438206"/>
            <a:ext cx="514320" cy="452976"/>
          </a:xfrm>
          <a:prstGeom prst="rect">
            <a:avLst/>
          </a:prstGeom>
          <a:solidFill>
            <a:srgbClr val="1515FF"/>
          </a:solidFill>
          <a:ln>
            <a:solidFill>
              <a:srgbClr val="0000FF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Nokia</a:t>
            </a:r>
          </a:p>
          <a:p>
            <a:pPr algn="ctr"/>
            <a:r>
              <a:rPr lang="en-US" sz="1100" dirty="0"/>
              <a:t>ONU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272729" y="3622520"/>
            <a:ext cx="457695" cy="452976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BCM</a:t>
            </a:r>
          </a:p>
          <a:p>
            <a:pPr algn="ctr"/>
            <a:r>
              <a:rPr lang="en-US" sz="1100" dirty="0"/>
              <a:t>ONU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8075535" y="3598094"/>
            <a:ext cx="236079" cy="5297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/>
              <a:t>RG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075535" y="4401115"/>
            <a:ext cx="236079" cy="5297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/>
              <a:t>RG</a:t>
            </a:r>
          </a:p>
        </p:txBody>
      </p:sp>
      <p:grpSp>
        <p:nvGrpSpPr>
          <p:cNvPr id="30" name="Group 29"/>
          <p:cNvGrpSpPr/>
          <p:nvPr/>
        </p:nvGrpSpPr>
        <p:grpSpPr>
          <a:xfrm rot="2695583">
            <a:off x="8092167" y="3585378"/>
            <a:ext cx="487739" cy="500406"/>
            <a:chOff x="7237533" y="1134719"/>
            <a:chExt cx="487739" cy="500406"/>
          </a:xfrm>
        </p:grpSpPr>
        <p:sp>
          <p:nvSpPr>
            <p:cNvPr id="24" name="Arc 23"/>
            <p:cNvSpPr/>
            <p:nvPr/>
          </p:nvSpPr>
          <p:spPr>
            <a:xfrm>
              <a:off x="7261476" y="1221630"/>
              <a:ext cx="358190" cy="291197"/>
            </a:xfrm>
            <a:prstGeom prst="arc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Arc 41"/>
            <p:cNvSpPr/>
            <p:nvPr/>
          </p:nvSpPr>
          <p:spPr>
            <a:xfrm rot="20594680">
              <a:off x="7237533" y="1134719"/>
              <a:ext cx="487739" cy="500406"/>
            </a:xfrm>
            <a:prstGeom prst="arc">
              <a:avLst>
                <a:gd name="adj1" fmla="val 16200000"/>
                <a:gd name="adj2" fmla="val 1157548"/>
              </a:avLst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7459029" y="1319334"/>
              <a:ext cx="71084" cy="8141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 rot="2695583">
            <a:off x="8083998" y="4405297"/>
            <a:ext cx="487739" cy="500406"/>
            <a:chOff x="7237533" y="1134719"/>
            <a:chExt cx="487739" cy="500406"/>
          </a:xfrm>
        </p:grpSpPr>
        <p:sp>
          <p:nvSpPr>
            <p:cNvPr id="45" name="Arc 44"/>
            <p:cNvSpPr/>
            <p:nvPr/>
          </p:nvSpPr>
          <p:spPr>
            <a:xfrm>
              <a:off x="7261476" y="1221630"/>
              <a:ext cx="358190" cy="291197"/>
            </a:xfrm>
            <a:prstGeom prst="arc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Arc 45"/>
            <p:cNvSpPr/>
            <p:nvPr/>
          </p:nvSpPr>
          <p:spPr>
            <a:xfrm rot="20594680">
              <a:off x="7237533" y="1134719"/>
              <a:ext cx="487739" cy="500406"/>
            </a:xfrm>
            <a:prstGeom prst="arc">
              <a:avLst>
                <a:gd name="adj1" fmla="val 16200000"/>
                <a:gd name="adj2" fmla="val 1157548"/>
              </a:avLst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7459029" y="1319334"/>
              <a:ext cx="71084" cy="8141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3" name="Straight Arrow Connector 32"/>
          <p:cNvCxnSpPr>
            <a:stCxn id="6" idx="2"/>
          </p:cNvCxnSpPr>
          <p:nvPr/>
        </p:nvCxnSpPr>
        <p:spPr>
          <a:xfrm>
            <a:off x="2448080" y="1584976"/>
            <a:ext cx="360449" cy="540000"/>
          </a:xfrm>
          <a:prstGeom prst="straightConnector1">
            <a:avLst/>
          </a:prstGeom>
          <a:ln>
            <a:solidFill>
              <a:schemeClr val="accent6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2448080" y="1610531"/>
            <a:ext cx="1" cy="1320733"/>
          </a:xfrm>
          <a:prstGeom prst="straightConnector1">
            <a:avLst/>
          </a:prstGeom>
          <a:ln>
            <a:solidFill>
              <a:schemeClr val="accent6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11" idx="2"/>
            <a:endCxn id="20" idx="0"/>
          </p:cNvCxnSpPr>
          <p:nvPr/>
        </p:nvCxnSpPr>
        <p:spPr>
          <a:xfrm>
            <a:off x="2618161" y="2307318"/>
            <a:ext cx="2478532" cy="1316489"/>
          </a:xfrm>
          <a:prstGeom prst="straightConnector1">
            <a:avLst/>
          </a:prstGeom>
          <a:ln>
            <a:solidFill>
              <a:schemeClr val="accent6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urved Connector 60"/>
          <p:cNvCxnSpPr>
            <a:stCxn id="11" idx="2"/>
          </p:cNvCxnSpPr>
          <p:nvPr/>
        </p:nvCxnSpPr>
        <p:spPr>
          <a:xfrm rot="16200000" flipH="1">
            <a:off x="4087215" y="838263"/>
            <a:ext cx="1716463" cy="4654571"/>
          </a:xfrm>
          <a:prstGeom prst="curvedConnector2">
            <a:avLst/>
          </a:prstGeom>
          <a:ln>
            <a:solidFill>
              <a:srgbClr val="F79646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6" idx="2"/>
          </p:cNvCxnSpPr>
          <p:nvPr/>
        </p:nvCxnSpPr>
        <p:spPr>
          <a:xfrm>
            <a:off x="2448080" y="1584976"/>
            <a:ext cx="1035437" cy="605133"/>
          </a:xfrm>
          <a:prstGeom prst="straightConnector1">
            <a:avLst/>
          </a:prstGeom>
          <a:ln>
            <a:solidFill>
              <a:schemeClr val="accent6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Elbow Connector 82"/>
          <p:cNvCxnSpPr>
            <a:endCxn id="12" idx="1"/>
          </p:cNvCxnSpPr>
          <p:nvPr/>
        </p:nvCxnSpPr>
        <p:spPr>
          <a:xfrm>
            <a:off x="3321391" y="1465501"/>
            <a:ext cx="1076227" cy="757352"/>
          </a:xfrm>
          <a:prstGeom prst="bentConnector3">
            <a:avLst>
              <a:gd name="adj1" fmla="val 84038"/>
            </a:avLst>
          </a:prstGeom>
          <a:ln>
            <a:solidFill>
              <a:srgbClr val="F79646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5" name="Picture 84" descr="ONF_NO-TAG_WITH-GRADIENT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200890" y="481469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98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3483517" y="2353856"/>
            <a:ext cx="0" cy="271153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843252" y="2353856"/>
            <a:ext cx="0" cy="271153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stCxn id="14" idx="2"/>
            <a:endCxn id="20" idx="1"/>
          </p:cNvCxnSpPr>
          <p:nvPr/>
        </p:nvCxnSpPr>
        <p:spPr>
          <a:xfrm rot="16200000" flipH="1">
            <a:off x="3606590" y="3416500"/>
            <a:ext cx="612776" cy="254814"/>
          </a:xfrm>
          <a:prstGeom prst="bentConnector2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/>
          <p:cNvCxnSpPr>
            <a:cxnSpLocks/>
            <a:endCxn id="27" idx="1"/>
          </p:cNvCxnSpPr>
          <p:nvPr/>
        </p:nvCxnSpPr>
        <p:spPr>
          <a:xfrm rot="16200000" flipH="1">
            <a:off x="3045124" y="3670720"/>
            <a:ext cx="1418126" cy="572396"/>
          </a:xfrm>
          <a:prstGeom prst="bentConnector2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2082762" y="2625009"/>
            <a:ext cx="3405617" cy="612510"/>
          </a:xfrm>
          <a:prstGeom prst="roundRect">
            <a:avLst/>
          </a:prstGeom>
          <a:ln w="38100" cmpd="sng">
            <a:solidFill>
              <a:srgbClr val="31859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accent5">
                    <a:lumMod val="50000"/>
                  </a:schemeClr>
                </a:solidFill>
              </a:rPr>
              <a:t>Whitebox ToR Fabric Switch</a:t>
            </a:r>
          </a:p>
          <a:p>
            <a:pPr algn="ctr"/>
            <a:endParaRPr lang="en-US" sz="1600" b="1"/>
          </a:p>
        </p:txBody>
      </p:sp>
      <p:sp>
        <p:nvSpPr>
          <p:cNvPr id="4" name="Rounded Rectangle 3"/>
          <p:cNvSpPr/>
          <p:nvPr/>
        </p:nvSpPr>
        <p:spPr>
          <a:xfrm>
            <a:off x="2067878" y="971513"/>
            <a:ext cx="3405617" cy="63901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/>
              <a:t>CORD Head Node</a:t>
            </a:r>
          </a:p>
          <a:p>
            <a:pPr algn="ctr"/>
            <a:endParaRPr lang="en-US" sz="1600"/>
          </a:p>
        </p:txBody>
      </p:sp>
      <p:sp>
        <p:nvSpPr>
          <p:cNvPr id="5" name="Rounded Rectangle 4"/>
          <p:cNvSpPr/>
          <p:nvPr/>
        </p:nvSpPr>
        <p:spPr>
          <a:xfrm>
            <a:off x="2067878" y="1763530"/>
            <a:ext cx="3405617" cy="614752"/>
          </a:xfrm>
          <a:prstGeom prst="roundRect">
            <a:avLst/>
          </a:prstGeom>
          <a:ln w="38100" cmpd="sng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2"/>
                </a:solidFill>
              </a:rPr>
              <a:t>CORD Compute Node</a:t>
            </a:r>
          </a:p>
          <a:p>
            <a:pPr algn="ctr"/>
            <a:endParaRPr lang="en-US" sz="1600" b="1"/>
          </a:p>
        </p:txBody>
      </p:sp>
      <p:sp>
        <p:nvSpPr>
          <p:cNvPr id="6" name="Rounded Rectangle 5"/>
          <p:cNvSpPr/>
          <p:nvPr/>
        </p:nvSpPr>
        <p:spPr>
          <a:xfrm>
            <a:off x="2123857" y="1319334"/>
            <a:ext cx="648445" cy="2656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ONOS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00203" y="1319333"/>
            <a:ext cx="648445" cy="26306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XOS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67987" y="1319334"/>
            <a:ext cx="986254" cy="2656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OpenStack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96918" y="1316755"/>
            <a:ext cx="713160" cy="2656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Radius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1413" y="1215644"/>
            <a:ext cx="326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…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197516" y="2100172"/>
            <a:ext cx="841290" cy="20714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VOLTHA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97618" y="2119280"/>
            <a:ext cx="841290" cy="20714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vSG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63812" y="2105331"/>
            <a:ext cx="841290" cy="20714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OvS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40685" y="2936253"/>
            <a:ext cx="3332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>
                <a:solidFill>
                  <a:schemeClr val="accent5">
                    <a:lumMod val="75000"/>
                  </a:schemeClr>
                </a:solidFill>
              </a:rPr>
              <a:t>EdgeCore 7712 (Tomahawk 32 x 100G</a:t>
            </a:r>
            <a:r>
              <a:rPr lang="en-US" sz="120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040385" y="3623807"/>
            <a:ext cx="2112616" cy="45297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EdgeCore </a:t>
            </a:r>
            <a:r>
              <a:rPr lang="en-US" sz="1400" b="1" dirty="0" err="1"/>
              <a:t>Whitebox</a:t>
            </a:r>
            <a:r>
              <a:rPr lang="en-US" sz="1400" b="1" dirty="0"/>
              <a:t> OLT (ASFvOLT16)</a:t>
            </a:r>
          </a:p>
        </p:txBody>
      </p:sp>
      <p:cxnSp>
        <p:nvCxnSpPr>
          <p:cNvPr id="3" name="Straight Connector 2"/>
          <p:cNvCxnSpPr>
            <a:stCxn id="20" idx="3"/>
            <a:endCxn id="19" idx="1"/>
          </p:cNvCxnSpPr>
          <p:nvPr/>
        </p:nvCxnSpPr>
        <p:spPr>
          <a:xfrm flipV="1">
            <a:off x="6153001" y="3849008"/>
            <a:ext cx="1119728" cy="1287"/>
          </a:xfrm>
          <a:prstGeom prst="line">
            <a:avLst/>
          </a:prstGeom>
          <a:ln>
            <a:solidFill>
              <a:srgbClr val="7793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Isosceles Triangle 20"/>
          <p:cNvSpPr/>
          <p:nvPr/>
        </p:nvSpPr>
        <p:spPr>
          <a:xfrm rot="16200000">
            <a:off x="6626234" y="3757183"/>
            <a:ext cx="331666" cy="177950"/>
          </a:xfrm>
          <a:prstGeom prst="triangl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23" name="Straight Connector 22"/>
          <p:cNvCxnSpPr>
            <a:cxnSpLocks/>
            <a:stCxn id="19" idx="3"/>
          </p:cNvCxnSpPr>
          <p:nvPr/>
        </p:nvCxnSpPr>
        <p:spPr>
          <a:xfrm>
            <a:off x="7730424" y="3849008"/>
            <a:ext cx="3317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4040385" y="4439493"/>
            <a:ext cx="2112616" cy="452976"/>
          </a:xfrm>
          <a:prstGeom prst="rect">
            <a:avLst/>
          </a:prstGeom>
          <a:solidFill>
            <a:srgbClr val="1515FF"/>
          </a:solidFill>
          <a:ln>
            <a:solidFill>
              <a:srgbClr val="1D3EE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Nokia SD-OLT</a:t>
            </a:r>
          </a:p>
          <a:p>
            <a:pPr algn="ctr"/>
            <a:r>
              <a:rPr lang="en-US" sz="1400" b="1" dirty="0"/>
              <a:t>(LightSpan CF-24W)</a:t>
            </a:r>
          </a:p>
        </p:txBody>
      </p:sp>
      <p:cxnSp>
        <p:nvCxnSpPr>
          <p:cNvPr id="29" name="Straight Connector 28"/>
          <p:cNvCxnSpPr>
            <a:cxnSpLocks/>
            <a:stCxn id="27" idx="3"/>
            <a:endCxn id="28" idx="1"/>
          </p:cNvCxnSpPr>
          <p:nvPr/>
        </p:nvCxnSpPr>
        <p:spPr>
          <a:xfrm flipV="1">
            <a:off x="6153001" y="4664694"/>
            <a:ext cx="1119728" cy="1287"/>
          </a:xfrm>
          <a:prstGeom prst="line">
            <a:avLst/>
          </a:prstGeom>
          <a:ln>
            <a:solidFill>
              <a:srgbClr val="7793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cxnSpLocks/>
            <a:stCxn id="28" idx="3"/>
          </p:cNvCxnSpPr>
          <p:nvPr/>
        </p:nvCxnSpPr>
        <p:spPr>
          <a:xfrm>
            <a:off x="7787049" y="4664694"/>
            <a:ext cx="275173" cy="12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loud 38"/>
          <p:cNvSpPr/>
          <p:nvPr/>
        </p:nvSpPr>
        <p:spPr>
          <a:xfrm>
            <a:off x="-294213" y="2640830"/>
            <a:ext cx="1083973" cy="607024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Internet</a:t>
            </a:r>
          </a:p>
        </p:txBody>
      </p:sp>
      <p:cxnSp>
        <p:nvCxnSpPr>
          <p:cNvPr id="41" name="Straight Connector 40"/>
          <p:cNvCxnSpPr>
            <a:stCxn id="39" idx="0"/>
            <a:endCxn id="14" idx="1"/>
          </p:cNvCxnSpPr>
          <p:nvPr/>
        </p:nvCxnSpPr>
        <p:spPr>
          <a:xfrm flipV="1">
            <a:off x="788857" y="2931264"/>
            <a:ext cx="1293905" cy="13078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71" y="2696166"/>
            <a:ext cx="642912" cy="482754"/>
          </a:xfrm>
          <a:prstGeom prst="rect">
            <a:avLst/>
          </a:prstGeom>
        </p:spPr>
      </p:pic>
      <p:sp>
        <p:nvSpPr>
          <p:cNvPr id="54" name="Title 1"/>
          <p:cNvSpPr txBox="1">
            <a:spLocks/>
          </p:cNvSpPr>
          <p:nvPr/>
        </p:nvSpPr>
        <p:spPr>
          <a:xfrm>
            <a:off x="146532" y="72933"/>
            <a:ext cx="7583892" cy="5347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l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chemeClr val="tx2"/>
                </a:solidFill>
                <a:latin typeface="Corbel"/>
                <a:ea typeface="+mj-ea"/>
                <a:cs typeface="Corbel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3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Subscriber Data-plane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 Traffic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rbel"/>
              <a:ea typeface="+mj-ea"/>
              <a:cs typeface="Corbel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994764" y="3038219"/>
            <a:ext cx="962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/>
              <a:t>Residential Subscribers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695819" y="806027"/>
            <a:ext cx="4548050" cy="421870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1825847" y="4473505"/>
            <a:ext cx="962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Central Office</a:t>
            </a:r>
          </a:p>
        </p:txBody>
      </p:sp>
      <p:sp>
        <p:nvSpPr>
          <p:cNvPr id="59" name="Isosceles Triangle 58"/>
          <p:cNvSpPr/>
          <p:nvPr/>
        </p:nvSpPr>
        <p:spPr>
          <a:xfrm rot="16200000">
            <a:off x="6626234" y="4582931"/>
            <a:ext cx="331666" cy="177950"/>
          </a:xfrm>
          <a:prstGeom prst="triangl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15" name="Picture 14" descr="7288396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556" y="3678465"/>
            <a:ext cx="544593" cy="333526"/>
          </a:xfrm>
          <a:prstGeom prst="rect">
            <a:avLst/>
          </a:prstGeom>
        </p:spPr>
      </p:pic>
      <p:pic>
        <p:nvPicPr>
          <p:cNvPr id="31" name="Picture 30" descr="7288396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407" y="4481164"/>
            <a:ext cx="544593" cy="333526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7272729" y="4438206"/>
            <a:ext cx="514320" cy="452976"/>
          </a:xfrm>
          <a:prstGeom prst="rect">
            <a:avLst/>
          </a:prstGeom>
          <a:solidFill>
            <a:srgbClr val="1515FF"/>
          </a:solidFill>
          <a:ln>
            <a:solidFill>
              <a:srgbClr val="0000FF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Nokia</a:t>
            </a:r>
          </a:p>
          <a:p>
            <a:pPr algn="ctr"/>
            <a:r>
              <a:rPr lang="en-US" sz="1100" dirty="0"/>
              <a:t>ONU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272729" y="3622520"/>
            <a:ext cx="457695" cy="452976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BCM</a:t>
            </a:r>
          </a:p>
          <a:p>
            <a:pPr algn="ctr"/>
            <a:r>
              <a:rPr lang="en-US" sz="1100" dirty="0"/>
              <a:t>ONU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8075535" y="3598094"/>
            <a:ext cx="236079" cy="5297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/>
              <a:t>RG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075535" y="4401115"/>
            <a:ext cx="236079" cy="5297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/>
              <a:t>RG</a:t>
            </a:r>
          </a:p>
        </p:txBody>
      </p:sp>
      <p:grpSp>
        <p:nvGrpSpPr>
          <p:cNvPr id="30" name="Group 29"/>
          <p:cNvGrpSpPr/>
          <p:nvPr/>
        </p:nvGrpSpPr>
        <p:grpSpPr>
          <a:xfrm rot="2695583">
            <a:off x="8092167" y="3585378"/>
            <a:ext cx="487739" cy="500406"/>
            <a:chOff x="7237533" y="1134719"/>
            <a:chExt cx="487739" cy="500406"/>
          </a:xfrm>
        </p:grpSpPr>
        <p:sp>
          <p:nvSpPr>
            <p:cNvPr id="24" name="Arc 23"/>
            <p:cNvSpPr/>
            <p:nvPr/>
          </p:nvSpPr>
          <p:spPr>
            <a:xfrm>
              <a:off x="7261476" y="1221630"/>
              <a:ext cx="358190" cy="291197"/>
            </a:xfrm>
            <a:prstGeom prst="arc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Arc 41"/>
            <p:cNvSpPr/>
            <p:nvPr/>
          </p:nvSpPr>
          <p:spPr>
            <a:xfrm rot="20594680">
              <a:off x="7237533" y="1134719"/>
              <a:ext cx="487739" cy="500406"/>
            </a:xfrm>
            <a:prstGeom prst="arc">
              <a:avLst>
                <a:gd name="adj1" fmla="val 16200000"/>
                <a:gd name="adj2" fmla="val 1157548"/>
              </a:avLst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7459029" y="1319334"/>
              <a:ext cx="71084" cy="8141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 rot="2695583">
            <a:off x="8083998" y="4405297"/>
            <a:ext cx="487739" cy="500406"/>
            <a:chOff x="7237533" y="1134719"/>
            <a:chExt cx="487739" cy="500406"/>
          </a:xfrm>
        </p:grpSpPr>
        <p:sp>
          <p:nvSpPr>
            <p:cNvPr id="45" name="Arc 44"/>
            <p:cNvSpPr/>
            <p:nvPr/>
          </p:nvSpPr>
          <p:spPr>
            <a:xfrm>
              <a:off x="7261476" y="1221630"/>
              <a:ext cx="358190" cy="291197"/>
            </a:xfrm>
            <a:prstGeom prst="arc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Arc 45"/>
            <p:cNvSpPr/>
            <p:nvPr/>
          </p:nvSpPr>
          <p:spPr>
            <a:xfrm rot="20594680">
              <a:off x="7237533" y="1134719"/>
              <a:ext cx="487739" cy="500406"/>
            </a:xfrm>
            <a:prstGeom prst="arc">
              <a:avLst>
                <a:gd name="adj1" fmla="val 16200000"/>
                <a:gd name="adj2" fmla="val 1157548"/>
              </a:avLst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7459029" y="1319334"/>
              <a:ext cx="71084" cy="8141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Freeform 21"/>
          <p:cNvSpPr/>
          <p:nvPr/>
        </p:nvSpPr>
        <p:spPr>
          <a:xfrm>
            <a:off x="512862" y="2114079"/>
            <a:ext cx="7505691" cy="1668210"/>
          </a:xfrm>
          <a:custGeom>
            <a:avLst/>
            <a:gdLst>
              <a:gd name="connsiteX0" fmla="*/ 7505691 w 7505691"/>
              <a:gd name="connsiteY0" fmla="*/ 1622948 h 1668210"/>
              <a:gd name="connsiteX1" fmla="*/ 4851835 w 7505691"/>
              <a:gd name="connsiteY1" fmla="*/ 1647373 h 1668210"/>
              <a:gd name="connsiteX2" fmla="*/ 3647017 w 7505691"/>
              <a:gd name="connsiteY2" fmla="*/ 1647373 h 1668210"/>
              <a:gd name="connsiteX3" fmla="*/ 3378375 w 7505691"/>
              <a:gd name="connsiteY3" fmla="*/ 1378697 h 1668210"/>
              <a:gd name="connsiteX4" fmla="*/ 3321390 w 7505691"/>
              <a:gd name="connsiteY4" fmla="*/ 702939 h 1668210"/>
              <a:gd name="connsiteX5" fmla="*/ 3435360 w 7505691"/>
              <a:gd name="connsiteY5" fmla="*/ 165589 h 1668210"/>
              <a:gd name="connsiteX6" fmla="*/ 3964503 w 7505691"/>
              <a:gd name="connsiteY6" fmla="*/ 157447 h 1668210"/>
              <a:gd name="connsiteX7" fmla="*/ 4021487 w 7505691"/>
              <a:gd name="connsiteY7" fmla="*/ 76030 h 1668210"/>
              <a:gd name="connsiteX8" fmla="*/ 3834252 w 7505691"/>
              <a:gd name="connsiteY8" fmla="*/ 19039 h 1668210"/>
              <a:gd name="connsiteX9" fmla="*/ 3069030 w 7505691"/>
              <a:gd name="connsiteY9" fmla="*/ 35322 h 1668210"/>
              <a:gd name="connsiteX10" fmla="*/ 2906217 w 7505691"/>
              <a:gd name="connsiteY10" fmla="*/ 401697 h 1668210"/>
              <a:gd name="connsiteX11" fmla="*/ 2556168 w 7505691"/>
              <a:gd name="connsiteY11" fmla="*/ 882056 h 1668210"/>
              <a:gd name="connsiteX12" fmla="*/ 1685117 w 7505691"/>
              <a:gd name="connsiteY12" fmla="*/ 979756 h 1668210"/>
              <a:gd name="connsiteX13" fmla="*/ 0 w 7505691"/>
              <a:gd name="connsiteY13" fmla="*/ 955331 h 1668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505691" h="1668210">
                <a:moveTo>
                  <a:pt x="7505691" y="1622948"/>
                </a:moveTo>
                <a:lnTo>
                  <a:pt x="4851835" y="1647373"/>
                </a:lnTo>
                <a:cubicBezTo>
                  <a:pt x="4208723" y="1651444"/>
                  <a:pt x="3892594" y="1692152"/>
                  <a:pt x="3647017" y="1647373"/>
                </a:cubicBezTo>
                <a:cubicBezTo>
                  <a:pt x="3401440" y="1602594"/>
                  <a:pt x="3432646" y="1536103"/>
                  <a:pt x="3378375" y="1378697"/>
                </a:cubicBezTo>
                <a:cubicBezTo>
                  <a:pt x="3324104" y="1221291"/>
                  <a:pt x="3311893" y="905124"/>
                  <a:pt x="3321390" y="702939"/>
                </a:cubicBezTo>
                <a:cubicBezTo>
                  <a:pt x="3330887" y="500754"/>
                  <a:pt x="3328174" y="256504"/>
                  <a:pt x="3435360" y="165589"/>
                </a:cubicBezTo>
                <a:cubicBezTo>
                  <a:pt x="3542545" y="74674"/>
                  <a:pt x="3866815" y="172373"/>
                  <a:pt x="3964503" y="157447"/>
                </a:cubicBezTo>
                <a:cubicBezTo>
                  <a:pt x="4062191" y="142521"/>
                  <a:pt x="4043195" y="99098"/>
                  <a:pt x="4021487" y="76030"/>
                </a:cubicBezTo>
                <a:cubicBezTo>
                  <a:pt x="3999779" y="52962"/>
                  <a:pt x="3992995" y="25824"/>
                  <a:pt x="3834252" y="19039"/>
                </a:cubicBezTo>
                <a:cubicBezTo>
                  <a:pt x="3675509" y="12254"/>
                  <a:pt x="3223702" y="-28454"/>
                  <a:pt x="3069030" y="35322"/>
                </a:cubicBezTo>
                <a:cubicBezTo>
                  <a:pt x="2914358" y="99098"/>
                  <a:pt x="2991694" y="260575"/>
                  <a:pt x="2906217" y="401697"/>
                </a:cubicBezTo>
                <a:cubicBezTo>
                  <a:pt x="2820740" y="542819"/>
                  <a:pt x="2759685" y="785713"/>
                  <a:pt x="2556168" y="882056"/>
                </a:cubicBezTo>
                <a:cubicBezTo>
                  <a:pt x="2352651" y="978399"/>
                  <a:pt x="2111145" y="967543"/>
                  <a:pt x="1685117" y="979756"/>
                </a:cubicBezTo>
                <a:cubicBezTo>
                  <a:pt x="1259089" y="991969"/>
                  <a:pt x="0" y="955331"/>
                  <a:pt x="0" y="955331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 descr="ONF_NO-TAG_WITH-GRADIENT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200890" y="4814690"/>
            <a:ext cx="914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669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Straight Connector 50"/>
          <p:cNvCxnSpPr>
            <a:stCxn id="53" idx="2"/>
          </p:cNvCxnSpPr>
          <p:nvPr/>
        </p:nvCxnSpPr>
        <p:spPr>
          <a:xfrm>
            <a:off x="337838" y="2414463"/>
            <a:ext cx="0" cy="4188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483517" y="2353856"/>
            <a:ext cx="0" cy="271153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843252" y="2353856"/>
            <a:ext cx="0" cy="271153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stCxn id="14" idx="2"/>
            <a:endCxn id="20" idx="1"/>
          </p:cNvCxnSpPr>
          <p:nvPr/>
        </p:nvCxnSpPr>
        <p:spPr>
          <a:xfrm rot="16200000" flipH="1">
            <a:off x="3606590" y="3416500"/>
            <a:ext cx="612776" cy="254814"/>
          </a:xfrm>
          <a:prstGeom prst="bentConnector2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/>
          <p:cNvCxnSpPr>
            <a:cxnSpLocks/>
            <a:endCxn id="27" idx="1"/>
          </p:cNvCxnSpPr>
          <p:nvPr/>
        </p:nvCxnSpPr>
        <p:spPr>
          <a:xfrm rot="16200000" flipH="1">
            <a:off x="3045124" y="3670720"/>
            <a:ext cx="1418126" cy="572396"/>
          </a:xfrm>
          <a:prstGeom prst="bentConnector2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2082762" y="2625009"/>
            <a:ext cx="3405617" cy="612510"/>
          </a:xfrm>
          <a:prstGeom prst="roundRect">
            <a:avLst/>
          </a:prstGeom>
          <a:ln w="38100" cmpd="sng">
            <a:solidFill>
              <a:srgbClr val="31859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accent5">
                    <a:lumMod val="50000"/>
                  </a:schemeClr>
                </a:solidFill>
              </a:rPr>
              <a:t>Whitebox ToR Fabric Switch</a:t>
            </a:r>
          </a:p>
          <a:p>
            <a:pPr algn="ctr"/>
            <a:endParaRPr lang="en-US" sz="1600" b="1"/>
          </a:p>
        </p:txBody>
      </p:sp>
      <p:sp>
        <p:nvSpPr>
          <p:cNvPr id="4" name="Rounded Rectangle 3"/>
          <p:cNvSpPr/>
          <p:nvPr/>
        </p:nvSpPr>
        <p:spPr>
          <a:xfrm>
            <a:off x="2067878" y="971513"/>
            <a:ext cx="3405617" cy="63901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/>
              <a:t>CORD Head Node</a:t>
            </a:r>
          </a:p>
          <a:p>
            <a:pPr algn="ctr"/>
            <a:endParaRPr lang="en-US" sz="1600"/>
          </a:p>
        </p:txBody>
      </p:sp>
      <p:sp>
        <p:nvSpPr>
          <p:cNvPr id="5" name="Rounded Rectangle 4"/>
          <p:cNvSpPr/>
          <p:nvPr/>
        </p:nvSpPr>
        <p:spPr>
          <a:xfrm>
            <a:off x="2067878" y="1763530"/>
            <a:ext cx="3405617" cy="614752"/>
          </a:xfrm>
          <a:prstGeom prst="roundRect">
            <a:avLst/>
          </a:prstGeom>
          <a:ln w="38100" cmpd="sng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2"/>
                </a:solidFill>
              </a:rPr>
              <a:t>CORD Compute Node</a:t>
            </a:r>
          </a:p>
          <a:p>
            <a:pPr algn="ctr"/>
            <a:endParaRPr lang="en-US" sz="1600" b="1"/>
          </a:p>
        </p:txBody>
      </p:sp>
      <p:sp>
        <p:nvSpPr>
          <p:cNvPr id="6" name="Rounded Rectangle 5"/>
          <p:cNvSpPr/>
          <p:nvPr/>
        </p:nvSpPr>
        <p:spPr>
          <a:xfrm>
            <a:off x="2123857" y="1319334"/>
            <a:ext cx="648445" cy="2656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ONOS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00203" y="1319333"/>
            <a:ext cx="648445" cy="26306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XOS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67987" y="1319334"/>
            <a:ext cx="986254" cy="2656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OpenStack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96918" y="1316755"/>
            <a:ext cx="713160" cy="2656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Radius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1413" y="1215644"/>
            <a:ext cx="326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…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197516" y="2100172"/>
            <a:ext cx="841290" cy="20714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VOLTHA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97618" y="2119280"/>
            <a:ext cx="841290" cy="20714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vSG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63812" y="2105331"/>
            <a:ext cx="841290" cy="20714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OvS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40685" y="2936253"/>
            <a:ext cx="3332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>
                <a:solidFill>
                  <a:schemeClr val="accent5">
                    <a:lumMod val="75000"/>
                  </a:schemeClr>
                </a:solidFill>
              </a:rPr>
              <a:t>EdgeCore 7712 (Tomahawk 32 x 100G</a:t>
            </a:r>
            <a:r>
              <a:rPr lang="en-US" sz="120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040385" y="3623807"/>
            <a:ext cx="2112616" cy="45297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EdgeCore </a:t>
            </a:r>
            <a:r>
              <a:rPr lang="en-US" sz="1400" b="1" dirty="0" err="1"/>
              <a:t>Whitebox</a:t>
            </a:r>
            <a:r>
              <a:rPr lang="en-US" sz="1400" b="1" dirty="0"/>
              <a:t> OLT (ASFvOLT16)</a:t>
            </a:r>
          </a:p>
        </p:txBody>
      </p:sp>
      <p:cxnSp>
        <p:nvCxnSpPr>
          <p:cNvPr id="3" name="Straight Connector 2"/>
          <p:cNvCxnSpPr>
            <a:stCxn id="20" idx="3"/>
            <a:endCxn id="19" idx="1"/>
          </p:cNvCxnSpPr>
          <p:nvPr/>
        </p:nvCxnSpPr>
        <p:spPr>
          <a:xfrm flipV="1">
            <a:off x="6153001" y="3849008"/>
            <a:ext cx="1119728" cy="1287"/>
          </a:xfrm>
          <a:prstGeom prst="line">
            <a:avLst/>
          </a:prstGeom>
          <a:ln>
            <a:solidFill>
              <a:srgbClr val="7793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Isosceles Triangle 20"/>
          <p:cNvSpPr/>
          <p:nvPr/>
        </p:nvSpPr>
        <p:spPr>
          <a:xfrm rot="16200000">
            <a:off x="6626234" y="3757183"/>
            <a:ext cx="331666" cy="177950"/>
          </a:xfrm>
          <a:prstGeom prst="triangl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23" name="Straight Connector 22"/>
          <p:cNvCxnSpPr>
            <a:cxnSpLocks/>
            <a:stCxn id="19" idx="3"/>
          </p:cNvCxnSpPr>
          <p:nvPr/>
        </p:nvCxnSpPr>
        <p:spPr>
          <a:xfrm>
            <a:off x="7730424" y="3849008"/>
            <a:ext cx="3317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4040385" y="4439493"/>
            <a:ext cx="2112616" cy="452976"/>
          </a:xfrm>
          <a:prstGeom prst="rect">
            <a:avLst/>
          </a:prstGeom>
          <a:solidFill>
            <a:srgbClr val="1515FF"/>
          </a:solidFill>
          <a:ln>
            <a:solidFill>
              <a:srgbClr val="1D3EE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Nokia SD-OLT</a:t>
            </a:r>
          </a:p>
          <a:p>
            <a:pPr algn="ctr"/>
            <a:r>
              <a:rPr lang="en-US" sz="1400" b="1" dirty="0"/>
              <a:t>(LightSpan CF-24W)</a:t>
            </a:r>
          </a:p>
        </p:txBody>
      </p:sp>
      <p:cxnSp>
        <p:nvCxnSpPr>
          <p:cNvPr id="29" name="Straight Connector 28"/>
          <p:cNvCxnSpPr>
            <a:cxnSpLocks/>
            <a:stCxn id="27" idx="3"/>
            <a:endCxn id="28" idx="1"/>
          </p:cNvCxnSpPr>
          <p:nvPr/>
        </p:nvCxnSpPr>
        <p:spPr>
          <a:xfrm flipV="1">
            <a:off x="6153001" y="4664694"/>
            <a:ext cx="1119728" cy="1287"/>
          </a:xfrm>
          <a:prstGeom prst="line">
            <a:avLst/>
          </a:prstGeom>
          <a:ln>
            <a:solidFill>
              <a:srgbClr val="7793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cxnSpLocks/>
            <a:stCxn id="28" idx="3"/>
          </p:cNvCxnSpPr>
          <p:nvPr/>
        </p:nvCxnSpPr>
        <p:spPr>
          <a:xfrm>
            <a:off x="7787049" y="4664694"/>
            <a:ext cx="275173" cy="12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loud 38"/>
          <p:cNvSpPr/>
          <p:nvPr/>
        </p:nvSpPr>
        <p:spPr>
          <a:xfrm>
            <a:off x="-294213" y="2640830"/>
            <a:ext cx="1083973" cy="607024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Internet</a:t>
            </a:r>
          </a:p>
        </p:txBody>
      </p:sp>
      <p:cxnSp>
        <p:nvCxnSpPr>
          <p:cNvPr id="41" name="Straight Connector 40"/>
          <p:cNvCxnSpPr>
            <a:stCxn id="39" idx="0"/>
            <a:endCxn id="14" idx="1"/>
          </p:cNvCxnSpPr>
          <p:nvPr/>
        </p:nvCxnSpPr>
        <p:spPr>
          <a:xfrm flipV="1">
            <a:off x="788857" y="2931264"/>
            <a:ext cx="1293905" cy="13078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71" y="2696166"/>
            <a:ext cx="642912" cy="482754"/>
          </a:xfrm>
          <a:prstGeom prst="rect">
            <a:avLst/>
          </a:prstGeom>
        </p:spPr>
      </p:pic>
      <p:sp>
        <p:nvSpPr>
          <p:cNvPr id="54" name="Title 1"/>
          <p:cNvSpPr txBox="1">
            <a:spLocks/>
          </p:cNvSpPr>
          <p:nvPr/>
        </p:nvSpPr>
        <p:spPr>
          <a:xfrm>
            <a:off x="146532" y="72933"/>
            <a:ext cx="7583892" cy="5347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l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i="0" kern="1200">
                <a:solidFill>
                  <a:schemeClr val="tx2"/>
                </a:solidFill>
                <a:latin typeface="Corbel"/>
                <a:ea typeface="+mj-ea"/>
                <a:cs typeface="Corbel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3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4B7D"/>
                </a:solidFill>
                <a:effectLst/>
                <a:uLnTx/>
                <a:uFillTx/>
                <a:latin typeface="Corbel"/>
                <a:ea typeface="+mj-ea"/>
                <a:cs typeface="Corbel"/>
              </a:rPr>
              <a:t>Subscriber Services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rbel"/>
              <a:ea typeface="+mj-ea"/>
              <a:cs typeface="Corbel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994764" y="3038219"/>
            <a:ext cx="962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/>
              <a:t>Residential Subscribers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695819" y="806027"/>
            <a:ext cx="4548050" cy="421870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1825847" y="4473505"/>
            <a:ext cx="962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Central Office</a:t>
            </a:r>
          </a:p>
        </p:txBody>
      </p:sp>
      <p:sp>
        <p:nvSpPr>
          <p:cNvPr id="59" name="Isosceles Triangle 58"/>
          <p:cNvSpPr/>
          <p:nvPr/>
        </p:nvSpPr>
        <p:spPr>
          <a:xfrm rot="16200000">
            <a:off x="6626234" y="4582931"/>
            <a:ext cx="331666" cy="177950"/>
          </a:xfrm>
          <a:prstGeom prst="triangl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15" name="Picture 14" descr="7288396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556" y="3678465"/>
            <a:ext cx="544593" cy="333526"/>
          </a:xfrm>
          <a:prstGeom prst="rect">
            <a:avLst/>
          </a:prstGeom>
        </p:spPr>
      </p:pic>
      <p:pic>
        <p:nvPicPr>
          <p:cNvPr id="31" name="Picture 30" descr="7288396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407" y="4481164"/>
            <a:ext cx="544593" cy="333526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7272729" y="4438206"/>
            <a:ext cx="514320" cy="452976"/>
          </a:xfrm>
          <a:prstGeom prst="rect">
            <a:avLst/>
          </a:prstGeom>
          <a:solidFill>
            <a:srgbClr val="1515FF"/>
          </a:solidFill>
          <a:ln>
            <a:solidFill>
              <a:srgbClr val="0000FF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Nokia</a:t>
            </a:r>
          </a:p>
          <a:p>
            <a:pPr algn="ctr"/>
            <a:r>
              <a:rPr lang="en-US" sz="1100" dirty="0"/>
              <a:t>ONU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272729" y="3622520"/>
            <a:ext cx="457695" cy="452976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BCM</a:t>
            </a:r>
          </a:p>
          <a:p>
            <a:pPr algn="ctr"/>
            <a:r>
              <a:rPr lang="en-US" sz="1100" dirty="0"/>
              <a:t>ONU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8075535" y="3598094"/>
            <a:ext cx="236079" cy="5297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/>
              <a:t>RG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075535" y="4401115"/>
            <a:ext cx="236079" cy="5297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/>
              <a:t>RG</a:t>
            </a:r>
          </a:p>
        </p:txBody>
      </p:sp>
      <p:grpSp>
        <p:nvGrpSpPr>
          <p:cNvPr id="30" name="Group 29"/>
          <p:cNvGrpSpPr/>
          <p:nvPr/>
        </p:nvGrpSpPr>
        <p:grpSpPr>
          <a:xfrm rot="2695583">
            <a:off x="8092167" y="3585378"/>
            <a:ext cx="487739" cy="500406"/>
            <a:chOff x="7237533" y="1134719"/>
            <a:chExt cx="487739" cy="500406"/>
          </a:xfrm>
        </p:grpSpPr>
        <p:sp>
          <p:nvSpPr>
            <p:cNvPr id="24" name="Arc 23"/>
            <p:cNvSpPr/>
            <p:nvPr/>
          </p:nvSpPr>
          <p:spPr>
            <a:xfrm>
              <a:off x="7261476" y="1221630"/>
              <a:ext cx="358190" cy="291197"/>
            </a:xfrm>
            <a:prstGeom prst="arc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Arc 41"/>
            <p:cNvSpPr/>
            <p:nvPr/>
          </p:nvSpPr>
          <p:spPr>
            <a:xfrm rot="20594680">
              <a:off x="7237533" y="1134719"/>
              <a:ext cx="487739" cy="500406"/>
            </a:xfrm>
            <a:prstGeom prst="arc">
              <a:avLst>
                <a:gd name="adj1" fmla="val 16200000"/>
                <a:gd name="adj2" fmla="val 1157548"/>
              </a:avLst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7459029" y="1319334"/>
              <a:ext cx="71084" cy="8141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 rot="2695583">
            <a:off x="8083998" y="4405297"/>
            <a:ext cx="487739" cy="500406"/>
            <a:chOff x="7237533" y="1134719"/>
            <a:chExt cx="487739" cy="500406"/>
          </a:xfrm>
        </p:grpSpPr>
        <p:sp>
          <p:nvSpPr>
            <p:cNvPr id="45" name="Arc 44"/>
            <p:cNvSpPr/>
            <p:nvPr/>
          </p:nvSpPr>
          <p:spPr>
            <a:xfrm>
              <a:off x="7261476" y="1221630"/>
              <a:ext cx="358190" cy="291197"/>
            </a:xfrm>
            <a:prstGeom prst="arc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Arc 45"/>
            <p:cNvSpPr/>
            <p:nvPr/>
          </p:nvSpPr>
          <p:spPr>
            <a:xfrm rot="20594680">
              <a:off x="7237533" y="1134719"/>
              <a:ext cx="487739" cy="500406"/>
            </a:xfrm>
            <a:prstGeom prst="arc">
              <a:avLst>
                <a:gd name="adj1" fmla="val 16200000"/>
                <a:gd name="adj2" fmla="val 1157548"/>
              </a:avLst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7459029" y="1319334"/>
              <a:ext cx="71084" cy="8141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Rounded Rectangle 47"/>
          <p:cNvSpPr/>
          <p:nvPr/>
        </p:nvSpPr>
        <p:spPr>
          <a:xfrm>
            <a:off x="4762285" y="1799855"/>
            <a:ext cx="660966" cy="20714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/>
              <a:t>CDN</a:t>
            </a:r>
          </a:p>
        </p:txBody>
      </p:sp>
      <p:sp>
        <p:nvSpPr>
          <p:cNvPr id="33" name="Freeform 32"/>
          <p:cNvSpPr/>
          <p:nvPr/>
        </p:nvSpPr>
        <p:spPr>
          <a:xfrm>
            <a:off x="3756663" y="2230818"/>
            <a:ext cx="4245609" cy="1592185"/>
          </a:xfrm>
          <a:custGeom>
            <a:avLst/>
            <a:gdLst>
              <a:gd name="connsiteX0" fmla="*/ 4245609 w 4245609"/>
              <a:gd name="connsiteY0" fmla="*/ 1506209 h 1592185"/>
              <a:gd name="connsiteX1" fmla="*/ 2584914 w 4245609"/>
              <a:gd name="connsiteY1" fmla="*/ 1506209 h 1592185"/>
              <a:gd name="connsiteX2" fmla="*/ 395075 w 4245609"/>
              <a:gd name="connsiteY2" fmla="*/ 1498067 h 1592185"/>
              <a:gd name="connsiteX3" fmla="*/ 4323 w 4245609"/>
              <a:gd name="connsiteY3" fmla="*/ 260533 h 1592185"/>
              <a:gd name="connsiteX4" fmla="*/ 452060 w 4245609"/>
              <a:gd name="connsiteY4" fmla="*/ 32566 h 1592185"/>
              <a:gd name="connsiteX5" fmla="*/ 818390 w 4245609"/>
              <a:gd name="connsiteY5" fmla="*/ 8141 h 1592185"/>
              <a:gd name="connsiteX6" fmla="*/ 859093 w 4245609"/>
              <a:gd name="connsiteY6" fmla="*/ 0 h 1592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5609" h="1592185">
                <a:moveTo>
                  <a:pt x="4245609" y="1506209"/>
                </a:moveTo>
                <a:lnTo>
                  <a:pt x="2584914" y="1506209"/>
                </a:lnTo>
                <a:cubicBezTo>
                  <a:pt x="1943158" y="1504852"/>
                  <a:pt x="825174" y="1705680"/>
                  <a:pt x="395075" y="1498067"/>
                </a:cubicBezTo>
                <a:cubicBezTo>
                  <a:pt x="-35024" y="1290454"/>
                  <a:pt x="-5174" y="504783"/>
                  <a:pt x="4323" y="260533"/>
                </a:cubicBezTo>
                <a:cubicBezTo>
                  <a:pt x="13820" y="16283"/>
                  <a:pt x="316382" y="74631"/>
                  <a:pt x="452060" y="32566"/>
                </a:cubicBezTo>
                <a:cubicBezTo>
                  <a:pt x="587738" y="-9499"/>
                  <a:pt x="750551" y="13569"/>
                  <a:pt x="818390" y="8141"/>
                </a:cubicBezTo>
                <a:cubicBezTo>
                  <a:pt x="886229" y="2713"/>
                  <a:pt x="872661" y="1356"/>
                  <a:pt x="859093" y="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569846" y="2149836"/>
            <a:ext cx="4178336" cy="683465"/>
          </a:xfrm>
          <a:custGeom>
            <a:avLst/>
            <a:gdLst>
              <a:gd name="connsiteX0" fmla="*/ 4062191 w 4178336"/>
              <a:gd name="connsiteY0" fmla="*/ 80982 h 683465"/>
              <a:gd name="connsiteX1" fmla="*/ 4176161 w 4178336"/>
              <a:gd name="connsiteY1" fmla="*/ 7707 h 683465"/>
              <a:gd name="connsiteX2" fmla="*/ 3972644 w 4178336"/>
              <a:gd name="connsiteY2" fmla="*/ 7707 h 683465"/>
              <a:gd name="connsiteX3" fmla="*/ 3313250 w 4178336"/>
              <a:gd name="connsiteY3" fmla="*/ 56557 h 683465"/>
              <a:gd name="connsiteX4" fmla="*/ 2767826 w 4178336"/>
              <a:gd name="connsiteY4" fmla="*/ 243815 h 683465"/>
              <a:gd name="connsiteX5" fmla="*/ 2515465 w 4178336"/>
              <a:gd name="connsiteY5" fmla="*/ 593907 h 683465"/>
              <a:gd name="connsiteX6" fmla="*/ 0 w 4178336"/>
              <a:gd name="connsiteY6" fmla="*/ 683465 h 683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78336" h="683465">
                <a:moveTo>
                  <a:pt x="4062191" y="80982"/>
                </a:moveTo>
                <a:cubicBezTo>
                  <a:pt x="4126638" y="50450"/>
                  <a:pt x="4191085" y="19919"/>
                  <a:pt x="4176161" y="7707"/>
                </a:cubicBezTo>
                <a:cubicBezTo>
                  <a:pt x="4161237" y="-4505"/>
                  <a:pt x="4116463" y="-435"/>
                  <a:pt x="3972644" y="7707"/>
                </a:cubicBezTo>
                <a:cubicBezTo>
                  <a:pt x="3828825" y="15849"/>
                  <a:pt x="3514053" y="17206"/>
                  <a:pt x="3313250" y="56557"/>
                </a:cubicBezTo>
                <a:cubicBezTo>
                  <a:pt x="3112447" y="95908"/>
                  <a:pt x="2900790" y="154257"/>
                  <a:pt x="2767826" y="243815"/>
                </a:cubicBezTo>
                <a:cubicBezTo>
                  <a:pt x="2634862" y="333373"/>
                  <a:pt x="2976769" y="520632"/>
                  <a:pt x="2515465" y="593907"/>
                </a:cubicBezTo>
                <a:cubicBezTo>
                  <a:pt x="2054161" y="667182"/>
                  <a:pt x="0" y="683465"/>
                  <a:pt x="0" y="683465"/>
                </a:cubicBezTo>
              </a:path>
            </a:pathLst>
          </a:cu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Multiply 35"/>
          <p:cNvSpPr/>
          <p:nvPr/>
        </p:nvSpPr>
        <p:spPr>
          <a:xfrm>
            <a:off x="4164293" y="2030514"/>
            <a:ext cx="252361" cy="238643"/>
          </a:xfrm>
          <a:prstGeom prst="mathMultiply">
            <a:avLst>
              <a:gd name="adj1" fmla="val 927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0" y="2007001"/>
            <a:ext cx="675675" cy="407462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/>
              <a:t>Video</a:t>
            </a:r>
          </a:p>
          <a:p>
            <a:pPr algn="ctr"/>
            <a:r>
              <a:rPr lang="en-US" sz="1200" b="1"/>
              <a:t>Source</a:t>
            </a:r>
          </a:p>
        </p:txBody>
      </p:sp>
      <p:sp>
        <p:nvSpPr>
          <p:cNvPr id="43" name="Freeform 42"/>
          <p:cNvSpPr/>
          <p:nvPr/>
        </p:nvSpPr>
        <p:spPr>
          <a:xfrm>
            <a:off x="4575053" y="1920737"/>
            <a:ext cx="402938" cy="244947"/>
          </a:xfrm>
          <a:custGeom>
            <a:avLst/>
            <a:gdLst>
              <a:gd name="connsiteX0" fmla="*/ 170954 w 402938"/>
              <a:gd name="connsiteY0" fmla="*/ 244947 h 244947"/>
              <a:gd name="connsiteX1" fmla="*/ 398892 w 402938"/>
              <a:gd name="connsiteY1" fmla="*/ 65830 h 244947"/>
              <a:gd name="connsiteX2" fmla="*/ 293064 w 402938"/>
              <a:gd name="connsiteY2" fmla="*/ 8839 h 244947"/>
              <a:gd name="connsiteX3" fmla="*/ 0 w 402938"/>
              <a:gd name="connsiteY3" fmla="*/ 236806 h 24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2938" h="244947">
                <a:moveTo>
                  <a:pt x="170954" y="244947"/>
                </a:moveTo>
                <a:cubicBezTo>
                  <a:pt x="274747" y="175064"/>
                  <a:pt x="378540" y="105181"/>
                  <a:pt x="398892" y="65830"/>
                </a:cubicBezTo>
                <a:cubicBezTo>
                  <a:pt x="419244" y="26479"/>
                  <a:pt x="359546" y="-19657"/>
                  <a:pt x="293064" y="8839"/>
                </a:cubicBezTo>
                <a:cubicBezTo>
                  <a:pt x="226582" y="37335"/>
                  <a:pt x="113291" y="137070"/>
                  <a:pt x="0" y="236806"/>
                </a:cubicBezTo>
              </a:path>
            </a:pathLst>
          </a:cu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 descr="ONF_NO-TAG_WITH-GRADIENT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4" b="-4254"/>
          <a:stretch/>
        </p:blipFill>
        <p:spPr>
          <a:xfrm>
            <a:off x="200890" y="4814690"/>
            <a:ext cx="914400" cy="228600"/>
          </a:xfrm>
          <a:prstGeom prst="rect">
            <a:avLst/>
          </a:prstGeom>
        </p:spPr>
      </p:pic>
      <p:sp>
        <p:nvSpPr>
          <p:cNvPr id="65" name="Freeform 64"/>
          <p:cNvSpPr/>
          <p:nvPr/>
        </p:nvSpPr>
        <p:spPr>
          <a:xfrm>
            <a:off x="236079" y="2434359"/>
            <a:ext cx="7912725" cy="2403602"/>
          </a:xfrm>
          <a:custGeom>
            <a:avLst/>
            <a:gdLst>
              <a:gd name="connsiteX0" fmla="*/ 0 w 7912725"/>
              <a:gd name="connsiteY0" fmla="*/ 0 h 2403602"/>
              <a:gd name="connsiteX1" fmla="*/ 56985 w 7912725"/>
              <a:gd name="connsiteY1" fmla="*/ 374517 h 2403602"/>
              <a:gd name="connsiteX2" fmla="*/ 293064 w 7912725"/>
              <a:gd name="connsiteY2" fmla="*/ 618767 h 2403602"/>
              <a:gd name="connsiteX3" fmla="*/ 1343210 w 7912725"/>
              <a:gd name="connsiteY3" fmla="*/ 618767 h 2403602"/>
              <a:gd name="connsiteX4" fmla="*/ 2140995 w 7912725"/>
              <a:gd name="connsiteY4" fmla="*/ 626909 h 2403602"/>
              <a:gd name="connsiteX5" fmla="*/ 3020186 w 7912725"/>
              <a:gd name="connsiteY5" fmla="*/ 757176 h 2403602"/>
              <a:gd name="connsiteX6" fmla="*/ 3150437 w 7912725"/>
              <a:gd name="connsiteY6" fmla="*/ 1432934 h 2403602"/>
              <a:gd name="connsiteX7" fmla="*/ 3183000 w 7912725"/>
              <a:gd name="connsiteY7" fmla="*/ 2336660 h 2403602"/>
              <a:gd name="connsiteX8" fmla="*/ 3915659 w 7912725"/>
              <a:gd name="connsiteY8" fmla="*/ 2336660 h 2403602"/>
              <a:gd name="connsiteX9" fmla="*/ 6838157 w 7912725"/>
              <a:gd name="connsiteY9" fmla="*/ 2344801 h 2403602"/>
              <a:gd name="connsiteX10" fmla="*/ 7912725 w 7912725"/>
              <a:gd name="connsiteY10" fmla="*/ 2336660 h 2403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912725" h="2403602">
                <a:moveTo>
                  <a:pt x="0" y="0"/>
                </a:moveTo>
                <a:cubicBezTo>
                  <a:pt x="4070" y="135694"/>
                  <a:pt x="8141" y="271389"/>
                  <a:pt x="56985" y="374517"/>
                </a:cubicBezTo>
                <a:cubicBezTo>
                  <a:pt x="105829" y="477645"/>
                  <a:pt x="78693" y="578059"/>
                  <a:pt x="293064" y="618767"/>
                </a:cubicBezTo>
                <a:cubicBezTo>
                  <a:pt x="507435" y="659475"/>
                  <a:pt x="1343210" y="618767"/>
                  <a:pt x="1343210" y="618767"/>
                </a:cubicBezTo>
                <a:cubicBezTo>
                  <a:pt x="1651198" y="620124"/>
                  <a:pt x="1861499" y="603841"/>
                  <a:pt x="2140995" y="626909"/>
                </a:cubicBezTo>
                <a:cubicBezTo>
                  <a:pt x="2420491" y="649977"/>
                  <a:pt x="2851946" y="622839"/>
                  <a:pt x="3020186" y="757176"/>
                </a:cubicBezTo>
                <a:cubicBezTo>
                  <a:pt x="3188426" y="891513"/>
                  <a:pt x="3123301" y="1169687"/>
                  <a:pt x="3150437" y="1432934"/>
                </a:cubicBezTo>
                <a:cubicBezTo>
                  <a:pt x="3177573" y="1696181"/>
                  <a:pt x="3055463" y="2186039"/>
                  <a:pt x="3183000" y="2336660"/>
                </a:cubicBezTo>
                <a:cubicBezTo>
                  <a:pt x="3310537" y="2487281"/>
                  <a:pt x="3915659" y="2336660"/>
                  <a:pt x="3915659" y="2336660"/>
                </a:cubicBezTo>
                <a:lnTo>
                  <a:pt x="6838157" y="2344801"/>
                </a:lnTo>
                <a:lnTo>
                  <a:pt x="7912725" y="2336660"/>
                </a:lnTo>
              </a:path>
            </a:pathLst>
          </a:custGeom>
          <a:ln>
            <a:solidFill>
              <a:srgbClr val="008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 65"/>
          <p:cNvSpPr/>
          <p:nvPr/>
        </p:nvSpPr>
        <p:spPr>
          <a:xfrm>
            <a:off x="2450340" y="3061161"/>
            <a:ext cx="5649620" cy="927215"/>
          </a:xfrm>
          <a:custGeom>
            <a:avLst/>
            <a:gdLst>
              <a:gd name="connsiteX0" fmla="*/ 0 w 5649620"/>
              <a:gd name="connsiteY0" fmla="*/ 107 h 927215"/>
              <a:gd name="connsiteX1" fmla="*/ 1155974 w 5649620"/>
              <a:gd name="connsiteY1" fmla="*/ 105949 h 927215"/>
              <a:gd name="connsiteX2" fmla="*/ 1416475 w 5649620"/>
              <a:gd name="connsiteY2" fmla="*/ 643299 h 927215"/>
              <a:gd name="connsiteX3" fmla="*/ 1896774 w 5649620"/>
              <a:gd name="connsiteY3" fmla="*/ 911974 h 927215"/>
              <a:gd name="connsiteX4" fmla="*/ 4021487 w 5649620"/>
              <a:gd name="connsiteY4" fmla="*/ 895691 h 927215"/>
              <a:gd name="connsiteX5" fmla="*/ 5649620 w 5649620"/>
              <a:gd name="connsiteY5" fmla="*/ 895691 h 927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49620" h="927215">
                <a:moveTo>
                  <a:pt x="0" y="107"/>
                </a:moveTo>
                <a:cubicBezTo>
                  <a:pt x="459947" y="-572"/>
                  <a:pt x="919895" y="-1250"/>
                  <a:pt x="1155974" y="105949"/>
                </a:cubicBezTo>
                <a:cubicBezTo>
                  <a:pt x="1392053" y="213148"/>
                  <a:pt x="1293008" y="508962"/>
                  <a:pt x="1416475" y="643299"/>
                </a:cubicBezTo>
                <a:cubicBezTo>
                  <a:pt x="1539942" y="777637"/>
                  <a:pt x="1462605" y="869909"/>
                  <a:pt x="1896774" y="911974"/>
                </a:cubicBezTo>
                <a:cubicBezTo>
                  <a:pt x="2330943" y="954039"/>
                  <a:pt x="4021487" y="895691"/>
                  <a:pt x="4021487" y="895691"/>
                </a:cubicBezTo>
                <a:lnTo>
                  <a:pt x="5649620" y="895691"/>
                </a:lnTo>
              </a:path>
            </a:pathLst>
          </a:custGeom>
          <a:ln>
            <a:solidFill>
              <a:srgbClr val="008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1624" y="57589"/>
            <a:ext cx="2189347" cy="130944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1624" y="1392387"/>
            <a:ext cx="2197516" cy="1160096"/>
          </a:xfrm>
          <a:prstGeom prst="rect">
            <a:avLst/>
          </a:prstGeom>
          <a:ln>
            <a:solidFill>
              <a:srgbClr val="4B87CC"/>
            </a:solidFill>
          </a:ln>
        </p:spPr>
      </p:pic>
      <p:sp>
        <p:nvSpPr>
          <p:cNvPr id="49" name="TextBox 48"/>
          <p:cNvSpPr txBox="1"/>
          <p:nvPr/>
        </p:nvSpPr>
        <p:spPr>
          <a:xfrm>
            <a:off x="7379130" y="2046152"/>
            <a:ext cx="13388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Subscriber view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414929" y="971513"/>
            <a:ext cx="12362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Operator view</a:t>
            </a:r>
          </a:p>
        </p:txBody>
      </p:sp>
    </p:spTree>
    <p:extLst>
      <p:ext uri="{BB962C8B-B14F-4D97-AF65-F5344CB8AC3E}">
        <p14:creationId xmlns:p14="http://schemas.microsoft.com/office/powerpoint/2010/main" val="3051081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1600" y="0"/>
            <a:ext cx="3857625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6331" y="1546916"/>
            <a:ext cx="18397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/>
              <a:t>BBWF Booth E107B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9192" y="414083"/>
            <a:ext cx="1928642" cy="14026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9192" y="1910374"/>
            <a:ext cx="1928642" cy="14026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6177" y="3464129"/>
            <a:ext cx="1871657" cy="136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985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NF PPT Template 091117">
  <a:themeElements>
    <a:clrScheme name="Custom 71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4B87CC"/>
      </a:accent1>
      <a:accent2>
        <a:srgbClr val="AF3333"/>
      </a:accent2>
      <a:accent3>
        <a:srgbClr val="4B994B"/>
      </a:accent3>
      <a:accent4>
        <a:srgbClr val="664B97"/>
      </a:accent4>
      <a:accent5>
        <a:srgbClr val="FFAF00"/>
      </a:accent5>
      <a:accent6>
        <a:srgbClr val="971919"/>
      </a:accent6>
      <a:hlink>
        <a:srgbClr val="004B7D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rnd" cmpd="sng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NF PPT Template 091117">
  <a:themeElements>
    <a:clrScheme name="Custom 71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4B87CC"/>
      </a:accent1>
      <a:accent2>
        <a:srgbClr val="AF3333"/>
      </a:accent2>
      <a:accent3>
        <a:srgbClr val="4B994B"/>
      </a:accent3>
      <a:accent4>
        <a:srgbClr val="664B97"/>
      </a:accent4>
      <a:accent5>
        <a:srgbClr val="FFAF00"/>
      </a:accent5>
      <a:accent6>
        <a:srgbClr val="971919"/>
      </a:accent6>
      <a:hlink>
        <a:srgbClr val="004B7D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rnd" cmpd="sng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Office Theme">
  <a:themeElements>
    <a:clrScheme name="Custom 71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4B87CC"/>
      </a:accent1>
      <a:accent2>
        <a:srgbClr val="AF3333"/>
      </a:accent2>
      <a:accent3>
        <a:srgbClr val="4B994B"/>
      </a:accent3>
      <a:accent4>
        <a:srgbClr val="664B97"/>
      </a:accent4>
      <a:accent5>
        <a:srgbClr val="FFAF00"/>
      </a:accent5>
      <a:accent6>
        <a:srgbClr val="971919"/>
      </a:accent6>
      <a:hlink>
        <a:srgbClr val="004B7D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rnd" cmpd="sng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Office Theme">
  <a:themeElements>
    <a:clrScheme name="Custom 71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4B87CC"/>
      </a:accent1>
      <a:accent2>
        <a:srgbClr val="AF3333"/>
      </a:accent2>
      <a:accent3>
        <a:srgbClr val="4B994B"/>
      </a:accent3>
      <a:accent4>
        <a:srgbClr val="664B97"/>
      </a:accent4>
      <a:accent5>
        <a:srgbClr val="FFAF00"/>
      </a:accent5>
      <a:accent6>
        <a:srgbClr val="971919"/>
      </a:accent6>
      <a:hlink>
        <a:srgbClr val="004B7D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 cap="rnd" cmpd="sng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1611</TotalTime>
  <Words>882</Words>
  <Application>Microsoft Macintosh PowerPoint</Application>
  <PresentationFormat>On-screen Show (16:9)</PresentationFormat>
  <Paragraphs>279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Office Theme</vt:lpstr>
      <vt:lpstr>ONF PPT Template 091117</vt:lpstr>
      <vt:lpstr>1_ONF PPT Template 091117</vt:lpstr>
      <vt:lpstr>1_Office Theme</vt:lpstr>
      <vt:lpstr>2_Office Theme</vt:lpstr>
      <vt:lpstr>R-CORD &amp; VOLTHA Introduction</vt:lpstr>
      <vt:lpstr>PowerPoint Presentation</vt:lpstr>
      <vt:lpstr>CORD: Multi-Access Architecture</vt:lpstr>
      <vt:lpstr>PowerPoint Presentation</vt:lpstr>
      <vt:lpstr>Virtual OLT Hardware Abstraction (VOLTHA)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ONF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Saurav Das</dc:creator>
  <cp:lastModifiedBy>Saurav Das</cp:lastModifiedBy>
  <cp:revision>38</cp:revision>
  <dcterms:created xsi:type="dcterms:W3CDTF">2017-10-18T02:20:18Z</dcterms:created>
  <dcterms:modified xsi:type="dcterms:W3CDTF">2017-11-07T00:44:04Z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-1833036617</vt:i4>
  </property>
  <property fmtid="{D5CDD505-2E9C-101B-9397-08002B2CF9AE}" pid="3" name="_NewReviewCycle">
    <vt:lpwstr/>
  </property>
  <property fmtid="{D5CDD505-2E9C-101B-9397-08002B2CF9AE}" pid="4" name="_EmailSubject">
    <vt:lpwstr>editable Setup diagram for the BBWF demo</vt:lpwstr>
  </property>
  <property fmtid="{D5CDD505-2E9C-101B-9397-08002B2CF9AE}" pid="5" name="_AuthorEmail">
    <vt:lpwstr>sireesha.kora@nokia.com</vt:lpwstr>
  </property>
  <property fmtid="{D5CDD505-2E9C-101B-9397-08002B2CF9AE}" pid="6" name="_AuthorEmailDisplayName">
    <vt:lpwstr>Kora, Sireesha (Nokia - US/Raleigh)</vt:lpwstr>
  </property>
</Properties>
</file>