
<file path=[Content_Types].xml><?xml version="1.0" encoding="utf-8"?>
<Types xmlns="http://schemas.openxmlformats.org/package/2006/content-types">
  <Default Extension="xml" ContentType="application/xml"/>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9" r:id="rId2"/>
    <p:sldMasterId id="2147483685" r:id="rId3"/>
    <p:sldMasterId id="2147483695" r:id="rId4"/>
  </p:sldMasterIdLst>
  <p:notesMasterIdLst>
    <p:notesMasterId r:id="rId20"/>
  </p:notesMasterIdLst>
  <p:sldIdLst>
    <p:sldId id="269" r:id="rId5"/>
    <p:sldId id="270" r:id="rId6"/>
    <p:sldId id="271" r:id="rId7"/>
    <p:sldId id="272" r:id="rId8"/>
    <p:sldId id="273" r:id="rId9"/>
    <p:sldId id="274" r:id="rId10"/>
    <p:sldId id="275" r:id="rId11"/>
    <p:sldId id="266" r:id="rId12"/>
    <p:sldId id="267" r:id="rId13"/>
    <p:sldId id="260" r:id="rId14"/>
    <p:sldId id="259" r:id="rId15"/>
    <p:sldId id="261" r:id="rId16"/>
    <p:sldId id="262" r:id="rId17"/>
    <p:sldId id="264" r:id="rId18"/>
    <p:sldId id="268"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92FF0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1111" autoAdjust="0"/>
  </p:normalViewPr>
  <p:slideViewPr>
    <p:cSldViewPr snapToGrid="0" snapToObjects="1">
      <p:cViewPr>
        <p:scale>
          <a:sx n="156" d="100"/>
          <a:sy n="156" d="100"/>
        </p:scale>
        <p:origin x="-2576" y="-224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32" Type="http://schemas.microsoft.com/office/2015/10/relationships/revisionInfo" Target="revisionInfo.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0EDC64-DE6F-2846-90B8-32C9FA3F7652}" type="datetimeFigureOut">
              <a:t>11/6/17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2C06F4-B438-9A4D-9A16-4DBF361E7A71}" type="slidenum">
              <a:t>‹#›</a:t>
            </a:fld>
            <a:endParaRPr lang="en-US"/>
          </a:p>
        </p:txBody>
      </p:sp>
    </p:spTree>
    <p:extLst>
      <p:ext uri="{BB962C8B-B14F-4D97-AF65-F5344CB8AC3E}">
        <p14:creationId xmlns:p14="http://schemas.microsoft.com/office/powerpoint/2010/main" val="37835838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Acknowledgements go to Mark Shostak and Mounire El-</a:t>
            </a:r>
            <a:r>
              <a:rPr lang="en-US" dirty="0" err="1"/>
              <a:t>Houmaidi</a:t>
            </a:r>
            <a:r>
              <a:rPr lang="en-US" dirty="0"/>
              <a:t> for their help in developing and maturing these concepts.</a:t>
            </a:r>
          </a:p>
        </p:txBody>
      </p:sp>
      <p:sp>
        <p:nvSpPr>
          <p:cNvPr id="4" name="Slide Number Placeholder 3"/>
          <p:cNvSpPr>
            <a:spLocks noGrp="1"/>
          </p:cNvSpPr>
          <p:nvPr>
            <p:ph type="sldNum" sz="quarter" idx="10"/>
          </p:nvPr>
        </p:nvSpPr>
        <p:spPr/>
        <p:txBody>
          <a:bodyPr/>
          <a:lstStyle/>
          <a:p>
            <a:pPr>
              <a:defRPr/>
            </a:pPr>
            <a:fld id="{90F31A8A-43EB-8947-B182-07D22D8CB7AC}"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315880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Designed software stack as micro-services, using standard, existing, distributed data architectures that provide high availability and scale-out without needing highly available or scalable compute hardware.</a:t>
            </a:r>
          </a:p>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Use Abstractions in the stack to hide complexity.  GPON specifics are handled at a low layer and hidden from the SDN controller, instead, a view is provided of an Ethernet switch device.  Thus, SDN applications require much less modification when technologies and devices change.</a:t>
            </a:r>
          </a:p>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Let the abstractions build the system.  Instead of having the OSS/NMS provision every detail on every element, those layers stay clean with details handled by the controller, agent, and even the drivers.  Things that don’t matter to the business are not exposed or required in ONAP.</a:t>
            </a:r>
          </a:p>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Change how the system works to reduce operational complexity.  Have the system learn new ONTs and bind them to a customer, rather than asking technicians to provision serial numbers into an OSS to enable them.  Don’t provision connectivity, but assemble it on demand as customers are authenticated.  Thus, failures look similar to deployments and are handled with aplomb.</a:t>
            </a:r>
          </a:p>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Instrument the software for the things we want to know.  KPIs, operational and other analytic data are provided by the system and not through add-on probes. Unneeded info does not clog the system.</a:t>
            </a:r>
          </a:p>
          <a:p>
            <a:endParaRPr lang="en-US" dirty="0"/>
          </a:p>
        </p:txBody>
      </p:sp>
      <p:sp>
        <p:nvSpPr>
          <p:cNvPr id="4" name="Slide Number Placeholder 3"/>
          <p:cNvSpPr>
            <a:spLocks noGrp="1"/>
          </p:cNvSpPr>
          <p:nvPr>
            <p:ph type="sldNum" sz="quarter" idx="10"/>
          </p:nvPr>
        </p:nvSpPr>
        <p:spPr/>
        <p:txBody>
          <a:bodyPr/>
          <a:lstStyle/>
          <a:p>
            <a:pPr>
              <a:defRPr/>
            </a:pPr>
            <a:fld id="{90F31A8A-43EB-8947-B182-07D22D8CB7AC}" type="slidenum">
              <a:rPr lang="en-US" smtClean="0">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724099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t>If you go and talk to service providers around the globe they will tell you they want essentially two things: </a:t>
            </a:r>
          </a:p>
          <a:p>
            <a:endParaRPr lang="en-US" sz="1200" dirty="0"/>
          </a:p>
          <a:p>
            <a:r>
              <a:rPr lang="en-US" sz="1200" dirty="0"/>
              <a:t>  1. Economies of a data center </a:t>
            </a:r>
          </a:p>
          <a:p>
            <a:r>
              <a:rPr lang="en-US" sz="1200" dirty="0"/>
              <a:t>  2. Agility of a cloud provider</a:t>
            </a:r>
          </a:p>
          <a:p>
            <a:endParaRPr lang="en-US" sz="1200" dirty="0"/>
          </a:p>
          <a:p>
            <a:r>
              <a:rPr lang="en-US" sz="1200" dirty="0"/>
              <a:t>Each service provider may articulate it differently but it comes down to these two high level requirements. </a:t>
            </a:r>
          </a:p>
          <a:p>
            <a:endParaRPr lang="en-US" sz="1200" dirty="0"/>
          </a:p>
          <a:p>
            <a:r>
              <a:rPr lang="en-US" sz="1200" dirty="0"/>
              <a:t>What do these requirements mean? </a:t>
            </a:r>
          </a:p>
          <a:p>
            <a:endParaRPr lang="en-US" sz="1200" dirty="0"/>
          </a:p>
          <a:p>
            <a:r>
              <a:rPr lang="en-US" sz="1200" dirty="0"/>
              <a:t>     This means service providers want to build their infrastructure like the datacenters – that is build it using a few commodity building blocks that use open source software and hardware. </a:t>
            </a:r>
          </a:p>
          <a:p>
            <a:r>
              <a:rPr lang="en-US" sz="1200" dirty="0"/>
              <a:t>     For example datacenters use commodity servers, white boxes for the leaf and spine switches, and many open source software platforms and tools. </a:t>
            </a:r>
          </a:p>
          <a:p>
            <a:endParaRPr lang="en-US" sz="1200" dirty="0"/>
          </a:p>
          <a:p>
            <a:r>
              <a:rPr lang="en-US" sz="1200" dirty="0"/>
              <a:t>     The net result is that the service providers can scale their infrastructure and significantly reduce </a:t>
            </a:r>
            <a:r>
              <a:rPr lang="en-US" sz="1200" dirty="0" err="1"/>
              <a:t>capex</a:t>
            </a:r>
            <a:r>
              <a:rPr lang="en-US" sz="1200" dirty="0"/>
              <a:t> and </a:t>
            </a:r>
            <a:r>
              <a:rPr lang="en-US" sz="1200" dirty="0" err="1"/>
              <a:t>opex</a:t>
            </a:r>
            <a:r>
              <a:rPr lang="en-US" sz="1200" dirty="0"/>
              <a:t>. </a:t>
            </a:r>
          </a:p>
          <a:p>
            <a:endParaRPr lang="en-US" sz="1200" dirty="0"/>
          </a:p>
          <a:p>
            <a:r>
              <a:rPr lang="en-US" sz="1200" dirty="0"/>
              <a:t>  Agility means they want to introduce new revenue generating services quickly – what cloud providers do so well. </a:t>
            </a:r>
          </a:p>
          <a:p>
            <a:endParaRPr lang="en-US" sz="1200" dirty="0"/>
          </a:p>
          <a:p>
            <a:r>
              <a:rPr lang="en-US" sz="1200" dirty="0"/>
              <a:t>In short this comes down to: reduce expenses and grow revenue</a:t>
            </a:r>
          </a:p>
          <a:p>
            <a:r>
              <a:rPr lang="en-US" sz="1200" dirty="0"/>
              <a:t>Every business needs to do that, especially service providers given their business realities and compete well with OTT providers. </a:t>
            </a:r>
          </a:p>
          <a:p>
            <a:endParaRPr lang="en-US" sz="1200" dirty="0"/>
          </a:p>
          <a:p>
            <a:endParaRPr lang="en-US" sz="1200" dirty="0"/>
          </a:p>
          <a:p>
            <a:endParaRPr lang="en-US" sz="1200" dirty="0"/>
          </a:p>
          <a:p>
            <a:endParaRPr lang="en-US" sz="1200" dirty="0"/>
          </a:p>
          <a:p>
            <a:endParaRPr lang="en-US" sz="1200" dirty="0"/>
          </a:p>
          <a:p>
            <a:endParaRPr lang="en-US" dirty="0"/>
          </a:p>
        </p:txBody>
      </p:sp>
      <p:sp>
        <p:nvSpPr>
          <p:cNvPr id="4" name="Slide Number Placeholder 3"/>
          <p:cNvSpPr>
            <a:spLocks noGrp="1"/>
          </p:cNvSpPr>
          <p:nvPr>
            <p:ph type="sldNum" sz="quarter" idx="10"/>
          </p:nvPr>
        </p:nvSpPr>
        <p:spPr>
          <a:xfrm>
            <a:off x="3884027" y="8684926"/>
            <a:ext cx="2972421" cy="457513"/>
          </a:xfrm>
          <a:prstGeom prst="rect">
            <a:avLst/>
          </a:prstGeom>
        </p:spPr>
        <p:txBody>
          <a:bodyPr lIns="89730" tIns="44865" rIns="89730" bIns="44865"/>
          <a:lstStyle/>
          <a:p>
            <a:fld id="{BC5465C9-365C-1345-BC61-A8FCC6B596CC}"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599039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3ABAF6-761F-4441-9DB7-435A84591374}" type="datetimeFigureOut">
              <a:t>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29877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t>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383182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3ABAF6-761F-4441-9DB7-435A84591374}" type="datetimeFigureOut">
              <a:t>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237787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ABAF6-761F-4441-9DB7-435A84591374}" type="datetimeFigureOut">
              <a:t>11/6/17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656198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ABAF6-761F-4441-9DB7-435A84591374}" type="datetimeFigureOut">
              <a:t>11/6/17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3837579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3ABAF6-761F-4441-9DB7-435A84591374}" type="datetimeFigureOut">
              <a:t>11/6/17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3774633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ABAF6-761F-4441-9DB7-435A84591374}" type="datetimeFigureOut">
              <a:t>11/6/17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223865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3ABAF6-761F-4441-9DB7-435A84591374}" type="datetimeFigureOut">
              <a:t>11/6/17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4017483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3ABAF6-761F-4441-9DB7-435A84591374}" type="datetimeFigureOut">
              <a:t>11/6/17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1386771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t>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2522275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t>11/6/17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C4C9A-F90F-BA48-9732-86202936CA78}" type="slidenum">
              <a:t>‹#›</a:t>
            </a:fld>
            <a:endParaRPr lang="en-US"/>
          </a:p>
        </p:txBody>
      </p:sp>
    </p:spTree>
    <p:extLst>
      <p:ext uri="{BB962C8B-B14F-4D97-AF65-F5344CB8AC3E}">
        <p14:creationId xmlns:p14="http://schemas.microsoft.com/office/powerpoint/2010/main" val="215751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18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710370"/>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02" y="3404824"/>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485" y="295730"/>
            <a:ext cx="2546597" cy="1750786"/>
          </a:xfrm>
          <a:prstGeom prst="rect">
            <a:avLst/>
          </a:prstGeom>
        </p:spPr>
      </p:pic>
      <p:sp>
        <p:nvSpPr>
          <p:cNvPr id="5" name="Rectangle 4"/>
          <p:cNvSpPr/>
          <p:nvPr userDrawn="1"/>
        </p:nvSpPr>
        <p:spPr>
          <a:xfrm>
            <a:off x="7757886" y="130629"/>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8111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1"/>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2006" y="1670434"/>
            <a:ext cx="8431550" cy="714713"/>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27" y="245270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3477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4" y="72933"/>
            <a:ext cx="8531225" cy="619078"/>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723199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70411"/>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597879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943942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70411"/>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566285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2912758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a:lstStyle/>
          <a:p>
            <a:fld id="{4C48BD0D-B298-FA41-9050-3BE4130CB141}" type="datetimeFigureOut">
              <a:rPr lang="en-US">
                <a:solidFill>
                  <a:srgbClr val="4B4B4B"/>
                </a:solidFill>
                <a:latin typeface="Calibri"/>
              </a:rPr>
              <a:pPr/>
              <a:t>11/6/17</a:t>
            </a:fld>
            <a:endParaRPr lang="en-US">
              <a:solidFill>
                <a:srgbClr val="4B4B4B"/>
              </a:solidFill>
              <a:latin typeface="Calibri"/>
            </a:endParaRPr>
          </a:p>
        </p:txBody>
      </p:sp>
      <p:sp>
        <p:nvSpPr>
          <p:cNvPr id="3" name="Footer Placeholder 2"/>
          <p:cNvSpPr>
            <a:spLocks noGrp="1"/>
          </p:cNvSpPr>
          <p:nvPr>
            <p:ph type="ftr" sz="quarter" idx="11"/>
          </p:nvPr>
        </p:nvSpPr>
        <p:spPr>
          <a:xfrm>
            <a:off x="3124200" y="4767264"/>
            <a:ext cx="2895600" cy="273844"/>
          </a:xfrm>
          <a:prstGeom prst="rect">
            <a:avLst/>
          </a:prstGeom>
        </p:spPr>
        <p:txBody>
          <a:bodyPr/>
          <a:lstStyle/>
          <a:p>
            <a:endParaRPr lang="en-US">
              <a:solidFill>
                <a:srgbClr val="4B4B4B"/>
              </a:solidFill>
              <a:latin typeface="Calibri"/>
            </a:endParaRPr>
          </a:p>
        </p:txBody>
      </p:sp>
      <p:sp>
        <p:nvSpPr>
          <p:cNvPr id="4" name="Slide Number Placeholder 3"/>
          <p:cNvSpPr>
            <a:spLocks noGrp="1"/>
          </p:cNvSpPr>
          <p:nvPr>
            <p:ph type="sldNum" sz="quarter" idx="12"/>
          </p:nvPr>
        </p:nvSpPr>
        <p:spPr/>
        <p:txBody>
          <a:bodyPr/>
          <a:lstStyle/>
          <a:p>
            <a:fld id="{8D569746-BAAD-2D40-8F01-0CF5BFAC8574}" type="slidenum">
              <a:rPr>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924124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18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710370"/>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02" y="3404824"/>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485" y="295730"/>
            <a:ext cx="2546597" cy="1750786"/>
          </a:xfrm>
          <a:prstGeom prst="rect">
            <a:avLst/>
          </a:prstGeom>
        </p:spPr>
      </p:pic>
      <p:sp>
        <p:nvSpPr>
          <p:cNvPr id="5" name="Rectangle 4"/>
          <p:cNvSpPr/>
          <p:nvPr userDrawn="1"/>
        </p:nvSpPr>
        <p:spPr>
          <a:xfrm>
            <a:off x="7757886" y="130629"/>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3472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1"/>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2006" y="1670434"/>
            <a:ext cx="8431550" cy="714713"/>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27" y="245270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7343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4" y="72933"/>
            <a:ext cx="8531225" cy="619078"/>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2376339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70411"/>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7539602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882477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70411"/>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976250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328329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05978"/>
            <a:ext cx="8229600" cy="857250"/>
          </a:xfrm>
          <a:prstGeom prst="rect">
            <a:avLst/>
          </a:prstGeom>
        </p:spPr>
        <p:txBody>
          <a:bodyPr lIns="91413" tIns="91413" rIns="91413" bIns="91413"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200150"/>
            <a:ext cx="8229600" cy="3725680"/>
          </a:xfrm>
          <a:prstGeom prst="rect">
            <a:avLst/>
          </a:prstGeom>
        </p:spPr>
        <p:txBody>
          <a:bodyPr lIns="91413" tIns="91413" rIns="91413" bIns="91413"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767582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14" y="4663216"/>
            <a:ext cx="548703" cy="393637"/>
          </a:xfrm>
          <a:prstGeom prst="rect">
            <a:avLst/>
          </a:prstGeom>
          <a:noFill/>
          <a:ln>
            <a:noFill/>
          </a:ln>
        </p:spPr>
        <p:txBody>
          <a:bodyPr lIns="91425" tIns="91425" rIns="91425" bIns="91425" anchor="ctr" anchorCtr="0">
            <a:noAutofit/>
          </a:bodyPr>
          <a:lstStyle/>
          <a:p>
            <a:pPr algn="r">
              <a:buClr>
                <a:srgbClr val="595959"/>
              </a:buClr>
              <a:buSzPct val="25000"/>
              <a:buFont typeface="Helvetica Neue"/>
              <a:buNone/>
            </a:pPr>
            <a:fld id="{00000000-1234-1234-1234-123412341234}" type="slidenum">
              <a:rPr lang="en" sz="1000">
                <a:solidFill>
                  <a:srgbClr val="595959"/>
                </a:solidFill>
                <a:latin typeface="Helvetica Neue"/>
                <a:ea typeface="Helvetica Neue"/>
                <a:cs typeface="Helvetica Neue"/>
                <a:sym typeface="Helvetica Neue"/>
              </a:rPr>
              <a:pPr algn="r">
                <a:buClr>
                  <a:srgbClr val="595959"/>
                </a:buClr>
                <a:buSzPct val="25000"/>
                <a:buFont typeface="Helvetica Neue"/>
                <a:buNone/>
              </a:pPr>
              <a:t>‹#›</a:t>
            </a:fld>
            <a:endParaRPr lang="en" sz="10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97950"/>
            <a:ext cx="7776600" cy="423000"/>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2870740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itle Option 1">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283" y="4567428"/>
            <a:ext cx="992286" cy="576073"/>
          </a:xfrm>
          <a:prstGeom prst="rect">
            <a:avLst/>
          </a:prstGeom>
        </p:spPr>
      </p:pic>
      <p:sp>
        <p:nvSpPr>
          <p:cNvPr id="6" name="TextBox 5"/>
          <p:cNvSpPr txBox="1"/>
          <p:nvPr/>
        </p:nvSpPr>
        <p:spPr>
          <a:xfrm>
            <a:off x="374397" y="4747383"/>
            <a:ext cx="4427624" cy="205618"/>
          </a:xfrm>
          <a:prstGeom prst="rect">
            <a:avLst/>
          </a:prstGeom>
          <a:noFill/>
          <a:ln>
            <a:noFill/>
          </a:ln>
        </p:spPr>
        <p:txBody>
          <a:bodyPr wrap="square" lIns="0" tIns="0" rIns="0" bIns="0" rtlCol="0">
            <a:noAutofit/>
          </a:bodyPr>
          <a:lstStyle/>
          <a:p>
            <a:pPr defTabSz="342900">
              <a:lnSpc>
                <a:spcPts val="563"/>
              </a:lnSpc>
              <a:defRPr/>
            </a:pPr>
            <a:r>
              <a:rPr lang="en-US" sz="500" dirty="0">
                <a:solidFill>
                  <a:prstClr val="white"/>
                </a:solidFill>
                <a:latin typeface="Calibri" charset="0"/>
                <a:ea typeface="ＭＳ Ｐゴシック" charset="0"/>
                <a:cs typeface="ＭＳ Ｐゴシック" charset="0"/>
              </a:rPr>
              <a:t>© 2017 AT&amp;T Intellectual Property. All rights reserved. AT&amp;T, Globe logo, Mobilizing Your World and DIRECTV are registered trademarks and service marks of AT&amp;T Intellectual Property and/or AT&amp;T affiliated companies. All other marks are the property of their respective owners.</a:t>
            </a:r>
          </a:p>
        </p:txBody>
      </p:sp>
      <p:sp>
        <p:nvSpPr>
          <p:cNvPr id="14" name="Text Placeholder 13"/>
          <p:cNvSpPr>
            <a:spLocks noGrp="1"/>
          </p:cNvSpPr>
          <p:nvPr>
            <p:ph type="body" sz="quarter" idx="14"/>
          </p:nvPr>
        </p:nvSpPr>
        <p:spPr>
          <a:xfrm>
            <a:off x="374197" y="446144"/>
            <a:ext cx="4208463" cy="183365"/>
          </a:xfrm>
        </p:spPr>
        <p:txBody>
          <a:bodyPr/>
          <a:lstStyle>
            <a:lvl1pPr marL="0" indent="0">
              <a:spcAft>
                <a:spcPts val="300"/>
              </a:spcAft>
              <a:buFontTx/>
              <a:buNone/>
              <a:defRPr sz="1100" b="0" i="0">
                <a:solidFill>
                  <a:schemeClr val="bg2"/>
                </a:solidFill>
              </a:defRPr>
            </a:lvl1pPr>
            <a:lvl2pPr marL="0" indent="0">
              <a:spcAft>
                <a:spcPts val="300"/>
              </a:spcAft>
              <a:buFontTx/>
              <a:buNone/>
              <a:defRPr sz="1100">
                <a:solidFill>
                  <a:schemeClr val="bg2"/>
                </a:solidFill>
              </a:defRPr>
            </a:lvl2pPr>
            <a:lvl3pPr marL="0" indent="0">
              <a:spcAft>
                <a:spcPts val="300"/>
              </a:spcAft>
              <a:buFontTx/>
              <a:buNone/>
              <a:defRPr sz="1100">
                <a:solidFill>
                  <a:schemeClr val="bg2"/>
                </a:solidFill>
              </a:defRPr>
            </a:lvl3pPr>
            <a:lvl4pPr marL="0" indent="0">
              <a:spcAft>
                <a:spcPts val="300"/>
              </a:spcAft>
              <a:buFontTx/>
              <a:buNone/>
              <a:defRPr sz="1100">
                <a:solidFill>
                  <a:schemeClr val="bg2"/>
                </a:solidFill>
              </a:defRPr>
            </a:lvl4pPr>
            <a:lvl5pPr marL="0" indent="0">
              <a:spcAft>
                <a:spcPts val="300"/>
              </a:spcAft>
              <a:buFontTx/>
              <a:buNone/>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374196" y="695325"/>
            <a:ext cx="8408988" cy="1142324"/>
          </a:xfrm>
          <a:effectLst/>
        </p:spPr>
        <p:txBody>
          <a:bodyPr anchor="b" anchorCtr="0"/>
          <a:lstStyle>
            <a:lvl1pPr>
              <a:lnSpc>
                <a:spcPct val="82000"/>
              </a:lnSpc>
              <a:spcAft>
                <a:spcPts val="600"/>
              </a:spcAft>
              <a:defRPr sz="2700">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8"/>
          </p:nvPr>
        </p:nvSpPr>
        <p:spPr>
          <a:xfrm>
            <a:off x="374196" y="1844802"/>
            <a:ext cx="8412480" cy="685800"/>
          </a:xfrm>
          <a:effectLst/>
        </p:spPr>
        <p:txBody>
          <a:bodyPr/>
          <a:lstStyle>
            <a:lvl1pPr>
              <a:defRPr/>
            </a:lvl1pPr>
          </a:lstStyle>
          <a:p>
            <a:pPr lvl="0"/>
            <a:r>
              <a:rPr lang="en-US"/>
              <a:t>Click to edit Master text styles</a:t>
            </a:r>
          </a:p>
        </p:txBody>
      </p:sp>
      <p:sp>
        <p:nvSpPr>
          <p:cNvPr id="10" name="Text Placeholder 9"/>
          <p:cNvSpPr>
            <a:spLocks noGrp="1"/>
          </p:cNvSpPr>
          <p:nvPr>
            <p:ph type="body" sz="quarter" idx="13"/>
          </p:nvPr>
        </p:nvSpPr>
        <p:spPr>
          <a:xfrm>
            <a:off x="374197" y="2606041"/>
            <a:ext cx="4208463" cy="1751408"/>
          </a:xfrm>
        </p:spPr>
        <p:txBody>
          <a:bodyPr/>
          <a:lstStyle>
            <a:lvl1pPr marL="0" indent="0">
              <a:lnSpc>
                <a:spcPct val="100000"/>
              </a:lnSpc>
              <a:spcAft>
                <a:spcPts val="450"/>
              </a:spcAft>
              <a:buFontTx/>
              <a:buNone/>
              <a:defRPr sz="1500">
                <a:solidFill>
                  <a:schemeClr val="bg2"/>
                </a:solidFill>
              </a:defRPr>
            </a:lvl1pPr>
            <a:lvl2pPr marL="0" indent="0">
              <a:lnSpc>
                <a:spcPct val="100000"/>
              </a:lnSpc>
              <a:spcAft>
                <a:spcPts val="450"/>
              </a:spcAft>
              <a:buFontTx/>
              <a:buNone/>
              <a:defRPr sz="1500">
                <a:solidFill>
                  <a:schemeClr val="bg2"/>
                </a:solidFill>
              </a:defRPr>
            </a:lvl2pPr>
            <a:lvl3pPr marL="0" indent="0">
              <a:lnSpc>
                <a:spcPct val="100000"/>
              </a:lnSpc>
              <a:spcAft>
                <a:spcPts val="450"/>
              </a:spcAft>
              <a:buFontTx/>
              <a:buNone/>
              <a:defRPr sz="1500">
                <a:solidFill>
                  <a:schemeClr val="bg2"/>
                </a:solidFill>
              </a:defRPr>
            </a:lvl3pPr>
            <a:lvl4pPr marL="0" indent="0">
              <a:lnSpc>
                <a:spcPct val="100000"/>
              </a:lnSpc>
              <a:spcAft>
                <a:spcPts val="450"/>
              </a:spcAft>
              <a:buFontTx/>
              <a:buNone/>
              <a:defRPr sz="1500">
                <a:solidFill>
                  <a:schemeClr val="bg2"/>
                </a:solidFill>
              </a:defRPr>
            </a:lvl4pPr>
            <a:lvl5pPr marL="0" indent="0">
              <a:lnSpc>
                <a:spcPct val="100000"/>
              </a:lnSpc>
              <a:spcAft>
                <a:spcPts val="450"/>
              </a:spcAft>
              <a:buFontTx/>
              <a:buNone/>
              <a:defRPr sz="15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24723377"/>
      </p:ext>
    </p:extLst>
  </p:cSld>
  <p:clrMapOvr>
    <a:overrideClrMapping bg1="dk1" tx1="lt1" bg2="dk2" tx2="lt2" accent1="accent1" accent2="accent2" accent3="accent3" accent4="accent4" accent5="accent5" accent6="accent6" hlink="hlink" folHlink="folHlink"/>
  </p:clrMapOvr>
  <p:hf hdr="0" dt="0"/>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3 Content">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defRPr/>
            </a:pPr>
            <a:fld id="{8074B6C9-7640-0346-9181-9D7622A30249}" type="slidenum">
              <a:rPr lang="en-US" smtClean="0">
                <a:solidFill>
                  <a:srgbClr val="000000"/>
                </a:solidFill>
              </a:rPr>
              <a:pPr>
                <a:defRPr/>
              </a:pPr>
              <a:t>‹#›</a:t>
            </a:fld>
            <a:endParaRPr lang="en-US" dirty="0">
              <a:solidFill>
                <a:srgbClr val="000000"/>
              </a:solidFill>
            </a:endParaRPr>
          </a:p>
        </p:txBody>
      </p:sp>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6" name="Content Placeholder 5"/>
          <p:cNvSpPr>
            <a:spLocks noGrp="1"/>
          </p:cNvSpPr>
          <p:nvPr>
            <p:ph sz="quarter" idx="12"/>
          </p:nvPr>
        </p:nvSpPr>
        <p:spPr>
          <a:xfrm>
            <a:off x="368300" y="857250"/>
            <a:ext cx="5250883" cy="360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5"/>
          <p:cNvSpPr>
            <a:spLocks noGrp="1"/>
          </p:cNvSpPr>
          <p:nvPr>
            <p:ph sz="quarter" idx="13"/>
          </p:nvPr>
        </p:nvSpPr>
        <p:spPr>
          <a:xfrm>
            <a:off x="5811621" y="857250"/>
            <a:ext cx="2965667" cy="360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13174891"/>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Globe White Background">
    <p:spTree>
      <p:nvGrpSpPr>
        <p:cNvPr id="1" name=""/>
        <p:cNvGrpSpPr/>
        <p:nvPr/>
      </p:nvGrpSpPr>
      <p:grpSpPr>
        <a:xfrm>
          <a:off x="0" y="0"/>
          <a:ext cx="0" cy="0"/>
          <a:chOff x="0" y="0"/>
          <a:chExt cx="0" cy="0"/>
        </a:xfrm>
      </p:grpSpPr>
      <p:sp>
        <p:nvSpPr>
          <p:cNvPr id="14" name="Rectangle 13"/>
          <p:cNvSpPr/>
          <p:nvPr/>
        </p:nvSpPr>
        <p:spPr bwMode="white">
          <a:xfrm>
            <a:off x="211667" y="1"/>
            <a:ext cx="5068053" cy="3777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400" fontAlgn="base">
              <a:spcBef>
                <a:spcPct val="0"/>
              </a:spcBef>
              <a:spcAft>
                <a:spcPct val="0"/>
              </a:spcAft>
            </a:pPr>
            <a:endParaRPr lang="en-US">
              <a:solidFill>
                <a:prstClr val="white"/>
              </a:solidFill>
              <a:latin typeface="Calibri"/>
            </a:endParaRPr>
          </a:p>
        </p:txBody>
      </p:sp>
      <p:sp>
        <p:nvSpPr>
          <p:cNvPr id="15" name="Rectangle 14"/>
          <p:cNvSpPr/>
          <p:nvPr/>
        </p:nvSpPr>
        <p:spPr bwMode="white">
          <a:xfrm>
            <a:off x="7632700" y="4559037"/>
            <a:ext cx="1511300" cy="5844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400" fontAlgn="base">
              <a:spcBef>
                <a:spcPct val="0"/>
              </a:spcBef>
              <a:spcAft>
                <a:spcPct val="0"/>
              </a:spcAft>
            </a:pPr>
            <a:endParaRPr lang="en-US">
              <a:solidFill>
                <a:prstClr val="white"/>
              </a:solidFill>
              <a:latin typeface="Calibri"/>
            </a:endParaRPr>
          </a:p>
        </p:txBody>
      </p:sp>
      <p:pic>
        <p:nvPicPr>
          <p:cNvPr id="2" name="Picture 1" descr="att_hz_lkp_rgb_p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2349" y="1429703"/>
            <a:ext cx="3543879" cy="2057404"/>
          </a:xfrm>
          <a:prstGeom prst="rect">
            <a:avLst/>
          </a:prstGeom>
        </p:spPr>
      </p:pic>
    </p:spTree>
    <p:extLst>
      <p:ext uri="{BB962C8B-B14F-4D97-AF65-F5344CB8AC3E}">
        <p14:creationId xmlns:p14="http://schemas.microsoft.com/office/powerpoint/2010/main" val="2813002168"/>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ext White Back">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lvl1pPr algn="l">
              <a:defRPr/>
            </a:lvl1pPr>
          </a:lstStyle>
          <a:p>
            <a:fld id="{5BD36294-2849-48A8-8531-5354CF3095D2}" type="slidenum">
              <a:rPr lang="en-US" smtClean="0">
                <a:solidFill>
                  <a:srgbClr val="666666"/>
                </a:solidFill>
              </a:rPr>
              <a:pPr/>
              <a:t>‹#›</a:t>
            </a:fld>
            <a:endParaRPr lang="en-US" dirty="0">
              <a:solidFill>
                <a:srgbClr val="666666"/>
              </a:solidFill>
            </a:endParaRPr>
          </a:p>
        </p:txBody>
      </p:sp>
      <p:sp>
        <p:nvSpPr>
          <p:cNvPr id="2" name="Title 1"/>
          <p:cNvSpPr>
            <a:spLocks noGrp="1"/>
          </p:cNvSpPr>
          <p:nvPr>
            <p:ph type="title"/>
          </p:nvPr>
        </p:nvSpPr>
        <p:spPr>
          <a:xfrm>
            <a:off x="549283" y="297656"/>
            <a:ext cx="8045450" cy="582930"/>
          </a:xfrm>
        </p:spPr>
        <p:txBody>
          <a:bodyPr/>
          <a:lstStyle/>
          <a:p>
            <a:r>
              <a:rPr lang="en-US"/>
              <a:t>Click to edit Master title style</a:t>
            </a:r>
            <a:endParaRPr lang="en-US" dirty="0"/>
          </a:p>
        </p:txBody>
      </p:sp>
      <p:sp>
        <p:nvSpPr>
          <p:cNvPr id="3" name="Content Placeholder 2"/>
          <p:cNvSpPr>
            <a:spLocks noGrp="1"/>
          </p:cNvSpPr>
          <p:nvPr>
            <p:ph idx="1"/>
          </p:nvPr>
        </p:nvSpPr>
        <p:spPr>
          <a:xfrm>
            <a:off x="549276" y="960835"/>
            <a:ext cx="8041942" cy="3499247"/>
          </a:xfrm>
        </p:spPr>
        <p:txBody>
          <a:bodyPr/>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550088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theme" Target="../theme/theme2.xml"/><Relationship Id="rId10"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theme" Target="../theme/theme3.xml"/><Relationship Id="rId11" Type="http://schemas.openxmlformats.org/officeDocument/2006/relationships/image" Target="../media/image1.png"/><Relationship Id="rId1" Type="http://schemas.openxmlformats.org/officeDocument/2006/relationships/slideLayout" Target="../slideLayouts/slideLayout20.xml"/><Relationship Id="rId2"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theme" Target="../theme/theme4.xml"/><Relationship Id="rId6" Type="http://schemas.openxmlformats.org/officeDocument/2006/relationships/image" Target="../media/image4.png"/><Relationship Id="rId1" Type="http://schemas.openxmlformats.org/officeDocument/2006/relationships/slideLayout" Target="../slideLayouts/slideLayout29.xml"/><Relationship Id="rId2"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03ABAF6-761F-4441-9DB7-435A84591374}" type="datetimeFigureOut">
              <a:t>11/6/17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1CC4C9A-F90F-BA48-9732-86202936CA78}" type="slidenum">
              <a:t>‹#›</a:t>
            </a:fld>
            <a:endParaRPr lang="en-US"/>
          </a:p>
        </p:txBody>
      </p:sp>
    </p:spTree>
    <p:extLst>
      <p:ext uri="{BB962C8B-B14F-4D97-AF65-F5344CB8AC3E}">
        <p14:creationId xmlns:p14="http://schemas.microsoft.com/office/powerpoint/2010/main" val="15129047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p:nvPicPr>
        <p:blipFill rotWithShape="1">
          <a:blip r:embed="rId10">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95773722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userDrawn="1"/>
        </p:nvPicPr>
        <p:blipFill rotWithShape="1">
          <a:blip r:embed="rId11">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46687672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tt_hz_lkp_rgb_po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9565" y="4567428"/>
            <a:ext cx="992286" cy="576073"/>
          </a:xfrm>
          <a:prstGeom prst="rect">
            <a:avLst/>
          </a:prstGeom>
        </p:spPr>
      </p:pic>
      <p:sp>
        <p:nvSpPr>
          <p:cNvPr id="6" name="Slide Number Placeholder 5"/>
          <p:cNvSpPr>
            <a:spLocks noGrp="1"/>
          </p:cNvSpPr>
          <p:nvPr>
            <p:ph type="sldNum" sz="quarter" idx="4"/>
          </p:nvPr>
        </p:nvSpPr>
        <p:spPr>
          <a:xfrm>
            <a:off x="366769" y="4798696"/>
            <a:ext cx="220607" cy="168593"/>
          </a:xfrm>
          <a:prstGeom prst="rect">
            <a:avLst/>
          </a:prstGeom>
        </p:spPr>
        <p:txBody>
          <a:bodyPr vert="horz" lIns="0" tIns="0" rIns="0" bIns="0" rtlCol="0" anchor="t"/>
          <a:lstStyle>
            <a:lvl1pPr algn="l">
              <a:lnSpc>
                <a:spcPts val="750"/>
              </a:lnSpc>
              <a:defRPr sz="600" b="0">
                <a:solidFill>
                  <a:schemeClr val="tx2"/>
                </a:solidFill>
              </a:defRPr>
            </a:lvl1pPr>
          </a:lstStyle>
          <a:p>
            <a:pPr defTabSz="914400" fontAlgn="base">
              <a:spcBef>
                <a:spcPct val="0"/>
              </a:spcBef>
              <a:spcAft>
                <a:spcPct val="0"/>
              </a:spcAft>
              <a:defRPr/>
            </a:pPr>
            <a:fld id="{8074B6C9-7640-0346-9181-9D7622A30249}" type="slidenum">
              <a:rPr lang="en-US" smtClean="0">
                <a:solidFill>
                  <a:srgbClr val="000000"/>
                </a:solidFill>
                <a:latin typeface="Calibri" charset="0"/>
                <a:ea typeface="ＭＳ Ｐゴシック" charset="0"/>
                <a:cs typeface="ＭＳ Ｐゴシック" charset="0"/>
              </a:rPr>
              <a:pPr defTabSz="914400" fontAlgn="base">
                <a:spcBef>
                  <a:spcPct val="0"/>
                </a:spcBef>
                <a:spcAft>
                  <a:spcPct val="0"/>
                </a:spcAft>
                <a:defRPr/>
              </a:pPr>
              <a:t>‹#›</a:t>
            </a:fld>
            <a:endParaRPr lang="en-US" dirty="0">
              <a:solidFill>
                <a:srgbClr val="000000"/>
              </a:solidFill>
              <a:latin typeface="Calibri" charset="0"/>
              <a:ea typeface="ＭＳ Ｐゴシック" charset="0"/>
              <a:cs typeface="ＭＳ Ｐゴシック" charset="0"/>
            </a:endParaRPr>
          </a:p>
        </p:txBody>
      </p:sp>
      <p:sp>
        <p:nvSpPr>
          <p:cNvPr id="10" name="TextBox 9"/>
          <p:cNvSpPr txBox="1"/>
          <p:nvPr/>
        </p:nvSpPr>
        <p:spPr>
          <a:xfrm>
            <a:off x="380125" y="170123"/>
            <a:ext cx="8408988" cy="137058"/>
          </a:xfrm>
          <a:prstGeom prst="rect">
            <a:avLst/>
          </a:prstGeom>
          <a:noFill/>
          <a:ln>
            <a:noFill/>
          </a:ln>
        </p:spPr>
        <p:txBody>
          <a:bodyPr wrap="square" lIns="0" tIns="0" rIns="0" bIns="0" rtlCol="0">
            <a:noAutofit/>
          </a:bodyPr>
          <a:lstStyle/>
          <a:p>
            <a:pPr defTabSz="914400" fontAlgn="base">
              <a:spcBef>
                <a:spcPct val="0"/>
              </a:spcBef>
              <a:spcAft>
                <a:spcPct val="0"/>
              </a:spcAft>
            </a:pPr>
            <a:r>
              <a:rPr lang="en-US" sz="800" dirty="0">
                <a:solidFill>
                  <a:srgbClr val="5A5A5A"/>
                </a:solidFill>
                <a:latin typeface="Calibri" charset="0"/>
                <a:ea typeface="ＭＳ Ｐゴシック" charset="0"/>
                <a:cs typeface="ＭＳ Ｐゴシック" charset="0"/>
              </a:rPr>
              <a:t>Broadband Access Pivot to Disaggregation and Microservices</a:t>
            </a:r>
            <a:endParaRPr lang="en-US" sz="800" b="1" dirty="0">
              <a:solidFill>
                <a:srgbClr val="5A5A5A"/>
              </a:solidFill>
              <a:latin typeface="Calibri" charset="0"/>
              <a:ea typeface="ＭＳ Ｐゴシック" charset="0"/>
              <a:cs typeface="ＭＳ Ｐゴシック" charset="0"/>
            </a:endParaRPr>
          </a:p>
        </p:txBody>
      </p:sp>
      <p:sp>
        <p:nvSpPr>
          <p:cNvPr id="2" name="Title Placeholder 1"/>
          <p:cNvSpPr>
            <a:spLocks noGrp="1"/>
          </p:cNvSpPr>
          <p:nvPr>
            <p:ph type="title"/>
          </p:nvPr>
        </p:nvSpPr>
        <p:spPr>
          <a:xfrm>
            <a:off x="368300" y="392084"/>
            <a:ext cx="8408988" cy="256655"/>
          </a:xfrm>
          <a:prstGeom prst="rect">
            <a:avLst/>
          </a:prstGeom>
        </p:spPr>
        <p:txBody>
          <a:bodyPr vert="horz" lIns="0" tIns="0" rIns="0" bIns="0" rtlCol="0" anchor="t">
            <a:noAutofit/>
          </a:bodyPr>
          <a:lstStyle/>
          <a:p>
            <a:r>
              <a:rPr lang="en-US" dirty="0"/>
              <a:t>Click to edit Master title style</a:t>
            </a:r>
          </a:p>
        </p:txBody>
      </p:sp>
      <p:sp>
        <p:nvSpPr>
          <p:cNvPr id="3" name="Text Placeholder 2"/>
          <p:cNvSpPr>
            <a:spLocks noGrp="1"/>
          </p:cNvSpPr>
          <p:nvPr>
            <p:ph type="body" idx="1"/>
          </p:nvPr>
        </p:nvSpPr>
        <p:spPr>
          <a:xfrm>
            <a:off x="368300" y="854251"/>
            <a:ext cx="8408988" cy="3602259"/>
          </a:xfrm>
          <a:prstGeom prst="rect">
            <a:avLst/>
          </a:prstGeom>
        </p:spPr>
        <p:txBody>
          <a:bodyPr vert="horz" lIns="0" tIns="0" rIns="0" bIns="0" rtlCol="0">
            <a:noAutofit/>
          </a:bodyPr>
          <a:lstStyle/>
          <a:p>
            <a:pPr lvl="0"/>
            <a:r>
              <a:rPr lang="en-US" dirty="0"/>
              <a:t>Click to edit Master text styles</a:t>
            </a:r>
          </a:p>
          <a:p>
            <a:pPr lvl="1"/>
            <a:r>
              <a:rPr lang="en-US" dirty="0"/>
              <a:t>Second level </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
        <p:nvSpPr>
          <p:cNvPr id="7" name="TextBox 6"/>
          <p:cNvSpPr txBox="1"/>
          <p:nvPr userDrawn="1"/>
        </p:nvSpPr>
        <p:spPr>
          <a:xfrm>
            <a:off x="1908925" y="4780184"/>
            <a:ext cx="4427624" cy="205618"/>
          </a:xfrm>
          <a:prstGeom prst="rect">
            <a:avLst/>
          </a:prstGeom>
          <a:noFill/>
          <a:ln>
            <a:noFill/>
          </a:ln>
        </p:spPr>
        <p:txBody>
          <a:bodyPr wrap="square" lIns="0" tIns="0" rIns="0" bIns="0" rtlCol="0">
            <a:noAutofit/>
          </a:bodyPr>
          <a:lstStyle/>
          <a:p>
            <a:pPr defTabSz="342900">
              <a:lnSpc>
                <a:spcPts val="563"/>
              </a:lnSpc>
              <a:defRPr/>
            </a:pPr>
            <a:r>
              <a:rPr lang="en-US" sz="500" dirty="0">
                <a:solidFill>
                  <a:srgbClr val="000000"/>
                </a:solidFill>
                <a:latin typeface="Calibri" charset="0"/>
                <a:ea typeface="ＭＳ Ｐゴシック" charset="0"/>
                <a:cs typeface="ＭＳ Ｐゴシック" charset="0"/>
              </a:rPr>
              <a:t>© 2017 AT&amp;T Intellectual Property. All rights reserved. AT&amp;T, Globe logo, Mobilizing Your World and DIRECTV are registered trademarks and service marks of AT&amp;T Intellectual Property and/or AT&amp;T affiliated companies. All other marks are the property of their respective owners.</a:t>
            </a:r>
          </a:p>
        </p:txBody>
      </p:sp>
    </p:spTree>
    <p:extLst>
      <p:ext uri="{BB962C8B-B14F-4D97-AF65-F5344CB8AC3E}">
        <p14:creationId xmlns:p14="http://schemas.microsoft.com/office/powerpoint/2010/main" val="206123456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Lst>
  <p:hf hdr="0" dt="0"/>
  <p:txStyles>
    <p:titleStyle>
      <a:lvl1pPr algn="l" defTabSz="342900" rtl="0" eaLnBrk="1" latinLnBrk="0" hangingPunct="1">
        <a:lnSpc>
          <a:spcPct val="110000"/>
        </a:lnSpc>
        <a:spcBef>
          <a:spcPct val="0"/>
        </a:spcBef>
        <a:spcAft>
          <a:spcPts val="750"/>
        </a:spcAft>
        <a:buNone/>
        <a:defRPr sz="1400"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342900" rtl="0" eaLnBrk="1" latinLnBrk="0" hangingPunct="1">
        <a:lnSpc>
          <a:spcPct val="90000"/>
        </a:lnSpc>
        <a:spcBef>
          <a:spcPts val="0"/>
        </a:spcBef>
        <a:spcAft>
          <a:spcPts val="450"/>
        </a:spcAft>
        <a:buClr>
          <a:schemeClr val="tx1"/>
        </a:buClr>
        <a:buFont typeface="Arial"/>
        <a:buNone/>
        <a:defRPr sz="1800" kern="1200">
          <a:solidFill>
            <a:schemeClr val="tx1"/>
          </a:solidFill>
          <a:latin typeface="+mn-lt"/>
          <a:ea typeface="+mn-ea"/>
          <a:cs typeface="+mn-cs"/>
        </a:defRPr>
      </a:lvl1pPr>
      <a:lvl2pPr marL="0" indent="0" algn="l" defTabSz="342900" rtl="0" eaLnBrk="1" latinLnBrk="0" hangingPunct="1">
        <a:lnSpc>
          <a:spcPct val="100000"/>
        </a:lnSpc>
        <a:spcBef>
          <a:spcPts val="0"/>
        </a:spcBef>
        <a:spcAft>
          <a:spcPts val="600"/>
        </a:spcAft>
        <a:buClr>
          <a:schemeClr val="tx2"/>
        </a:buClr>
        <a:buFontTx/>
        <a:buNone/>
        <a:defRPr sz="1100" kern="1200" baseline="0">
          <a:solidFill>
            <a:schemeClr val="tx2"/>
          </a:solidFill>
          <a:latin typeface="+mn-lt"/>
          <a:ea typeface="+mn-ea"/>
          <a:cs typeface="+mn-cs"/>
        </a:defRPr>
      </a:lvl2pPr>
      <a:lvl3pPr marL="171450" indent="-171450" algn="l" defTabSz="342900" rtl="0" eaLnBrk="1" latinLnBrk="0" hangingPunct="1">
        <a:lnSpc>
          <a:spcPct val="100000"/>
        </a:lnSpc>
        <a:spcBef>
          <a:spcPts val="0"/>
        </a:spcBef>
        <a:spcAft>
          <a:spcPts val="600"/>
        </a:spcAft>
        <a:buClr>
          <a:schemeClr val="tx2"/>
        </a:buClr>
        <a:buFont typeface="Lucida Grande"/>
        <a:buChar char="–"/>
        <a:defRPr sz="1100" kern="1200" baseline="0">
          <a:solidFill>
            <a:schemeClr val="tx2"/>
          </a:solidFill>
          <a:latin typeface="+mn-lt"/>
          <a:ea typeface="+mn-ea"/>
          <a:cs typeface="+mn-cs"/>
        </a:defRPr>
      </a:lvl3pPr>
      <a:lvl4pPr marL="342900" indent="-173831" algn="l" defTabSz="342900" rtl="0" eaLnBrk="1" latinLnBrk="0" hangingPunct="1">
        <a:lnSpc>
          <a:spcPct val="100000"/>
        </a:lnSpc>
        <a:spcBef>
          <a:spcPts val="0"/>
        </a:spcBef>
        <a:spcAft>
          <a:spcPts val="600"/>
        </a:spcAft>
        <a:buClr>
          <a:schemeClr val="tx2"/>
        </a:buClr>
        <a:buFont typeface="Arial"/>
        <a:buChar char="•"/>
        <a:defRPr sz="1100" kern="1200">
          <a:solidFill>
            <a:schemeClr val="tx2"/>
          </a:solidFill>
          <a:latin typeface="+mn-lt"/>
          <a:ea typeface="+mn-ea"/>
          <a:cs typeface="+mn-cs"/>
        </a:defRPr>
      </a:lvl4pPr>
      <a:lvl5pPr marL="514350" indent="-171450" algn="l" defTabSz="342900" rtl="0" eaLnBrk="1" latinLnBrk="0" hangingPunct="1">
        <a:lnSpc>
          <a:spcPct val="100000"/>
        </a:lnSpc>
        <a:spcBef>
          <a:spcPts val="0"/>
        </a:spcBef>
        <a:spcAft>
          <a:spcPts val="600"/>
        </a:spcAft>
        <a:buClr>
          <a:schemeClr val="tx2"/>
        </a:buClr>
        <a:buFont typeface="Lucida Grande"/>
        <a:buChar char="–"/>
        <a:defRPr sz="1100" kern="1200">
          <a:solidFill>
            <a:schemeClr val="tx2"/>
          </a:solidFill>
          <a:latin typeface="+mn-lt"/>
          <a:ea typeface="+mn-ea"/>
          <a:cs typeface="+mn-cs"/>
        </a:defRPr>
      </a:lvl5pPr>
      <a:lvl6pPr marL="688181" indent="-171450" algn="l" defTabSz="342900" rtl="0" eaLnBrk="1" latinLnBrk="0" hangingPunct="1">
        <a:lnSpc>
          <a:spcPct val="100000"/>
        </a:lnSpc>
        <a:spcBef>
          <a:spcPts val="0"/>
        </a:spcBef>
        <a:spcAft>
          <a:spcPts val="600"/>
        </a:spcAft>
        <a:buClr>
          <a:schemeClr val="tx2"/>
        </a:buClr>
        <a:buFont typeface="Lucida Grande"/>
        <a:buChar char="»"/>
        <a:defRPr sz="1100" kern="1200" baseline="0">
          <a:solidFill>
            <a:schemeClr val="tx2"/>
          </a:solidFill>
          <a:latin typeface="+mn-lt"/>
          <a:ea typeface="+mn-ea"/>
          <a:cs typeface="+mn-cs"/>
        </a:defRPr>
      </a:lvl6pPr>
      <a:lvl7pPr marL="857250" indent="-169069" algn="l" defTabSz="342900" rtl="0" eaLnBrk="1" latinLnBrk="0" hangingPunct="1">
        <a:lnSpc>
          <a:spcPct val="100000"/>
        </a:lnSpc>
        <a:spcBef>
          <a:spcPts val="0"/>
        </a:spcBef>
        <a:spcAft>
          <a:spcPts val="600"/>
        </a:spcAft>
        <a:buClr>
          <a:schemeClr val="tx2"/>
        </a:buClr>
        <a:buFont typeface="Arial"/>
        <a:buChar char="•"/>
        <a:defRPr sz="1100" kern="1200">
          <a:solidFill>
            <a:schemeClr val="tx2"/>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25" userDrawn="1">
          <p15:clr>
            <a:srgbClr val="F26B43"/>
          </p15:clr>
        </p15:guide>
        <p15:guide id="2" pos="3840" userDrawn="1">
          <p15:clr>
            <a:srgbClr val="F26B43"/>
          </p15:clr>
        </p15:guide>
        <p15:guide id="3" orient="horz" pos="473" userDrawn="1">
          <p15:clr>
            <a:srgbClr val="F26B43"/>
          </p15:clr>
        </p15:guide>
        <p15:guide id="4" orient="horz" pos="743" userDrawn="1">
          <p15:clr>
            <a:srgbClr val="F26B43"/>
          </p15:clr>
        </p15:guide>
        <p15:guide id="5" orient="horz" pos="3696" userDrawn="1">
          <p15:clr>
            <a:srgbClr val="F26B43"/>
          </p15:clr>
        </p15:guide>
        <p15:guide id="6" orient="horz" pos="4091" userDrawn="1">
          <p15:clr>
            <a:srgbClr val="F26B43"/>
          </p15:clr>
        </p15:guide>
        <p15:guide id="7" pos="308" userDrawn="1">
          <p15:clr>
            <a:srgbClr val="F26B43"/>
          </p15:clr>
        </p15:guide>
        <p15:guide id="8" pos="737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30.xml"/><Relationship Id="rId2"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microsoft.com/office/2007/relationships/hdphoto" Target="../media/hdphoto2.wdp"/><Relationship Id="rId10" Type="http://schemas.microsoft.com/office/2007/relationships/hdphoto" Target="../media/hdphoto3.wdp"/><Relationship Id="rId11" Type="http://schemas.microsoft.com/office/2007/relationships/hdphoto" Target="../media/hdphoto4.wdp"/><Relationship Id="rId1" Type="http://schemas.openxmlformats.org/officeDocument/2006/relationships/slideLayout" Target="../slideLayouts/slideLayout24.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8.gif"/><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png"/><Relationship Id="rId5" Type="http://schemas.openxmlformats.org/officeDocument/2006/relationships/image" Target="../media/image21.png"/><Relationship Id="rId6"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Broadband Access Pivot to Disaggregation and Microservices</a:t>
            </a:r>
          </a:p>
        </p:txBody>
      </p:sp>
      <p:sp>
        <p:nvSpPr>
          <p:cNvPr id="4" name="Text Placeholder 3"/>
          <p:cNvSpPr>
            <a:spLocks noGrp="1"/>
          </p:cNvSpPr>
          <p:nvPr>
            <p:ph type="body" sz="quarter" idx="18"/>
          </p:nvPr>
        </p:nvSpPr>
        <p:spPr/>
        <p:txBody>
          <a:bodyPr/>
          <a:lstStyle/>
          <a:p>
            <a:r>
              <a:rPr lang="en-US" dirty="0"/>
              <a:t>Broadband World Forum, Berlin, October 26, 2017</a:t>
            </a:r>
          </a:p>
        </p:txBody>
      </p:sp>
      <p:grpSp>
        <p:nvGrpSpPr>
          <p:cNvPr id="12" name="Group 11"/>
          <p:cNvGrpSpPr/>
          <p:nvPr/>
        </p:nvGrpSpPr>
        <p:grpSpPr>
          <a:xfrm>
            <a:off x="374197" y="2932699"/>
            <a:ext cx="2434692" cy="1420685"/>
            <a:chOff x="513160" y="4151820"/>
            <a:chExt cx="2353801" cy="1344733"/>
          </a:xfrm>
        </p:grpSpPr>
        <p:sp>
          <p:nvSpPr>
            <p:cNvPr id="13" name="Rectangle 15"/>
            <p:cNvSpPr>
              <a:spLocks noChangeArrowheads="1"/>
            </p:cNvSpPr>
            <p:nvPr/>
          </p:nvSpPr>
          <p:spPr bwMode="auto">
            <a:xfrm>
              <a:off x="513160" y="4182103"/>
              <a:ext cx="2352675" cy="1314450"/>
            </a:xfrm>
            <a:prstGeom prst="rect">
              <a:avLst/>
            </a:prstGeom>
            <a:solidFill>
              <a:sysClr val="window" lastClr="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783">
                <a:defRPr/>
              </a:pPr>
              <a:endParaRPr lang="en-US" altLang="en-US" sz="900" b="1" kern="0">
                <a:solidFill>
                  <a:srgbClr val="000000"/>
                </a:solidFill>
                <a:latin typeface="Calibri"/>
                <a:ea typeface="ＭＳ Ｐゴシック" charset="0"/>
                <a:cs typeface="ＭＳ Ｐゴシック" charset="0"/>
              </a:endParaRPr>
            </a:p>
          </p:txBody>
        </p:sp>
        <p:sp>
          <p:nvSpPr>
            <p:cNvPr id="14" name="Text Box 16"/>
            <p:cNvSpPr txBox="1">
              <a:spLocks noChangeArrowheads="1"/>
            </p:cNvSpPr>
            <p:nvPr/>
          </p:nvSpPr>
          <p:spPr bwMode="auto">
            <a:xfrm>
              <a:off x="1818152" y="4595721"/>
              <a:ext cx="1048809" cy="262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defTabSz="685783">
                <a:defRPr/>
              </a:pPr>
              <a:r>
                <a:rPr lang="en-US" altLang="en-US" sz="1200" b="1" kern="0" dirty="0">
                  <a:solidFill>
                    <a:srgbClr val="000000"/>
                  </a:solidFill>
                  <a:latin typeface="Calibri"/>
                  <a:ea typeface="ＭＳ Ｐゴシック" charset="0"/>
                  <a:cs typeface="ＭＳ Ｐゴシック" charset="0"/>
                </a:rPr>
                <a:t>Tom Anschutz</a:t>
              </a:r>
            </a:p>
          </p:txBody>
        </p:sp>
        <p:sp>
          <p:nvSpPr>
            <p:cNvPr id="15" name="Text Box 17"/>
            <p:cNvSpPr txBox="1">
              <a:spLocks noChangeArrowheads="1"/>
            </p:cNvSpPr>
            <p:nvPr/>
          </p:nvSpPr>
          <p:spPr bwMode="auto">
            <a:xfrm>
              <a:off x="569120" y="4590780"/>
              <a:ext cx="1170367" cy="90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685783">
                <a:defRPr/>
              </a:pPr>
              <a:r>
                <a:rPr lang="en-US" altLang="en-US" sz="800" b="1" kern="0">
                  <a:solidFill>
                    <a:srgbClr val="000000"/>
                  </a:solidFill>
                  <a:latin typeface="Calibri"/>
                  <a:ea typeface="ＭＳ Ｐゴシック" charset="0"/>
                  <a:cs typeface="ＭＳ Ｐゴシック" charset="0"/>
                </a:rPr>
                <a:t>Architecture &amp; Planning</a:t>
              </a:r>
            </a:p>
            <a:p>
              <a:pPr defTabSz="685783">
                <a:defRPr/>
              </a:pPr>
              <a:r>
                <a:rPr lang="en-US" altLang="en-US" sz="800" kern="0">
                  <a:solidFill>
                    <a:srgbClr val="000000"/>
                  </a:solidFill>
                  <a:latin typeface="Calibri"/>
                  <a:ea typeface="ＭＳ Ｐゴシック" charset="0"/>
                  <a:cs typeface="ＭＳ Ｐゴシック" charset="0"/>
                </a:rPr>
                <a:t>1057 Lenox Park Blvd.</a:t>
              </a:r>
            </a:p>
            <a:p>
              <a:pPr defTabSz="685783">
                <a:defRPr/>
              </a:pPr>
              <a:r>
                <a:rPr lang="en-US" altLang="en-US" sz="800" kern="0">
                  <a:solidFill>
                    <a:srgbClr val="000000"/>
                  </a:solidFill>
                  <a:latin typeface="Calibri"/>
                  <a:ea typeface="ＭＳ Ｐゴシック" charset="0"/>
                  <a:cs typeface="ＭＳ Ｐゴシック" charset="0"/>
                </a:rPr>
                <a:t>Room A473</a:t>
              </a:r>
            </a:p>
            <a:p>
              <a:pPr defTabSz="685783">
                <a:defRPr/>
              </a:pPr>
              <a:r>
                <a:rPr lang="en-US" altLang="en-US" sz="800" kern="0">
                  <a:solidFill>
                    <a:srgbClr val="000000"/>
                  </a:solidFill>
                  <a:latin typeface="Calibri"/>
                  <a:ea typeface="ＭＳ Ｐゴシック" charset="0"/>
                  <a:cs typeface="ＭＳ Ｐゴシック" charset="0"/>
                </a:rPr>
                <a:t>Atlanta, GA 30319</a:t>
              </a:r>
            </a:p>
            <a:p>
              <a:pPr defTabSz="685783">
                <a:defRPr/>
              </a:pPr>
              <a:endParaRPr lang="en-US" altLang="en-US" sz="800" kern="0">
                <a:solidFill>
                  <a:srgbClr val="000000"/>
                </a:solidFill>
                <a:latin typeface="Calibri"/>
                <a:ea typeface="ＭＳ Ｐゴシック" charset="0"/>
                <a:cs typeface="ＭＳ Ｐゴシック" charset="0"/>
              </a:endParaRPr>
            </a:p>
            <a:p>
              <a:pPr defTabSz="685783">
                <a:defRPr/>
              </a:pPr>
              <a:r>
                <a:rPr lang="en-US" altLang="en-US" sz="800" kern="0">
                  <a:solidFill>
                    <a:srgbClr val="000000"/>
                  </a:solidFill>
                  <a:latin typeface="Calibri"/>
                  <a:ea typeface="ＭＳ Ｐゴシック" charset="0"/>
                  <a:cs typeface="ＭＳ Ｐゴシック" charset="0"/>
                </a:rPr>
                <a:t>+1.404.499.7003</a:t>
              </a:r>
            </a:p>
            <a:p>
              <a:pPr defTabSz="685783">
                <a:defRPr/>
              </a:pPr>
              <a:r>
                <a:rPr lang="en-US" altLang="en-US" sz="800" kern="0">
                  <a:solidFill>
                    <a:srgbClr val="000000"/>
                  </a:solidFill>
                  <a:latin typeface="Calibri"/>
                  <a:ea typeface="ＭＳ Ｐゴシック" charset="0"/>
                  <a:cs typeface="ＭＳ Ｐゴシック" charset="0"/>
                </a:rPr>
                <a:t>tom.anschutz@att.com</a:t>
              </a:r>
              <a:endParaRPr lang="en-US" altLang="en-US" sz="800" b="1" kern="0">
                <a:solidFill>
                  <a:srgbClr val="000000"/>
                </a:solidFill>
                <a:latin typeface="Calibri"/>
                <a:ea typeface="ＭＳ Ｐゴシック" charset="0"/>
                <a:cs typeface="ＭＳ Ｐゴシック" charset="0"/>
              </a:endParaRPr>
            </a:p>
          </p:txBody>
        </p:sp>
        <p:sp>
          <p:nvSpPr>
            <p:cNvPr id="16" name="Line 18"/>
            <p:cNvSpPr>
              <a:spLocks noChangeShapeType="1"/>
            </p:cNvSpPr>
            <p:nvPr/>
          </p:nvSpPr>
          <p:spPr bwMode="auto">
            <a:xfrm>
              <a:off x="620316" y="4617872"/>
              <a:ext cx="1301354" cy="0"/>
            </a:xfrm>
            <a:prstGeom prst="line">
              <a:avLst/>
            </a:prstGeom>
            <a:noFill/>
            <a:ln w="12700">
              <a:solidFill>
                <a:srgbClr val="009FD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783">
                <a:defRPr/>
              </a:pPr>
              <a:endParaRPr lang="en-US" sz="1500" kern="0">
                <a:solidFill>
                  <a:srgbClr val="009FDB"/>
                </a:solidFill>
                <a:latin typeface="Calibri"/>
                <a:ea typeface="ＭＳ Ｐゴシック" charset="0"/>
                <a:cs typeface="ＭＳ Ｐゴシック" charset="0"/>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0831" y="4151820"/>
              <a:ext cx="987731" cy="573428"/>
            </a:xfrm>
            <a:prstGeom prst="rect">
              <a:avLst/>
            </a:prstGeom>
          </p:spPr>
        </p:pic>
      </p:grpSp>
      <p:sp>
        <p:nvSpPr>
          <p:cNvPr id="2" name="TextBox 1"/>
          <p:cNvSpPr txBox="1"/>
          <p:nvPr/>
        </p:nvSpPr>
        <p:spPr>
          <a:xfrm>
            <a:off x="-105829" y="301242"/>
            <a:ext cx="914400" cy="914400"/>
          </a:xfrm>
          <a:prstGeom prst="rect">
            <a:avLst/>
          </a:prstGeom>
          <a:noFill/>
          <a:ln>
            <a:noFill/>
          </a:ln>
        </p:spPr>
        <p:txBody>
          <a:bodyPr wrap="none" lIns="0" tIns="0" rIns="0" bIns="0" rtlCol="0">
            <a:noAutofit/>
          </a:bodyPr>
          <a:lstStyle/>
          <a:p>
            <a:endParaRPr lang="en-US" sz="1400" dirty="0" err="1" smtClean="0">
              <a:solidFill>
                <a:schemeClr val="tx2"/>
              </a:solidFill>
            </a:endParaRPr>
          </a:p>
        </p:txBody>
      </p:sp>
    </p:spTree>
    <p:extLst>
      <p:ext uri="{BB962C8B-B14F-4D97-AF65-F5344CB8AC3E}">
        <p14:creationId xmlns:p14="http://schemas.microsoft.com/office/powerpoint/2010/main" val="319612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81092A3B-3877-4EB0-9685-2197F64E88AD}" type="slidenum">
              <a:rPr lang="en-US" smtClean="0">
                <a:solidFill>
                  <a:srgbClr val="000000"/>
                </a:solidFill>
              </a:rPr>
              <a:pPr>
                <a:defRPr/>
              </a:pPr>
              <a:t>2</a:t>
            </a:fld>
            <a:endParaRPr lang="en-US" dirty="0">
              <a:solidFill>
                <a:srgbClr val="000000"/>
              </a:solidFill>
            </a:endParaRPr>
          </a:p>
        </p:txBody>
      </p:sp>
      <p:sp>
        <p:nvSpPr>
          <p:cNvPr id="3" name="Title 2"/>
          <p:cNvSpPr>
            <a:spLocks noGrp="1"/>
          </p:cNvSpPr>
          <p:nvPr>
            <p:ph type="title"/>
          </p:nvPr>
        </p:nvSpPr>
        <p:spPr/>
        <p:txBody>
          <a:bodyPr/>
          <a:lstStyle/>
          <a:p>
            <a:r>
              <a:rPr lang="en-US" dirty="0">
                <a:solidFill>
                  <a:schemeClr val="accent2"/>
                </a:solidFill>
              </a:rPr>
              <a:t>Network Functions </a:t>
            </a:r>
            <a:r>
              <a:rPr lang="en-US" dirty="0" err="1">
                <a:solidFill>
                  <a:schemeClr val="accent2"/>
                </a:solidFill>
              </a:rPr>
              <a:t>Cloudification</a:t>
            </a:r>
            <a:endParaRPr lang="en-US" dirty="0">
              <a:solidFill>
                <a:schemeClr val="accent2"/>
              </a:solidFill>
            </a:endParaRPr>
          </a:p>
        </p:txBody>
      </p:sp>
      <p:sp>
        <p:nvSpPr>
          <p:cNvPr id="2" name="Content Placeholder 1"/>
          <p:cNvSpPr>
            <a:spLocks noGrp="1"/>
          </p:cNvSpPr>
          <p:nvPr>
            <p:ph sz="quarter" idx="12"/>
          </p:nvPr>
        </p:nvSpPr>
        <p:spPr>
          <a:xfrm>
            <a:off x="477074" y="965535"/>
            <a:ext cx="5453507" cy="3541004"/>
          </a:xfrm>
        </p:spPr>
        <p:txBody>
          <a:bodyPr/>
          <a:lstStyle/>
          <a:p>
            <a:r>
              <a:rPr lang="en-US" sz="2100" dirty="0"/>
              <a:t>Network Functions need to be disaggregated and </a:t>
            </a:r>
            <a:r>
              <a:rPr lang="en-US" sz="2100" dirty="0" err="1"/>
              <a:t>cloudified</a:t>
            </a:r>
            <a:r>
              <a:rPr lang="en-US" sz="2100" dirty="0"/>
              <a:t>.</a:t>
            </a:r>
          </a:p>
          <a:p>
            <a:pPr marL="214308" lvl="1" indent="-214308">
              <a:buFont typeface="Arial" panose="020B0604020202020204" pitchFamily="34" charset="0"/>
              <a:buChar char="•"/>
            </a:pPr>
            <a:r>
              <a:rPr lang="en-US" sz="1500" dirty="0"/>
              <a:t>Disaggregate VNF bundles of functions</a:t>
            </a:r>
          </a:p>
          <a:p>
            <a:pPr marL="214308" lvl="1" indent="-214308">
              <a:buFont typeface="Arial" panose="020B0604020202020204" pitchFamily="34" charset="0"/>
              <a:buChar char="•"/>
            </a:pPr>
            <a:r>
              <a:rPr lang="en-US" sz="1500" dirty="0"/>
              <a:t>Decompose functions into simpler patterns and common subsystems – both hardware and software</a:t>
            </a:r>
          </a:p>
          <a:p>
            <a:pPr marL="214308" lvl="1" indent="-214308">
              <a:buFont typeface="Arial" panose="020B0604020202020204" pitchFamily="34" charset="0"/>
              <a:buChar char="•"/>
            </a:pPr>
            <a:r>
              <a:rPr lang="en-US" sz="1500" dirty="0"/>
              <a:t>Design using Cloud Characteristics</a:t>
            </a:r>
          </a:p>
          <a:p>
            <a:pPr marL="214308" lvl="1" indent="-214308">
              <a:buFont typeface="Arial" panose="020B0604020202020204" pitchFamily="34" charset="0"/>
              <a:buChar char="•"/>
            </a:pPr>
            <a:r>
              <a:rPr lang="en-US" sz="1500" dirty="0"/>
              <a:t>Introduce layers of software abstraction to hide complexity – frameworks</a:t>
            </a:r>
          </a:p>
          <a:p>
            <a:pPr marL="214308" lvl="1" indent="-214308">
              <a:buFont typeface="Arial" panose="020B0604020202020204" pitchFamily="34" charset="0"/>
              <a:buChar char="•"/>
            </a:pPr>
            <a:r>
              <a:rPr lang="en-US" sz="1500" dirty="0"/>
              <a:t>Design them as cattle, not as pets</a:t>
            </a:r>
          </a:p>
          <a:p>
            <a:pPr lvl="1"/>
            <a:endParaRPr lang="en-US" sz="1400" b="1" dirty="0"/>
          </a:p>
          <a:p>
            <a:pPr lvl="1"/>
            <a:r>
              <a:rPr lang="en-US" sz="1200" b="1" i="1" dirty="0"/>
              <a:t>For Example:</a:t>
            </a:r>
            <a:r>
              <a:rPr lang="en-US" sz="1200" dirty="0"/>
              <a:t> </a:t>
            </a:r>
            <a:r>
              <a:rPr lang="en-US" sz="1200" dirty="0">
                <a:sym typeface="Wingdings" panose="05000000000000000000" pitchFamily="2" charset="2"/>
              </a:rPr>
              <a:t> </a:t>
            </a:r>
            <a:r>
              <a:rPr lang="en-US" sz="1200" dirty="0"/>
              <a:t>IT systems were initially ported to VMs, but later re-written for the cloud using scale-out building blocks like Cassandra, Hadoop, and </a:t>
            </a:r>
            <a:r>
              <a:rPr lang="en-US" sz="1200" dirty="0" err="1"/>
              <a:t>Memcached</a:t>
            </a:r>
            <a:r>
              <a:rPr lang="en-US" sz="1200" dirty="0"/>
              <a:t>. These blocks were then used as compositional elements in web-scale applications.</a:t>
            </a:r>
          </a:p>
          <a:p>
            <a:pPr marL="214308" lvl="1" indent="-214308">
              <a:buFont typeface="Arial" panose="020B0604020202020204" pitchFamily="34" charset="0"/>
              <a:buChar char="•"/>
            </a:pPr>
            <a:endParaRPr lang="en-US" sz="1400" dirty="0"/>
          </a:p>
        </p:txBody>
      </p:sp>
      <p:sp>
        <p:nvSpPr>
          <p:cNvPr id="5" name="Content Placeholder 4"/>
          <p:cNvSpPr>
            <a:spLocks noGrp="1"/>
          </p:cNvSpPr>
          <p:nvPr>
            <p:ph sz="quarter" idx="13"/>
          </p:nvPr>
        </p:nvSpPr>
        <p:spPr>
          <a:xfrm>
            <a:off x="6229230" y="2736036"/>
            <a:ext cx="2265136" cy="1564020"/>
          </a:xfrm>
        </p:spPr>
        <p:txBody>
          <a:bodyPr/>
          <a:lstStyle/>
          <a:p>
            <a:r>
              <a:rPr lang="en-US" dirty="0"/>
              <a:t>Cloud Characteristics</a:t>
            </a:r>
          </a:p>
          <a:p>
            <a:pPr marL="257168" lvl="1" indent="-257168">
              <a:buFont typeface="+mj-lt"/>
              <a:buAutoNum type="arabicPeriod"/>
            </a:pPr>
            <a:r>
              <a:rPr lang="en-US" dirty="0"/>
              <a:t>On-demand Self-service</a:t>
            </a:r>
          </a:p>
          <a:p>
            <a:pPr marL="257168" lvl="1" indent="-257168">
              <a:buFont typeface="+mj-lt"/>
              <a:buAutoNum type="arabicPeriod"/>
            </a:pPr>
            <a:r>
              <a:rPr lang="en-US" dirty="0"/>
              <a:t>Broad Network Access</a:t>
            </a:r>
          </a:p>
          <a:p>
            <a:pPr marL="257168" lvl="1" indent="-257168">
              <a:buFont typeface="+mj-lt"/>
              <a:buAutoNum type="arabicPeriod"/>
            </a:pPr>
            <a:r>
              <a:rPr lang="en-US" dirty="0"/>
              <a:t>Resource Pooling</a:t>
            </a:r>
          </a:p>
          <a:p>
            <a:pPr marL="257168" lvl="1" indent="-257168">
              <a:buFont typeface="+mj-lt"/>
              <a:buAutoNum type="arabicPeriod"/>
            </a:pPr>
            <a:r>
              <a:rPr lang="en-US" dirty="0"/>
              <a:t>Rapid Elasticity</a:t>
            </a:r>
          </a:p>
          <a:p>
            <a:pPr marL="257168" lvl="1" indent="-257168">
              <a:buFont typeface="+mj-lt"/>
              <a:buAutoNum type="arabicPeriod"/>
            </a:pPr>
            <a:r>
              <a:rPr lang="en-US" dirty="0"/>
              <a:t>Measured Service</a:t>
            </a:r>
          </a:p>
        </p:txBody>
      </p:sp>
      <p:pic>
        <p:nvPicPr>
          <p:cNvPr id="6" name="Picture 5">
            <a:extLst>
              <a:ext uri="{FF2B5EF4-FFF2-40B4-BE49-F238E27FC236}">
                <a16:creationId xmlns:a16="http://schemas.microsoft.com/office/drawing/2014/main" xmlns="" id="{D14414A5-9888-45BD-99F4-03BC4A9A7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9231" y="1118938"/>
            <a:ext cx="2476149" cy="1393807"/>
          </a:xfrm>
          <a:prstGeom prst="rect">
            <a:avLst/>
          </a:prstGeom>
        </p:spPr>
      </p:pic>
    </p:spTree>
    <p:extLst>
      <p:ext uri="{BB962C8B-B14F-4D97-AF65-F5344CB8AC3E}">
        <p14:creationId xmlns:p14="http://schemas.microsoft.com/office/powerpoint/2010/main" val="2466166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12CB907E-C602-C34B-93F7-CA9E40714286}" type="slidenum">
              <a:rPr lang="en-US" smtClean="0">
                <a:solidFill>
                  <a:srgbClr val="000000"/>
                </a:solidFill>
              </a:rPr>
              <a:pPr/>
              <a:t>3</a:t>
            </a:fld>
            <a:r>
              <a:rPr lang="en-US">
                <a:solidFill>
                  <a:srgbClr val="000000"/>
                </a:solidFill>
              </a:rPr>
              <a:t> </a:t>
            </a:r>
            <a:endParaRPr lang="en-US" dirty="0">
              <a:solidFill>
                <a:srgbClr val="000000"/>
              </a:solidFill>
            </a:endParaRPr>
          </a:p>
        </p:txBody>
      </p:sp>
      <p:sp>
        <p:nvSpPr>
          <p:cNvPr id="3" name="Title 2"/>
          <p:cNvSpPr>
            <a:spLocks noGrp="1"/>
          </p:cNvSpPr>
          <p:nvPr>
            <p:ph type="title"/>
          </p:nvPr>
        </p:nvSpPr>
        <p:spPr/>
        <p:txBody>
          <a:bodyPr/>
          <a:lstStyle/>
          <a:p>
            <a:r>
              <a:rPr lang="en-US" dirty="0">
                <a:solidFill>
                  <a:schemeClr val="accent2"/>
                </a:solidFill>
              </a:rPr>
              <a:t>Hardware PON Peripherals</a:t>
            </a:r>
          </a:p>
        </p:txBody>
      </p:sp>
      <p:sp>
        <p:nvSpPr>
          <p:cNvPr id="4" name="Content Placeholder 3"/>
          <p:cNvSpPr>
            <a:spLocks noGrp="1"/>
          </p:cNvSpPr>
          <p:nvPr>
            <p:ph sz="quarter" idx="12"/>
          </p:nvPr>
        </p:nvSpPr>
        <p:spPr>
          <a:xfrm>
            <a:off x="369395" y="992395"/>
            <a:ext cx="3012387" cy="3013223"/>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Open Compute Project Specifications</a:t>
            </a:r>
          </a:p>
          <a:p>
            <a:pPr lvl="1"/>
            <a:r>
              <a:rPr lang="en-US" dirty="0">
                <a:latin typeface="Verdana" panose="020B0604030504040204" pitchFamily="34" charset="0"/>
                <a:ea typeface="Verdana" panose="020B0604030504040204" pitchFamily="34" charset="0"/>
                <a:cs typeface="Verdana" panose="020B0604030504040204" pitchFamily="34" charset="0"/>
              </a:rPr>
              <a:t>Simpler than traditional OLTs</a:t>
            </a:r>
          </a:p>
          <a:p>
            <a:pPr lvl="1"/>
            <a:r>
              <a:rPr lang="en-US" dirty="0">
                <a:latin typeface="Verdana" panose="020B0604030504040204" pitchFamily="34" charset="0"/>
                <a:ea typeface="Verdana" panose="020B0604030504040204" pitchFamily="34" charset="0"/>
                <a:cs typeface="Verdana" panose="020B0604030504040204" pitchFamily="34" charset="0"/>
              </a:rPr>
              <a:t>Open hardware specs from OCP</a:t>
            </a:r>
          </a:p>
          <a:p>
            <a:pPr lvl="1"/>
            <a:r>
              <a:rPr lang="en-US" dirty="0">
                <a:latin typeface="Verdana" panose="020B0604030504040204" pitchFamily="34" charset="0"/>
                <a:ea typeface="Verdana" panose="020B0604030504040204" pitchFamily="34" charset="0"/>
                <a:cs typeface="Verdana" panose="020B0604030504040204" pitchFamily="34" charset="0"/>
              </a:rPr>
              <a:t>Sourced from multiple suppliers</a:t>
            </a:r>
          </a:p>
          <a:p>
            <a:pPr lvl="1"/>
            <a:r>
              <a:rPr lang="en-US" dirty="0">
                <a:latin typeface="Verdana" panose="020B0604030504040204" pitchFamily="34" charset="0"/>
                <a:ea typeface="Verdana" panose="020B0604030504040204" pitchFamily="34" charset="0"/>
                <a:cs typeface="Verdana" panose="020B0604030504040204" pitchFamily="34" charset="0"/>
              </a:rPr>
              <a:t>Same operations across suppliers</a:t>
            </a:r>
          </a:p>
          <a:p>
            <a:pPr lvl="1"/>
            <a:r>
              <a:rPr lang="en-US" dirty="0">
                <a:latin typeface="Verdana" panose="020B0604030504040204" pitchFamily="34" charset="0"/>
                <a:ea typeface="Verdana" panose="020B0604030504040204" pitchFamily="34" charset="0"/>
                <a:cs typeface="Verdana" panose="020B0604030504040204" pitchFamily="34" charset="0"/>
              </a:rPr>
              <a:t>Reduced OPEX</a:t>
            </a:r>
          </a:p>
          <a:p>
            <a:pPr lvl="1"/>
            <a:r>
              <a:rPr lang="en-US" dirty="0">
                <a:latin typeface="Verdana" panose="020B0604030504040204" pitchFamily="34" charset="0"/>
                <a:ea typeface="Verdana" panose="020B0604030504040204" pitchFamily="34" charset="0"/>
                <a:cs typeface="Verdana" panose="020B0604030504040204" pitchFamily="34" charset="0"/>
              </a:rPr>
              <a:t>Your choice of software stack</a:t>
            </a:r>
          </a:p>
          <a:p>
            <a:pPr lvl="1"/>
            <a:r>
              <a:rPr lang="en-US" dirty="0">
                <a:latin typeface="Verdana" panose="020B0604030504040204" pitchFamily="34" charset="0"/>
                <a:ea typeface="Verdana" panose="020B0604030504040204" pitchFamily="34" charset="0"/>
                <a:cs typeface="Verdana" panose="020B0604030504040204" pitchFamily="34" charset="0"/>
              </a:rPr>
              <a:t>48 Port GPON OLT done</a:t>
            </a:r>
          </a:p>
          <a:p>
            <a:pPr lvl="1"/>
            <a:r>
              <a:rPr lang="en-US" dirty="0">
                <a:latin typeface="Verdana" panose="020B0604030504040204" pitchFamily="34" charset="0"/>
                <a:ea typeface="Verdana" panose="020B0604030504040204" pitchFamily="34" charset="0"/>
                <a:cs typeface="Verdana" panose="020B0604030504040204" pitchFamily="34" charset="0"/>
              </a:rPr>
              <a:t>16 Port XGS-PON OLT done</a:t>
            </a:r>
          </a:p>
          <a:p>
            <a:pPr lvl="1"/>
            <a:r>
              <a:rPr lang="en-US" dirty="0">
                <a:latin typeface="Verdana" panose="020B0604030504040204" pitchFamily="34" charset="0"/>
                <a:ea typeface="Verdana" panose="020B0604030504040204" pitchFamily="34" charset="0"/>
                <a:cs typeface="Verdana" panose="020B0604030504040204" pitchFamily="34" charset="0"/>
              </a:rPr>
              <a:t>Other specs in progress</a:t>
            </a:r>
          </a:p>
          <a:p>
            <a:pPr lvl="2"/>
            <a:r>
              <a:rPr lang="en-US" dirty="0">
                <a:latin typeface="Verdana" panose="020B0604030504040204" pitchFamily="34" charset="0"/>
                <a:ea typeface="Verdana" panose="020B0604030504040204" pitchFamily="34" charset="0"/>
                <a:cs typeface="Verdana" panose="020B0604030504040204" pitchFamily="34" charset="0"/>
              </a:rPr>
              <a:t>uCPE, G.fast</a:t>
            </a:r>
          </a:p>
          <a:p>
            <a:pPr lvl="1"/>
            <a:endParaRPr lang="en-US" sz="900" dirty="0"/>
          </a:p>
        </p:txBody>
      </p:sp>
      <p:pic>
        <p:nvPicPr>
          <p:cNvPr id="6"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0644" y="203721"/>
            <a:ext cx="2965074" cy="222380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1119" y="2427525"/>
            <a:ext cx="2965074" cy="2223806"/>
          </a:xfrm>
          <a:prstGeom prst="rect">
            <a:avLst/>
          </a:prstGeom>
        </p:spPr>
      </p:pic>
      <p:sp>
        <p:nvSpPr>
          <p:cNvPr id="8" name="TextBox 7"/>
          <p:cNvSpPr txBox="1"/>
          <p:nvPr/>
        </p:nvSpPr>
        <p:spPr>
          <a:xfrm>
            <a:off x="3546361" y="2458559"/>
            <a:ext cx="1387737" cy="314661"/>
          </a:xfrm>
          <a:prstGeom prst="rect">
            <a:avLst/>
          </a:prstGeom>
          <a:noFill/>
          <a:ln>
            <a:noFill/>
          </a:ln>
        </p:spPr>
        <p:txBody>
          <a:bodyPr wrap="none" lIns="0" tIns="0" rIns="0" bIns="0" rtlCol="0">
            <a:noAutofit/>
          </a:bodyPr>
          <a:lstStyle/>
          <a:p>
            <a:pPr defTabSz="685800" fontAlgn="base">
              <a:spcBef>
                <a:spcPct val="0"/>
              </a:spcBef>
              <a:spcAft>
                <a:spcPct val="0"/>
              </a:spcAft>
            </a:pPr>
            <a:r>
              <a:rPr lang="en-US" dirty="0">
                <a:solidFill>
                  <a:srgbClr val="000000"/>
                </a:solidFill>
                <a:latin typeface="Calibri" charset="0"/>
                <a:ea typeface="ＭＳ Ｐゴシック" charset="0"/>
                <a:cs typeface="ＭＳ Ｐゴシック" charset="0"/>
              </a:rPr>
              <a:t>48 Port GPON OLT</a:t>
            </a:r>
          </a:p>
        </p:txBody>
      </p:sp>
      <p:sp>
        <p:nvSpPr>
          <p:cNvPr id="9" name="TextBox 8"/>
          <p:cNvSpPr txBox="1"/>
          <p:nvPr/>
        </p:nvSpPr>
        <p:spPr>
          <a:xfrm>
            <a:off x="4164403" y="4143040"/>
            <a:ext cx="1509559" cy="314661"/>
          </a:xfrm>
          <a:prstGeom prst="rect">
            <a:avLst/>
          </a:prstGeom>
          <a:noFill/>
          <a:ln>
            <a:noFill/>
          </a:ln>
        </p:spPr>
        <p:txBody>
          <a:bodyPr wrap="none" lIns="0" tIns="0" rIns="0" bIns="0" rtlCol="0">
            <a:noAutofit/>
          </a:bodyPr>
          <a:lstStyle/>
          <a:p>
            <a:pPr defTabSz="685800" fontAlgn="base">
              <a:spcBef>
                <a:spcPct val="0"/>
              </a:spcBef>
              <a:spcAft>
                <a:spcPct val="0"/>
              </a:spcAft>
            </a:pPr>
            <a:r>
              <a:rPr lang="en-US" dirty="0">
                <a:solidFill>
                  <a:srgbClr val="000000"/>
                </a:solidFill>
                <a:latin typeface="Calibri" charset="0"/>
                <a:ea typeface="ＭＳ Ｐゴシック" charset="0"/>
                <a:cs typeface="ＭＳ Ｐゴシック" charset="0"/>
              </a:rPr>
              <a:t>16 Port XGS-PON OLT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4579" y="392084"/>
            <a:ext cx="1655508" cy="1655508"/>
          </a:xfrm>
          <a:prstGeom prst="rect">
            <a:avLst/>
          </a:prstGeom>
        </p:spPr>
      </p:pic>
      <p:sp>
        <p:nvSpPr>
          <p:cNvPr id="10" name="TextBox 9">
            <a:extLst>
              <a:ext uri="{FF2B5EF4-FFF2-40B4-BE49-F238E27FC236}">
                <a16:creationId xmlns:a16="http://schemas.microsoft.com/office/drawing/2014/main" xmlns="" id="{D02E9D6A-5FE5-4A29-B8C1-5265886C458D}"/>
              </a:ext>
            </a:extLst>
          </p:cNvPr>
          <p:cNvSpPr txBox="1"/>
          <p:nvPr/>
        </p:nvSpPr>
        <p:spPr>
          <a:xfrm>
            <a:off x="2535549" y="3039055"/>
            <a:ext cx="3138413" cy="722794"/>
          </a:xfrm>
          <a:prstGeom prst="rect">
            <a:avLst/>
          </a:prstGeom>
          <a:noFill/>
          <a:ln>
            <a:noFill/>
          </a:ln>
        </p:spPr>
        <p:txBody>
          <a:bodyPr wrap="none" lIns="0" tIns="0" rIns="0" bIns="0" rtlCol="0">
            <a:noAutofit/>
          </a:bodyPr>
          <a:lstStyle/>
          <a:p>
            <a:pPr defTabSz="685800" fontAlgn="base">
              <a:spcBef>
                <a:spcPct val="0"/>
              </a:spcBef>
              <a:spcAft>
                <a:spcPct val="0"/>
              </a:spcAft>
            </a:pPr>
            <a:r>
              <a:rPr lang="en-US" sz="1600" i="1" dirty="0">
                <a:solidFill>
                  <a:srgbClr val="EA7400"/>
                </a:solidFill>
                <a:latin typeface="Calibri" charset="0"/>
                <a:ea typeface="ＭＳ Ｐゴシック" charset="0"/>
                <a:cs typeface="ＭＳ Ｐゴシック" charset="0"/>
              </a:rPr>
              <a:t>Stay here for an introduction to OCP </a:t>
            </a:r>
          </a:p>
          <a:p>
            <a:pPr defTabSz="685800" fontAlgn="base">
              <a:spcBef>
                <a:spcPct val="0"/>
              </a:spcBef>
              <a:spcAft>
                <a:spcPct val="0"/>
              </a:spcAft>
            </a:pPr>
            <a:r>
              <a:rPr lang="en-US" sz="1600" i="1" dirty="0">
                <a:solidFill>
                  <a:srgbClr val="EA7400"/>
                </a:solidFill>
                <a:latin typeface="Calibri" charset="0"/>
                <a:ea typeface="ＭＳ Ｐゴシック" charset="0"/>
                <a:cs typeface="ＭＳ Ｐゴシック" charset="0"/>
              </a:rPr>
              <a:t>It’s the very next presentation!</a:t>
            </a:r>
          </a:p>
          <a:p>
            <a:pPr defTabSz="685800" fontAlgn="base">
              <a:spcBef>
                <a:spcPct val="0"/>
              </a:spcBef>
              <a:spcAft>
                <a:spcPct val="0"/>
              </a:spcAft>
            </a:pPr>
            <a:r>
              <a:rPr lang="en-US" sz="1600" i="1" dirty="0">
                <a:solidFill>
                  <a:srgbClr val="EA7400"/>
                </a:solidFill>
                <a:latin typeface="Calibri" charset="0"/>
                <a:ea typeface="ＭＳ Ｐゴシック" charset="0"/>
                <a:cs typeface="ＭＳ Ｐゴシック" charset="0"/>
              </a:rPr>
              <a:t>Or visit the OCP Booth (FA13B Hall 22b)</a:t>
            </a:r>
          </a:p>
          <a:p>
            <a:pPr defTabSz="685800" fontAlgn="base">
              <a:spcBef>
                <a:spcPct val="0"/>
              </a:spcBef>
              <a:spcAft>
                <a:spcPct val="0"/>
              </a:spcAft>
            </a:pPr>
            <a:endParaRPr lang="en-US" sz="1600" i="1" dirty="0">
              <a:solidFill>
                <a:srgbClr val="EA7400"/>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1447091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8074B6C9-7640-0346-9181-9D7622A30249}" type="slidenum">
              <a:rPr lang="en-US" smtClean="0">
                <a:solidFill>
                  <a:srgbClr val="000000"/>
                </a:solidFill>
              </a:rPr>
              <a:pPr>
                <a:defRPr/>
              </a:pPr>
              <a:t>4</a:t>
            </a:fld>
            <a:endParaRPr lang="en-US" dirty="0">
              <a:solidFill>
                <a:srgbClr val="000000"/>
              </a:solidFill>
            </a:endParaRPr>
          </a:p>
        </p:txBody>
      </p:sp>
      <p:sp>
        <p:nvSpPr>
          <p:cNvPr id="3" name="Title 2"/>
          <p:cNvSpPr>
            <a:spLocks noGrp="1"/>
          </p:cNvSpPr>
          <p:nvPr>
            <p:ph type="title"/>
          </p:nvPr>
        </p:nvSpPr>
        <p:spPr/>
        <p:txBody>
          <a:bodyPr/>
          <a:lstStyle/>
          <a:p>
            <a:r>
              <a:rPr lang="en-US" dirty="0">
                <a:solidFill>
                  <a:schemeClr val="accent2"/>
                </a:solidFill>
              </a:rPr>
              <a:t>Virtual OLT Hardware Abstraction (VOLTHA): One Microservice for Many Peripherals</a:t>
            </a:r>
          </a:p>
        </p:txBody>
      </p:sp>
      <p:sp>
        <p:nvSpPr>
          <p:cNvPr id="4" name="Content Placeholder 3"/>
          <p:cNvSpPr>
            <a:spLocks noGrp="1"/>
          </p:cNvSpPr>
          <p:nvPr>
            <p:ph sz="quarter" idx="12"/>
          </p:nvPr>
        </p:nvSpPr>
        <p:spPr>
          <a:xfrm>
            <a:off x="344545" y="828244"/>
            <a:ext cx="8227957" cy="577357"/>
          </a:xfrm>
        </p:spPr>
        <p:txBody>
          <a:bodyPr/>
          <a:lstStyle/>
          <a:p>
            <a:r>
              <a:rPr lang="en-US" sz="1400" dirty="0"/>
              <a:t>This is a single open source software stack to drive many access hardware types. </a:t>
            </a:r>
          </a:p>
          <a:p>
            <a:r>
              <a:rPr lang="en-US" sz="1400" dirty="0"/>
              <a:t>VOLTHA hides PON-level details (T-CONT, GEM ports, OMCI etc.) from the SDN controller, </a:t>
            </a:r>
          </a:p>
          <a:p>
            <a:r>
              <a:rPr lang="en-US" sz="1400" dirty="0"/>
              <a:t>and abstracts each PON as a pseudo-Ethernet switch easily programmed by the SDN controller</a:t>
            </a:r>
          </a:p>
          <a:p>
            <a:pPr marL="0" lvl="2" indent="0">
              <a:buNone/>
            </a:pPr>
            <a:endPar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
            <a:extLst>
              <a:ext uri="{FF2B5EF4-FFF2-40B4-BE49-F238E27FC236}">
                <a16:creationId xmlns:a16="http://schemas.microsoft.com/office/drawing/2014/main" xmlns="" id="{0A71BD3B-6794-4D37-B8C2-5D6722F0C1E7}"/>
              </a:ext>
            </a:extLst>
          </p:cNvPr>
          <p:cNvGrpSpPr/>
          <p:nvPr/>
        </p:nvGrpSpPr>
        <p:grpSpPr>
          <a:xfrm>
            <a:off x="447404" y="1813761"/>
            <a:ext cx="8025837" cy="2725163"/>
            <a:chOff x="319801" y="1552673"/>
            <a:chExt cx="8380660" cy="3202565"/>
          </a:xfrm>
        </p:grpSpPr>
        <p:sp>
          <p:nvSpPr>
            <p:cNvPr id="7" name="Rounded Rectangle 4">
              <a:extLst>
                <a:ext uri="{FF2B5EF4-FFF2-40B4-BE49-F238E27FC236}">
                  <a16:creationId xmlns:a16="http://schemas.microsoft.com/office/drawing/2014/main" xmlns="" id="{15E0F055-2856-4B01-8AD3-55F9B912F1C3}"/>
                </a:ext>
              </a:extLst>
            </p:cNvPr>
            <p:cNvSpPr/>
            <p:nvPr/>
          </p:nvSpPr>
          <p:spPr>
            <a:xfrm>
              <a:off x="1809106" y="2909392"/>
              <a:ext cx="5428788" cy="628135"/>
            </a:xfrm>
            <a:prstGeom prst="roundRect">
              <a:avLst/>
            </a:prstGeom>
            <a:solidFill>
              <a:schemeClr val="tx2">
                <a:lumMod val="20000"/>
                <a:lumOff val="80000"/>
              </a:schemeClr>
            </a:solid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endParaRPr lang="en-US">
                <a:solidFill>
                  <a:prstClr val="white"/>
                </a:solidFill>
                <a:latin typeface="Calibri"/>
              </a:endParaRPr>
            </a:p>
          </p:txBody>
        </p:sp>
        <p:sp>
          <p:nvSpPr>
            <p:cNvPr id="8" name="TextBox 7">
              <a:extLst>
                <a:ext uri="{FF2B5EF4-FFF2-40B4-BE49-F238E27FC236}">
                  <a16:creationId xmlns:a16="http://schemas.microsoft.com/office/drawing/2014/main" xmlns="" id="{FC64FCBB-C65B-4065-B18E-99464B9E7FB2}"/>
                </a:ext>
              </a:extLst>
            </p:cNvPr>
            <p:cNvSpPr txBox="1"/>
            <p:nvPr/>
          </p:nvSpPr>
          <p:spPr>
            <a:xfrm>
              <a:off x="319801" y="2909392"/>
              <a:ext cx="1331783" cy="759557"/>
            </a:xfrm>
            <a:prstGeom prst="rect">
              <a:avLst/>
            </a:prstGeom>
            <a:noFill/>
          </p:spPr>
          <p:txBody>
            <a:bodyPr wrap="square" rtlCol="0">
              <a:spAutoFit/>
            </a:bodyPr>
            <a:lstStyle/>
            <a:p>
              <a:pPr defTabSz="685800" fontAlgn="base">
                <a:spcBef>
                  <a:spcPct val="0"/>
                </a:spcBef>
                <a:spcAft>
                  <a:spcPct val="0"/>
                </a:spcAft>
              </a:pPr>
              <a:r>
                <a:rPr lang="en-US" sz="1200" dirty="0">
                  <a:solidFill>
                    <a:srgbClr val="009FDB"/>
                  </a:solidFill>
                  <a:latin typeface="Calibri" charset="0"/>
                  <a:ea typeface="ＭＳ Ｐゴシック" charset="0"/>
                  <a:cs typeface="ＭＳ Ｐゴシック" charset="0"/>
                </a:rPr>
                <a:t>VOLTHA southbound adapters</a:t>
              </a:r>
            </a:p>
          </p:txBody>
        </p:sp>
        <p:sp>
          <p:nvSpPr>
            <p:cNvPr id="9" name="Hexagon 8">
              <a:extLst>
                <a:ext uri="{FF2B5EF4-FFF2-40B4-BE49-F238E27FC236}">
                  <a16:creationId xmlns:a16="http://schemas.microsoft.com/office/drawing/2014/main" xmlns="" id="{C8DCF275-AA56-450A-8896-9985E5A12DA1}"/>
                </a:ext>
              </a:extLst>
            </p:cNvPr>
            <p:cNvSpPr/>
            <p:nvPr/>
          </p:nvSpPr>
          <p:spPr>
            <a:xfrm>
              <a:off x="4627240" y="3097091"/>
              <a:ext cx="839808" cy="331802"/>
            </a:xfrm>
            <a:prstGeom prst="hexagon">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Tibit</a:t>
              </a:r>
            </a:p>
          </p:txBody>
        </p:sp>
        <p:sp>
          <p:nvSpPr>
            <p:cNvPr id="10" name="Rectangle 9">
              <a:extLst>
                <a:ext uri="{FF2B5EF4-FFF2-40B4-BE49-F238E27FC236}">
                  <a16:creationId xmlns:a16="http://schemas.microsoft.com/office/drawing/2014/main" xmlns="" id="{E83D7F82-07CA-40F0-859F-C3B99F296F15}"/>
                </a:ext>
              </a:extLst>
            </p:cNvPr>
            <p:cNvSpPr/>
            <p:nvPr/>
          </p:nvSpPr>
          <p:spPr>
            <a:xfrm>
              <a:off x="4623305" y="4292934"/>
              <a:ext cx="789123" cy="457658"/>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Tibit Micro-OLT</a:t>
              </a:r>
            </a:p>
          </p:txBody>
        </p:sp>
        <p:cxnSp>
          <p:nvCxnSpPr>
            <p:cNvPr id="11" name="Straight Arrow Connector 10">
              <a:extLst>
                <a:ext uri="{FF2B5EF4-FFF2-40B4-BE49-F238E27FC236}">
                  <a16:creationId xmlns:a16="http://schemas.microsoft.com/office/drawing/2014/main" xmlns="" id="{9669D60D-A728-4036-B04D-46BE6D639C54}"/>
                </a:ext>
              </a:extLst>
            </p:cNvPr>
            <p:cNvCxnSpPr>
              <a:endCxn id="10" idx="0"/>
            </p:cNvCxnSpPr>
            <p:nvPr/>
          </p:nvCxnSpPr>
          <p:spPr>
            <a:xfrm>
              <a:off x="5017867" y="3428893"/>
              <a:ext cx="0" cy="864041"/>
            </a:xfrm>
            <a:prstGeom prst="straightConnector1">
              <a:avLst/>
            </a:prstGeom>
            <a:ln>
              <a:solidFill>
                <a:schemeClr val="bg1">
                  <a:lumMod val="65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Hexagon 11">
              <a:extLst>
                <a:ext uri="{FF2B5EF4-FFF2-40B4-BE49-F238E27FC236}">
                  <a16:creationId xmlns:a16="http://schemas.microsoft.com/office/drawing/2014/main" xmlns="" id="{4C74D539-20AF-4C12-BAB3-4759E3FE25D6}"/>
                </a:ext>
              </a:extLst>
            </p:cNvPr>
            <p:cNvSpPr/>
            <p:nvPr/>
          </p:nvSpPr>
          <p:spPr>
            <a:xfrm>
              <a:off x="2651684" y="3097091"/>
              <a:ext cx="713411" cy="331802"/>
            </a:xfrm>
            <a:prstGeom prst="hexagon">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Ciena</a:t>
              </a:r>
            </a:p>
          </p:txBody>
        </p:sp>
        <p:sp>
          <p:nvSpPr>
            <p:cNvPr id="13" name="Rectangle 12">
              <a:extLst>
                <a:ext uri="{FF2B5EF4-FFF2-40B4-BE49-F238E27FC236}">
                  <a16:creationId xmlns:a16="http://schemas.microsoft.com/office/drawing/2014/main" xmlns="" id="{390B7E96-FD72-4B95-8FE1-4078B7CEC282}"/>
                </a:ext>
              </a:extLst>
            </p:cNvPr>
            <p:cNvSpPr/>
            <p:nvPr/>
          </p:nvSpPr>
          <p:spPr>
            <a:xfrm>
              <a:off x="3507497" y="4297580"/>
              <a:ext cx="1017863" cy="45765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050" dirty="0" err="1">
                  <a:solidFill>
                    <a:srgbClr val="632523"/>
                  </a:solidFill>
                  <a:latin typeface="Calibri"/>
                </a:rPr>
                <a:t>Whitebox</a:t>
              </a:r>
              <a:r>
                <a:rPr lang="en-US" sz="1050" dirty="0">
                  <a:solidFill>
                    <a:srgbClr val="632523"/>
                  </a:solidFill>
                  <a:latin typeface="Calibri"/>
                </a:rPr>
                <a:t> OLT (EdgeCore)</a:t>
              </a:r>
            </a:p>
          </p:txBody>
        </p:sp>
        <p:cxnSp>
          <p:nvCxnSpPr>
            <p:cNvPr id="14" name="Straight Arrow Connector 13">
              <a:extLst>
                <a:ext uri="{FF2B5EF4-FFF2-40B4-BE49-F238E27FC236}">
                  <a16:creationId xmlns:a16="http://schemas.microsoft.com/office/drawing/2014/main" xmlns="" id="{2CFEFD63-9D01-4352-92FA-E1055D9C314E}"/>
                </a:ext>
              </a:extLst>
            </p:cNvPr>
            <p:cNvCxnSpPr>
              <a:endCxn id="13" idx="0"/>
            </p:cNvCxnSpPr>
            <p:nvPr/>
          </p:nvCxnSpPr>
          <p:spPr>
            <a:xfrm>
              <a:off x="4007592" y="3428893"/>
              <a:ext cx="8837" cy="868687"/>
            </a:xfrm>
            <a:prstGeom prst="straightConnector1">
              <a:avLst/>
            </a:prstGeom>
            <a:ln>
              <a:solidFill>
                <a:schemeClr val="bg1">
                  <a:lumMod val="65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5" name="Hexagon 14">
              <a:extLst>
                <a:ext uri="{FF2B5EF4-FFF2-40B4-BE49-F238E27FC236}">
                  <a16:creationId xmlns:a16="http://schemas.microsoft.com/office/drawing/2014/main" xmlns="" id="{D5E4D11C-CCBA-409E-92AE-A4D58F7AE54E}"/>
                </a:ext>
              </a:extLst>
            </p:cNvPr>
            <p:cNvSpPr/>
            <p:nvPr/>
          </p:nvSpPr>
          <p:spPr>
            <a:xfrm>
              <a:off x="1876220" y="3097091"/>
              <a:ext cx="704908" cy="331802"/>
            </a:xfrm>
            <a:prstGeom prst="hexagon">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Calix</a:t>
              </a:r>
            </a:p>
          </p:txBody>
        </p:sp>
        <p:cxnSp>
          <p:nvCxnSpPr>
            <p:cNvPr id="16" name="Straight Arrow Connector 15">
              <a:extLst>
                <a:ext uri="{FF2B5EF4-FFF2-40B4-BE49-F238E27FC236}">
                  <a16:creationId xmlns:a16="http://schemas.microsoft.com/office/drawing/2014/main" xmlns="" id="{DD93C624-3B6B-40AF-B44E-8657FE8846F3}"/>
                </a:ext>
              </a:extLst>
            </p:cNvPr>
            <p:cNvCxnSpPr>
              <a:endCxn id="26" idx="0"/>
            </p:cNvCxnSpPr>
            <p:nvPr/>
          </p:nvCxnSpPr>
          <p:spPr>
            <a:xfrm>
              <a:off x="2181304" y="3428893"/>
              <a:ext cx="0" cy="868687"/>
            </a:xfrm>
            <a:prstGeom prst="straightConnector1">
              <a:avLst/>
            </a:prstGeom>
            <a:ln>
              <a:solidFill>
                <a:schemeClr val="bg1">
                  <a:lumMod val="65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 name="Hexagon 16">
              <a:extLst>
                <a:ext uri="{FF2B5EF4-FFF2-40B4-BE49-F238E27FC236}">
                  <a16:creationId xmlns:a16="http://schemas.microsoft.com/office/drawing/2014/main" xmlns="" id="{85970A2B-1BEE-4A43-B1D2-43875AFF3CC3}"/>
                </a:ext>
              </a:extLst>
            </p:cNvPr>
            <p:cNvSpPr/>
            <p:nvPr/>
          </p:nvSpPr>
          <p:spPr>
            <a:xfrm>
              <a:off x="3415984" y="3102751"/>
              <a:ext cx="1109376" cy="331802"/>
            </a:xfrm>
            <a:prstGeom prst="hexagon">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ASFvOLT16</a:t>
              </a:r>
            </a:p>
          </p:txBody>
        </p:sp>
        <p:sp>
          <p:nvSpPr>
            <p:cNvPr id="18" name="Hexagon 17">
              <a:extLst>
                <a:ext uri="{FF2B5EF4-FFF2-40B4-BE49-F238E27FC236}">
                  <a16:creationId xmlns:a16="http://schemas.microsoft.com/office/drawing/2014/main" xmlns="" id="{659716FF-AB61-472A-9D71-F4C89F2F38BD}"/>
                </a:ext>
              </a:extLst>
            </p:cNvPr>
            <p:cNvSpPr/>
            <p:nvPr/>
          </p:nvSpPr>
          <p:spPr>
            <a:xfrm>
              <a:off x="5568507" y="3102751"/>
              <a:ext cx="772680" cy="331802"/>
            </a:xfrm>
            <a:prstGeom prst="hexagon">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Nokia</a:t>
              </a:r>
            </a:p>
          </p:txBody>
        </p:sp>
        <p:sp>
          <p:nvSpPr>
            <p:cNvPr id="19" name="Hexagon 18">
              <a:extLst>
                <a:ext uri="{FF2B5EF4-FFF2-40B4-BE49-F238E27FC236}">
                  <a16:creationId xmlns:a16="http://schemas.microsoft.com/office/drawing/2014/main" xmlns="" id="{C948495D-9516-497B-B61D-125D72A02ECD}"/>
                </a:ext>
              </a:extLst>
            </p:cNvPr>
            <p:cNvSpPr/>
            <p:nvPr/>
          </p:nvSpPr>
          <p:spPr>
            <a:xfrm>
              <a:off x="6433717" y="3102751"/>
              <a:ext cx="772680" cy="331802"/>
            </a:xfrm>
            <a:prstGeom prst="hexagon">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dirty="0" err="1">
                  <a:solidFill>
                    <a:prstClr val="white"/>
                  </a:solidFill>
                  <a:latin typeface="Calibri"/>
                </a:rPr>
                <a:t>Adtran</a:t>
              </a:r>
              <a:endParaRPr lang="en-US" sz="1100" dirty="0">
                <a:solidFill>
                  <a:prstClr val="white"/>
                </a:solidFill>
                <a:latin typeface="Calibri"/>
              </a:endParaRPr>
            </a:p>
          </p:txBody>
        </p:sp>
        <p:cxnSp>
          <p:nvCxnSpPr>
            <p:cNvPr id="20" name="Straight Arrow Connector 19">
              <a:extLst>
                <a:ext uri="{FF2B5EF4-FFF2-40B4-BE49-F238E27FC236}">
                  <a16:creationId xmlns:a16="http://schemas.microsoft.com/office/drawing/2014/main" xmlns="" id="{9FBF2927-3A0B-49B1-9BDE-91F6905ED7B6}"/>
                </a:ext>
              </a:extLst>
            </p:cNvPr>
            <p:cNvCxnSpPr>
              <a:endCxn id="25" idx="0"/>
            </p:cNvCxnSpPr>
            <p:nvPr/>
          </p:nvCxnSpPr>
          <p:spPr>
            <a:xfrm>
              <a:off x="3021422" y="3428893"/>
              <a:ext cx="1" cy="868687"/>
            </a:xfrm>
            <a:prstGeom prst="straightConnector1">
              <a:avLst/>
            </a:prstGeom>
            <a:ln>
              <a:solidFill>
                <a:schemeClr val="bg1">
                  <a:lumMod val="65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xmlns="" id="{D2076E21-EA10-48D2-9C1B-5DA4FD6FCD59}"/>
                </a:ext>
              </a:extLst>
            </p:cNvPr>
            <p:cNvCxnSpPr>
              <a:endCxn id="23" idx="0"/>
            </p:cNvCxnSpPr>
            <p:nvPr/>
          </p:nvCxnSpPr>
          <p:spPr>
            <a:xfrm>
              <a:off x="5937652" y="3480887"/>
              <a:ext cx="507" cy="816693"/>
            </a:xfrm>
            <a:prstGeom prst="straightConnector1">
              <a:avLst/>
            </a:prstGeom>
            <a:ln>
              <a:solidFill>
                <a:schemeClr val="bg1">
                  <a:lumMod val="65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xmlns="" id="{5A47BE68-F452-4B33-8855-084F5B28B108}"/>
                </a:ext>
              </a:extLst>
            </p:cNvPr>
            <p:cNvCxnSpPr>
              <a:endCxn id="24" idx="0"/>
            </p:cNvCxnSpPr>
            <p:nvPr/>
          </p:nvCxnSpPr>
          <p:spPr>
            <a:xfrm>
              <a:off x="6843332" y="3480887"/>
              <a:ext cx="1" cy="814232"/>
            </a:xfrm>
            <a:prstGeom prst="straightConnector1">
              <a:avLst/>
            </a:prstGeom>
            <a:ln>
              <a:solidFill>
                <a:schemeClr val="bg1">
                  <a:lumMod val="65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xmlns="" id="{0B4F6AE1-8F98-4468-85D0-54C96605E566}"/>
                </a:ext>
              </a:extLst>
            </p:cNvPr>
            <p:cNvSpPr/>
            <p:nvPr/>
          </p:nvSpPr>
          <p:spPr>
            <a:xfrm>
              <a:off x="5543597" y="4297580"/>
              <a:ext cx="789123" cy="457658"/>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Nokia</a:t>
              </a:r>
            </a:p>
            <a:p>
              <a:pPr algn="ctr" defTabSz="685800" fontAlgn="base">
                <a:spcBef>
                  <a:spcPct val="0"/>
                </a:spcBef>
                <a:spcAft>
                  <a:spcPct val="0"/>
                </a:spcAft>
              </a:pPr>
              <a:r>
                <a:rPr lang="en-US" sz="1100">
                  <a:solidFill>
                    <a:prstClr val="white"/>
                  </a:solidFill>
                  <a:latin typeface="Calibri"/>
                </a:rPr>
                <a:t>OLT</a:t>
              </a:r>
            </a:p>
          </p:txBody>
        </p:sp>
        <p:sp>
          <p:nvSpPr>
            <p:cNvPr id="24" name="Rectangle 23">
              <a:extLst>
                <a:ext uri="{FF2B5EF4-FFF2-40B4-BE49-F238E27FC236}">
                  <a16:creationId xmlns:a16="http://schemas.microsoft.com/office/drawing/2014/main" xmlns="" id="{C7A4DF83-CD32-412F-AA24-6D2E6BA7A95C}"/>
                </a:ext>
              </a:extLst>
            </p:cNvPr>
            <p:cNvSpPr/>
            <p:nvPr/>
          </p:nvSpPr>
          <p:spPr>
            <a:xfrm>
              <a:off x="6448771" y="4295119"/>
              <a:ext cx="789123" cy="457658"/>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Adtran OLT</a:t>
              </a:r>
            </a:p>
          </p:txBody>
        </p:sp>
        <p:sp>
          <p:nvSpPr>
            <p:cNvPr id="25" name="Rectangle 24">
              <a:extLst>
                <a:ext uri="{FF2B5EF4-FFF2-40B4-BE49-F238E27FC236}">
                  <a16:creationId xmlns:a16="http://schemas.microsoft.com/office/drawing/2014/main" xmlns="" id="{103DE8CF-09A2-4A4D-82E4-AB71FAC2D9F2}"/>
                </a:ext>
              </a:extLst>
            </p:cNvPr>
            <p:cNvSpPr/>
            <p:nvPr/>
          </p:nvSpPr>
          <p:spPr>
            <a:xfrm>
              <a:off x="2626861" y="4297580"/>
              <a:ext cx="789123" cy="457658"/>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dirty="0">
                  <a:solidFill>
                    <a:prstClr val="white"/>
                  </a:solidFill>
                  <a:latin typeface="Calibri"/>
                </a:rPr>
                <a:t>Ciena</a:t>
              </a:r>
            </a:p>
            <a:p>
              <a:pPr algn="ctr" defTabSz="685800" fontAlgn="base">
                <a:spcBef>
                  <a:spcPct val="0"/>
                </a:spcBef>
                <a:spcAft>
                  <a:spcPct val="0"/>
                </a:spcAft>
              </a:pPr>
              <a:r>
                <a:rPr lang="en-US" sz="1100" dirty="0">
                  <a:solidFill>
                    <a:prstClr val="white"/>
                  </a:solidFill>
                  <a:latin typeface="Calibri"/>
                </a:rPr>
                <a:t>OLT</a:t>
              </a:r>
            </a:p>
          </p:txBody>
        </p:sp>
        <p:sp>
          <p:nvSpPr>
            <p:cNvPr id="26" name="Rectangle 25">
              <a:extLst>
                <a:ext uri="{FF2B5EF4-FFF2-40B4-BE49-F238E27FC236}">
                  <a16:creationId xmlns:a16="http://schemas.microsoft.com/office/drawing/2014/main" xmlns="" id="{0048F95B-FBCD-40E4-9732-A4EA2EB0BC48}"/>
                </a:ext>
              </a:extLst>
            </p:cNvPr>
            <p:cNvSpPr/>
            <p:nvPr/>
          </p:nvSpPr>
          <p:spPr>
            <a:xfrm>
              <a:off x="1786742" y="4297580"/>
              <a:ext cx="789123" cy="457658"/>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prstClr val="white"/>
                  </a:solidFill>
                  <a:latin typeface="Calibri"/>
                </a:rPr>
                <a:t>Calix </a:t>
              </a:r>
            </a:p>
            <a:p>
              <a:pPr algn="ctr" defTabSz="685800" fontAlgn="base">
                <a:spcBef>
                  <a:spcPct val="0"/>
                </a:spcBef>
                <a:spcAft>
                  <a:spcPct val="0"/>
                </a:spcAft>
              </a:pPr>
              <a:r>
                <a:rPr lang="en-US" sz="1100">
                  <a:solidFill>
                    <a:prstClr val="white"/>
                  </a:solidFill>
                  <a:latin typeface="Calibri"/>
                </a:rPr>
                <a:t>OLT</a:t>
              </a:r>
            </a:p>
          </p:txBody>
        </p:sp>
        <p:sp>
          <p:nvSpPr>
            <p:cNvPr id="27" name="Rounded Rectangle 24">
              <a:extLst>
                <a:ext uri="{FF2B5EF4-FFF2-40B4-BE49-F238E27FC236}">
                  <a16:creationId xmlns:a16="http://schemas.microsoft.com/office/drawing/2014/main" xmlns="" id="{3CA66855-347A-4424-9056-6788A43CA095}"/>
                </a:ext>
              </a:extLst>
            </p:cNvPr>
            <p:cNvSpPr/>
            <p:nvPr/>
          </p:nvSpPr>
          <p:spPr>
            <a:xfrm>
              <a:off x="1807762" y="2010146"/>
              <a:ext cx="5428788" cy="860324"/>
            </a:xfrm>
            <a:prstGeom prst="roundRect">
              <a:avLst/>
            </a:prstGeom>
            <a:solidFill>
              <a:schemeClr val="accent3">
                <a:lumMod val="20000"/>
                <a:lumOff val="80000"/>
              </a:schemeClr>
            </a:solid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endParaRPr lang="en-US">
                <a:solidFill>
                  <a:prstClr val="white"/>
                </a:solidFill>
                <a:latin typeface="Calibri"/>
              </a:endParaRPr>
            </a:p>
          </p:txBody>
        </p:sp>
        <p:sp>
          <p:nvSpPr>
            <p:cNvPr id="29" name="Rounded Rectangle 25">
              <a:extLst>
                <a:ext uri="{FF2B5EF4-FFF2-40B4-BE49-F238E27FC236}">
                  <a16:creationId xmlns:a16="http://schemas.microsoft.com/office/drawing/2014/main" xmlns="" id="{AD89A51D-5A6A-4780-A106-E6296BA804DD}"/>
                </a:ext>
              </a:extLst>
            </p:cNvPr>
            <p:cNvSpPr/>
            <p:nvPr/>
          </p:nvSpPr>
          <p:spPr>
            <a:xfrm>
              <a:off x="3159284" y="2488104"/>
              <a:ext cx="928567"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fluentd</a:t>
              </a:r>
            </a:p>
          </p:txBody>
        </p:sp>
        <p:sp>
          <p:nvSpPr>
            <p:cNvPr id="30" name="Rounded Rectangle 26">
              <a:extLst>
                <a:ext uri="{FF2B5EF4-FFF2-40B4-BE49-F238E27FC236}">
                  <a16:creationId xmlns:a16="http://schemas.microsoft.com/office/drawing/2014/main" xmlns="" id="{92A81267-5B9A-4D01-8D6B-603D99394D93}"/>
                </a:ext>
              </a:extLst>
            </p:cNvPr>
            <p:cNvSpPr/>
            <p:nvPr/>
          </p:nvSpPr>
          <p:spPr>
            <a:xfrm>
              <a:off x="5217329" y="2488104"/>
              <a:ext cx="932488"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consul</a:t>
              </a:r>
            </a:p>
          </p:txBody>
        </p:sp>
        <p:sp>
          <p:nvSpPr>
            <p:cNvPr id="31" name="Rounded Rectangle 27">
              <a:extLst>
                <a:ext uri="{FF2B5EF4-FFF2-40B4-BE49-F238E27FC236}">
                  <a16:creationId xmlns:a16="http://schemas.microsoft.com/office/drawing/2014/main" xmlns="" id="{62C573A5-F83E-4B81-8287-4B2E9E273D53}"/>
                </a:ext>
              </a:extLst>
            </p:cNvPr>
            <p:cNvSpPr/>
            <p:nvPr/>
          </p:nvSpPr>
          <p:spPr>
            <a:xfrm>
              <a:off x="6222932" y="2488104"/>
              <a:ext cx="879100"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registrator</a:t>
              </a:r>
            </a:p>
          </p:txBody>
        </p:sp>
        <p:sp>
          <p:nvSpPr>
            <p:cNvPr id="32" name="Rounded Rectangle 28">
              <a:extLst>
                <a:ext uri="{FF2B5EF4-FFF2-40B4-BE49-F238E27FC236}">
                  <a16:creationId xmlns:a16="http://schemas.microsoft.com/office/drawing/2014/main" xmlns="" id="{3650076E-7525-40D9-8A07-24B783563634}"/>
                </a:ext>
              </a:extLst>
            </p:cNvPr>
            <p:cNvSpPr/>
            <p:nvPr/>
          </p:nvSpPr>
          <p:spPr>
            <a:xfrm>
              <a:off x="1908860" y="2488104"/>
              <a:ext cx="1203850"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adapter_agent</a:t>
              </a:r>
            </a:p>
          </p:txBody>
        </p:sp>
        <p:sp>
          <p:nvSpPr>
            <p:cNvPr id="33" name="Rounded Rectangle 29">
              <a:extLst>
                <a:ext uri="{FF2B5EF4-FFF2-40B4-BE49-F238E27FC236}">
                  <a16:creationId xmlns:a16="http://schemas.microsoft.com/office/drawing/2014/main" xmlns="" id="{FF172516-ADA2-43AF-BC3A-C82132B39B60}"/>
                </a:ext>
              </a:extLst>
            </p:cNvPr>
            <p:cNvSpPr/>
            <p:nvPr/>
          </p:nvSpPr>
          <p:spPr>
            <a:xfrm>
              <a:off x="4157384" y="2488104"/>
              <a:ext cx="1016071"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config_proxy</a:t>
              </a:r>
            </a:p>
          </p:txBody>
        </p:sp>
        <p:sp>
          <p:nvSpPr>
            <p:cNvPr id="34" name="Rounded Rectangle 30">
              <a:extLst>
                <a:ext uri="{FF2B5EF4-FFF2-40B4-BE49-F238E27FC236}">
                  <a16:creationId xmlns:a16="http://schemas.microsoft.com/office/drawing/2014/main" xmlns="" id="{F60600E1-B646-4686-B1DF-F472D45C1D72}"/>
                </a:ext>
              </a:extLst>
            </p:cNvPr>
            <p:cNvSpPr/>
            <p:nvPr/>
          </p:nvSpPr>
          <p:spPr>
            <a:xfrm>
              <a:off x="4144265" y="2142063"/>
              <a:ext cx="1016071"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config_root</a:t>
              </a:r>
            </a:p>
          </p:txBody>
        </p:sp>
        <p:sp>
          <p:nvSpPr>
            <p:cNvPr id="35" name="Rounded Rectangle 31">
              <a:extLst>
                <a:ext uri="{FF2B5EF4-FFF2-40B4-BE49-F238E27FC236}">
                  <a16:creationId xmlns:a16="http://schemas.microsoft.com/office/drawing/2014/main" xmlns="" id="{D165B489-8DE7-496E-A24A-F4ABD845D6A5}"/>
                </a:ext>
              </a:extLst>
            </p:cNvPr>
            <p:cNvSpPr/>
            <p:nvPr/>
          </p:nvSpPr>
          <p:spPr>
            <a:xfrm>
              <a:off x="5210502" y="2142063"/>
              <a:ext cx="935742"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grpc_server</a:t>
              </a:r>
            </a:p>
          </p:txBody>
        </p:sp>
        <p:sp>
          <p:nvSpPr>
            <p:cNvPr id="36" name="Rounded Rectangle 32">
              <a:extLst>
                <a:ext uri="{FF2B5EF4-FFF2-40B4-BE49-F238E27FC236}">
                  <a16:creationId xmlns:a16="http://schemas.microsoft.com/office/drawing/2014/main" xmlns="" id="{1CFAA401-4ED4-4D16-BEB8-5452AE47E872}"/>
                </a:ext>
              </a:extLst>
            </p:cNvPr>
            <p:cNvSpPr/>
            <p:nvPr/>
          </p:nvSpPr>
          <p:spPr>
            <a:xfrm>
              <a:off x="1908860" y="2157904"/>
              <a:ext cx="1203850"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global_handler</a:t>
              </a:r>
            </a:p>
          </p:txBody>
        </p:sp>
        <p:sp>
          <p:nvSpPr>
            <p:cNvPr id="37" name="Rounded Rectangle 33">
              <a:extLst>
                <a:ext uri="{FF2B5EF4-FFF2-40B4-BE49-F238E27FC236}">
                  <a16:creationId xmlns:a16="http://schemas.microsoft.com/office/drawing/2014/main" xmlns="" id="{E644E515-9292-4551-A0D3-D30007803F97}"/>
                </a:ext>
              </a:extLst>
            </p:cNvPr>
            <p:cNvSpPr/>
            <p:nvPr/>
          </p:nvSpPr>
          <p:spPr>
            <a:xfrm>
              <a:off x="3159284" y="2148891"/>
              <a:ext cx="928406"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100">
                  <a:solidFill>
                    <a:srgbClr val="632523"/>
                  </a:solidFill>
                  <a:latin typeface="Calibri"/>
                </a:rPr>
                <a:t>dispatcher</a:t>
              </a:r>
            </a:p>
          </p:txBody>
        </p:sp>
        <p:sp>
          <p:nvSpPr>
            <p:cNvPr id="38" name="Rounded Rectangle 34">
              <a:extLst>
                <a:ext uri="{FF2B5EF4-FFF2-40B4-BE49-F238E27FC236}">
                  <a16:creationId xmlns:a16="http://schemas.microsoft.com/office/drawing/2014/main" xmlns="" id="{3DB1AFF6-2B99-43D4-ADDD-06F30E656584}"/>
                </a:ext>
              </a:extLst>
            </p:cNvPr>
            <p:cNvSpPr/>
            <p:nvPr/>
          </p:nvSpPr>
          <p:spPr>
            <a:xfrm>
              <a:off x="6190630" y="2142063"/>
              <a:ext cx="911402" cy="273118"/>
            </a:xfrm>
            <a:prstGeom prst="round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050">
                  <a:solidFill>
                    <a:srgbClr val="632523"/>
                  </a:solidFill>
                  <a:latin typeface="Calibri"/>
                </a:rPr>
                <a:t>kafka_client</a:t>
              </a:r>
            </a:p>
          </p:txBody>
        </p:sp>
        <p:sp>
          <p:nvSpPr>
            <p:cNvPr id="39" name="TextBox 38">
              <a:extLst>
                <a:ext uri="{FF2B5EF4-FFF2-40B4-BE49-F238E27FC236}">
                  <a16:creationId xmlns:a16="http://schemas.microsoft.com/office/drawing/2014/main" xmlns="" id="{8767B115-9FA3-4989-A9DB-9E34EC302021}"/>
                </a:ext>
              </a:extLst>
            </p:cNvPr>
            <p:cNvSpPr txBox="1"/>
            <p:nvPr/>
          </p:nvSpPr>
          <p:spPr>
            <a:xfrm>
              <a:off x="326629" y="2212528"/>
              <a:ext cx="1331783" cy="542541"/>
            </a:xfrm>
            <a:prstGeom prst="rect">
              <a:avLst/>
            </a:prstGeom>
            <a:noFill/>
          </p:spPr>
          <p:txBody>
            <a:bodyPr wrap="square" rtlCol="0">
              <a:spAutoFit/>
            </a:bodyPr>
            <a:lstStyle/>
            <a:p>
              <a:pPr defTabSz="685800" fontAlgn="base">
                <a:spcBef>
                  <a:spcPct val="0"/>
                </a:spcBef>
                <a:spcAft>
                  <a:spcPct val="0"/>
                </a:spcAft>
              </a:pPr>
              <a:r>
                <a:rPr lang="en-US" sz="1200" dirty="0">
                  <a:solidFill>
                    <a:srgbClr val="71C5E8">
                      <a:lumMod val="75000"/>
                    </a:srgbClr>
                  </a:solidFill>
                  <a:latin typeface="Calibri" charset="0"/>
                  <a:ea typeface="ＭＳ Ｐゴシック" charset="0"/>
                  <a:cs typeface="ＭＳ Ｐゴシック" charset="0"/>
                </a:rPr>
                <a:t>VOLTHA</a:t>
              </a:r>
            </a:p>
            <a:p>
              <a:pPr defTabSz="685800" fontAlgn="base">
                <a:spcBef>
                  <a:spcPct val="0"/>
                </a:spcBef>
                <a:spcAft>
                  <a:spcPct val="0"/>
                </a:spcAft>
              </a:pPr>
              <a:r>
                <a:rPr lang="en-US" sz="1200" dirty="0">
                  <a:solidFill>
                    <a:srgbClr val="71C5E8">
                      <a:lumMod val="75000"/>
                    </a:srgbClr>
                  </a:solidFill>
                  <a:latin typeface="Calibri" charset="0"/>
                  <a:ea typeface="ＭＳ Ｐゴシック" charset="0"/>
                  <a:cs typeface="ＭＳ Ｐゴシック" charset="0"/>
                </a:rPr>
                <a:t> core</a:t>
              </a:r>
            </a:p>
          </p:txBody>
        </p:sp>
        <p:sp>
          <p:nvSpPr>
            <p:cNvPr id="40" name="Rounded Rectangle 36">
              <a:extLst>
                <a:ext uri="{FF2B5EF4-FFF2-40B4-BE49-F238E27FC236}">
                  <a16:creationId xmlns:a16="http://schemas.microsoft.com/office/drawing/2014/main" xmlns="" id="{7D302E1F-1C47-4E5B-A77A-81B0FCD6E069}"/>
                </a:ext>
              </a:extLst>
            </p:cNvPr>
            <p:cNvSpPr/>
            <p:nvPr/>
          </p:nvSpPr>
          <p:spPr>
            <a:xfrm>
              <a:off x="1796938" y="1579985"/>
              <a:ext cx="1710559" cy="329927"/>
            </a:xfrm>
            <a:prstGeom prst="roundRect">
              <a:avLst/>
            </a:prstGeom>
            <a:solidFill>
              <a:schemeClr val="accent4">
                <a:lumMod val="20000"/>
                <a:lumOff val="80000"/>
              </a:schemeClr>
            </a:solid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600" dirty="0">
                  <a:solidFill>
                    <a:srgbClr val="632523"/>
                  </a:solidFill>
                  <a:latin typeface="Calibri"/>
                </a:rPr>
                <a:t>Envoy (REST)</a:t>
              </a:r>
            </a:p>
          </p:txBody>
        </p:sp>
        <p:sp>
          <p:nvSpPr>
            <p:cNvPr id="41" name="Rounded Rectangle 37">
              <a:extLst>
                <a:ext uri="{FF2B5EF4-FFF2-40B4-BE49-F238E27FC236}">
                  <a16:creationId xmlns:a16="http://schemas.microsoft.com/office/drawing/2014/main" xmlns="" id="{D5732695-EE0E-4D23-B3E4-0C06724E6D25}"/>
                </a:ext>
              </a:extLst>
            </p:cNvPr>
            <p:cNvSpPr/>
            <p:nvPr/>
          </p:nvSpPr>
          <p:spPr>
            <a:xfrm>
              <a:off x="3608469" y="1579985"/>
              <a:ext cx="1710559" cy="329927"/>
            </a:xfrm>
            <a:prstGeom prst="roundRect">
              <a:avLst/>
            </a:prstGeom>
            <a:solidFill>
              <a:schemeClr val="accent6">
                <a:lumMod val="20000"/>
                <a:lumOff val="80000"/>
              </a:schemeClr>
            </a:solid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600" dirty="0">
                  <a:solidFill>
                    <a:srgbClr val="632523"/>
                  </a:solidFill>
                  <a:latin typeface="Calibri"/>
                </a:rPr>
                <a:t>OpenFlow Agent</a:t>
              </a:r>
            </a:p>
          </p:txBody>
        </p:sp>
        <p:sp>
          <p:nvSpPr>
            <p:cNvPr id="42" name="Rounded Rectangle 38">
              <a:extLst>
                <a:ext uri="{FF2B5EF4-FFF2-40B4-BE49-F238E27FC236}">
                  <a16:creationId xmlns:a16="http://schemas.microsoft.com/office/drawing/2014/main" xmlns="" id="{44A9F504-89F0-4A45-80F1-28856B2F11E2}"/>
                </a:ext>
              </a:extLst>
            </p:cNvPr>
            <p:cNvSpPr/>
            <p:nvPr/>
          </p:nvSpPr>
          <p:spPr>
            <a:xfrm>
              <a:off x="5391473" y="1579985"/>
              <a:ext cx="1789523" cy="329927"/>
            </a:xfrm>
            <a:prstGeom prst="roundRect">
              <a:avLst/>
            </a:prstGeom>
            <a:solidFill>
              <a:schemeClr val="accent2">
                <a:lumMod val="20000"/>
                <a:lumOff val="80000"/>
              </a:schemeClr>
            </a:solid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fontAlgn="base">
                <a:spcBef>
                  <a:spcPct val="0"/>
                </a:spcBef>
                <a:spcAft>
                  <a:spcPct val="0"/>
                </a:spcAft>
              </a:pPr>
              <a:r>
                <a:rPr lang="en-US" sz="1600" dirty="0">
                  <a:solidFill>
                    <a:srgbClr val="632523"/>
                  </a:solidFill>
                  <a:latin typeface="Calibri"/>
                </a:rPr>
                <a:t>NetConf agent</a:t>
              </a:r>
            </a:p>
          </p:txBody>
        </p:sp>
        <p:sp>
          <p:nvSpPr>
            <p:cNvPr id="43" name="TextBox 42">
              <a:extLst>
                <a:ext uri="{FF2B5EF4-FFF2-40B4-BE49-F238E27FC236}">
                  <a16:creationId xmlns:a16="http://schemas.microsoft.com/office/drawing/2014/main" xmlns="" id="{A8445F9C-8B0F-4DA3-9236-399B906730FC}"/>
                </a:ext>
              </a:extLst>
            </p:cNvPr>
            <p:cNvSpPr txBox="1"/>
            <p:nvPr/>
          </p:nvSpPr>
          <p:spPr>
            <a:xfrm>
              <a:off x="356129" y="1552673"/>
              <a:ext cx="1331783" cy="542541"/>
            </a:xfrm>
            <a:prstGeom prst="rect">
              <a:avLst/>
            </a:prstGeom>
            <a:noFill/>
          </p:spPr>
          <p:txBody>
            <a:bodyPr wrap="square" rtlCol="0">
              <a:spAutoFit/>
            </a:bodyPr>
            <a:lstStyle/>
            <a:p>
              <a:pPr defTabSz="685800" fontAlgn="base">
                <a:spcBef>
                  <a:spcPct val="0"/>
                </a:spcBef>
                <a:spcAft>
                  <a:spcPct val="0"/>
                </a:spcAft>
              </a:pPr>
              <a:r>
                <a:rPr lang="en-US" sz="1200" dirty="0">
                  <a:solidFill>
                    <a:srgbClr val="0568AE"/>
                  </a:solidFill>
                  <a:latin typeface="Calibri" charset="0"/>
                  <a:ea typeface="ＭＳ Ｐゴシック" charset="0"/>
                  <a:cs typeface="ＭＳ Ｐゴシック" charset="0"/>
                </a:rPr>
                <a:t>VOLTHA</a:t>
              </a:r>
            </a:p>
            <a:p>
              <a:pPr defTabSz="685800" fontAlgn="base">
                <a:spcBef>
                  <a:spcPct val="0"/>
                </a:spcBef>
                <a:spcAft>
                  <a:spcPct val="0"/>
                </a:spcAft>
              </a:pPr>
              <a:r>
                <a:rPr lang="en-US" sz="1200" dirty="0">
                  <a:solidFill>
                    <a:srgbClr val="0568AE"/>
                  </a:solidFill>
                  <a:latin typeface="Calibri" charset="0"/>
                  <a:ea typeface="ＭＳ Ｐゴシック" charset="0"/>
                  <a:cs typeface="ＭＳ Ｐゴシック" charset="0"/>
                </a:rPr>
                <a:t>northbound</a:t>
              </a:r>
            </a:p>
          </p:txBody>
        </p:sp>
        <p:sp>
          <p:nvSpPr>
            <p:cNvPr id="44" name="Right Brace 43">
              <a:extLst>
                <a:ext uri="{FF2B5EF4-FFF2-40B4-BE49-F238E27FC236}">
                  <a16:creationId xmlns:a16="http://schemas.microsoft.com/office/drawing/2014/main" xmlns="" id="{3283706A-41DA-45CF-ABB7-0761F27DB114}"/>
                </a:ext>
              </a:extLst>
            </p:cNvPr>
            <p:cNvSpPr/>
            <p:nvPr/>
          </p:nvSpPr>
          <p:spPr>
            <a:xfrm>
              <a:off x="7306718" y="1552673"/>
              <a:ext cx="293077" cy="135671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685800" fontAlgn="base">
                <a:spcBef>
                  <a:spcPct val="0"/>
                </a:spcBef>
                <a:spcAft>
                  <a:spcPct val="0"/>
                </a:spcAft>
              </a:pPr>
              <a:endParaRPr lang="en-US">
                <a:solidFill>
                  <a:srgbClr val="009FDB"/>
                </a:solidFill>
                <a:latin typeface="Calibri"/>
              </a:endParaRPr>
            </a:p>
          </p:txBody>
        </p:sp>
        <p:sp>
          <p:nvSpPr>
            <p:cNvPr id="45" name="TextBox 44">
              <a:extLst>
                <a:ext uri="{FF2B5EF4-FFF2-40B4-BE49-F238E27FC236}">
                  <a16:creationId xmlns:a16="http://schemas.microsoft.com/office/drawing/2014/main" xmlns="" id="{5F989421-0350-4981-8CC9-0688A220742B}"/>
                </a:ext>
              </a:extLst>
            </p:cNvPr>
            <p:cNvSpPr txBox="1"/>
            <p:nvPr/>
          </p:nvSpPr>
          <p:spPr>
            <a:xfrm>
              <a:off x="7717025" y="1807303"/>
              <a:ext cx="983436" cy="1302098"/>
            </a:xfrm>
            <a:prstGeom prst="rect">
              <a:avLst/>
            </a:prstGeom>
            <a:noFill/>
          </p:spPr>
          <p:txBody>
            <a:bodyPr wrap="square" rtlCol="0">
              <a:spAutoFit/>
            </a:bodyPr>
            <a:lstStyle/>
            <a:p>
              <a:pPr defTabSz="685800" fontAlgn="base">
                <a:spcBef>
                  <a:spcPct val="0"/>
                </a:spcBef>
                <a:spcAft>
                  <a:spcPct val="0"/>
                </a:spcAft>
              </a:pPr>
              <a:r>
                <a:rPr lang="en-US" sz="1100">
                  <a:solidFill>
                    <a:srgbClr val="009FDB"/>
                  </a:solidFill>
                  <a:latin typeface="Calibri" charset="0"/>
                  <a:ea typeface="ＭＳ Ｐゴシック" charset="0"/>
                  <a:cs typeface="ＭＳ Ｐゴシック" charset="0"/>
                </a:rPr>
                <a:t>Common control and management</a:t>
              </a:r>
            </a:p>
            <a:p>
              <a:pPr defTabSz="685800" fontAlgn="base">
                <a:spcBef>
                  <a:spcPct val="0"/>
                </a:spcBef>
                <a:spcAft>
                  <a:spcPct val="0"/>
                </a:spcAft>
              </a:pPr>
              <a:r>
                <a:rPr lang="en-US" sz="1100">
                  <a:solidFill>
                    <a:srgbClr val="009FDB"/>
                  </a:solidFill>
                  <a:latin typeface="Calibri" charset="0"/>
                  <a:ea typeface="ＭＳ Ｐゴシック" charset="0"/>
                  <a:cs typeface="ＭＳ Ｐゴシック" charset="0"/>
                </a:rPr>
                <a:t>framework shared by all</a:t>
              </a:r>
            </a:p>
            <a:p>
              <a:pPr defTabSz="685800" fontAlgn="base">
                <a:spcBef>
                  <a:spcPct val="0"/>
                </a:spcBef>
                <a:spcAft>
                  <a:spcPct val="0"/>
                </a:spcAft>
              </a:pPr>
              <a:r>
                <a:rPr lang="en-US" sz="1100">
                  <a:solidFill>
                    <a:srgbClr val="009FDB"/>
                  </a:solidFill>
                  <a:latin typeface="Calibri" charset="0"/>
                  <a:ea typeface="ＭＳ Ｐゴシック" charset="0"/>
                  <a:cs typeface="ＭＳ Ｐゴシック" charset="0"/>
                </a:rPr>
                <a:t>OLTs &amp;ONUs</a:t>
              </a:r>
            </a:p>
          </p:txBody>
        </p:sp>
      </p:grpSp>
      <p:sp>
        <p:nvSpPr>
          <p:cNvPr id="46" name="TextBox 45">
            <a:extLst>
              <a:ext uri="{FF2B5EF4-FFF2-40B4-BE49-F238E27FC236}">
                <a16:creationId xmlns:a16="http://schemas.microsoft.com/office/drawing/2014/main" xmlns="" id="{E8BF30CA-8038-4F82-8078-D41B808E42DA}"/>
              </a:ext>
            </a:extLst>
          </p:cNvPr>
          <p:cNvSpPr txBox="1"/>
          <p:nvPr/>
        </p:nvSpPr>
        <p:spPr>
          <a:xfrm>
            <a:off x="7138506" y="3586274"/>
            <a:ext cx="1978265" cy="540329"/>
          </a:xfrm>
          <a:prstGeom prst="rect">
            <a:avLst/>
          </a:prstGeom>
          <a:noFill/>
          <a:ln>
            <a:noFill/>
          </a:ln>
        </p:spPr>
        <p:txBody>
          <a:bodyPr wrap="none" lIns="0" tIns="0" rIns="0" bIns="0" rtlCol="0">
            <a:noAutofit/>
          </a:bodyPr>
          <a:lstStyle/>
          <a:p>
            <a:pPr defTabSz="685800" fontAlgn="base">
              <a:spcBef>
                <a:spcPct val="0"/>
              </a:spcBef>
              <a:spcAft>
                <a:spcPct val="0"/>
              </a:spcAft>
            </a:pPr>
            <a:r>
              <a:rPr lang="en-US" sz="1500" i="1" dirty="0">
                <a:solidFill>
                  <a:srgbClr val="EA7400"/>
                </a:solidFill>
                <a:latin typeface="Calibri" charset="0"/>
                <a:ea typeface="ＭＳ Ｐゴシック" charset="0"/>
                <a:cs typeface="ＭＳ Ｐゴシック" charset="0"/>
              </a:rPr>
              <a:t>See this Demonstrated!</a:t>
            </a:r>
          </a:p>
          <a:p>
            <a:pPr defTabSz="685800" fontAlgn="base">
              <a:spcBef>
                <a:spcPct val="0"/>
              </a:spcBef>
              <a:spcAft>
                <a:spcPct val="0"/>
              </a:spcAft>
            </a:pPr>
            <a:r>
              <a:rPr lang="en-US" sz="1500" i="1" dirty="0">
                <a:solidFill>
                  <a:srgbClr val="EA7400"/>
                </a:solidFill>
                <a:latin typeface="Calibri" charset="0"/>
                <a:ea typeface="ＭＳ Ｐゴシック" charset="0"/>
                <a:cs typeface="ＭＳ Ｐゴシック" charset="0"/>
              </a:rPr>
              <a:t>ONF Booth E107B</a:t>
            </a:r>
          </a:p>
        </p:txBody>
      </p:sp>
      <p:pic>
        <p:nvPicPr>
          <p:cNvPr id="47" name="Picture 46" descr="ONF_WITH-GRADIENT.png">
            <a:extLst>
              <a:ext uri="{FF2B5EF4-FFF2-40B4-BE49-F238E27FC236}">
                <a16:creationId xmlns:a16="http://schemas.microsoft.com/office/drawing/2014/main" xmlns="" id="{8076A5DA-4287-4266-9CBD-D366F6E6E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0466" y="758995"/>
            <a:ext cx="1150525" cy="790986"/>
          </a:xfrm>
          <a:prstGeom prst="rect">
            <a:avLst/>
          </a:prstGeom>
        </p:spPr>
      </p:pic>
      <p:sp>
        <p:nvSpPr>
          <p:cNvPr id="48" name="TextBox 47">
            <a:extLst>
              <a:ext uri="{FF2B5EF4-FFF2-40B4-BE49-F238E27FC236}">
                <a16:creationId xmlns:a16="http://schemas.microsoft.com/office/drawing/2014/main" xmlns="" id="{AE0D8C46-9E5E-4B8B-874A-50AC6DA57105}"/>
              </a:ext>
            </a:extLst>
          </p:cNvPr>
          <p:cNvSpPr txBox="1"/>
          <p:nvPr/>
        </p:nvSpPr>
        <p:spPr>
          <a:xfrm>
            <a:off x="478750" y="3939670"/>
            <a:ext cx="1225782" cy="373862"/>
          </a:xfrm>
          <a:prstGeom prst="rect">
            <a:avLst/>
          </a:prstGeom>
          <a:noFill/>
          <a:ln>
            <a:noFill/>
          </a:ln>
        </p:spPr>
        <p:txBody>
          <a:bodyPr wrap="none" lIns="0" tIns="0" rIns="0" bIns="0" rtlCol="0">
            <a:noAutofit/>
          </a:bodyPr>
          <a:lstStyle/>
          <a:p>
            <a:pPr defTabSz="685800" fontAlgn="base">
              <a:spcBef>
                <a:spcPct val="0"/>
              </a:spcBef>
              <a:spcAft>
                <a:spcPct val="0"/>
              </a:spcAft>
            </a:pPr>
            <a:r>
              <a:rPr lang="en-US" sz="1500" i="1" dirty="0">
                <a:solidFill>
                  <a:srgbClr val="EA7400"/>
                </a:solidFill>
                <a:latin typeface="Calibri" charset="0"/>
                <a:ea typeface="ＭＳ Ｐゴシック" charset="0"/>
                <a:cs typeface="ＭＳ Ｐゴシック" charset="0"/>
              </a:rPr>
              <a:t>G.fast in V2.0</a:t>
            </a:r>
          </a:p>
        </p:txBody>
      </p:sp>
    </p:spTree>
    <p:extLst>
      <p:ext uri="{BB962C8B-B14F-4D97-AF65-F5344CB8AC3E}">
        <p14:creationId xmlns:p14="http://schemas.microsoft.com/office/powerpoint/2010/main" val="1518682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solidFill>
                  <a:srgbClr val="666666"/>
                </a:solidFill>
              </a:rPr>
              <a:pPr/>
              <a:t>5</a:t>
            </a:fld>
            <a:endParaRPr lang="en-US" dirty="0">
              <a:solidFill>
                <a:srgbClr val="666666"/>
              </a:solidFill>
            </a:endParaRPr>
          </a:p>
        </p:txBody>
      </p:sp>
      <p:sp>
        <p:nvSpPr>
          <p:cNvPr id="3" name="Title 2"/>
          <p:cNvSpPr>
            <a:spLocks noGrp="1"/>
          </p:cNvSpPr>
          <p:nvPr>
            <p:ph type="title"/>
          </p:nvPr>
        </p:nvSpPr>
        <p:spPr>
          <a:xfrm>
            <a:off x="366769" y="377905"/>
            <a:ext cx="8045450" cy="582930"/>
          </a:xfrm>
        </p:spPr>
        <p:txBody>
          <a:bodyPr/>
          <a:lstStyle/>
          <a:p>
            <a:r>
              <a:rPr lang="en-US" dirty="0"/>
              <a:t>Summary</a:t>
            </a:r>
          </a:p>
        </p:txBody>
      </p:sp>
      <p:sp>
        <p:nvSpPr>
          <p:cNvPr id="4" name="Content Placeholder 3"/>
          <p:cNvSpPr>
            <a:spLocks noGrp="1"/>
          </p:cNvSpPr>
          <p:nvPr>
            <p:ph idx="1"/>
          </p:nvPr>
        </p:nvSpPr>
        <p:spPr/>
        <p:txBody>
          <a:bodyPr/>
          <a:lstStyle/>
          <a:p>
            <a:r>
              <a:rPr lang="en-US" dirty="0"/>
              <a:t>Disaggregation Allows Design for Re-Use, Availability and Simple Operations</a:t>
            </a:r>
          </a:p>
          <a:p>
            <a:pPr lvl="2"/>
            <a:r>
              <a:rPr lang="en-US" dirty="0"/>
              <a:t>Hardware can be simplified when it’s a cloud peripheral</a:t>
            </a:r>
          </a:p>
          <a:p>
            <a:pPr lvl="2"/>
            <a:r>
              <a:rPr lang="en-US" dirty="0"/>
              <a:t>Software can be modified, simplified and made available when it’s a set of elastic </a:t>
            </a:r>
            <a:r>
              <a:rPr lang="en-US" dirty="0" err="1"/>
              <a:t>microservices</a:t>
            </a:r>
            <a:r>
              <a:rPr lang="en-US" dirty="0"/>
              <a:t>.</a:t>
            </a:r>
          </a:p>
          <a:p>
            <a:r>
              <a:rPr lang="en-US" dirty="0"/>
              <a:t>Open Specs and Open Source Enable </a:t>
            </a:r>
            <a:r>
              <a:rPr lang="en-US"/>
              <a:t>Telco-Engineered Solutions</a:t>
            </a:r>
            <a:endParaRPr lang="en-US" dirty="0"/>
          </a:p>
          <a:p>
            <a:pPr lvl="2"/>
            <a:r>
              <a:rPr lang="en-US" dirty="0"/>
              <a:t>Have the software work your operations rather than operations work the software.</a:t>
            </a:r>
          </a:p>
          <a:p>
            <a:pPr lvl="2"/>
            <a:r>
              <a:rPr lang="en-US" dirty="0"/>
              <a:t>Harmonize hardware operational paradigms to consolidate tools and approaches.</a:t>
            </a:r>
          </a:p>
          <a:p>
            <a:pPr lvl="2"/>
            <a:r>
              <a:rPr lang="en-US" dirty="0"/>
              <a:t>Unbundling hardware components allows design and composition of the system to engineer availability.</a:t>
            </a:r>
          </a:p>
          <a:p>
            <a:pPr lvl="2"/>
            <a:endParaRPr lang="en-US" dirty="0"/>
          </a:p>
        </p:txBody>
      </p:sp>
    </p:spTree>
    <p:extLst>
      <p:ext uri="{BB962C8B-B14F-4D97-AF65-F5344CB8AC3E}">
        <p14:creationId xmlns:p14="http://schemas.microsoft.com/office/powerpoint/2010/main" val="3329368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7301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0041" y="1180200"/>
            <a:ext cx="5332134" cy="1754327"/>
          </a:xfrm>
        </p:spPr>
        <p:txBody>
          <a:bodyPr/>
          <a:lstStyle/>
          <a:p>
            <a:pPr algn="ctr">
              <a:lnSpc>
                <a:spcPct val="100000"/>
              </a:lnSpc>
            </a:pPr>
            <a:r>
              <a:rPr lang="en-US" sz="3600" b="1"/>
              <a:t>VOLTHA </a:t>
            </a:r>
            <a:br>
              <a:rPr lang="en-US" sz="3600" b="1"/>
            </a:br>
            <a:r>
              <a:rPr lang="en-US" sz="3600" b="1"/>
              <a:t>&amp; </a:t>
            </a:r>
            <a:br>
              <a:rPr lang="en-US" sz="3600" b="1"/>
            </a:br>
            <a:r>
              <a:rPr lang="en-US" sz="3600" b="1"/>
              <a:t> Residential CORD</a:t>
            </a:r>
          </a:p>
        </p:txBody>
      </p:sp>
      <p:sp>
        <p:nvSpPr>
          <p:cNvPr id="4" name="Slide Number Placeholder 3"/>
          <p:cNvSpPr>
            <a:spLocks noGrp="1"/>
          </p:cNvSpPr>
          <p:nvPr>
            <p:ph type="sldNum" sz="quarter" idx="4"/>
          </p:nvPr>
        </p:nvSpPr>
        <p:spPr/>
        <p:txBody>
          <a:bodyPr/>
          <a:lstStyle/>
          <a:p>
            <a:fld id="{C921E2DF-5279-024C-809C-CD16853F95A6}" type="slidenum">
              <a:rPr lang="en-US">
                <a:solidFill>
                  <a:srgbClr val="FFFFFF">
                    <a:lumMod val="65000"/>
                  </a:srgbClr>
                </a:solidFill>
              </a:rPr>
              <a:pPr/>
              <a:t>7</a:t>
            </a:fld>
            <a:endParaRPr lang="en-US">
              <a:solidFill>
                <a:srgbClr val="FFFFFF">
                  <a:lumMod val="65000"/>
                </a:srgbClr>
              </a:solidFill>
            </a:endParaRPr>
          </a:p>
        </p:txBody>
      </p:sp>
      <p:sp>
        <p:nvSpPr>
          <p:cNvPr id="6" name="TextBox 5"/>
          <p:cNvSpPr txBox="1"/>
          <p:nvPr/>
        </p:nvSpPr>
        <p:spPr>
          <a:xfrm>
            <a:off x="3215562" y="3354367"/>
            <a:ext cx="2995764" cy="707886"/>
          </a:xfrm>
          <a:prstGeom prst="rect">
            <a:avLst/>
          </a:prstGeom>
          <a:noFill/>
        </p:spPr>
        <p:txBody>
          <a:bodyPr wrap="square" rtlCol="0">
            <a:spAutoFit/>
          </a:bodyPr>
          <a:lstStyle/>
          <a:p>
            <a:pPr algn="ctr"/>
            <a:r>
              <a:rPr lang="en-US" sz="2400" b="1">
                <a:solidFill>
                  <a:schemeClr val="tx2"/>
                </a:solidFill>
              </a:rPr>
              <a:t>Saurav Das</a:t>
            </a:r>
          </a:p>
          <a:p>
            <a:pPr algn="ctr"/>
            <a:r>
              <a:rPr lang="en-US" sz="1600" b="1">
                <a:solidFill>
                  <a:schemeClr val="tx2"/>
                </a:solidFill>
              </a:rPr>
              <a:t>Director of Engineering, ONF</a:t>
            </a:r>
          </a:p>
        </p:txBody>
      </p:sp>
      <p:pic>
        <p:nvPicPr>
          <p:cNvPr id="7" name="Picture 6"/>
          <p:cNvPicPr>
            <a:picLocks noChangeAspect="1"/>
          </p:cNvPicPr>
          <p:nvPr/>
        </p:nvPicPr>
        <p:blipFill>
          <a:blip r:embed="rId2"/>
          <a:stretch>
            <a:fillRect/>
          </a:stretch>
        </p:blipFill>
        <p:spPr>
          <a:xfrm>
            <a:off x="73970" y="4176677"/>
            <a:ext cx="1271193" cy="966823"/>
          </a:xfrm>
          <a:prstGeom prst="rect">
            <a:avLst/>
          </a:prstGeom>
        </p:spPr>
      </p:pic>
    </p:spTree>
    <p:extLst>
      <p:ext uri="{BB962C8B-B14F-4D97-AF65-F5344CB8AC3E}">
        <p14:creationId xmlns:p14="http://schemas.microsoft.com/office/powerpoint/2010/main" val="619507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9531" y="984920"/>
            <a:ext cx="7904469" cy="1715733"/>
          </a:xfrm>
        </p:spPr>
        <p:txBody>
          <a:bodyPr vert="horz" lIns="91324" tIns="45658" rIns="91324" bIns="45658" rtlCol="0">
            <a:normAutofit/>
          </a:bodyPr>
          <a:lstStyle/>
          <a:p>
            <a:pPr marL="0" indent="0" algn="ctr">
              <a:spcBef>
                <a:spcPct val="20000"/>
              </a:spcBef>
              <a:buNone/>
            </a:pPr>
            <a:r>
              <a:rPr lang="en-US" dirty="0">
                <a:solidFill>
                  <a:srgbClr val="000000"/>
                </a:solidFill>
                <a:latin typeface="Calibri (Body)"/>
                <a:cs typeface="Calibri (Body)"/>
              </a:rPr>
              <a:t>Economies of a datacenter </a:t>
            </a:r>
          </a:p>
          <a:p>
            <a:pPr marL="742950" lvl="1" indent="-285750">
              <a:spcBef>
                <a:spcPct val="20000"/>
              </a:spcBef>
              <a:buFont typeface="Arial"/>
              <a:buChar char="–"/>
            </a:pPr>
            <a:r>
              <a:rPr lang="en-US" sz="1600" dirty="0">
                <a:solidFill>
                  <a:schemeClr val="tx1"/>
                </a:solidFill>
                <a:latin typeface="+mn-lt"/>
                <a:cs typeface="+mn-cs"/>
              </a:rPr>
              <a:t>Infrastructure built with a few commodity building blocks using open source software and white-box switches </a:t>
            </a:r>
          </a:p>
        </p:txBody>
      </p:sp>
      <p:sp>
        <p:nvSpPr>
          <p:cNvPr id="4" name="Content Placeholder 2"/>
          <p:cNvSpPr txBox="1">
            <a:spLocks/>
          </p:cNvSpPr>
          <p:nvPr/>
        </p:nvSpPr>
        <p:spPr>
          <a:xfrm>
            <a:off x="1211490" y="2563706"/>
            <a:ext cx="7960551" cy="1175813"/>
          </a:xfrm>
          <a:prstGeom prst="rect">
            <a:avLst/>
          </a:prstGeom>
        </p:spPr>
        <p:txBody>
          <a:bodyPr vert="horz" lIns="91324" tIns="45658" rIns="91324" bIns="45658"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dirty="0">
                <a:solidFill>
                  <a:srgbClr val="000000"/>
                </a:solidFill>
                <a:latin typeface="Calibri (Body)"/>
                <a:cs typeface="Calibri (Body)"/>
              </a:rPr>
              <a:t>Agility of </a:t>
            </a:r>
            <a:r>
              <a:rPr lang="en-US" dirty="0" smtClean="0">
                <a:solidFill>
                  <a:srgbClr val="000000"/>
                </a:solidFill>
                <a:latin typeface="Calibri (Body)"/>
                <a:cs typeface="Calibri (Body)"/>
              </a:rPr>
              <a:t>a cloud provider </a:t>
            </a:r>
            <a:endParaRPr lang="en-US" dirty="0">
              <a:solidFill>
                <a:srgbClr val="000000"/>
              </a:solidFill>
              <a:latin typeface="Calibri (Body)"/>
              <a:cs typeface="Calibri (Body)"/>
            </a:endParaRPr>
          </a:p>
          <a:p>
            <a:pPr marL="0" indent="0" algn="ctr">
              <a:buFont typeface="Arial"/>
              <a:buNone/>
            </a:pPr>
            <a:r>
              <a:rPr lang="en-US" sz="1800" i="1" dirty="0" smtClean="0">
                <a:solidFill>
                  <a:srgbClr val="000000"/>
                </a:solidFill>
                <a:latin typeface="Calibri (Body)"/>
                <a:cs typeface="Calibri (Body)"/>
              </a:rPr>
              <a:t>Software </a:t>
            </a:r>
            <a:r>
              <a:rPr lang="en-US" sz="1800" i="1" dirty="0">
                <a:solidFill>
                  <a:srgbClr val="000000"/>
                </a:solidFill>
                <a:latin typeface="Calibri (Body)"/>
                <a:cs typeface="Calibri (Body)"/>
              </a:rPr>
              <a:t>platforms that enable rapid creation of new services</a:t>
            </a:r>
          </a:p>
        </p:txBody>
      </p:sp>
      <p:sp>
        <p:nvSpPr>
          <p:cNvPr id="6" name="Title 1"/>
          <p:cNvSpPr txBox="1">
            <a:spLocks/>
          </p:cNvSpPr>
          <p:nvPr/>
        </p:nvSpPr>
        <p:spPr>
          <a:xfrm>
            <a:off x="110754" y="80586"/>
            <a:ext cx="8229600" cy="968641"/>
          </a:xfrm>
          <a:prstGeom prst="rect">
            <a:avLst/>
          </a:prstGeom>
        </p:spPr>
        <p:txBody>
          <a:bodyPr vert="horz" wrap="square" lIns="91440" tIns="45720" rIns="91440" bIns="45720" rtlCol="0" anchor="t" anchorCtr="0">
            <a:spAutoFit/>
          </a:bodyPr>
          <a:lstStyle>
            <a:lvl1pPr>
              <a:lnSpc>
                <a:spcPts val="3400"/>
              </a:lnSpc>
              <a:spcBef>
                <a:spcPct val="0"/>
              </a:spcBef>
              <a:buNone/>
              <a:defRPr sz="3000" b="0" i="0">
                <a:solidFill>
                  <a:schemeClr val="tx2"/>
                </a:solidFill>
                <a:latin typeface="Corbel"/>
                <a:ea typeface="+mj-ea"/>
                <a:cs typeface="Corbel"/>
              </a:defRPr>
            </a:lvl1pPr>
          </a:lstStyle>
          <a:p>
            <a:r>
              <a:rPr lang="en-US" dirty="0">
                <a:solidFill>
                  <a:srgbClr val="004B7D"/>
                </a:solidFill>
              </a:rPr>
              <a:t>Central Office Re-Architected as a Datacenter (CORD) Overview</a:t>
            </a:r>
          </a:p>
        </p:txBody>
      </p:sp>
      <p:grpSp>
        <p:nvGrpSpPr>
          <p:cNvPr id="9" name="Group 8"/>
          <p:cNvGrpSpPr/>
          <p:nvPr/>
        </p:nvGrpSpPr>
        <p:grpSpPr>
          <a:xfrm>
            <a:off x="1211490" y="3474720"/>
            <a:ext cx="7960551" cy="1178561"/>
            <a:chOff x="591725" y="3667760"/>
            <a:chExt cx="7960551" cy="1178561"/>
          </a:xfrm>
        </p:grpSpPr>
        <p:sp>
          <p:nvSpPr>
            <p:cNvPr id="5" name="Content Placeholder 2"/>
            <p:cNvSpPr txBox="1">
              <a:spLocks/>
            </p:cNvSpPr>
            <p:nvPr/>
          </p:nvSpPr>
          <p:spPr>
            <a:xfrm>
              <a:off x="591725" y="4077547"/>
              <a:ext cx="7960551" cy="768774"/>
            </a:xfrm>
            <a:prstGeom prst="rect">
              <a:avLst/>
            </a:prstGeom>
          </p:spPr>
          <p:txBody>
            <a:bodyPr vert="horz" lIns="91324" tIns="45658" rIns="91324" bIns="45658"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i="1" dirty="0">
                  <a:solidFill>
                    <a:srgbClr val="FF0000"/>
                  </a:solidFill>
                  <a:latin typeface="Calibri (Body)"/>
                  <a:cs typeface="Calibri (Body)"/>
                </a:rPr>
                <a:t>o</a:t>
              </a:r>
              <a:r>
                <a:rPr lang="en-US" sz="1800" i="1" dirty="0" smtClean="0">
                  <a:solidFill>
                    <a:srgbClr val="FF0000"/>
                  </a:solidFill>
                  <a:latin typeface="Calibri (Body)"/>
                  <a:cs typeface="Calibri (Body)"/>
                </a:rPr>
                <a:t>r…   Bringing Access-as-a-Service to the Cloud</a:t>
              </a:r>
            </a:p>
          </p:txBody>
        </p:sp>
        <p:cxnSp>
          <p:nvCxnSpPr>
            <p:cNvPr id="7" name="Straight Arrow Connector 6"/>
            <p:cNvCxnSpPr>
              <a:endCxn id="5" idx="0"/>
            </p:cNvCxnSpPr>
            <p:nvPr/>
          </p:nvCxnSpPr>
          <p:spPr>
            <a:xfrm>
              <a:off x="4572001" y="3667760"/>
              <a:ext cx="0" cy="4097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8" name="Shape 2051"/>
          <p:cNvSpPr/>
          <p:nvPr/>
        </p:nvSpPr>
        <p:spPr>
          <a:xfrm>
            <a:off x="365203" y="2436329"/>
            <a:ext cx="1067690" cy="1015024"/>
          </a:xfrm>
          <a:prstGeom prst="ellipse">
            <a:avLst/>
          </a:prstGeom>
          <a:solidFill>
            <a:srgbClr val="008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buClr>
                <a:srgbClr val="000000"/>
              </a:buClr>
              <a:buSzPct val="25000"/>
              <a:buFont typeface="Calibri"/>
              <a:buNone/>
            </a:pPr>
            <a:r>
              <a:rPr lang="en">
                <a:solidFill>
                  <a:srgbClr val="000000"/>
                </a:solidFill>
                <a:latin typeface="Corbel" charset="0"/>
                <a:ea typeface="Corbel" charset="0"/>
                <a:cs typeface="Corbel" charset="0"/>
                <a:sym typeface="Calibri"/>
              </a:rPr>
              <a:t>SDN</a:t>
            </a:r>
          </a:p>
        </p:txBody>
      </p:sp>
      <p:sp>
        <p:nvSpPr>
          <p:cNvPr id="10" name="Shape 2052"/>
          <p:cNvSpPr/>
          <p:nvPr/>
        </p:nvSpPr>
        <p:spPr>
          <a:xfrm>
            <a:off x="1118178" y="2436509"/>
            <a:ext cx="1067690" cy="1015024"/>
          </a:xfrm>
          <a:prstGeom prst="ellipse">
            <a:avLst/>
          </a:prstGeom>
          <a:solidFill>
            <a:srgbClr val="3366FF">
              <a:alpha val="1765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lgn="r">
              <a:buClr>
                <a:srgbClr val="000000"/>
              </a:buClr>
              <a:buSzPct val="25000"/>
              <a:buFont typeface="Calibri"/>
              <a:buNone/>
            </a:pPr>
            <a:r>
              <a:rPr lang="en">
                <a:solidFill>
                  <a:srgbClr val="000000"/>
                </a:solidFill>
                <a:latin typeface="Corbel" charset="0"/>
                <a:ea typeface="Corbel" charset="0"/>
                <a:cs typeface="Corbel" charset="0"/>
                <a:sym typeface="Calibri"/>
              </a:rPr>
              <a:t>NFV</a:t>
            </a:r>
          </a:p>
        </p:txBody>
      </p:sp>
      <p:sp>
        <p:nvSpPr>
          <p:cNvPr id="11" name="Shape 2053"/>
          <p:cNvSpPr/>
          <p:nvPr/>
        </p:nvSpPr>
        <p:spPr>
          <a:xfrm>
            <a:off x="801271" y="1784009"/>
            <a:ext cx="1067690" cy="1015024"/>
          </a:xfrm>
          <a:prstGeom prst="ellipse">
            <a:avLst/>
          </a:prstGeom>
          <a:solidFill>
            <a:srgbClr val="FF0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t" anchorCtr="0">
            <a:noAutofit/>
          </a:bodyPr>
          <a:lstStyle/>
          <a:p>
            <a:pPr algn="ctr">
              <a:buClr>
                <a:srgbClr val="000000"/>
              </a:buClr>
              <a:buSzPct val="25000"/>
              <a:buFont typeface="Calibri"/>
              <a:buNone/>
            </a:pPr>
            <a:r>
              <a:rPr lang="en" dirty="0">
                <a:solidFill>
                  <a:srgbClr val="000000"/>
                </a:solidFill>
                <a:latin typeface="Corbel" charset="0"/>
                <a:ea typeface="Corbel" charset="0"/>
                <a:cs typeface="Corbel" charset="0"/>
                <a:sym typeface="Calibri"/>
              </a:rPr>
              <a:t>Cloud</a:t>
            </a:r>
          </a:p>
        </p:txBody>
      </p:sp>
    </p:spTree>
    <p:extLst>
      <p:ext uri="{BB962C8B-B14F-4D97-AF65-F5344CB8AC3E}">
        <p14:creationId xmlns:p14="http://schemas.microsoft.com/office/powerpoint/2010/main" val="29757223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Picture 137" descr="switch.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40330" y="3866558"/>
            <a:ext cx="598706" cy="344401"/>
          </a:xfrm>
          <a:prstGeom prst="rect">
            <a:avLst/>
          </a:prstGeom>
        </p:spPr>
      </p:pic>
      <p:pic>
        <p:nvPicPr>
          <p:cNvPr id="141" name="Picture 140" descr="server-rack.png"/>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945552" y="3275607"/>
            <a:ext cx="641351" cy="925827"/>
          </a:xfrm>
          <a:prstGeom prst="rect">
            <a:avLst/>
          </a:prstGeom>
        </p:spPr>
      </p:pic>
      <p:pic>
        <p:nvPicPr>
          <p:cNvPr id="143" name="Picture 142" descr="server-rack.png"/>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863849" y="3275607"/>
            <a:ext cx="641351" cy="925827"/>
          </a:xfrm>
          <a:prstGeom prst="rect">
            <a:avLst/>
          </a:prstGeom>
        </p:spPr>
      </p:pic>
      <p:pic>
        <p:nvPicPr>
          <p:cNvPr id="144" name="Picture 143" descr="server-rack.png"/>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01220" y="3275607"/>
            <a:ext cx="641351" cy="925827"/>
          </a:xfrm>
          <a:prstGeom prst="rect">
            <a:avLst/>
          </a:prstGeom>
        </p:spPr>
      </p:pic>
      <p:pic>
        <p:nvPicPr>
          <p:cNvPr id="146" name="Picture 145" descr="server-rack.png"/>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726304" y="3275607"/>
            <a:ext cx="641351" cy="925827"/>
          </a:xfrm>
          <a:prstGeom prst="rect">
            <a:avLst/>
          </a:prstGeom>
        </p:spPr>
      </p:pic>
      <p:pic>
        <p:nvPicPr>
          <p:cNvPr id="148" name="Picture 147" descr="server-rack.png"/>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57739" y="3275607"/>
            <a:ext cx="641351" cy="925827"/>
          </a:xfrm>
          <a:prstGeom prst="rect">
            <a:avLst/>
          </a:prstGeom>
        </p:spPr>
      </p:pic>
      <p:pic>
        <p:nvPicPr>
          <p:cNvPr id="150" name="Picture 149" descr="server-rack.png"/>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77924" y="3275607"/>
            <a:ext cx="641351" cy="925827"/>
          </a:xfrm>
          <a:prstGeom prst="rect">
            <a:avLst/>
          </a:prstGeom>
        </p:spPr>
      </p:pic>
      <p:pic>
        <p:nvPicPr>
          <p:cNvPr id="152" name="Picture 151" descr="server-rack.png"/>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520315" y="3275607"/>
            <a:ext cx="641351" cy="925827"/>
          </a:xfrm>
          <a:prstGeom prst="rect">
            <a:avLst/>
          </a:prstGeom>
        </p:spPr>
      </p:pic>
      <p:pic>
        <p:nvPicPr>
          <p:cNvPr id="93" name="Picture 92" descr="cell-tower.png"/>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66786" y="613363"/>
            <a:ext cx="606344" cy="1021263"/>
          </a:xfrm>
          <a:prstGeom prst="rect">
            <a:avLst/>
          </a:prstGeom>
        </p:spPr>
      </p:pic>
      <p:cxnSp>
        <p:nvCxnSpPr>
          <p:cNvPr id="142" name="Straight Connector 141"/>
          <p:cNvCxnSpPr>
            <a:stCxn id="132" idx="0"/>
            <a:endCxn id="104" idx="0"/>
          </p:cNvCxnSpPr>
          <p:nvPr/>
        </p:nvCxnSpPr>
        <p:spPr>
          <a:xfrm flipH="1">
            <a:off x="1352702" y="2690952"/>
            <a:ext cx="18496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5" name="Straight Connector 144"/>
          <p:cNvCxnSpPr>
            <a:stCxn id="132" idx="0"/>
            <a:endCxn id="106" idx="0"/>
          </p:cNvCxnSpPr>
          <p:nvPr/>
        </p:nvCxnSpPr>
        <p:spPr>
          <a:xfrm flipH="1">
            <a:off x="2279802" y="2690952"/>
            <a:ext cx="9225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7" name="Straight Connector 146"/>
          <p:cNvCxnSpPr>
            <a:stCxn id="132" idx="0"/>
            <a:endCxn id="113" idx="0"/>
          </p:cNvCxnSpPr>
          <p:nvPr/>
        </p:nvCxnSpPr>
        <p:spPr>
          <a:xfrm>
            <a:off x="3202305" y="269095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9" name="Straight Connector 148"/>
          <p:cNvCxnSpPr>
            <a:stCxn id="130" idx="0"/>
            <a:endCxn id="115" idx="0"/>
          </p:cNvCxnSpPr>
          <p:nvPr/>
        </p:nvCxnSpPr>
        <p:spPr>
          <a:xfrm>
            <a:off x="4132591" y="2690952"/>
            <a:ext cx="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1" name="Straight Connector 150"/>
          <p:cNvCxnSpPr>
            <a:stCxn id="132" idx="0"/>
            <a:endCxn id="115" idx="0"/>
          </p:cNvCxnSpPr>
          <p:nvPr/>
        </p:nvCxnSpPr>
        <p:spPr>
          <a:xfrm>
            <a:off x="3202305" y="2690952"/>
            <a:ext cx="9302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3" name="Straight Connector 152"/>
          <p:cNvCxnSpPr>
            <a:stCxn id="132" idx="0"/>
            <a:endCxn id="118" idx="0"/>
          </p:cNvCxnSpPr>
          <p:nvPr/>
        </p:nvCxnSpPr>
        <p:spPr>
          <a:xfrm>
            <a:off x="3202305" y="269095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7" name="Straight Connector 156"/>
          <p:cNvCxnSpPr>
            <a:stCxn id="132" idx="0"/>
            <a:endCxn id="120" idx="0"/>
          </p:cNvCxnSpPr>
          <p:nvPr/>
        </p:nvCxnSpPr>
        <p:spPr>
          <a:xfrm>
            <a:off x="3202305" y="2690952"/>
            <a:ext cx="27844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1" name="Straight Connector 160"/>
          <p:cNvCxnSpPr>
            <a:stCxn id="132" idx="0"/>
            <a:endCxn id="122" idx="0"/>
          </p:cNvCxnSpPr>
          <p:nvPr/>
        </p:nvCxnSpPr>
        <p:spPr>
          <a:xfrm>
            <a:off x="3202305" y="2690952"/>
            <a:ext cx="37115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5" name="Straight Connector 164"/>
          <p:cNvCxnSpPr>
            <a:stCxn id="132" idx="0"/>
            <a:endCxn id="124" idx="0"/>
          </p:cNvCxnSpPr>
          <p:nvPr/>
        </p:nvCxnSpPr>
        <p:spPr>
          <a:xfrm>
            <a:off x="3202305" y="2690952"/>
            <a:ext cx="46513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7" name="Straight Connector 166"/>
          <p:cNvCxnSpPr>
            <a:stCxn id="130" idx="0"/>
            <a:endCxn id="113" idx="0"/>
          </p:cNvCxnSpPr>
          <p:nvPr/>
        </p:nvCxnSpPr>
        <p:spPr>
          <a:xfrm flipH="1">
            <a:off x="3202305" y="269095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9" name="Straight Connector 168"/>
          <p:cNvCxnSpPr>
            <a:stCxn id="130" idx="0"/>
            <a:endCxn id="106" idx="0"/>
          </p:cNvCxnSpPr>
          <p:nvPr/>
        </p:nvCxnSpPr>
        <p:spPr>
          <a:xfrm flipH="1">
            <a:off x="2279802" y="2690952"/>
            <a:ext cx="18527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1" name="Straight Connector 170"/>
          <p:cNvCxnSpPr>
            <a:stCxn id="130" idx="0"/>
            <a:endCxn id="104" idx="0"/>
          </p:cNvCxnSpPr>
          <p:nvPr/>
        </p:nvCxnSpPr>
        <p:spPr>
          <a:xfrm flipH="1">
            <a:off x="1352702" y="2690952"/>
            <a:ext cx="27798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3" name="Straight Connector 172"/>
          <p:cNvCxnSpPr>
            <a:stCxn id="130" idx="0"/>
            <a:endCxn id="118" idx="0"/>
          </p:cNvCxnSpPr>
          <p:nvPr/>
        </p:nvCxnSpPr>
        <p:spPr>
          <a:xfrm>
            <a:off x="4132591" y="2690952"/>
            <a:ext cx="923914"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5" name="Straight Connector 174"/>
          <p:cNvCxnSpPr>
            <a:stCxn id="130" idx="0"/>
            <a:endCxn id="120" idx="0"/>
          </p:cNvCxnSpPr>
          <p:nvPr/>
        </p:nvCxnSpPr>
        <p:spPr>
          <a:xfrm>
            <a:off x="4132591" y="269095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7" name="Straight Connector 176"/>
          <p:cNvCxnSpPr>
            <a:stCxn id="130" idx="0"/>
            <a:endCxn id="122" idx="0"/>
          </p:cNvCxnSpPr>
          <p:nvPr/>
        </p:nvCxnSpPr>
        <p:spPr>
          <a:xfrm>
            <a:off x="4132591" y="2690952"/>
            <a:ext cx="27813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9" name="Straight Connector 178"/>
          <p:cNvCxnSpPr>
            <a:stCxn id="130" idx="0"/>
            <a:endCxn id="124" idx="0"/>
          </p:cNvCxnSpPr>
          <p:nvPr/>
        </p:nvCxnSpPr>
        <p:spPr>
          <a:xfrm>
            <a:off x="4132591" y="2690952"/>
            <a:ext cx="37211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2" name="Title 1"/>
          <p:cNvSpPr>
            <a:spLocks noGrp="1"/>
          </p:cNvSpPr>
          <p:nvPr>
            <p:ph type="title"/>
          </p:nvPr>
        </p:nvSpPr>
        <p:spPr/>
        <p:txBody>
          <a:bodyPr/>
          <a:lstStyle/>
          <a:p>
            <a:r>
              <a:rPr lang="en-US" dirty="0" smtClean="0"/>
              <a:t>CORD: Multi-Access Architecture</a:t>
            </a:r>
            <a:endParaRPr lang="en-US" dirty="0"/>
          </a:p>
        </p:txBody>
      </p:sp>
      <p:cxnSp>
        <p:nvCxnSpPr>
          <p:cNvPr id="212" name="Straight Connector 211"/>
          <p:cNvCxnSpPr>
            <a:stCxn id="128" idx="0"/>
            <a:endCxn id="104" idx="0"/>
          </p:cNvCxnSpPr>
          <p:nvPr/>
        </p:nvCxnSpPr>
        <p:spPr>
          <a:xfrm flipH="1">
            <a:off x="1352702" y="2690952"/>
            <a:ext cx="37038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6" name="Straight Connector 215"/>
          <p:cNvCxnSpPr>
            <a:stCxn id="128" idx="0"/>
            <a:endCxn id="113" idx="0"/>
          </p:cNvCxnSpPr>
          <p:nvPr/>
        </p:nvCxnSpPr>
        <p:spPr>
          <a:xfrm flipH="1">
            <a:off x="3202305" y="2690952"/>
            <a:ext cx="18542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8" name="Straight Connector 217"/>
          <p:cNvCxnSpPr>
            <a:stCxn id="128" idx="0"/>
            <a:endCxn id="115" idx="0"/>
          </p:cNvCxnSpPr>
          <p:nvPr/>
        </p:nvCxnSpPr>
        <p:spPr>
          <a:xfrm flipH="1">
            <a:off x="4132591" y="2690952"/>
            <a:ext cx="923914"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0" name="Straight Connector 219"/>
          <p:cNvCxnSpPr>
            <a:stCxn id="128" idx="0"/>
            <a:endCxn id="118" idx="0"/>
          </p:cNvCxnSpPr>
          <p:nvPr/>
        </p:nvCxnSpPr>
        <p:spPr>
          <a:xfrm>
            <a:off x="5056505" y="269095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2" name="Straight Connector 221"/>
          <p:cNvCxnSpPr>
            <a:stCxn id="128" idx="0"/>
            <a:endCxn id="120" idx="0"/>
          </p:cNvCxnSpPr>
          <p:nvPr/>
        </p:nvCxnSpPr>
        <p:spPr>
          <a:xfrm>
            <a:off x="5056505" y="269095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6" name="Straight Connector 225"/>
          <p:cNvCxnSpPr>
            <a:stCxn id="128" idx="0"/>
            <a:endCxn id="122" idx="0"/>
          </p:cNvCxnSpPr>
          <p:nvPr/>
        </p:nvCxnSpPr>
        <p:spPr>
          <a:xfrm>
            <a:off x="5056505" y="2690952"/>
            <a:ext cx="18573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0" name="Straight Connector 229"/>
          <p:cNvCxnSpPr>
            <a:stCxn id="126" idx="0"/>
            <a:endCxn id="104" idx="0"/>
          </p:cNvCxnSpPr>
          <p:nvPr/>
        </p:nvCxnSpPr>
        <p:spPr>
          <a:xfrm flipH="1">
            <a:off x="1352702" y="2690952"/>
            <a:ext cx="46340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4" name="Straight Connector 233"/>
          <p:cNvCxnSpPr>
            <a:stCxn id="126" idx="0"/>
            <a:endCxn id="113" idx="0"/>
          </p:cNvCxnSpPr>
          <p:nvPr/>
        </p:nvCxnSpPr>
        <p:spPr>
          <a:xfrm flipH="1">
            <a:off x="3202305" y="2690952"/>
            <a:ext cx="27844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8" name="Straight Connector 237"/>
          <p:cNvCxnSpPr>
            <a:stCxn id="126" idx="0"/>
            <a:endCxn id="118" idx="0"/>
          </p:cNvCxnSpPr>
          <p:nvPr/>
        </p:nvCxnSpPr>
        <p:spPr>
          <a:xfrm flipH="1">
            <a:off x="5056505" y="269095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2" name="Straight Connector 241"/>
          <p:cNvCxnSpPr>
            <a:stCxn id="126" idx="0"/>
            <a:endCxn id="122" idx="0"/>
          </p:cNvCxnSpPr>
          <p:nvPr/>
        </p:nvCxnSpPr>
        <p:spPr>
          <a:xfrm>
            <a:off x="5986791" y="2690952"/>
            <a:ext cx="9271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4" name="Straight Connector 243"/>
          <p:cNvCxnSpPr>
            <a:stCxn id="126" idx="0"/>
            <a:endCxn id="124" idx="0"/>
          </p:cNvCxnSpPr>
          <p:nvPr/>
        </p:nvCxnSpPr>
        <p:spPr>
          <a:xfrm>
            <a:off x="5986791" y="2690952"/>
            <a:ext cx="18669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6" name="Straight Connector 245"/>
          <p:cNvCxnSpPr>
            <a:stCxn id="126" idx="0"/>
            <a:endCxn id="120" idx="0"/>
          </p:cNvCxnSpPr>
          <p:nvPr/>
        </p:nvCxnSpPr>
        <p:spPr>
          <a:xfrm>
            <a:off x="5986791" y="269095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248" name="Group 247"/>
          <p:cNvGrpSpPr/>
          <p:nvPr/>
        </p:nvGrpSpPr>
        <p:grpSpPr>
          <a:xfrm>
            <a:off x="3820219" y="2538010"/>
            <a:ext cx="598706" cy="344401"/>
            <a:chOff x="3769419" y="2741133"/>
            <a:chExt cx="574073" cy="330231"/>
          </a:xfrm>
        </p:grpSpPr>
        <p:sp>
          <p:nvSpPr>
            <p:cNvPr id="130" name="Rectangle 129"/>
            <p:cNvSpPr/>
            <p:nvPr/>
          </p:nvSpPr>
          <p:spPr>
            <a:xfrm>
              <a:off x="3964164"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9" name="Picture 128"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69419" y="2741133"/>
              <a:ext cx="574073" cy="330231"/>
            </a:xfrm>
            <a:prstGeom prst="rect">
              <a:avLst/>
            </a:prstGeom>
          </p:spPr>
        </p:pic>
      </p:grpSp>
      <p:grpSp>
        <p:nvGrpSpPr>
          <p:cNvPr id="247" name="Group 246"/>
          <p:cNvGrpSpPr/>
          <p:nvPr/>
        </p:nvGrpSpPr>
        <p:grpSpPr>
          <a:xfrm>
            <a:off x="2889933" y="2538010"/>
            <a:ext cx="598706" cy="344401"/>
            <a:chOff x="2839133" y="2741133"/>
            <a:chExt cx="574073" cy="330231"/>
          </a:xfrm>
        </p:grpSpPr>
        <p:sp>
          <p:nvSpPr>
            <p:cNvPr id="132" name="Rectangle 131"/>
            <p:cNvSpPr/>
            <p:nvPr/>
          </p:nvSpPr>
          <p:spPr>
            <a:xfrm>
              <a:off x="3033878"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31" name="Picture 130"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39133" y="2741133"/>
              <a:ext cx="574073" cy="330231"/>
            </a:xfrm>
            <a:prstGeom prst="rect">
              <a:avLst/>
            </a:prstGeom>
          </p:spPr>
        </p:pic>
      </p:grpSp>
      <p:sp>
        <p:nvSpPr>
          <p:cNvPr id="263" name="Rounded Rectangle 262"/>
          <p:cNvSpPr/>
          <p:nvPr/>
        </p:nvSpPr>
        <p:spPr>
          <a:xfrm>
            <a:off x="1053031" y="2207266"/>
            <a:ext cx="7066197" cy="289441"/>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45720" rtlCol="0" anchor="ctr">
            <a:noAutofit/>
          </a:bodyPr>
          <a:lstStyle/>
          <a:p>
            <a:pPr algn="ctr"/>
            <a:r>
              <a:rPr lang="en-US" sz="1400" b="1" dirty="0" smtClean="0">
                <a:solidFill>
                  <a:srgbClr val="FFFFFF"/>
                </a:solidFill>
                <a:latin typeface="Corbel"/>
                <a:cs typeface="Corbel"/>
              </a:rPr>
              <a:t>Access Service Orchestration &amp; Control</a:t>
            </a:r>
            <a:endParaRPr lang="en-US" sz="1400" b="1" dirty="0">
              <a:solidFill>
                <a:srgbClr val="FFFFFF"/>
              </a:solidFill>
              <a:latin typeface="Corbel"/>
              <a:cs typeface="Corbel"/>
            </a:endParaRPr>
          </a:p>
        </p:txBody>
      </p:sp>
      <p:sp>
        <p:nvSpPr>
          <p:cNvPr id="265" name="TextBox 264"/>
          <p:cNvSpPr txBox="1"/>
          <p:nvPr/>
        </p:nvSpPr>
        <p:spPr>
          <a:xfrm>
            <a:off x="3454086" y="1630364"/>
            <a:ext cx="1831744"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Mobile</a:t>
            </a:r>
            <a:br>
              <a:rPr lang="en-US" sz="1400" dirty="0">
                <a:solidFill>
                  <a:srgbClr val="4B4B4B"/>
                </a:solidFill>
                <a:latin typeface="Corbel"/>
                <a:cs typeface="Corbel"/>
              </a:rPr>
            </a:br>
            <a:r>
              <a:rPr lang="en-US" sz="1000" dirty="0" err="1">
                <a:solidFill>
                  <a:srgbClr val="4B4B4B"/>
                </a:solidFill>
                <a:latin typeface="Corbel"/>
                <a:cs typeface="Corbel"/>
              </a:rPr>
              <a:t>vBBU</a:t>
            </a:r>
            <a:r>
              <a:rPr lang="en-US" sz="1000" dirty="0">
                <a:solidFill>
                  <a:srgbClr val="4B4B4B"/>
                </a:solidFill>
                <a:latin typeface="Corbel"/>
                <a:cs typeface="Corbel"/>
              </a:rPr>
              <a:t>. </a:t>
            </a:r>
            <a:r>
              <a:rPr lang="en-US" sz="1000" dirty="0" err="1">
                <a:solidFill>
                  <a:srgbClr val="4B4B4B"/>
                </a:solidFill>
                <a:latin typeface="Corbel"/>
                <a:cs typeface="Corbel"/>
              </a:rPr>
              <a:t>vMME</a:t>
            </a:r>
            <a:r>
              <a:rPr lang="en-US" sz="1000" dirty="0">
                <a:solidFill>
                  <a:srgbClr val="4B4B4B"/>
                </a:solidFill>
                <a:latin typeface="Corbel"/>
                <a:cs typeface="Corbel"/>
              </a:rPr>
              <a:t>, </a:t>
            </a:r>
            <a:r>
              <a:rPr lang="en-US" sz="1000" dirty="0" err="1">
                <a:solidFill>
                  <a:srgbClr val="4B4B4B"/>
                </a:solidFill>
                <a:latin typeface="Corbel"/>
                <a:cs typeface="Corbel"/>
              </a:rPr>
              <a:t>vSGW</a:t>
            </a:r>
            <a:r>
              <a:rPr lang="en-US" sz="1000" dirty="0">
                <a:solidFill>
                  <a:srgbClr val="4B4B4B"/>
                </a:solidFill>
                <a:latin typeface="Corbel"/>
                <a:cs typeface="Corbel"/>
              </a:rPr>
              <a:t>, </a:t>
            </a:r>
            <a:r>
              <a:rPr lang="en-US" sz="1000" dirty="0" err="1">
                <a:solidFill>
                  <a:srgbClr val="4B4B4B"/>
                </a:solidFill>
                <a:latin typeface="Corbel"/>
                <a:cs typeface="Corbel"/>
              </a:rPr>
              <a:t>vPGW</a:t>
            </a:r>
            <a:r>
              <a:rPr lang="en-US" sz="1000" dirty="0">
                <a:solidFill>
                  <a:srgbClr val="4B4B4B"/>
                </a:solidFill>
                <a:latin typeface="Corbel"/>
                <a:cs typeface="Corbel"/>
              </a:rPr>
              <a:t>, </a:t>
            </a:r>
            <a:r>
              <a:rPr lang="en-US" sz="1000" dirty="0" err="1">
                <a:solidFill>
                  <a:srgbClr val="4B4B4B"/>
                </a:solidFill>
                <a:latin typeface="Corbel"/>
                <a:cs typeface="Corbel"/>
              </a:rPr>
              <a:t>vCDN</a:t>
            </a:r>
            <a:endParaRPr lang="en-US" sz="1000" dirty="0">
              <a:solidFill>
                <a:srgbClr val="4B4B4B"/>
              </a:solidFill>
              <a:latin typeface="Corbel"/>
              <a:cs typeface="Corbel"/>
            </a:endParaRPr>
          </a:p>
        </p:txBody>
      </p:sp>
      <p:sp>
        <p:nvSpPr>
          <p:cNvPr id="267" name="TextBox 266"/>
          <p:cNvSpPr txBox="1"/>
          <p:nvPr/>
        </p:nvSpPr>
        <p:spPr>
          <a:xfrm>
            <a:off x="7321509" y="4185774"/>
            <a:ext cx="1101764"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ROADM </a:t>
            </a:r>
            <a:r>
              <a:rPr lang="en-US" sz="1400" dirty="0" err="1">
                <a:solidFill>
                  <a:srgbClr val="4B4B4B"/>
                </a:solidFill>
                <a:latin typeface="Corbel"/>
                <a:cs typeface="Corbel"/>
              </a:rPr>
              <a:t>(Core)</a:t>
            </a:r>
            <a:endParaRPr lang="en-US" sz="1400" dirty="0">
              <a:solidFill>
                <a:srgbClr val="4B4B4B"/>
              </a:solidFill>
              <a:latin typeface="Corbel"/>
              <a:cs typeface="Corbel"/>
            </a:endParaRPr>
          </a:p>
        </p:txBody>
      </p:sp>
      <p:sp>
        <p:nvSpPr>
          <p:cNvPr id="268" name="TextBox 267"/>
          <p:cNvSpPr txBox="1"/>
          <p:nvPr/>
        </p:nvSpPr>
        <p:spPr>
          <a:xfrm>
            <a:off x="728039" y="4185774"/>
            <a:ext cx="1143667"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Metro Ethernet</a:t>
            </a:r>
            <a:endParaRPr lang="en-US" sz="1400">
              <a:solidFill>
                <a:srgbClr val="4B4B4B"/>
              </a:solidFill>
              <a:latin typeface="Corbel"/>
              <a:cs typeface="Corbel"/>
            </a:endParaRPr>
          </a:p>
        </p:txBody>
      </p:sp>
      <p:sp>
        <p:nvSpPr>
          <p:cNvPr id="269" name="TextBox 268"/>
          <p:cNvSpPr txBox="1"/>
          <p:nvPr/>
        </p:nvSpPr>
        <p:spPr>
          <a:xfrm>
            <a:off x="2061737" y="4185774"/>
            <a:ext cx="406061"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BBUs</a:t>
            </a:r>
            <a:endParaRPr lang="en-US" sz="1400">
              <a:solidFill>
                <a:srgbClr val="4B4B4B"/>
              </a:solidFill>
              <a:latin typeface="Corbel"/>
              <a:cs typeface="Corbel"/>
            </a:endParaRPr>
          </a:p>
        </p:txBody>
      </p:sp>
      <p:sp>
        <p:nvSpPr>
          <p:cNvPr id="270" name="TextBox 269"/>
          <p:cNvSpPr txBox="1"/>
          <p:nvPr/>
        </p:nvSpPr>
        <p:spPr>
          <a:xfrm>
            <a:off x="2797640" y="4185774"/>
            <a:ext cx="773812"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PON OLTs</a:t>
            </a:r>
            <a:endParaRPr lang="en-US" sz="1400">
              <a:solidFill>
                <a:srgbClr val="4B4B4B"/>
              </a:solidFill>
              <a:latin typeface="Corbel"/>
              <a:cs typeface="Corbel"/>
            </a:endParaRPr>
          </a:p>
        </p:txBody>
      </p:sp>
      <p:sp>
        <p:nvSpPr>
          <p:cNvPr id="87" name="TextBox 86"/>
          <p:cNvSpPr txBox="1"/>
          <p:nvPr/>
        </p:nvSpPr>
        <p:spPr>
          <a:xfrm>
            <a:off x="1004730" y="1620735"/>
            <a:ext cx="1384343"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Residential</a:t>
            </a:r>
            <a:br>
              <a:rPr lang="en-US" sz="1400" dirty="0">
                <a:solidFill>
                  <a:srgbClr val="4B4B4B"/>
                </a:solidFill>
                <a:latin typeface="Corbel"/>
                <a:cs typeface="Corbel"/>
              </a:rPr>
            </a:br>
            <a:r>
              <a:rPr lang="en-US" sz="1000" dirty="0" err="1">
                <a:solidFill>
                  <a:srgbClr val="4B4B4B"/>
                </a:solidFill>
                <a:latin typeface="Corbel"/>
                <a:cs typeface="Corbel"/>
              </a:rPr>
              <a:t>vOLT, vSG, vRouter, vCDN</a:t>
            </a:r>
            <a:endParaRPr lang="en-US" sz="1000" dirty="0">
              <a:solidFill>
                <a:srgbClr val="4B4B4B"/>
              </a:solidFill>
              <a:latin typeface="Corbel"/>
              <a:cs typeface="Corbel"/>
            </a:endParaRPr>
          </a:p>
        </p:txBody>
      </p:sp>
      <p:sp>
        <p:nvSpPr>
          <p:cNvPr id="88" name="TextBox 87"/>
          <p:cNvSpPr txBox="1"/>
          <p:nvPr/>
        </p:nvSpPr>
        <p:spPr>
          <a:xfrm>
            <a:off x="5998816" y="1656142"/>
            <a:ext cx="2090316"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Enterprise</a:t>
            </a:r>
            <a:br>
              <a:rPr lang="en-US" sz="1400" dirty="0">
                <a:solidFill>
                  <a:srgbClr val="4B4B4B"/>
                </a:solidFill>
                <a:latin typeface="Corbel"/>
                <a:cs typeface="Corbel"/>
              </a:rPr>
            </a:br>
            <a:r>
              <a:rPr lang="en-US" sz="1000" dirty="0" err="1">
                <a:solidFill>
                  <a:srgbClr val="4B4B4B"/>
                </a:solidFill>
                <a:latin typeface="Corbel"/>
                <a:cs typeface="Corbel"/>
              </a:rPr>
              <a:t>vCarrierEthernet, vOAM, vWanEx, vIDS</a:t>
            </a:r>
            <a:endParaRPr lang="en-US" sz="1000" dirty="0">
              <a:solidFill>
                <a:srgbClr val="4B4B4B"/>
              </a:solidFill>
              <a:latin typeface="Corbel"/>
              <a:cs typeface="Corbel"/>
            </a:endParaRPr>
          </a:p>
        </p:txBody>
      </p:sp>
      <p:pic>
        <p:nvPicPr>
          <p:cNvPr id="91" name="Picture 90" descr="building2.png"/>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684082" y="502534"/>
            <a:ext cx="678160" cy="1110157"/>
          </a:xfrm>
          <a:prstGeom prst="rect">
            <a:avLst/>
          </a:prstGeom>
        </p:spPr>
      </p:pic>
      <p:pic>
        <p:nvPicPr>
          <p:cNvPr id="92" name="Picture 91" descr="house.png"/>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39683" y="957259"/>
            <a:ext cx="816038" cy="584522"/>
          </a:xfrm>
          <a:prstGeom prst="rect">
            <a:avLst/>
          </a:prstGeom>
        </p:spPr>
      </p:pic>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9</a:t>
            </a:fld>
            <a:endParaRPr lang="en-US">
              <a:solidFill>
                <a:srgbClr val="FFFFFF">
                  <a:lumMod val="65000"/>
                </a:srgbClr>
              </a:solidFill>
            </a:endParaRPr>
          </a:p>
        </p:txBody>
      </p:sp>
      <p:grpSp>
        <p:nvGrpSpPr>
          <p:cNvPr id="257" name="Group 256"/>
          <p:cNvGrpSpPr/>
          <p:nvPr/>
        </p:nvGrpSpPr>
        <p:grpSpPr>
          <a:xfrm>
            <a:off x="6601519" y="3122665"/>
            <a:ext cx="598706" cy="344401"/>
            <a:chOff x="6550719" y="3436458"/>
            <a:chExt cx="574073" cy="330231"/>
          </a:xfrm>
        </p:grpSpPr>
        <p:sp>
          <p:nvSpPr>
            <p:cNvPr id="122" name="Rectangle 121"/>
            <p:cNvSpPr/>
            <p:nvPr/>
          </p:nvSpPr>
          <p:spPr>
            <a:xfrm>
              <a:off x="67454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1" name="Picture 120"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50719" y="3436458"/>
              <a:ext cx="574073" cy="330231"/>
            </a:xfrm>
            <a:prstGeom prst="rect">
              <a:avLst/>
            </a:prstGeom>
          </p:spPr>
        </p:pic>
      </p:grpSp>
      <p:grpSp>
        <p:nvGrpSpPr>
          <p:cNvPr id="256" name="Group 255"/>
          <p:cNvGrpSpPr/>
          <p:nvPr/>
        </p:nvGrpSpPr>
        <p:grpSpPr>
          <a:xfrm>
            <a:off x="5674419" y="3122665"/>
            <a:ext cx="598706" cy="344401"/>
            <a:chOff x="5623619" y="3436458"/>
            <a:chExt cx="574073" cy="330231"/>
          </a:xfrm>
        </p:grpSpPr>
        <p:sp>
          <p:nvSpPr>
            <p:cNvPr id="120" name="Rectangle 119"/>
            <p:cNvSpPr/>
            <p:nvPr/>
          </p:nvSpPr>
          <p:spPr>
            <a:xfrm>
              <a:off x="58183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9" name="Picture 118"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23619" y="3436458"/>
              <a:ext cx="574073" cy="330231"/>
            </a:xfrm>
            <a:prstGeom prst="rect">
              <a:avLst/>
            </a:prstGeom>
          </p:spPr>
        </p:pic>
      </p:grpSp>
      <p:grpSp>
        <p:nvGrpSpPr>
          <p:cNvPr id="255" name="Group 254"/>
          <p:cNvGrpSpPr/>
          <p:nvPr/>
        </p:nvGrpSpPr>
        <p:grpSpPr>
          <a:xfrm>
            <a:off x="4744133" y="3122665"/>
            <a:ext cx="598706" cy="344401"/>
            <a:chOff x="4693333" y="3436458"/>
            <a:chExt cx="574073" cy="330231"/>
          </a:xfrm>
        </p:grpSpPr>
        <p:sp>
          <p:nvSpPr>
            <p:cNvPr id="118" name="Rectangle 117"/>
            <p:cNvSpPr/>
            <p:nvPr/>
          </p:nvSpPr>
          <p:spPr>
            <a:xfrm>
              <a:off x="4888078"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7" name="Picture 116"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93333" y="3436458"/>
              <a:ext cx="574073" cy="330231"/>
            </a:xfrm>
            <a:prstGeom prst="rect">
              <a:avLst/>
            </a:prstGeom>
          </p:spPr>
        </p:pic>
      </p:grpSp>
      <p:cxnSp>
        <p:nvCxnSpPr>
          <p:cNvPr id="12" name="Straight Connector 11"/>
          <p:cNvCxnSpPr>
            <a:stCxn id="106" idx="0"/>
            <a:endCxn id="128" idx="1"/>
          </p:cNvCxnSpPr>
          <p:nvPr/>
        </p:nvCxnSpPr>
        <p:spPr>
          <a:xfrm flipV="1">
            <a:off x="2279802" y="2725720"/>
            <a:ext cx="2667432"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06" idx="3"/>
            <a:endCxn id="126" idx="1"/>
          </p:cNvCxnSpPr>
          <p:nvPr/>
        </p:nvCxnSpPr>
        <p:spPr>
          <a:xfrm flipV="1">
            <a:off x="2389073" y="2725720"/>
            <a:ext cx="3488447" cy="584655"/>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15" idx="0"/>
            <a:endCxn id="126" idx="1"/>
          </p:cNvCxnSpPr>
          <p:nvPr/>
        </p:nvCxnSpPr>
        <p:spPr>
          <a:xfrm flipV="1">
            <a:off x="4132591" y="2725720"/>
            <a:ext cx="1744929"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124" idx="0"/>
            <a:endCxn id="128" idx="2"/>
          </p:cNvCxnSpPr>
          <p:nvPr/>
        </p:nvCxnSpPr>
        <p:spPr>
          <a:xfrm flipH="1" flipV="1">
            <a:off x="5056505" y="2760488"/>
            <a:ext cx="2797186" cy="515119"/>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2" name="Group 21"/>
          <p:cNvGrpSpPr/>
          <p:nvPr/>
        </p:nvGrpSpPr>
        <p:grpSpPr>
          <a:xfrm>
            <a:off x="3820219" y="3122665"/>
            <a:ext cx="598706" cy="344401"/>
            <a:chOff x="3820219" y="3153790"/>
            <a:chExt cx="598706" cy="344401"/>
          </a:xfrm>
        </p:grpSpPr>
        <p:sp>
          <p:nvSpPr>
            <p:cNvPr id="115" name="Rectangle 114"/>
            <p:cNvSpPr/>
            <p:nvPr/>
          </p:nvSpPr>
          <p:spPr>
            <a:xfrm>
              <a:off x="40233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4" name="Picture 113"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20219" y="3153790"/>
              <a:ext cx="598706" cy="344401"/>
            </a:xfrm>
            <a:prstGeom prst="rect">
              <a:avLst/>
            </a:prstGeom>
          </p:spPr>
        </p:pic>
      </p:grpSp>
      <p:grpSp>
        <p:nvGrpSpPr>
          <p:cNvPr id="24" name="Group 23"/>
          <p:cNvGrpSpPr/>
          <p:nvPr/>
        </p:nvGrpSpPr>
        <p:grpSpPr>
          <a:xfrm>
            <a:off x="5674419" y="2538010"/>
            <a:ext cx="598706" cy="344401"/>
            <a:chOff x="5674419" y="2569135"/>
            <a:chExt cx="598706" cy="344401"/>
          </a:xfrm>
        </p:grpSpPr>
        <p:sp>
          <p:nvSpPr>
            <p:cNvPr id="126" name="Rectangle 125"/>
            <p:cNvSpPr/>
            <p:nvPr/>
          </p:nvSpPr>
          <p:spPr>
            <a:xfrm>
              <a:off x="5877520"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5" name="Picture 124"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74419" y="2569135"/>
              <a:ext cx="598706" cy="344401"/>
            </a:xfrm>
            <a:prstGeom prst="rect">
              <a:avLst/>
            </a:prstGeom>
          </p:spPr>
        </p:pic>
      </p:grpSp>
      <p:grpSp>
        <p:nvGrpSpPr>
          <p:cNvPr id="26" name="Group 25"/>
          <p:cNvGrpSpPr/>
          <p:nvPr/>
        </p:nvGrpSpPr>
        <p:grpSpPr>
          <a:xfrm>
            <a:off x="4744133" y="2538010"/>
            <a:ext cx="598706" cy="344401"/>
            <a:chOff x="4744133" y="2569135"/>
            <a:chExt cx="598706" cy="344401"/>
          </a:xfrm>
        </p:grpSpPr>
        <p:sp>
          <p:nvSpPr>
            <p:cNvPr id="128" name="Rectangle 127"/>
            <p:cNvSpPr/>
            <p:nvPr/>
          </p:nvSpPr>
          <p:spPr>
            <a:xfrm>
              <a:off x="4947234"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7" name="Picture 126"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44133" y="2569135"/>
              <a:ext cx="598706" cy="344401"/>
            </a:xfrm>
            <a:prstGeom prst="rect">
              <a:avLst/>
            </a:prstGeom>
          </p:spPr>
        </p:pic>
      </p:grpSp>
      <p:grpSp>
        <p:nvGrpSpPr>
          <p:cNvPr id="21" name="Group 20"/>
          <p:cNvGrpSpPr/>
          <p:nvPr/>
        </p:nvGrpSpPr>
        <p:grpSpPr>
          <a:xfrm>
            <a:off x="2889933" y="3122665"/>
            <a:ext cx="598706" cy="344401"/>
            <a:chOff x="2889933" y="3153790"/>
            <a:chExt cx="598706" cy="344401"/>
          </a:xfrm>
        </p:grpSpPr>
        <p:sp>
          <p:nvSpPr>
            <p:cNvPr id="113" name="Rectangle 112"/>
            <p:cNvSpPr/>
            <p:nvPr/>
          </p:nvSpPr>
          <p:spPr>
            <a:xfrm>
              <a:off x="3093034"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2" name="Picture 111"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89933" y="3153790"/>
              <a:ext cx="598706" cy="344401"/>
            </a:xfrm>
            <a:prstGeom prst="rect">
              <a:avLst/>
            </a:prstGeom>
          </p:spPr>
        </p:pic>
      </p:grpSp>
      <p:grpSp>
        <p:nvGrpSpPr>
          <p:cNvPr id="23" name="Group 22"/>
          <p:cNvGrpSpPr/>
          <p:nvPr/>
        </p:nvGrpSpPr>
        <p:grpSpPr>
          <a:xfrm>
            <a:off x="7541319" y="3122665"/>
            <a:ext cx="598706" cy="344401"/>
            <a:chOff x="7541319" y="3153790"/>
            <a:chExt cx="598706" cy="344401"/>
          </a:xfrm>
        </p:grpSpPr>
        <p:sp>
          <p:nvSpPr>
            <p:cNvPr id="124" name="Rectangle 123"/>
            <p:cNvSpPr/>
            <p:nvPr/>
          </p:nvSpPr>
          <p:spPr>
            <a:xfrm>
              <a:off x="77444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3" name="Picture 122"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41319" y="3153790"/>
              <a:ext cx="598706" cy="344401"/>
            </a:xfrm>
            <a:prstGeom prst="rect">
              <a:avLst/>
            </a:prstGeom>
          </p:spPr>
        </p:pic>
      </p:grpSp>
      <p:grpSp>
        <p:nvGrpSpPr>
          <p:cNvPr id="19" name="Group 18"/>
          <p:cNvGrpSpPr/>
          <p:nvPr/>
        </p:nvGrpSpPr>
        <p:grpSpPr>
          <a:xfrm>
            <a:off x="1967430" y="3122665"/>
            <a:ext cx="598706" cy="344401"/>
            <a:chOff x="1967430" y="3153790"/>
            <a:chExt cx="598706" cy="344401"/>
          </a:xfrm>
        </p:grpSpPr>
        <p:sp>
          <p:nvSpPr>
            <p:cNvPr id="106" name="Rectangle 105"/>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05" name="Picture 104"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pic>
        <p:nvPicPr>
          <p:cNvPr id="139" name="Picture 138" descr="switch.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40330" y="3746967"/>
            <a:ext cx="598706" cy="344401"/>
          </a:xfrm>
          <a:prstGeom prst="rect">
            <a:avLst/>
          </a:prstGeom>
        </p:spPr>
      </p:pic>
      <p:pic>
        <p:nvPicPr>
          <p:cNvPr id="154" name="Picture 153" descr="switch.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40330" y="3631324"/>
            <a:ext cx="598706" cy="344401"/>
          </a:xfrm>
          <a:prstGeom prst="rect">
            <a:avLst/>
          </a:prstGeom>
        </p:spPr>
      </p:pic>
      <p:pic>
        <p:nvPicPr>
          <p:cNvPr id="155" name="Picture 154" descr="switch.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40330" y="3515807"/>
            <a:ext cx="598706" cy="344401"/>
          </a:xfrm>
          <a:prstGeom prst="rect">
            <a:avLst/>
          </a:prstGeom>
        </p:spPr>
      </p:pic>
      <p:pic>
        <p:nvPicPr>
          <p:cNvPr id="156" name="Picture 155" descr="switch.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40330" y="3398515"/>
            <a:ext cx="598706" cy="344401"/>
          </a:xfrm>
          <a:prstGeom prst="rect">
            <a:avLst/>
          </a:prstGeom>
        </p:spPr>
      </p:pic>
      <p:pic>
        <p:nvPicPr>
          <p:cNvPr id="158" name="Picture 157" descr="switch.png"/>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40330" y="3280573"/>
            <a:ext cx="598706" cy="344401"/>
          </a:xfrm>
          <a:prstGeom prst="rect">
            <a:avLst/>
          </a:prstGeom>
        </p:spPr>
      </p:pic>
      <p:grpSp>
        <p:nvGrpSpPr>
          <p:cNvPr id="251" name="Group 250"/>
          <p:cNvGrpSpPr/>
          <p:nvPr/>
        </p:nvGrpSpPr>
        <p:grpSpPr>
          <a:xfrm>
            <a:off x="1040330" y="3122665"/>
            <a:ext cx="598706" cy="344401"/>
            <a:chOff x="989530" y="3436458"/>
            <a:chExt cx="574073" cy="330231"/>
          </a:xfrm>
        </p:grpSpPr>
        <p:sp>
          <p:nvSpPr>
            <p:cNvPr id="104" name="Rectangle 103"/>
            <p:cNvSpPr/>
            <p:nvPr/>
          </p:nvSpPr>
          <p:spPr>
            <a:xfrm>
              <a:off x="1184275"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03" name="Picture 102" descr="switch.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89530" y="3436458"/>
              <a:ext cx="574073" cy="330231"/>
            </a:xfrm>
            <a:prstGeom prst="rect">
              <a:avLst/>
            </a:prstGeom>
          </p:spPr>
        </p:pic>
      </p:grpSp>
      <p:sp>
        <p:nvSpPr>
          <p:cNvPr id="96" name="TextBox 95"/>
          <p:cNvSpPr txBox="1"/>
          <p:nvPr/>
        </p:nvSpPr>
        <p:spPr>
          <a:xfrm>
            <a:off x="4147413" y="4185774"/>
            <a:ext cx="2623282" cy="215444"/>
          </a:xfrm>
          <a:prstGeom prst="rect">
            <a:avLst/>
          </a:prstGeom>
          <a:noFill/>
        </p:spPr>
        <p:txBody>
          <a:bodyPr wrap="none" lIns="0" tIns="0" rIns="0" bIns="0" rtlCol="0">
            <a:spAutoFit/>
          </a:bodyPr>
          <a:lstStyle/>
          <a:p>
            <a:pPr algn="ctr" defTabSz="457123">
              <a:spcBef>
                <a:spcPts val="400"/>
              </a:spcBef>
            </a:pPr>
            <a:r>
              <a:rPr lang="en-US" sz="1400" smtClean="0">
                <a:solidFill>
                  <a:srgbClr val="4B4B4B"/>
                </a:solidFill>
                <a:latin typeface="Corbel"/>
                <a:cs typeface="Corbel"/>
              </a:rPr>
              <a:t>COTS (Off-the-Shelf) x86 Compute </a:t>
            </a:r>
            <a:endParaRPr lang="en-US" sz="1400" dirty="0">
              <a:solidFill>
                <a:srgbClr val="4B4B4B"/>
              </a:solidFill>
              <a:latin typeface="Corbel"/>
              <a:cs typeface="Corbel"/>
            </a:endParaRPr>
          </a:p>
        </p:txBody>
      </p:sp>
      <p:sp>
        <p:nvSpPr>
          <p:cNvPr id="97" name="TextBox 96"/>
          <p:cNvSpPr txBox="1"/>
          <p:nvPr/>
        </p:nvSpPr>
        <p:spPr>
          <a:xfrm>
            <a:off x="7037478" y="2591198"/>
            <a:ext cx="1575239" cy="420628"/>
          </a:xfrm>
          <a:prstGeom prst="rect">
            <a:avLst/>
          </a:prstGeom>
          <a:noFill/>
        </p:spPr>
        <p:txBody>
          <a:bodyPr wrap="none" lIns="0" tIns="0" rIns="0" bIns="0" rtlCol="0">
            <a:spAutoFit/>
          </a:bodyPr>
          <a:lstStyle/>
          <a:p>
            <a:pPr algn="ctr" defTabSz="457123">
              <a:spcBef>
                <a:spcPts val="400"/>
              </a:spcBef>
            </a:pPr>
            <a:r>
              <a:rPr lang="en-US" sz="1200" dirty="0" smtClean="0">
                <a:solidFill>
                  <a:srgbClr val="4B4B4B"/>
                </a:solidFill>
                <a:latin typeface="Corbel"/>
                <a:cs typeface="Corbel"/>
              </a:rPr>
              <a:t>White-box Switches with</a:t>
            </a:r>
          </a:p>
          <a:p>
            <a:pPr algn="ctr" defTabSz="457123">
              <a:spcBef>
                <a:spcPts val="400"/>
              </a:spcBef>
            </a:pPr>
            <a:r>
              <a:rPr lang="en-US" sz="1200" dirty="0" smtClean="0">
                <a:solidFill>
                  <a:srgbClr val="4B4B4B"/>
                </a:solidFill>
                <a:latin typeface="Corbel"/>
                <a:cs typeface="Corbel"/>
              </a:rPr>
              <a:t>Merchant Silicon</a:t>
            </a:r>
            <a:endParaRPr lang="en-US" sz="1200" dirty="0">
              <a:solidFill>
                <a:srgbClr val="4B4B4B"/>
              </a:solidFill>
              <a:latin typeface="Corbel"/>
              <a:cs typeface="Corbel"/>
            </a:endParaRPr>
          </a:p>
        </p:txBody>
      </p:sp>
    </p:spTree>
    <p:extLst>
      <p:ext uri="{BB962C8B-B14F-4D97-AF65-F5344CB8AC3E}">
        <p14:creationId xmlns:p14="http://schemas.microsoft.com/office/powerpoint/2010/main" val="218492246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3812134" y="3520771"/>
            <a:ext cx="4130089" cy="1395941"/>
            <a:chOff x="1239878" y="4334267"/>
            <a:chExt cx="4523593" cy="1654707"/>
          </a:xfrm>
        </p:grpSpPr>
        <p:pic>
          <p:nvPicPr>
            <p:cNvPr id="127" name="Picture 126" descr="rack_42U.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2875" y="4341966"/>
              <a:ext cx="1030596" cy="1647008"/>
            </a:xfrm>
            <a:prstGeom prst="rect">
              <a:avLst/>
            </a:prstGeom>
          </p:spPr>
        </p:pic>
        <p:pic>
          <p:nvPicPr>
            <p:cNvPr id="128" name="Picture 127" descr="rack_42U.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3452" y="4341966"/>
              <a:ext cx="1030596" cy="1647008"/>
            </a:xfrm>
            <a:prstGeom prst="rect">
              <a:avLst/>
            </a:prstGeom>
          </p:spPr>
        </p:pic>
        <p:pic>
          <p:nvPicPr>
            <p:cNvPr id="129" name="Picture 128" descr="rack_42U.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4796" y="4341966"/>
              <a:ext cx="1030596" cy="1647008"/>
            </a:xfrm>
            <a:prstGeom prst="rect">
              <a:avLst/>
            </a:prstGeom>
          </p:spPr>
        </p:pic>
        <p:pic>
          <p:nvPicPr>
            <p:cNvPr id="130" name="Picture 129" descr="rack_42U.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9878" y="4334267"/>
              <a:ext cx="1030596" cy="1647008"/>
            </a:xfrm>
            <a:prstGeom prst="rect">
              <a:avLst/>
            </a:prstGeom>
          </p:spPr>
        </p:pic>
      </p:grpSp>
      <p:sp>
        <p:nvSpPr>
          <p:cNvPr id="72" name="Rounded Rectangle 71"/>
          <p:cNvSpPr/>
          <p:nvPr/>
        </p:nvSpPr>
        <p:spPr>
          <a:xfrm>
            <a:off x="3762115" y="3729760"/>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73" name="Rounded Rectangle 72"/>
          <p:cNvSpPr/>
          <p:nvPr/>
        </p:nvSpPr>
        <p:spPr>
          <a:xfrm>
            <a:off x="4748626" y="3723857"/>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74" name="Rounded Rectangle 73"/>
          <p:cNvSpPr/>
          <p:nvPr/>
        </p:nvSpPr>
        <p:spPr>
          <a:xfrm>
            <a:off x="6003648" y="3723857"/>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75" name="Rounded Rectangle 74"/>
          <p:cNvSpPr/>
          <p:nvPr/>
        </p:nvSpPr>
        <p:spPr>
          <a:xfrm>
            <a:off x="4603751" y="2674654"/>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Spine</a:t>
            </a:r>
          </a:p>
        </p:txBody>
      </p:sp>
      <p:sp>
        <p:nvSpPr>
          <p:cNvPr id="76" name="Rounded Rectangle 75"/>
          <p:cNvSpPr/>
          <p:nvPr/>
        </p:nvSpPr>
        <p:spPr>
          <a:xfrm>
            <a:off x="5626682" y="2674654"/>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a:solidFill>
                  <a:sysClr val="windowText" lastClr="000000"/>
                </a:solidFill>
                <a:latin typeface="Calibri"/>
              </a:rPr>
              <a:t>Spine</a:t>
            </a:r>
            <a:endParaRPr lang="en-US" sz="1100" b="1" kern="0" dirty="0">
              <a:solidFill>
                <a:sysClr val="windowText" lastClr="000000"/>
              </a:solidFill>
              <a:latin typeface="Calibri"/>
            </a:endParaRPr>
          </a:p>
        </p:txBody>
      </p:sp>
      <p:sp>
        <p:nvSpPr>
          <p:cNvPr id="77" name="Rounded Rectangle 76"/>
          <p:cNvSpPr/>
          <p:nvPr/>
        </p:nvSpPr>
        <p:spPr>
          <a:xfrm>
            <a:off x="6649613" y="2677830"/>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Spine</a:t>
            </a:r>
          </a:p>
        </p:txBody>
      </p:sp>
      <p:cxnSp>
        <p:nvCxnSpPr>
          <p:cNvPr id="78" name="Straight Connector 77"/>
          <p:cNvCxnSpPr>
            <a:stCxn id="87" idx="0"/>
            <a:endCxn id="75" idx="2"/>
          </p:cNvCxnSpPr>
          <p:nvPr/>
        </p:nvCxnSpPr>
        <p:spPr>
          <a:xfrm flipH="1" flipV="1">
            <a:off x="5074224" y="2885583"/>
            <a:ext cx="2383265" cy="597057"/>
          </a:xfrm>
          <a:prstGeom prst="line">
            <a:avLst/>
          </a:prstGeom>
          <a:noFill/>
          <a:ln w="12700" cap="flat" cmpd="sng" algn="ctr">
            <a:solidFill>
              <a:sysClr val="window" lastClr="FFFFFF">
                <a:lumMod val="75000"/>
              </a:sysClr>
            </a:solidFill>
            <a:prstDash val="solid"/>
            <a:miter lim="800000"/>
          </a:ln>
          <a:effectLst/>
        </p:spPr>
      </p:cxnSp>
      <p:sp>
        <p:nvSpPr>
          <p:cNvPr id="79" name="Rounded Rectangle 78"/>
          <p:cNvSpPr/>
          <p:nvPr/>
        </p:nvSpPr>
        <p:spPr>
          <a:xfrm>
            <a:off x="3762115" y="3482551"/>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80" name="Rounded Rectangle 79"/>
          <p:cNvSpPr/>
          <p:nvPr/>
        </p:nvSpPr>
        <p:spPr>
          <a:xfrm>
            <a:off x="4759194" y="3476648"/>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81" name="Rounded Rectangle 80"/>
          <p:cNvSpPr/>
          <p:nvPr/>
        </p:nvSpPr>
        <p:spPr>
          <a:xfrm>
            <a:off x="6003647" y="3476648"/>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cxnSp>
        <p:nvCxnSpPr>
          <p:cNvPr id="82" name="Straight Connector 81"/>
          <p:cNvCxnSpPr>
            <a:stCxn id="79" idx="0"/>
            <a:endCxn id="76" idx="2"/>
          </p:cNvCxnSpPr>
          <p:nvPr/>
        </p:nvCxnSpPr>
        <p:spPr>
          <a:xfrm flipV="1">
            <a:off x="4232587" y="2885583"/>
            <a:ext cx="1864567" cy="596968"/>
          </a:xfrm>
          <a:prstGeom prst="line">
            <a:avLst/>
          </a:prstGeom>
          <a:noFill/>
          <a:ln w="12700" cap="flat" cmpd="sng" algn="ctr">
            <a:solidFill>
              <a:sysClr val="window" lastClr="FFFFFF">
                <a:lumMod val="75000"/>
              </a:sysClr>
            </a:solidFill>
            <a:prstDash val="solid"/>
            <a:miter lim="800000"/>
          </a:ln>
          <a:effectLst/>
        </p:spPr>
      </p:cxnSp>
      <p:cxnSp>
        <p:nvCxnSpPr>
          <p:cNvPr id="83" name="Straight Connector 82"/>
          <p:cNvCxnSpPr>
            <a:stCxn id="80" idx="0"/>
            <a:endCxn id="76" idx="2"/>
          </p:cNvCxnSpPr>
          <p:nvPr/>
        </p:nvCxnSpPr>
        <p:spPr>
          <a:xfrm flipV="1">
            <a:off x="5229665" y="2885583"/>
            <a:ext cx="867488" cy="591065"/>
          </a:xfrm>
          <a:prstGeom prst="line">
            <a:avLst/>
          </a:prstGeom>
          <a:noFill/>
          <a:ln w="12700" cap="flat" cmpd="sng" algn="ctr">
            <a:solidFill>
              <a:sysClr val="window" lastClr="FFFFFF">
                <a:lumMod val="75000"/>
              </a:sysClr>
            </a:solidFill>
            <a:prstDash val="solid"/>
            <a:miter lim="800000"/>
          </a:ln>
          <a:effectLst/>
        </p:spPr>
      </p:cxnSp>
      <p:cxnSp>
        <p:nvCxnSpPr>
          <p:cNvPr id="84" name="Straight Connector 83"/>
          <p:cNvCxnSpPr>
            <a:stCxn id="80" idx="0"/>
            <a:endCxn id="75" idx="2"/>
          </p:cNvCxnSpPr>
          <p:nvPr/>
        </p:nvCxnSpPr>
        <p:spPr>
          <a:xfrm flipH="1" flipV="1">
            <a:off x="5074224" y="2885583"/>
            <a:ext cx="155443" cy="591065"/>
          </a:xfrm>
          <a:prstGeom prst="line">
            <a:avLst/>
          </a:prstGeom>
          <a:noFill/>
          <a:ln w="12700" cap="flat" cmpd="sng" algn="ctr">
            <a:solidFill>
              <a:sysClr val="window" lastClr="FFFFFF">
                <a:lumMod val="75000"/>
              </a:sysClr>
            </a:solidFill>
            <a:prstDash val="solid"/>
            <a:miter lim="800000"/>
          </a:ln>
          <a:effectLst/>
        </p:spPr>
      </p:cxnSp>
      <p:cxnSp>
        <p:nvCxnSpPr>
          <p:cNvPr id="85" name="Straight Connector 84"/>
          <p:cNvCxnSpPr>
            <a:stCxn id="87" idx="0"/>
            <a:endCxn id="76" idx="2"/>
          </p:cNvCxnSpPr>
          <p:nvPr/>
        </p:nvCxnSpPr>
        <p:spPr>
          <a:xfrm flipH="1" flipV="1">
            <a:off x="6097153" y="2885583"/>
            <a:ext cx="1360334" cy="597057"/>
          </a:xfrm>
          <a:prstGeom prst="line">
            <a:avLst/>
          </a:prstGeom>
          <a:noFill/>
          <a:ln w="12700" cap="flat" cmpd="sng" algn="ctr">
            <a:solidFill>
              <a:sysClr val="window" lastClr="FFFFFF">
                <a:lumMod val="75000"/>
              </a:sysClr>
            </a:solidFill>
            <a:prstDash val="solid"/>
            <a:miter lim="800000"/>
          </a:ln>
          <a:effectLst/>
        </p:spPr>
      </p:cxnSp>
      <p:sp>
        <p:nvSpPr>
          <p:cNvPr id="86" name="Rounded Rectangle 85"/>
          <p:cNvSpPr/>
          <p:nvPr/>
        </p:nvSpPr>
        <p:spPr>
          <a:xfrm>
            <a:off x="1569591" y="627185"/>
            <a:ext cx="6870076" cy="4504631"/>
          </a:xfrm>
          <a:prstGeom prst="roundRect">
            <a:avLst/>
          </a:prstGeom>
          <a:noFill/>
          <a:ln w="12700" cap="flat" cmpd="sng" algn="ctr">
            <a:solidFill>
              <a:srgbClr val="4472C4">
                <a:lumMod val="75000"/>
              </a:srgbClr>
            </a:solidFill>
            <a:prstDash val="dot"/>
            <a:miter lim="800000"/>
          </a:ln>
          <a:effectLst/>
        </p:spPr>
        <p:txBody>
          <a:bodyPr rtlCol="0" anchor="ctr"/>
          <a:lstStyle/>
          <a:p>
            <a:pPr algn="ctr" defTabSz="914400">
              <a:defRPr/>
            </a:pPr>
            <a:endParaRPr lang="en-US" sz="1600" kern="0">
              <a:solidFill>
                <a:sysClr val="windowText" lastClr="000000"/>
              </a:solidFill>
              <a:latin typeface="Calibri"/>
            </a:endParaRPr>
          </a:p>
        </p:txBody>
      </p:sp>
      <p:sp>
        <p:nvSpPr>
          <p:cNvPr id="87" name="Rounded Rectangle 86"/>
          <p:cNvSpPr/>
          <p:nvPr/>
        </p:nvSpPr>
        <p:spPr>
          <a:xfrm>
            <a:off x="6987016" y="3482640"/>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88" name="Rounded Rectangle 87"/>
          <p:cNvSpPr/>
          <p:nvPr/>
        </p:nvSpPr>
        <p:spPr>
          <a:xfrm>
            <a:off x="3519265" y="1610130"/>
            <a:ext cx="4634448" cy="550894"/>
          </a:xfrm>
          <a:prstGeom prst="roundRect">
            <a:avLst/>
          </a:prstGeom>
          <a:solidFill>
            <a:srgbClr val="4F81BD"/>
          </a:solidFill>
          <a:ln w="6350" cap="flat" cmpd="sng" algn="ctr">
            <a:solidFill>
              <a:srgbClr val="4472C4">
                <a:lumMod val="75000"/>
              </a:srgbClr>
            </a:solidFill>
            <a:prstDash val="solid"/>
            <a:miter lim="800000"/>
          </a:ln>
          <a:effectLst/>
        </p:spPr>
        <p:txBody>
          <a:bodyPr rtlCol="0" anchor="ctr"/>
          <a:lstStyle/>
          <a:p>
            <a:pPr algn="ctr" defTabSz="914400">
              <a:defRPr/>
            </a:pPr>
            <a:r>
              <a:rPr lang="en-US" sz="1400" b="1" kern="0" dirty="0" smtClean="0">
                <a:solidFill>
                  <a:srgbClr val="FFFFFF"/>
                </a:solidFill>
                <a:latin typeface="Calibri"/>
              </a:rPr>
              <a:t>SDN Controller (ONOS Cluster)</a:t>
            </a:r>
            <a:endParaRPr lang="en-US" sz="1400" b="1" kern="0" dirty="0">
              <a:solidFill>
                <a:srgbClr val="FFFFFF"/>
              </a:solidFill>
              <a:latin typeface="Calibri"/>
            </a:endParaRPr>
          </a:p>
        </p:txBody>
      </p:sp>
      <p:sp>
        <p:nvSpPr>
          <p:cNvPr id="89" name="Rounded Rectangle 88"/>
          <p:cNvSpPr/>
          <p:nvPr/>
        </p:nvSpPr>
        <p:spPr>
          <a:xfrm>
            <a:off x="6137180" y="1233094"/>
            <a:ext cx="742355" cy="435052"/>
          </a:xfrm>
          <a:prstGeom prst="roundRect">
            <a:avLst/>
          </a:prstGeom>
          <a:solidFill>
            <a:srgbClr val="4472C4">
              <a:lumMod val="75000"/>
            </a:srgbClr>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kern="0" dirty="0" smtClean="0">
                <a:solidFill>
                  <a:srgbClr val="FFFFFF"/>
                </a:solidFill>
                <a:latin typeface="Calibri"/>
              </a:rPr>
              <a:t>Fabric</a:t>
            </a:r>
          </a:p>
          <a:p>
            <a:pPr algn="ctr" defTabSz="914400">
              <a:defRPr/>
            </a:pPr>
            <a:r>
              <a:rPr lang="en-US" sz="1200" kern="0" dirty="0" smtClean="0">
                <a:solidFill>
                  <a:srgbClr val="FFFFFF"/>
                </a:solidFill>
                <a:latin typeface="Calibri"/>
              </a:rPr>
              <a:t>Control</a:t>
            </a:r>
            <a:endParaRPr lang="en-US" sz="1200" kern="0" dirty="0">
              <a:solidFill>
                <a:srgbClr val="FFFFFF"/>
              </a:solidFill>
              <a:latin typeface="Calibri"/>
            </a:endParaRPr>
          </a:p>
        </p:txBody>
      </p:sp>
      <p:sp>
        <p:nvSpPr>
          <p:cNvPr id="90" name="Rounded Rectangle 89"/>
          <p:cNvSpPr/>
          <p:nvPr/>
        </p:nvSpPr>
        <p:spPr>
          <a:xfrm>
            <a:off x="5290012" y="1226104"/>
            <a:ext cx="780521" cy="435052"/>
          </a:xfrm>
          <a:prstGeom prst="roundRect">
            <a:avLst/>
          </a:prstGeom>
          <a:solidFill>
            <a:srgbClr val="4472C4">
              <a:lumMod val="75000"/>
            </a:srgbClr>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kern="0" dirty="0" smtClean="0">
                <a:solidFill>
                  <a:srgbClr val="FFFFFF"/>
                </a:solidFill>
                <a:latin typeface="Calibri"/>
              </a:rPr>
              <a:t>vOLT</a:t>
            </a:r>
          </a:p>
          <a:p>
            <a:pPr algn="ctr" defTabSz="914400">
              <a:defRPr/>
            </a:pPr>
            <a:r>
              <a:rPr lang="en-US" sz="1200" kern="0" dirty="0" smtClean="0">
                <a:solidFill>
                  <a:srgbClr val="FFFFFF"/>
                </a:solidFill>
                <a:latin typeface="Calibri"/>
              </a:rPr>
              <a:t>Control</a:t>
            </a:r>
            <a:endParaRPr lang="en-US" sz="1200" kern="0" dirty="0">
              <a:solidFill>
                <a:srgbClr val="FFFFFF"/>
              </a:solidFill>
              <a:latin typeface="Calibri"/>
            </a:endParaRPr>
          </a:p>
        </p:txBody>
      </p:sp>
      <p:sp>
        <p:nvSpPr>
          <p:cNvPr id="91" name="Rounded Rectangle 90"/>
          <p:cNvSpPr/>
          <p:nvPr/>
        </p:nvSpPr>
        <p:spPr>
          <a:xfrm>
            <a:off x="3576305" y="1233094"/>
            <a:ext cx="883450" cy="435052"/>
          </a:xfrm>
          <a:prstGeom prst="roundRect">
            <a:avLst/>
          </a:prstGeom>
          <a:solidFill>
            <a:srgbClr val="4472C4">
              <a:lumMod val="75000"/>
            </a:srgbClr>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kern="0" smtClean="0">
                <a:solidFill>
                  <a:srgbClr val="FFFFFF"/>
                </a:solidFill>
                <a:latin typeface="Calibri"/>
              </a:rPr>
              <a:t>AAA</a:t>
            </a:r>
            <a:endParaRPr lang="en-US" sz="1200" kern="0" dirty="0" smtClean="0">
              <a:solidFill>
                <a:srgbClr val="FFFFFF"/>
              </a:solidFill>
              <a:latin typeface="Calibri"/>
            </a:endParaRPr>
          </a:p>
          <a:p>
            <a:pPr algn="ctr" defTabSz="914400">
              <a:defRPr/>
            </a:pPr>
            <a:r>
              <a:rPr lang="en-US" sz="1200" kern="0" dirty="0" smtClean="0">
                <a:solidFill>
                  <a:srgbClr val="FFFFFF"/>
                </a:solidFill>
                <a:latin typeface="Calibri"/>
              </a:rPr>
              <a:t>Control</a:t>
            </a:r>
            <a:endParaRPr lang="en-US" sz="1200" kern="0" dirty="0">
              <a:solidFill>
                <a:srgbClr val="FFFFFF"/>
              </a:solidFill>
              <a:latin typeface="Calibri"/>
            </a:endParaRPr>
          </a:p>
        </p:txBody>
      </p:sp>
      <p:sp>
        <p:nvSpPr>
          <p:cNvPr id="92" name="Rounded Rectangle 91"/>
          <p:cNvSpPr/>
          <p:nvPr/>
        </p:nvSpPr>
        <p:spPr>
          <a:xfrm>
            <a:off x="4530301" y="1233094"/>
            <a:ext cx="693635" cy="435052"/>
          </a:xfrm>
          <a:prstGeom prst="roundRect">
            <a:avLst/>
          </a:prstGeom>
          <a:solidFill>
            <a:srgbClr val="4472C4">
              <a:lumMod val="75000"/>
            </a:srgbClr>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kern="0" dirty="0" smtClean="0">
                <a:solidFill>
                  <a:srgbClr val="FFFFFF"/>
                </a:solidFill>
                <a:latin typeface="Calibri"/>
              </a:rPr>
              <a:t>DHCP</a:t>
            </a:r>
          </a:p>
          <a:p>
            <a:pPr algn="ctr" defTabSz="914400">
              <a:defRPr/>
            </a:pPr>
            <a:r>
              <a:rPr lang="en-US" sz="1200" kern="0" dirty="0" smtClean="0">
                <a:solidFill>
                  <a:srgbClr val="FFFFFF"/>
                </a:solidFill>
                <a:latin typeface="Calibri"/>
              </a:rPr>
              <a:t>Relay</a:t>
            </a:r>
            <a:endParaRPr lang="en-US" sz="1200" kern="0" dirty="0">
              <a:solidFill>
                <a:srgbClr val="FFFFFF"/>
              </a:solidFill>
              <a:latin typeface="Calibri"/>
            </a:endParaRPr>
          </a:p>
        </p:txBody>
      </p:sp>
      <p:sp>
        <p:nvSpPr>
          <p:cNvPr id="93" name="Rounded Rectangle 92"/>
          <p:cNvSpPr/>
          <p:nvPr/>
        </p:nvSpPr>
        <p:spPr>
          <a:xfrm>
            <a:off x="6447361" y="2074391"/>
            <a:ext cx="1539820" cy="227699"/>
          </a:xfrm>
          <a:prstGeom prst="roundRect">
            <a:avLst/>
          </a:prstGeom>
          <a:solidFill>
            <a:srgbClr val="DAE3F3"/>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b="1" kern="0" dirty="0" smtClean="0">
                <a:solidFill>
                  <a:srgbClr val="44546A"/>
                </a:solidFill>
                <a:latin typeface="Calibri"/>
              </a:rPr>
              <a:t>OpenFlow 1.3</a:t>
            </a:r>
            <a:endParaRPr lang="en-US" sz="1200" b="1" kern="0" dirty="0">
              <a:solidFill>
                <a:srgbClr val="44546A"/>
              </a:solidFill>
              <a:latin typeface="Calibri"/>
            </a:endParaRPr>
          </a:p>
        </p:txBody>
      </p:sp>
      <p:sp>
        <p:nvSpPr>
          <p:cNvPr id="94" name="Rounded Rectangle 93"/>
          <p:cNvSpPr/>
          <p:nvPr/>
        </p:nvSpPr>
        <p:spPr>
          <a:xfrm>
            <a:off x="7360652" y="1221973"/>
            <a:ext cx="793060" cy="435052"/>
          </a:xfrm>
          <a:prstGeom prst="roundRect">
            <a:avLst/>
          </a:prstGeom>
          <a:solidFill>
            <a:srgbClr val="4472C4">
              <a:lumMod val="75000"/>
            </a:srgbClr>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kern="0" dirty="0" smtClean="0">
                <a:solidFill>
                  <a:srgbClr val="FFFFFF"/>
                </a:solidFill>
                <a:latin typeface="Calibri"/>
              </a:rPr>
              <a:t>vRouter</a:t>
            </a:r>
          </a:p>
          <a:p>
            <a:pPr algn="ctr" defTabSz="914400">
              <a:defRPr/>
            </a:pPr>
            <a:r>
              <a:rPr lang="en-US" sz="1200" kern="0" dirty="0" smtClean="0">
                <a:solidFill>
                  <a:srgbClr val="FFFFFF"/>
                </a:solidFill>
                <a:latin typeface="Calibri"/>
              </a:rPr>
              <a:t>Control</a:t>
            </a:r>
            <a:endParaRPr lang="en-US" sz="1200" kern="0" dirty="0">
              <a:solidFill>
                <a:srgbClr val="FFFFFF"/>
              </a:solidFill>
              <a:latin typeface="Calibri"/>
            </a:endParaRPr>
          </a:p>
        </p:txBody>
      </p:sp>
      <p:cxnSp>
        <p:nvCxnSpPr>
          <p:cNvPr id="96" name="Straight Connector 95"/>
          <p:cNvCxnSpPr>
            <a:stCxn id="77" idx="2"/>
            <a:endCxn id="87" idx="0"/>
          </p:cNvCxnSpPr>
          <p:nvPr/>
        </p:nvCxnSpPr>
        <p:spPr>
          <a:xfrm>
            <a:off x="7120085" y="2888757"/>
            <a:ext cx="337403" cy="593883"/>
          </a:xfrm>
          <a:prstGeom prst="line">
            <a:avLst/>
          </a:prstGeom>
          <a:noFill/>
          <a:ln w="12700" cap="flat" cmpd="sng" algn="ctr">
            <a:solidFill>
              <a:sysClr val="window" lastClr="FFFFFF">
                <a:lumMod val="75000"/>
              </a:sysClr>
            </a:solidFill>
            <a:prstDash val="solid"/>
            <a:miter lim="800000"/>
          </a:ln>
          <a:effectLst/>
        </p:spPr>
      </p:cxnSp>
      <p:cxnSp>
        <p:nvCxnSpPr>
          <p:cNvPr id="97" name="Straight Connector 96"/>
          <p:cNvCxnSpPr>
            <a:stCxn id="79" idx="0"/>
            <a:endCxn id="75" idx="2"/>
          </p:cNvCxnSpPr>
          <p:nvPr/>
        </p:nvCxnSpPr>
        <p:spPr>
          <a:xfrm flipV="1">
            <a:off x="4232587" y="2885583"/>
            <a:ext cx="841636" cy="596968"/>
          </a:xfrm>
          <a:prstGeom prst="line">
            <a:avLst/>
          </a:prstGeom>
          <a:noFill/>
          <a:ln w="12700" cap="flat" cmpd="sng" algn="ctr">
            <a:solidFill>
              <a:sysClr val="window" lastClr="FFFFFF">
                <a:lumMod val="75000"/>
              </a:sysClr>
            </a:solidFill>
            <a:prstDash val="solid"/>
            <a:miter lim="800000"/>
          </a:ln>
          <a:effectLst/>
        </p:spPr>
      </p:cxnSp>
      <p:cxnSp>
        <p:nvCxnSpPr>
          <p:cNvPr id="98" name="Straight Connector 97"/>
          <p:cNvCxnSpPr>
            <a:stCxn id="79" idx="0"/>
            <a:endCxn id="77" idx="2"/>
          </p:cNvCxnSpPr>
          <p:nvPr/>
        </p:nvCxnSpPr>
        <p:spPr>
          <a:xfrm flipV="1">
            <a:off x="4232587" y="2888757"/>
            <a:ext cx="2887498" cy="593794"/>
          </a:xfrm>
          <a:prstGeom prst="line">
            <a:avLst/>
          </a:prstGeom>
          <a:noFill/>
          <a:ln w="12700" cap="flat" cmpd="sng" algn="ctr">
            <a:solidFill>
              <a:sysClr val="window" lastClr="FFFFFF">
                <a:lumMod val="75000"/>
              </a:sysClr>
            </a:solidFill>
            <a:prstDash val="solid"/>
            <a:miter lim="800000"/>
          </a:ln>
          <a:effectLst/>
        </p:spPr>
      </p:cxnSp>
      <p:cxnSp>
        <p:nvCxnSpPr>
          <p:cNvPr id="99" name="Straight Connector 98"/>
          <p:cNvCxnSpPr>
            <a:stCxn id="80" idx="0"/>
            <a:endCxn id="77" idx="2"/>
          </p:cNvCxnSpPr>
          <p:nvPr/>
        </p:nvCxnSpPr>
        <p:spPr>
          <a:xfrm flipV="1">
            <a:off x="5229666" y="2888757"/>
            <a:ext cx="1890419" cy="587891"/>
          </a:xfrm>
          <a:prstGeom prst="line">
            <a:avLst/>
          </a:prstGeom>
          <a:noFill/>
          <a:ln w="12700" cap="flat" cmpd="sng" algn="ctr">
            <a:solidFill>
              <a:sysClr val="window" lastClr="FFFFFF">
                <a:lumMod val="75000"/>
              </a:sysClr>
            </a:solidFill>
            <a:prstDash val="solid"/>
            <a:miter lim="800000"/>
          </a:ln>
          <a:effectLst/>
        </p:spPr>
      </p:cxnSp>
      <p:cxnSp>
        <p:nvCxnSpPr>
          <p:cNvPr id="100" name="Straight Connector 99"/>
          <p:cNvCxnSpPr>
            <a:stCxn id="75" idx="2"/>
            <a:endCxn id="81" idx="0"/>
          </p:cNvCxnSpPr>
          <p:nvPr/>
        </p:nvCxnSpPr>
        <p:spPr>
          <a:xfrm>
            <a:off x="5074223" y="2885583"/>
            <a:ext cx="1399896" cy="591065"/>
          </a:xfrm>
          <a:prstGeom prst="line">
            <a:avLst/>
          </a:prstGeom>
          <a:noFill/>
          <a:ln w="12700" cap="flat" cmpd="sng" algn="ctr">
            <a:solidFill>
              <a:sysClr val="window" lastClr="FFFFFF">
                <a:lumMod val="75000"/>
              </a:sysClr>
            </a:solidFill>
            <a:prstDash val="solid"/>
            <a:miter lim="800000"/>
          </a:ln>
          <a:effectLst/>
        </p:spPr>
      </p:cxnSp>
      <p:cxnSp>
        <p:nvCxnSpPr>
          <p:cNvPr id="101" name="Straight Connector 100"/>
          <p:cNvCxnSpPr>
            <a:stCxn id="76" idx="2"/>
            <a:endCxn id="81" idx="0"/>
          </p:cNvCxnSpPr>
          <p:nvPr/>
        </p:nvCxnSpPr>
        <p:spPr>
          <a:xfrm>
            <a:off x="6097154" y="2885583"/>
            <a:ext cx="376965" cy="591065"/>
          </a:xfrm>
          <a:prstGeom prst="line">
            <a:avLst/>
          </a:prstGeom>
          <a:noFill/>
          <a:ln w="12700" cap="flat" cmpd="sng" algn="ctr">
            <a:solidFill>
              <a:sysClr val="window" lastClr="FFFFFF">
                <a:lumMod val="75000"/>
              </a:sysClr>
            </a:solidFill>
            <a:prstDash val="solid"/>
            <a:miter lim="800000"/>
          </a:ln>
          <a:effectLst/>
        </p:spPr>
      </p:cxnSp>
      <p:cxnSp>
        <p:nvCxnSpPr>
          <p:cNvPr id="102" name="Straight Connector 101"/>
          <p:cNvCxnSpPr>
            <a:stCxn id="77" idx="2"/>
            <a:endCxn id="81" idx="0"/>
          </p:cNvCxnSpPr>
          <p:nvPr/>
        </p:nvCxnSpPr>
        <p:spPr>
          <a:xfrm flipH="1">
            <a:off x="6474118" y="2888757"/>
            <a:ext cx="645966" cy="587891"/>
          </a:xfrm>
          <a:prstGeom prst="line">
            <a:avLst/>
          </a:prstGeom>
          <a:noFill/>
          <a:ln w="12700" cap="flat" cmpd="sng" algn="ctr">
            <a:solidFill>
              <a:sysClr val="window" lastClr="FFFFFF">
                <a:lumMod val="75000"/>
              </a:sysClr>
            </a:solidFill>
            <a:prstDash val="solid"/>
            <a:miter lim="800000"/>
          </a:ln>
          <a:effectLst/>
        </p:spPr>
      </p:cxnSp>
      <p:sp>
        <p:nvSpPr>
          <p:cNvPr id="113" name="TextBox 112"/>
          <p:cNvSpPr txBox="1"/>
          <p:nvPr/>
        </p:nvSpPr>
        <p:spPr>
          <a:xfrm>
            <a:off x="6805361" y="1128809"/>
            <a:ext cx="603542" cy="400110"/>
          </a:xfrm>
          <a:prstGeom prst="rect">
            <a:avLst/>
          </a:prstGeom>
          <a:noFill/>
        </p:spPr>
        <p:txBody>
          <a:bodyPr wrap="square" rtlCol="0">
            <a:spAutoFit/>
          </a:bodyPr>
          <a:lstStyle/>
          <a:p>
            <a:pPr algn="ctr" defTabSz="914400">
              <a:defRPr/>
            </a:pPr>
            <a:r>
              <a:rPr lang="mr-IN" sz="2000" kern="0" dirty="0" smtClean="0">
                <a:solidFill>
                  <a:sysClr val="windowText" lastClr="000000"/>
                </a:solidFill>
                <a:latin typeface="Mangal"/>
              </a:rPr>
              <a:t>…</a:t>
            </a:r>
            <a:endParaRPr lang="en-US" sz="2000" kern="0" dirty="0">
              <a:solidFill>
                <a:sysClr val="windowText" lastClr="000000"/>
              </a:solidFill>
              <a:latin typeface="Calibri"/>
            </a:endParaRPr>
          </a:p>
        </p:txBody>
      </p:sp>
      <p:sp>
        <p:nvSpPr>
          <p:cNvPr id="115" name="Rectangle 114"/>
          <p:cNvSpPr/>
          <p:nvPr/>
        </p:nvSpPr>
        <p:spPr>
          <a:xfrm>
            <a:off x="3449037" y="2655340"/>
            <a:ext cx="1310156" cy="553986"/>
          </a:xfrm>
          <a:prstGeom prst="rect">
            <a:avLst/>
          </a:prstGeom>
        </p:spPr>
        <p:txBody>
          <a:bodyPr wrap="square" lIns="91428" tIns="45714" rIns="91428" bIns="45714">
            <a:spAutoFit/>
          </a:bodyPr>
          <a:lstStyle/>
          <a:p>
            <a:pPr algn="ctr" defTabSz="914400">
              <a:defRPr/>
            </a:pPr>
            <a:r>
              <a:rPr lang="en-US" sz="1000" b="1" kern="0" dirty="0">
                <a:solidFill>
                  <a:sysClr val="windowText" lastClr="000000"/>
                </a:solidFill>
                <a:latin typeface="Calibri"/>
              </a:rPr>
              <a:t>Bare-metal</a:t>
            </a:r>
          </a:p>
          <a:p>
            <a:pPr algn="ctr" defTabSz="914400">
              <a:defRPr/>
            </a:pPr>
            <a:r>
              <a:rPr lang="en-US" sz="1000" b="1" kern="0" dirty="0">
                <a:solidFill>
                  <a:sysClr val="windowText" lastClr="000000"/>
                </a:solidFill>
                <a:latin typeface="Calibri"/>
              </a:rPr>
              <a:t>Open-source</a:t>
            </a:r>
          </a:p>
          <a:p>
            <a:pPr algn="ctr" defTabSz="914400">
              <a:defRPr/>
            </a:pPr>
            <a:r>
              <a:rPr lang="en-US" sz="1000" b="1" kern="0" dirty="0">
                <a:solidFill>
                  <a:sysClr val="windowText" lastClr="000000"/>
                </a:solidFill>
                <a:latin typeface="Calibri"/>
              </a:rPr>
              <a:t>Leaf-Spine Fabric</a:t>
            </a:r>
          </a:p>
        </p:txBody>
      </p:sp>
      <p:sp>
        <p:nvSpPr>
          <p:cNvPr id="116" name="Rounded Rectangle 115"/>
          <p:cNvSpPr/>
          <p:nvPr/>
        </p:nvSpPr>
        <p:spPr>
          <a:xfrm>
            <a:off x="6987017" y="3729850"/>
            <a:ext cx="940945" cy="210929"/>
          </a:xfrm>
          <a:prstGeom prst="roundRect">
            <a:avLst/>
          </a:prstGeom>
          <a:solidFill>
            <a:schemeClr val="bg1">
              <a:lumMod val="85000"/>
            </a:schemeClr>
          </a:solidFill>
          <a:ln w="6350" cap="flat" cmpd="sng" algn="ctr">
            <a:solidFill>
              <a:schemeClr val="tx1">
                <a:lumMod val="50000"/>
                <a:lumOff val="50000"/>
              </a:schemeClr>
            </a:solidFill>
            <a:prstDash val="solid"/>
            <a:miter lim="800000"/>
          </a:ln>
          <a:effectLst/>
        </p:spPr>
        <p:txBody>
          <a:bodyPr rtlCol="0" anchor="ctr"/>
          <a:lstStyle/>
          <a:p>
            <a:pPr algn="ctr" defTabSz="914400">
              <a:defRPr/>
            </a:pPr>
            <a:r>
              <a:rPr lang="en-US" sz="1100" b="1" kern="0" dirty="0">
                <a:solidFill>
                  <a:sysClr val="windowText" lastClr="000000"/>
                </a:solidFill>
                <a:latin typeface="Calibri"/>
              </a:rPr>
              <a:t>ToR</a:t>
            </a:r>
          </a:p>
        </p:txBody>
      </p:sp>
      <p:sp>
        <p:nvSpPr>
          <p:cNvPr id="119" name="Rounded Rectangle 118"/>
          <p:cNvSpPr/>
          <p:nvPr/>
        </p:nvSpPr>
        <p:spPr>
          <a:xfrm>
            <a:off x="4459755" y="2080536"/>
            <a:ext cx="1539820" cy="227699"/>
          </a:xfrm>
          <a:prstGeom prst="roundRect">
            <a:avLst/>
          </a:prstGeom>
          <a:solidFill>
            <a:srgbClr val="DAE3F3"/>
          </a:solidFill>
          <a:ln w="6350" cap="flat" cmpd="sng" algn="ctr">
            <a:solidFill>
              <a:srgbClr val="4472C4">
                <a:lumMod val="75000"/>
              </a:srgbClr>
            </a:solidFill>
            <a:prstDash val="solid"/>
            <a:miter lim="800000"/>
          </a:ln>
          <a:effectLst/>
        </p:spPr>
        <p:txBody>
          <a:bodyPr rtlCol="0" anchor="ctr"/>
          <a:lstStyle/>
          <a:p>
            <a:pPr algn="ctr" defTabSz="914400">
              <a:defRPr/>
            </a:pPr>
            <a:r>
              <a:rPr lang="en-US" sz="1200" b="1" kern="0" dirty="0" smtClean="0">
                <a:solidFill>
                  <a:srgbClr val="44546A"/>
                </a:solidFill>
                <a:latin typeface="Calibri"/>
              </a:rPr>
              <a:t>NETCONF</a:t>
            </a:r>
            <a:endParaRPr lang="en-US" sz="1200" b="1" kern="0" dirty="0">
              <a:solidFill>
                <a:srgbClr val="44546A"/>
              </a:solidFill>
              <a:latin typeface="Calibri"/>
            </a:endParaRPr>
          </a:p>
        </p:txBody>
      </p:sp>
      <p:sp>
        <p:nvSpPr>
          <p:cNvPr id="120" name="TextBox 119"/>
          <p:cNvSpPr txBox="1"/>
          <p:nvPr/>
        </p:nvSpPr>
        <p:spPr>
          <a:xfrm>
            <a:off x="5762622" y="1944459"/>
            <a:ext cx="890854" cy="400110"/>
          </a:xfrm>
          <a:prstGeom prst="rect">
            <a:avLst/>
          </a:prstGeom>
          <a:noFill/>
        </p:spPr>
        <p:txBody>
          <a:bodyPr wrap="square" rtlCol="0">
            <a:spAutoFit/>
          </a:bodyPr>
          <a:lstStyle/>
          <a:p>
            <a:pPr algn="ctr" defTabSz="914400">
              <a:defRPr/>
            </a:pPr>
            <a:r>
              <a:rPr lang="mr-IN" sz="2000" kern="0" dirty="0" smtClean="0">
                <a:solidFill>
                  <a:sysClr val="windowText" lastClr="000000"/>
                </a:solidFill>
                <a:latin typeface="Mangal"/>
              </a:rPr>
              <a:t>…</a:t>
            </a:r>
            <a:endParaRPr lang="en-US" sz="2000" kern="0" dirty="0">
              <a:solidFill>
                <a:sysClr val="windowText" lastClr="000000"/>
              </a:solidFill>
              <a:latin typeface="Calibri"/>
            </a:endParaRPr>
          </a:p>
        </p:txBody>
      </p:sp>
      <p:cxnSp>
        <p:nvCxnSpPr>
          <p:cNvPr id="125" name="Straight Arrow Connector 124"/>
          <p:cNvCxnSpPr/>
          <p:nvPr/>
        </p:nvCxnSpPr>
        <p:spPr>
          <a:xfrm flipH="1">
            <a:off x="7230036" y="2362868"/>
            <a:ext cx="4514" cy="283631"/>
          </a:xfrm>
          <a:prstGeom prst="straightConnector1">
            <a:avLst/>
          </a:prstGeom>
          <a:noFill/>
          <a:ln w="31750" cap="flat" cmpd="sng" algn="ctr">
            <a:solidFill>
              <a:srgbClr val="4472C4"/>
            </a:solidFill>
            <a:prstDash val="solid"/>
            <a:miter lim="800000"/>
            <a:headEnd type="triangle"/>
            <a:tailEnd type="triangle"/>
          </a:ln>
          <a:effectLst/>
        </p:spPr>
      </p:cxnSp>
      <p:cxnSp>
        <p:nvCxnSpPr>
          <p:cNvPr id="126" name="Straight Arrow Connector 125"/>
          <p:cNvCxnSpPr/>
          <p:nvPr/>
        </p:nvCxnSpPr>
        <p:spPr>
          <a:xfrm flipH="1">
            <a:off x="5223984" y="2358059"/>
            <a:ext cx="4514" cy="283631"/>
          </a:xfrm>
          <a:prstGeom prst="straightConnector1">
            <a:avLst/>
          </a:prstGeom>
          <a:noFill/>
          <a:ln w="31750" cap="flat" cmpd="sng" algn="ctr">
            <a:solidFill>
              <a:srgbClr val="4472C4"/>
            </a:solidFill>
            <a:prstDash val="solid"/>
            <a:miter lim="800000"/>
            <a:headEnd type="triangle"/>
            <a:tailEnd type="triangle"/>
          </a:ln>
          <a:effectLst/>
        </p:spPr>
      </p:cxnSp>
      <p:sp>
        <p:nvSpPr>
          <p:cNvPr id="131" name="Rounded Rectangle 130"/>
          <p:cNvSpPr/>
          <p:nvPr/>
        </p:nvSpPr>
        <p:spPr>
          <a:xfrm>
            <a:off x="3528911" y="758820"/>
            <a:ext cx="4617220" cy="369989"/>
          </a:xfrm>
          <a:prstGeom prst="roundRect">
            <a:avLst/>
          </a:prstGeom>
          <a:solidFill>
            <a:schemeClr val="accent1"/>
          </a:solidFill>
          <a:ln w="6350" cap="flat" cmpd="sng" algn="ctr">
            <a:solidFill>
              <a:srgbClr val="4472C4">
                <a:lumMod val="75000"/>
              </a:srgbClr>
            </a:solidFill>
            <a:prstDash val="solid"/>
            <a:miter lim="800000"/>
          </a:ln>
          <a:effectLst/>
        </p:spPr>
        <p:txBody>
          <a:bodyPr rtlCol="0" anchor="ctr"/>
          <a:lstStyle/>
          <a:p>
            <a:pPr algn="ctr" defTabSz="914400">
              <a:defRPr/>
            </a:pPr>
            <a:r>
              <a:rPr lang="en-US" sz="1400" b="1" kern="0" dirty="0" smtClean="0">
                <a:solidFill>
                  <a:srgbClr val="FFFFFF"/>
                </a:solidFill>
                <a:latin typeface="Calibri"/>
              </a:rPr>
              <a:t>CORD Controller (XOS) </a:t>
            </a:r>
            <a:endParaRPr lang="en-US" sz="1400" b="1" kern="0" dirty="0">
              <a:solidFill>
                <a:srgbClr val="FFFFFF"/>
              </a:solidFill>
              <a:latin typeface="Calibri"/>
            </a:endParaRPr>
          </a:p>
        </p:txBody>
      </p:sp>
      <p:sp>
        <p:nvSpPr>
          <p:cNvPr id="135" name="Rounded Rectangle 134"/>
          <p:cNvSpPr/>
          <p:nvPr/>
        </p:nvSpPr>
        <p:spPr>
          <a:xfrm>
            <a:off x="1877640" y="3423795"/>
            <a:ext cx="1201177" cy="266409"/>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defTabSz="914400">
              <a:defRPr/>
            </a:pPr>
            <a:endParaRPr lang="en-US" sz="1600" kern="0">
              <a:solidFill>
                <a:sysClr val="windowText" lastClr="000000"/>
              </a:solidFill>
              <a:latin typeface="Calibri"/>
            </a:endParaRPr>
          </a:p>
        </p:txBody>
      </p:sp>
      <p:sp>
        <p:nvSpPr>
          <p:cNvPr id="136" name="Rounded Rectangle 135"/>
          <p:cNvSpPr/>
          <p:nvPr/>
        </p:nvSpPr>
        <p:spPr>
          <a:xfrm>
            <a:off x="1950522" y="3460992"/>
            <a:ext cx="456664" cy="194026"/>
          </a:xfrm>
          <a:prstGeom prst="roundRect">
            <a:avLst/>
          </a:prstGeom>
          <a:solidFill>
            <a:srgbClr val="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700" kern="0">
                <a:solidFill>
                  <a:sysClr val="windowText" lastClr="000000"/>
                </a:solidFill>
                <a:latin typeface="Calibri"/>
              </a:rPr>
              <a:t>Maple</a:t>
            </a:r>
          </a:p>
        </p:txBody>
      </p:sp>
      <p:sp>
        <p:nvSpPr>
          <p:cNvPr id="137" name="Rounded Rectangle 136"/>
          <p:cNvSpPr/>
          <p:nvPr/>
        </p:nvSpPr>
        <p:spPr>
          <a:xfrm>
            <a:off x="2434240" y="3460992"/>
            <a:ext cx="601508" cy="194026"/>
          </a:xfrm>
          <a:prstGeom prst="roundRect">
            <a:avLst/>
          </a:prstGeom>
          <a:solidFill>
            <a:srgbClr val="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defTabSz="914400">
              <a:defRPr/>
            </a:pPr>
            <a:r>
              <a:rPr lang="en-US" sz="700" kern="0">
                <a:solidFill>
                  <a:sysClr val="windowText" lastClr="000000"/>
                </a:solidFill>
                <a:latin typeface="Calibri"/>
              </a:rPr>
              <a:t>QumranAX</a:t>
            </a:r>
          </a:p>
        </p:txBody>
      </p:sp>
      <p:sp>
        <p:nvSpPr>
          <p:cNvPr id="138" name="Rectangle 137"/>
          <p:cNvSpPr/>
          <p:nvPr/>
        </p:nvSpPr>
        <p:spPr>
          <a:xfrm>
            <a:off x="1724651" y="3049781"/>
            <a:ext cx="1467068" cy="400110"/>
          </a:xfrm>
          <a:prstGeom prst="rect">
            <a:avLst/>
          </a:prstGeom>
        </p:spPr>
        <p:txBody>
          <a:bodyPr wrap="none">
            <a:spAutoFit/>
          </a:bodyPr>
          <a:lstStyle/>
          <a:p>
            <a:pPr algn="ctr" defTabSz="914400">
              <a:defRPr/>
            </a:pPr>
            <a:r>
              <a:rPr lang="en-US" sz="1000" b="1" kern="0" dirty="0">
                <a:solidFill>
                  <a:prstClr val="black"/>
                </a:solidFill>
                <a:latin typeface="Calibri"/>
              </a:rPr>
              <a:t>XGS-PON </a:t>
            </a:r>
            <a:r>
              <a:rPr lang="en-US" sz="1000" b="1" kern="0" dirty="0" err="1">
                <a:solidFill>
                  <a:prstClr val="black"/>
                </a:solidFill>
                <a:latin typeface="Calibri"/>
              </a:rPr>
              <a:t>Whitebox</a:t>
            </a:r>
            <a:r>
              <a:rPr lang="en-US" sz="1000" b="1" kern="0" dirty="0">
                <a:solidFill>
                  <a:prstClr val="black"/>
                </a:solidFill>
                <a:latin typeface="Calibri"/>
              </a:rPr>
              <a:t> OLT </a:t>
            </a:r>
          </a:p>
          <a:p>
            <a:pPr algn="ctr" defTabSz="914400">
              <a:defRPr/>
            </a:pPr>
            <a:r>
              <a:rPr lang="en-US" sz="1000" b="1" kern="0" dirty="0">
                <a:solidFill>
                  <a:prstClr val="black"/>
                </a:solidFill>
                <a:latin typeface="Calibri"/>
              </a:rPr>
              <a:t>(EdgeCore)</a:t>
            </a:r>
          </a:p>
        </p:txBody>
      </p:sp>
      <p:grpSp>
        <p:nvGrpSpPr>
          <p:cNvPr id="139" name="Group 138"/>
          <p:cNvGrpSpPr/>
          <p:nvPr/>
        </p:nvGrpSpPr>
        <p:grpSpPr>
          <a:xfrm>
            <a:off x="419103" y="3428028"/>
            <a:ext cx="1435244" cy="294062"/>
            <a:chOff x="562145" y="1577429"/>
            <a:chExt cx="1643318" cy="362422"/>
          </a:xfrm>
        </p:grpSpPr>
        <p:cxnSp>
          <p:nvCxnSpPr>
            <p:cNvPr id="140" name="Straight Connector 139"/>
            <p:cNvCxnSpPr/>
            <p:nvPr/>
          </p:nvCxnSpPr>
          <p:spPr>
            <a:xfrm flipH="1" flipV="1">
              <a:off x="1101643" y="1725284"/>
              <a:ext cx="1103820" cy="6253"/>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41" name="Straight Connector 140"/>
            <p:cNvCxnSpPr/>
            <p:nvPr/>
          </p:nvCxnSpPr>
          <p:spPr>
            <a:xfrm flipH="1">
              <a:off x="619344" y="1734701"/>
              <a:ext cx="453567" cy="205150"/>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42" name="Straight Connector 141"/>
            <p:cNvCxnSpPr/>
            <p:nvPr/>
          </p:nvCxnSpPr>
          <p:spPr>
            <a:xfrm flipH="1">
              <a:off x="578151" y="1725284"/>
              <a:ext cx="466023" cy="119105"/>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43" name="Straight Connector 142"/>
            <p:cNvCxnSpPr/>
            <p:nvPr/>
          </p:nvCxnSpPr>
          <p:spPr>
            <a:xfrm flipH="1">
              <a:off x="562150" y="1702545"/>
              <a:ext cx="470121" cy="3667"/>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44" name="Straight Connector 143"/>
            <p:cNvCxnSpPr/>
            <p:nvPr/>
          </p:nvCxnSpPr>
          <p:spPr>
            <a:xfrm flipH="1" flipV="1">
              <a:off x="562145" y="1577429"/>
              <a:ext cx="482024" cy="102380"/>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sp>
          <p:nvSpPr>
            <p:cNvPr id="145" name="Oval 144"/>
            <p:cNvSpPr/>
            <p:nvPr/>
          </p:nvSpPr>
          <p:spPr>
            <a:xfrm>
              <a:off x="1056869" y="1693411"/>
              <a:ext cx="81280" cy="64313"/>
            </a:xfrm>
            <a:prstGeom prst="ellipse">
              <a:avLst/>
            </a:prstGeom>
            <a:solidFill>
              <a:srgbClr val="EEECE1"/>
            </a:solidFill>
            <a:ln w="9525" cap="flat" cmpd="sng" algn="ctr">
              <a:solidFill>
                <a:srgbClr val="666666"/>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sz="1600" kern="0">
                <a:solidFill>
                  <a:prstClr val="white"/>
                </a:solidFill>
                <a:latin typeface="Calibri"/>
              </a:endParaRPr>
            </a:p>
          </p:txBody>
        </p:sp>
      </p:grpSp>
      <p:grpSp>
        <p:nvGrpSpPr>
          <p:cNvPr id="146" name="Group 145"/>
          <p:cNvGrpSpPr/>
          <p:nvPr/>
        </p:nvGrpSpPr>
        <p:grpSpPr>
          <a:xfrm>
            <a:off x="424615" y="3771954"/>
            <a:ext cx="1435244" cy="294062"/>
            <a:chOff x="562145" y="1577429"/>
            <a:chExt cx="1643318" cy="362422"/>
          </a:xfrm>
        </p:grpSpPr>
        <p:cxnSp>
          <p:nvCxnSpPr>
            <p:cNvPr id="147" name="Straight Connector 146"/>
            <p:cNvCxnSpPr/>
            <p:nvPr/>
          </p:nvCxnSpPr>
          <p:spPr>
            <a:xfrm flipH="1" flipV="1">
              <a:off x="1101643" y="1725284"/>
              <a:ext cx="1103820" cy="6253"/>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48" name="Straight Connector 147"/>
            <p:cNvCxnSpPr/>
            <p:nvPr/>
          </p:nvCxnSpPr>
          <p:spPr>
            <a:xfrm flipH="1">
              <a:off x="619344" y="1734701"/>
              <a:ext cx="453567" cy="205150"/>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49" name="Straight Connector 148"/>
            <p:cNvCxnSpPr/>
            <p:nvPr/>
          </p:nvCxnSpPr>
          <p:spPr>
            <a:xfrm flipH="1">
              <a:off x="578151" y="1725284"/>
              <a:ext cx="466023" cy="119105"/>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50" name="Straight Connector 149"/>
            <p:cNvCxnSpPr/>
            <p:nvPr/>
          </p:nvCxnSpPr>
          <p:spPr>
            <a:xfrm flipH="1">
              <a:off x="562150" y="1702545"/>
              <a:ext cx="470121" cy="3667"/>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cxnSp>
          <p:nvCxnSpPr>
            <p:cNvPr id="151" name="Straight Connector 150"/>
            <p:cNvCxnSpPr/>
            <p:nvPr/>
          </p:nvCxnSpPr>
          <p:spPr>
            <a:xfrm flipH="1" flipV="1">
              <a:off x="562145" y="1577429"/>
              <a:ext cx="482024" cy="102380"/>
            </a:xfrm>
            <a:prstGeom prst="line">
              <a:avLst/>
            </a:prstGeom>
            <a:noFill/>
            <a:ln w="25400" cap="flat" cmpd="sng" algn="ctr">
              <a:solidFill>
                <a:srgbClr val="EEECE1"/>
              </a:solidFill>
              <a:prstDash val="solid"/>
            </a:ln>
            <a:effectLst>
              <a:outerShdw blurRad="40000" dist="20000" dir="5400000" rotWithShape="0">
                <a:srgbClr val="000000">
                  <a:alpha val="38000"/>
                </a:srgbClr>
              </a:outerShdw>
            </a:effectLst>
          </p:spPr>
        </p:cxnSp>
        <p:sp>
          <p:nvSpPr>
            <p:cNvPr id="152" name="Oval 151"/>
            <p:cNvSpPr/>
            <p:nvPr/>
          </p:nvSpPr>
          <p:spPr>
            <a:xfrm>
              <a:off x="1056869" y="1693411"/>
              <a:ext cx="81280" cy="64313"/>
            </a:xfrm>
            <a:prstGeom prst="ellipse">
              <a:avLst/>
            </a:prstGeom>
            <a:solidFill>
              <a:srgbClr val="EEECE1"/>
            </a:solidFill>
            <a:ln w="9525" cap="flat" cmpd="sng" algn="ctr">
              <a:solidFill>
                <a:srgbClr val="666666"/>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sz="1600" kern="0">
                <a:solidFill>
                  <a:prstClr val="white"/>
                </a:solidFill>
                <a:latin typeface="Calibri"/>
              </a:endParaRPr>
            </a:p>
          </p:txBody>
        </p:sp>
      </p:grpSp>
      <p:sp>
        <p:nvSpPr>
          <p:cNvPr id="153" name="Rounded Rectangle 152"/>
          <p:cNvSpPr/>
          <p:nvPr/>
        </p:nvSpPr>
        <p:spPr>
          <a:xfrm>
            <a:off x="378852" y="3847664"/>
            <a:ext cx="91657" cy="117522"/>
          </a:xfrm>
          <a:prstGeom prst="round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sz="1600" kern="0">
              <a:solidFill>
                <a:sysClr val="window" lastClr="FFFFFF"/>
              </a:solidFill>
              <a:latin typeface="Calibri"/>
            </a:endParaRPr>
          </a:p>
        </p:txBody>
      </p:sp>
      <p:sp>
        <p:nvSpPr>
          <p:cNvPr id="154" name="Rounded Rectangle 153"/>
          <p:cNvSpPr/>
          <p:nvPr/>
        </p:nvSpPr>
        <p:spPr>
          <a:xfrm>
            <a:off x="375832" y="4021885"/>
            <a:ext cx="91657" cy="117522"/>
          </a:xfrm>
          <a:prstGeom prst="roundRect">
            <a:avLst/>
          </a:prstGeom>
          <a:solidFill>
            <a:srgbClr val="C0504D"/>
          </a:solidFill>
          <a:ln w="25400" cap="flat" cmpd="sng" algn="ctr">
            <a:solidFill>
              <a:srgbClr val="C0504D">
                <a:shade val="50000"/>
              </a:srgbClr>
            </a:solidFill>
            <a:prstDash val="solid"/>
          </a:ln>
          <a:effectLst/>
        </p:spPr>
        <p:txBody>
          <a:bodyPr rtlCol="0" anchor="ctr"/>
          <a:lstStyle/>
          <a:p>
            <a:pPr algn="ctr" defTabSz="914400">
              <a:defRPr/>
            </a:pPr>
            <a:endParaRPr lang="en-US" sz="1600" kern="0">
              <a:solidFill>
                <a:sysClr val="window" lastClr="FFFFFF"/>
              </a:solidFill>
              <a:latin typeface="Calibri"/>
            </a:endParaRPr>
          </a:p>
        </p:txBody>
      </p:sp>
      <p:sp>
        <p:nvSpPr>
          <p:cNvPr id="155" name="Rounded Rectangle 154"/>
          <p:cNvSpPr/>
          <p:nvPr/>
        </p:nvSpPr>
        <p:spPr>
          <a:xfrm>
            <a:off x="375832" y="3489233"/>
            <a:ext cx="91657" cy="117522"/>
          </a:xfrm>
          <a:prstGeom prst="roundRect">
            <a:avLst/>
          </a:prstGeom>
          <a:solidFill>
            <a:srgbClr val="9BBB59"/>
          </a:solidFill>
          <a:ln w="25400" cap="flat" cmpd="sng" algn="ctr">
            <a:solidFill>
              <a:srgbClr val="9BBB59">
                <a:shade val="50000"/>
              </a:srgbClr>
            </a:solidFill>
            <a:prstDash val="solid"/>
          </a:ln>
          <a:effectLst/>
        </p:spPr>
        <p:txBody>
          <a:bodyPr rtlCol="0" anchor="ctr"/>
          <a:lstStyle/>
          <a:p>
            <a:pPr algn="ctr" defTabSz="914400">
              <a:defRPr/>
            </a:pPr>
            <a:endParaRPr lang="en-US" sz="1600" kern="0">
              <a:solidFill>
                <a:sysClr val="window" lastClr="FFFFFF"/>
              </a:solidFill>
              <a:latin typeface="Calibri"/>
            </a:endParaRPr>
          </a:p>
        </p:txBody>
      </p:sp>
      <p:sp>
        <p:nvSpPr>
          <p:cNvPr id="156" name="TextBox 155"/>
          <p:cNvSpPr txBox="1"/>
          <p:nvPr/>
        </p:nvSpPr>
        <p:spPr>
          <a:xfrm>
            <a:off x="92363" y="3023896"/>
            <a:ext cx="1061930" cy="384721"/>
          </a:xfrm>
          <a:prstGeom prst="rect">
            <a:avLst/>
          </a:prstGeom>
          <a:noFill/>
        </p:spPr>
        <p:txBody>
          <a:bodyPr wrap="square" rtlCol="0">
            <a:spAutoFit/>
          </a:bodyPr>
          <a:lstStyle/>
          <a:p>
            <a:pPr defTabSz="914400">
              <a:defRPr/>
            </a:pPr>
            <a:r>
              <a:rPr lang="en-US" sz="900" b="1" kern="0">
                <a:solidFill>
                  <a:sysClr val="windowText" lastClr="000000"/>
                </a:solidFill>
                <a:latin typeface="Calibri"/>
              </a:rPr>
              <a:t>Multi-</a:t>
            </a:r>
            <a:r>
              <a:rPr lang="en-US" sz="1000" b="1" kern="0">
                <a:solidFill>
                  <a:sysClr val="windowText" lastClr="000000"/>
                </a:solidFill>
                <a:latin typeface="Calibri"/>
              </a:rPr>
              <a:t>vendor</a:t>
            </a:r>
            <a:r>
              <a:rPr lang="en-US" sz="900" b="1" kern="0">
                <a:solidFill>
                  <a:sysClr val="windowText" lastClr="000000"/>
                </a:solidFill>
                <a:latin typeface="Calibri"/>
              </a:rPr>
              <a:t> </a:t>
            </a:r>
          </a:p>
          <a:p>
            <a:pPr defTabSz="914400">
              <a:defRPr/>
            </a:pPr>
            <a:r>
              <a:rPr lang="en-US" sz="900" b="1" kern="0">
                <a:solidFill>
                  <a:sysClr val="windowText" lastClr="000000"/>
                </a:solidFill>
                <a:latin typeface="Calibri"/>
              </a:rPr>
              <a:t>ONT/ONUs &amp; RG</a:t>
            </a:r>
          </a:p>
        </p:txBody>
      </p:sp>
      <p:cxnSp>
        <p:nvCxnSpPr>
          <p:cNvPr id="157" name="Straight Connector 156"/>
          <p:cNvCxnSpPr>
            <a:stCxn id="79" idx="1"/>
            <a:endCxn id="135" idx="3"/>
          </p:cNvCxnSpPr>
          <p:nvPr/>
        </p:nvCxnSpPr>
        <p:spPr>
          <a:xfrm flipH="1" flipV="1">
            <a:off x="3078817" y="3557000"/>
            <a:ext cx="683298" cy="31016"/>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58" name="Straight Connector 157"/>
          <p:cNvCxnSpPr>
            <a:stCxn id="72" idx="1"/>
          </p:cNvCxnSpPr>
          <p:nvPr/>
        </p:nvCxnSpPr>
        <p:spPr>
          <a:xfrm flipH="1">
            <a:off x="3079312" y="3835225"/>
            <a:ext cx="682802" cy="32736"/>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sp>
        <p:nvSpPr>
          <p:cNvPr id="159" name="Rounded Rectangle 158"/>
          <p:cNvSpPr/>
          <p:nvPr/>
        </p:nvSpPr>
        <p:spPr>
          <a:xfrm>
            <a:off x="4025625" y="4147411"/>
            <a:ext cx="512234" cy="181523"/>
          </a:xfrm>
          <a:prstGeom prst="roundRect">
            <a:avLst/>
          </a:prstGeom>
          <a:solidFill>
            <a:srgbClr val="4F81BD">
              <a:lumMod val="20000"/>
              <a:lumOff val="80000"/>
            </a:srgbClr>
          </a:solidFill>
          <a:ln w="25400" cap="flat" cmpd="sng" algn="ctr">
            <a:solidFill>
              <a:srgbClr val="4F81BD"/>
            </a:solidFill>
            <a:prstDash val="solid"/>
          </a:ln>
          <a:effectLst/>
        </p:spPr>
        <p:txBody>
          <a:bodyPr rtlCol="0" anchor="ctr"/>
          <a:lstStyle/>
          <a:p>
            <a:pPr algn="ctr" defTabSz="914400">
              <a:defRPr/>
            </a:pPr>
            <a:r>
              <a:rPr lang="en-US" sz="700" b="1" kern="0" dirty="0">
                <a:solidFill>
                  <a:prstClr val="black"/>
                </a:solidFill>
                <a:latin typeface="Calibri"/>
              </a:rPr>
              <a:t>VOLTHA</a:t>
            </a:r>
          </a:p>
        </p:txBody>
      </p:sp>
      <p:sp>
        <p:nvSpPr>
          <p:cNvPr id="160" name="Rounded Rectangle 159"/>
          <p:cNvSpPr/>
          <p:nvPr/>
        </p:nvSpPr>
        <p:spPr>
          <a:xfrm>
            <a:off x="4026399" y="4408694"/>
            <a:ext cx="511274" cy="181523"/>
          </a:xfrm>
          <a:prstGeom prst="roundRect">
            <a:avLst/>
          </a:prstGeom>
          <a:solidFill>
            <a:srgbClr val="4F81BD">
              <a:lumMod val="20000"/>
              <a:lumOff val="80000"/>
            </a:srgbClr>
          </a:solidFill>
          <a:ln w="25400" cap="flat" cmpd="sng" algn="ctr">
            <a:solidFill>
              <a:srgbClr val="4F81BD"/>
            </a:solidFill>
            <a:prstDash val="solid"/>
          </a:ln>
          <a:effectLst/>
        </p:spPr>
        <p:txBody>
          <a:bodyPr rtlCol="0" anchor="ctr"/>
          <a:lstStyle/>
          <a:p>
            <a:pPr algn="ctr" defTabSz="914400">
              <a:defRPr/>
            </a:pPr>
            <a:r>
              <a:rPr lang="en-US" sz="700" b="1" kern="0" dirty="0">
                <a:solidFill>
                  <a:prstClr val="black"/>
                </a:solidFill>
                <a:latin typeface="Calibri"/>
              </a:rPr>
              <a:t>VOLTHA</a:t>
            </a:r>
          </a:p>
        </p:txBody>
      </p:sp>
      <p:sp>
        <p:nvSpPr>
          <p:cNvPr id="161" name="Rounded Rectangle 160"/>
          <p:cNvSpPr/>
          <p:nvPr/>
        </p:nvSpPr>
        <p:spPr>
          <a:xfrm>
            <a:off x="5010242" y="4155480"/>
            <a:ext cx="441841" cy="173453"/>
          </a:xfrm>
          <a:prstGeom prst="round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800" kern="0">
                <a:solidFill>
                  <a:sysClr val="windowText" lastClr="000000"/>
                </a:solidFill>
                <a:latin typeface="Calibri"/>
              </a:rPr>
              <a:t>CDN</a:t>
            </a:r>
          </a:p>
        </p:txBody>
      </p:sp>
      <p:sp>
        <p:nvSpPr>
          <p:cNvPr id="162" name="Rounded Rectangle 161"/>
          <p:cNvSpPr/>
          <p:nvPr/>
        </p:nvSpPr>
        <p:spPr>
          <a:xfrm>
            <a:off x="4981610" y="4404819"/>
            <a:ext cx="470472" cy="173453"/>
          </a:xfrm>
          <a:prstGeom prst="roundRect">
            <a:avLst/>
          </a:prstGeom>
          <a:solidFill>
            <a:schemeClr val="accent2">
              <a:lumMod val="20000"/>
              <a:lumOff val="80000"/>
            </a:schemeClr>
          </a:solidFill>
          <a:ln>
            <a:solidFill>
              <a:schemeClr val="accent2"/>
            </a:solidFill>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a:defRPr/>
            </a:pPr>
            <a:r>
              <a:rPr lang="en-US" sz="800" kern="0" dirty="0">
                <a:solidFill>
                  <a:sysClr val="windowText" lastClr="000000"/>
                </a:solidFill>
                <a:latin typeface="Calibri"/>
              </a:rPr>
              <a:t>vSG</a:t>
            </a:r>
          </a:p>
        </p:txBody>
      </p:sp>
      <p:sp>
        <p:nvSpPr>
          <p:cNvPr id="163" name="Rounded Rectangle 162"/>
          <p:cNvSpPr/>
          <p:nvPr/>
        </p:nvSpPr>
        <p:spPr>
          <a:xfrm>
            <a:off x="6333571" y="4144754"/>
            <a:ext cx="441841" cy="173453"/>
          </a:xfrm>
          <a:prstGeom prst="round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800" kern="0">
                <a:solidFill>
                  <a:sysClr val="windowText" lastClr="000000"/>
                </a:solidFill>
                <a:latin typeface="Calibri"/>
              </a:rPr>
              <a:t>CDN</a:t>
            </a:r>
          </a:p>
        </p:txBody>
      </p:sp>
      <p:sp>
        <p:nvSpPr>
          <p:cNvPr id="164" name="Rounded Rectangle 163"/>
          <p:cNvSpPr/>
          <p:nvPr/>
        </p:nvSpPr>
        <p:spPr>
          <a:xfrm>
            <a:off x="6304939" y="4394093"/>
            <a:ext cx="470472" cy="173453"/>
          </a:xfrm>
          <a:prstGeom prst="roundRect">
            <a:avLst/>
          </a:prstGeom>
          <a:solidFill>
            <a:schemeClr val="accent2">
              <a:lumMod val="20000"/>
              <a:lumOff val="80000"/>
            </a:schemeClr>
          </a:solidFill>
          <a:ln>
            <a:solidFill>
              <a:schemeClr val="accent2"/>
            </a:solidFill>
          </a:ln>
        </p:spPr>
        <p:style>
          <a:lnRef idx="1">
            <a:schemeClr val="accent1"/>
          </a:lnRef>
          <a:fillRef idx="2">
            <a:schemeClr val="accent1"/>
          </a:fillRef>
          <a:effectRef idx="1">
            <a:schemeClr val="accent1"/>
          </a:effectRef>
          <a:fontRef idx="minor">
            <a:schemeClr val="dk1"/>
          </a:fontRef>
        </p:style>
        <p:txBody>
          <a:bodyPr rtlCol="0" anchor="ctr"/>
          <a:lstStyle/>
          <a:p>
            <a:pPr algn="ctr" defTabSz="914400">
              <a:defRPr/>
            </a:pPr>
            <a:r>
              <a:rPr lang="en-US" sz="800" kern="0" dirty="0">
                <a:solidFill>
                  <a:sysClr val="windowText" lastClr="000000"/>
                </a:solidFill>
                <a:latin typeface="Calibri"/>
              </a:rPr>
              <a:t>vSG</a:t>
            </a:r>
          </a:p>
        </p:txBody>
      </p:sp>
      <p:sp>
        <p:nvSpPr>
          <p:cNvPr id="165" name="Rectangle 164"/>
          <p:cNvSpPr/>
          <p:nvPr/>
        </p:nvSpPr>
        <p:spPr>
          <a:xfrm>
            <a:off x="2571678" y="4517034"/>
            <a:ext cx="1162185" cy="400110"/>
          </a:xfrm>
          <a:prstGeom prst="rect">
            <a:avLst/>
          </a:prstGeom>
        </p:spPr>
        <p:txBody>
          <a:bodyPr wrap="none">
            <a:spAutoFit/>
          </a:bodyPr>
          <a:lstStyle/>
          <a:p>
            <a:pPr algn="ctr" defTabSz="914400">
              <a:defRPr/>
            </a:pPr>
            <a:r>
              <a:rPr lang="en-US" sz="1000" b="1" kern="0" dirty="0">
                <a:solidFill>
                  <a:prstClr val="black"/>
                </a:solidFill>
                <a:latin typeface="Calibri"/>
              </a:rPr>
              <a:t>Dataplane VNFs in </a:t>
            </a:r>
          </a:p>
          <a:p>
            <a:pPr algn="ctr" defTabSz="914400">
              <a:defRPr/>
            </a:pPr>
            <a:r>
              <a:rPr lang="en-US" sz="1000" b="1" kern="0" dirty="0">
                <a:solidFill>
                  <a:prstClr val="black"/>
                </a:solidFill>
                <a:latin typeface="Calibri"/>
              </a:rPr>
              <a:t>Edge Compute</a:t>
            </a:r>
          </a:p>
        </p:txBody>
      </p:sp>
      <p:cxnSp>
        <p:nvCxnSpPr>
          <p:cNvPr id="166" name="Straight Arrow Connector 165"/>
          <p:cNvCxnSpPr>
            <a:endCxn id="160" idx="1"/>
          </p:cNvCxnSpPr>
          <p:nvPr/>
        </p:nvCxnSpPr>
        <p:spPr>
          <a:xfrm flipV="1">
            <a:off x="3712309" y="4499456"/>
            <a:ext cx="314091" cy="142883"/>
          </a:xfrm>
          <a:prstGeom prst="straightConnector1">
            <a:avLst/>
          </a:prstGeom>
          <a:ln w="1905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a:endCxn id="162" idx="1"/>
          </p:cNvCxnSpPr>
          <p:nvPr/>
        </p:nvCxnSpPr>
        <p:spPr>
          <a:xfrm flipV="1">
            <a:off x="3712308" y="4491546"/>
            <a:ext cx="1269302" cy="185963"/>
          </a:xfrm>
          <a:prstGeom prst="straightConnector1">
            <a:avLst/>
          </a:prstGeom>
          <a:ln w="1905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pic>
        <p:nvPicPr>
          <p:cNvPr id="168" name="Picture 16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265" y="3348884"/>
            <a:ext cx="530333" cy="398220"/>
          </a:xfrm>
          <a:prstGeom prst="rect">
            <a:avLst/>
          </a:prstGeom>
        </p:spPr>
      </p:pic>
      <p:pic>
        <p:nvPicPr>
          <p:cNvPr id="169" name="Picture 1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265" y="3766076"/>
            <a:ext cx="530333" cy="398220"/>
          </a:xfrm>
          <a:prstGeom prst="rect">
            <a:avLst/>
          </a:prstGeom>
        </p:spPr>
      </p:pic>
      <p:cxnSp>
        <p:nvCxnSpPr>
          <p:cNvPr id="170" name="Straight Connector 169"/>
          <p:cNvCxnSpPr>
            <a:stCxn id="168" idx="1"/>
          </p:cNvCxnSpPr>
          <p:nvPr/>
        </p:nvCxnSpPr>
        <p:spPr>
          <a:xfrm flipH="1">
            <a:off x="7939128" y="3547995"/>
            <a:ext cx="615136" cy="5099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1" name="Straight Connector 170"/>
          <p:cNvCxnSpPr>
            <a:stCxn id="169" idx="1"/>
            <a:endCxn id="116" idx="3"/>
          </p:cNvCxnSpPr>
          <p:nvPr/>
        </p:nvCxnSpPr>
        <p:spPr>
          <a:xfrm flipH="1" flipV="1">
            <a:off x="7927962" y="3835315"/>
            <a:ext cx="626303" cy="129871"/>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2" name="Straight Connector 171"/>
          <p:cNvCxnSpPr>
            <a:stCxn id="169" idx="1"/>
            <a:endCxn id="87" idx="3"/>
          </p:cNvCxnSpPr>
          <p:nvPr/>
        </p:nvCxnSpPr>
        <p:spPr>
          <a:xfrm flipH="1" flipV="1">
            <a:off x="7927960" y="3588105"/>
            <a:ext cx="626304" cy="377081"/>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3" name="Straight Connector 172"/>
          <p:cNvCxnSpPr>
            <a:stCxn id="168" idx="1"/>
          </p:cNvCxnSpPr>
          <p:nvPr/>
        </p:nvCxnSpPr>
        <p:spPr>
          <a:xfrm flipH="1">
            <a:off x="7952154" y="3547995"/>
            <a:ext cx="602110" cy="285452"/>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sp>
        <p:nvSpPr>
          <p:cNvPr id="174" name="TextBox 173"/>
          <p:cNvSpPr txBox="1"/>
          <p:nvPr/>
        </p:nvSpPr>
        <p:spPr>
          <a:xfrm>
            <a:off x="8301122" y="4121185"/>
            <a:ext cx="842878" cy="400110"/>
          </a:xfrm>
          <a:prstGeom prst="rect">
            <a:avLst/>
          </a:prstGeom>
          <a:noFill/>
        </p:spPr>
        <p:txBody>
          <a:bodyPr wrap="square" rtlCol="0">
            <a:spAutoFit/>
          </a:bodyPr>
          <a:lstStyle/>
          <a:p>
            <a:pPr algn="r" defTabSz="914400">
              <a:defRPr/>
            </a:pPr>
            <a:r>
              <a:rPr lang="en-US" sz="1000" b="1" kern="0">
                <a:solidFill>
                  <a:sysClr val="windowText" lastClr="000000"/>
                </a:solidFill>
                <a:latin typeface="Calibri"/>
              </a:rPr>
              <a:t>Metro Routers</a:t>
            </a:r>
          </a:p>
        </p:txBody>
      </p:sp>
      <p:sp>
        <p:nvSpPr>
          <p:cNvPr id="175" name="Rectangle 174"/>
          <p:cNvSpPr/>
          <p:nvPr/>
        </p:nvSpPr>
        <p:spPr>
          <a:xfrm>
            <a:off x="2313749" y="1296925"/>
            <a:ext cx="1205516" cy="400110"/>
          </a:xfrm>
          <a:prstGeom prst="rect">
            <a:avLst/>
          </a:prstGeom>
        </p:spPr>
        <p:txBody>
          <a:bodyPr wrap="none">
            <a:spAutoFit/>
          </a:bodyPr>
          <a:lstStyle/>
          <a:p>
            <a:pPr algn="ctr" defTabSz="914400">
              <a:defRPr/>
            </a:pPr>
            <a:r>
              <a:rPr lang="en-US" sz="1000" b="1" kern="0">
                <a:solidFill>
                  <a:prstClr val="black"/>
                </a:solidFill>
                <a:latin typeface="Calibri"/>
              </a:rPr>
              <a:t>Control Plane VNFs </a:t>
            </a:r>
          </a:p>
          <a:p>
            <a:pPr algn="ctr" defTabSz="914400">
              <a:defRPr/>
            </a:pPr>
            <a:r>
              <a:rPr lang="en-US" sz="1000" b="1" kern="0">
                <a:solidFill>
                  <a:prstClr val="black"/>
                </a:solidFill>
                <a:latin typeface="Calibri"/>
              </a:rPr>
              <a:t>as SDN apps</a:t>
            </a:r>
          </a:p>
        </p:txBody>
      </p:sp>
      <p:sp>
        <p:nvSpPr>
          <p:cNvPr id="176" name="Rectangle 175"/>
          <p:cNvSpPr/>
          <p:nvPr/>
        </p:nvSpPr>
        <p:spPr>
          <a:xfrm>
            <a:off x="2397908" y="786655"/>
            <a:ext cx="1151289" cy="400110"/>
          </a:xfrm>
          <a:prstGeom prst="rect">
            <a:avLst/>
          </a:prstGeom>
        </p:spPr>
        <p:txBody>
          <a:bodyPr wrap="none">
            <a:spAutoFit/>
          </a:bodyPr>
          <a:lstStyle/>
          <a:p>
            <a:pPr algn="ctr" defTabSz="914400">
              <a:defRPr/>
            </a:pPr>
            <a:r>
              <a:rPr lang="en-US" sz="1000" b="1" kern="0">
                <a:solidFill>
                  <a:prstClr val="black"/>
                </a:solidFill>
                <a:latin typeface="Calibri"/>
              </a:rPr>
              <a:t>Service Creation</a:t>
            </a:r>
          </a:p>
          <a:p>
            <a:pPr algn="ctr" defTabSz="914400">
              <a:defRPr/>
            </a:pPr>
            <a:r>
              <a:rPr lang="en-US" sz="1000" b="1" kern="0">
                <a:solidFill>
                  <a:prstClr val="black"/>
                </a:solidFill>
                <a:latin typeface="Calibri"/>
              </a:rPr>
              <a:t>and Orchestration</a:t>
            </a:r>
          </a:p>
        </p:txBody>
      </p:sp>
      <p:sp>
        <p:nvSpPr>
          <p:cNvPr id="177" name="Rectangle 176"/>
          <p:cNvSpPr/>
          <p:nvPr/>
        </p:nvSpPr>
        <p:spPr>
          <a:xfrm>
            <a:off x="5378106" y="4910218"/>
            <a:ext cx="1384852" cy="246221"/>
          </a:xfrm>
          <a:prstGeom prst="rect">
            <a:avLst/>
          </a:prstGeom>
        </p:spPr>
        <p:txBody>
          <a:bodyPr wrap="none">
            <a:spAutoFit/>
          </a:bodyPr>
          <a:lstStyle/>
          <a:p>
            <a:pPr algn="ctr" defTabSz="914400">
              <a:defRPr/>
            </a:pPr>
            <a:r>
              <a:rPr lang="en-US" sz="1000" b="1" kern="0">
                <a:solidFill>
                  <a:prstClr val="black"/>
                </a:solidFill>
                <a:latin typeface="Calibri"/>
              </a:rPr>
              <a:t>3rd Party Service VNFs</a:t>
            </a:r>
          </a:p>
        </p:txBody>
      </p:sp>
      <p:cxnSp>
        <p:nvCxnSpPr>
          <p:cNvPr id="178" name="Straight Arrow Connector 177"/>
          <p:cNvCxnSpPr>
            <a:stCxn id="177" idx="0"/>
            <a:endCxn id="161" idx="3"/>
          </p:cNvCxnSpPr>
          <p:nvPr/>
        </p:nvCxnSpPr>
        <p:spPr>
          <a:xfrm flipH="1" flipV="1">
            <a:off x="5452083" y="4242207"/>
            <a:ext cx="618449" cy="668011"/>
          </a:xfrm>
          <a:prstGeom prst="straightConnector1">
            <a:avLst/>
          </a:prstGeom>
          <a:ln w="1905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79" name="Straight Arrow Connector 178"/>
          <p:cNvCxnSpPr/>
          <p:nvPr/>
        </p:nvCxnSpPr>
        <p:spPr>
          <a:xfrm flipV="1">
            <a:off x="6070533" y="4242207"/>
            <a:ext cx="234407" cy="668011"/>
          </a:xfrm>
          <a:prstGeom prst="straightConnector1">
            <a:avLst/>
          </a:prstGeom>
          <a:ln w="19050" cmpd="sng">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95" name="Rounded Rectangle 94"/>
          <p:cNvSpPr/>
          <p:nvPr/>
        </p:nvSpPr>
        <p:spPr>
          <a:xfrm>
            <a:off x="1877634" y="3762469"/>
            <a:ext cx="1201177" cy="266409"/>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defTabSz="914400">
              <a:defRPr/>
            </a:pPr>
            <a:endParaRPr lang="en-US" sz="1600" kern="0">
              <a:solidFill>
                <a:sysClr val="windowText" lastClr="000000"/>
              </a:solidFill>
              <a:latin typeface="Calibri"/>
            </a:endParaRPr>
          </a:p>
        </p:txBody>
      </p:sp>
      <p:sp>
        <p:nvSpPr>
          <p:cNvPr id="103" name="Rounded Rectangle 102"/>
          <p:cNvSpPr/>
          <p:nvPr/>
        </p:nvSpPr>
        <p:spPr>
          <a:xfrm>
            <a:off x="1950516" y="3799666"/>
            <a:ext cx="456664" cy="194026"/>
          </a:xfrm>
          <a:prstGeom prst="roundRect">
            <a:avLst/>
          </a:prstGeom>
          <a:solidFill>
            <a:srgbClr val="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700" kern="0">
                <a:solidFill>
                  <a:sysClr val="windowText" lastClr="000000"/>
                </a:solidFill>
                <a:latin typeface="Calibri"/>
              </a:rPr>
              <a:t>Maple</a:t>
            </a:r>
          </a:p>
        </p:txBody>
      </p:sp>
      <p:sp>
        <p:nvSpPr>
          <p:cNvPr id="104" name="Rounded Rectangle 103"/>
          <p:cNvSpPr/>
          <p:nvPr/>
        </p:nvSpPr>
        <p:spPr>
          <a:xfrm>
            <a:off x="2434234" y="3799666"/>
            <a:ext cx="601508" cy="194026"/>
          </a:xfrm>
          <a:prstGeom prst="roundRect">
            <a:avLst/>
          </a:prstGeom>
          <a:solidFill>
            <a:srgbClr val="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defTabSz="914400">
              <a:defRPr/>
            </a:pPr>
            <a:r>
              <a:rPr lang="en-US" sz="700" kern="0">
                <a:solidFill>
                  <a:sysClr val="windowText" lastClr="000000"/>
                </a:solidFill>
                <a:latin typeface="Calibri"/>
              </a:rPr>
              <a:t>QumranAX</a:t>
            </a:r>
          </a:p>
        </p:txBody>
      </p:sp>
      <p:sp>
        <p:nvSpPr>
          <p:cNvPr id="105" name="Title 1"/>
          <p:cNvSpPr txBox="1">
            <a:spLocks/>
          </p:cNvSpPr>
          <p:nvPr/>
        </p:nvSpPr>
        <p:spPr>
          <a:xfrm>
            <a:off x="447675" y="72933"/>
            <a:ext cx="8521700" cy="532624"/>
          </a:xfrm>
          <a:prstGeom prst="rect">
            <a:avLst/>
          </a:prstGeom>
        </p:spPr>
        <p:txBody>
          <a:bodyPr/>
          <a:lst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a:lstStyle>
          <a:p>
            <a:r>
              <a:rPr lang="en-US" dirty="0" smtClean="0"/>
              <a:t>Residential CORD</a:t>
            </a:r>
            <a:endParaRPr lang="en-US" dirty="0"/>
          </a:p>
        </p:txBody>
      </p:sp>
    </p:spTree>
    <p:extLst>
      <p:ext uri="{BB962C8B-B14F-4D97-AF65-F5344CB8AC3E}">
        <p14:creationId xmlns:p14="http://schemas.microsoft.com/office/powerpoint/2010/main" val="21328804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3483517"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cxnSp>
        <p:nvCxnSpPr>
          <p:cNvPr id="37" name="Elbow Connector 36"/>
          <p:cNvCxnSpPr>
            <a:cxnSpLocks/>
            <a:endCxn id="27" idx="1"/>
          </p:cNvCxnSpPr>
          <p:nvPr/>
        </p:nvCxnSpPr>
        <p:spPr>
          <a:xfrm rot="16200000" flipH="1">
            <a:off x="3045124" y="3670720"/>
            <a:ext cx="1418126" cy="572396"/>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62"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a:solidFill>
                  <a:schemeClr val="accent5">
                    <a:lumMod val="50000"/>
                  </a:schemeClr>
                </a:solidFill>
              </a:rPr>
              <a:t>Whitebox ToR Fabric Switch</a:t>
            </a:r>
          </a:p>
          <a:p>
            <a:pPr algn="ctr"/>
            <a:endParaRPr lang="en-US" sz="1600" b="1"/>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a:t>CORD Head Node</a:t>
            </a:r>
          </a:p>
          <a:p>
            <a:pPr algn="ctr"/>
            <a:endParaRPr lang="en-US" sz="1600"/>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a:solidFill>
                  <a:schemeClr val="tx2"/>
                </a:solidFill>
              </a:rPr>
              <a:t>CORD Compute Node</a:t>
            </a:r>
          </a:p>
          <a:p>
            <a:pPr algn="ctr"/>
            <a:endParaRPr lang="en-US" sz="1600" b="1"/>
          </a:p>
        </p:txBody>
      </p:sp>
      <p:sp>
        <p:nvSpPr>
          <p:cNvPr id="6" name="Rounded Rectangle 5"/>
          <p:cNvSpPr/>
          <p:nvPr/>
        </p:nvSpPr>
        <p:spPr>
          <a:xfrm>
            <a:off x="2123857"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ONOS</a:t>
            </a:r>
          </a:p>
        </p:txBody>
      </p:sp>
      <p:sp>
        <p:nvSpPr>
          <p:cNvPr id="7" name="Rounded Rectangle 6"/>
          <p:cNvSpPr/>
          <p:nvPr/>
        </p:nvSpPr>
        <p:spPr>
          <a:xfrm>
            <a:off x="2800203"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XOS</a:t>
            </a:r>
          </a:p>
        </p:txBody>
      </p:sp>
      <p:sp>
        <p:nvSpPr>
          <p:cNvPr id="8" name="Rounded Rectangle 7"/>
          <p:cNvSpPr/>
          <p:nvPr/>
        </p:nvSpPr>
        <p:spPr>
          <a:xfrm>
            <a:off x="3467987" y="1319334"/>
            <a:ext cx="986254"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OpenStack</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MAAS</a:t>
            </a:r>
          </a:p>
        </p:txBody>
      </p:sp>
      <p:sp>
        <p:nvSpPr>
          <p:cNvPr id="10" name="TextBox 9"/>
          <p:cNvSpPr txBox="1"/>
          <p:nvPr/>
        </p:nvSpPr>
        <p:spPr>
          <a:xfrm>
            <a:off x="4401413" y="1215644"/>
            <a:ext cx="326331" cy="338554"/>
          </a:xfrm>
          <a:prstGeom prst="rect">
            <a:avLst/>
          </a:prstGeom>
          <a:noFill/>
        </p:spPr>
        <p:txBody>
          <a:bodyPr wrap="none" rtlCol="0">
            <a:spAutoFit/>
          </a:bodyPr>
          <a:lstStyle/>
          <a:p>
            <a:r>
              <a:rPr lang="en-US" sz="1600"/>
              <a:t>…</a:t>
            </a:r>
          </a:p>
        </p:txBody>
      </p:sp>
      <p:sp>
        <p:nvSpPr>
          <p:cNvPr id="11" name="Rounded Rectangle 10"/>
          <p:cNvSpPr/>
          <p:nvPr/>
        </p:nvSpPr>
        <p:spPr>
          <a:xfrm>
            <a:off x="2197516" y="2100172"/>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OvS</a:t>
            </a:r>
          </a:p>
        </p:txBody>
      </p:sp>
      <p:sp>
        <p:nvSpPr>
          <p:cNvPr id="18" name="TextBox 17"/>
          <p:cNvSpPr txBox="1"/>
          <p:nvPr/>
        </p:nvSpPr>
        <p:spPr>
          <a:xfrm>
            <a:off x="2140685" y="2936253"/>
            <a:ext cx="3332810" cy="276999"/>
          </a:xfrm>
          <a:prstGeom prst="rect">
            <a:avLst/>
          </a:prstGeom>
          <a:noFill/>
        </p:spPr>
        <p:txBody>
          <a:bodyPr wrap="square" rtlCol="0">
            <a:spAutoFit/>
          </a:bodyPr>
          <a:lstStyle/>
          <a:p>
            <a:pPr algn="ctr"/>
            <a:r>
              <a:rPr lang="en-US" sz="1200" b="1">
                <a:solidFill>
                  <a:schemeClr val="accent5">
                    <a:lumMod val="75000"/>
                  </a:schemeClr>
                </a:solidFill>
              </a:rPr>
              <a:t>EdgeCore 7712 (Tomahawk 32 x 100G</a:t>
            </a:r>
            <a:r>
              <a:rPr lang="en-US" sz="1200">
                <a:solidFill>
                  <a:schemeClr val="accent5">
                    <a:lumMod val="75000"/>
                  </a:schemeClr>
                </a:solidFill>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b="1" dirty="0"/>
              <a:t>EdgeCore </a:t>
            </a:r>
            <a:r>
              <a:rPr lang="en-US" sz="1400" b="1" dirty="0" err="1"/>
              <a:t>Whitebox</a:t>
            </a:r>
            <a:r>
              <a:rPr lang="en-US" sz="1400" b="1" dirty="0"/>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4040385" y="4439493"/>
            <a:ext cx="2112616" cy="452976"/>
          </a:xfrm>
          <a:prstGeom prst="rect">
            <a:avLst/>
          </a:prstGeom>
          <a:solidFill>
            <a:srgbClr val="1515FF"/>
          </a:solidFill>
          <a:ln>
            <a:solidFill>
              <a:srgbClr val="1D3EE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a:t>Nokia SD-OLT</a:t>
            </a:r>
          </a:p>
          <a:p>
            <a:pPr algn="ctr"/>
            <a:r>
              <a:rPr lang="en-US" sz="1400" b="1" dirty="0"/>
              <a:t>(LightSpan CF-24W)</a:t>
            </a:r>
          </a:p>
        </p:txBody>
      </p:sp>
      <p:cxnSp>
        <p:nvCxnSpPr>
          <p:cNvPr id="29" name="Straight Connector 28"/>
          <p:cNvCxnSpPr>
            <a:cxnSpLocks/>
            <a:stCxn id="27" idx="3"/>
            <a:endCxn id="28" idx="1"/>
          </p:cNvCxnSpPr>
          <p:nvPr/>
        </p:nvCxnSpPr>
        <p:spPr>
          <a:xfrm flipV="1">
            <a:off x="6153001" y="4664694"/>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a:stCxn id="28" idx="3"/>
          </p:cNvCxnSpPr>
          <p:nvPr/>
        </p:nvCxnSpPr>
        <p:spPr>
          <a:xfrm>
            <a:off x="7787049" y="4664694"/>
            <a:ext cx="275173" cy="1287"/>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0"/>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b="1"/>
              <a:t>Internet</a:t>
            </a:r>
          </a:p>
        </p:txBody>
      </p:sp>
      <p:cxnSp>
        <p:nvCxnSpPr>
          <p:cNvPr id="41" name="Straight Connector 40"/>
          <p:cNvCxnSpPr>
            <a:stCxn id="39" idx="0"/>
            <a:endCxn id="14" idx="1"/>
          </p:cNvCxnSpPr>
          <p:nvPr/>
        </p:nvCxnSpPr>
        <p:spPr>
          <a:xfrm flipV="1">
            <a:off x="788857"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46532" y="72933"/>
            <a:ext cx="7640517" cy="534762"/>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marL="0" marR="0" lvl="0" indent="0" algn="ctr" defTabSz="457200" rtl="0" eaLnBrk="1" fontAlgn="auto" latinLnBrk="0" hangingPunct="1">
              <a:lnSpc>
                <a:spcPts val="34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004B7D"/>
                </a:solidFill>
                <a:effectLst/>
                <a:uLnTx/>
                <a:uFillTx/>
                <a:latin typeface="Corbel"/>
                <a:ea typeface="+mj-ea"/>
                <a:cs typeface="Corbel"/>
              </a:rPr>
              <a:t>BBWF  R-CORD  &amp;  VOLTHA Demo</a:t>
            </a:r>
            <a:endParaRPr kumimoji="0" lang="en-US" sz="3000" b="0" i="0" u="none" strike="noStrike" kern="1200" cap="none" spc="0" normalizeH="0" baseline="0" noProof="0" dirty="0">
              <a:ln>
                <a:noFill/>
              </a:ln>
              <a:solidFill>
                <a:srgbClr val="FF0000"/>
              </a:solidFill>
              <a:effectLst/>
              <a:uLnTx/>
              <a:uFillTx/>
              <a:latin typeface="Corbel"/>
              <a:ea typeface="+mj-ea"/>
              <a:cs typeface="Corbel"/>
            </a:endParaRPr>
          </a:p>
        </p:txBody>
      </p:sp>
      <p:sp>
        <p:nvSpPr>
          <p:cNvPr id="55" name="TextBox 54"/>
          <p:cNvSpPr txBox="1"/>
          <p:nvPr/>
        </p:nvSpPr>
        <p:spPr>
          <a:xfrm>
            <a:off x="7994764" y="3038219"/>
            <a:ext cx="962633" cy="461665"/>
          </a:xfrm>
          <a:prstGeom prst="rect">
            <a:avLst/>
          </a:prstGeom>
          <a:noFill/>
        </p:spPr>
        <p:txBody>
          <a:bodyPr wrap="square" rtlCol="0">
            <a:spAutoFit/>
          </a:bodyPr>
          <a:lstStyle/>
          <a:p>
            <a:pPr algn="r"/>
            <a:r>
              <a:rPr lang="en-US" sz="1200" b="1"/>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8" name="TextBox 57"/>
          <p:cNvSpPr txBox="1"/>
          <p:nvPr/>
        </p:nvSpPr>
        <p:spPr>
          <a:xfrm>
            <a:off x="1825847" y="4473505"/>
            <a:ext cx="962633" cy="523220"/>
          </a:xfrm>
          <a:prstGeom prst="rect">
            <a:avLst/>
          </a:prstGeom>
          <a:noFill/>
        </p:spPr>
        <p:txBody>
          <a:bodyPr wrap="square" rtlCol="0">
            <a:spAutoFit/>
          </a:bodyPr>
          <a:lstStyle/>
          <a:p>
            <a:r>
              <a:rPr lang="en-US" sz="1400" b="1"/>
              <a:t>Central Office</a:t>
            </a:r>
          </a:p>
        </p:txBody>
      </p:sp>
      <p:sp>
        <p:nvSpPr>
          <p:cNvPr id="59" name="Isosceles Triangle 58"/>
          <p:cNvSpPr/>
          <p:nvPr/>
        </p:nvSpPr>
        <p:spPr>
          <a:xfrm rot="16200000">
            <a:off x="6626234" y="4582931"/>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56" y="3678465"/>
            <a:ext cx="544593" cy="333526"/>
          </a:xfrm>
          <a:prstGeom prst="rect">
            <a:avLst/>
          </a:prstGeom>
        </p:spPr>
      </p:pic>
      <p:pic>
        <p:nvPicPr>
          <p:cNvPr id="31" name="Picture 30"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407" y="4481164"/>
            <a:ext cx="544593" cy="333526"/>
          </a:xfrm>
          <a:prstGeom prst="rect">
            <a:avLst/>
          </a:prstGeom>
        </p:spPr>
      </p:pic>
      <p:sp>
        <p:nvSpPr>
          <p:cNvPr id="28" name="Rectangle 27"/>
          <p:cNvSpPr/>
          <p:nvPr/>
        </p:nvSpPr>
        <p:spPr>
          <a:xfrm>
            <a:off x="7272729" y="4438206"/>
            <a:ext cx="514320" cy="452976"/>
          </a:xfrm>
          <a:prstGeom prst="rect">
            <a:avLst/>
          </a:prstGeom>
          <a:solidFill>
            <a:srgbClr val="1515FF"/>
          </a:solidFill>
          <a:ln>
            <a:solidFill>
              <a:srgbClr val="0000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Nokia</a:t>
            </a:r>
          </a:p>
          <a:p>
            <a:pPr algn="ctr"/>
            <a:r>
              <a:rPr lang="en-US" sz="1100" dirty="0"/>
              <a:t>ONU</a:t>
            </a:r>
          </a:p>
        </p:txBody>
      </p:sp>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t>BCM</a:t>
            </a:r>
          </a:p>
          <a:p>
            <a:pPr algn="ctr"/>
            <a:r>
              <a:rPr lang="en-US" sz="1100" dirty="0"/>
              <a:t>ONU</a:t>
            </a:r>
          </a:p>
        </p:txBody>
      </p:sp>
      <p:sp>
        <p:nvSpPr>
          <p:cNvPr id="2" name="Rounded Rectangle 1"/>
          <p:cNvSpPr/>
          <p:nvPr/>
        </p:nvSpPr>
        <p:spPr>
          <a:xfrm>
            <a:off x="8075535"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sp>
        <p:nvSpPr>
          <p:cNvPr id="38" name="Rounded Rectangle 37"/>
          <p:cNvSpPr/>
          <p:nvPr/>
        </p:nvSpPr>
        <p:spPr>
          <a:xfrm>
            <a:off x="8075535" y="4401115"/>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grpSp>
        <p:nvGrpSpPr>
          <p:cNvPr id="30" name="Group 29"/>
          <p:cNvGrpSpPr/>
          <p:nvPr/>
        </p:nvGrpSpPr>
        <p:grpSpPr>
          <a:xfrm rot="2695583">
            <a:off x="8092167"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rot="2695583">
            <a:off x="8083998" y="4405297"/>
            <a:ext cx="487739" cy="500406"/>
            <a:chOff x="7237533" y="1134719"/>
            <a:chExt cx="487739" cy="500406"/>
          </a:xfrm>
        </p:grpSpPr>
        <p:sp>
          <p:nvSpPr>
            <p:cNvPr id="45" name="Arc 44"/>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Arc 45"/>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Oval 46"/>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9" name="Picture 48"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Tree>
    <p:extLst>
      <p:ext uri="{BB962C8B-B14F-4D97-AF65-F5344CB8AC3E}">
        <p14:creationId xmlns:p14="http://schemas.microsoft.com/office/powerpoint/2010/main" val="401066269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3483517"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cxnSp>
        <p:nvCxnSpPr>
          <p:cNvPr id="37" name="Elbow Connector 36"/>
          <p:cNvCxnSpPr>
            <a:cxnSpLocks/>
            <a:endCxn id="27" idx="1"/>
          </p:cNvCxnSpPr>
          <p:nvPr/>
        </p:nvCxnSpPr>
        <p:spPr>
          <a:xfrm rot="16200000" flipH="1">
            <a:off x="3045124" y="3670720"/>
            <a:ext cx="1418126" cy="572396"/>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62"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a:solidFill>
                  <a:schemeClr val="accent5">
                    <a:lumMod val="50000"/>
                  </a:schemeClr>
                </a:solidFill>
              </a:rPr>
              <a:t>Whitebox ToR Fabric Switch</a:t>
            </a:r>
          </a:p>
          <a:p>
            <a:pPr algn="ctr"/>
            <a:endParaRPr lang="en-US" sz="1600" b="1"/>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a:t>CORD Head Node</a:t>
            </a:r>
          </a:p>
          <a:p>
            <a:pPr algn="ctr"/>
            <a:endParaRPr lang="en-US" sz="1600"/>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a:solidFill>
                  <a:schemeClr val="tx2"/>
                </a:solidFill>
              </a:rPr>
              <a:t>CORD Compute Node</a:t>
            </a:r>
          </a:p>
          <a:p>
            <a:pPr algn="ctr"/>
            <a:endParaRPr lang="en-US" sz="1600" b="1"/>
          </a:p>
        </p:txBody>
      </p:sp>
      <p:sp>
        <p:nvSpPr>
          <p:cNvPr id="6" name="Rounded Rectangle 5"/>
          <p:cNvSpPr/>
          <p:nvPr/>
        </p:nvSpPr>
        <p:spPr>
          <a:xfrm>
            <a:off x="2123857"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ONOS</a:t>
            </a:r>
          </a:p>
        </p:txBody>
      </p:sp>
      <p:sp>
        <p:nvSpPr>
          <p:cNvPr id="7" name="Rounded Rectangle 6"/>
          <p:cNvSpPr/>
          <p:nvPr/>
        </p:nvSpPr>
        <p:spPr>
          <a:xfrm>
            <a:off x="2800203"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XOS</a:t>
            </a:r>
          </a:p>
        </p:txBody>
      </p:sp>
      <p:sp>
        <p:nvSpPr>
          <p:cNvPr id="8" name="Rounded Rectangle 7"/>
          <p:cNvSpPr/>
          <p:nvPr/>
        </p:nvSpPr>
        <p:spPr>
          <a:xfrm>
            <a:off x="3467987" y="1319334"/>
            <a:ext cx="986254"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OpenStack</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Radius</a:t>
            </a:r>
          </a:p>
        </p:txBody>
      </p:sp>
      <p:sp>
        <p:nvSpPr>
          <p:cNvPr id="10" name="TextBox 9"/>
          <p:cNvSpPr txBox="1"/>
          <p:nvPr/>
        </p:nvSpPr>
        <p:spPr>
          <a:xfrm>
            <a:off x="4401413" y="1215644"/>
            <a:ext cx="326331" cy="338554"/>
          </a:xfrm>
          <a:prstGeom prst="rect">
            <a:avLst/>
          </a:prstGeom>
          <a:noFill/>
        </p:spPr>
        <p:txBody>
          <a:bodyPr wrap="none" rtlCol="0">
            <a:spAutoFit/>
          </a:bodyPr>
          <a:lstStyle/>
          <a:p>
            <a:r>
              <a:rPr lang="en-US" sz="1600"/>
              <a:t>…</a:t>
            </a:r>
          </a:p>
        </p:txBody>
      </p:sp>
      <p:sp>
        <p:nvSpPr>
          <p:cNvPr id="11" name="Rounded Rectangle 10"/>
          <p:cNvSpPr/>
          <p:nvPr/>
        </p:nvSpPr>
        <p:spPr>
          <a:xfrm>
            <a:off x="2197516" y="2100172"/>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OvS</a:t>
            </a:r>
          </a:p>
        </p:txBody>
      </p:sp>
      <p:sp>
        <p:nvSpPr>
          <p:cNvPr id="18" name="TextBox 17"/>
          <p:cNvSpPr txBox="1"/>
          <p:nvPr/>
        </p:nvSpPr>
        <p:spPr>
          <a:xfrm>
            <a:off x="2140685" y="2936253"/>
            <a:ext cx="3332810" cy="276999"/>
          </a:xfrm>
          <a:prstGeom prst="rect">
            <a:avLst/>
          </a:prstGeom>
          <a:noFill/>
        </p:spPr>
        <p:txBody>
          <a:bodyPr wrap="square" rtlCol="0">
            <a:spAutoFit/>
          </a:bodyPr>
          <a:lstStyle/>
          <a:p>
            <a:pPr algn="ctr"/>
            <a:r>
              <a:rPr lang="en-US" sz="1200" b="1">
                <a:solidFill>
                  <a:schemeClr val="accent5">
                    <a:lumMod val="75000"/>
                  </a:schemeClr>
                </a:solidFill>
              </a:rPr>
              <a:t>EdgeCore 7712 (Tomahawk 32 x 100G</a:t>
            </a:r>
            <a:r>
              <a:rPr lang="en-US" sz="1200">
                <a:solidFill>
                  <a:schemeClr val="accent5">
                    <a:lumMod val="75000"/>
                  </a:schemeClr>
                </a:solidFill>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b="1" dirty="0"/>
              <a:t>EdgeCore </a:t>
            </a:r>
            <a:r>
              <a:rPr lang="en-US" sz="1400" b="1" dirty="0" err="1"/>
              <a:t>Whitebox</a:t>
            </a:r>
            <a:r>
              <a:rPr lang="en-US" sz="1400" b="1" dirty="0"/>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4040385" y="4439493"/>
            <a:ext cx="2112616" cy="452976"/>
          </a:xfrm>
          <a:prstGeom prst="rect">
            <a:avLst/>
          </a:prstGeom>
          <a:solidFill>
            <a:srgbClr val="1515FF"/>
          </a:solidFill>
          <a:ln>
            <a:solidFill>
              <a:srgbClr val="1D3EE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a:t>Nokia SD-OLT</a:t>
            </a:r>
          </a:p>
          <a:p>
            <a:pPr algn="ctr"/>
            <a:r>
              <a:rPr lang="en-US" sz="1400" b="1" dirty="0"/>
              <a:t>(LightSpan CF-24W)</a:t>
            </a:r>
          </a:p>
        </p:txBody>
      </p:sp>
      <p:cxnSp>
        <p:nvCxnSpPr>
          <p:cNvPr id="29" name="Straight Connector 28"/>
          <p:cNvCxnSpPr>
            <a:cxnSpLocks/>
            <a:stCxn id="27" idx="3"/>
            <a:endCxn id="28" idx="1"/>
          </p:cNvCxnSpPr>
          <p:nvPr/>
        </p:nvCxnSpPr>
        <p:spPr>
          <a:xfrm flipV="1">
            <a:off x="6153001" y="4664694"/>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a:stCxn id="28" idx="3"/>
          </p:cNvCxnSpPr>
          <p:nvPr/>
        </p:nvCxnSpPr>
        <p:spPr>
          <a:xfrm>
            <a:off x="7787049" y="4664694"/>
            <a:ext cx="275173" cy="1287"/>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0"/>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b="1"/>
              <a:t>Internet</a:t>
            </a:r>
          </a:p>
        </p:txBody>
      </p:sp>
      <p:cxnSp>
        <p:nvCxnSpPr>
          <p:cNvPr id="41" name="Straight Connector 40"/>
          <p:cNvCxnSpPr>
            <a:stCxn id="39" idx="0"/>
            <a:endCxn id="14" idx="1"/>
          </p:cNvCxnSpPr>
          <p:nvPr/>
        </p:nvCxnSpPr>
        <p:spPr>
          <a:xfrm flipV="1">
            <a:off x="788857"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46532" y="72933"/>
            <a:ext cx="7640517" cy="534762"/>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marL="0" marR="0" lvl="0" indent="0" algn="ctr" defTabSz="457200" rtl="0" eaLnBrk="1" fontAlgn="auto" latinLnBrk="0" hangingPunct="1">
              <a:lnSpc>
                <a:spcPts val="34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004B7D"/>
                </a:solidFill>
                <a:effectLst/>
                <a:uLnTx/>
                <a:uFillTx/>
                <a:latin typeface="Corbel"/>
                <a:ea typeface="+mj-ea"/>
                <a:cs typeface="Corbel"/>
              </a:rPr>
              <a:t>802.1x</a:t>
            </a:r>
            <a:r>
              <a:rPr kumimoji="0" lang="en-US" sz="3000" b="0" i="0" u="none" strike="noStrike" kern="1200" cap="none" spc="0" normalizeH="0" noProof="0" dirty="0">
                <a:ln>
                  <a:noFill/>
                </a:ln>
                <a:solidFill>
                  <a:srgbClr val="004B7D"/>
                </a:solidFill>
                <a:effectLst/>
                <a:uLnTx/>
                <a:uFillTx/>
                <a:latin typeface="Corbel"/>
                <a:ea typeface="+mj-ea"/>
                <a:cs typeface="Corbel"/>
              </a:rPr>
              <a:t> Subscriber Authentication</a:t>
            </a:r>
            <a:endParaRPr kumimoji="0" lang="en-US" sz="3000" b="0" i="0" u="none" strike="noStrike" kern="1200" cap="none" spc="0" normalizeH="0" baseline="0" noProof="0" dirty="0">
              <a:ln>
                <a:noFill/>
              </a:ln>
              <a:solidFill>
                <a:srgbClr val="FF0000"/>
              </a:solidFill>
              <a:effectLst/>
              <a:uLnTx/>
              <a:uFillTx/>
              <a:latin typeface="Corbel"/>
              <a:ea typeface="+mj-ea"/>
              <a:cs typeface="Corbel"/>
            </a:endParaRPr>
          </a:p>
        </p:txBody>
      </p:sp>
      <p:sp>
        <p:nvSpPr>
          <p:cNvPr id="55" name="TextBox 54"/>
          <p:cNvSpPr txBox="1"/>
          <p:nvPr/>
        </p:nvSpPr>
        <p:spPr>
          <a:xfrm>
            <a:off x="7994764" y="3038219"/>
            <a:ext cx="962633" cy="461665"/>
          </a:xfrm>
          <a:prstGeom prst="rect">
            <a:avLst/>
          </a:prstGeom>
          <a:noFill/>
        </p:spPr>
        <p:txBody>
          <a:bodyPr wrap="square" rtlCol="0">
            <a:spAutoFit/>
          </a:bodyPr>
          <a:lstStyle/>
          <a:p>
            <a:pPr algn="r"/>
            <a:r>
              <a:rPr lang="en-US" sz="1200" b="1"/>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8" name="TextBox 57"/>
          <p:cNvSpPr txBox="1"/>
          <p:nvPr/>
        </p:nvSpPr>
        <p:spPr>
          <a:xfrm>
            <a:off x="1825847" y="4473505"/>
            <a:ext cx="962633" cy="523220"/>
          </a:xfrm>
          <a:prstGeom prst="rect">
            <a:avLst/>
          </a:prstGeom>
          <a:noFill/>
        </p:spPr>
        <p:txBody>
          <a:bodyPr wrap="square" rtlCol="0">
            <a:spAutoFit/>
          </a:bodyPr>
          <a:lstStyle/>
          <a:p>
            <a:r>
              <a:rPr lang="en-US" sz="1400" b="1"/>
              <a:t>Central Office</a:t>
            </a:r>
          </a:p>
        </p:txBody>
      </p:sp>
      <p:sp>
        <p:nvSpPr>
          <p:cNvPr id="59" name="Isosceles Triangle 58"/>
          <p:cNvSpPr/>
          <p:nvPr/>
        </p:nvSpPr>
        <p:spPr>
          <a:xfrm rot="16200000">
            <a:off x="6626234" y="4582931"/>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56" y="3678465"/>
            <a:ext cx="544593" cy="333526"/>
          </a:xfrm>
          <a:prstGeom prst="rect">
            <a:avLst/>
          </a:prstGeom>
        </p:spPr>
      </p:pic>
      <p:pic>
        <p:nvPicPr>
          <p:cNvPr id="31" name="Picture 30"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407" y="4481164"/>
            <a:ext cx="544593" cy="333526"/>
          </a:xfrm>
          <a:prstGeom prst="rect">
            <a:avLst/>
          </a:prstGeom>
        </p:spPr>
      </p:pic>
      <p:sp>
        <p:nvSpPr>
          <p:cNvPr id="28" name="Rectangle 27"/>
          <p:cNvSpPr/>
          <p:nvPr/>
        </p:nvSpPr>
        <p:spPr>
          <a:xfrm>
            <a:off x="7272729" y="4438206"/>
            <a:ext cx="514320" cy="452976"/>
          </a:xfrm>
          <a:prstGeom prst="rect">
            <a:avLst/>
          </a:prstGeom>
          <a:solidFill>
            <a:srgbClr val="1515FF"/>
          </a:solidFill>
          <a:ln>
            <a:solidFill>
              <a:srgbClr val="0000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Nokia</a:t>
            </a:r>
          </a:p>
          <a:p>
            <a:pPr algn="ctr"/>
            <a:r>
              <a:rPr lang="en-US" sz="1100" dirty="0"/>
              <a:t>ONU</a:t>
            </a:r>
          </a:p>
        </p:txBody>
      </p:sp>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t>BCM</a:t>
            </a:r>
          </a:p>
          <a:p>
            <a:pPr algn="ctr"/>
            <a:r>
              <a:rPr lang="en-US" sz="1100" dirty="0"/>
              <a:t>ONU</a:t>
            </a:r>
          </a:p>
        </p:txBody>
      </p:sp>
      <p:sp>
        <p:nvSpPr>
          <p:cNvPr id="2" name="Rounded Rectangle 1"/>
          <p:cNvSpPr/>
          <p:nvPr/>
        </p:nvSpPr>
        <p:spPr>
          <a:xfrm>
            <a:off x="8075535"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sp>
        <p:nvSpPr>
          <p:cNvPr id="38" name="Rounded Rectangle 37"/>
          <p:cNvSpPr/>
          <p:nvPr/>
        </p:nvSpPr>
        <p:spPr>
          <a:xfrm>
            <a:off x="8075535" y="4401115"/>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grpSp>
        <p:nvGrpSpPr>
          <p:cNvPr id="30" name="Group 29"/>
          <p:cNvGrpSpPr/>
          <p:nvPr/>
        </p:nvGrpSpPr>
        <p:grpSpPr>
          <a:xfrm rot="2695583">
            <a:off x="8092167"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rot="2695583">
            <a:off x="8083998" y="4405297"/>
            <a:ext cx="487739" cy="500406"/>
            <a:chOff x="7237533" y="1134719"/>
            <a:chExt cx="487739" cy="500406"/>
          </a:xfrm>
        </p:grpSpPr>
        <p:sp>
          <p:nvSpPr>
            <p:cNvPr id="45" name="Arc 44"/>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Arc 45"/>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Oval 46"/>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Freeform 34"/>
          <p:cNvSpPr/>
          <p:nvPr/>
        </p:nvSpPr>
        <p:spPr>
          <a:xfrm>
            <a:off x="2472264" y="1036235"/>
            <a:ext cx="5505586" cy="2780080"/>
          </a:xfrm>
          <a:custGeom>
            <a:avLst/>
            <a:gdLst>
              <a:gd name="connsiteX0" fmla="*/ 5505586 w 5505586"/>
              <a:gd name="connsiteY0" fmla="*/ 2741500 h 2780080"/>
              <a:gd name="connsiteX1" fmla="*/ 4170517 w 5505586"/>
              <a:gd name="connsiteY1" fmla="*/ 2741500 h 2780080"/>
              <a:gd name="connsiteX2" fmla="*/ 2721479 w 5505586"/>
              <a:gd name="connsiteY2" fmla="*/ 2757783 h 2780080"/>
              <a:gd name="connsiteX3" fmla="*/ 1679474 w 5505586"/>
              <a:gd name="connsiteY3" fmla="*/ 2741500 h 2780080"/>
              <a:gd name="connsiteX4" fmla="*/ 1410832 w 5505586"/>
              <a:gd name="connsiteY4" fmla="*/ 2301850 h 2780080"/>
              <a:gd name="connsiteX5" fmla="*/ 1337566 w 5505586"/>
              <a:gd name="connsiteY5" fmla="*/ 1438833 h 2780080"/>
              <a:gd name="connsiteX6" fmla="*/ 1011940 w 5505586"/>
              <a:gd name="connsiteY6" fmla="*/ 1170158 h 2780080"/>
              <a:gd name="connsiteX7" fmla="*/ 596766 w 5505586"/>
              <a:gd name="connsiteY7" fmla="*/ 1153874 h 2780080"/>
              <a:gd name="connsiteX8" fmla="*/ 254858 w 5505586"/>
              <a:gd name="connsiteY8" fmla="*/ 1137591 h 2780080"/>
              <a:gd name="connsiteX9" fmla="*/ 67623 w 5505586"/>
              <a:gd name="connsiteY9" fmla="*/ 909624 h 2780080"/>
              <a:gd name="connsiteX10" fmla="*/ 10638 w 5505586"/>
              <a:gd name="connsiteY10" fmla="*/ 355991 h 2780080"/>
              <a:gd name="connsiteX11" fmla="*/ 262999 w 5505586"/>
              <a:gd name="connsiteY11" fmla="*/ 95457 h 2780080"/>
              <a:gd name="connsiteX12" fmla="*/ 1703896 w 5505586"/>
              <a:gd name="connsiteY12" fmla="*/ 5899 h 2780080"/>
              <a:gd name="connsiteX13" fmla="*/ 2314446 w 5505586"/>
              <a:gd name="connsiteY13" fmla="*/ 242007 h 27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5586" h="2780080">
                <a:moveTo>
                  <a:pt x="5505586" y="2741500"/>
                </a:moveTo>
                <a:lnTo>
                  <a:pt x="4170517" y="2741500"/>
                </a:lnTo>
                <a:lnTo>
                  <a:pt x="2721479" y="2757783"/>
                </a:lnTo>
                <a:cubicBezTo>
                  <a:pt x="2306305" y="2757783"/>
                  <a:pt x="1897915" y="2817489"/>
                  <a:pt x="1679474" y="2741500"/>
                </a:cubicBezTo>
                <a:cubicBezTo>
                  <a:pt x="1461033" y="2665511"/>
                  <a:pt x="1467817" y="2518961"/>
                  <a:pt x="1410832" y="2301850"/>
                </a:cubicBezTo>
                <a:cubicBezTo>
                  <a:pt x="1353847" y="2084739"/>
                  <a:pt x="1404048" y="1627448"/>
                  <a:pt x="1337566" y="1438833"/>
                </a:cubicBezTo>
                <a:cubicBezTo>
                  <a:pt x="1271084" y="1250218"/>
                  <a:pt x="1135407" y="1217651"/>
                  <a:pt x="1011940" y="1170158"/>
                </a:cubicBezTo>
                <a:cubicBezTo>
                  <a:pt x="888473" y="1122665"/>
                  <a:pt x="596766" y="1153874"/>
                  <a:pt x="596766" y="1153874"/>
                </a:cubicBezTo>
                <a:cubicBezTo>
                  <a:pt x="470586" y="1148446"/>
                  <a:pt x="343048" y="1178299"/>
                  <a:pt x="254858" y="1137591"/>
                </a:cubicBezTo>
                <a:cubicBezTo>
                  <a:pt x="166668" y="1096883"/>
                  <a:pt x="108326" y="1039891"/>
                  <a:pt x="67623" y="909624"/>
                </a:cubicBezTo>
                <a:cubicBezTo>
                  <a:pt x="26920" y="779357"/>
                  <a:pt x="-21925" y="491685"/>
                  <a:pt x="10638" y="355991"/>
                </a:cubicBezTo>
                <a:cubicBezTo>
                  <a:pt x="43201" y="220296"/>
                  <a:pt x="-19211" y="153806"/>
                  <a:pt x="262999" y="95457"/>
                </a:cubicBezTo>
                <a:cubicBezTo>
                  <a:pt x="545209" y="37108"/>
                  <a:pt x="1361988" y="-18526"/>
                  <a:pt x="1703896" y="5899"/>
                </a:cubicBezTo>
                <a:cubicBezTo>
                  <a:pt x="2045804" y="30324"/>
                  <a:pt x="2314446" y="242007"/>
                  <a:pt x="2314446" y="242007"/>
                </a:cubicBezTo>
              </a:path>
            </a:pathLst>
          </a:cu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51" name="Picture 50"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Tree>
    <p:extLst>
      <p:ext uri="{BB962C8B-B14F-4D97-AF65-F5344CB8AC3E}">
        <p14:creationId xmlns:p14="http://schemas.microsoft.com/office/powerpoint/2010/main" val="3445396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3483517"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cxnSp>
        <p:nvCxnSpPr>
          <p:cNvPr id="37" name="Elbow Connector 36"/>
          <p:cNvCxnSpPr>
            <a:cxnSpLocks/>
            <a:endCxn id="27" idx="1"/>
          </p:cNvCxnSpPr>
          <p:nvPr/>
        </p:nvCxnSpPr>
        <p:spPr>
          <a:xfrm rot="16200000" flipH="1">
            <a:off x="3045124" y="3670720"/>
            <a:ext cx="1418126" cy="572396"/>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62"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a:solidFill>
                  <a:schemeClr val="accent5">
                    <a:lumMod val="50000"/>
                  </a:schemeClr>
                </a:solidFill>
              </a:rPr>
              <a:t>Whitebox ToR Fabric Switch</a:t>
            </a:r>
          </a:p>
          <a:p>
            <a:pPr algn="ctr"/>
            <a:endParaRPr lang="en-US" sz="1600" b="1"/>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a:t>CORD Head Node</a:t>
            </a:r>
          </a:p>
          <a:p>
            <a:pPr algn="ctr"/>
            <a:endParaRPr lang="en-US" sz="1600"/>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a:solidFill>
                  <a:schemeClr val="tx2"/>
                </a:solidFill>
              </a:rPr>
              <a:t>CORD Compute Node</a:t>
            </a:r>
          </a:p>
          <a:p>
            <a:pPr algn="ctr"/>
            <a:endParaRPr lang="en-US" sz="1600" b="1"/>
          </a:p>
        </p:txBody>
      </p:sp>
      <p:sp>
        <p:nvSpPr>
          <p:cNvPr id="6" name="Rounded Rectangle 5"/>
          <p:cNvSpPr/>
          <p:nvPr/>
        </p:nvSpPr>
        <p:spPr>
          <a:xfrm>
            <a:off x="2123857"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ONOS</a:t>
            </a:r>
          </a:p>
        </p:txBody>
      </p:sp>
      <p:sp>
        <p:nvSpPr>
          <p:cNvPr id="7" name="Rounded Rectangle 6"/>
          <p:cNvSpPr/>
          <p:nvPr/>
        </p:nvSpPr>
        <p:spPr>
          <a:xfrm>
            <a:off x="2800203"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XOS</a:t>
            </a:r>
          </a:p>
        </p:txBody>
      </p:sp>
      <p:sp>
        <p:nvSpPr>
          <p:cNvPr id="8" name="Rounded Rectangle 7"/>
          <p:cNvSpPr/>
          <p:nvPr/>
        </p:nvSpPr>
        <p:spPr>
          <a:xfrm>
            <a:off x="3467987" y="1319334"/>
            <a:ext cx="986254"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OpenStack</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Radius</a:t>
            </a:r>
          </a:p>
        </p:txBody>
      </p:sp>
      <p:sp>
        <p:nvSpPr>
          <p:cNvPr id="10" name="TextBox 9"/>
          <p:cNvSpPr txBox="1"/>
          <p:nvPr/>
        </p:nvSpPr>
        <p:spPr>
          <a:xfrm>
            <a:off x="4401413" y="1215644"/>
            <a:ext cx="326331" cy="338554"/>
          </a:xfrm>
          <a:prstGeom prst="rect">
            <a:avLst/>
          </a:prstGeom>
          <a:noFill/>
        </p:spPr>
        <p:txBody>
          <a:bodyPr wrap="none" rtlCol="0">
            <a:spAutoFit/>
          </a:bodyPr>
          <a:lstStyle/>
          <a:p>
            <a:r>
              <a:rPr lang="en-US" sz="1600"/>
              <a:t>…</a:t>
            </a:r>
          </a:p>
        </p:txBody>
      </p:sp>
      <p:sp>
        <p:nvSpPr>
          <p:cNvPr id="11" name="Rounded Rectangle 10"/>
          <p:cNvSpPr/>
          <p:nvPr/>
        </p:nvSpPr>
        <p:spPr>
          <a:xfrm>
            <a:off x="2197516" y="2100172"/>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OvS</a:t>
            </a:r>
          </a:p>
        </p:txBody>
      </p:sp>
      <p:sp>
        <p:nvSpPr>
          <p:cNvPr id="18" name="TextBox 17"/>
          <p:cNvSpPr txBox="1"/>
          <p:nvPr/>
        </p:nvSpPr>
        <p:spPr>
          <a:xfrm>
            <a:off x="2140685" y="2936253"/>
            <a:ext cx="3332810" cy="276999"/>
          </a:xfrm>
          <a:prstGeom prst="rect">
            <a:avLst/>
          </a:prstGeom>
          <a:noFill/>
        </p:spPr>
        <p:txBody>
          <a:bodyPr wrap="square" rtlCol="0">
            <a:spAutoFit/>
          </a:bodyPr>
          <a:lstStyle/>
          <a:p>
            <a:pPr algn="ctr"/>
            <a:r>
              <a:rPr lang="en-US" sz="1200" b="1">
                <a:solidFill>
                  <a:schemeClr val="accent5">
                    <a:lumMod val="75000"/>
                  </a:schemeClr>
                </a:solidFill>
              </a:rPr>
              <a:t>EdgeCore 7712 (Tomahawk 32 x 100G</a:t>
            </a:r>
            <a:r>
              <a:rPr lang="en-US" sz="1200">
                <a:solidFill>
                  <a:schemeClr val="accent5">
                    <a:lumMod val="75000"/>
                  </a:schemeClr>
                </a:solidFill>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b="1" dirty="0"/>
              <a:t>EdgeCore </a:t>
            </a:r>
            <a:r>
              <a:rPr lang="en-US" sz="1400" b="1" dirty="0" err="1"/>
              <a:t>Whitebox</a:t>
            </a:r>
            <a:r>
              <a:rPr lang="en-US" sz="1400" b="1" dirty="0"/>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4040385" y="4439493"/>
            <a:ext cx="2112616" cy="452976"/>
          </a:xfrm>
          <a:prstGeom prst="rect">
            <a:avLst/>
          </a:prstGeom>
          <a:solidFill>
            <a:srgbClr val="1515FF"/>
          </a:solidFill>
          <a:ln>
            <a:solidFill>
              <a:srgbClr val="1D3EE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a:t>Nokia SD-OLT</a:t>
            </a:r>
          </a:p>
          <a:p>
            <a:pPr algn="ctr"/>
            <a:r>
              <a:rPr lang="en-US" sz="1400" b="1" dirty="0"/>
              <a:t>(LightSpan CF-24W)</a:t>
            </a:r>
          </a:p>
        </p:txBody>
      </p:sp>
      <p:cxnSp>
        <p:nvCxnSpPr>
          <p:cNvPr id="29" name="Straight Connector 28"/>
          <p:cNvCxnSpPr>
            <a:cxnSpLocks/>
            <a:stCxn id="27" idx="3"/>
            <a:endCxn id="28" idx="1"/>
          </p:cNvCxnSpPr>
          <p:nvPr/>
        </p:nvCxnSpPr>
        <p:spPr>
          <a:xfrm flipV="1">
            <a:off x="6153001" y="4664694"/>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a:stCxn id="28" idx="3"/>
          </p:cNvCxnSpPr>
          <p:nvPr/>
        </p:nvCxnSpPr>
        <p:spPr>
          <a:xfrm>
            <a:off x="7787049" y="4664694"/>
            <a:ext cx="275173" cy="1287"/>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0"/>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b="1"/>
              <a:t>Internet</a:t>
            </a:r>
          </a:p>
        </p:txBody>
      </p:sp>
      <p:cxnSp>
        <p:nvCxnSpPr>
          <p:cNvPr id="41" name="Straight Connector 40"/>
          <p:cNvCxnSpPr>
            <a:stCxn id="39" idx="0"/>
            <a:endCxn id="14" idx="1"/>
          </p:cNvCxnSpPr>
          <p:nvPr/>
        </p:nvCxnSpPr>
        <p:spPr>
          <a:xfrm flipV="1">
            <a:off x="788857"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46533" y="72933"/>
            <a:ext cx="7640516" cy="534762"/>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marL="0" marR="0" lvl="0" indent="0" algn="ctr" defTabSz="457200" rtl="0" eaLnBrk="1" fontAlgn="auto" latinLnBrk="0" hangingPunct="1">
              <a:lnSpc>
                <a:spcPts val="34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004B7D"/>
                </a:solidFill>
                <a:effectLst/>
                <a:uLnTx/>
                <a:uFillTx/>
                <a:latin typeface="Corbel"/>
                <a:ea typeface="+mj-ea"/>
                <a:cs typeface="Corbel"/>
              </a:rPr>
              <a:t>Subscriber</a:t>
            </a:r>
            <a:r>
              <a:rPr kumimoji="0" lang="en-US" sz="3000" b="0" i="0" u="none" strike="noStrike" kern="1200" cap="none" spc="0" normalizeH="0" noProof="0" dirty="0">
                <a:ln>
                  <a:noFill/>
                </a:ln>
                <a:solidFill>
                  <a:srgbClr val="004B7D"/>
                </a:solidFill>
                <a:effectLst/>
                <a:uLnTx/>
                <a:uFillTx/>
                <a:latin typeface="Corbel"/>
                <a:ea typeface="+mj-ea"/>
                <a:cs typeface="Corbel"/>
              </a:rPr>
              <a:t> VLAN </a:t>
            </a:r>
            <a:r>
              <a:rPr kumimoji="0" lang="en-US" sz="3000" b="0" i="0" u="none" strike="noStrike" kern="1200" cap="none" spc="0" normalizeH="0" baseline="0" noProof="0" dirty="0">
                <a:ln>
                  <a:noFill/>
                </a:ln>
                <a:solidFill>
                  <a:srgbClr val="004B7D"/>
                </a:solidFill>
                <a:effectLst/>
                <a:uLnTx/>
                <a:uFillTx/>
                <a:latin typeface="Corbel"/>
                <a:ea typeface="+mj-ea"/>
                <a:cs typeface="Corbel"/>
              </a:rPr>
              <a:t>Programming</a:t>
            </a:r>
            <a:endParaRPr kumimoji="0" lang="en-US" sz="3000" b="0" i="0" u="none" strike="noStrike" kern="1200" cap="none" spc="0" normalizeH="0" baseline="0" noProof="0" dirty="0">
              <a:ln>
                <a:noFill/>
              </a:ln>
              <a:solidFill>
                <a:srgbClr val="FF0000"/>
              </a:solidFill>
              <a:effectLst/>
              <a:uLnTx/>
              <a:uFillTx/>
              <a:latin typeface="Corbel"/>
              <a:ea typeface="+mj-ea"/>
              <a:cs typeface="Corbel"/>
            </a:endParaRPr>
          </a:p>
        </p:txBody>
      </p:sp>
      <p:sp>
        <p:nvSpPr>
          <p:cNvPr id="55" name="TextBox 54"/>
          <p:cNvSpPr txBox="1"/>
          <p:nvPr/>
        </p:nvSpPr>
        <p:spPr>
          <a:xfrm>
            <a:off x="7994764" y="3038219"/>
            <a:ext cx="962633" cy="461665"/>
          </a:xfrm>
          <a:prstGeom prst="rect">
            <a:avLst/>
          </a:prstGeom>
          <a:noFill/>
        </p:spPr>
        <p:txBody>
          <a:bodyPr wrap="square" rtlCol="0">
            <a:spAutoFit/>
          </a:bodyPr>
          <a:lstStyle/>
          <a:p>
            <a:pPr algn="r"/>
            <a:r>
              <a:rPr lang="en-US" sz="1200" b="1"/>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8" name="TextBox 57"/>
          <p:cNvSpPr txBox="1"/>
          <p:nvPr/>
        </p:nvSpPr>
        <p:spPr>
          <a:xfrm>
            <a:off x="1825847" y="4473505"/>
            <a:ext cx="962633" cy="523220"/>
          </a:xfrm>
          <a:prstGeom prst="rect">
            <a:avLst/>
          </a:prstGeom>
          <a:noFill/>
        </p:spPr>
        <p:txBody>
          <a:bodyPr wrap="square" rtlCol="0">
            <a:spAutoFit/>
          </a:bodyPr>
          <a:lstStyle/>
          <a:p>
            <a:r>
              <a:rPr lang="en-US" sz="1400" b="1"/>
              <a:t>Central Office</a:t>
            </a:r>
          </a:p>
        </p:txBody>
      </p:sp>
      <p:sp>
        <p:nvSpPr>
          <p:cNvPr id="59" name="Isosceles Triangle 58"/>
          <p:cNvSpPr/>
          <p:nvPr/>
        </p:nvSpPr>
        <p:spPr>
          <a:xfrm rot="16200000">
            <a:off x="6626234" y="4582931"/>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56" y="3678465"/>
            <a:ext cx="544593" cy="333526"/>
          </a:xfrm>
          <a:prstGeom prst="rect">
            <a:avLst/>
          </a:prstGeom>
        </p:spPr>
      </p:pic>
      <p:pic>
        <p:nvPicPr>
          <p:cNvPr id="31" name="Picture 30"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407" y="4481164"/>
            <a:ext cx="544593" cy="333526"/>
          </a:xfrm>
          <a:prstGeom prst="rect">
            <a:avLst/>
          </a:prstGeom>
        </p:spPr>
      </p:pic>
      <p:sp>
        <p:nvSpPr>
          <p:cNvPr id="28" name="Rectangle 27"/>
          <p:cNvSpPr/>
          <p:nvPr/>
        </p:nvSpPr>
        <p:spPr>
          <a:xfrm>
            <a:off x="7272729" y="4438206"/>
            <a:ext cx="514320" cy="452976"/>
          </a:xfrm>
          <a:prstGeom prst="rect">
            <a:avLst/>
          </a:prstGeom>
          <a:solidFill>
            <a:srgbClr val="1515FF"/>
          </a:solidFill>
          <a:ln>
            <a:solidFill>
              <a:srgbClr val="0000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Nokia</a:t>
            </a:r>
          </a:p>
          <a:p>
            <a:pPr algn="ctr"/>
            <a:r>
              <a:rPr lang="en-US" sz="1100" dirty="0"/>
              <a:t>ONU</a:t>
            </a:r>
          </a:p>
        </p:txBody>
      </p:sp>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t>BCM</a:t>
            </a:r>
          </a:p>
          <a:p>
            <a:pPr algn="ctr"/>
            <a:r>
              <a:rPr lang="en-US" sz="1100" dirty="0"/>
              <a:t>ONU</a:t>
            </a:r>
          </a:p>
        </p:txBody>
      </p:sp>
      <p:sp>
        <p:nvSpPr>
          <p:cNvPr id="2" name="Rounded Rectangle 1"/>
          <p:cNvSpPr/>
          <p:nvPr/>
        </p:nvSpPr>
        <p:spPr>
          <a:xfrm>
            <a:off x="8075535"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sp>
        <p:nvSpPr>
          <p:cNvPr id="38" name="Rounded Rectangle 37"/>
          <p:cNvSpPr/>
          <p:nvPr/>
        </p:nvSpPr>
        <p:spPr>
          <a:xfrm>
            <a:off x="8075535" y="4401115"/>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grpSp>
        <p:nvGrpSpPr>
          <p:cNvPr id="30" name="Group 29"/>
          <p:cNvGrpSpPr/>
          <p:nvPr/>
        </p:nvGrpSpPr>
        <p:grpSpPr>
          <a:xfrm rot="2695583">
            <a:off x="8092167"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rot="2695583">
            <a:off x="8083998" y="4405297"/>
            <a:ext cx="487739" cy="500406"/>
            <a:chOff x="7237533" y="1134719"/>
            <a:chExt cx="487739" cy="500406"/>
          </a:xfrm>
        </p:grpSpPr>
        <p:sp>
          <p:nvSpPr>
            <p:cNvPr id="45" name="Arc 44"/>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Arc 45"/>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Oval 46"/>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 name="Straight Arrow Connector 32"/>
          <p:cNvCxnSpPr>
            <a:stCxn id="6" idx="2"/>
          </p:cNvCxnSpPr>
          <p:nvPr/>
        </p:nvCxnSpPr>
        <p:spPr>
          <a:xfrm>
            <a:off x="2448080" y="1584976"/>
            <a:ext cx="360449" cy="540000"/>
          </a:xfrm>
          <a:prstGeom prst="straightConnector1">
            <a:avLst/>
          </a:prstGeom>
          <a:ln>
            <a:solidFill>
              <a:schemeClr val="accent6"/>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H="1">
            <a:off x="2448080" y="1610531"/>
            <a:ext cx="1" cy="1320733"/>
          </a:xfrm>
          <a:prstGeom prst="straightConnector1">
            <a:avLst/>
          </a:prstGeom>
          <a:ln>
            <a:solidFill>
              <a:schemeClr val="accent6"/>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11" idx="2"/>
            <a:endCxn id="20" idx="0"/>
          </p:cNvCxnSpPr>
          <p:nvPr/>
        </p:nvCxnSpPr>
        <p:spPr>
          <a:xfrm>
            <a:off x="2618161" y="2307318"/>
            <a:ext cx="2478532" cy="1316489"/>
          </a:xfrm>
          <a:prstGeom prst="straightConnector1">
            <a:avLst/>
          </a:prstGeom>
          <a:ln>
            <a:solidFill>
              <a:schemeClr val="accent6"/>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61" name="Curved Connector 60"/>
          <p:cNvCxnSpPr>
            <a:stCxn id="11" idx="2"/>
          </p:cNvCxnSpPr>
          <p:nvPr/>
        </p:nvCxnSpPr>
        <p:spPr>
          <a:xfrm rot="16200000" flipH="1">
            <a:off x="4087215" y="838263"/>
            <a:ext cx="1716463" cy="4654571"/>
          </a:xfrm>
          <a:prstGeom prst="curvedConnector2">
            <a:avLst/>
          </a:prstGeom>
          <a:ln>
            <a:solidFill>
              <a:srgbClr val="F79646"/>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6" idx="2"/>
          </p:cNvCxnSpPr>
          <p:nvPr/>
        </p:nvCxnSpPr>
        <p:spPr>
          <a:xfrm>
            <a:off x="2448080" y="1584976"/>
            <a:ext cx="1035437" cy="605133"/>
          </a:xfrm>
          <a:prstGeom prst="straightConnector1">
            <a:avLst/>
          </a:prstGeom>
          <a:ln>
            <a:solidFill>
              <a:schemeClr val="accent6"/>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83" name="Elbow Connector 82"/>
          <p:cNvCxnSpPr>
            <a:endCxn id="12" idx="1"/>
          </p:cNvCxnSpPr>
          <p:nvPr/>
        </p:nvCxnSpPr>
        <p:spPr>
          <a:xfrm>
            <a:off x="3321391" y="1465501"/>
            <a:ext cx="1076227" cy="757352"/>
          </a:xfrm>
          <a:prstGeom prst="bentConnector3">
            <a:avLst>
              <a:gd name="adj1" fmla="val 84038"/>
            </a:avLst>
          </a:prstGeom>
          <a:ln>
            <a:solidFill>
              <a:srgbClr val="F79646"/>
            </a:solidFill>
            <a:prstDash val="sysDash"/>
            <a:tailEnd type="arrow"/>
          </a:ln>
        </p:spPr>
        <p:style>
          <a:lnRef idx="2">
            <a:schemeClr val="accent1"/>
          </a:lnRef>
          <a:fillRef idx="0">
            <a:schemeClr val="accent1"/>
          </a:fillRef>
          <a:effectRef idx="1">
            <a:schemeClr val="accent1"/>
          </a:effectRef>
          <a:fontRef idx="minor">
            <a:schemeClr val="tx1"/>
          </a:fontRef>
        </p:style>
      </p:cxnSp>
      <p:pic>
        <p:nvPicPr>
          <p:cNvPr id="85" name="Picture 84"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Tree>
    <p:extLst>
      <p:ext uri="{BB962C8B-B14F-4D97-AF65-F5344CB8AC3E}">
        <p14:creationId xmlns:p14="http://schemas.microsoft.com/office/powerpoint/2010/main" val="9969898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Connector 50"/>
          <p:cNvCxnSpPr>
            <a:stCxn id="53" idx="2"/>
          </p:cNvCxnSpPr>
          <p:nvPr/>
        </p:nvCxnSpPr>
        <p:spPr>
          <a:xfrm>
            <a:off x="337838" y="2414463"/>
            <a:ext cx="0" cy="4188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483517"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5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cxnSp>
        <p:nvCxnSpPr>
          <p:cNvPr id="37" name="Elbow Connector 36"/>
          <p:cNvCxnSpPr>
            <a:cxnSpLocks/>
            <a:endCxn id="27" idx="1"/>
          </p:cNvCxnSpPr>
          <p:nvPr/>
        </p:nvCxnSpPr>
        <p:spPr>
          <a:xfrm rot="16200000" flipH="1">
            <a:off x="3045124" y="3670720"/>
            <a:ext cx="1418126" cy="572396"/>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62"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a:solidFill>
                  <a:schemeClr val="accent5">
                    <a:lumMod val="50000"/>
                  </a:schemeClr>
                </a:solidFill>
              </a:rPr>
              <a:t>Whitebox ToR Fabric Switch</a:t>
            </a:r>
          </a:p>
          <a:p>
            <a:pPr algn="ctr"/>
            <a:endParaRPr lang="en-US" sz="1600" b="1"/>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a:t>CORD Head Node</a:t>
            </a:r>
          </a:p>
          <a:p>
            <a:pPr algn="ctr"/>
            <a:endParaRPr lang="en-US" sz="1600"/>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a:solidFill>
                  <a:schemeClr val="tx2"/>
                </a:solidFill>
              </a:rPr>
              <a:t>CORD Compute Node</a:t>
            </a:r>
          </a:p>
          <a:p>
            <a:pPr algn="ctr"/>
            <a:endParaRPr lang="en-US" sz="1600" b="1"/>
          </a:p>
        </p:txBody>
      </p:sp>
      <p:sp>
        <p:nvSpPr>
          <p:cNvPr id="6" name="Rounded Rectangle 5"/>
          <p:cNvSpPr/>
          <p:nvPr/>
        </p:nvSpPr>
        <p:spPr>
          <a:xfrm>
            <a:off x="2123857"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ONOS</a:t>
            </a:r>
          </a:p>
        </p:txBody>
      </p:sp>
      <p:sp>
        <p:nvSpPr>
          <p:cNvPr id="7" name="Rounded Rectangle 6"/>
          <p:cNvSpPr/>
          <p:nvPr/>
        </p:nvSpPr>
        <p:spPr>
          <a:xfrm>
            <a:off x="2800203"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XOS</a:t>
            </a:r>
          </a:p>
        </p:txBody>
      </p:sp>
      <p:sp>
        <p:nvSpPr>
          <p:cNvPr id="8" name="Rounded Rectangle 7"/>
          <p:cNvSpPr/>
          <p:nvPr/>
        </p:nvSpPr>
        <p:spPr>
          <a:xfrm>
            <a:off x="3467987" y="1319334"/>
            <a:ext cx="986254"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OpenStack</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Radius</a:t>
            </a:r>
          </a:p>
        </p:txBody>
      </p:sp>
      <p:sp>
        <p:nvSpPr>
          <p:cNvPr id="10" name="TextBox 9"/>
          <p:cNvSpPr txBox="1"/>
          <p:nvPr/>
        </p:nvSpPr>
        <p:spPr>
          <a:xfrm>
            <a:off x="4401413" y="1215644"/>
            <a:ext cx="326331" cy="338554"/>
          </a:xfrm>
          <a:prstGeom prst="rect">
            <a:avLst/>
          </a:prstGeom>
          <a:noFill/>
        </p:spPr>
        <p:txBody>
          <a:bodyPr wrap="none" rtlCol="0">
            <a:spAutoFit/>
          </a:bodyPr>
          <a:lstStyle/>
          <a:p>
            <a:r>
              <a:rPr lang="en-US" sz="1600"/>
              <a:t>…</a:t>
            </a:r>
          </a:p>
        </p:txBody>
      </p:sp>
      <p:sp>
        <p:nvSpPr>
          <p:cNvPr id="11" name="Rounded Rectangle 10"/>
          <p:cNvSpPr/>
          <p:nvPr/>
        </p:nvSpPr>
        <p:spPr>
          <a:xfrm>
            <a:off x="2197516" y="2100172"/>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OvS</a:t>
            </a:r>
          </a:p>
        </p:txBody>
      </p:sp>
      <p:sp>
        <p:nvSpPr>
          <p:cNvPr id="18" name="TextBox 17"/>
          <p:cNvSpPr txBox="1"/>
          <p:nvPr/>
        </p:nvSpPr>
        <p:spPr>
          <a:xfrm>
            <a:off x="2140685" y="2936253"/>
            <a:ext cx="3332810" cy="276999"/>
          </a:xfrm>
          <a:prstGeom prst="rect">
            <a:avLst/>
          </a:prstGeom>
          <a:noFill/>
        </p:spPr>
        <p:txBody>
          <a:bodyPr wrap="square" rtlCol="0">
            <a:spAutoFit/>
          </a:bodyPr>
          <a:lstStyle/>
          <a:p>
            <a:pPr algn="ctr"/>
            <a:r>
              <a:rPr lang="en-US" sz="1200" b="1">
                <a:solidFill>
                  <a:schemeClr val="accent5">
                    <a:lumMod val="75000"/>
                  </a:schemeClr>
                </a:solidFill>
              </a:rPr>
              <a:t>EdgeCore 7712 (Tomahawk 32 x 100G</a:t>
            </a:r>
            <a:r>
              <a:rPr lang="en-US" sz="1200">
                <a:solidFill>
                  <a:schemeClr val="accent5">
                    <a:lumMod val="75000"/>
                  </a:schemeClr>
                </a:solidFill>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b="1" dirty="0"/>
              <a:t>EdgeCore </a:t>
            </a:r>
            <a:r>
              <a:rPr lang="en-US" sz="1400" b="1" dirty="0" err="1"/>
              <a:t>Whitebox</a:t>
            </a:r>
            <a:r>
              <a:rPr lang="en-US" sz="1400" b="1" dirty="0"/>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4040385" y="4439493"/>
            <a:ext cx="2112616" cy="452976"/>
          </a:xfrm>
          <a:prstGeom prst="rect">
            <a:avLst/>
          </a:prstGeom>
          <a:solidFill>
            <a:srgbClr val="1515FF"/>
          </a:solidFill>
          <a:ln>
            <a:solidFill>
              <a:srgbClr val="1D3EE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a:t>Nokia SD-OLT</a:t>
            </a:r>
          </a:p>
          <a:p>
            <a:pPr algn="ctr"/>
            <a:r>
              <a:rPr lang="en-US" sz="1400" b="1" dirty="0"/>
              <a:t>(LightSpan CF-24W)</a:t>
            </a:r>
          </a:p>
        </p:txBody>
      </p:sp>
      <p:cxnSp>
        <p:nvCxnSpPr>
          <p:cNvPr id="29" name="Straight Connector 28"/>
          <p:cNvCxnSpPr>
            <a:cxnSpLocks/>
            <a:stCxn id="27" idx="3"/>
            <a:endCxn id="28" idx="1"/>
          </p:cNvCxnSpPr>
          <p:nvPr/>
        </p:nvCxnSpPr>
        <p:spPr>
          <a:xfrm flipV="1">
            <a:off x="6153001" y="4664694"/>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a:stCxn id="28" idx="3"/>
          </p:cNvCxnSpPr>
          <p:nvPr/>
        </p:nvCxnSpPr>
        <p:spPr>
          <a:xfrm>
            <a:off x="7787049" y="4664694"/>
            <a:ext cx="275173" cy="1287"/>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0"/>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b="1"/>
              <a:t>Internet</a:t>
            </a:r>
          </a:p>
        </p:txBody>
      </p:sp>
      <p:cxnSp>
        <p:nvCxnSpPr>
          <p:cNvPr id="41" name="Straight Connector 40"/>
          <p:cNvCxnSpPr>
            <a:stCxn id="39" idx="0"/>
            <a:endCxn id="14" idx="1"/>
          </p:cNvCxnSpPr>
          <p:nvPr/>
        </p:nvCxnSpPr>
        <p:spPr>
          <a:xfrm flipV="1">
            <a:off x="788857"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46532" y="72933"/>
            <a:ext cx="7583892" cy="534762"/>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marL="0" marR="0" lvl="0" indent="0" algn="ctr" defTabSz="457200" rtl="0" eaLnBrk="1" fontAlgn="auto" latinLnBrk="0" hangingPunct="1">
              <a:lnSpc>
                <a:spcPts val="34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004B7D"/>
                </a:solidFill>
                <a:effectLst/>
                <a:uLnTx/>
                <a:uFillTx/>
                <a:latin typeface="Corbel"/>
                <a:ea typeface="+mj-ea"/>
                <a:cs typeface="Corbel"/>
              </a:rPr>
              <a:t>Subscriber Services</a:t>
            </a:r>
            <a:endParaRPr kumimoji="0" lang="en-US" sz="3000" b="0" i="0" u="none" strike="noStrike" kern="1200" cap="none" spc="0" normalizeH="0" baseline="0" noProof="0" dirty="0">
              <a:ln>
                <a:noFill/>
              </a:ln>
              <a:solidFill>
                <a:srgbClr val="FF0000"/>
              </a:solidFill>
              <a:effectLst/>
              <a:uLnTx/>
              <a:uFillTx/>
              <a:latin typeface="Corbel"/>
              <a:ea typeface="+mj-ea"/>
              <a:cs typeface="Corbel"/>
            </a:endParaRPr>
          </a:p>
        </p:txBody>
      </p:sp>
      <p:sp>
        <p:nvSpPr>
          <p:cNvPr id="55" name="TextBox 54"/>
          <p:cNvSpPr txBox="1"/>
          <p:nvPr/>
        </p:nvSpPr>
        <p:spPr>
          <a:xfrm>
            <a:off x="7994764" y="3038219"/>
            <a:ext cx="962633" cy="461665"/>
          </a:xfrm>
          <a:prstGeom prst="rect">
            <a:avLst/>
          </a:prstGeom>
          <a:noFill/>
        </p:spPr>
        <p:txBody>
          <a:bodyPr wrap="square" rtlCol="0">
            <a:spAutoFit/>
          </a:bodyPr>
          <a:lstStyle/>
          <a:p>
            <a:pPr algn="r"/>
            <a:r>
              <a:rPr lang="en-US" sz="1200" b="1"/>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8" name="TextBox 57"/>
          <p:cNvSpPr txBox="1"/>
          <p:nvPr/>
        </p:nvSpPr>
        <p:spPr>
          <a:xfrm>
            <a:off x="1825847" y="4473505"/>
            <a:ext cx="962633" cy="523220"/>
          </a:xfrm>
          <a:prstGeom prst="rect">
            <a:avLst/>
          </a:prstGeom>
          <a:noFill/>
        </p:spPr>
        <p:txBody>
          <a:bodyPr wrap="square" rtlCol="0">
            <a:spAutoFit/>
          </a:bodyPr>
          <a:lstStyle/>
          <a:p>
            <a:r>
              <a:rPr lang="en-US" sz="1400" b="1"/>
              <a:t>Central Office</a:t>
            </a:r>
          </a:p>
        </p:txBody>
      </p:sp>
      <p:sp>
        <p:nvSpPr>
          <p:cNvPr id="59" name="Isosceles Triangle 58"/>
          <p:cNvSpPr/>
          <p:nvPr/>
        </p:nvSpPr>
        <p:spPr>
          <a:xfrm rot="16200000">
            <a:off x="6626234" y="4582931"/>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56" y="3678465"/>
            <a:ext cx="544593" cy="333526"/>
          </a:xfrm>
          <a:prstGeom prst="rect">
            <a:avLst/>
          </a:prstGeom>
        </p:spPr>
      </p:pic>
      <p:pic>
        <p:nvPicPr>
          <p:cNvPr id="31" name="Picture 30"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407" y="4481164"/>
            <a:ext cx="544593" cy="333526"/>
          </a:xfrm>
          <a:prstGeom prst="rect">
            <a:avLst/>
          </a:prstGeom>
        </p:spPr>
      </p:pic>
      <p:sp>
        <p:nvSpPr>
          <p:cNvPr id="28" name="Rectangle 27"/>
          <p:cNvSpPr/>
          <p:nvPr/>
        </p:nvSpPr>
        <p:spPr>
          <a:xfrm>
            <a:off x="7272729" y="4438206"/>
            <a:ext cx="514320" cy="452976"/>
          </a:xfrm>
          <a:prstGeom prst="rect">
            <a:avLst/>
          </a:prstGeom>
          <a:solidFill>
            <a:srgbClr val="1515FF"/>
          </a:solidFill>
          <a:ln>
            <a:solidFill>
              <a:srgbClr val="0000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Nokia</a:t>
            </a:r>
          </a:p>
          <a:p>
            <a:pPr algn="ctr"/>
            <a:r>
              <a:rPr lang="en-US" sz="1100" dirty="0"/>
              <a:t>ONU</a:t>
            </a:r>
          </a:p>
        </p:txBody>
      </p:sp>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t>BCM</a:t>
            </a:r>
          </a:p>
          <a:p>
            <a:pPr algn="ctr"/>
            <a:r>
              <a:rPr lang="en-US" sz="1100" dirty="0"/>
              <a:t>ONU</a:t>
            </a:r>
          </a:p>
        </p:txBody>
      </p:sp>
      <p:sp>
        <p:nvSpPr>
          <p:cNvPr id="2" name="Rounded Rectangle 1"/>
          <p:cNvSpPr/>
          <p:nvPr/>
        </p:nvSpPr>
        <p:spPr>
          <a:xfrm>
            <a:off x="8075535"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sp>
        <p:nvSpPr>
          <p:cNvPr id="38" name="Rounded Rectangle 37"/>
          <p:cNvSpPr/>
          <p:nvPr/>
        </p:nvSpPr>
        <p:spPr>
          <a:xfrm>
            <a:off x="8075535" y="4401115"/>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t>RG</a:t>
            </a:r>
          </a:p>
        </p:txBody>
      </p:sp>
      <p:grpSp>
        <p:nvGrpSpPr>
          <p:cNvPr id="30" name="Group 29"/>
          <p:cNvGrpSpPr/>
          <p:nvPr/>
        </p:nvGrpSpPr>
        <p:grpSpPr>
          <a:xfrm rot="2695583">
            <a:off x="8092167"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rot="2695583">
            <a:off x="8083998" y="4405297"/>
            <a:ext cx="487739" cy="500406"/>
            <a:chOff x="7237533" y="1134719"/>
            <a:chExt cx="487739" cy="500406"/>
          </a:xfrm>
        </p:grpSpPr>
        <p:sp>
          <p:nvSpPr>
            <p:cNvPr id="45" name="Arc 44"/>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Arc 45"/>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Oval 46"/>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 name="Rounded Rectangle 47"/>
          <p:cNvSpPr/>
          <p:nvPr/>
        </p:nvSpPr>
        <p:spPr>
          <a:xfrm>
            <a:off x="4762285" y="1799855"/>
            <a:ext cx="660966"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t>CDN</a:t>
            </a:r>
          </a:p>
        </p:txBody>
      </p:sp>
      <p:sp>
        <p:nvSpPr>
          <p:cNvPr id="33" name="Freeform 32"/>
          <p:cNvSpPr/>
          <p:nvPr/>
        </p:nvSpPr>
        <p:spPr>
          <a:xfrm>
            <a:off x="3756663" y="2230818"/>
            <a:ext cx="4245609" cy="1592185"/>
          </a:xfrm>
          <a:custGeom>
            <a:avLst/>
            <a:gdLst>
              <a:gd name="connsiteX0" fmla="*/ 4245609 w 4245609"/>
              <a:gd name="connsiteY0" fmla="*/ 1506209 h 1592185"/>
              <a:gd name="connsiteX1" fmla="*/ 2584914 w 4245609"/>
              <a:gd name="connsiteY1" fmla="*/ 1506209 h 1592185"/>
              <a:gd name="connsiteX2" fmla="*/ 395075 w 4245609"/>
              <a:gd name="connsiteY2" fmla="*/ 1498067 h 1592185"/>
              <a:gd name="connsiteX3" fmla="*/ 4323 w 4245609"/>
              <a:gd name="connsiteY3" fmla="*/ 260533 h 1592185"/>
              <a:gd name="connsiteX4" fmla="*/ 452060 w 4245609"/>
              <a:gd name="connsiteY4" fmla="*/ 32566 h 1592185"/>
              <a:gd name="connsiteX5" fmla="*/ 818390 w 4245609"/>
              <a:gd name="connsiteY5" fmla="*/ 8141 h 1592185"/>
              <a:gd name="connsiteX6" fmla="*/ 859093 w 4245609"/>
              <a:gd name="connsiteY6" fmla="*/ 0 h 159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5609" h="1592185">
                <a:moveTo>
                  <a:pt x="4245609" y="1506209"/>
                </a:moveTo>
                <a:lnTo>
                  <a:pt x="2584914" y="1506209"/>
                </a:lnTo>
                <a:cubicBezTo>
                  <a:pt x="1943158" y="1504852"/>
                  <a:pt x="825174" y="1705680"/>
                  <a:pt x="395075" y="1498067"/>
                </a:cubicBezTo>
                <a:cubicBezTo>
                  <a:pt x="-35024" y="1290454"/>
                  <a:pt x="-5174" y="504783"/>
                  <a:pt x="4323" y="260533"/>
                </a:cubicBezTo>
                <a:cubicBezTo>
                  <a:pt x="13820" y="16283"/>
                  <a:pt x="316382" y="74631"/>
                  <a:pt x="452060" y="32566"/>
                </a:cubicBezTo>
                <a:cubicBezTo>
                  <a:pt x="587738" y="-9499"/>
                  <a:pt x="750551" y="13569"/>
                  <a:pt x="818390" y="8141"/>
                </a:cubicBezTo>
                <a:cubicBezTo>
                  <a:pt x="886229" y="2713"/>
                  <a:pt x="872661" y="1356"/>
                  <a:pt x="859093"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Freeform 34"/>
          <p:cNvSpPr/>
          <p:nvPr/>
        </p:nvSpPr>
        <p:spPr>
          <a:xfrm>
            <a:off x="569846" y="2149836"/>
            <a:ext cx="4178336" cy="683465"/>
          </a:xfrm>
          <a:custGeom>
            <a:avLst/>
            <a:gdLst>
              <a:gd name="connsiteX0" fmla="*/ 4062191 w 4178336"/>
              <a:gd name="connsiteY0" fmla="*/ 80982 h 683465"/>
              <a:gd name="connsiteX1" fmla="*/ 4176161 w 4178336"/>
              <a:gd name="connsiteY1" fmla="*/ 7707 h 683465"/>
              <a:gd name="connsiteX2" fmla="*/ 3972644 w 4178336"/>
              <a:gd name="connsiteY2" fmla="*/ 7707 h 683465"/>
              <a:gd name="connsiteX3" fmla="*/ 3313250 w 4178336"/>
              <a:gd name="connsiteY3" fmla="*/ 56557 h 683465"/>
              <a:gd name="connsiteX4" fmla="*/ 2767826 w 4178336"/>
              <a:gd name="connsiteY4" fmla="*/ 243815 h 683465"/>
              <a:gd name="connsiteX5" fmla="*/ 2515465 w 4178336"/>
              <a:gd name="connsiteY5" fmla="*/ 593907 h 683465"/>
              <a:gd name="connsiteX6" fmla="*/ 0 w 4178336"/>
              <a:gd name="connsiteY6" fmla="*/ 683465 h 68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8336" h="683465">
                <a:moveTo>
                  <a:pt x="4062191" y="80982"/>
                </a:moveTo>
                <a:cubicBezTo>
                  <a:pt x="4126638" y="50450"/>
                  <a:pt x="4191085" y="19919"/>
                  <a:pt x="4176161" y="7707"/>
                </a:cubicBezTo>
                <a:cubicBezTo>
                  <a:pt x="4161237" y="-4505"/>
                  <a:pt x="4116463" y="-435"/>
                  <a:pt x="3972644" y="7707"/>
                </a:cubicBezTo>
                <a:cubicBezTo>
                  <a:pt x="3828825" y="15849"/>
                  <a:pt x="3514053" y="17206"/>
                  <a:pt x="3313250" y="56557"/>
                </a:cubicBezTo>
                <a:cubicBezTo>
                  <a:pt x="3112447" y="95908"/>
                  <a:pt x="2900790" y="154257"/>
                  <a:pt x="2767826" y="243815"/>
                </a:cubicBezTo>
                <a:cubicBezTo>
                  <a:pt x="2634862" y="333373"/>
                  <a:pt x="2976769" y="520632"/>
                  <a:pt x="2515465" y="593907"/>
                </a:cubicBezTo>
                <a:cubicBezTo>
                  <a:pt x="2054161" y="667182"/>
                  <a:pt x="0" y="683465"/>
                  <a:pt x="0" y="683465"/>
                </a:cubicBezTo>
              </a:path>
            </a:pathLst>
          </a:custGeom>
          <a:ln>
            <a:solidFill>
              <a:srgbClr val="FF0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Multiply 35"/>
          <p:cNvSpPr/>
          <p:nvPr/>
        </p:nvSpPr>
        <p:spPr>
          <a:xfrm>
            <a:off x="4164293" y="2030514"/>
            <a:ext cx="252361" cy="238643"/>
          </a:xfrm>
          <a:prstGeom prst="mathMultiply">
            <a:avLst>
              <a:gd name="adj1" fmla="val 927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ounded Rectangle 52"/>
          <p:cNvSpPr/>
          <p:nvPr/>
        </p:nvSpPr>
        <p:spPr>
          <a:xfrm>
            <a:off x="0" y="2007001"/>
            <a:ext cx="675675" cy="407462"/>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t>Video</a:t>
            </a:r>
          </a:p>
          <a:p>
            <a:pPr algn="ctr"/>
            <a:r>
              <a:rPr lang="en-US" sz="1200" b="1"/>
              <a:t>Source</a:t>
            </a:r>
          </a:p>
        </p:txBody>
      </p:sp>
      <p:sp>
        <p:nvSpPr>
          <p:cNvPr id="43" name="Freeform 42"/>
          <p:cNvSpPr/>
          <p:nvPr/>
        </p:nvSpPr>
        <p:spPr>
          <a:xfrm>
            <a:off x="4575053" y="1920737"/>
            <a:ext cx="402938" cy="244947"/>
          </a:xfrm>
          <a:custGeom>
            <a:avLst/>
            <a:gdLst>
              <a:gd name="connsiteX0" fmla="*/ 170954 w 402938"/>
              <a:gd name="connsiteY0" fmla="*/ 244947 h 244947"/>
              <a:gd name="connsiteX1" fmla="*/ 398892 w 402938"/>
              <a:gd name="connsiteY1" fmla="*/ 65830 h 244947"/>
              <a:gd name="connsiteX2" fmla="*/ 293064 w 402938"/>
              <a:gd name="connsiteY2" fmla="*/ 8839 h 244947"/>
              <a:gd name="connsiteX3" fmla="*/ 0 w 402938"/>
              <a:gd name="connsiteY3" fmla="*/ 236806 h 244947"/>
            </a:gdLst>
            <a:ahLst/>
            <a:cxnLst>
              <a:cxn ang="0">
                <a:pos x="connsiteX0" y="connsiteY0"/>
              </a:cxn>
              <a:cxn ang="0">
                <a:pos x="connsiteX1" y="connsiteY1"/>
              </a:cxn>
              <a:cxn ang="0">
                <a:pos x="connsiteX2" y="connsiteY2"/>
              </a:cxn>
              <a:cxn ang="0">
                <a:pos x="connsiteX3" y="connsiteY3"/>
              </a:cxn>
            </a:cxnLst>
            <a:rect l="l" t="t" r="r" b="b"/>
            <a:pathLst>
              <a:path w="402938" h="244947">
                <a:moveTo>
                  <a:pt x="170954" y="244947"/>
                </a:moveTo>
                <a:cubicBezTo>
                  <a:pt x="274747" y="175064"/>
                  <a:pt x="378540" y="105181"/>
                  <a:pt x="398892" y="65830"/>
                </a:cubicBezTo>
                <a:cubicBezTo>
                  <a:pt x="419244" y="26479"/>
                  <a:pt x="359546" y="-19657"/>
                  <a:pt x="293064" y="8839"/>
                </a:cubicBezTo>
                <a:cubicBezTo>
                  <a:pt x="226582" y="37335"/>
                  <a:pt x="113291" y="137070"/>
                  <a:pt x="0" y="236806"/>
                </a:cubicBezTo>
              </a:path>
            </a:pathLst>
          </a:custGeom>
          <a:ln>
            <a:solidFill>
              <a:srgbClr val="FF0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57" name="Picture 56"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
        <p:nvSpPr>
          <p:cNvPr id="65" name="Freeform 64"/>
          <p:cNvSpPr/>
          <p:nvPr/>
        </p:nvSpPr>
        <p:spPr>
          <a:xfrm>
            <a:off x="236079" y="2434359"/>
            <a:ext cx="7912725" cy="2403602"/>
          </a:xfrm>
          <a:custGeom>
            <a:avLst/>
            <a:gdLst>
              <a:gd name="connsiteX0" fmla="*/ 0 w 7912725"/>
              <a:gd name="connsiteY0" fmla="*/ 0 h 2403602"/>
              <a:gd name="connsiteX1" fmla="*/ 56985 w 7912725"/>
              <a:gd name="connsiteY1" fmla="*/ 374517 h 2403602"/>
              <a:gd name="connsiteX2" fmla="*/ 293064 w 7912725"/>
              <a:gd name="connsiteY2" fmla="*/ 618767 h 2403602"/>
              <a:gd name="connsiteX3" fmla="*/ 1343210 w 7912725"/>
              <a:gd name="connsiteY3" fmla="*/ 618767 h 2403602"/>
              <a:gd name="connsiteX4" fmla="*/ 2140995 w 7912725"/>
              <a:gd name="connsiteY4" fmla="*/ 626909 h 2403602"/>
              <a:gd name="connsiteX5" fmla="*/ 3020186 w 7912725"/>
              <a:gd name="connsiteY5" fmla="*/ 757176 h 2403602"/>
              <a:gd name="connsiteX6" fmla="*/ 3150437 w 7912725"/>
              <a:gd name="connsiteY6" fmla="*/ 1432934 h 2403602"/>
              <a:gd name="connsiteX7" fmla="*/ 3183000 w 7912725"/>
              <a:gd name="connsiteY7" fmla="*/ 2336660 h 2403602"/>
              <a:gd name="connsiteX8" fmla="*/ 3915659 w 7912725"/>
              <a:gd name="connsiteY8" fmla="*/ 2336660 h 2403602"/>
              <a:gd name="connsiteX9" fmla="*/ 6838157 w 7912725"/>
              <a:gd name="connsiteY9" fmla="*/ 2344801 h 2403602"/>
              <a:gd name="connsiteX10" fmla="*/ 7912725 w 7912725"/>
              <a:gd name="connsiteY10" fmla="*/ 2336660 h 240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12725" h="2403602">
                <a:moveTo>
                  <a:pt x="0" y="0"/>
                </a:moveTo>
                <a:cubicBezTo>
                  <a:pt x="4070" y="135694"/>
                  <a:pt x="8141" y="271389"/>
                  <a:pt x="56985" y="374517"/>
                </a:cubicBezTo>
                <a:cubicBezTo>
                  <a:pt x="105829" y="477645"/>
                  <a:pt x="78693" y="578059"/>
                  <a:pt x="293064" y="618767"/>
                </a:cubicBezTo>
                <a:cubicBezTo>
                  <a:pt x="507435" y="659475"/>
                  <a:pt x="1343210" y="618767"/>
                  <a:pt x="1343210" y="618767"/>
                </a:cubicBezTo>
                <a:cubicBezTo>
                  <a:pt x="1651198" y="620124"/>
                  <a:pt x="1861499" y="603841"/>
                  <a:pt x="2140995" y="626909"/>
                </a:cubicBezTo>
                <a:cubicBezTo>
                  <a:pt x="2420491" y="649977"/>
                  <a:pt x="2851946" y="622839"/>
                  <a:pt x="3020186" y="757176"/>
                </a:cubicBezTo>
                <a:cubicBezTo>
                  <a:pt x="3188426" y="891513"/>
                  <a:pt x="3123301" y="1169687"/>
                  <a:pt x="3150437" y="1432934"/>
                </a:cubicBezTo>
                <a:cubicBezTo>
                  <a:pt x="3177573" y="1696181"/>
                  <a:pt x="3055463" y="2186039"/>
                  <a:pt x="3183000" y="2336660"/>
                </a:cubicBezTo>
                <a:cubicBezTo>
                  <a:pt x="3310537" y="2487281"/>
                  <a:pt x="3915659" y="2336660"/>
                  <a:pt x="3915659" y="2336660"/>
                </a:cubicBezTo>
                <a:lnTo>
                  <a:pt x="6838157" y="2344801"/>
                </a:lnTo>
                <a:lnTo>
                  <a:pt x="7912725" y="2336660"/>
                </a:lnTo>
              </a:path>
            </a:pathLst>
          </a:custGeom>
          <a:ln>
            <a:solidFill>
              <a:srgbClr val="008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Freeform 65"/>
          <p:cNvSpPr/>
          <p:nvPr/>
        </p:nvSpPr>
        <p:spPr>
          <a:xfrm>
            <a:off x="2450340" y="3061161"/>
            <a:ext cx="5649620" cy="927215"/>
          </a:xfrm>
          <a:custGeom>
            <a:avLst/>
            <a:gdLst>
              <a:gd name="connsiteX0" fmla="*/ 0 w 5649620"/>
              <a:gd name="connsiteY0" fmla="*/ 107 h 927215"/>
              <a:gd name="connsiteX1" fmla="*/ 1155974 w 5649620"/>
              <a:gd name="connsiteY1" fmla="*/ 105949 h 927215"/>
              <a:gd name="connsiteX2" fmla="*/ 1416475 w 5649620"/>
              <a:gd name="connsiteY2" fmla="*/ 643299 h 927215"/>
              <a:gd name="connsiteX3" fmla="*/ 1896774 w 5649620"/>
              <a:gd name="connsiteY3" fmla="*/ 911974 h 927215"/>
              <a:gd name="connsiteX4" fmla="*/ 4021487 w 5649620"/>
              <a:gd name="connsiteY4" fmla="*/ 895691 h 927215"/>
              <a:gd name="connsiteX5" fmla="*/ 5649620 w 5649620"/>
              <a:gd name="connsiteY5" fmla="*/ 895691 h 927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9620" h="927215">
                <a:moveTo>
                  <a:pt x="0" y="107"/>
                </a:moveTo>
                <a:cubicBezTo>
                  <a:pt x="459947" y="-572"/>
                  <a:pt x="919895" y="-1250"/>
                  <a:pt x="1155974" y="105949"/>
                </a:cubicBezTo>
                <a:cubicBezTo>
                  <a:pt x="1392053" y="213148"/>
                  <a:pt x="1293008" y="508962"/>
                  <a:pt x="1416475" y="643299"/>
                </a:cubicBezTo>
                <a:cubicBezTo>
                  <a:pt x="1539942" y="777637"/>
                  <a:pt x="1462605" y="869909"/>
                  <a:pt x="1896774" y="911974"/>
                </a:cubicBezTo>
                <a:cubicBezTo>
                  <a:pt x="2330943" y="954039"/>
                  <a:pt x="4021487" y="895691"/>
                  <a:pt x="4021487" y="895691"/>
                </a:cubicBezTo>
                <a:lnTo>
                  <a:pt x="5649620" y="895691"/>
                </a:lnTo>
              </a:path>
            </a:pathLst>
          </a:custGeom>
          <a:ln>
            <a:solidFill>
              <a:srgbClr val="008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22" name="Picture 21"/>
          <p:cNvPicPr>
            <a:picLocks noChangeAspect="1"/>
          </p:cNvPicPr>
          <p:nvPr/>
        </p:nvPicPr>
        <p:blipFill>
          <a:blip r:embed="rId5"/>
          <a:stretch>
            <a:fillRect/>
          </a:stretch>
        </p:blipFill>
        <p:spPr>
          <a:xfrm>
            <a:off x="6471624" y="57589"/>
            <a:ext cx="2189347" cy="1309443"/>
          </a:xfrm>
          <a:prstGeom prst="rect">
            <a:avLst/>
          </a:prstGeom>
        </p:spPr>
      </p:pic>
      <p:pic>
        <p:nvPicPr>
          <p:cNvPr id="34" name="Picture 33"/>
          <p:cNvPicPr>
            <a:picLocks noChangeAspect="1"/>
          </p:cNvPicPr>
          <p:nvPr/>
        </p:nvPicPr>
        <p:blipFill>
          <a:blip r:embed="rId6"/>
          <a:stretch>
            <a:fillRect/>
          </a:stretch>
        </p:blipFill>
        <p:spPr>
          <a:xfrm>
            <a:off x="6471624" y="1392387"/>
            <a:ext cx="2197516" cy="1160096"/>
          </a:xfrm>
          <a:prstGeom prst="rect">
            <a:avLst/>
          </a:prstGeom>
          <a:ln>
            <a:solidFill>
              <a:srgbClr val="4B87CC"/>
            </a:solidFill>
          </a:ln>
        </p:spPr>
      </p:pic>
      <p:sp>
        <p:nvSpPr>
          <p:cNvPr id="49" name="TextBox 48"/>
          <p:cNvSpPr txBox="1"/>
          <p:nvPr/>
        </p:nvSpPr>
        <p:spPr>
          <a:xfrm>
            <a:off x="7379130" y="2046152"/>
            <a:ext cx="1338828" cy="307777"/>
          </a:xfrm>
          <a:prstGeom prst="rect">
            <a:avLst/>
          </a:prstGeom>
          <a:noFill/>
        </p:spPr>
        <p:txBody>
          <a:bodyPr wrap="none" rtlCol="0">
            <a:spAutoFit/>
          </a:bodyPr>
          <a:lstStyle/>
          <a:p>
            <a:r>
              <a:rPr lang="en-US" sz="1400">
                <a:solidFill>
                  <a:srgbClr val="FF0000"/>
                </a:solidFill>
              </a:rPr>
              <a:t>Subscriber view</a:t>
            </a:r>
          </a:p>
        </p:txBody>
      </p:sp>
      <p:sp>
        <p:nvSpPr>
          <p:cNvPr id="60" name="TextBox 59"/>
          <p:cNvSpPr txBox="1"/>
          <p:nvPr/>
        </p:nvSpPr>
        <p:spPr>
          <a:xfrm>
            <a:off x="7414929" y="971513"/>
            <a:ext cx="1236236" cy="307777"/>
          </a:xfrm>
          <a:prstGeom prst="rect">
            <a:avLst/>
          </a:prstGeom>
          <a:noFill/>
        </p:spPr>
        <p:txBody>
          <a:bodyPr wrap="none" rtlCol="0">
            <a:spAutoFit/>
          </a:bodyPr>
          <a:lstStyle/>
          <a:p>
            <a:r>
              <a:rPr lang="en-US" sz="1400">
                <a:solidFill>
                  <a:srgbClr val="FFFF00"/>
                </a:solidFill>
              </a:rPr>
              <a:t>Operator view</a:t>
            </a:r>
          </a:p>
        </p:txBody>
      </p:sp>
    </p:spTree>
    <p:extLst>
      <p:ext uri="{BB962C8B-B14F-4D97-AF65-F5344CB8AC3E}">
        <p14:creationId xmlns:p14="http://schemas.microsoft.com/office/powerpoint/2010/main" val="305108191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641600" y="0"/>
            <a:ext cx="3857625" cy="5143500"/>
          </a:xfrm>
          <a:prstGeom prst="rect">
            <a:avLst/>
          </a:prstGeom>
        </p:spPr>
      </p:pic>
      <p:sp>
        <p:nvSpPr>
          <p:cNvPr id="6" name="TextBox 5"/>
          <p:cNvSpPr txBox="1"/>
          <p:nvPr/>
        </p:nvSpPr>
        <p:spPr>
          <a:xfrm>
            <a:off x="366331" y="1546916"/>
            <a:ext cx="1839790" cy="1384995"/>
          </a:xfrm>
          <a:prstGeom prst="rect">
            <a:avLst/>
          </a:prstGeom>
          <a:noFill/>
        </p:spPr>
        <p:txBody>
          <a:bodyPr wrap="square" rtlCol="0">
            <a:spAutoFit/>
          </a:bodyPr>
          <a:lstStyle/>
          <a:p>
            <a:r>
              <a:rPr lang="en-US" sz="2800" b="1"/>
              <a:t>BBWF Booth E107B</a:t>
            </a:r>
          </a:p>
        </p:txBody>
      </p:sp>
      <p:pic>
        <p:nvPicPr>
          <p:cNvPr id="7" name="Picture 6"/>
          <p:cNvPicPr>
            <a:picLocks noChangeAspect="1"/>
          </p:cNvPicPr>
          <p:nvPr/>
        </p:nvPicPr>
        <p:blipFill>
          <a:blip r:embed="rId3"/>
          <a:stretch>
            <a:fillRect/>
          </a:stretch>
        </p:blipFill>
        <p:spPr>
          <a:xfrm>
            <a:off x="6799192" y="414083"/>
            <a:ext cx="1928642" cy="1402649"/>
          </a:xfrm>
          <a:prstGeom prst="rect">
            <a:avLst/>
          </a:prstGeom>
        </p:spPr>
      </p:pic>
      <p:pic>
        <p:nvPicPr>
          <p:cNvPr id="8" name="Picture 7"/>
          <p:cNvPicPr>
            <a:picLocks noChangeAspect="1"/>
          </p:cNvPicPr>
          <p:nvPr/>
        </p:nvPicPr>
        <p:blipFill>
          <a:blip r:embed="rId4"/>
          <a:stretch>
            <a:fillRect/>
          </a:stretch>
        </p:blipFill>
        <p:spPr>
          <a:xfrm>
            <a:off x="6799192" y="1910374"/>
            <a:ext cx="1928642" cy="1402649"/>
          </a:xfrm>
          <a:prstGeom prst="rect">
            <a:avLst/>
          </a:prstGeom>
        </p:spPr>
      </p:pic>
      <p:pic>
        <p:nvPicPr>
          <p:cNvPr id="9" name="Picture 8"/>
          <p:cNvPicPr>
            <a:picLocks noChangeAspect="1"/>
          </p:cNvPicPr>
          <p:nvPr/>
        </p:nvPicPr>
        <p:blipFill>
          <a:blip r:embed="rId5"/>
          <a:stretch>
            <a:fillRect/>
          </a:stretch>
        </p:blipFill>
        <p:spPr>
          <a:xfrm>
            <a:off x="6856177" y="3464129"/>
            <a:ext cx="1871657" cy="1361205"/>
          </a:xfrm>
          <a:prstGeom prst="rect">
            <a:avLst/>
          </a:prstGeom>
        </p:spPr>
      </p:pic>
    </p:spTree>
    <p:extLst>
      <p:ext uri="{BB962C8B-B14F-4D97-AF65-F5344CB8AC3E}">
        <p14:creationId xmlns:p14="http://schemas.microsoft.com/office/powerpoint/2010/main" val="1825348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NF PPT Template 091117">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att_ext_std_globe_att">
  <a:themeElements>
    <a:clrScheme name="ATT 3">
      <a:dk1>
        <a:srgbClr val="009FDB"/>
      </a:dk1>
      <a:lt1>
        <a:sysClr val="window" lastClr="FFFFFF"/>
      </a:lt1>
      <a:dk2>
        <a:srgbClr val="000000"/>
      </a:dk2>
      <a:lt2>
        <a:srgbClr val="D2D2D2"/>
      </a:lt2>
      <a:accent1>
        <a:srgbClr val="009FDB"/>
      </a:accent1>
      <a:accent2>
        <a:srgbClr val="EA7400"/>
      </a:accent2>
      <a:accent3>
        <a:srgbClr val="71C5E8"/>
      </a:accent3>
      <a:accent4>
        <a:srgbClr val="0568AE"/>
      </a:accent4>
      <a:accent5>
        <a:srgbClr val="959595"/>
      </a:accent5>
      <a:accent6>
        <a:srgbClr val="5A5A5A"/>
      </a:accent6>
      <a:hlink>
        <a:srgbClr val="0B1763"/>
      </a:hlink>
      <a:folHlink>
        <a:srgbClr val="0568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lIns="0" tIns="0" rIns="0" bIns="0"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cmpd="sng">
          <a:solidFill>
            <a:schemeClr val="accent6"/>
          </a:solidFill>
        </a:ln>
        <a:effectLst/>
      </a:spPr>
      <a:bodyPr/>
      <a:lstStyle/>
      <a:style>
        <a:lnRef idx="2">
          <a:schemeClr val="accent1"/>
        </a:lnRef>
        <a:fillRef idx="0">
          <a:schemeClr val="accent1"/>
        </a:fillRef>
        <a:effectRef idx="1">
          <a:schemeClr val="accent1"/>
        </a:effectRef>
        <a:fontRef idx="minor">
          <a:schemeClr val="tx1"/>
        </a:fontRef>
      </a:style>
    </a:lnDef>
    <a:txDef>
      <a:spPr>
        <a:noFill/>
        <a:ln>
          <a:noFill/>
        </a:ln>
      </a:spPr>
      <a:bodyPr wrap="square" lIns="0" tIns="0" rIns="0" bIns="0" rtlCol="0">
        <a:noAutofit/>
      </a:bodyPr>
      <a:lstStyle>
        <a:defPPr>
          <a:defRPr sz="1400" dirty="0" err="1" smtClean="0">
            <a:solidFill>
              <a:schemeClr val="tx2"/>
            </a:solidFill>
          </a:defRPr>
        </a:defPPr>
      </a:lstStyle>
    </a:txDef>
  </a:objectDefaults>
  <a:extraClrSchemeLst/>
  <a:extLst>
    <a:ext uri="{05A4C25C-085E-4340-85A3-A5531E510DB2}">
      <thm15:themeFamily xmlns:thm15="http://schemas.microsoft.com/office/thememl/2012/main" xmlns="" name="att_std_globe_att_template_151211" id="{5D9F967E-3AE6-4890-B6A2-A9FC661932EA}" vid="{AA5B3A23-CDDD-45C1-B4F1-284B7066296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2803</TotalTime>
  <Words>1366</Words>
  <Application>Microsoft Macintosh PowerPoint</Application>
  <PresentationFormat>On-screen Show (16:9)</PresentationFormat>
  <Paragraphs>313</Paragraphs>
  <Slides>15</Slides>
  <Notes>3</Notes>
  <HiddenSlides>0</HiddenSlides>
  <MMClips>0</MMClip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Office Theme</vt:lpstr>
      <vt:lpstr>1_ONF PPT Template 091117</vt:lpstr>
      <vt:lpstr>1_Office Theme</vt:lpstr>
      <vt:lpstr>att_ext_std_globe_att</vt:lpstr>
      <vt:lpstr>Broadband Access Pivot to Disaggregation and Microservices</vt:lpstr>
      <vt:lpstr>Network Functions Cloudification</vt:lpstr>
      <vt:lpstr>Hardware PON Peripherals</vt:lpstr>
      <vt:lpstr>Virtual OLT Hardware Abstraction (VOLTHA): One Microservice for Many Peripherals</vt:lpstr>
      <vt:lpstr>Summary</vt:lpstr>
      <vt:lpstr>PowerPoint Presentation</vt:lpstr>
      <vt:lpstr>VOLTHA  &amp;   Residential CORD</vt:lpstr>
      <vt:lpstr>PowerPoint Presentation</vt:lpstr>
      <vt:lpstr>CORD: Multi-Access Architecture</vt:lpstr>
      <vt:lpstr>PowerPoint Presentation</vt:lpstr>
      <vt:lpstr>PowerPoint Presentation</vt:lpstr>
      <vt:lpstr>PowerPoint Presentation</vt:lpstr>
      <vt:lpstr>PowerPoint Presentation</vt:lpstr>
      <vt:lpstr>PowerPoint Presentation</vt:lpstr>
      <vt:lpstr>PowerPoint Presentation</vt:lpstr>
    </vt:vector>
  </TitlesOfParts>
  <Company>ONF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Saurav Das</dc:creator>
  <cp:lastModifiedBy>Saurav Das</cp:lastModifiedBy>
  <cp:revision>42</cp:revision>
  <cp:lastPrinted>2017-10-26T08:23:39Z</cp:lastPrinted>
  <dcterms:created xsi:type="dcterms:W3CDTF">2017-10-18T02:20:18Z</dcterms:created>
  <dcterms:modified xsi:type="dcterms:W3CDTF">2017-11-07T00:21:47Z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-1833036617</vt:i4>
  </property>
  <property fmtid="{D5CDD505-2E9C-101B-9397-08002B2CF9AE}" pid="3" name="_NewReviewCycle">
    <vt:lpwstr/>
  </property>
  <property fmtid="{D5CDD505-2E9C-101B-9397-08002B2CF9AE}" pid="4" name="_EmailSubject">
    <vt:lpwstr>editable Setup diagram for the BBWF demo</vt:lpwstr>
  </property>
  <property fmtid="{D5CDD505-2E9C-101B-9397-08002B2CF9AE}" pid="5" name="_AuthorEmail">
    <vt:lpwstr>sireesha.kora@nokia.com</vt:lpwstr>
  </property>
  <property fmtid="{D5CDD505-2E9C-101B-9397-08002B2CF9AE}" pid="6" name="_AuthorEmailDisplayName">
    <vt:lpwstr>Kora, Sireesha (Nokia - US/Raleigh)</vt:lpwstr>
  </property>
</Properties>
</file>