
<file path=[Content_Types].xml><?xml version="1.0" encoding="utf-8"?>
<Types xmlns="http://schemas.openxmlformats.org/package/2006/content-types">
  <Default Extension="xml" ContentType="application/xml"/>
  <Default Extension="vsdx" ContentType="application/vnd.ms-visio.drawing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62" r:id="rId2"/>
    <p:sldMasterId id="2147483675" r:id="rId3"/>
    <p:sldMasterId id="2147483687" r:id="rId4"/>
    <p:sldMasterId id="2147483690" r:id="rId5"/>
    <p:sldMasterId id="2147483702" r:id="rId6"/>
    <p:sldMasterId id="2147483714" r:id="rId7"/>
    <p:sldMasterId id="2147483729" r:id="rId8"/>
  </p:sldMasterIdLst>
  <p:notesMasterIdLst>
    <p:notesMasterId r:id="rId43"/>
  </p:notesMasterIdLst>
  <p:handoutMasterIdLst>
    <p:handoutMasterId r:id="rId44"/>
  </p:handoutMasterIdLst>
  <p:sldIdLst>
    <p:sldId id="343" r:id="rId9"/>
    <p:sldId id="371" r:id="rId10"/>
    <p:sldId id="335" r:id="rId11"/>
    <p:sldId id="349" r:id="rId12"/>
    <p:sldId id="341" r:id="rId13"/>
    <p:sldId id="323" r:id="rId14"/>
    <p:sldId id="307" r:id="rId15"/>
    <p:sldId id="372" r:id="rId16"/>
    <p:sldId id="373" r:id="rId17"/>
    <p:sldId id="374" r:id="rId18"/>
    <p:sldId id="375" r:id="rId19"/>
    <p:sldId id="379" r:id="rId20"/>
    <p:sldId id="381" r:id="rId21"/>
    <p:sldId id="351" r:id="rId22"/>
    <p:sldId id="331" r:id="rId23"/>
    <p:sldId id="380" r:id="rId24"/>
    <p:sldId id="353" r:id="rId25"/>
    <p:sldId id="340" r:id="rId26"/>
    <p:sldId id="321" r:id="rId27"/>
    <p:sldId id="370" r:id="rId28"/>
    <p:sldId id="369" r:id="rId29"/>
    <p:sldId id="357" r:id="rId30"/>
    <p:sldId id="358" r:id="rId31"/>
    <p:sldId id="360" r:id="rId32"/>
    <p:sldId id="354" r:id="rId33"/>
    <p:sldId id="347" r:id="rId34"/>
    <p:sldId id="355" r:id="rId35"/>
    <p:sldId id="356" r:id="rId36"/>
    <p:sldId id="376" r:id="rId37"/>
    <p:sldId id="377" r:id="rId38"/>
    <p:sldId id="378" r:id="rId39"/>
    <p:sldId id="382" r:id="rId40"/>
    <p:sldId id="383" r:id="rId41"/>
    <p:sldId id="38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832B"/>
    <a:srgbClr val="E88031"/>
    <a:srgbClr val="E0E000"/>
    <a:srgbClr val="00B621"/>
    <a:srgbClr val="00E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01" autoAdjust="0"/>
    <p:restoredTop sz="98491" autoAdjust="0"/>
  </p:normalViewPr>
  <p:slideViewPr>
    <p:cSldViewPr snapToGrid="0" snapToObjects="1">
      <p:cViewPr>
        <p:scale>
          <a:sx n="134" d="100"/>
          <a:sy n="134" d="100"/>
        </p:scale>
        <p:origin x="-1128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9" Type="http://schemas.openxmlformats.org/officeDocument/2006/relationships/slide" Target="slides/slide1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aciocc\AppData\Local\Microsoft\Windows\INetCache\Content.Outlook\88X7EUEV\BESS_wildcatpass_Performance_Report_v0%201%20(0000000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 smtClean="0"/>
              <a:t>Tput</a:t>
            </a:r>
            <a:r>
              <a:rPr lang="en-US" sz="1200" dirty="0" smtClean="0"/>
              <a:t> </a:t>
            </a:r>
            <a:r>
              <a:rPr lang="en-US" sz="1200" dirty="0"/>
              <a:t>@ </a:t>
            </a:r>
            <a:r>
              <a:rPr lang="en-US" sz="1200" dirty="0" smtClean="0"/>
              <a:t>64B </a:t>
            </a:r>
            <a:r>
              <a:rPr lang="en-US" sz="1200" dirty="0"/>
              <a:t>(</a:t>
            </a:r>
            <a:r>
              <a:rPr lang="en-US" sz="1200" dirty="0" err="1"/>
              <a:t>Phy-vSwitch-Phy</a:t>
            </a:r>
            <a:r>
              <a:rPr lang="en-US" sz="1200" dirty="0"/>
              <a:t>)</a:t>
            </a:r>
          </a:p>
        </c:rich>
      </c:tx>
      <c:layout>
        <c:manualLayout>
          <c:xMode val="edge"/>
          <c:yMode val="edge"/>
          <c:x val="0.3223845414284"/>
          <c:y val="0.0052082987992069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OVS-DPDK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(Summary!$A$4,Summary!$A$13,Summary!$A$22)</c:f>
              <c:strCache>
                <c:ptCount val="3"/>
                <c:pt idx="0">
                  <c:v>1 core</c:v>
                </c:pt>
                <c:pt idx="1">
                  <c:v>2 cores</c:v>
                </c:pt>
                <c:pt idx="2">
                  <c:v>4 cores</c:v>
                </c:pt>
              </c:strCache>
            </c:strRef>
          </c:cat>
          <c:val>
            <c:numRef>
              <c:f>(Summary!$C$4,Summary!$C$13,Summary!$C$22)</c:f>
              <c:numCache>
                <c:formatCode>#,##0</c:formatCode>
                <c:ptCount val="3"/>
                <c:pt idx="0">
                  <c:v>1.676610836E7</c:v>
                </c:pt>
                <c:pt idx="1">
                  <c:v>3.0347400485E7</c:v>
                </c:pt>
                <c:pt idx="2">
                  <c:v>4.7266489816E7</c:v>
                </c:pt>
              </c:numCache>
            </c:numRef>
          </c:val>
        </c:ser>
        <c:ser>
          <c:idx val="1"/>
          <c:order val="1"/>
          <c:tx>
            <c:v>BESS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(Summary!$A$4,Summary!$A$13,Summary!$A$22)</c:f>
              <c:strCache>
                <c:ptCount val="3"/>
                <c:pt idx="0">
                  <c:v>1 core</c:v>
                </c:pt>
                <c:pt idx="1">
                  <c:v>2 cores</c:v>
                </c:pt>
                <c:pt idx="2">
                  <c:v>4 cores</c:v>
                </c:pt>
              </c:strCache>
            </c:strRef>
          </c:cat>
          <c:val>
            <c:numRef>
              <c:f>(Summary!$D$4,Summary!$D$13,Summary!$D$22)</c:f>
              <c:numCache>
                <c:formatCode>#,##0</c:formatCode>
                <c:ptCount val="3"/>
                <c:pt idx="0">
                  <c:v>3.6389993489E7</c:v>
                </c:pt>
                <c:pt idx="1">
                  <c:v>5.9523789937E7</c:v>
                </c:pt>
                <c:pt idx="2">
                  <c:v>5.9523795607E7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38059912"/>
        <c:axId val="-2038073400"/>
      </c:barChart>
      <c:catAx>
        <c:axId val="-203805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38073400"/>
        <c:crosses val="autoZero"/>
        <c:auto val="1"/>
        <c:lblAlgn val="ctr"/>
        <c:lblOffset val="100"/>
        <c:noMultiLvlLbl val="0"/>
      </c:catAx>
      <c:valAx>
        <c:axId val="-203807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Throughput (packets/second)</a:t>
                </a:r>
              </a:p>
            </c:rich>
          </c:tx>
          <c:layout>
            <c:manualLayout>
              <c:xMode val="edge"/>
              <c:yMode val="edge"/>
              <c:x val="0.0126502213788741"/>
              <c:y val="0.2270480538908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3805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A1AC3-B67B-5D49-A4C5-C3C337A7BBB8}" type="datetimeFigureOut">
              <a:t>8/17/16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8FED8-44E5-5744-BEF5-008A38C8250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28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B03F8-12DB-8444-BEA5-FA6815746466}" type="datetimeFigureOut">
              <a:t>8/17/16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F0113-6FC9-0044-AAE6-F0C0DB9D18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50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7B456-58CD-FD45-86E5-6B94781C39E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11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Fabric</a:t>
            </a:r>
            <a:r>
              <a:rPr lang="en-US" baseline="0"/>
              <a:t> true underlay – never sees vxlan encapsulated addrs</a:t>
            </a:r>
          </a:p>
          <a:p>
            <a:r>
              <a:rPr lang="en-US" baseline="0"/>
              <a:t>IP down to ToR redundant ToRs </a:t>
            </a:r>
          </a:p>
          <a:p>
            <a:r>
              <a:rPr lang="en-US" baseline="0"/>
              <a:t>Scales better</a:t>
            </a:r>
          </a:p>
          <a:p>
            <a:r>
              <a:rPr lang="en-US" baseline="0"/>
              <a:t>Fabric for other purposes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08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data plane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97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Any server virtualization tech – VMs</a:t>
            </a:r>
            <a:r>
              <a:rPr lang="en-US" baseline="0"/>
              <a:t> or containers, KVM or Docker or LXC</a:t>
            </a:r>
          </a:p>
          <a:p>
            <a:r>
              <a:rPr lang="en-US" baseline="0"/>
              <a:t>Single OVS bridge with VXLAN overlays – only use VXLAN dataplane encapsulation, no control plane associated with vxlan is used</a:t>
            </a:r>
          </a:p>
          <a:p>
            <a:r>
              <a:rPr lang="en-US" baseline="0"/>
              <a:t>Single VXLAN port – tunnel destination is added dynamically </a:t>
            </a:r>
          </a:p>
          <a:p>
            <a:r>
              <a:rPr lang="en-US" baseline="0"/>
              <a:t>Tenant virtual networks– tenant VMs/containers can be anywhere in the cloud, have overlapping IP address space and connectivity isolation from each other – minimum expectation for virtual networking</a:t>
            </a:r>
          </a:p>
          <a:p>
            <a:r>
              <a:rPr lang="en-US"/>
              <a:t>Services (VNFs) are also tenants of</a:t>
            </a:r>
            <a:r>
              <a:rPr lang="en-US" baseline="0"/>
              <a:t> the cloud – each service is instantiated by multiple containers or VMs and each service has its own vnet</a:t>
            </a:r>
          </a:p>
          <a:p>
            <a:r>
              <a:rPr lang="en-US" baseline="0"/>
              <a:t>Services can dynamically grown and shrink – in compute &amp; networking</a:t>
            </a:r>
          </a:p>
          <a:p>
            <a:r>
              <a:rPr lang="en-US" baseline="0"/>
              <a:t>Service vnets cannot have overlapping address space.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01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Eample service graph – where service Y asks for another service – is that part of graph as well?</a:t>
            </a:r>
          </a:p>
          <a:p>
            <a:r>
              <a:rPr lang="en-US"/>
              <a:t>Services</a:t>
            </a:r>
            <a:r>
              <a:rPr lang="en-US" baseline="0"/>
              <a:t> are interconnected by distributed load-balancers</a:t>
            </a:r>
          </a:p>
          <a:p>
            <a:r>
              <a:rPr lang="en-US"/>
              <a:t>Can you bounce off a router – standard openstack?</a:t>
            </a:r>
          </a:p>
          <a:p>
            <a:r>
              <a:rPr lang="en-US"/>
              <a:t>Service</a:t>
            </a:r>
            <a:r>
              <a:rPr lang="en-US" baseline="0"/>
              <a:t> graph vs neutron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01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SDN101 ‐ SDN Essentials ‐ Training Handouts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© 2014 SDN Academy LLC. All Rights Reserved. Do not distribute. 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E5AC-A652-9B4B-AE78-1316514A90B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00073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237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198022-8652-4F42-8F31-4D27174314F3}" type="datetimeFigureOut">
              <a:t>8/17/16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91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E466-0C81-4D42-9524-B992C5ABEF20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435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F5F4-7111-DD4D-BF3B-636B84115244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212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E34C-BCCB-8D42-B586-BBC42867FBD2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622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E526-A0D6-6549-844F-FDE4EEE6A540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527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5C10A-8E6D-0440-B8E1-AFF9162FEEF2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081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CCD2C-7DF3-2042-91B5-291E84ACCDB5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17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36D7-F3C6-EA4C-96AF-E2C40B93113F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745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8165-4466-8549-AA7D-5355667CD733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0398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2A9B-ACEF-5D4B-A31E-8C4ED2F30F34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1323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3447-EE80-3049-8BEA-00742E1115DB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4391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CEE-93E9-0A4D-B6E6-CD9FEBFC92B4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9699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5E51-BC07-C44A-B191-F544393F48DE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7803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783F-C3EA-7C42-AD1A-8F7EAA98115B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4921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7E791-C2EB-E843-BCF0-40426126581F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819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6051F-8619-964B-A403-C59AF02DDF50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7661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5008-1DC8-DF47-8E93-B6E39CAC60CA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3718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BE33-E42A-F44D-B843-24F386D6CAC6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6375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020BE-B747-664D-9122-862C0EC05DC8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1740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A348-4571-5A43-8548-2786793C0716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8672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5FC-74CA-3440-B610-BFBFF65358D5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4810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EEFA9-2B9C-5246-BA2D-0972427962FC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2618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7C652-C627-2648-847A-A4EC649CFBC4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286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1719"/>
            <a:ext cx="8229600" cy="504463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416-7937-F549-AFB6-8C26204BA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hape 22"/>
          <p:cNvSpPr/>
          <p:nvPr userDrawn="1"/>
        </p:nvSpPr>
        <p:spPr>
          <a:xfrm>
            <a:off x="0" y="1"/>
            <a:ext cx="9144000" cy="1003457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147097"/>
            <a:ext cx="548699" cy="7315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00346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81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7876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0532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7414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2727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39606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34338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41680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3753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66614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2661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46990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61878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58287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91976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7537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55379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91255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98786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72748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30424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3929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66784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64962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8166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Picture 4" descr="SDNA LOGO 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502" y="273355"/>
            <a:ext cx="4243973" cy="27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01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8153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30399"/>
            <a:ext cx="6400800" cy="2535316"/>
          </a:xfrm>
        </p:spPr>
        <p:txBody>
          <a:bodyPr>
            <a:noAutofit/>
          </a:bodyPr>
          <a:lstStyle>
            <a:lvl1pPr marL="0" indent="0" algn="ctr">
              <a:buNone/>
              <a:defRPr sz="13000">
                <a:solidFill>
                  <a:srgbClr val="169AE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91253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7194" y="2584441"/>
            <a:ext cx="7772400" cy="1470025"/>
          </a:xfrm>
        </p:spPr>
        <p:txBody>
          <a:bodyPr>
            <a:noAutofit/>
          </a:bodyPr>
          <a:lstStyle>
            <a:lvl1pPr>
              <a:defRPr sz="6000">
                <a:solidFill>
                  <a:srgbClr val="169AE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77525"/>
            <a:ext cx="6400800" cy="170091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169AE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72707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7577"/>
            <a:ext cx="8229600" cy="49451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9" name="Picture 8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318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010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856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538"/>
            <a:ext cx="4038600" cy="48366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538"/>
            <a:ext cx="4038600" cy="4836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9" name="Picture 8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634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5033"/>
            <a:ext cx="4040188" cy="552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245"/>
            <a:ext cx="4040188" cy="4344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05033"/>
            <a:ext cx="4041775" cy="552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245"/>
            <a:ext cx="4041775" cy="4344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10" name="Picture 9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131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6" name="Picture 5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7661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5" name="Picture 4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190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817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356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7" name="Picture 6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253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7" name="Picture 6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192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33113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57260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0539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80968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24957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47133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95395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12540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55985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5170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625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2.xml"/><Relationship Id="rId15" Type="http://schemas.openxmlformats.org/officeDocument/2006/relationships/theme" Target="../theme/theme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Relationship Id="rId9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9.xml"/><Relationship Id="rId8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6629235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89" r:id="rId3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F10DC-9AE6-5E43-AF03-CCABB61BF8CB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330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2FB45-5C5F-3448-9292-04AB6CD4D234}" type="datetime1"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283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6ADD76A-1D3B-364C-AFD9-93D5A9C067A5}" type="datetime1">
              <a:t>8/17/16</a:t>
            </a:fld>
            <a:endParaRPr lang="en-US" kern="0">
              <a:solidFill>
                <a:prstClr val="black">
                  <a:tint val="75000"/>
                </a:prst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kern="0">
              <a:solidFill>
                <a:prstClr val="black">
                  <a:tint val="75000"/>
                </a:prst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AE38416-7937-F549-AFB6-8C26204BA19D}" type="slidenum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‹#›</a:t>
            </a:fld>
            <a:endParaRPr lang="en-US" kern="0">
              <a:solidFill>
                <a:prstClr val="black">
                  <a:tint val="75000"/>
                </a:prst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284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185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145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r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1073"/>
            <a:ext cx="9143999" cy="23774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0" y="280381"/>
            <a:ext cx="8229600" cy="610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179251"/>
            <a:ext cx="8229600" cy="504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13583" y="6616900"/>
            <a:ext cx="34955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Calibri"/>
              </a:rPr>
              <a:t>© 2013 SDN Academy, LLC™. All Rights Reserved.</a:t>
            </a:r>
          </a:p>
        </p:txBody>
      </p:sp>
      <p:sp>
        <p:nvSpPr>
          <p:cNvPr id="16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246888" y="6616900"/>
            <a:ext cx="1828802" cy="241100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rgbClr val="FFFFFF"/>
                </a:solidFill>
              </a:defRPr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17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075690" y="6616900"/>
            <a:ext cx="627185" cy="241100"/>
          </a:xfrm>
          <a:prstGeom prst="rect">
            <a:avLst/>
          </a:prstGeom>
        </p:spPr>
        <p:txBody>
          <a:bodyPr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981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baseline="0">
          <a:solidFill>
            <a:srgbClr val="169AE7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98022-8652-4F42-8F31-4D27174314F3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8/17/16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85199-995D-D448-AB10-D94C940FE57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473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7.gif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7.gif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package" Target="../embeddings/Microsoft_Visio_Drawing21111111.vsdx"/><Relationship Id="rId5" Type="http://schemas.openxmlformats.org/officeDocument/2006/relationships/image" Target="../media/image11.emf"/><Relationship Id="rId6" Type="http://schemas.openxmlformats.org/officeDocument/2006/relationships/chart" Target="../charts/chart1.xm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microsoft.com/office/2007/relationships/hdphoto" Target="../media/hdphoto1.wdp"/><Relationship Id="rId5" Type="http://schemas.openxmlformats.org/officeDocument/2006/relationships/image" Target="../media/image18.jpeg"/><Relationship Id="rId6" Type="http://schemas.microsoft.com/office/2007/relationships/hdphoto" Target="../media/hdphoto2.wdp"/><Relationship Id="rId7" Type="http://schemas.openxmlformats.org/officeDocument/2006/relationships/image" Target="../media/image19.png"/><Relationship Id="rId8" Type="http://schemas.microsoft.com/office/2007/relationships/hdphoto" Target="../media/hdphoto3.wdp"/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9163165" cy="4331118"/>
          </a:xfrm>
          <a:prstGeom prst="rect">
            <a:avLst/>
          </a:prstGeom>
        </p:spPr>
      </p:pic>
      <p:sp>
        <p:nvSpPr>
          <p:cNvPr id="4" name="Shape 10"/>
          <p:cNvSpPr/>
          <p:nvPr/>
        </p:nvSpPr>
        <p:spPr>
          <a:xfrm>
            <a:off x="0" y="2541801"/>
            <a:ext cx="9163164" cy="268239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" name="Shape 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7615" y="5775158"/>
            <a:ext cx="2857500" cy="1186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4"/>
          <p:cNvSpPr txBox="1"/>
          <p:nvPr/>
        </p:nvSpPr>
        <p:spPr>
          <a:xfrm>
            <a:off x="20209" y="6380333"/>
            <a:ext cx="2002200" cy="56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7F7F7F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b="1" dirty="0">
                <a:solidFill>
                  <a:srgbClr val="7F7F7F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</a:p>
        </p:txBody>
      </p:sp>
      <p:sp>
        <p:nvSpPr>
          <p:cNvPr id="10" name="Shape 31"/>
          <p:cNvSpPr txBox="1">
            <a:spLocks/>
          </p:cNvSpPr>
          <p:nvPr/>
        </p:nvSpPr>
        <p:spPr>
          <a:xfrm>
            <a:off x="311701" y="2541798"/>
            <a:ext cx="8520599" cy="268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Droid Sans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Droid Sans"/>
                <a:cs typeface="Calibri"/>
                <a:sym typeface="Droid Sans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Droid Sans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/>
                <a:ea typeface="Droid Sans"/>
                <a:cs typeface="Bookman Old Style"/>
                <a:sym typeface="Droid Sans"/>
              </a:rPr>
              <a:t>TRELLIS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Droid Sans"/>
              <a:buNone/>
              <a:tabLst/>
              <a:defRPr/>
            </a:pPr>
            <a:r>
              <a:rPr kumimoji="0" lang="en-US" sz="4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Droid Sans"/>
                <a:cs typeface="Calibri"/>
                <a:sym typeface="Droid Sans"/>
              </a:rPr>
              <a:t> </a:t>
            </a:r>
            <a:r>
              <a:rPr kumimoji="0" lang="en-US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Droid Sans"/>
                <a:cs typeface="Calibri"/>
                <a:sym typeface="Droid Sans"/>
              </a:rPr>
              <a:t>CORD Network Infrastructure</a:t>
            </a: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Droid Sans"/>
                <a:cs typeface="Calibri"/>
                <a:sym typeface="Droid Sans"/>
              </a:rPr>
              <a:t/>
            </a:r>
            <a:b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Droid Sans"/>
                <a:cs typeface="Calibri"/>
                <a:sym typeface="Droid Sans"/>
              </a:rPr>
            </a:b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Droid Sans"/>
                <a:cs typeface="Calibri"/>
                <a:sym typeface="Droid Sans"/>
              </a:rPr>
              <a:t/>
            </a:r>
            <a:b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Droid Sans"/>
                <a:cs typeface="Calibri"/>
                <a:sym typeface="Droid Sans"/>
              </a:rPr>
            </a:br>
            <a:r>
              <a:rPr lang="en-US" kern="0" dirty="0"/>
              <a:t>Saurav Das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Droid Sans"/>
              <a:cs typeface="Calibri"/>
              <a:sym typeface="Droid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Droid Sans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Droid Sans"/>
              <a:cs typeface="Calibri"/>
              <a:sym typeface="Droid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Droid Sans"/>
              <a:buNone/>
              <a:tabLst/>
              <a:defRPr/>
            </a:pPr>
            <a:r>
              <a:rPr lang="en-US" sz="2000" kern="0" dirty="0"/>
              <a:t>… with Ali Al-Shabibi, Jonathan Hart, Hyunsun Moon, Charles Chan &amp; Flavio Castro</a:t>
            </a:r>
            <a:endParaRPr kumimoji="0" lang="e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Droid Sans"/>
              <a:cs typeface="Calibri"/>
              <a:sym typeface="Droid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06198" y="28433"/>
            <a:ext cx="73780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/>
              <a:t>Photo 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2283776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latin typeface="Calibri"/>
                <a:cs typeface="Calibri"/>
              </a:rPr>
              <a:t>What is Trellis?</a:t>
            </a:r>
          </a:p>
        </p:txBody>
      </p:sp>
      <p:sp>
        <p:nvSpPr>
          <p:cNvPr id="3" name="Cloud 2"/>
          <p:cNvSpPr/>
          <p:nvPr/>
        </p:nvSpPr>
        <p:spPr>
          <a:xfrm>
            <a:off x="3067647" y="1879433"/>
            <a:ext cx="3817906" cy="2152744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 rot="10800000">
            <a:off x="3739465" y="2352613"/>
            <a:ext cx="2550975" cy="1112848"/>
            <a:chOff x="1933703" y="3314714"/>
            <a:chExt cx="4412603" cy="1569475"/>
          </a:xfrm>
        </p:grpSpPr>
        <p:sp>
          <p:nvSpPr>
            <p:cNvPr id="7" name="Rounded Rectangle 6"/>
            <p:cNvSpPr/>
            <p:nvPr/>
          </p:nvSpPr>
          <p:spPr>
            <a:xfrm>
              <a:off x="1933703" y="464275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828386" y="463641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709088" y="463641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634928" y="438695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634929" y="4652743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676559" y="331833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772825" y="331833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869125" y="3314714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cxnSp>
          <p:nvCxnSpPr>
            <p:cNvPr id="15" name="Straight Connector 14"/>
            <p:cNvCxnSpPr>
              <a:stCxn id="20" idx="0"/>
              <a:endCxn id="12" idx="2"/>
            </p:cNvCxnSpPr>
            <p:nvPr/>
          </p:nvCxnSpPr>
          <p:spPr>
            <a:xfrm flipV="1">
              <a:off x="2289392" y="3545122"/>
              <a:ext cx="742856" cy="83184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1" idx="0"/>
              <a:endCxn id="12" idx="2"/>
            </p:cNvCxnSpPr>
            <p:nvPr/>
          </p:nvCxnSpPr>
          <p:spPr>
            <a:xfrm flipH="1" flipV="1">
              <a:off x="3032248" y="3545122"/>
              <a:ext cx="151826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2" idx="0"/>
              <a:endCxn id="12" idx="2"/>
            </p:cNvCxnSpPr>
            <p:nvPr/>
          </p:nvCxnSpPr>
          <p:spPr>
            <a:xfrm flipH="1" flipV="1">
              <a:off x="3032248" y="3545122"/>
              <a:ext cx="1032528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2" idx="2"/>
            </p:cNvCxnSpPr>
            <p:nvPr/>
          </p:nvCxnSpPr>
          <p:spPr>
            <a:xfrm flipH="1" flipV="1">
              <a:off x="3032248" y="3545122"/>
              <a:ext cx="1968163" cy="8336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0" idx="0"/>
              <a:endCxn id="12" idx="2"/>
            </p:cNvCxnSpPr>
            <p:nvPr/>
          </p:nvCxnSpPr>
          <p:spPr>
            <a:xfrm flipH="1" flipV="1">
              <a:off x="3032248" y="3545122"/>
              <a:ext cx="2958368" cy="8418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9"/>
            <p:cNvSpPr/>
            <p:nvPr/>
          </p:nvSpPr>
          <p:spPr>
            <a:xfrm>
              <a:off x="1933703" y="4376966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828385" y="4370619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709087" y="4370619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cxnSp>
          <p:nvCxnSpPr>
            <p:cNvPr id="23" name="Straight Connector 22"/>
            <p:cNvCxnSpPr>
              <a:stCxn id="20" idx="0"/>
              <a:endCxn id="13" idx="2"/>
            </p:cNvCxnSpPr>
            <p:nvPr/>
          </p:nvCxnSpPr>
          <p:spPr>
            <a:xfrm flipV="1">
              <a:off x="2289392" y="3545122"/>
              <a:ext cx="1839122" cy="83184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0"/>
              <a:endCxn id="13" idx="2"/>
            </p:cNvCxnSpPr>
            <p:nvPr/>
          </p:nvCxnSpPr>
          <p:spPr>
            <a:xfrm flipV="1">
              <a:off x="3184073" y="3545122"/>
              <a:ext cx="944440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2" idx="0"/>
              <a:endCxn id="13" idx="2"/>
            </p:cNvCxnSpPr>
            <p:nvPr/>
          </p:nvCxnSpPr>
          <p:spPr>
            <a:xfrm flipV="1">
              <a:off x="4064775" y="3545122"/>
              <a:ext cx="63738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13" idx="2"/>
            </p:cNvCxnSpPr>
            <p:nvPr/>
          </p:nvCxnSpPr>
          <p:spPr>
            <a:xfrm flipH="1" flipV="1">
              <a:off x="4128513" y="3545122"/>
              <a:ext cx="856518" cy="8336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0" idx="0"/>
              <a:endCxn id="13" idx="2"/>
            </p:cNvCxnSpPr>
            <p:nvPr/>
          </p:nvCxnSpPr>
          <p:spPr>
            <a:xfrm flipH="1" flipV="1">
              <a:off x="4128513" y="3545122"/>
              <a:ext cx="1862103" cy="8418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0" idx="0"/>
              <a:endCxn id="14" idx="2"/>
            </p:cNvCxnSpPr>
            <p:nvPr/>
          </p:nvCxnSpPr>
          <p:spPr>
            <a:xfrm flipV="1">
              <a:off x="2289391" y="3541498"/>
              <a:ext cx="2935422" cy="8354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1" idx="0"/>
              <a:endCxn id="14" idx="2"/>
            </p:cNvCxnSpPr>
            <p:nvPr/>
          </p:nvCxnSpPr>
          <p:spPr>
            <a:xfrm flipV="1">
              <a:off x="3184074" y="3541498"/>
              <a:ext cx="2040740" cy="8291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2" idx="0"/>
              <a:endCxn id="14" idx="2"/>
            </p:cNvCxnSpPr>
            <p:nvPr/>
          </p:nvCxnSpPr>
          <p:spPr>
            <a:xfrm flipV="1">
              <a:off x="4064776" y="3541498"/>
              <a:ext cx="1160038" cy="8291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endCxn id="14" idx="2"/>
            </p:cNvCxnSpPr>
            <p:nvPr/>
          </p:nvCxnSpPr>
          <p:spPr>
            <a:xfrm flipV="1">
              <a:off x="5097812" y="3541498"/>
              <a:ext cx="127002" cy="8372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0" idx="0"/>
              <a:endCxn id="14" idx="2"/>
            </p:cNvCxnSpPr>
            <p:nvPr/>
          </p:nvCxnSpPr>
          <p:spPr>
            <a:xfrm flipH="1" flipV="1">
              <a:off x="5224814" y="3541498"/>
              <a:ext cx="765803" cy="8454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/>
            <p:cNvSpPr/>
            <p:nvPr/>
          </p:nvSpPr>
          <p:spPr>
            <a:xfrm>
              <a:off x="4742125" y="4657405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742124" y="4391613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libri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018138" y="2701879"/>
            <a:ext cx="2125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63334"/>
                </a:solidFill>
              </a:rPr>
              <a:t>1. DC Leaf-Spine  Fabric Underlay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60107" y="1421319"/>
            <a:ext cx="1895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63334"/>
                </a:solidFill>
              </a:rPr>
              <a:t>2. Virtual Network Overlay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3587301" y="1314144"/>
            <a:ext cx="2827720" cy="1053355"/>
            <a:chOff x="3587301" y="1314144"/>
            <a:chExt cx="2827720" cy="1053355"/>
          </a:xfrm>
        </p:grpSpPr>
        <p:grpSp>
          <p:nvGrpSpPr>
            <p:cNvPr id="43" name="Group 42"/>
            <p:cNvGrpSpPr/>
            <p:nvPr/>
          </p:nvGrpSpPr>
          <p:grpSpPr>
            <a:xfrm>
              <a:off x="3587301" y="1747791"/>
              <a:ext cx="660418" cy="619708"/>
              <a:chOff x="4198307" y="2555416"/>
              <a:chExt cx="660418" cy="619708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V="1">
                <a:off x="4553621" y="256699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>
              <a:off x="4701541" y="1744485"/>
              <a:ext cx="660418" cy="608128"/>
              <a:chOff x="4198307" y="2555416"/>
              <a:chExt cx="660418" cy="608128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V="1">
                <a:off x="4548210" y="255541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5754603" y="1744485"/>
              <a:ext cx="660418" cy="608128"/>
              <a:chOff x="4198307" y="2555416"/>
              <a:chExt cx="660418" cy="608128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 flipV="1">
                <a:off x="4548210" y="255541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Straight Connector 50"/>
            <p:cNvCxnSpPr/>
            <p:nvPr/>
          </p:nvCxnSpPr>
          <p:spPr>
            <a:xfrm flipV="1">
              <a:off x="3739465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4150720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4852816" y="1534274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5273326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5906250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3595189" y="1314144"/>
              <a:ext cx="277858" cy="2168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134397" y="1314144"/>
              <a:ext cx="277858" cy="2168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025447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767321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713887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854656" y="1651543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4953524" y="1648237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014069" y="1658113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Curved Connector 67"/>
            <p:cNvCxnSpPr/>
            <p:nvPr/>
          </p:nvCxnSpPr>
          <p:spPr>
            <a:xfrm rot="5400000" flipH="1" flipV="1">
              <a:off x="4484777" y="1334915"/>
              <a:ext cx="3306" cy="1226765"/>
            </a:xfrm>
            <a:prstGeom prst="curvedConnector3">
              <a:avLst>
                <a:gd name="adj1" fmla="val -30912553"/>
              </a:avLst>
            </a:prstGeom>
            <a:ln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urved Connector 70"/>
            <p:cNvCxnSpPr/>
            <p:nvPr/>
          </p:nvCxnSpPr>
          <p:spPr>
            <a:xfrm rot="5400000" flipH="1" flipV="1">
              <a:off x="5565254" y="1338222"/>
              <a:ext cx="3306" cy="1226765"/>
            </a:xfrm>
            <a:prstGeom prst="curvedConnector3">
              <a:avLst>
                <a:gd name="adj1" fmla="val -30912553"/>
              </a:avLst>
            </a:prstGeom>
            <a:ln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/>
          <p:cNvSpPr txBox="1"/>
          <p:nvPr/>
        </p:nvSpPr>
        <p:spPr>
          <a:xfrm>
            <a:off x="189783" y="1197707"/>
            <a:ext cx="2877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63334"/>
                </a:solidFill>
              </a:rPr>
              <a:t>3. Unified SDN Control</a:t>
            </a:r>
          </a:p>
          <a:p>
            <a:r>
              <a:rPr lang="en-US">
                <a:solidFill>
                  <a:srgbClr val="963334"/>
                </a:solidFill>
              </a:rPr>
              <a:t>over underlay &amp; overlay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2930" y="2014678"/>
            <a:ext cx="2261315" cy="1027250"/>
          </a:xfrm>
          <a:prstGeom prst="roundRect">
            <a:avLst/>
          </a:prstGeom>
          <a:solidFill>
            <a:srgbClr val="993333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FFFF"/>
                </a:solidFill>
                <a:latin typeface="Calibri"/>
              </a:rPr>
              <a:t>ONOS </a:t>
            </a:r>
          </a:p>
          <a:p>
            <a:pPr algn="ctr"/>
            <a:r>
              <a:rPr lang="en-US" sz="2000" dirty="0">
                <a:solidFill>
                  <a:srgbClr val="FFFFFF"/>
                </a:solidFill>
                <a:latin typeface="Calibri"/>
              </a:rPr>
              <a:t>Controller Cluster &amp; Apps</a:t>
            </a:r>
          </a:p>
        </p:txBody>
      </p:sp>
      <p:cxnSp>
        <p:nvCxnSpPr>
          <p:cNvPr id="75" name="Straight Arrow Connector 74"/>
          <p:cNvCxnSpPr>
            <a:stCxn id="73" idx="3"/>
          </p:cNvCxnSpPr>
          <p:nvPr/>
        </p:nvCxnSpPr>
        <p:spPr>
          <a:xfrm flipV="1">
            <a:off x="2354245" y="1858485"/>
            <a:ext cx="1177124" cy="669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3" idx="3"/>
          </p:cNvCxnSpPr>
          <p:nvPr/>
        </p:nvCxnSpPr>
        <p:spPr>
          <a:xfrm>
            <a:off x="2354245" y="2528303"/>
            <a:ext cx="1240944" cy="445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913819" y="4099114"/>
            <a:ext cx="765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963334"/>
                </a:solidFill>
              </a:rPr>
              <a:t>Unique combination of these three components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88020" y="6407146"/>
            <a:ext cx="765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1"/>
                </a:solidFill>
              </a:rPr>
              <a:t>Trellis is the enabling Network Infrastructure for CORD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2930" y="4477754"/>
            <a:ext cx="9051070" cy="1690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400" b="1" dirty="0">
                <a:solidFill>
                  <a:srgbClr val="3A81BA"/>
                </a:solidFill>
              </a:rPr>
              <a:t>Trellis Benefits</a:t>
            </a:r>
          </a:p>
          <a:p>
            <a:r>
              <a:rPr lang="en-US">
                <a:solidFill>
                  <a:schemeClr val="accent6"/>
                </a:solidFill>
              </a:rPr>
              <a:t>Common control </a:t>
            </a:r>
            <a:r>
              <a:rPr lang="en-US"/>
              <a:t>over underlay &amp; overlay networks enable simple, efficient impls of: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1600"/>
              <a:t>Distributed Virtual Routing for tenant networks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1600"/>
              <a:t>Optimized delivery of multicast traffic streams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1600"/>
              <a:t>and many more optimizations &amp; new capabilities to be introduced in the near future</a:t>
            </a:r>
          </a:p>
        </p:txBody>
      </p:sp>
      <p:pic>
        <p:nvPicPr>
          <p:cNvPr id="69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097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/>
      <p:bldP spid="65" grpId="0"/>
      <p:bldP spid="72" grpId="0"/>
      <p:bldP spid="73" grpId="0" animBg="1"/>
      <p:bldP spid="86" grpId="0"/>
      <p:bldP spid="87" grpId="0"/>
      <p:bldP spid="8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44" y="4931569"/>
            <a:ext cx="1030596" cy="1647008"/>
          </a:xfrm>
          <a:prstGeom prst="rect">
            <a:avLst/>
          </a:prstGeom>
        </p:spPr>
      </p:pic>
      <p:pic>
        <p:nvPicPr>
          <p:cNvPr id="104" name="Picture 103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07" y="4931569"/>
            <a:ext cx="1030596" cy="1647008"/>
          </a:xfrm>
          <a:prstGeom prst="rect">
            <a:avLst/>
          </a:prstGeom>
        </p:spPr>
      </p:pic>
      <p:pic>
        <p:nvPicPr>
          <p:cNvPr id="105" name="Picture 104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17" y="4931569"/>
            <a:ext cx="1030596" cy="1647008"/>
          </a:xfrm>
          <a:prstGeom prst="rect">
            <a:avLst/>
          </a:prstGeom>
        </p:spPr>
      </p:pic>
      <p:pic>
        <p:nvPicPr>
          <p:cNvPr id="106" name="Picture 10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10" y="4931569"/>
            <a:ext cx="1030596" cy="1647008"/>
          </a:xfrm>
          <a:prstGeom prst="rect">
            <a:avLst/>
          </a:prstGeom>
        </p:spPr>
      </p:pic>
      <p:pic>
        <p:nvPicPr>
          <p:cNvPr id="76" name="Picture 7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9" y="4923870"/>
            <a:ext cx="1030596" cy="1647008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4" y="3"/>
            <a:ext cx="9143999" cy="706783"/>
          </a:xfrm>
        </p:spPr>
        <p:txBody>
          <a:bodyPr/>
          <a:lstStyle/>
          <a:p>
            <a:r>
              <a:rPr lang="en-US" sz="3200" b="1" dirty="0">
                <a:solidFill>
                  <a:srgbClr val="FFFFFF"/>
                </a:solidFill>
                <a:latin typeface="Calibri"/>
                <a:cs typeface="Calibri"/>
              </a:rPr>
              <a:t>CORD Architecture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360283" y="5260452"/>
            <a:ext cx="1244861" cy="1019953"/>
            <a:chOff x="433748" y="4822049"/>
            <a:chExt cx="1244861" cy="1019953"/>
          </a:xfrm>
        </p:grpSpPr>
        <p:sp>
          <p:nvSpPr>
            <p:cNvPr id="75" name="Rectangle 74"/>
            <p:cNvSpPr/>
            <p:nvPr/>
          </p:nvSpPr>
          <p:spPr>
            <a:xfrm>
              <a:off x="975743" y="4822049"/>
              <a:ext cx="702866" cy="1019953"/>
            </a:xfrm>
            <a:prstGeom prst="rect">
              <a:avLst/>
            </a:prstGeom>
            <a:solidFill>
              <a:srgbClr val="D6E6F2"/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29" tIns="45665" rIns="91329" bIns="45665" rtlCol="0" anchor="ctr"/>
            <a:lstStyle/>
            <a:p>
              <a:pPr algn="ctr" defTabSz="913892"/>
              <a:r>
                <a:rPr lang="en-US" sz="14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R,E,M-Access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433748" y="50026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42587" y="51550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3632" y="5287612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51430" y="5417925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49228" y="5559283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-73461" y="6115197"/>
            <a:ext cx="99562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</a:rPr>
              <a:t>Access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Arial"/>
              </a:rPr>
              <a:t>Links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Picture 8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74" y="4912826"/>
            <a:ext cx="1030596" cy="1647008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8615448" y="4474257"/>
            <a:ext cx="831072" cy="1412944"/>
            <a:chOff x="7867365" y="4035854"/>
            <a:chExt cx="964731" cy="1412944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8290097" y="4362016"/>
              <a:ext cx="541999" cy="0"/>
            </a:xfrm>
            <a:prstGeom prst="line">
              <a:avLst/>
            </a:prstGeom>
            <a:ln w="76200" cmpd="sng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8290097" y="4577855"/>
              <a:ext cx="541999" cy="0"/>
            </a:xfrm>
            <a:prstGeom prst="line">
              <a:avLst/>
            </a:prstGeom>
            <a:ln w="76200" cmpd="sng"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8290097" y="4822047"/>
              <a:ext cx="541999" cy="0"/>
            </a:xfrm>
            <a:prstGeom prst="line">
              <a:avLst/>
            </a:prstGeom>
            <a:ln w="76200" cmpd="sng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290097" y="5051749"/>
              <a:ext cx="541999" cy="0"/>
            </a:xfrm>
            <a:prstGeom prst="line">
              <a:avLst/>
            </a:prstGeom>
            <a:ln w="76200" cmpd="sng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290097" y="5279241"/>
              <a:ext cx="541999" cy="0"/>
            </a:xfrm>
            <a:prstGeom prst="line">
              <a:avLst/>
            </a:prstGeom>
            <a:ln w="76200" cmpd="sng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8290097" y="4138939"/>
              <a:ext cx="541999" cy="0"/>
            </a:xfrm>
            <a:prstGeom prst="line">
              <a:avLst/>
            </a:prstGeom>
            <a:ln w="76200" cmpd="sng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867365" y="4035854"/>
              <a:ext cx="683988" cy="14129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329" tIns="45665" rIns="91329" bIns="45665" rtlCol="0" anchor="ctr"/>
            <a:lstStyle/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Metro</a:t>
              </a:r>
            </a:p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Router</a:t>
              </a:r>
              <a:endParaRPr lang="en-US" sz="1100" b="1" kern="0" dirty="0">
                <a:solidFill>
                  <a:srgbClr val="963334">
                    <a:lumMod val="75000"/>
                  </a:srgbClr>
                </a:solidFill>
                <a:latin typeface="Calibri"/>
                <a:cs typeface="Calibri"/>
                <a:sym typeface="Arial"/>
                <a:rtl val="0"/>
              </a:endParaRPr>
            </a:p>
          </p:txBody>
        </p:sp>
      </p:grpSp>
      <p:sp>
        <p:nvSpPr>
          <p:cNvPr id="102" name="Rounded Rectangle 101"/>
          <p:cNvSpPr/>
          <p:nvPr/>
        </p:nvSpPr>
        <p:spPr>
          <a:xfrm>
            <a:off x="974553" y="2372947"/>
            <a:ext cx="7052578" cy="5400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Calibri"/>
              </a:rPr>
              <a:t>ONOS Controller Cluster</a:t>
            </a:r>
            <a:endParaRPr lang="en-US" sz="20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97261" y="1595997"/>
            <a:ext cx="1134085" cy="6791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vRouter</a:t>
            </a:r>
          </a:p>
          <a:p>
            <a:pPr algn="ctr"/>
            <a:r>
              <a:rPr lang="en-US" b="1"/>
              <a:t>Control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982334" y="1618822"/>
            <a:ext cx="1134085" cy="67912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Other Apps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3911221" y="1604733"/>
            <a:ext cx="1525323" cy="6791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Overlay</a:t>
            </a:r>
          </a:p>
          <a:p>
            <a:pPr algn="ctr"/>
            <a:r>
              <a:rPr lang="en-US" b="1"/>
              <a:t>Control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5520506" y="1608326"/>
            <a:ext cx="1284897" cy="6791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Underlay Control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191176" y="1604733"/>
            <a:ext cx="1072637" cy="6791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Other</a:t>
            </a:r>
          </a:p>
          <a:p>
            <a:pPr algn="ctr"/>
            <a:r>
              <a:rPr lang="en-US" b="1"/>
              <a:t>Apps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974553" y="935448"/>
            <a:ext cx="7052578" cy="5400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Calibri"/>
              </a:rPr>
              <a:t>XOS</a:t>
            </a:r>
            <a:endParaRPr lang="en-US" sz="20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2106002" y="5679495"/>
            <a:ext cx="473833" cy="208331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2106002" y="5962895"/>
            <a:ext cx="473833" cy="212099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116497" y="6248915"/>
            <a:ext cx="473833" cy="208748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3542193" y="5672010"/>
            <a:ext cx="473833" cy="201453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4873080" y="5982280"/>
            <a:ext cx="473833" cy="16946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179596" y="5726015"/>
            <a:ext cx="473833" cy="19482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861428" y="5717644"/>
            <a:ext cx="473833" cy="200869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6190985" y="5993485"/>
            <a:ext cx="473833" cy="19245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7486205" y="6013767"/>
            <a:ext cx="473833" cy="161227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3542193" y="5961287"/>
            <a:ext cx="473833" cy="166175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4862564" y="6229253"/>
            <a:ext cx="473833" cy="194823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4" name="Rounded Rectangle 123"/>
          <p:cNvSpPr/>
          <p:nvPr/>
        </p:nvSpPr>
        <p:spPr>
          <a:xfrm>
            <a:off x="6180490" y="6256795"/>
            <a:ext cx="473833" cy="18415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7486205" y="6246298"/>
            <a:ext cx="473833" cy="17599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3533822" y="6225306"/>
            <a:ext cx="473833" cy="176917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7477204" y="5760845"/>
            <a:ext cx="473833" cy="17946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64022" y="5365833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95" name="Oval 94"/>
          <p:cNvSpPr/>
          <p:nvPr/>
        </p:nvSpPr>
        <p:spPr>
          <a:xfrm>
            <a:off x="3489717" y="5376319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97" name="Oval 96"/>
          <p:cNvSpPr/>
          <p:nvPr/>
        </p:nvSpPr>
        <p:spPr>
          <a:xfrm>
            <a:off x="4859768" y="5414886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98" name="Oval 97"/>
          <p:cNvSpPr/>
          <p:nvPr/>
        </p:nvSpPr>
        <p:spPr>
          <a:xfrm>
            <a:off x="6161658" y="5414886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99" name="Oval 98"/>
          <p:cNvSpPr/>
          <p:nvPr/>
        </p:nvSpPr>
        <p:spPr>
          <a:xfrm>
            <a:off x="7461324" y="5414886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7354" y="647167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666666"/>
                </a:solidFill>
              </a:rPr>
              <a:t>3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795727" y="3286978"/>
            <a:ext cx="7834542" cy="1958298"/>
            <a:chOff x="795727" y="3296455"/>
            <a:chExt cx="7834542" cy="1958298"/>
          </a:xfrm>
        </p:grpSpPr>
        <p:grpSp>
          <p:nvGrpSpPr>
            <p:cNvPr id="6" name="Group 5"/>
            <p:cNvGrpSpPr/>
            <p:nvPr/>
          </p:nvGrpSpPr>
          <p:grpSpPr>
            <a:xfrm>
              <a:off x="795727" y="3296455"/>
              <a:ext cx="7045731" cy="1730339"/>
              <a:chOff x="2005472" y="3314714"/>
              <a:chExt cx="4863371" cy="1569475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828386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3709088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634928" y="438695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634929" y="465274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773960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885605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869125" y="3314714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936191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23" name="Straight Connector 22"/>
              <p:cNvCxnSpPr>
                <a:stCxn id="32" idx="0"/>
                <a:endCxn id="19" idx="2"/>
              </p:cNvCxnSpPr>
              <p:nvPr/>
            </p:nvCxnSpPr>
            <p:spPr>
              <a:xfrm flipV="1">
                <a:off x="2361161" y="3545122"/>
                <a:ext cx="768488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33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5" cy="8254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14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6" cy="109128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34" idx="0"/>
                <a:endCxn id="19" idx="2"/>
              </p:cNvCxnSpPr>
              <p:nvPr/>
            </p:nvCxnSpPr>
            <p:spPr>
              <a:xfrm flipH="1" flipV="1">
                <a:off x="3129649" y="3545122"/>
                <a:ext cx="935127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1968163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16" idx="0"/>
                <a:endCxn id="19" idx="2"/>
              </p:cNvCxnSpPr>
              <p:nvPr/>
            </p:nvCxnSpPr>
            <p:spPr>
              <a:xfrm flipH="1" flipV="1">
                <a:off x="3129649" y="3545122"/>
                <a:ext cx="2860968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3739194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31"/>
              <p:cNvSpPr/>
              <p:nvPr/>
            </p:nvSpPr>
            <p:spPr>
              <a:xfrm>
                <a:off x="2005472" y="4376966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828385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3709087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35" name="Straight Connector 34"/>
              <p:cNvCxnSpPr>
                <a:stCxn id="32" idx="0"/>
                <a:endCxn id="20" idx="2"/>
              </p:cNvCxnSpPr>
              <p:nvPr/>
            </p:nvCxnSpPr>
            <p:spPr>
              <a:xfrm flipV="1">
                <a:off x="2361161" y="3545122"/>
                <a:ext cx="1880133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0"/>
                <a:endCxn id="20" idx="2"/>
              </p:cNvCxnSpPr>
              <p:nvPr/>
            </p:nvCxnSpPr>
            <p:spPr>
              <a:xfrm flipV="1">
                <a:off x="3184074" y="3545122"/>
                <a:ext cx="1057220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4" idx="0"/>
                <a:endCxn id="20" idx="2"/>
              </p:cNvCxnSpPr>
              <p:nvPr/>
            </p:nvCxnSpPr>
            <p:spPr>
              <a:xfrm flipV="1">
                <a:off x="4064776" y="3545122"/>
                <a:ext cx="176518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85651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6" idx="0"/>
                <a:endCxn id="20" idx="2"/>
              </p:cNvCxnSpPr>
              <p:nvPr/>
            </p:nvCxnSpPr>
            <p:spPr>
              <a:xfrm flipH="1" flipV="1">
                <a:off x="4241294" y="3545122"/>
                <a:ext cx="174932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2627549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2" idx="0"/>
                <a:endCxn id="21" idx="2"/>
              </p:cNvCxnSpPr>
              <p:nvPr/>
            </p:nvCxnSpPr>
            <p:spPr>
              <a:xfrm flipV="1">
                <a:off x="2361161" y="3541498"/>
                <a:ext cx="2863653" cy="8354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2" idx="0"/>
                <a:endCxn id="22" idx="2"/>
              </p:cNvCxnSpPr>
              <p:nvPr/>
            </p:nvCxnSpPr>
            <p:spPr>
              <a:xfrm flipV="1">
                <a:off x="2361161" y="3545122"/>
                <a:ext cx="3930719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3" idx="0"/>
                <a:endCxn id="21" idx="2"/>
              </p:cNvCxnSpPr>
              <p:nvPr/>
            </p:nvCxnSpPr>
            <p:spPr>
              <a:xfrm flipV="1">
                <a:off x="3184074" y="3541498"/>
                <a:ext cx="2040740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33" idx="0"/>
                <a:endCxn id="22" idx="2"/>
              </p:cNvCxnSpPr>
              <p:nvPr/>
            </p:nvCxnSpPr>
            <p:spPr>
              <a:xfrm flipV="1">
                <a:off x="3184074" y="3545122"/>
                <a:ext cx="3107806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34" idx="0"/>
                <a:endCxn id="21" idx="2"/>
              </p:cNvCxnSpPr>
              <p:nvPr/>
            </p:nvCxnSpPr>
            <p:spPr>
              <a:xfrm flipV="1">
                <a:off x="4064776" y="3541498"/>
                <a:ext cx="1160038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34" idx="0"/>
                <a:endCxn id="22" idx="2"/>
              </p:cNvCxnSpPr>
              <p:nvPr/>
            </p:nvCxnSpPr>
            <p:spPr>
              <a:xfrm flipV="1">
                <a:off x="4064776" y="3545122"/>
                <a:ext cx="2227104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endCxn id="21" idx="2"/>
              </p:cNvCxnSpPr>
              <p:nvPr/>
            </p:nvCxnSpPr>
            <p:spPr>
              <a:xfrm flipV="1">
                <a:off x="5097812" y="3541498"/>
                <a:ext cx="127002" cy="83728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endCxn id="22" idx="2"/>
              </p:cNvCxnSpPr>
              <p:nvPr/>
            </p:nvCxnSpPr>
            <p:spPr>
              <a:xfrm flipV="1">
                <a:off x="5097812" y="3545122"/>
                <a:ext cx="119406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16" idx="0"/>
                <a:endCxn id="21" idx="2"/>
              </p:cNvCxnSpPr>
              <p:nvPr/>
            </p:nvCxnSpPr>
            <p:spPr>
              <a:xfrm flipH="1" flipV="1">
                <a:off x="5224814" y="3541498"/>
                <a:ext cx="765803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endCxn id="21" idx="2"/>
              </p:cNvCxnSpPr>
              <p:nvPr/>
            </p:nvCxnSpPr>
            <p:spPr>
              <a:xfrm flipH="1" flipV="1">
                <a:off x="5224814" y="3541498"/>
                <a:ext cx="1644029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22" idx="2"/>
                <a:endCxn id="16" idx="0"/>
              </p:cNvCxnSpPr>
              <p:nvPr/>
            </p:nvCxnSpPr>
            <p:spPr>
              <a:xfrm flipH="1">
                <a:off x="5990617" y="3545122"/>
                <a:ext cx="3012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22" idx="2"/>
              </p:cNvCxnSpPr>
              <p:nvPr/>
            </p:nvCxnSpPr>
            <p:spPr>
              <a:xfrm>
                <a:off x="6291880" y="3545122"/>
                <a:ext cx="5769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ounded Rectangle 58"/>
              <p:cNvSpPr/>
              <p:nvPr/>
            </p:nvSpPr>
            <p:spPr>
              <a:xfrm>
                <a:off x="4742125" y="4657405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4742124" y="439161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2005473" y="464275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</p:grpSp>
        <p:sp>
          <p:nvSpPr>
            <p:cNvPr id="77" name="Rounded Rectangle 76"/>
            <p:cNvSpPr/>
            <p:nvPr/>
          </p:nvSpPr>
          <p:spPr>
            <a:xfrm>
              <a:off x="7294410" y="4472284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294410" y="4776766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cxnSp>
          <p:nvCxnSpPr>
            <p:cNvPr id="96" name="Straight Connector 95"/>
            <p:cNvCxnSpPr>
              <a:stCxn id="77" idx="3"/>
            </p:cNvCxnSpPr>
            <p:nvPr/>
          </p:nvCxnSpPr>
          <p:spPr>
            <a:xfrm>
              <a:off x="8325006" y="4597298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8339827" y="4929609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1493520" y="4717611"/>
              <a:ext cx="0" cy="53714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066800" y="5021654"/>
              <a:ext cx="0" cy="2330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 9"/>
          <p:cNvSpPr/>
          <p:nvPr/>
        </p:nvSpPr>
        <p:spPr>
          <a:xfrm>
            <a:off x="487673" y="1534751"/>
            <a:ext cx="7892466" cy="4152007"/>
          </a:xfrm>
          <a:custGeom>
            <a:avLst/>
            <a:gdLst>
              <a:gd name="connsiteX0" fmla="*/ 132087 w 7892466"/>
              <a:gd name="connsiteY0" fmla="*/ 2621372 h 4152007"/>
              <a:gd name="connsiteX1" fmla="*/ 1899927 w 7892466"/>
              <a:gd name="connsiteY1" fmla="*/ 1432652 h 4152007"/>
              <a:gd name="connsiteX2" fmla="*/ 3058167 w 7892466"/>
              <a:gd name="connsiteY2" fmla="*/ 670652 h 4152007"/>
              <a:gd name="connsiteX3" fmla="*/ 3302007 w 7892466"/>
              <a:gd name="connsiteY3" fmla="*/ 71212 h 4152007"/>
              <a:gd name="connsiteX4" fmla="*/ 3606807 w 7892466"/>
              <a:gd name="connsiteY4" fmla="*/ 10252 h 4152007"/>
              <a:gd name="connsiteX5" fmla="*/ 5191767 w 7892466"/>
              <a:gd name="connsiteY5" fmla="*/ 10252 h 4152007"/>
              <a:gd name="connsiteX6" fmla="*/ 7193287 w 7892466"/>
              <a:gd name="connsiteY6" fmla="*/ 92 h 4152007"/>
              <a:gd name="connsiteX7" fmla="*/ 7670807 w 7892466"/>
              <a:gd name="connsiteY7" fmla="*/ 40732 h 4152007"/>
              <a:gd name="connsiteX8" fmla="*/ 7772407 w 7892466"/>
              <a:gd name="connsiteY8" fmla="*/ 345532 h 4152007"/>
              <a:gd name="connsiteX9" fmla="*/ 7772407 w 7892466"/>
              <a:gd name="connsiteY9" fmla="*/ 1310732 h 4152007"/>
              <a:gd name="connsiteX10" fmla="*/ 7813047 w 7892466"/>
              <a:gd name="connsiteY10" fmla="*/ 2682332 h 4152007"/>
              <a:gd name="connsiteX11" fmla="*/ 7863847 w 7892466"/>
              <a:gd name="connsiteY11" fmla="*/ 3535772 h 4152007"/>
              <a:gd name="connsiteX12" fmla="*/ 7874007 w 7892466"/>
              <a:gd name="connsiteY12" fmla="*/ 3962492 h 4152007"/>
              <a:gd name="connsiteX13" fmla="*/ 7609847 w 7892466"/>
              <a:gd name="connsiteY13" fmla="*/ 4135212 h 4152007"/>
              <a:gd name="connsiteX14" fmla="*/ 5984247 w 7892466"/>
              <a:gd name="connsiteY14" fmla="*/ 4145372 h 4152007"/>
              <a:gd name="connsiteX15" fmla="*/ 4155447 w 7892466"/>
              <a:gd name="connsiteY15" fmla="*/ 4145372 h 4152007"/>
              <a:gd name="connsiteX16" fmla="*/ 2794007 w 7892466"/>
              <a:gd name="connsiteY16" fmla="*/ 4135212 h 4152007"/>
              <a:gd name="connsiteX17" fmla="*/ 1432567 w 7892466"/>
              <a:gd name="connsiteY17" fmla="*/ 4114892 h 4152007"/>
              <a:gd name="connsiteX18" fmla="*/ 1209047 w 7892466"/>
              <a:gd name="connsiteY18" fmla="*/ 3820252 h 4152007"/>
              <a:gd name="connsiteX19" fmla="*/ 1188727 w 7892466"/>
              <a:gd name="connsiteY19" fmla="*/ 3617052 h 4152007"/>
              <a:gd name="connsiteX20" fmla="*/ 284487 w 7892466"/>
              <a:gd name="connsiteY20" fmla="*/ 3627212 h 4152007"/>
              <a:gd name="connsiteX21" fmla="*/ 162567 w 7892466"/>
              <a:gd name="connsiteY21" fmla="*/ 3606892 h 4152007"/>
              <a:gd name="connsiteX22" fmla="*/ 132087 w 7892466"/>
              <a:gd name="connsiteY22" fmla="*/ 3545932 h 4152007"/>
              <a:gd name="connsiteX23" fmla="*/ 132087 w 7892466"/>
              <a:gd name="connsiteY23" fmla="*/ 2621372 h 4152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892466" h="4152007">
                <a:moveTo>
                  <a:pt x="132087" y="2621372"/>
                </a:moveTo>
                <a:cubicBezTo>
                  <a:pt x="426727" y="2269159"/>
                  <a:pt x="1899927" y="1432652"/>
                  <a:pt x="1899927" y="1432652"/>
                </a:cubicBezTo>
                <a:cubicBezTo>
                  <a:pt x="2387607" y="1107532"/>
                  <a:pt x="2824487" y="897559"/>
                  <a:pt x="3058167" y="670652"/>
                </a:cubicBezTo>
                <a:cubicBezTo>
                  <a:pt x="3291847" y="443745"/>
                  <a:pt x="3210567" y="181279"/>
                  <a:pt x="3302007" y="71212"/>
                </a:cubicBezTo>
                <a:cubicBezTo>
                  <a:pt x="3393447" y="-38855"/>
                  <a:pt x="3291847" y="20412"/>
                  <a:pt x="3606807" y="10252"/>
                </a:cubicBezTo>
                <a:cubicBezTo>
                  <a:pt x="3921767" y="92"/>
                  <a:pt x="5191767" y="10252"/>
                  <a:pt x="5191767" y="10252"/>
                </a:cubicBezTo>
                <a:lnTo>
                  <a:pt x="7193287" y="92"/>
                </a:lnTo>
                <a:cubicBezTo>
                  <a:pt x="7606460" y="5172"/>
                  <a:pt x="7574287" y="-16841"/>
                  <a:pt x="7670807" y="40732"/>
                </a:cubicBezTo>
                <a:cubicBezTo>
                  <a:pt x="7767327" y="98305"/>
                  <a:pt x="7755474" y="133865"/>
                  <a:pt x="7772407" y="345532"/>
                </a:cubicBezTo>
                <a:cubicBezTo>
                  <a:pt x="7789340" y="557199"/>
                  <a:pt x="7765634" y="921265"/>
                  <a:pt x="7772407" y="1310732"/>
                </a:cubicBezTo>
                <a:cubicBezTo>
                  <a:pt x="7779180" y="1700199"/>
                  <a:pt x="7797807" y="2311492"/>
                  <a:pt x="7813047" y="2682332"/>
                </a:cubicBezTo>
                <a:cubicBezTo>
                  <a:pt x="7828287" y="3053172"/>
                  <a:pt x="7853687" y="3322412"/>
                  <a:pt x="7863847" y="3535772"/>
                </a:cubicBezTo>
                <a:cubicBezTo>
                  <a:pt x="7874007" y="3749132"/>
                  <a:pt x="7916340" y="3862585"/>
                  <a:pt x="7874007" y="3962492"/>
                </a:cubicBezTo>
                <a:cubicBezTo>
                  <a:pt x="7831674" y="4062399"/>
                  <a:pt x="7924807" y="4104732"/>
                  <a:pt x="7609847" y="4135212"/>
                </a:cubicBezTo>
                <a:cubicBezTo>
                  <a:pt x="7294887" y="4165692"/>
                  <a:pt x="5984247" y="4145372"/>
                  <a:pt x="5984247" y="4145372"/>
                </a:cubicBezTo>
                <a:lnTo>
                  <a:pt x="4155447" y="4145372"/>
                </a:lnTo>
                <a:lnTo>
                  <a:pt x="2794007" y="4135212"/>
                </a:lnTo>
                <a:cubicBezTo>
                  <a:pt x="2340194" y="4130132"/>
                  <a:pt x="1696727" y="4167385"/>
                  <a:pt x="1432567" y="4114892"/>
                </a:cubicBezTo>
                <a:cubicBezTo>
                  <a:pt x="1168407" y="4062399"/>
                  <a:pt x="1249687" y="3903225"/>
                  <a:pt x="1209047" y="3820252"/>
                </a:cubicBezTo>
                <a:cubicBezTo>
                  <a:pt x="1168407" y="3737279"/>
                  <a:pt x="1342820" y="3649225"/>
                  <a:pt x="1188727" y="3617052"/>
                </a:cubicBezTo>
                <a:cubicBezTo>
                  <a:pt x="1034634" y="3584879"/>
                  <a:pt x="455514" y="3628905"/>
                  <a:pt x="284487" y="3627212"/>
                </a:cubicBezTo>
                <a:cubicBezTo>
                  <a:pt x="113460" y="3625519"/>
                  <a:pt x="187967" y="3620439"/>
                  <a:pt x="162567" y="3606892"/>
                </a:cubicBezTo>
                <a:cubicBezTo>
                  <a:pt x="137167" y="3593345"/>
                  <a:pt x="137167" y="3710185"/>
                  <a:pt x="132087" y="3545932"/>
                </a:cubicBezTo>
                <a:cubicBezTo>
                  <a:pt x="127007" y="3381679"/>
                  <a:pt x="-162553" y="2973585"/>
                  <a:pt x="132087" y="2621372"/>
                </a:cubicBezTo>
                <a:close/>
              </a:path>
            </a:pathLst>
          </a:custGeom>
          <a:noFill/>
          <a:ln w="381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537714">
            <a:off x="350959" y="3404283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Bookman Old Style"/>
                <a:cs typeface="Bookman Old Style"/>
              </a:rPr>
              <a:t>TRELLIS</a:t>
            </a:r>
          </a:p>
        </p:txBody>
      </p:sp>
    </p:spTree>
    <p:extLst>
      <p:ext uri="{BB962C8B-B14F-4D97-AF65-F5344CB8AC3E}">
        <p14:creationId xmlns:p14="http://schemas.microsoft.com/office/powerpoint/2010/main" val="2589893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5495" y="1022769"/>
            <a:ext cx="8623500" cy="571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latin typeface="+mj-lt"/>
              </a:rPr>
              <a:t>Underlay Fabric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Bare-metal + Open-source = White-Box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L2/L3 Leaf-Spine with SDN Control</a:t>
            </a:r>
          </a:p>
          <a:p>
            <a:pPr lvl="1"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3A81BA"/>
                </a:solidFill>
                <a:latin typeface="+mj-lt"/>
              </a:rPr>
              <a:t>Virtual Network Overlay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OVS and VXLAN with SDN Control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Service chaining</a:t>
            </a: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3A81BA"/>
                </a:solidFill>
                <a:latin typeface="+mj-lt"/>
              </a:rPr>
              <a:t>vRouter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sym typeface="Wingdings"/>
              </a:rPr>
              <a:t>Distributed Virtual Routing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sym typeface="Wingdings"/>
              </a:rPr>
              <a:t>Multicast handling</a:t>
            </a:r>
          </a:p>
          <a:p>
            <a:pPr lvl="1">
              <a:lnSpc>
                <a:spcPct val="120000"/>
              </a:lnSpc>
            </a:pPr>
            <a:endParaRPr lang="en-US" sz="2800" b="1">
              <a:solidFill>
                <a:srgbClr val="3A81BA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4616" y="1021890"/>
            <a:ext cx="8623500" cy="571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latin typeface="+mj-lt"/>
              </a:rPr>
              <a:t>Underlay Fabric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Bare-metal + Open-source = White-Box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L2/L3 Leaf-Spine with SDN Control</a:t>
            </a:r>
          </a:p>
          <a:p>
            <a:pPr lvl="1"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chemeClr val="bg1">
                    <a:lumMod val="85000"/>
                  </a:schemeClr>
                </a:solidFill>
                <a:latin typeface="+mj-lt"/>
              </a:rPr>
              <a:t>Virtual Network Overlay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chemeClr val="bg1">
                    <a:lumMod val="85000"/>
                  </a:schemeClr>
                </a:solidFill>
                <a:sym typeface="Wingdings"/>
              </a:rPr>
              <a:t>OVS and VXLAN with SDN Control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chemeClr val="bg1">
                    <a:lumMod val="85000"/>
                  </a:schemeClr>
                </a:solidFill>
                <a:sym typeface="Wingdings"/>
              </a:rPr>
              <a:t>Service chaining</a:t>
            </a:r>
          </a:p>
          <a:p>
            <a:pPr>
              <a:lnSpc>
                <a:spcPct val="120000"/>
              </a:lnSpc>
            </a:pPr>
            <a:endParaRPr lang="en-US" sz="2200">
              <a:solidFill>
                <a:schemeClr val="bg1">
                  <a:lumMod val="85000"/>
                </a:schemeClr>
              </a:solidFill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chemeClr val="bg1">
                    <a:lumMod val="85000"/>
                  </a:schemeClr>
                </a:solidFill>
                <a:latin typeface="+mj-lt"/>
              </a:rPr>
              <a:t>vRouter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chemeClr val="bg1">
                    <a:lumMod val="85000"/>
                  </a:schemeClr>
                </a:solidFill>
                <a:sym typeface="Wingdings"/>
              </a:rPr>
              <a:t>Distributed Virtual Routing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chemeClr val="bg1">
                    <a:lumMod val="85000"/>
                  </a:schemeClr>
                </a:solidFill>
                <a:sym typeface="Wingdings"/>
              </a:rPr>
              <a:t>Multicast handling</a:t>
            </a:r>
          </a:p>
          <a:p>
            <a:pPr lvl="1">
              <a:lnSpc>
                <a:spcPct val="120000"/>
              </a:lnSpc>
            </a:pPr>
            <a:endParaRPr lang="en-US" sz="2800" b="1">
              <a:solidFill>
                <a:srgbClr val="3A81BA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822775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70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roup 64"/>
          <p:cNvGrpSpPr/>
          <p:nvPr/>
        </p:nvGrpSpPr>
        <p:grpSpPr>
          <a:xfrm>
            <a:off x="142902" y="3399247"/>
            <a:ext cx="4573403" cy="3101171"/>
            <a:chOff x="10362" y="3399245"/>
            <a:chExt cx="4573403" cy="3101171"/>
          </a:xfrm>
        </p:grpSpPr>
        <p:sp>
          <p:nvSpPr>
            <p:cNvPr id="3" name="Rounded Rectangle 2"/>
            <p:cNvSpPr/>
            <p:nvPr/>
          </p:nvSpPr>
          <p:spPr>
            <a:xfrm>
              <a:off x="557211" y="4651557"/>
              <a:ext cx="2708374" cy="888685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0000"/>
                  </a:solidFill>
                  <a:latin typeface="Calibri"/>
                </a:rPr>
                <a:t>White Box SDN </a:t>
              </a:r>
              <a:r>
                <a:rPr lang="en-US" sz="2000" dirty="0" smtClean="0">
                  <a:solidFill>
                    <a:srgbClr val="000000"/>
                  </a:solidFill>
                  <a:latin typeface="Calibri"/>
                </a:rPr>
                <a:t>Switch</a:t>
              </a:r>
            </a:p>
            <a:p>
              <a:pPr algn="ctr"/>
              <a:r>
                <a:rPr lang="en-US" sz="2000" dirty="0">
                  <a:solidFill>
                    <a:srgbClr val="C0504D"/>
                  </a:solidFill>
                  <a:latin typeface="Calibri"/>
                </a:rPr>
                <a:t>Accton 6712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362" y="3399245"/>
              <a:ext cx="18401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504D"/>
                  </a:solidFill>
                  <a:latin typeface="Calibri"/>
                </a:rPr>
                <a:t>Leaf Switch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868221" y="5553200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033580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227965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650320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828638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1438405" y="5648827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746313" y="5645731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93098" y="5655593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7758" y="5915640"/>
              <a:ext cx="3076884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24 x 40G ports downlink to servers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 and OLTs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3786" y="3728862"/>
              <a:ext cx="4101904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8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x 40G ports uplink to different spine switches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ECMP across all uplink ports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898882" y="4296278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271040" y="428942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706432" y="429763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55321" y="428942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853703" y="428942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482955" y="429763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3" idx="3"/>
            </p:cNvCxnSpPr>
            <p:nvPr/>
          </p:nvCxnSpPr>
          <p:spPr>
            <a:xfrm>
              <a:off x="3265585" y="5095900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274315" y="5111005"/>
              <a:ext cx="1309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GE mgmt.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" y="778013"/>
            <a:ext cx="4767255" cy="2274651"/>
            <a:chOff x="0" y="579238"/>
            <a:chExt cx="4767255" cy="2274651"/>
          </a:xfrm>
        </p:grpSpPr>
        <p:sp>
          <p:nvSpPr>
            <p:cNvPr id="29" name="Rounded Rectangle 28"/>
            <p:cNvSpPr/>
            <p:nvPr/>
          </p:nvSpPr>
          <p:spPr>
            <a:xfrm>
              <a:off x="643030" y="1005030"/>
              <a:ext cx="2708374" cy="88868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White Box SDN </a:t>
              </a: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Switch</a:t>
              </a:r>
            </a:p>
            <a:p>
              <a:pPr algn="ctr"/>
              <a:r>
                <a:rPr lang="en-US" sz="2000" dirty="0">
                  <a:solidFill>
                    <a:srgbClr val="C0504D"/>
                  </a:solidFill>
                  <a:latin typeface="Calibri"/>
                </a:rPr>
                <a:t>Accton 6712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0" y="579238"/>
              <a:ext cx="18401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504D"/>
                  </a:solidFill>
                  <a:latin typeface="Calibri"/>
                </a:rPr>
                <a:t>Spine Switch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4040" y="1906673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1939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13784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73613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14457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524224" y="2002300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32132" y="1999204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78917" y="2009066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4647" y="2269113"/>
              <a:ext cx="3552575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32 x 40G ports downlink to leaf switches</a:t>
              </a:r>
            </a:p>
            <a:p>
              <a:pPr algn="ctr"/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40G QSFP+/DAC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7" name="Straight Connector 46"/>
            <p:cNvCxnSpPr>
              <a:stCxn id="29" idx="3"/>
            </p:cNvCxnSpPr>
            <p:nvPr/>
          </p:nvCxnSpPr>
          <p:spPr>
            <a:xfrm>
              <a:off x="3351404" y="1449373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57805" y="1014829"/>
              <a:ext cx="1309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GE mgmt.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60417" y="1017895"/>
            <a:ext cx="3698995" cy="5237717"/>
            <a:chOff x="5260402" y="1017893"/>
            <a:chExt cx="3698995" cy="5237715"/>
          </a:xfrm>
        </p:grpSpPr>
        <p:grpSp>
          <p:nvGrpSpPr>
            <p:cNvPr id="49" name="Group 48"/>
            <p:cNvGrpSpPr/>
            <p:nvPr/>
          </p:nvGrpSpPr>
          <p:grpSpPr>
            <a:xfrm>
              <a:off x="5270727" y="1721899"/>
              <a:ext cx="3426398" cy="3124369"/>
              <a:chOff x="2314725" y="1520985"/>
              <a:chExt cx="3426398" cy="31243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BRCM </a:t>
                </a:r>
                <a:r>
                  <a:rPr lang="en-US" dirty="0" smtClean="0">
                    <a:solidFill>
                      <a:srgbClr val="000000"/>
                    </a:solidFill>
                    <a:latin typeface="Calibri"/>
                  </a:rPr>
                  <a:t>ASIC</a:t>
                </a:r>
                <a:endParaRPr lang="en-US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OF-</a:t>
                </a:r>
                <a:r>
                  <a:rPr lang="en-US" dirty="0" smtClean="0">
                    <a:solidFill>
                      <a:srgbClr val="000000"/>
                    </a:solidFill>
                    <a:latin typeface="Calibri"/>
                  </a:rPr>
                  <a:t>DPA</a:t>
                </a:r>
                <a:endParaRPr lang="en-US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000000"/>
                    </a:solidFill>
                    <a:latin typeface="Calibri"/>
                  </a:rPr>
                  <a:t>Indigo OF Agent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878563" y="2605052"/>
                <a:ext cx="14952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OF-DPA  API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3933778" y="1565528"/>
                <a:ext cx="14952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 smtClean="0">
                    <a:solidFill>
                      <a:prstClr val="black"/>
                    </a:solidFill>
                    <a:latin typeface="Calibri"/>
                  </a:rPr>
                  <a:t>OpenFlow</a:t>
                </a:r>
                <a:r>
                  <a:rPr lang="en-US" sz="1400" dirty="0" smtClean="0">
                    <a:solidFill>
                      <a:prstClr val="black"/>
                    </a:solidFill>
                    <a:latin typeface="Calibri"/>
                  </a:rPr>
                  <a:t> 1.3</a:t>
                </a:r>
                <a:endParaRPr lang="en-US" sz="1400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260402" y="4932169"/>
              <a:ext cx="369899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OCP: Open Compute Project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ONL: Open Network Linux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ONIE: Open Network Install Environment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BRCM: Broadcom Merchant Silicon ASICs 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OF-DPA: </a:t>
              </a: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OpenFlow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Datapath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Abstraction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60402" y="1017893"/>
              <a:ext cx="3426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504D"/>
                  </a:solidFill>
                  <a:latin typeface="Calibri"/>
                </a:rPr>
                <a:t>Leaf/Spine Switch Software Stack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62261" y="1444900"/>
              <a:ext cx="1204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prstClr val="black"/>
                  </a:solidFill>
                  <a:latin typeface="Calibri"/>
                </a:rPr>
                <a:t>to controller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5356086" y="2272543"/>
            <a:ext cx="1159566" cy="2127039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</a:rPr>
              <a:t>OCP</a:t>
            </a:r>
          </a:p>
          <a:p>
            <a:pPr algn="ctr" defTabSz="914400">
              <a:defRPr/>
            </a:pPr>
            <a:r>
              <a:rPr lang="en-US" sz="1700" kern="0" dirty="0" smtClean="0">
                <a:solidFill>
                  <a:srgbClr val="FFFFFF"/>
                </a:solidFill>
                <a:latin typeface="Arial"/>
              </a:rPr>
              <a:t>Software</a:t>
            </a: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</a:rPr>
              <a:t>-</a:t>
            </a: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</a:rPr>
              <a:t>ONL</a:t>
            </a: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</a:rPr>
              <a:t>ONIE</a:t>
            </a: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325115" y="4405542"/>
            <a:ext cx="3330463" cy="395788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OCP Bare Metal Hardware</a:t>
            </a:r>
          </a:p>
        </p:txBody>
      </p:sp>
      <p:sp>
        <p:nvSpPr>
          <p:cNvPr id="71" name="Text Placeholder 1"/>
          <p:cNvSpPr txBox="1">
            <a:spLocks/>
          </p:cNvSpPr>
          <p:nvPr/>
        </p:nvSpPr>
        <p:spPr>
          <a:xfrm>
            <a:off x="4" y="41299"/>
            <a:ext cx="9143999" cy="70678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b="1">
                <a:solidFill>
                  <a:srgbClr val="FFFFFF"/>
                </a:solidFill>
                <a:latin typeface="Calibri"/>
                <a:cs typeface="Calibri"/>
              </a:rPr>
              <a:t>Underlay Fabric: Open Hardware &amp; Software Stacks</a:t>
            </a:r>
            <a:endParaRPr lang="en-US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40829" y="3569668"/>
            <a:ext cx="0" cy="41828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834584" y="3619136"/>
            <a:ext cx="1495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BRCM SDK API</a:t>
            </a: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07304" y="6478272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716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49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Shape 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18875"/>
            <a:ext cx="9144000" cy="516221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Freeform 38"/>
          <p:cNvSpPr/>
          <p:nvPr/>
        </p:nvSpPr>
        <p:spPr>
          <a:xfrm>
            <a:off x="4601278" y="3878252"/>
            <a:ext cx="287569" cy="1264597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Freeform 45"/>
          <p:cNvSpPr/>
          <p:nvPr/>
        </p:nvSpPr>
        <p:spPr>
          <a:xfrm rot="20239464">
            <a:off x="6190278" y="3966973"/>
            <a:ext cx="670001" cy="1045974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113884" y="2310402"/>
            <a:ext cx="4101592" cy="2509718"/>
          </a:xfrm>
          <a:custGeom>
            <a:avLst/>
            <a:gdLst>
              <a:gd name="connsiteX0" fmla="*/ 0 w 4101592"/>
              <a:gd name="connsiteY0" fmla="*/ 2447254 h 2509718"/>
              <a:gd name="connsiteX1" fmla="*/ 301894 w 4101592"/>
              <a:gd name="connsiteY1" fmla="*/ 1406192 h 2509718"/>
              <a:gd name="connsiteX2" fmla="*/ 301894 w 4101592"/>
              <a:gd name="connsiteY2" fmla="*/ 1406192 h 2509718"/>
              <a:gd name="connsiteX3" fmla="*/ 1863414 w 4101592"/>
              <a:gd name="connsiteY3" fmla="*/ 757 h 2509718"/>
              <a:gd name="connsiteX4" fmla="*/ 3622726 w 4101592"/>
              <a:gd name="connsiteY4" fmla="*/ 1229211 h 2509718"/>
              <a:gd name="connsiteX5" fmla="*/ 4101592 w 4101592"/>
              <a:gd name="connsiteY5" fmla="*/ 2509718 h 250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1592" h="2509718">
                <a:moveTo>
                  <a:pt x="0" y="2447254"/>
                </a:moveTo>
                <a:lnTo>
                  <a:pt x="301894" y="1406192"/>
                </a:lnTo>
                <a:lnTo>
                  <a:pt x="301894" y="1406192"/>
                </a:lnTo>
                <a:cubicBezTo>
                  <a:pt x="562147" y="1171953"/>
                  <a:pt x="1309942" y="30254"/>
                  <a:pt x="1863414" y="757"/>
                </a:cubicBezTo>
                <a:cubicBezTo>
                  <a:pt x="2416886" y="-28740"/>
                  <a:pt x="3249696" y="811051"/>
                  <a:pt x="3622726" y="1229211"/>
                </a:cubicBezTo>
                <a:cubicBezTo>
                  <a:pt x="3995756" y="1647371"/>
                  <a:pt x="4101592" y="2509718"/>
                  <a:pt x="4101592" y="2509718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1134704" y="2279784"/>
            <a:ext cx="5357028" cy="2550747"/>
          </a:xfrm>
          <a:custGeom>
            <a:avLst/>
            <a:gdLst>
              <a:gd name="connsiteX0" fmla="*/ 0 w 5357028"/>
              <a:gd name="connsiteY0" fmla="*/ 2519515 h 2550747"/>
              <a:gd name="connsiteX1" fmla="*/ 135332 w 5357028"/>
              <a:gd name="connsiteY1" fmla="*/ 2175964 h 2550747"/>
              <a:gd name="connsiteX2" fmla="*/ 374765 w 5357028"/>
              <a:gd name="connsiteY2" fmla="*/ 1520095 h 2550747"/>
              <a:gd name="connsiteX3" fmla="*/ 1103474 w 5357028"/>
              <a:gd name="connsiteY3" fmla="*/ 1239008 h 2550747"/>
              <a:gd name="connsiteX4" fmla="*/ 5267527 w 5357028"/>
              <a:gd name="connsiteY4" fmla="*/ 143 h 2550747"/>
              <a:gd name="connsiteX5" fmla="*/ 3914210 w 5357028"/>
              <a:gd name="connsiteY5" fmla="*/ 1322293 h 2550747"/>
              <a:gd name="connsiteX6" fmla="*/ 3383293 w 5357028"/>
              <a:gd name="connsiteY6" fmla="*/ 2550747 h 255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7028" h="2550747">
                <a:moveTo>
                  <a:pt x="0" y="2519515"/>
                </a:moveTo>
                <a:cubicBezTo>
                  <a:pt x="36435" y="2431024"/>
                  <a:pt x="72871" y="2342534"/>
                  <a:pt x="135332" y="2175964"/>
                </a:cubicBezTo>
                <a:cubicBezTo>
                  <a:pt x="197793" y="2009394"/>
                  <a:pt x="213408" y="1676254"/>
                  <a:pt x="374765" y="1520095"/>
                </a:cubicBezTo>
                <a:cubicBezTo>
                  <a:pt x="536122" y="1363936"/>
                  <a:pt x="288014" y="1492333"/>
                  <a:pt x="1103474" y="1239008"/>
                </a:cubicBezTo>
                <a:cubicBezTo>
                  <a:pt x="1918934" y="985683"/>
                  <a:pt x="4799071" y="-13738"/>
                  <a:pt x="5267527" y="143"/>
                </a:cubicBezTo>
                <a:cubicBezTo>
                  <a:pt x="5735983" y="14024"/>
                  <a:pt x="4228249" y="897192"/>
                  <a:pt x="3914210" y="1322293"/>
                </a:cubicBezTo>
                <a:cubicBezTo>
                  <a:pt x="3600171" y="1747394"/>
                  <a:pt x="3383293" y="2550747"/>
                  <a:pt x="3383293" y="2550747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3924618" y="6293800"/>
            <a:ext cx="999372" cy="10410"/>
          </a:xfrm>
          <a:prstGeom prst="line">
            <a:avLst/>
          </a:prstGeom>
          <a:ln w="57150" cmpd="sng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3970517" y="6619421"/>
            <a:ext cx="917985" cy="10410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979796" y="6111613"/>
            <a:ext cx="1526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L2 bridged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79796" y="6482887"/>
            <a:ext cx="1751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IPv4 unicast / MPLS SR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619581" y="2429216"/>
            <a:ext cx="1524420" cy="2210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0" y="27020"/>
            <a:ext cx="89865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alibri"/>
              </a:rPr>
              <a:t>Underlay Fabric Operation</a:t>
            </a:r>
            <a:endParaRPr lang="en-US" sz="3200" b="1" dirty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1520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6" grpId="0" animBg="1"/>
      <p:bldP spid="52" grpId="0" animBg="1"/>
      <p:bldP spid="53" grpId="0" animBg="1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59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ed Rectangle 1"/>
          <p:cNvSpPr/>
          <p:nvPr/>
        </p:nvSpPr>
        <p:spPr>
          <a:xfrm>
            <a:off x="988963" y="3144034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Ingress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Port Table</a:t>
            </a:r>
          </a:p>
        </p:txBody>
      </p:sp>
      <p:sp>
        <p:nvSpPr>
          <p:cNvPr id="3" name="Oval 2"/>
          <p:cNvSpPr/>
          <p:nvPr/>
        </p:nvSpPr>
        <p:spPr>
          <a:xfrm>
            <a:off x="124922" y="3435530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5405" y="3144034"/>
            <a:ext cx="638770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Vlan Table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1470" y="3144034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Termin-ation MAC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525" y="1110197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Multi- 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cast Routing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76525" y="2595157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Unicast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Routing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6525" y="4080109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MPLS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25" y="5523426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Bridging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0758" y="3144034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ACL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Policy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80074" y="4736649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L2 Flood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0074" y="1993353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L3 ECMP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14" name="Oval 13"/>
          <p:cNvSpPr/>
          <p:nvPr/>
        </p:nvSpPr>
        <p:spPr>
          <a:xfrm>
            <a:off x="8511735" y="1908071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5" name="Oval 14"/>
          <p:cNvSpPr/>
          <p:nvPr/>
        </p:nvSpPr>
        <p:spPr>
          <a:xfrm>
            <a:off x="8518393" y="2524294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6" name="Oval 15"/>
          <p:cNvSpPr/>
          <p:nvPr/>
        </p:nvSpPr>
        <p:spPr>
          <a:xfrm>
            <a:off x="8518393" y="3393631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1735" y="4768797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4640" y="5402923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06923" y="1951709"/>
            <a:ext cx="728709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MPLS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Label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06923" y="2593434"/>
            <a:ext cx="728709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MPLS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Label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0074" y="3228424"/>
            <a:ext cx="728709" cy="1169514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L3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Mcast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06923" y="4776632"/>
            <a:ext cx="810772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L2 </a:t>
            </a:r>
            <a:r>
              <a:rPr lang="en-US" sz="1200">
                <a:solidFill>
                  <a:schemeClr val="tx1"/>
                </a:solidFill>
              </a:rPr>
              <a:t>Interface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5402923"/>
            <a:ext cx="810772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L2 </a:t>
            </a:r>
            <a:r>
              <a:rPr lang="en-US" sz="1200">
                <a:solidFill>
                  <a:schemeClr val="tx1"/>
                </a:solidFill>
              </a:rPr>
              <a:t>Interface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cxnSp>
        <p:nvCxnSpPr>
          <p:cNvPr id="26" name="Straight Arrow Connector 25"/>
          <p:cNvCxnSpPr>
            <a:stCxn id="3" idx="6"/>
            <a:endCxn id="2" idx="1"/>
          </p:cNvCxnSpPr>
          <p:nvPr/>
        </p:nvCxnSpPr>
        <p:spPr>
          <a:xfrm flipV="1">
            <a:off x="666248" y="3685387"/>
            <a:ext cx="322715" cy="1040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72" y="3680182"/>
            <a:ext cx="322715" cy="1040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81" y="3658512"/>
            <a:ext cx="322715" cy="1040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1"/>
          </p:cNvCxnSpPr>
          <p:nvPr/>
        </p:nvCxnSpPr>
        <p:spPr>
          <a:xfrm flipV="1">
            <a:off x="3670179" y="1651550"/>
            <a:ext cx="506346" cy="16188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1"/>
          </p:cNvCxnSpPr>
          <p:nvPr/>
        </p:nvCxnSpPr>
        <p:spPr>
          <a:xfrm flipV="1">
            <a:off x="3670179" y="3136510"/>
            <a:ext cx="506346" cy="4031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70179" y="3945651"/>
            <a:ext cx="547986" cy="38516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9" idx="1"/>
          </p:cNvCxnSpPr>
          <p:nvPr/>
        </p:nvCxnSpPr>
        <p:spPr>
          <a:xfrm>
            <a:off x="3628539" y="4190857"/>
            <a:ext cx="547986" cy="187392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4905234" y="1651550"/>
            <a:ext cx="485524" cy="16188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</p:cNvCxnSpPr>
          <p:nvPr/>
        </p:nvCxnSpPr>
        <p:spPr>
          <a:xfrm>
            <a:off x="4905234" y="3136510"/>
            <a:ext cx="485524" cy="2990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3"/>
          </p:cNvCxnSpPr>
          <p:nvPr/>
        </p:nvCxnSpPr>
        <p:spPr>
          <a:xfrm flipV="1">
            <a:off x="4905234" y="3956061"/>
            <a:ext cx="485524" cy="6654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</p:cNvCxnSpPr>
          <p:nvPr/>
        </p:nvCxnSpPr>
        <p:spPr>
          <a:xfrm flipV="1">
            <a:off x="4905234" y="4080109"/>
            <a:ext cx="485524" cy="19846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3" idx="1"/>
          </p:cNvCxnSpPr>
          <p:nvPr/>
        </p:nvCxnSpPr>
        <p:spPr>
          <a:xfrm flipV="1">
            <a:off x="6119467" y="2534706"/>
            <a:ext cx="360607" cy="7357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19" idx="1"/>
          </p:cNvCxnSpPr>
          <p:nvPr/>
        </p:nvCxnSpPr>
        <p:spPr>
          <a:xfrm>
            <a:off x="7208783" y="2217180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16661" y="278600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235632" y="2174689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38962" y="278600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208783" y="3611828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8254725" y="369059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239000" y="5041592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317695" y="5041592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239000" y="558959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17695" y="568908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1" idx="1"/>
          </p:cNvCxnSpPr>
          <p:nvPr/>
        </p:nvCxnSpPr>
        <p:spPr>
          <a:xfrm>
            <a:off x="6119467" y="3813181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12" idx="1"/>
          </p:cNvCxnSpPr>
          <p:nvPr/>
        </p:nvCxnSpPr>
        <p:spPr>
          <a:xfrm>
            <a:off x="6119467" y="4190857"/>
            <a:ext cx="360607" cy="108714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24922" y="27020"/>
            <a:ext cx="889622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Calibri"/>
              </a:rPr>
              <a:t>Underlay Fabric ASIC Pipeline</a:t>
            </a:r>
            <a:r>
              <a:rPr lang="en-US" sz="3200" b="1" baseline="30000" dirty="0">
                <a:solidFill>
                  <a:srgbClr val="FFFFFF"/>
                </a:solidFill>
                <a:cs typeface="Calibri"/>
              </a:rPr>
              <a:t>*</a:t>
            </a:r>
            <a:r>
              <a:rPr lang="en-US" sz="3200" b="1" dirty="0" smtClean="0">
                <a:solidFill>
                  <a:srgbClr val="FFFFFF"/>
                </a:solidFill>
                <a:latin typeface="Calibri"/>
              </a:rPr>
              <a:t> (BRCM’s OF-DPA)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005405" y="4524009"/>
            <a:ext cx="638770" cy="83284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Vlan 1 Table</a:t>
            </a:r>
          </a:p>
        </p:txBody>
      </p:sp>
      <p:cxnSp>
        <p:nvCxnSpPr>
          <p:cNvPr id="96" name="Straight Arrow Connector 95"/>
          <p:cNvCxnSpPr>
            <a:stCxn id="4" idx="2"/>
            <a:endCxn id="95" idx="0"/>
          </p:cNvCxnSpPr>
          <p:nvPr/>
        </p:nvCxnSpPr>
        <p:spPr>
          <a:xfrm>
            <a:off x="2324790" y="4226739"/>
            <a:ext cx="0" cy="2972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931905" y="4523142"/>
            <a:ext cx="638770" cy="83284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MPLSL2 Port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Table</a:t>
            </a:r>
          </a:p>
        </p:txBody>
      </p:sp>
      <p:cxnSp>
        <p:nvCxnSpPr>
          <p:cNvPr id="100" name="Straight Arrow Connector 99"/>
          <p:cNvCxnSpPr>
            <a:stCxn id="95" idx="3"/>
            <a:endCxn id="99" idx="1"/>
          </p:cNvCxnSpPr>
          <p:nvPr/>
        </p:nvCxnSpPr>
        <p:spPr>
          <a:xfrm flipV="1">
            <a:off x="2644175" y="4939563"/>
            <a:ext cx="287730" cy="86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3570675" y="3799877"/>
            <a:ext cx="605850" cy="113968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4176525" y="3799877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026835" y="739154"/>
            <a:ext cx="174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63334"/>
                </a:solidFill>
              </a:rPr>
              <a:t>* Simplified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1568240"/>
            <a:ext cx="405160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3">
                    <a:lumMod val="75000"/>
                  </a:schemeClr>
                </a:solidFill>
              </a:rPr>
              <a:t>Allows programming of</a:t>
            </a:r>
          </a:p>
          <a:p>
            <a:r>
              <a:rPr lang="en-US" sz="2400" b="1" u="sng">
                <a:solidFill>
                  <a:schemeClr val="accent3">
                    <a:lumMod val="75000"/>
                  </a:schemeClr>
                </a:solidFill>
              </a:rPr>
              <a:t>all</a:t>
            </a:r>
            <a:r>
              <a:rPr lang="en-US" sz="2400" b="1">
                <a:solidFill>
                  <a:schemeClr val="accent3">
                    <a:lumMod val="75000"/>
                  </a:schemeClr>
                </a:solidFill>
              </a:rPr>
              <a:t> flow-tables &amp; port-groups</a:t>
            </a:r>
          </a:p>
          <a:p>
            <a:r>
              <a:rPr lang="en-US" sz="2400" b="1">
                <a:solidFill>
                  <a:schemeClr val="accent3">
                    <a:lumMod val="75000"/>
                  </a:schemeClr>
                </a:solidFill>
              </a:rPr>
              <a:t>via OpenFlow 1.3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585" y="989655"/>
            <a:ext cx="405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Why OF-DPA?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709425" y="2768568"/>
            <a:ext cx="0" cy="35580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64818" y="2424157"/>
            <a:ext cx="944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OF 1.0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23" y="3328083"/>
            <a:ext cx="810772" cy="530941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L2 </a:t>
            </a:r>
            <a:r>
              <a:rPr lang="en-US" sz="1200">
                <a:solidFill>
                  <a:schemeClr val="tx1"/>
                </a:solidFill>
              </a:rPr>
              <a:t>Interface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79" name="Oval 78"/>
          <p:cNvSpPr/>
          <p:nvPr/>
        </p:nvSpPr>
        <p:spPr>
          <a:xfrm>
            <a:off x="8508150" y="3994831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198540" y="4213028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8244482" y="429179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7496680" y="3929283"/>
            <a:ext cx="810772" cy="530941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L2 </a:t>
            </a:r>
            <a:r>
              <a:rPr lang="en-US" sz="1200">
                <a:solidFill>
                  <a:schemeClr val="tx1"/>
                </a:solidFill>
              </a:rPr>
              <a:t>Interface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Group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377809" y="811751"/>
            <a:ext cx="6511349" cy="4803943"/>
            <a:chOff x="1377809" y="811751"/>
            <a:chExt cx="6511349" cy="4803943"/>
          </a:xfrm>
        </p:grpSpPr>
        <p:cxnSp>
          <p:nvCxnSpPr>
            <p:cNvPr id="83" name="Straight Arrow Connector 82"/>
            <p:cNvCxnSpPr/>
            <p:nvPr/>
          </p:nvCxnSpPr>
          <p:spPr>
            <a:xfrm>
              <a:off x="5903805" y="2304746"/>
              <a:ext cx="0" cy="825085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4513401" y="81175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4513401" y="230474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513401" y="383505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4513401" y="5259887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6859311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>
              <a:off x="7882818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844660" y="318380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6844660" y="454410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3239755" y="428232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2195695" y="4337458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3313659" y="2900075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2337907" y="294647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1377809" y="296613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7882818" y="3168634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7889158" y="454410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5390758" y="1908071"/>
              <a:ext cx="94457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solidFill>
                    <a:schemeClr val="accent3"/>
                  </a:solidFill>
                </a:rPr>
                <a:t>OF 1.3</a:t>
              </a: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0" y="5507955"/>
            <a:ext cx="3684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3">
                    <a:lumMod val="75000"/>
                  </a:schemeClr>
                </a:solidFill>
              </a:rPr>
              <a:t>Achieves </a:t>
            </a:r>
            <a:r>
              <a:rPr lang="en-US" sz="2400" b="1" u="sng">
                <a:solidFill>
                  <a:schemeClr val="accent3">
                    <a:lumMod val="75000"/>
                  </a:schemeClr>
                </a:solidFill>
              </a:rPr>
              <a:t>Dataplane scale</a:t>
            </a:r>
          </a:p>
          <a:p>
            <a:endParaRPr lang="en-US" sz="2400" b="1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>
          <a:xfrm>
            <a:off x="7004553" y="6492875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76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1" grpId="0"/>
      <p:bldP spid="1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36766" y="3567786"/>
            <a:ext cx="1030596" cy="250028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0000"/>
                </a:solidFill>
                <a:latin typeface="Calibri"/>
              </a:rPr>
              <a:t>Switch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89166" y="3720186"/>
            <a:ext cx="1030596" cy="250028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0000"/>
                </a:solidFill>
                <a:latin typeface="Calibri"/>
              </a:rPr>
              <a:t>Switch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1566" y="3872586"/>
            <a:ext cx="1030596" cy="250028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0000"/>
                </a:solidFill>
                <a:latin typeface="Calibri"/>
              </a:rPr>
              <a:t>Switch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46462" y="1921631"/>
            <a:ext cx="1060009" cy="48341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8BAB42">
                    <a:lumMod val="50000"/>
                  </a:srgbClr>
                </a:solidFill>
                <a:latin typeface="Arial"/>
              </a:rPr>
              <a:t>SDN</a:t>
            </a:r>
          </a:p>
          <a:p>
            <a:pPr algn="ctr"/>
            <a:r>
              <a:rPr lang="en-US" sz="1200" b="1">
                <a:solidFill>
                  <a:srgbClr val="8BAB42">
                    <a:lumMod val="50000"/>
                  </a:srgbClr>
                </a:solidFill>
                <a:latin typeface="Arial"/>
              </a:rPr>
              <a:t>Controller</a:t>
            </a:r>
          </a:p>
        </p:txBody>
      </p:sp>
      <p:cxnSp>
        <p:nvCxnSpPr>
          <p:cNvPr id="42" name="Straight Connector 41"/>
          <p:cNvCxnSpPr>
            <a:stCxn id="40" idx="2"/>
            <a:endCxn id="36" idx="0"/>
          </p:cNvCxnSpPr>
          <p:nvPr/>
        </p:nvCxnSpPr>
        <p:spPr>
          <a:xfrm flipH="1">
            <a:off x="852064" y="2405050"/>
            <a:ext cx="724403" cy="1162736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0" idx="2"/>
            <a:endCxn id="38" idx="0"/>
          </p:cNvCxnSpPr>
          <p:nvPr/>
        </p:nvCxnSpPr>
        <p:spPr>
          <a:xfrm flipH="1">
            <a:off x="1004464" y="2405050"/>
            <a:ext cx="572003" cy="1315136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0" idx="2"/>
            <a:endCxn id="39" idx="0"/>
          </p:cNvCxnSpPr>
          <p:nvPr/>
        </p:nvCxnSpPr>
        <p:spPr>
          <a:xfrm flipH="1">
            <a:off x="1156864" y="2405050"/>
            <a:ext cx="419603" cy="1467536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267731" y="1259968"/>
            <a:ext cx="686618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4F81BD"/>
                </a:solidFill>
                <a:latin typeface="Calibri"/>
              </a:rPr>
              <a:t>Classic-SDN Myths:</a:t>
            </a:r>
          </a:p>
          <a:p>
            <a:endParaRPr lang="en-US" sz="2400" b="1">
              <a:solidFill>
                <a:srgbClr val="4F81BD"/>
              </a:solidFill>
              <a:latin typeface="Calibri"/>
            </a:endParaRPr>
          </a:p>
          <a:p>
            <a:r>
              <a:rPr lang="en-US" sz="2400" b="1">
                <a:solidFill>
                  <a:srgbClr val="4F81BD"/>
                </a:solidFill>
                <a:latin typeface="Calibri"/>
              </a:rPr>
              <a:t>1. Dataplane packets need to go to controller</a:t>
            </a:r>
          </a:p>
          <a:p>
            <a:r>
              <a:rPr lang="en-US" sz="2000" b="1" u="sng">
                <a:solidFill>
                  <a:srgbClr val="C0504D"/>
                </a:solidFill>
                <a:latin typeface="Calibri"/>
              </a:rPr>
              <a:t>Reality</a:t>
            </a:r>
            <a:r>
              <a:rPr lang="en-US" sz="2000" b="1">
                <a:solidFill>
                  <a:srgbClr val="C0504D"/>
                </a:solidFill>
                <a:latin typeface="Calibri"/>
              </a:rPr>
              <a:t>: Application designs mode of operation! </a:t>
            </a:r>
          </a:p>
          <a:p>
            <a:pPr marL="342900" indent="-342900">
              <a:buFont typeface="Arial"/>
              <a:buChar char="•"/>
            </a:pPr>
            <a:r>
              <a:rPr lang="en-US" sz="2000" b="1">
                <a:solidFill>
                  <a:prstClr val="black"/>
                </a:solidFill>
                <a:latin typeface="Calibri"/>
              </a:rPr>
              <a:t>Fabric control application designed such that dataplane packets </a:t>
            </a:r>
            <a:r>
              <a:rPr lang="en-US" sz="2000" b="1" u="sng">
                <a:solidFill>
                  <a:prstClr val="black"/>
                </a:solidFill>
                <a:latin typeface="Calibri"/>
              </a:rPr>
              <a:t>never</a:t>
            </a:r>
            <a:r>
              <a:rPr lang="en-US" sz="2000" b="1">
                <a:solidFill>
                  <a:prstClr val="black"/>
                </a:solidFill>
                <a:latin typeface="Calibri"/>
              </a:rPr>
              <a:t> have to go to the controller.</a:t>
            </a:r>
          </a:p>
          <a:p>
            <a:pPr marL="457200" indent="-457200">
              <a:buFont typeface="+mj-lt"/>
              <a:buAutoNum type="arabicPeriod"/>
            </a:pPr>
            <a:endParaRPr lang="en-US" sz="2000" b="1">
              <a:solidFill>
                <a:prstClr val="black"/>
              </a:solidFill>
              <a:latin typeface="Calibri"/>
            </a:endParaRPr>
          </a:p>
          <a:p>
            <a:r>
              <a:rPr lang="en-US" sz="2400" b="1">
                <a:solidFill>
                  <a:srgbClr val="4F81BD"/>
                </a:solidFill>
                <a:latin typeface="Calibri"/>
              </a:rPr>
              <a:t>2. Controllers are out-of-the-network, like management stations </a:t>
            </a:r>
          </a:p>
          <a:p>
            <a:r>
              <a:rPr lang="en-US" sz="2000" b="1" u="sng">
                <a:solidFill>
                  <a:srgbClr val="C0504D"/>
                </a:solidFill>
                <a:latin typeface="Calibri"/>
              </a:rPr>
              <a:t>Reality</a:t>
            </a:r>
            <a:r>
              <a:rPr lang="en-US" sz="2000" b="1">
                <a:solidFill>
                  <a:srgbClr val="C0504D"/>
                </a:solidFill>
                <a:latin typeface="Calibri"/>
              </a:rPr>
              <a:t>: Controllers are Network Elements (NEs)!</a:t>
            </a:r>
            <a:endParaRPr lang="en-US" sz="2000" b="1">
              <a:solidFill>
                <a:prstClr val="black"/>
              </a:solidFill>
              <a:latin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000" b="1">
                <a:solidFill>
                  <a:prstClr val="black"/>
                </a:solidFill>
                <a:latin typeface="Calibri"/>
              </a:rPr>
              <a:t>Almost all NE redundany is 1:1 or 1+1 (2-way redundancy)</a:t>
            </a:r>
          </a:p>
          <a:p>
            <a:pPr marL="457200" indent="-457200">
              <a:buFont typeface="Arial"/>
              <a:buChar char="•"/>
            </a:pPr>
            <a:r>
              <a:rPr lang="en-US" sz="2000" b="1">
                <a:solidFill>
                  <a:srgbClr val="C0504D"/>
                </a:solidFill>
                <a:latin typeface="Calibri"/>
              </a:rPr>
              <a:t>ONOS</a:t>
            </a:r>
            <a:r>
              <a:rPr lang="en-US" sz="2000" b="1">
                <a:solidFill>
                  <a:prstClr val="black"/>
                </a:solidFill>
                <a:latin typeface="Calibri"/>
              </a:rPr>
              <a:t> does much, much more</a:t>
            </a:r>
          </a:p>
          <a:p>
            <a:pPr marL="914400" lvl="1" indent="-457200">
              <a:buFont typeface="Arial"/>
              <a:buChar char="•"/>
            </a:pPr>
            <a:r>
              <a:rPr lang="en-US" sz="2000" b="1">
                <a:solidFill>
                  <a:prstClr val="black"/>
                </a:solidFill>
                <a:latin typeface="Calibri"/>
              </a:rPr>
              <a:t>3-way, 5-way, 7-way redundancy</a:t>
            </a:r>
          </a:p>
          <a:p>
            <a:pPr marL="914400" lvl="1" indent="-457200">
              <a:buFont typeface="Arial"/>
              <a:buChar char="•"/>
            </a:pPr>
            <a:r>
              <a:rPr lang="en-US" sz="2000" b="1">
                <a:solidFill>
                  <a:srgbClr val="C0504D"/>
                </a:solidFill>
                <a:latin typeface="Calibri"/>
              </a:rPr>
              <a:t>Bonus</a:t>
            </a:r>
            <a:r>
              <a:rPr lang="en-US" sz="2000" b="1">
                <a:solidFill>
                  <a:prstClr val="black"/>
                </a:solidFill>
                <a:latin typeface="Calibri"/>
              </a:rPr>
              <a:t>: </a:t>
            </a:r>
            <a:r>
              <a:rPr lang="en-US" sz="2000" b="1" u="sng">
                <a:solidFill>
                  <a:prstClr val="black"/>
                </a:solidFill>
                <a:latin typeface="Calibri"/>
              </a:rPr>
              <a:t>scales</a:t>
            </a:r>
            <a:r>
              <a:rPr lang="en-US" sz="2000" b="1">
                <a:solidFill>
                  <a:prstClr val="black"/>
                </a:solidFill>
                <a:latin typeface="Calibri"/>
              </a:rPr>
              <a:t> the same way</a:t>
            </a:r>
          </a:p>
          <a:p>
            <a:pPr marL="457200" indent="-457200">
              <a:buFont typeface="+mj-lt"/>
              <a:buAutoNum type="arabicPeriod"/>
            </a:pPr>
            <a:endParaRPr lang="en-US" b="1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1"/>
          <p:cNvSpPr txBox="1">
            <a:spLocks/>
          </p:cNvSpPr>
          <p:nvPr/>
        </p:nvSpPr>
        <p:spPr>
          <a:xfrm>
            <a:off x="80630" y="3"/>
            <a:ext cx="9063369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u="sng" dirty="0">
                <a:solidFill>
                  <a:srgbClr val="FFFFFF"/>
                </a:solidFill>
                <a:latin typeface="Calibri"/>
                <a:cs typeface="Calibri"/>
              </a:rPr>
              <a:t>Control Plane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HA, Scale &amp; Performance</a:t>
            </a:r>
          </a:p>
        </p:txBody>
      </p:sp>
    </p:spTree>
    <p:extLst>
      <p:ext uri="{BB962C8B-B14F-4D97-AF65-F5344CB8AC3E}">
        <p14:creationId xmlns:p14="http://schemas.microsoft.com/office/powerpoint/2010/main" val="354020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2" y="4240893"/>
            <a:ext cx="1030596" cy="1647008"/>
          </a:xfrm>
          <a:prstGeom prst="rect">
            <a:avLst/>
          </a:prstGeom>
        </p:spPr>
      </p:pic>
      <p:pic>
        <p:nvPicPr>
          <p:cNvPr id="80" name="Picture 79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65" y="4240893"/>
            <a:ext cx="1030596" cy="1647008"/>
          </a:xfrm>
          <a:prstGeom prst="rect">
            <a:avLst/>
          </a:prstGeom>
        </p:spPr>
      </p:pic>
      <p:pic>
        <p:nvPicPr>
          <p:cNvPr id="81" name="Picture 80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75" y="4240893"/>
            <a:ext cx="1030596" cy="1647008"/>
          </a:xfrm>
          <a:prstGeom prst="rect">
            <a:avLst/>
          </a:prstGeom>
        </p:spPr>
      </p:pic>
      <p:pic>
        <p:nvPicPr>
          <p:cNvPr id="82" name="Picture 81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68" y="4240893"/>
            <a:ext cx="1030596" cy="1647008"/>
          </a:xfrm>
          <a:prstGeom prst="rect">
            <a:avLst/>
          </a:prstGeom>
        </p:spPr>
      </p:pic>
      <p:pic>
        <p:nvPicPr>
          <p:cNvPr id="83" name="Picture 82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32" y="4222150"/>
            <a:ext cx="1030596" cy="1647008"/>
          </a:xfrm>
          <a:prstGeom prst="rect">
            <a:avLst/>
          </a:prstGeom>
        </p:spPr>
      </p:pic>
      <p:sp>
        <p:nvSpPr>
          <p:cNvPr id="85" name="Rounded Rectangle 84"/>
          <p:cNvSpPr/>
          <p:nvPr/>
        </p:nvSpPr>
        <p:spPr>
          <a:xfrm>
            <a:off x="1664267" y="4330687"/>
            <a:ext cx="965861" cy="483419"/>
          </a:xfrm>
          <a:prstGeom prst="roundRect">
            <a:avLst/>
          </a:prstGeom>
          <a:gradFill rotWithShape="1">
            <a:gsLst>
              <a:gs pos="0">
                <a:srgbClr val="3A81BA">
                  <a:tint val="100000"/>
                  <a:shade val="100000"/>
                  <a:satMod val="130000"/>
                </a:srgbClr>
              </a:gs>
              <a:gs pos="100000">
                <a:srgbClr val="3A81BA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3048575" y="4330687"/>
            <a:ext cx="946599" cy="483419"/>
          </a:xfrm>
          <a:prstGeom prst="roundRect">
            <a:avLst/>
          </a:prstGeom>
          <a:gradFill rotWithShape="1">
            <a:gsLst>
              <a:gs pos="0">
                <a:srgbClr val="D89F39">
                  <a:tint val="100000"/>
                  <a:shade val="100000"/>
                  <a:satMod val="130000"/>
                </a:srgbClr>
              </a:gs>
              <a:gs pos="100000">
                <a:srgbClr val="D89F39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D89F3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4511368" y="4330687"/>
            <a:ext cx="879987" cy="483419"/>
          </a:xfrm>
          <a:prstGeom prst="roundRect">
            <a:avLst/>
          </a:prstGeom>
          <a:gradFill rotWithShape="1">
            <a:gsLst>
              <a:gs pos="0">
                <a:srgbClr val="8B81D2">
                  <a:tint val="100000"/>
                  <a:shade val="100000"/>
                  <a:satMod val="130000"/>
                </a:srgbClr>
              </a:gs>
              <a:gs pos="100000">
                <a:srgbClr val="8B81D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8B81D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5817419" y="4363461"/>
            <a:ext cx="901355" cy="483419"/>
          </a:xfrm>
          <a:prstGeom prst="roundRect">
            <a:avLst/>
          </a:prstGeom>
          <a:gradFill rotWithShape="1">
            <a:gsLst>
              <a:gs pos="0">
                <a:srgbClr val="8BAB42">
                  <a:tint val="100000"/>
                  <a:shade val="100000"/>
                  <a:satMod val="130000"/>
                </a:srgbClr>
              </a:gs>
              <a:gs pos="100000">
                <a:srgbClr val="8BAB4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8BAB4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7103806" y="4347074"/>
            <a:ext cx="952822" cy="483419"/>
          </a:xfrm>
          <a:prstGeom prst="roundRect">
            <a:avLst/>
          </a:prstGeom>
          <a:gradFill rotWithShape="1">
            <a:gsLst>
              <a:gs pos="0">
                <a:srgbClr val="57A7B5">
                  <a:tint val="100000"/>
                  <a:shade val="100000"/>
                  <a:satMod val="130000"/>
                </a:srgbClr>
              </a:gs>
              <a:gs pos="100000">
                <a:srgbClr val="57A7B5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57A7B5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5</a:t>
            </a:r>
          </a:p>
        </p:txBody>
      </p:sp>
      <p:sp>
        <p:nvSpPr>
          <p:cNvPr id="90" name="Left-Right Arrow 89"/>
          <p:cNvSpPr/>
          <p:nvPr/>
        </p:nvSpPr>
        <p:spPr>
          <a:xfrm>
            <a:off x="2694864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Left-Right Arrow 90"/>
          <p:cNvSpPr/>
          <p:nvPr/>
        </p:nvSpPr>
        <p:spPr>
          <a:xfrm>
            <a:off x="4110028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Left-Right Arrow 91"/>
          <p:cNvSpPr/>
          <p:nvPr/>
        </p:nvSpPr>
        <p:spPr>
          <a:xfrm>
            <a:off x="5467361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Left-Right Arrow 92"/>
          <p:cNvSpPr/>
          <p:nvPr/>
        </p:nvSpPr>
        <p:spPr>
          <a:xfrm>
            <a:off x="6760798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317865" y="1676784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5293342" y="1693172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229767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580064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990992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6453540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00" name="Straight Connector 99"/>
          <p:cNvCxnSpPr>
            <a:stCxn id="96" idx="0"/>
            <a:endCxn id="94" idx="2"/>
          </p:cNvCxnSpPr>
          <p:nvPr/>
        </p:nvCxnSpPr>
        <p:spPr>
          <a:xfrm flipV="1">
            <a:off x="2537025" y="1914396"/>
            <a:ext cx="1088098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1" name="Straight Connector 100"/>
          <p:cNvCxnSpPr>
            <a:stCxn id="96" idx="0"/>
            <a:endCxn id="95" idx="2"/>
          </p:cNvCxnSpPr>
          <p:nvPr/>
        </p:nvCxnSpPr>
        <p:spPr>
          <a:xfrm flipV="1">
            <a:off x="2537025" y="1930784"/>
            <a:ext cx="3063575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2" name="Straight Connector 101"/>
          <p:cNvCxnSpPr>
            <a:stCxn id="97" idx="0"/>
            <a:endCxn id="94" idx="2"/>
          </p:cNvCxnSpPr>
          <p:nvPr/>
        </p:nvCxnSpPr>
        <p:spPr>
          <a:xfrm flipH="1" flipV="1">
            <a:off x="3625123" y="1914396"/>
            <a:ext cx="262199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3" name="Straight Connector 102"/>
          <p:cNvCxnSpPr>
            <a:stCxn id="97" idx="0"/>
            <a:endCxn id="95" idx="2"/>
          </p:cNvCxnSpPr>
          <p:nvPr/>
        </p:nvCxnSpPr>
        <p:spPr>
          <a:xfrm flipV="1">
            <a:off x="3887322" y="1930784"/>
            <a:ext cx="1713278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4" name="Straight Connector 103"/>
          <p:cNvCxnSpPr>
            <a:stCxn id="94" idx="2"/>
            <a:endCxn id="98" idx="0"/>
          </p:cNvCxnSpPr>
          <p:nvPr/>
        </p:nvCxnSpPr>
        <p:spPr>
          <a:xfrm>
            <a:off x="3625123" y="1914396"/>
            <a:ext cx="1673127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5" name="Straight Connector 104"/>
          <p:cNvCxnSpPr>
            <a:stCxn id="98" idx="0"/>
            <a:endCxn id="95" idx="2"/>
          </p:cNvCxnSpPr>
          <p:nvPr/>
        </p:nvCxnSpPr>
        <p:spPr>
          <a:xfrm flipV="1">
            <a:off x="5298250" y="1930784"/>
            <a:ext cx="302350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6" name="Straight Connector 105"/>
          <p:cNvCxnSpPr>
            <a:stCxn id="99" idx="0"/>
            <a:endCxn id="95" idx="2"/>
          </p:cNvCxnSpPr>
          <p:nvPr/>
        </p:nvCxnSpPr>
        <p:spPr>
          <a:xfrm flipH="1" flipV="1">
            <a:off x="5600600" y="1930784"/>
            <a:ext cx="1160198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7" name="Straight Connector 106"/>
          <p:cNvCxnSpPr>
            <a:stCxn id="99" idx="0"/>
            <a:endCxn id="94" idx="2"/>
          </p:cNvCxnSpPr>
          <p:nvPr/>
        </p:nvCxnSpPr>
        <p:spPr>
          <a:xfrm flipH="1" flipV="1">
            <a:off x="3625123" y="1914396"/>
            <a:ext cx="3135675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108" name="Group 107"/>
          <p:cNvGrpSpPr/>
          <p:nvPr/>
        </p:nvGrpSpPr>
        <p:grpSpPr>
          <a:xfrm>
            <a:off x="2023442" y="2792743"/>
            <a:ext cx="2927920" cy="1537944"/>
            <a:chOff x="2023442" y="2792743"/>
            <a:chExt cx="2927920" cy="1537944"/>
          </a:xfrm>
        </p:grpSpPr>
        <p:cxnSp>
          <p:nvCxnSpPr>
            <p:cNvPr id="109" name="Straight Connector 108"/>
            <p:cNvCxnSpPr>
              <a:stCxn id="96" idx="2"/>
              <a:endCxn id="85" idx="0"/>
            </p:cNvCxnSpPr>
            <p:nvPr/>
          </p:nvCxnSpPr>
          <p:spPr>
            <a:xfrm flipH="1">
              <a:off x="2147198" y="2792743"/>
              <a:ext cx="389827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0" name="Straight Connector 109"/>
            <p:cNvCxnSpPr>
              <a:stCxn id="96" idx="2"/>
              <a:endCxn id="86" idx="0"/>
            </p:cNvCxnSpPr>
            <p:nvPr/>
          </p:nvCxnSpPr>
          <p:spPr>
            <a:xfrm>
              <a:off x="2537025" y="2792743"/>
              <a:ext cx="984850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1" name="Straight Connector 110"/>
            <p:cNvCxnSpPr>
              <a:stCxn id="96" idx="2"/>
              <a:endCxn id="87" idx="0"/>
            </p:cNvCxnSpPr>
            <p:nvPr/>
          </p:nvCxnSpPr>
          <p:spPr>
            <a:xfrm>
              <a:off x="2537025" y="2792743"/>
              <a:ext cx="2414337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12" name="Rectangle 111"/>
            <p:cNvSpPr/>
            <p:nvPr/>
          </p:nvSpPr>
          <p:spPr>
            <a:xfrm>
              <a:off x="2248197" y="3016429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2597352" y="301642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2942053" y="301642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2023442" y="3937399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3124364" y="393739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4370026" y="393739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3375223" y="1914396"/>
            <a:ext cx="2892874" cy="2449065"/>
            <a:chOff x="3375223" y="1914396"/>
            <a:chExt cx="2892874" cy="2449065"/>
          </a:xfrm>
        </p:grpSpPr>
        <p:cxnSp>
          <p:nvCxnSpPr>
            <p:cNvPr id="119" name="Straight Connector 118"/>
            <p:cNvCxnSpPr>
              <a:stCxn id="94" idx="2"/>
              <a:endCxn id="86" idx="0"/>
            </p:cNvCxnSpPr>
            <p:nvPr/>
          </p:nvCxnSpPr>
          <p:spPr>
            <a:xfrm flipH="1">
              <a:off x="3521875" y="1914396"/>
              <a:ext cx="103248" cy="2416291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0" name="Straight Connector 119"/>
            <p:cNvCxnSpPr>
              <a:stCxn id="94" idx="2"/>
              <a:endCxn id="87" idx="0"/>
            </p:cNvCxnSpPr>
            <p:nvPr/>
          </p:nvCxnSpPr>
          <p:spPr>
            <a:xfrm>
              <a:off x="3625123" y="1914396"/>
              <a:ext cx="1326239" cy="2416291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1" name="Straight Connector 120"/>
            <p:cNvCxnSpPr>
              <a:stCxn id="94" idx="2"/>
              <a:endCxn id="88" idx="0"/>
            </p:cNvCxnSpPr>
            <p:nvPr/>
          </p:nvCxnSpPr>
          <p:spPr>
            <a:xfrm>
              <a:off x="3625123" y="1914396"/>
              <a:ext cx="2642974" cy="2449065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22" name="Rectangle 121"/>
            <p:cNvSpPr/>
            <p:nvPr/>
          </p:nvSpPr>
          <p:spPr>
            <a:xfrm>
              <a:off x="3716578" y="2366681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4702152" y="3937399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3375223" y="2366681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4055378" y="2362147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3448838" y="3934113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5761384" y="393323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4951362" y="2792743"/>
            <a:ext cx="2770196" cy="1554331"/>
            <a:chOff x="4951362" y="2792743"/>
            <a:chExt cx="2770196" cy="1554331"/>
          </a:xfrm>
        </p:grpSpPr>
        <p:cxnSp>
          <p:nvCxnSpPr>
            <p:cNvPr id="129" name="Straight Connector 128"/>
            <p:cNvCxnSpPr>
              <a:stCxn id="99" idx="2"/>
              <a:endCxn id="89" idx="0"/>
            </p:cNvCxnSpPr>
            <p:nvPr/>
          </p:nvCxnSpPr>
          <p:spPr>
            <a:xfrm>
              <a:off x="6760798" y="2792743"/>
              <a:ext cx="819419" cy="1554331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0" name="Straight Connector 129"/>
            <p:cNvCxnSpPr>
              <a:stCxn id="99" idx="2"/>
              <a:endCxn id="79" idx="0"/>
            </p:cNvCxnSpPr>
            <p:nvPr/>
          </p:nvCxnSpPr>
          <p:spPr>
            <a:xfrm flipH="1">
              <a:off x="6245500" y="2792743"/>
              <a:ext cx="515298" cy="1448150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1" name="Straight Connector 130"/>
            <p:cNvCxnSpPr>
              <a:stCxn id="99" idx="2"/>
              <a:endCxn id="87" idx="0"/>
            </p:cNvCxnSpPr>
            <p:nvPr/>
          </p:nvCxnSpPr>
          <p:spPr>
            <a:xfrm flipH="1">
              <a:off x="4951362" y="2792743"/>
              <a:ext cx="1809436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32" name="Rectangle 131"/>
            <p:cNvSpPr/>
            <p:nvPr/>
          </p:nvSpPr>
          <p:spPr>
            <a:xfrm>
              <a:off x="5040149" y="3936596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6204816" y="3016429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6577432" y="301642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6926714" y="3022547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6104158" y="3935324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7438875" y="393324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2179566" y="1930784"/>
            <a:ext cx="5361764" cy="2399903"/>
            <a:chOff x="2179566" y="1930784"/>
            <a:chExt cx="5361764" cy="2399903"/>
          </a:xfrm>
        </p:grpSpPr>
        <p:cxnSp>
          <p:nvCxnSpPr>
            <p:cNvPr id="139" name="Straight Connector 138"/>
            <p:cNvCxnSpPr>
              <a:stCxn id="95" idx="2"/>
              <a:endCxn id="86" idx="0"/>
            </p:cNvCxnSpPr>
            <p:nvPr/>
          </p:nvCxnSpPr>
          <p:spPr>
            <a:xfrm flipH="1">
              <a:off x="3521875" y="1930784"/>
              <a:ext cx="2078725" cy="2399903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0" name="Straight Connector 139"/>
            <p:cNvCxnSpPr>
              <a:stCxn id="95" idx="2"/>
              <a:endCxn id="82" idx="0"/>
            </p:cNvCxnSpPr>
            <p:nvPr/>
          </p:nvCxnSpPr>
          <p:spPr>
            <a:xfrm flipH="1">
              <a:off x="2179566" y="1930784"/>
              <a:ext cx="3421034" cy="2310109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41" name="Rectangle 140"/>
            <p:cNvSpPr/>
            <p:nvPr/>
          </p:nvSpPr>
          <p:spPr>
            <a:xfrm>
              <a:off x="2386954" y="393739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795160" y="393739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cxnSp>
          <p:nvCxnSpPr>
            <p:cNvPr id="143" name="Straight Connector 142"/>
            <p:cNvCxnSpPr>
              <a:stCxn id="95" idx="2"/>
              <a:endCxn id="83" idx="0"/>
            </p:cNvCxnSpPr>
            <p:nvPr/>
          </p:nvCxnSpPr>
          <p:spPr>
            <a:xfrm>
              <a:off x="5600600" y="1930784"/>
              <a:ext cx="1940730" cy="2291366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44" name="Rectangle 143"/>
            <p:cNvSpPr/>
            <p:nvPr/>
          </p:nvSpPr>
          <p:spPr>
            <a:xfrm>
              <a:off x="5676077" y="2114351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7026032" y="3925055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5326019" y="2114351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4990992" y="2113097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sp>
        <p:nvSpPr>
          <p:cNvPr id="148" name="TextBox 147"/>
          <p:cNvSpPr txBox="1"/>
          <p:nvPr/>
        </p:nvSpPr>
        <p:spPr>
          <a:xfrm>
            <a:off x="0" y="1581101"/>
            <a:ext cx="2289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8B81D2"/>
                </a:solidFill>
                <a:latin typeface="Arial"/>
              </a:rPr>
              <a:t>Switches simultaneously connect to several controller instances.</a:t>
            </a:r>
          </a:p>
          <a:p>
            <a:r>
              <a:rPr lang="en-US" sz="1200">
                <a:solidFill>
                  <a:srgbClr val="FF0000"/>
                </a:solidFill>
                <a:latin typeface="Arial"/>
              </a:rPr>
              <a:t>only 1 controller instance is master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200">
                <a:solidFill>
                  <a:srgbClr val="666666">
                    <a:lumMod val="75000"/>
                  </a:srgbClr>
                </a:solidFill>
                <a:latin typeface="Arial"/>
              </a:rPr>
              <a:t>several other instances are backups</a:t>
            </a:r>
          </a:p>
          <a:p>
            <a:endParaRPr lang="en-US" sz="120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200">
                <a:solidFill>
                  <a:srgbClr val="666666">
                    <a:lumMod val="75000"/>
                  </a:srgbClr>
                </a:solidFill>
                <a:latin typeface="Arial"/>
              </a:rPr>
              <a:t>Mastership is decided by controllers</a:t>
            </a:r>
          </a:p>
          <a:p>
            <a:r>
              <a:rPr lang="en-US" sz="1200">
                <a:solidFill>
                  <a:srgbClr val="666666">
                    <a:lumMod val="75000"/>
                  </a:srgbClr>
                </a:solidFill>
                <a:latin typeface="Arial"/>
              </a:rPr>
              <a:t>Switches have no say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7308" y="3746910"/>
            <a:ext cx="15853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8B81D2"/>
                </a:solidFill>
                <a:latin typeface="Arial"/>
              </a:rPr>
              <a:t>Controller instances simultaneously connect to several switches.</a:t>
            </a:r>
          </a:p>
          <a:p>
            <a:r>
              <a:rPr lang="en-US" sz="1200">
                <a:solidFill>
                  <a:srgbClr val="FF0000"/>
                </a:solidFill>
                <a:latin typeface="Arial"/>
              </a:rPr>
              <a:t>Any controller instance can be master </a:t>
            </a:r>
            <a:r>
              <a:rPr lang="en-US" sz="120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or </a:t>
            </a:r>
            <a:r>
              <a:rPr lang="en-US" sz="1200">
                <a:solidFill>
                  <a:srgbClr val="7F7F7F"/>
                </a:solidFill>
                <a:latin typeface="Arial"/>
              </a:rPr>
              <a:t>backup for any switch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1718267" y="6021439"/>
            <a:ext cx="5590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8B81D2"/>
                </a:solidFill>
                <a:latin typeface="Arial"/>
              </a:rPr>
              <a:t>Spreading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mastership</a:t>
            </a:r>
            <a:r>
              <a:rPr lang="en-US" sz="1400">
                <a:solidFill>
                  <a:srgbClr val="8B81D2"/>
                </a:solidFill>
                <a:latin typeface="Arial"/>
              </a:rPr>
              <a:t> over controller instances contributes to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scale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3483781" y="788994"/>
            <a:ext cx="282683" cy="188450"/>
          </a:xfrm>
          <a:prstGeom prst="rect">
            <a:avLst/>
          </a:prstGeom>
          <a:gradFill rotWithShape="1">
            <a:gsLst>
              <a:gs pos="0">
                <a:srgbClr val="963334">
                  <a:tint val="100000"/>
                  <a:shade val="100000"/>
                  <a:satMod val="130000"/>
                </a:srgbClr>
              </a:gs>
              <a:gs pos="100000">
                <a:srgbClr val="963334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96333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3483781" y="988714"/>
            <a:ext cx="282683" cy="188450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716578" y="743636"/>
            <a:ext cx="1226730" cy="474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Master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Backup</a:t>
            </a:r>
          </a:p>
        </p:txBody>
      </p:sp>
      <p:sp>
        <p:nvSpPr>
          <p:cNvPr id="77" name="Shape 22"/>
          <p:cNvSpPr/>
          <p:nvPr/>
        </p:nvSpPr>
        <p:spPr>
          <a:xfrm>
            <a:off x="0" y="0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8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6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1"/>
          <p:cNvSpPr txBox="1">
            <a:spLocks/>
          </p:cNvSpPr>
          <p:nvPr/>
        </p:nvSpPr>
        <p:spPr>
          <a:xfrm>
            <a:off x="831515" y="6641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prstClr val="black"/>
              </a:buClr>
            </a:pPr>
            <a:r>
              <a:rPr lang="en-US" b="1" dirty="0">
                <a:solidFill>
                  <a:schemeClr val="bg1"/>
                </a:solidFill>
                <a:latin typeface="Calibri"/>
                <a:cs typeface="Calibri"/>
              </a:rPr>
              <a:t>ONOS N-Way Redundancy</a:t>
            </a:r>
          </a:p>
        </p:txBody>
      </p:sp>
    </p:spTree>
    <p:extLst>
      <p:ext uri="{BB962C8B-B14F-4D97-AF65-F5344CB8AC3E}">
        <p14:creationId xmlns:p14="http://schemas.microsoft.com/office/powerpoint/2010/main" val="1321457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2" y="4240893"/>
            <a:ext cx="1030596" cy="1647008"/>
          </a:xfrm>
          <a:prstGeom prst="rect">
            <a:avLst/>
          </a:prstGeom>
        </p:spPr>
      </p:pic>
      <p:pic>
        <p:nvPicPr>
          <p:cNvPr id="80" name="Picture 79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65" y="4240893"/>
            <a:ext cx="1030596" cy="1647008"/>
          </a:xfrm>
          <a:prstGeom prst="rect">
            <a:avLst/>
          </a:prstGeom>
        </p:spPr>
      </p:pic>
      <p:pic>
        <p:nvPicPr>
          <p:cNvPr id="81" name="Picture 80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75" y="4240893"/>
            <a:ext cx="1030596" cy="1647008"/>
          </a:xfrm>
          <a:prstGeom prst="rect">
            <a:avLst/>
          </a:prstGeom>
        </p:spPr>
      </p:pic>
      <p:pic>
        <p:nvPicPr>
          <p:cNvPr id="82" name="Picture 81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68" y="4240893"/>
            <a:ext cx="1030596" cy="1647008"/>
          </a:xfrm>
          <a:prstGeom prst="rect">
            <a:avLst/>
          </a:prstGeom>
        </p:spPr>
      </p:pic>
      <p:pic>
        <p:nvPicPr>
          <p:cNvPr id="83" name="Picture 82" descr="rack_42U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32" y="4222150"/>
            <a:ext cx="1030596" cy="1647008"/>
          </a:xfrm>
          <a:prstGeom prst="rect">
            <a:avLst/>
          </a:prstGeom>
        </p:spPr>
      </p:pic>
      <p:sp>
        <p:nvSpPr>
          <p:cNvPr id="84" name="Rounded Rectangle 83"/>
          <p:cNvSpPr/>
          <p:nvPr/>
        </p:nvSpPr>
        <p:spPr>
          <a:xfrm>
            <a:off x="1664267" y="4330687"/>
            <a:ext cx="965861" cy="483419"/>
          </a:xfrm>
          <a:prstGeom prst="roundRect">
            <a:avLst/>
          </a:prstGeom>
          <a:gradFill rotWithShape="1">
            <a:gsLst>
              <a:gs pos="0">
                <a:srgbClr val="3A81BA">
                  <a:tint val="100000"/>
                  <a:shade val="100000"/>
                  <a:satMod val="130000"/>
                </a:srgbClr>
              </a:gs>
              <a:gs pos="100000">
                <a:srgbClr val="3A81BA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3048575" y="4330687"/>
            <a:ext cx="946599" cy="483419"/>
          </a:xfrm>
          <a:prstGeom prst="roundRect">
            <a:avLst/>
          </a:prstGeom>
          <a:gradFill rotWithShape="1">
            <a:gsLst>
              <a:gs pos="0">
                <a:srgbClr val="D89F39">
                  <a:tint val="100000"/>
                  <a:shade val="100000"/>
                  <a:satMod val="130000"/>
                </a:srgbClr>
              </a:gs>
              <a:gs pos="100000">
                <a:srgbClr val="D89F39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D89F3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511368" y="4330687"/>
            <a:ext cx="879987" cy="483419"/>
          </a:xfrm>
          <a:prstGeom prst="roundRect">
            <a:avLst/>
          </a:prstGeom>
          <a:gradFill rotWithShape="1">
            <a:gsLst>
              <a:gs pos="0">
                <a:srgbClr val="8B81D2">
                  <a:tint val="100000"/>
                  <a:shade val="100000"/>
                  <a:satMod val="130000"/>
                </a:srgbClr>
              </a:gs>
              <a:gs pos="100000">
                <a:srgbClr val="8B81D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8B81D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5817419" y="4363461"/>
            <a:ext cx="901355" cy="483419"/>
          </a:xfrm>
          <a:prstGeom prst="roundRect">
            <a:avLst/>
          </a:prstGeom>
          <a:gradFill rotWithShape="1">
            <a:gsLst>
              <a:gs pos="0">
                <a:srgbClr val="8BAB42">
                  <a:tint val="100000"/>
                  <a:shade val="100000"/>
                  <a:satMod val="130000"/>
                </a:srgbClr>
              </a:gs>
              <a:gs pos="100000">
                <a:srgbClr val="8BAB4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8BAB4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4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7103806" y="4347074"/>
            <a:ext cx="952822" cy="483419"/>
          </a:xfrm>
          <a:prstGeom prst="roundRect">
            <a:avLst/>
          </a:prstGeom>
          <a:gradFill rotWithShape="1">
            <a:gsLst>
              <a:gs pos="0">
                <a:srgbClr val="57A7B5">
                  <a:tint val="100000"/>
                  <a:shade val="100000"/>
                  <a:satMod val="130000"/>
                </a:srgbClr>
              </a:gs>
              <a:gs pos="100000">
                <a:srgbClr val="57A7B5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57A7B5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kern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5</a:t>
            </a:r>
          </a:p>
        </p:txBody>
      </p:sp>
      <p:sp>
        <p:nvSpPr>
          <p:cNvPr id="89" name="Left-Right Arrow 88"/>
          <p:cNvSpPr/>
          <p:nvPr/>
        </p:nvSpPr>
        <p:spPr>
          <a:xfrm>
            <a:off x="2694864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Left-Right Arrow 89"/>
          <p:cNvSpPr/>
          <p:nvPr/>
        </p:nvSpPr>
        <p:spPr>
          <a:xfrm>
            <a:off x="4110028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Left-Right Arrow 90"/>
          <p:cNvSpPr/>
          <p:nvPr/>
        </p:nvSpPr>
        <p:spPr>
          <a:xfrm>
            <a:off x="5467361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Left-Right Arrow 91"/>
          <p:cNvSpPr/>
          <p:nvPr/>
        </p:nvSpPr>
        <p:spPr>
          <a:xfrm>
            <a:off x="6760798" y="4494559"/>
            <a:ext cx="294968" cy="189664"/>
          </a:xfrm>
          <a:prstGeom prst="leftRightArrow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3317865" y="1676784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5293342" y="1693172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229767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3580064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990992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6453540" y="2555131"/>
            <a:ext cx="614516" cy="237612"/>
          </a:xfrm>
          <a:prstGeom prst="rect">
            <a:avLst/>
          </a:prstGeom>
          <a:solidFill>
            <a:srgbClr val="E0E0E0"/>
          </a:solidFill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99" name="Straight Connector 98"/>
          <p:cNvCxnSpPr>
            <a:stCxn id="95" idx="0"/>
            <a:endCxn id="93" idx="2"/>
          </p:cNvCxnSpPr>
          <p:nvPr/>
        </p:nvCxnSpPr>
        <p:spPr>
          <a:xfrm flipV="1">
            <a:off x="2537025" y="1914396"/>
            <a:ext cx="1088098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0" name="Straight Connector 99"/>
          <p:cNvCxnSpPr>
            <a:stCxn id="95" idx="0"/>
            <a:endCxn id="94" idx="2"/>
          </p:cNvCxnSpPr>
          <p:nvPr/>
        </p:nvCxnSpPr>
        <p:spPr>
          <a:xfrm flipV="1">
            <a:off x="2537025" y="1930784"/>
            <a:ext cx="3063575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1" name="Straight Connector 100"/>
          <p:cNvCxnSpPr>
            <a:stCxn id="96" idx="0"/>
            <a:endCxn id="93" idx="2"/>
          </p:cNvCxnSpPr>
          <p:nvPr/>
        </p:nvCxnSpPr>
        <p:spPr>
          <a:xfrm flipH="1" flipV="1">
            <a:off x="3625123" y="1914396"/>
            <a:ext cx="262199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2" name="Straight Connector 101"/>
          <p:cNvCxnSpPr>
            <a:stCxn id="96" idx="0"/>
            <a:endCxn id="94" idx="2"/>
          </p:cNvCxnSpPr>
          <p:nvPr/>
        </p:nvCxnSpPr>
        <p:spPr>
          <a:xfrm flipV="1">
            <a:off x="3887322" y="1930784"/>
            <a:ext cx="1713278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3" name="Straight Connector 102"/>
          <p:cNvCxnSpPr>
            <a:stCxn id="93" idx="2"/>
            <a:endCxn id="97" idx="0"/>
          </p:cNvCxnSpPr>
          <p:nvPr/>
        </p:nvCxnSpPr>
        <p:spPr>
          <a:xfrm>
            <a:off x="3625123" y="1914396"/>
            <a:ext cx="1673127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4" name="Straight Connector 103"/>
          <p:cNvCxnSpPr>
            <a:stCxn id="97" idx="0"/>
            <a:endCxn id="94" idx="2"/>
          </p:cNvCxnSpPr>
          <p:nvPr/>
        </p:nvCxnSpPr>
        <p:spPr>
          <a:xfrm flipV="1">
            <a:off x="5298250" y="1930784"/>
            <a:ext cx="302350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5" name="Straight Connector 104"/>
          <p:cNvCxnSpPr>
            <a:stCxn id="98" idx="0"/>
            <a:endCxn id="94" idx="2"/>
          </p:cNvCxnSpPr>
          <p:nvPr/>
        </p:nvCxnSpPr>
        <p:spPr>
          <a:xfrm flipH="1" flipV="1">
            <a:off x="5600600" y="1930784"/>
            <a:ext cx="1160198" cy="624347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6" name="Straight Connector 105"/>
          <p:cNvCxnSpPr>
            <a:stCxn id="98" idx="0"/>
            <a:endCxn id="93" idx="2"/>
          </p:cNvCxnSpPr>
          <p:nvPr/>
        </p:nvCxnSpPr>
        <p:spPr>
          <a:xfrm flipH="1" flipV="1">
            <a:off x="3625123" y="1914396"/>
            <a:ext cx="3135675" cy="640735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107" name="Group 106"/>
          <p:cNvGrpSpPr/>
          <p:nvPr/>
        </p:nvGrpSpPr>
        <p:grpSpPr>
          <a:xfrm>
            <a:off x="2023442" y="2792743"/>
            <a:ext cx="2927920" cy="1537944"/>
            <a:chOff x="2023442" y="2792743"/>
            <a:chExt cx="2927920" cy="1537944"/>
          </a:xfrm>
        </p:grpSpPr>
        <p:cxnSp>
          <p:nvCxnSpPr>
            <p:cNvPr id="108" name="Straight Connector 107"/>
            <p:cNvCxnSpPr>
              <a:stCxn id="95" idx="2"/>
              <a:endCxn id="84" idx="0"/>
            </p:cNvCxnSpPr>
            <p:nvPr/>
          </p:nvCxnSpPr>
          <p:spPr>
            <a:xfrm flipH="1">
              <a:off x="2147198" y="2792743"/>
              <a:ext cx="389827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9" name="Straight Connector 108"/>
            <p:cNvCxnSpPr>
              <a:stCxn id="95" idx="2"/>
              <a:endCxn id="85" idx="0"/>
            </p:cNvCxnSpPr>
            <p:nvPr/>
          </p:nvCxnSpPr>
          <p:spPr>
            <a:xfrm>
              <a:off x="2537025" y="2792743"/>
              <a:ext cx="984850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0" name="Straight Connector 109"/>
            <p:cNvCxnSpPr>
              <a:stCxn id="95" idx="2"/>
              <a:endCxn id="86" idx="0"/>
            </p:cNvCxnSpPr>
            <p:nvPr/>
          </p:nvCxnSpPr>
          <p:spPr>
            <a:xfrm>
              <a:off x="2537025" y="2792743"/>
              <a:ext cx="2414337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11" name="Rectangle 110"/>
            <p:cNvSpPr/>
            <p:nvPr/>
          </p:nvSpPr>
          <p:spPr>
            <a:xfrm>
              <a:off x="2248197" y="3016429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597352" y="301642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2023442" y="3937399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124364" y="393739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3397354" y="1914396"/>
            <a:ext cx="2870743" cy="2449065"/>
            <a:chOff x="3397354" y="1914396"/>
            <a:chExt cx="2870743" cy="2449065"/>
          </a:xfrm>
        </p:grpSpPr>
        <p:cxnSp>
          <p:nvCxnSpPr>
            <p:cNvPr id="116" name="Straight Connector 115"/>
            <p:cNvCxnSpPr>
              <a:stCxn id="93" idx="2"/>
              <a:endCxn id="85" idx="0"/>
            </p:cNvCxnSpPr>
            <p:nvPr/>
          </p:nvCxnSpPr>
          <p:spPr>
            <a:xfrm flipH="1">
              <a:off x="3521875" y="1914396"/>
              <a:ext cx="103248" cy="2416291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7" name="Straight Connector 116"/>
            <p:cNvCxnSpPr>
              <a:stCxn id="93" idx="2"/>
              <a:endCxn id="86" idx="0"/>
            </p:cNvCxnSpPr>
            <p:nvPr/>
          </p:nvCxnSpPr>
          <p:spPr>
            <a:xfrm>
              <a:off x="3625123" y="1914396"/>
              <a:ext cx="1326239" cy="2416291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8" name="Straight Connector 117"/>
            <p:cNvCxnSpPr>
              <a:stCxn id="93" idx="2"/>
              <a:endCxn id="87" idx="0"/>
            </p:cNvCxnSpPr>
            <p:nvPr/>
          </p:nvCxnSpPr>
          <p:spPr>
            <a:xfrm>
              <a:off x="3625123" y="1914396"/>
              <a:ext cx="2642974" cy="2449065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19" name="Rectangle 118"/>
            <p:cNvSpPr/>
            <p:nvPr/>
          </p:nvSpPr>
          <p:spPr>
            <a:xfrm>
              <a:off x="3397354" y="2366681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4055378" y="2362147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761384" y="393323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951362" y="2792743"/>
            <a:ext cx="2628855" cy="1554331"/>
            <a:chOff x="4951362" y="2792743"/>
            <a:chExt cx="2628855" cy="1554331"/>
          </a:xfrm>
        </p:grpSpPr>
        <p:cxnSp>
          <p:nvCxnSpPr>
            <p:cNvPr id="123" name="Straight Connector 122"/>
            <p:cNvCxnSpPr>
              <a:stCxn id="98" idx="2"/>
              <a:endCxn id="88" idx="0"/>
            </p:cNvCxnSpPr>
            <p:nvPr/>
          </p:nvCxnSpPr>
          <p:spPr>
            <a:xfrm>
              <a:off x="6760798" y="2792743"/>
              <a:ext cx="819419" cy="1554331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4" name="Straight Connector 123"/>
            <p:cNvCxnSpPr>
              <a:stCxn id="98" idx="2"/>
              <a:endCxn id="79" idx="0"/>
            </p:cNvCxnSpPr>
            <p:nvPr/>
          </p:nvCxnSpPr>
          <p:spPr>
            <a:xfrm flipH="1">
              <a:off x="6245500" y="2792743"/>
              <a:ext cx="515298" cy="1448150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5" name="Straight Connector 124"/>
            <p:cNvCxnSpPr>
              <a:stCxn id="98" idx="2"/>
              <a:endCxn id="86" idx="0"/>
            </p:cNvCxnSpPr>
            <p:nvPr/>
          </p:nvCxnSpPr>
          <p:spPr>
            <a:xfrm flipH="1">
              <a:off x="4951362" y="2792743"/>
              <a:ext cx="1809436" cy="1537944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26" name="Rectangle 125"/>
            <p:cNvSpPr/>
            <p:nvPr/>
          </p:nvSpPr>
          <p:spPr>
            <a:xfrm>
              <a:off x="6591960" y="3016429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179566" y="1930784"/>
            <a:ext cx="5361764" cy="2399903"/>
            <a:chOff x="2179566" y="1930784"/>
            <a:chExt cx="5361764" cy="2399903"/>
          </a:xfrm>
        </p:grpSpPr>
        <p:cxnSp>
          <p:nvCxnSpPr>
            <p:cNvPr id="128" name="Straight Connector 127"/>
            <p:cNvCxnSpPr>
              <a:stCxn id="94" idx="2"/>
              <a:endCxn id="85" idx="0"/>
            </p:cNvCxnSpPr>
            <p:nvPr/>
          </p:nvCxnSpPr>
          <p:spPr>
            <a:xfrm flipH="1">
              <a:off x="3521875" y="1930784"/>
              <a:ext cx="2078725" cy="2399903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9" name="Straight Connector 128"/>
            <p:cNvCxnSpPr>
              <a:stCxn id="94" idx="2"/>
              <a:endCxn id="82" idx="0"/>
            </p:cNvCxnSpPr>
            <p:nvPr/>
          </p:nvCxnSpPr>
          <p:spPr>
            <a:xfrm flipH="1">
              <a:off x="2179566" y="1930784"/>
              <a:ext cx="3421034" cy="2310109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30" name="Rectangle 129"/>
            <p:cNvSpPr/>
            <p:nvPr/>
          </p:nvSpPr>
          <p:spPr>
            <a:xfrm>
              <a:off x="3795160" y="3937399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cxnSp>
          <p:nvCxnSpPr>
            <p:cNvPr id="131" name="Straight Connector 130"/>
            <p:cNvCxnSpPr>
              <a:stCxn id="94" idx="2"/>
              <a:endCxn id="83" idx="0"/>
            </p:cNvCxnSpPr>
            <p:nvPr/>
          </p:nvCxnSpPr>
          <p:spPr>
            <a:xfrm>
              <a:off x="5600600" y="1930784"/>
              <a:ext cx="1940730" cy="2291366"/>
            </a:xfrm>
            <a:prstGeom prst="line">
              <a:avLst/>
            </a:prstGeom>
            <a:noFill/>
            <a:ln w="25400" cap="flat" cmpd="sng" algn="ctr">
              <a:solidFill>
                <a:srgbClr val="3A81BA"/>
              </a:solidFill>
              <a:prstDash val="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32" name="Rectangle 131"/>
            <p:cNvSpPr/>
            <p:nvPr/>
          </p:nvSpPr>
          <p:spPr>
            <a:xfrm>
              <a:off x="5010461" y="2114351"/>
              <a:ext cx="282683" cy="188450"/>
            </a:xfrm>
            <a:prstGeom prst="rect">
              <a:avLst/>
            </a:prstGeom>
            <a:gradFill rotWithShape="1">
              <a:gsLst>
                <a:gs pos="0">
                  <a:srgbClr val="963334">
                    <a:tint val="100000"/>
                    <a:shade val="100000"/>
                    <a:satMod val="130000"/>
                  </a:srgbClr>
                </a:gs>
                <a:gs pos="100000">
                  <a:srgbClr val="963334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6333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326019" y="2114351"/>
              <a:ext cx="282683" cy="18845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defTabSz="914400">
                <a:defRPr/>
              </a:pPr>
              <a:r>
                <a:rPr lang="en-US" sz="1000" kern="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1718259" y="6021439"/>
            <a:ext cx="5732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8B81D2"/>
                </a:solidFill>
                <a:latin typeface="Arial"/>
              </a:rPr>
              <a:t>Spreading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mastership</a:t>
            </a:r>
            <a:r>
              <a:rPr lang="en-US" sz="1400">
                <a:solidFill>
                  <a:srgbClr val="8B81D2"/>
                </a:solidFill>
                <a:latin typeface="Arial"/>
              </a:rPr>
              <a:t> over controller instances contributes to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scale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3483781" y="788994"/>
            <a:ext cx="282683" cy="188450"/>
          </a:xfrm>
          <a:prstGeom prst="rect">
            <a:avLst/>
          </a:prstGeom>
          <a:gradFill rotWithShape="1">
            <a:gsLst>
              <a:gs pos="0">
                <a:srgbClr val="963334">
                  <a:tint val="100000"/>
                  <a:shade val="100000"/>
                  <a:satMod val="130000"/>
                </a:srgbClr>
              </a:gs>
              <a:gs pos="100000">
                <a:srgbClr val="963334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96333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3483781" y="988714"/>
            <a:ext cx="282683" cy="188450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3716578" y="743636"/>
            <a:ext cx="122673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Master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Backup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Retry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3483781" y="1189123"/>
            <a:ext cx="282683" cy="188450"/>
          </a:xfrm>
          <a:prstGeom prst="rect">
            <a:avLst/>
          </a:prstGeom>
          <a:solidFill>
            <a:srgbClr val="3A81BA">
              <a:lumMod val="60000"/>
              <a:lumOff val="40000"/>
            </a:srgbClr>
          </a:solidFill>
          <a:ln w="9525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41" name="Multiply 140"/>
          <p:cNvSpPr/>
          <p:nvPr/>
        </p:nvSpPr>
        <p:spPr>
          <a:xfrm>
            <a:off x="7103806" y="4253210"/>
            <a:ext cx="914400" cy="615189"/>
          </a:xfrm>
          <a:prstGeom prst="mathMultiply">
            <a:avLst>
              <a:gd name="adj1" fmla="val 7922"/>
            </a:avLst>
          </a:prstGeom>
          <a:solidFill>
            <a:srgbClr val="963334"/>
          </a:solidFill>
          <a:ln w="9525" cap="flat" cmpd="sng" algn="ctr">
            <a:solidFill>
              <a:srgbClr val="96333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Multiply 141"/>
          <p:cNvSpPr/>
          <p:nvPr/>
        </p:nvSpPr>
        <p:spPr>
          <a:xfrm>
            <a:off x="4482874" y="4253210"/>
            <a:ext cx="914400" cy="615189"/>
          </a:xfrm>
          <a:prstGeom prst="mathMultiply">
            <a:avLst>
              <a:gd name="adj1" fmla="val 7922"/>
            </a:avLst>
          </a:prstGeom>
          <a:solidFill>
            <a:srgbClr val="963334"/>
          </a:solidFill>
          <a:ln w="9525" cap="flat" cmpd="sng" algn="ctr">
            <a:solidFill>
              <a:srgbClr val="963334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3717685" y="2367115"/>
            <a:ext cx="282683" cy="188450"/>
          </a:xfrm>
          <a:prstGeom prst="rect">
            <a:avLst/>
          </a:prstGeom>
          <a:solidFill>
            <a:srgbClr val="3A81BA">
              <a:lumMod val="60000"/>
              <a:lumOff val="40000"/>
            </a:srgbClr>
          </a:solidFill>
          <a:ln w="9525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2916537" y="3016429"/>
            <a:ext cx="282683" cy="188450"/>
          </a:xfrm>
          <a:prstGeom prst="rect">
            <a:avLst/>
          </a:prstGeom>
          <a:solidFill>
            <a:srgbClr val="3A81BA">
              <a:lumMod val="60000"/>
              <a:lumOff val="40000"/>
            </a:srgbClr>
          </a:solidFill>
          <a:ln w="9525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6268097" y="3025043"/>
            <a:ext cx="282683" cy="188450"/>
          </a:xfrm>
          <a:prstGeom prst="rect">
            <a:avLst/>
          </a:prstGeom>
          <a:solidFill>
            <a:srgbClr val="3A81BA">
              <a:lumMod val="60000"/>
              <a:lumOff val="40000"/>
            </a:srgbClr>
          </a:solidFill>
          <a:ln w="9525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3454271" y="3933239"/>
            <a:ext cx="282683" cy="188450"/>
          </a:xfrm>
          <a:prstGeom prst="rect">
            <a:avLst/>
          </a:prstGeom>
          <a:gradFill rotWithShape="1">
            <a:gsLst>
              <a:gs pos="0">
                <a:srgbClr val="963334">
                  <a:tint val="100000"/>
                  <a:shade val="100000"/>
                  <a:satMod val="130000"/>
                </a:srgbClr>
              </a:gs>
              <a:gs pos="100000">
                <a:srgbClr val="963334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96333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6170857" y="3937399"/>
            <a:ext cx="282683" cy="188450"/>
          </a:xfrm>
          <a:prstGeom prst="rect">
            <a:avLst/>
          </a:prstGeom>
          <a:gradFill rotWithShape="1">
            <a:gsLst>
              <a:gs pos="0">
                <a:srgbClr val="963334">
                  <a:tint val="100000"/>
                  <a:shade val="100000"/>
                  <a:satMod val="130000"/>
                </a:srgbClr>
              </a:gs>
              <a:gs pos="100000">
                <a:srgbClr val="963334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96333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5641302" y="2114351"/>
            <a:ext cx="282683" cy="188450"/>
          </a:xfrm>
          <a:prstGeom prst="rect">
            <a:avLst/>
          </a:prstGeom>
          <a:solidFill>
            <a:srgbClr val="3A81BA">
              <a:lumMod val="60000"/>
              <a:lumOff val="40000"/>
            </a:srgbClr>
          </a:solidFill>
          <a:ln w="9525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6923105" y="3021227"/>
            <a:ext cx="282683" cy="188450"/>
          </a:xfrm>
          <a:prstGeom prst="rect">
            <a:avLst/>
          </a:prstGeom>
          <a:solidFill>
            <a:srgbClr val="3A81BA">
              <a:lumMod val="60000"/>
              <a:lumOff val="40000"/>
            </a:srgbClr>
          </a:solidFill>
          <a:ln w="9525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338850" y="3933583"/>
            <a:ext cx="282683" cy="188450"/>
          </a:xfrm>
          <a:prstGeom prst="rect">
            <a:avLst/>
          </a:prstGeom>
          <a:gradFill rotWithShape="1">
            <a:gsLst>
              <a:gs pos="0">
                <a:srgbClr val="963334">
                  <a:tint val="100000"/>
                  <a:shade val="100000"/>
                  <a:satMod val="130000"/>
                </a:srgbClr>
              </a:gs>
              <a:gs pos="100000">
                <a:srgbClr val="963334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963334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1000" kern="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6923106" y="1944264"/>
            <a:ext cx="214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8B81D2"/>
                </a:solidFill>
                <a:latin typeface="Arial"/>
              </a:rPr>
              <a:t>Losing controller instances </a:t>
            </a:r>
            <a:r>
              <a:rPr lang="en-US" sz="1200">
                <a:solidFill>
                  <a:srgbClr val="FF0000"/>
                </a:solidFill>
                <a:latin typeface="Arial"/>
              </a:rPr>
              <a:t>redistributes</a:t>
            </a:r>
            <a:r>
              <a:rPr lang="en-US" sz="1200">
                <a:solidFill>
                  <a:srgbClr val="8B81D2"/>
                </a:solidFill>
                <a:latin typeface="Arial"/>
              </a:rPr>
              <a:t> switch mastership</a:t>
            </a:r>
            <a:endParaRPr lang="en-US" sz="1200">
              <a:solidFill>
                <a:srgbClr val="7F7F7F"/>
              </a:solidFill>
              <a:latin typeface="Arial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7580216" y="2797198"/>
            <a:ext cx="1523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8B81D2"/>
                </a:solidFill>
                <a:latin typeface="Arial"/>
              </a:rPr>
              <a:t>Switches continue to </a:t>
            </a:r>
            <a:r>
              <a:rPr lang="en-US" sz="1200">
                <a:solidFill>
                  <a:srgbClr val="FF0000"/>
                </a:solidFill>
                <a:latin typeface="Arial"/>
              </a:rPr>
              <a:t>retry</a:t>
            </a:r>
            <a:r>
              <a:rPr lang="en-US" sz="1200">
                <a:solidFill>
                  <a:srgbClr val="8B81D2"/>
                </a:solidFill>
                <a:latin typeface="Arial"/>
              </a:rPr>
              <a:t> lost connections</a:t>
            </a:r>
            <a:endParaRPr lang="en-US" sz="1200">
              <a:solidFill>
                <a:srgbClr val="7F7F7F"/>
              </a:solidFill>
              <a:latin typeface="Arial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8018205" y="3840877"/>
            <a:ext cx="1125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8B81D2"/>
                </a:solidFill>
                <a:latin typeface="Arial"/>
              </a:rPr>
              <a:t>Management watchdog can </a:t>
            </a:r>
            <a:r>
              <a:rPr lang="en-US" sz="1200">
                <a:solidFill>
                  <a:srgbClr val="FF0000"/>
                </a:solidFill>
                <a:latin typeface="Arial"/>
              </a:rPr>
              <a:t>reboot</a:t>
            </a:r>
            <a:r>
              <a:rPr lang="en-US" sz="1200">
                <a:solidFill>
                  <a:srgbClr val="8B81D2"/>
                </a:solidFill>
                <a:latin typeface="Arial"/>
              </a:rPr>
              <a:t> lost</a:t>
            </a:r>
          </a:p>
          <a:p>
            <a:pPr algn="r"/>
            <a:r>
              <a:rPr lang="en-US" sz="1200">
                <a:solidFill>
                  <a:srgbClr val="8B81D2"/>
                </a:solidFill>
                <a:latin typeface="Arial"/>
              </a:rPr>
              <a:t>controller instances</a:t>
            </a:r>
            <a:endParaRPr lang="en-US" sz="1200">
              <a:solidFill>
                <a:srgbClr val="7F7F7F"/>
              </a:solidFill>
              <a:latin typeface="Arial"/>
            </a:endParaRPr>
          </a:p>
        </p:txBody>
      </p:sp>
      <p:sp>
        <p:nvSpPr>
          <p:cNvPr id="78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155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Text Placeholder 1"/>
          <p:cNvSpPr txBox="1">
            <a:spLocks/>
          </p:cNvSpPr>
          <p:nvPr/>
        </p:nvSpPr>
        <p:spPr>
          <a:xfrm>
            <a:off x="831515" y="1557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prstClr val="black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ONOS N-Way Redundancy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0" y="1581101"/>
            <a:ext cx="2289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8B81D2"/>
                </a:solidFill>
                <a:latin typeface="Arial"/>
              </a:rPr>
              <a:t>Switches simultaneously connect to several controller instances.</a:t>
            </a:r>
          </a:p>
          <a:p>
            <a:r>
              <a:rPr lang="en-US" sz="1200">
                <a:solidFill>
                  <a:srgbClr val="FF0000"/>
                </a:solidFill>
                <a:latin typeface="Arial"/>
              </a:rPr>
              <a:t>only 1 controller instance is master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200">
                <a:solidFill>
                  <a:srgbClr val="666666">
                    <a:lumMod val="75000"/>
                  </a:srgbClr>
                </a:solidFill>
                <a:latin typeface="Arial"/>
              </a:rPr>
              <a:t>several other instances are backups</a:t>
            </a:r>
          </a:p>
          <a:p>
            <a:endParaRPr lang="en-US" sz="120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200">
                <a:solidFill>
                  <a:srgbClr val="666666">
                    <a:lumMod val="75000"/>
                  </a:srgbClr>
                </a:solidFill>
                <a:latin typeface="Arial"/>
              </a:rPr>
              <a:t>Mastership is decided by controllers</a:t>
            </a:r>
          </a:p>
          <a:p>
            <a:r>
              <a:rPr lang="en-US" sz="1200">
                <a:solidFill>
                  <a:srgbClr val="666666">
                    <a:lumMod val="75000"/>
                  </a:srgbClr>
                </a:solidFill>
                <a:latin typeface="Arial"/>
              </a:rPr>
              <a:t>Switches have no say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17308" y="3746910"/>
            <a:ext cx="15853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8B81D2"/>
                </a:solidFill>
                <a:latin typeface="Arial"/>
              </a:rPr>
              <a:t>Controller instances simultaneously connect to several switches.</a:t>
            </a:r>
          </a:p>
          <a:p>
            <a:r>
              <a:rPr lang="en-US" sz="1200">
                <a:solidFill>
                  <a:srgbClr val="FF0000"/>
                </a:solidFill>
                <a:latin typeface="Arial"/>
              </a:rPr>
              <a:t>Any controller instance can be master </a:t>
            </a:r>
            <a:r>
              <a:rPr lang="en-US" sz="120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or </a:t>
            </a:r>
            <a:r>
              <a:rPr lang="en-US" sz="1200">
                <a:solidFill>
                  <a:srgbClr val="7F7F7F"/>
                </a:solidFill>
                <a:latin typeface="Arial"/>
              </a:rPr>
              <a:t>backup for any switch</a:t>
            </a:r>
          </a:p>
        </p:txBody>
      </p:sp>
    </p:spTree>
    <p:extLst>
      <p:ext uri="{BB962C8B-B14F-4D97-AF65-F5344CB8AC3E}">
        <p14:creationId xmlns:p14="http://schemas.microsoft.com/office/powerpoint/2010/main" val="2469455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  <p:bldP spid="152" grpId="0"/>
      <p:bldP spid="1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5495" y="1022769"/>
            <a:ext cx="8623500" cy="571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latin typeface="+mj-lt"/>
              </a:rPr>
              <a:t>Underlay Fabric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Bare-metal + Open-source = White-Box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L2/L3 Leaf-Spine with SDN Control</a:t>
            </a:r>
          </a:p>
          <a:p>
            <a:pPr lvl="1"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D9D9D9"/>
                </a:solidFill>
                <a:latin typeface="+mj-lt"/>
              </a:rPr>
              <a:t>Virtual Network Overlay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OVS and VXLAN with SDN Control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Service chaining</a:t>
            </a:r>
          </a:p>
          <a:p>
            <a:pPr>
              <a:lnSpc>
                <a:spcPct val="120000"/>
              </a:lnSpc>
            </a:pPr>
            <a:endParaRPr lang="en-US" sz="2200">
              <a:solidFill>
                <a:srgbClr val="D9D9D9"/>
              </a:solidFill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D9D9D9"/>
                </a:solidFill>
                <a:latin typeface="+mj-lt"/>
              </a:rPr>
              <a:t>vRouter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Distributed Virtual Routing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Multicast handling</a:t>
            </a:r>
          </a:p>
          <a:p>
            <a:pPr lvl="1">
              <a:lnSpc>
                <a:spcPct val="120000"/>
              </a:lnSpc>
            </a:pPr>
            <a:endParaRPr lang="en-US" sz="2800" b="1">
              <a:solidFill>
                <a:srgbClr val="3A81BA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495" y="1022847"/>
            <a:ext cx="8623500" cy="571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D9D9D9"/>
                </a:solidFill>
                <a:latin typeface="+mj-lt"/>
              </a:rPr>
              <a:t>Underlay Fabric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Bare-metal + Open-source = White-Box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L2/L3 Leaf-Spine with SDN Control</a:t>
            </a:r>
          </a:p>
          <a:p>
            <a:pPr lvl="1">
              <a:lnSpc>
                <a:spcPct val="120000"/>
              </a:lnSpc>
            </a:pPr>
            <a:endParaRPr lang="en-US" sz="2200">
              <a:solidFill>
                <a:srgbClr val="D9D9D9"/>
              </a:solidFill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3A81BA"/>
                </a:solidFill>
                <a:latin typeface="+mj-lt"/>
              </a:rPr>
              <a:t>Virtual Network Overlay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OVS and VXLAN with SDN Control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Service chaining</a:t>
            </a: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D9D9D9"/>
                </a:solidFill>
                <a:latin typeface="+mj-lt"/>
              </a:rPr>
              <a:t>vRouter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Distributed Virtual Routing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Multicast handling</a:t>
            </a:r>
          </a:p>
          <a:p>
            <a:pPr lvl="1">
              <a:lnSpc>
                <a:spcPct val="120000"/>
              </a:lnSpc>
            </a:pPr>
            <a:endParaRPr lang="en-US" sz="2800" b="1">
              <a:solidFill>
                <a:srgbClr val="3A81BA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001900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 sz="140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 sz="14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41" y="3474720"/>
            <a:ext cx="1510020" cy="2413181"/>
          </a:xfrm>
          <a:prstGeom prst="rect">
            <a:avLst/>
          </a:prstGeom>
        </p:spPr>
      </p:pic>
      <p:pic>
        <p:nvPicPr>
          <p:cNvPr id="8" name="Picture 7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44" y="3474720"/>
            <a:ext cx="1510020" cy="2413181"/>
          </a:xfrm>
          <a:prstGeom prst="rect">
            <a:avLst/>
          </a:prstGeom>
        </p:spPr>
      </p:pic>
      <p:pic>
        <p:nvPicPr>
          <p:cNvPr id="9" name="Picture 8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648" y="3455977"/>
            <a:ext cx="1510020" cy="2413181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312182" y="424755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1" name="Oval 10"/>
          <p:cNvSpPr/>
          <p:nvPr/>
        </p:nvSpPr>
        <p:spPr>
          <a:xfrm>
            <a:off x="1312182" y="4775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2" name="Oval 11"/>
          <p:cNvSpPr/>
          <p:nvPr/>
        </p:nvSpPr>
        <p:spPr>
          <a:xfrm>
            <a:off x="1335039" y="5283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3" name="Oval 12"/>
          <p:cNvSpPr/>
          <p:nvPr/>
        </p:nvSpPr>
        <p:spPr>
          <a:xfrm>
            <a:off x="4075702" y="424755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4" name="Oval 13"/>
          <p:cNvSpPr/>
          <p:nvPr/>
        </p:nvSpPr>
        <p:spPr>
          <a:xfrm>
            <a:off x="4075702" y="4775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5" name="Oval 14"/>
          <p:cNvSpPr/>
          <p:nvPr/>
        </p:nvSpPr>
        <p:spPr>
          <a:xfrm>
            <a:off x="4098559" y="5283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6" name="Oval 15"/>
          <p:cNvSpPr/>
          <p:nvPr/>
        </p:nvSpPr>
        <p:spPr>
          <a:xfrm>
            <a:off x="6859542" y="424755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7" name="Oval 16"/>
          <p:cNvSpPr/>
          <p:nvPr/>
        </p:nvSpPr>
        <p:spPr>
          <a:xfrm>
            <a:off x="6884692" y="4750028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8" name="Oval 17"/>
          <p:cNvSpPr/>
          <p:nvPr/>
        </p:nvSpPr>
        <p:spPr>
          <a:xfrm>
            <a:off x="6882399" y="5283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cxnSp>
        <p:nvCxnSpPr>
          <p:cNvPr id="19" name="Curved Connector 18"/>
          <p:cNvCxnSpPr>
            <a:stCxn id="10" idx="0"/>
            <a:endCxn id="13" idx="0"/>
          </p:cNvCxnSpPr>
          <p:nvPr/>
        </p:nvCxnSpPr>
        <p:spPr>
          <a:xfrm rot="5400000" flipH="1" flipV="1">
            <a:off x="2973840" y="2865790"/>
            <a:ext cx="12700" cy="2763520"/>
          </a:xfrm>
          <a:prstGeom prst="curvedConnector3">
            <a:avLst>
              <a:gd name="adj1" fmla="val 7926740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5400000" flipH="1" flipV="1">
            <a:off x="5747520" y="2832770"/>
            <a:ext cx="12700" cy="2763520"/>
          </a:xfrm>
          <a:prstGeom prst="curvedConnector3">
            <a:avLst>
              <a:gd name="adj1" fmla="val 7732583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005210" y="1472816"/>
            <a:ext cx="1187899" cy="72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157374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884692" y="124938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013098" y="1046407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0" name="Rectangle 29"/>
          <p:cNvSpPr/>
          <p:nvPr/>
        </p:nvSpPr>
        <p:spPr>
          <a:xfrm>
            <a:off x="6759419" y="1032557"/>
            <a:ext cx="277858" cy="216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58821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443941" y="1046407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05952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915251" y="1046407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602791" y="1466204"/>
            <a:ext cx="1187899" cy="72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7433697" y="124938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308424" y="1032557"/>
            <a:ext cx="277858" cy="216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Rectangle 38"/>
          <p:cNvSpPr/>
          <p:nvPr/>
        </p:nvSpPr>
        <p:spPr>
          <a:xfrm>
            <a:off x="1952580" y="4220880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0" name="Rectangle 39"/>
          <p:cNvSpPr/>
          <p:nvPr/>
        </p:nvSpPr>
        <p:spPr>
          <a:xfrm>
            <a:off x="4746580" y="4786711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Rectangle 40"/>
          <p:cNvSpPr/>
          <p:nvPr/>
        </p:nvSpPr>
        <p:spPr>
          <a:xfrm>
            <a:off x="1983645" y="5294711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Rectangle 41"/>
          <p:cNvSpPr/>
          <p:nvPr/>
        </p:nvSpPr>
        <p:spPr>
          <a:xfrm>
            <a:off x="2315406" y="4220880"/>
            <a:ext cx="277858" cy="216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3" name="Rectangle 42"/>
          <p:cNvSpPr/>
          <p:nvPr/>
        </p:nvSpPr>
        <p:spPr>
          <a:xfrm>
            <a:off x="7512832" y="5288685"/>
            <a:ext cx="277858" cy="216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4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45" name="Shape 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Virtual Network Overlay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310734" y="2964430"/>
            <a:ext cx="152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VXLAN Overlay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19766" y="2978330"/>
            <a:ext cx="152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VXLAN Overlay</a:t>
            </a:r>
          </a:p>
        </p:txBody>
      </p:sp>
      <p:cxnSp>
        <p:nvCxnSpPr>
          <p:cNvPr id="49" name="Curved Connector 48"/>
          <p:cNvCxnSpPr>
            <a:stCxn id="10" idx="2"/>
            <a:endCxn id="11" idx="2"/>
          </p:cNvCxnSpPr>
          <p:nvPr/>
        </p:nvCxnSpPr>
        <p:spPr>
          <a:xfrm rot="10800000" flipV="1">
            <a:off x="1312182" y="4361383"/>
            <a:ext cx="12700" cy="528320"/>
          </a:xfrm>
          <a:prstGeom prst="curvedConnector3">
            <a:avLst>
              <a:gd name="adj1" fmla="val 2600000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9035" y="4299204"/>
            <a:ext cx="1221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VXLAN 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Overlay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86010" y="1584457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Tenant </a:t>
            </a:r>
            <a:r>
              <a:rPr lang="en-US" sz="1400" b="1" dirty="0">
                <a:solidFill>
                  <a:schemeClr val="accent3"/>
                </a:solidFill>
                <a:latin typeface="Calibri"/>
              </a:rPr>
              <a:t>Green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553834" y="1584457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Tenant </a:t>
            </a:r>
            <a:r>
              <a:rPr lang="en-US" sz="1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</a:rPr>
              <a:t>Red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4622800" y="1462898"/>
            <a:ext cx="1422400" cy="103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4898744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754468" y="1046407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532958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5185311" y="1046407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572977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585501" y="1046407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4" name="Rectangle 83"/>
          <p:cNvSpPr/>
          <p:nvPr/>
        </p:nvSpPr>
        <p:spPr>
          <a:xfrm>
            <a:off x="1952580" y="4760869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759815" y="425839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077262" y="478671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7" name="Rectangle 86"/>
          <p:cNvSpPr/>
          <p:nvPr/>
        </p:nvSpPr>
        <p:spPr>
          <a:xfrm>
            <a:off x="4746580" y="525678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8" name="Rectangle 87"/>
          <p:cNvSpPr/>
          <p:nvPr/>
        </p:nvSpPr>
        <p:spPr>
          <a:xfrm>
            <a:off x="7861427" y="529471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9" name="TextBox 88"/>
          <p:cNvSpPr txBox="1"/>
          <p:nvPr/>
        </p:nvSpPr>
        <p:spPr>
          <a:xfrm>
            <a:off x="2602763" y="1584457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Service </a:t>
            </a:r>
            <a:r>
              <a:rPr lang="en-US" sz="1400" b="1" dirty="0">
                <a:solidFill>
                  <a:schemeClr val="accent2"/>
                </a:solidFill>
                <a:latin typeface="Calibri"/>
              </a:rPr>
              <a:t>Y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618443" y="1584457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Service </a:t>
            </a:r>
            <a:r>
              <a:rPr lang="en-US" sz="1400" b="1" dirty="0">
                <a:solidFill>
                  <a:schemeClr val="accent1"/>
                </a:solidFill>
                <a:latin typeface="Calibri"/>
              </a:rPr>
              <a:t>B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532531" y="6251740"/>
            <a:ext cx="1541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VMs/Containers</a:t>
            </a:r>
          </a:p>
        </p:txBody>
      </p:sp>
      <p:cxnSp>
        <p:nvCxnSpPr>
          <p:cNvPr id="95" name="Straight Arrow Connector 94"/>
          <p:cNvCxnSpPr>
            <a:stCxn id="93" idx="0"/>
          </p:cNvCxnSpPr>
          <p:nvPr/>
        </p:nvCxnSpPr>
        <p:spPr>
          <a:xfrm flipH="1" flipV="1">
            <a:off x="2193109" y="5511536"/>
            <a:ext cx="1110145" cy="740204"/>
          </a:xfrm>
          <a:prstGeom prst="straightConnector1">
            <a:avLst/>
          </a:prstGeom>
          <a:ln>
            <a:solidFill>
              <a:schemeClr val="tx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93" idx="0"/>
          </p:cNvCxnSpPr>
          <p:nvPr/>
        </p:nvCxnSpPr>
        <p:spPr>
          <a:xfrm flipH="1" flipV="1">
            <a:off x="2416618" y="4475216"/>
            <a:ext cx="886636" cy="1776524"/>
          </a:xfrm>
          <a:prstGeom prst="straightConnector1">
            <a:avLst/>
          </a:prstGeom>
          <a:ln>
            <a:solidFill>
              <a:schemeClr val="tx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17253" y="6088981"/>
            <a:ext cx="1381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Single VXLAN</a:t>
            </a:r>
          </a:p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port in OvS</a:t>
            </a:r>
          </a:p>
        </p:txBody>
      </p:sp>
      <p:cxnSp>
        <p:nvCxnSpPr>
          <p:cNvPr id="102" name="Straight Arrow Connector 101"/>
          <p:cNvCxnSpPr/>
          <p:nvPr/>
        </p:nvCxnSpPr>
        <p:spPr>
          <a:xfrm flipV="1">
            <a:off x="591825" y="4475216"/>
            <a:ext cx="593020" cy="1613766"/>
          </a:xfrm>
          <a:prstGeom prst="straightConnector1">
            <a:avLst/>
          </a:prstGeom>
          <a:ln>
            <a:solidFill>
              <a:schemeClr val="tx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60142" y="2267954"/>
            <a:ext cx="2531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Overlapping address space</a:t>
            </a:r>
          </a:p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Connectivity isolation</a:t>
            </a:r>
          </a:p>
        </p:txBody>
      </p:sp>
      <p:cxnSp>
        <p:nvCxnSpPr>
          <p:cNvPr id="107" name="Straight Arrow Connector 106"/>
          <p:cNvCxnSpPr/>
          <p:nvPr/>
        </p:nvCxnSpPr>
        <p:spPr>
          <a:xfrm flipV="1">
            <a:off x="412190" y="1584457"/>
            <a:ext cx="593020" cy="743411"/>
          </a:xfrm>
          <a:prstGeom prst="straightConnector1">
            <a:avLst/>
          </a:prstGeom>
          <a:ln>
            <a:solidFill>
              <a:schemeClr val="tx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3215564" y="2267954"/>
            <a:ext cx="2549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Service VNFs &amp; vNets</a:t>
            </a:r>
          </a:p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Non-overlapping addresses</a:t>
            </a:r>
          </a:p>
        </p:txBody>
      </p:sp>
      <p:grpSp>
        <p:nvGrpSpPr>
          <p:cNvPr id="164" name="Group 163"/>
          <p:cNvGrpSpPr/>
          <p:nvPr/>
        </p:nvGrpSpPr>
        <p:grpSpPr>
          <a:xfrm>
            <a:off x="2784370" y="1046407"/>
            <a:ext cx="788408" cy="430997"/>
            <a:chOff x="2784370" y="1046407"/>
            <a:chExt cx="788408" cy="430997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2978317" y="1263231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2834041" y="1046407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accent2"/>
                </a:solidFill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359840" y="1263231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3215564" y="1046407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>
              <a:off x="2784370" y="1477404"/>
              <a:ext cx="78840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/>
          <p:cNvGrpSpPr/>
          <p:nvPr/>
        </p:nvGrpSpPr>
        <p:grpSpPr>
          <a:xfrm>
            <a:off x="3553270" y="1050859"/>
            <a:ext cx="788408" cy="430997"/>
            <a:chOff x="3553270" y="1050859"/>
            <a:chExt cx="788408" cy="430997"/>
          </a:xfrm>
        </p:grpSpPr>
        <p:cxnSp>
          <p:nvCxnSpPr>
            <p:cNvPr id="129" name="Straight Connector 128"/>
            <p:cNvCxnSpPr/>
            <p:nvPr/>
          </p:nvCxnSpPr>
          <p:spPr>
            <a:xfrm flipV="1">
              <a:off x="3747217" y="1267683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tangle 129"/>
            <p:cNvSpPr/>
            <p:nvPr/>
          </p:nvSpPr>
          <p:spPr>
            <a:xfrm>
              <a:off x="3602941" y="1050859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accent2"/>
                </a:solidFill>
              </a:endParaRPr>
            </a:p>
          </p:txBody>
        </p:sp>
        <p:cxnSp>
          <p:nvCxnSpPr>
            <p:cNvPr id="131" name="Straight Connector 130"/>
            <p:cNvCxnSpPr/>
            <p:nvPr/>
          </p:nvCxnSpPr>
          <p:spPr>
            <a:xfrm flipV="1">
              <a:off x="4128740" y="1267683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>
            <a:xfrm>
              <a:off x="3984464" y="1050859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>
            <a:xfrm flipH="1">
              <a:off x="3553270" y="1481856"/>
              <a:ext cx="78840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Rectangle 133"/>
          <p:cNvSpPr/>
          <p:nvPr/>
        </p:nvSpPr>
        <p:spPr>
          <a:xfrm>
            <a:off x="7514648" y="4258392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7512832" y="4770964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cxnSp>
        <p:nvCxnSpPr>
          <p:cNvPr id="136" name="Straight Arrow Connector 135"/>
          <p:cNvCxnSpPr>
            <a:endCxn id="134" idx="0"/>
          </p:cNvCxnSpPr>
          <p:nvPr/>
        </p:nvCxnSpPr>
        <p:spPr>
          <a:xfrm>
            <a:off x="7488435" y="2791174"/>
            <a:ext cx="165142" cy="1467218"/>
          </a:xfrm>
          <a:prstGeom prst="straightConnector1">
            <a:avLst/>
          </a:prstGeom>
          <a:ln>
            <a:solidFill>
              <a:schemeClr val="tx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>
            <a:off x="7488435" y="2791174"/>
            <a:ext cx="97847" cy="1958854"/>
          </a:xfrm>
          <a:prstGeom prst="straightConnector1">
            <a:avLst/>
          </a:prstGeom>
          <a:ln>
            <a:solidFill>
              <a:schemeClr val="tx2">
                <a:lumMod val="9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6008366" y="2267954"/>
            <a:ext cx="2360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Services can dynamically</a:t>
            </a:r>
          </a:p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grow or shrink</a:t>
            </a:r>
          </a:p>
        </p:txBody>
      </p:sp>
    </p:spTree>
    <p:extLst>
      <p:ext uri="{BB962C8B-B14F-4D97-AF65-F5344CB8AC3E}">
        <p14:creationId xmlns:p14="http://schemas.microsoft.com/office/powerpoint/2010/main" val="3820975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5" grpId="0"/>
      <p:bldP spid="76" grpId="0" animBg="1"/>
      <p:bldP spid="78" grpId="0" animBg="1"/>
      <p:bldP spid="80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3" grpId="0"/>
      <p:bldP spid="101" grpId="0"/>
      <p:bldP spid="106" grpId="0"/>
      <p:bldP spid="117" grpId="0"/>
      <p:bldP spid="134" grpId="0" animBg="1"/>
      <p:bldP spid="135" grpId="0" animBg="1"/>
      <p:bldP spid="1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 sz="140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US" sz="14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41" y="3474720"/>
            <a:ext cx="1510020" cy="2413181"/>
          </a:xfrm>
          <a:prstGeom prst="rect">
            <a:avLst/>
          </a:prstGeom>
        </p:spPr>
      </p:pic>
      <p:pic>
        <p:nvPicPr>
          <p:cNvPr id="8" name="Picture 7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44" y="3474720"/>
            <a:ext cx="1510020" cy="2413181"/>
          </a:xfrm>
          <a:prstGeom prst="rect">
            <a:avLst/>
          </a:prstGeom>
        </p:spPr>
      </p:pic>
      <p:pic>
        <p:nvPicPr>
          <p:cNvPr id="9" name="Picture 8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648" y="3455977"/>
            <a:ext cx="1510020" cy="2413181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312182" y="424755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1" name="Oval 10"/>
          <p:cNvSpPr/>
          <p:nvPr/>
        </p:nvSpPr>
        <p:spPr>
          <a:xfrm>
            <a:off x="1312182" y="4775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2" name="Oval 11"/>
          <p:cNvSpPr/>
          <p:nvPr/>
        </p:nvSpPr>
        <p:spPr>
          <a:xfrm>
            <a:off x="1335039" y="5283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3" name="Oval 12"/>
          <p:cNvSpPr/>
          <p:nvPr/>
        </p:nvSpPr>
        <p:spPr>
          <a:xfrm>
            <a:off x="4075702" y="424755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4" name="Oval 13"/>
          <p:cNvSpPr/>
          <p:nvPr/>
        </p:nvSpPr>
        <p:spPr>
          <a:xfrm>
            <a:off x="4075702" y="4775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5" name="Oval 14"/>
          <p:cNvSpPr/>
          <p:nvPr/>
        </p:nvSpPr>
        <p:spPr>
          <a:xfrm>
            <a:off x="4098559" y="5283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6" name="Oval 15"/>
          <p:cNvSpPr/>
          <p:nvPr/>
        </p:nvSpPr>
        <p:spPr>
          <a:xfrm>
            <a:off x="6859542" y="424755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7" name="Oval 16"/>
          <p:cNvSpPr/>
          <p:nvPr/>
        </p:nvSpPr>
        <p:spPr>
          <a:xfrm>
            <a:off x="6884692" y="4750028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18" name="Oval 17"/>
          <p:cNvSpPr/>
          <p:nvPr/>
        </p:nvSpPr>
        <p:spPr>
          <a:xfrm>
            <a:off x="6882399" y="528387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cxnSp>
        <p:nvCxnSpPr>
          <p:cNvPr id="19" name="Curved Connector 18"/>
          <p:cNvCxnSpPr>
            <a:stCxn id="10" idx="0"/>
            <a:endCxn id="13" idx="0"/>
          </p:cNvCxnSpPr>
          <p:nvPr/>
        </p:nvCxnSpPr>
        <p:spPr>
          <a:xfrm rot="5400000" flipH="1" flipV="1">
            <a:off x="2973840" y="2865790"/>
            <a:ext cx="12700" cy="2763520"/>
          </a:xfrm>
          <a:prstGeom prst="curvedConnector3">
            <a:avLst>
              <a:gd name="adj1" fmla="val 7926740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5400000" flipH="1" flipV="1">
            <a:off x="5747520" y="2832770"/>
            <a:ext cx="12700" cy="2763520"/>
          </a:xfrm>
          <a:prstGeom prst="curvedConnector3">
            <a:avLst>
              <a:gd name="adj1" fmla="val 7732583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005210" y="1472816"/>
            <a:ext cx="1187899" cy="72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157374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013098" y="1046407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58821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443941" y="1046407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05952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915251" y="1046407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Rectangle 38"/>
          <p:cNvSpPr/>
          <p:nvPr/>
        </p:nvSpPr>
        <p:spPr>
          <a:xfrm>
            <a:off x="1952580" y="4220880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0" name="Rectangle 39"/>
          <p:cNvSpPr/>
          <p:nvPr/>
        </p:nvSpPr>
        <p:spPr>
          <a:xfrm>
            <a:off x="4746580" y="4786711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Rectangle 40"/>
          <p:cNvSpPr/>
          <p:nvPr/>
        </p:nvSpPr>
        <p:spPr>
          <a:xfrm>
            <a:off x="1983645" y="5294711"/>
            <a:ext cx="277858" cy="2168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Rectangle 41"/>
          <p:cNvSpPr/>
          <p:nvPr/>
        </p:nvSpPr>
        <p:spPr>
          <a:xfrm>
            <a:off x="2315406" y="4220880"/>
            <a:ext cx="277858" cy="216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3" name="Rectangle 42"/>
          <p:cNvSpPr/>
          <p:nvPr/>
        </p:nvSpPr>
        <p:spPr>
          <a:xfrm>
            <a:off x="7512832" y="5288685"/>
            <a:ext cx="277858" cy="216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4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45" name="Shape 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Service Composition Impl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19766" y="2978330"/>
            <a:ext cx="152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VXLAN Overlay</a:t>
            </a:r>
          </a:p>
        </p:txBody>
      </p:sp>
      <p:cxnSp>
        <p:nvCxnSpPr>
          <p:cNvPr id="49" name="Curved Connector 48"/>
          <p:cNvCxnSpPr>
            <a:stCxn id="10" idx="2"/>
            <a:endCxn id="11" idx="2"/>
          </p:cNvCxnSpPr>
          <p:nvPr/>
        </p:nvCxnSpPr>
        <p:spPr>
          <a:xfrm rot="10800000" flipV="1">
            <a:off x="1312182" y="4361383"/>
            <a:ext cx="12700" cy="528320"/>
          </a:xfrm>
          <a:prstGeom prst="curvedConnector3">
            <a:avLst>
              <a:gd name="adj1" fmla="val 2600000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9035" y="4299204"/>
            <a:ext cx="1221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VXLAN 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Overlay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86010" y="1584457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Tenant </a:t>
            </a:r>
            <a:r>
              <a:rPr lang="en-US" sz="1400" b="1" dirty="0">
                <a:solidFill>
                  <a:schemeClr val="accent3"/>
                </a:solidFill>
                <a:latin typeface="Calibri"/>
              </a:rPr>
              <a:t>Green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4622800" y="1462898"/>
            <a:ext cx="1422400" cy="103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4898744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754468" y="1046407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532958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5185311" y="1046407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5729777" y="1263231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585501" y="1046407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4" name="Rectangle 83"/>
          <p:cNvSpPr/>
          <p:nvPr/>
        </p:nvSpPr>
        <p:spPr>
          <a:xfrm>
            <a:off x="1952580" y="4760869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759815" y="425839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077262" y="478671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7" name="Rectangle 86"/>
          <p:cNvSpPr/>
          <p:nvPr/>
        </p:nvSpPr>
        <p:spPr>
          <a:xfrm>
            <a:off x="4746580" y="525678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8" name="Rectangle 87"/>
          <p:cNvSpPr/>
          <p:nvPr/>
        </p:nvSpPr>
        <p:spPr>
          <a:xfrm>
            <a:off x="7861427" y="5294711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9" name="TextBox 88"/>
          <p:cNvSpPr txBox="1"/>
          <p:nvPr/>
        </p:nvSpPr>
        <p:spPr>
          <a:xfrm>
            <a:off x="2602763" y="1584457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Service </a:t>
            </a:r>
            <a:r>
              <a:rPr lang="en-US" sz="1400" b="1" dirty="0">
                <a:solidFill>
                  <a:schemeClr val="accent2"/>
                </a:solidFill>
                <a:latin typeface="Calibri"/>
              </a:rPr>
              <a:t>Y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618443" y="1584457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Service </a:t>
            </a:r>
            <a:r>
              <a:rPr lang="en-US" sz="1400" b="1" dirty="0">
                <a:solidFill>
                  <a:schemeClr val="accent1"/>
                </a:solidFill>
                <a:latin typeface="Calibri"/>
              </a:rPr>
              <a:t>B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grpSp>
        <p:nvGrpSpPr>
          <p:cNvPr id="164" name="Group 163"/>
          <p:cNvGrpSpPr/>
          <p:nvPr/>
        </p:nvGrpSpPr>
        <p:grpSpPr>
          <a:xfrm>
            <a:off x="2784370" y="1046407"/>
            <a:ext cx="788408" cy="430997"/>
            <a:chOff x="2784370" y="1046407"/>
            <a:chExt cx="788408" cy="430997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2978317" y="1263231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2834041" y="1046407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accent2"/>
                </a:solidFill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359840" y="1263231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3215564" y="1046407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>
              <a:off x="2784370" y="1477404"/>
              <a:ext cx="78840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/>
          <p:cNvGrpSpPr/>
          <p:nvPr/>
        </p:nvGrpSpPr>
        <p:grpSpPr>
          <a:xfrm>
            <a:off x="3553270" y="1050859"/>
            <a:ext cx="788408" cy="430997"/>
            <a:chOff x="3553270" y="1050859"/>
            <a:chExt cx="788408" cy="430997"/>
          </a:xfrm>
        </p:grpSpPr>
        <p:cxnSp>
          <p:nvCxnSpPr>
            <p:cNvPr id="129" name="Straight Connector 128"/>
            <p:cNvCxnSpPr/>
            <p:nvPr/>
          </p:nvCxnSpPr>
          <p:spPr>
            <a:xfrm flipV="1">
              <a:off x="3747217" y="1267683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tangle 129"/>
            <p:cNvSpPr/>
            <p:nvPr/>
          </p:nvSpPr>
          <p:spPr>
            <a:xfrm>
              <a:off x="3602941" y="1050859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accent2"/>
                </a:solidFill>
              </a:endParaRPr>
            </a:p>
          </p:txBody>
        </p:sp>
        <p:cxnSp>
          <p:nvCxnSpPr>
            <p:cNvPr id="131" name="Straight Connector 130"/>
            <p:cNvCxnSpPr/>
            <p:nvPr/>
          </p:nvCxnSpPr>
          <p:spPr>
            <a:xfrm flipV="1">
              <a:off x="4128740" y="1267683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>
            <a:xfrm>
              <a:off x="3984464" y="1050859"/>
              <a:ext cx="277858" cy="216824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>
            <a:xfrm flipH="1">
              <a:off x="3553270" y="1481856"/>
              <a:ext cx="78840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Rectangle 133"/>
          <p:cNvSpPr/>
          <p:nvPr/>
        </p:nvSpPr>
        <p:spPr>
          <a:xfrm>
            <a:off x="7514648" y="4258392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7512832" y="4770964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5959184"/>
            <a:ext cx="9144001" cy="397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700" dirty="0"/>
              <a:t>Service graph is created by XOS and programmed into OvS by overlay-control app (VTN)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985217" y="1046407"/>
            <a:ext cx="1757643" cy="4164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XOS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6985217" y="1899431"/>
            <a:ext cx="1757643" cy="4164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VTN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6982605" y="2334756"/>
            <a:ext cx="1757643" cy="4164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ONOS</a:t>
            </a:r>
          </a:p>
        </p:txBody>
      </p:sp>
      <p:cxnSp>
        <p:nvCxnSpPr>
          <p:cNvPr id="7" name="Straight Arrow Connector 6"/>
          <p:cNvCxnSpPr>
            <a:stCxn id="3" idx="2"/>
            <a:endCxn id="91" idx="0"/>
          </p:cNvCxnSpPr>
          <p:nvPr/>
        </p:nvCxnSpPr>
        <p:spPr>
          <a:xfrm>
            <a:off x="7864039" y="1462898"/>
            <a:ext cx="0" cy="436533"/>
          </a:xfrm>
          <a:prstGeom prst="straightConnector1">
            <a:avLst/>
          </a:prstGeom>
          <a:ln>
            <a:solidFill>
              <a:srgbClr val="B8B8B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92" idx="2"/>
          </p:cNvCxnSpPr>
          <p:nvPr/>
        </p:nvCxnSpPr>
        <p:spPr>
          <a:xfrm flipH="1">
            <a:off x="7135630" y="2751247"/>
            <a:ext cx="725797" cy="1456933"/>
          </a:xfrm>
          <a:prstGeom prst="straightConnector1">
            <a:avLst/>
          </a:prstGeom>
          <a:ln>
            <a:solidFill>
              <a:srgbClr val="B8B8B8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92" idx="2"/>
            <a:endCxn id="15" idx="0"/>
          </p:cNvCxnSpPr>
          <p:nvPr/>
        </p:nvCxnSpPr>
        <p:spPr>
          <a:xfrm flipH="1">
            <a:off x="4378457" y="2751247"/>
            <a:ext cx="3482970" cy="2532623"/>
          </a:xfrm>
          <a:prstGeom prst="straightConnector1">
            <a:avLst/>
          </a:prstGeom>
          <a:ln>
            <a:solidFill>
              <a:srgbClr val="B8B8B8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92" idx="2"/>
            <a:endCxn id="17" idx="0"/>
          </p:cNvCxnSpPr>
          <p:nvPr/>
        </p:nvCxnSpPr>
        <p:spPr>
          <a:xfrm flipH="1">
            <a:off x="7164590" y="2751247"/>
            <a:ext cx="696837" cy="1998781"/>
          </a:xfrm>
          <a:prstGeom prst="straightConnector1">
            <a:avLst/>
          </a:prstGeom>
          <a:ln>
            <a:solidFill>
              <a:srgbClr val="B8B8B8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92" idx="2"/>
            <a:endCxn id="11" idx="0"/>
          </p:cNvCxnSpPr>
          <p:nvPr/>
        </p:nvCxnSpPr>
        <p:spPr>
          <a:xfrm flipH="1">
            <a:off x="1592080" y="2751247"/>
            <a:ext cx="6269347" cy="2024623"/>
          </a:xfrm>
          <a:prstGeom prst="straightConnector1">
            <a:avLst/>
          </a:prstGeom>
          <a:ln>
            <a:solidFill>
              <a:srgbClr val="B8B8B8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662092" y="1512702"/>
            <a:ext cx="11426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Service-graph</a:t>
            </a:r>
          </a:p>
        </p:txBody>
      </p:sp>
      <p:cxnSp>
        <p:nvCxnSpPr>
          <p:cNvPr id="61" name="Elbow Connector 60"/>
          <p:cNvCxnSpPr>
            <a:stCxn id="29" idx="0"/>
            <a:endCxn id="89" idx="2"/>
          </p:cNvCxnSpPr>
          <p:nvPr/>
        </p:nvCxnSpPr>
        <p:spPr>
          <a:xfrm rot="16200000" flipH="1">
            <a:off x="1729109" y="469325"/>
            <a:ext cx="1061270" cy="2215434"/>
          </a:xfrm>
          <a:prstGeom prst="bentConnector5">
            <a:avLst>
              <a:gd name="adj1" fmla="val -21540"/>
              <a:gd name="adj2" fmla="val 59934"/>
              <a:gd name="adj3" fmla="val 121540"/>
            </a:avLst>
          </a:prstGeom>
          <a:ln>
            <a:solidFill>
              <a:srgbClr val="B8B8B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89" idx="3"/>
            <a:endCxn id="90" idx="2"/>
          </p:cNvCxnSpPr>
          <p:nvPr/>
        </p:nvCxnSpPr>
        <p:spPr>
          <a:xfrm>
            <a:off x="4132159" y="1846067"/>
            <a:ext cx="1250982" cy="261610"/>
          </a:xfrm>
          <a:prstGeom prst="bentConnector4">
            <a:avLst>
              <a:gd name="adj1" fmla="val 19436"/>
              <a:gd name="adj2" fmla="val 187382"/>
            </a:avLst>
          </a:prstGeom>
          <a:ln>
            <a:solidFill>
              <a:srgbClr val="B8B8B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7904183" y="3009108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OpenFlow</a:t>
            </a:r>
          </a:p>
          <a:p>
            <a:r>
              <a:rPr lang="en-US" sz="1200"/>
              <a:t>rules</a:t>
            </a:r>
          </a:p>
        </p:txBody>
      </p:sp>
      <p:cxnSp>
        <p:nvCxnSpPr>
          <p:cNvPr id="125" name="Straight Connector 124"/>
          <p:cNvCxnSpPr/>
          <p:nvPr/>
        </p:nvCxnSpPr>
        <p:spPr>
          <a:xfrm flipH="1">
            <a:off x="281210" y="2769045"/>
            <a:ext cx="1422400" cy="103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V="1">
            <a:off x="557154" y="2569378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412878" y="2352554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128" name="Straight Connector 127"/>
          <p:cNvCxnSpPr/>
          <p:nvPr/>
        </p:nvCxnSpPr>
        <p:spPr>
          <a:xfrm flipV="1">
            <a:off x="987997" y="2569378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Rectangle 136"/>
          <p:cNvSpPr/>
          <p:nvPr/>
        </p:nvSpPr>
        <p:spPr>
          <a:xfrm>
            <a:off x="843721" y="2352554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138" name="Straight Connector 137"/>
          <p:cNvCxnSpPr/>
          <p:nvPr/>
        </p:nvCxnSpPr>
        <p:spPr>
          <a:xfrm flipV="1">
            <a:off x="1388187" y="2569378"/>
            <a:ext cx="0" cy="213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/>
          <p:nvPr/>
        </p:nvSpPr>
        <p:spPr>
          <a:xfrm>
            <a:off x="1243911" y="2352554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1" name="Rectangle 140"/>
          <p:cNvSpPr/>
          <p:nvPr/>
        </p:nvSpPr>
        <p:spPr>
          <a:xfrm>
            <a:off x="2338502" y="4760870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2" name="Rectangle 141"/>
          <p:cNvSpPr/>
          <p:nvPr/>
        </p:nvSpPr>
        <p:spPr>
          <a:xfrm>
            <a:off x="5111282" y="5252346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4" name="Rectangle 143"/>
          <p:cNvSpPr/>
          <p:nvPr/>
        </p:nvSpPr>
        <p:spPr>
          <a:xfrm>
            <a:off x="7866850" y="4750028"/>
            <a:ext cx="277858" cy="2168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145" name="Elbow Connector 144"/>
          <p:cNvCxnSpPr/>
          <p:nvPr/>
        </p:nvCxnSpPr>
        <p:spPr>
          <a:xfrm rot="10800000" flipV="1">
            <a:off x="1521769" y="1584456"/>
            <a:ext cx="2497248" cy="1424651"/>
          </a:xfrm>
          <a:prstGeom prst="bentConnector3">
            <a:avLst>
              <a:gd name="adj1" fmla="val 51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69034" y="2797608"/>
            <a:ext cx="15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Service </a:t>
            </a:r>
            <a:r>
              <a:rPr lang="en-US" sz="1400" b="1" dirty="0">
                <a:solidFill>
                  <a:schemeClr val="accent5"/>
                </a:solidFill>
                <a:latin typeface="Calibri"/>
              </a:rPr>
              <a:t>P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Calibri"/>
              </a:rPr>
              <a:t>Virtual Network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0" y="6356729"/>
            <a:ext cx="9105536" cy="397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700" dirty="0"/>
              <a:t>Distributed load-balancers exist for each service in each OvS</a:t>
            </a:r>
          </a:p>
        </p:txBody>
      </p:sp>
    </p:spTree>
    <p:extLst>
      <p:ext uri="{BB962C8B-B14F-4D97-AF65-F5344CB8AC3E}">
        <p14:creationId xmlns:p14="http://schemas.microsoft.com/office/powerpoint/2010/main" val="268060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1" grpId="0" animBg="1"/>
      <p:bldP spid="92" grpId="0" animBg="1"/>
      <p:bldP spid="54" grpId="0"/>
      <p:bldP spid="124" grpId="0"/>
      <p:bldP spid="127" grpId="0" animBg="1"/>
      <p:bldP spid="137" grpId="0" animBg="1"/>
      <p:bldP spid="140" grpId="0" animBg="1"/>
      <p:bldP spid="141" grpId="0" animBg="1"/>
      <p:bldP spid="142" grpId="0" animBg="1"/>
      <p:bldP spid="144" grpId="0" animBg="1"/>
      <p:bldP spid="146" grpId="0"/>
      <p:bldP spid="1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OVS Pipeline</a:t>
            </a:r>
            <a:r>
              <a:rPr lang="en-US" b="1" baseline="30000" dirty="0">
                <a:solidFill>
                  <a:srgbClr val="FFFFFF"/>
                </a:solidFill>
                <a:latin typeface="Calibri"/>
                <a:cs typeface="Calibri"/>
              </a:rPr>
              <a:t>* 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(Vnets &amp; Service-Chaining)</a:t>
            </a:r>
            <a:endParaRPr lang="en-US" b="1" baseline="30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29852" y="1469477"/>
            <a:ext cx="7644780" cy="417751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332899" y="2642524"/>
            <a:ext cx="1164974" cy="1726370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Incoming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Lookup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(port, vlan, arp)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599251" y="3339711"/>
            <a:ext cx="661202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495059" y="1586046"/>
            <a:ext cx="1196325" cy="515967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QinQ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lookup</a:t>
            </a:r>
          </a:p>
        </p:txBody>
      </p:sp>
      <p:sp>
        <p:nvSpPr>
          <p:cNvPr id="37" name="Right Arrow 36"/>
          <p:cNvSpPr/>
          <p:nvPr/>
        </p:nvSpPr>
        <p:spPr>
          <a:xfrm rot="19249162">
            <a:off x="2625034" y="2255196"/>
            <a:ext cx="868157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495059" y="2646813"/>
            <a:ext cx="1196325" cy="1396642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Lookup/Tenant VRFs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200538" y="2646812"/>
            <a:ext cx="1386253" cy="1396643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Load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Balancing / Service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 Lookup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211317" y="2814811"/>
            <a:ext cx="967111" cy="1045566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VXLAN Encap 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2741319" y="3134395"/>
            <a:ext cx="700880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4743796" y="3107811"/>
            <a:ext cx="420247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6659781" y="3157236"/>
            <a:ext cx="420247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8271977" y="3298850"/>
            <a:ext cx="554541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ight Arrow 44"/>
          <p:cNvSpPr/>
          <p:nvPr/>
        </p:nvSpPr>
        <p:spPr>
          <a:xfrm>
            <a:off x="4780291" y="1700425"/>
            <a:ext cx="420247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ight Arrow 45"/>
          <p:cNvSpPr/>
          <p:nvPr/>
        </p:nvSpPr>
        <p:spPr>
          <a:xfrm rot="2260244">
            <a:off x="2771016" y="4350167"/>
            <a:ext cx="700880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495060" y="4368893"/>
            <a:ext cx="1196325" cy="1171998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VxLAN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VNI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Lookup &amp; Decap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4768355" y="4707356"/>
            <a:ext cx="420247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68891" y="1553496"/>
            <a:ext cx="972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to vSG or OLT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36561" y="3532240"/>
            <a:ext cx="1156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1F497D"/>
                </a:solidFill>
              </a:rPr>
              <a:t>t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1F497D"/>
                </a:solidFill>
              </a:rPr>
              <a:t>Underlay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Fabric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299250" y="4384590"/>
            <a:ext cx="1196325" cy="1045566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VM/Container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Lookup</a:t>
            </a:r>
          </a:p>
        </p:txBody>
      </p:sp>
      <p:sp>
        <p:nvSpPr>
          <p:cNvPr id="52" name="Right Arrow 51"/>
          <p:cNvSpPr/>
          <p:nvPr/>
        </p:nvSpPr>
        <p:spPr>
          <a:xfrm>
            <a:off x="6656777" y="4707356"/>
            <a:ext cx="554541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50800" y="4567402"/>
            <a:ext cx="108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To local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Service Instance </a:t>
            </a:r>
          </a:p>
        </p:txBody>
      </p:sp>
      <p:sp>
        <p:nvSpPr>
          <p:cNvPr id="54" name="Right Arrow 53"/>
          <p:cNvSpPr/>
          <p:nvPr/>
        </p:nvSpPr>
        <p:spPr>
          <a:xfrm rot="16200000">
            <a:off x="1720205" y="2103813"/>
            <a:ext cx="443077" cy="314888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37186" y="1556252"/>
            <a:ext cx="1510666" cy="389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to controller</a:t>
            </a:r>
          </a:p>
        </p:txBody>
      </p:sp>
      <p:sp>
        <p:nvSpPr>
          <p:cNvPr id="2" name="Rectangle 1"/>
          <p:cNvSpPr/>
          <p:nvPr/>
        </p:nvSpPr>
        <p:spPr>
          <a:xfrm>
            <a:off x="599250" y="5782384"/>
            <a:ext cx="8059343" cy="74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 u="sng">
                <a:solidFill>
                  <a:schemeClr val="accent3">
                    <a:lumMod val="75000"/>
                  </a:schemeClr>
                </a:solidFill>
              </a:rPr>
              <a:t>All</a:t>
            </a:r>
            <a:r>
              <a:rPr lang="en-US" b="1">
                <a:solidFill>
                  <a:schemeClr val="accent3">
                    <a:lumMod val="75000"/>
                  </a:schemeClr>
                </a:solidFill>
              </a:rPr>
              <a:t> flow-tables &amp; port-groups are programmed using OpenFlow 1.3</a:t>
            </a:r>
          </a:p>
          <a:p>
            <a:pPr>
              <a:lnSpc>
                <a:spcPct val="120000"/>
              </a:lnSpc>
            </a:pPr>
            <a:r>
              <a:rPr lang="en-US" b="1">
                <a:solidFill>
                  <a:schemeClr val="accent3">
                    <a:lumMod val="75000"/>
                  </a:schemeClr>
                </a:solidFill>
              </a:rPr>
              <a:t>VxLAN tunnel ports are created using OVSDB protocol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7553" y="4326515"/>
            <a:ext cx="9325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accent4">
                    <a:lumMod val="75000"/>
                  </a:schemeClr>
                </a:solidFill>
              </a:rPr>
              <a:t>Ingress</a:t>
            </a:r>
          </a:p>
          <a:p>
            <a:r>
              <a:rPr lang="en-US" sz="1400">
                <a:solidFill>
                  <a:schemeClr val="accent4">
                    <a:lumMod val="75000"/>
                  </a:schemeClr>
                </a:solidFill>
              </a:rPr>
              <a:t>Pipeline</a:t>
            </a:r>
          </a:p>
          <a:p>
            <a:r>
              <a:rPr lang="en-US" sz="1400">
                <a:solidFill>
                  <a:schemeClr val="accent4">
                    <a:lumMod val="75000"/>
                  </a:schemeClr>
                </a:solidFill>
              </a:rPr>
              <a:t>from underlay</a:t>
            </a:r>
          </a:p>
          <a:p>
            <a:r>
              <a:rPr lang="en-US" sz="1400">
                <a:solidFill>
                  <a:schemeClr val="accent4">
                    <a:lumMod val="75000"/>
                  </a:schemeClr>
                </a:solidFill>
              </a:rPr>
              <a:t>fabric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26835" y="739154"/>
            <a:ext cx="1994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63334"/>
                </a:solidFill>
              </a:rPr>
              <a:t>* Simplified view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477553" y="3333402"/>
            <a:ext cx="1076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accent4">
                    <a:lumMod val="75000"/>
                  </a:schemeClr>
                </a:solidFill>
              </a:rPr>
              <a:t>Egress</a:t>
            </a:r>
          </a:p>
          <a:p>
            <a:r>
              <a:rPr lang="en-US" sz="1400">
                <a:solidFill>
                  <a:schemeClr val="accent4">
                    <a:lumMod val="75000"/>
                  </a:schemeClr>
                </a:solidFill>
              </a:rPr>
              <a:t>pipeline</a:t>
            </a:r>
          </a:p>
        </p:txBody>
      </p:sp>
      <p:sp>
        <p:nvSpPr>
          <p:cNvPr id="64" name="Right Arrow 63"/>
          <p:cNvSpPr/>
          <p:nvPr/>
        </p:nvSpPr>
        <p:spPr>
          <a:xfrm rot="2657103">
            <a:off x="6603579" y="4024026"/>
            <a:ext cx="420247" cy="331994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rgbClr val="7F7F7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07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50" grpId="0"/>
      <p:bldP spid="51" grpId="0" animBg="1"/>
      <p:bldP spid="52" grpId="0" animBg="1"/>
      <p:bldP spid="53" grpId="0"/>
      <p:bldP spid="4" grpId="0"/>
      <p:bldP spid="56" grpId="0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5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21612" y="1282336"/>
            <a:ext cx="9122388" cy="5380858"/>
            <a:chOff x="21612" y="1032648"/>
            <a:chExt cx="9122388" cy="5380858"/>
          </a:xfrm>
        </p:grpSpPr>
        <p:cxnSp>
          <p:nvCxnSpPr>
            <p:cNvPr id="4" name="Straight Connector 3"/>
            <p:cNvCxnSpPr>
              <a:stCxn id="35" idx="0"/>
            </p:cNvCxnSpPr>
            <p:nvPr/>
          </p:nvCxnSpPr>
          <p:spPr>
            <a:xfrm>
              <a:off x="558896" y="2058263"/>
              <a:ext cx="8069613" cy="76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2232430" y="1820383"/>
              <a:ext cx="914400" cy="455911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Leaf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997495" y="1820383"/>
              <a:ext cx="914400" cy="4559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Spine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747907" y="1820383"/>
              <a:ext cx="914400" cy="455911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Leaf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7412503" y="1836664"/>
              <a:ext cx="757076" cy="455911"/>
            </a:xfrm>
            <a:prstGeom prst="ellipse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prstClr val="white"/>
                  </a:solidFill>
                  <a:latin typeface="Calibri"/>
                </a:rPr>
                <a:t>OVS</a:t>
              </a: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9572" y="449734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 </a:t>
              </a:r>
            </a:p>
            <a:p>
              <a:pPr algn="ctr"/>
              <a:r>
                <a:rPr lang="en-US" sz="900" b="1" dirty="0" smtClean="0">
                  <a:solidFill>
                    <a:prstClr val="black"/>
                  </a:solidFill>
                  <a:latin typeface="Calibri"/>
                </a:rPr>
                <a:t>of Service 2</a:t>
              </a:r>
              <a:endParaRPr lang="en-US" sz="9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9572" y="485555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0028" y="5923326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99709" y="2350345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spine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99709" y="2706277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99709" y="306449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SR Label of </a:t>
              </a:r>
              <a:r>
                <a:rPr lang="en-US" sz="900" dirty="0" err="1" smtClean="0">
                  <a:solidFill>
                    <a:prstClr val="black"/>
                  </a:solidFill>
                  <a:latin typeface="Calibri"/>
                </a:rPr>
                <a:t>dst</a:t>
              </a:r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 leaf </a:t>
              </a:r>
              <a:r>
                <a:rPr lang="en-US" sz="900" dirty="0" err="1" smtClean="0">
                  <a:solidFill>
                    <a:prstClr val="black"/>
                  </a:solidFill>
                  <a:latin typeface="Calibri"/>
                </a:rPr>
                <a:t>sw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199709" y="3428567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 smtClean="0">
                  <a:solidFill>
                    <a:prstClr val="black"/>
                  </a:solidFill>
                  <a:latin typeface="Calibri"/>
                </a:rPr>
                <a:t>IP addrs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900" smtClean="0">
                  <a:solidFill>
                    <a:prstClr val="black"/>
                  </a:solidFill>
                  <a:latin typeface="Calibri"/>
                </a:rPr>
                <a:t>infra</a:t>
              </a:r>
              <a:endParaRPr lang="en-US" sz="900" dirty="0" smtClea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99709" y="378678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99709" y="4144999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99709" y="450093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199709" y="485914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222494" y="450219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222494" y="486040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</a:t>
              </a:r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5400000">
              <a:off x="929264" y="4212942"/>
              <a:ext cx="36932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err="1" smtClean="0">
                  <a:solidFill>
                    <a:srgbClr val="4BACC6"/>
                  </a:solidFill>
                  <a:latin typeface="Calibri"/>
                </a:rPr>
                <a:t>Dst</a:t>
              </a:r>
              <a:r>
                <a:rPr lang="en-US" sz="2000" smtClean="0">
                  <a:solidFill>
                    <a:srgbClr val="4BACC6"/>
                  </a:solidFill>
                  <a:latin typeface="Calibri"/>
                </a:rPr>
                <a:t> IP lookup</a:t>
              </a:r>
              <a:r>
                <a:rPr lang="en-US" sz="2000">
                  <a:solidFill>
                    <a:srgbClr val="4BACC6"/>
                  </a:solidFill>
                  <a:latin typeface="Calibri"/>
                </a:rPr>
                <a:t>,</a:t>
              </a:r>
              <a:r>
                <a:rPr lang="en-US" sz="2000" smtClean="0">
                  <a:solidFill>
                    <a:srgbClr val="4BACC6"/>
                  </a:solidFill>
                  <a:latin typeface="Calibri"/>
                </a:rPr>
                <a:t> SR label-push</a:t>
              </a:r>
            </a:p>
            <a:p>
              <a:r>
                <a:rPr lang="en-US" sz="2000">
                  <a:solidFill>
                    <a:srgbClr val="4BACC6"/>
                  </a:solidFill>
                  <a:latin typeface="Calibri"/>
                </a:rPr>
                <a:t> </a:t>
              </a:r>
              <a:r>
                <a:rPr lang="en-US" sz="2000" smtClean="0">
                  <a:solidFill>
                    <a:srgbClr val="4BACC6"/>
                  </a:solidFill>
                  <a:latin typeface="Calibri"/>
                </a:rPr>
                <a:t>&amp; load-balancing to spines</a:t>
              </a:r>
            </a:p>
          </p:txBody>
        </p:sp>
        <p:sp>
          <p:nvSpPr>
            <p:cNvPr id="28" name="Left Brace 27"/>
            <p:cNvSpPr/>
            <p:nvPr/>
          </p:nvSpPr>
          <p:spPr>
            <a:xfrm rot="5400000">
              <a:off x="4307531" y="-640629"/>
              <a:ext cx="250288" cy="4400489"/>
            </a:xfrm>
            <a:prstGeom prst="leftBrace">
              <a:avLst>
                <a:gd name="adj1" fmla="val 159375"/>
                <a:gd name="adj2" fmla="val 49815"/>
              </a:avLst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09032" y="1046548"/>
              <a:ext cx="16391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  <a:latin typeface="Calibri"/>
                </a:rPr>
                <a:t>Underlay Fabric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Left Brace 29"/>
            <p:cNvSpPr/>
            <p:nvPr/>
          </p:nvSpPr>
          <p:spPr>
            <a:xfrm rot="5400000">
              <a:off x="8044435" y="681453"/>
              <a:ext cx="250288" cy="1756328"/>
            </a:xfrm>
            <a:prstGeom prst="leftBrace">
              <a:avLst>
                <a:gd name="adj1" fmla="val 39031"/>
                <a:gd name="adj2" fmla="val 49815"/>
              </a:avLst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17331" y="1046548"/>
              <a:ext cx="16391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  <a:latin typeface="Calibri"/>
                </a:rPr>
                <a:t>Server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Left Brace 31"/>
            <p:cNvSpPr/>
            <p:nvPr/>
          </p:nvSpPr>
          <p:spPr>
            <a:xfrm rot="5400000">
              <a:off x="694252" y="817410"/>
              <a:ext cx="250287" cy="1484413"/>
            </a:xfrm>
            <a:prstGeom prst="leftBrace">
              <a:avLst>
                <a:gd name="adj1" fmla="val 22768"/>
                <a:gd name="adj2" fmla="val 49815"/>
              </a:avLst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89282" y="1032648"/>
              <a:ext cx="97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  <a:latin typeface="Calibri"/>
                </a:rPr>
                <a:t>Server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Hexagon 34"/>
            <p:cNvSpPr/>
            <p:nvPr/>
          </p:nvSpPr>
          <p:spPr>
            <a:xfrm>
              <a:off x="21612" y="1899508"/>
              <a:ext cx="537284" cy="317510"/>
            </a:xfrm>
            <a:prstGeom prst="hexagon">
              <a:avLst/>
            </a:prstGeom>
            <a:solidFill>
              <a:srgbClr val="FFFF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rgbClr val="000000"/>
                  </a:solidFill>
                  <a:latin typeface="Calibri"/>
                </a:rPr>
                <a:t>S1B</a:t>
              </a:r>
              <a:endParaRPr lang="en-US" sz="110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051207" y="1820383"/>
              <a:ext cx="627828" cy="455911"/>
            </a:xfrm>
            <a:prstGeom prst="ellipse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white"/>
                  </a:solidFill>
                  <a:latin typeface="Calibri"/>
                </a:rPr>
                <a:t>OVS</a:t>
              </a:r>
              <a:endParaRPr lang="en-US" sz="12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Hexagon 36"/>
            <p:cNvSpPr/>
            <p:nvPr/>
          </p:nvSpPr>
          <p:spPr>
            <a:xfrm>
              <a:off x="8606716" y="1893153"/>
              <a:ext cx="537284" cy="317510"/>
            </a:xfrm>
            <a:prstGeom prst="hexagon">
              <a:avLst/>
            </a:prstGeom>
            <a:solidFill>
              <a:srgbClr val="FFFF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rgbClr val="000000"/>
                  </a:solidFill>
                  <a:latin typeface="Calibri"/>
                </a:rPr>
                <a:t>S2C</a:t>
              </a:r>
              <a:endParaRPr lang="en-US" sz="110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561602" y="2703982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61602" y="3059914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OVS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561602" y="3424000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 smtClean="0">
                  <a:solidFill>
                    <a:prstClr val="black"/>
                  </a:solidFill>
                  <a:latin typeface="Calibri"/>
                </a:rPr>
                <a:t>IP addrs infra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561602" y="3782216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561602" y="4140432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61602" y="4496364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b="1" dirty="0" smtClean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61602" y="4854580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000353" y="2720264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000353" y="3076196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spine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000353" y="343669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 smtClean="0">
                  <a:solidFill>
                    <a:prstClr val="black"/>
                  </a:solidFill>
                  <a:latin typeface="Calibri"/>
                </a:rPr>
                <a:t>IP addrs</a:t>
              </a:r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900" smtClean="0">
                  <a:solidFill>
                    <a:prstClr val="black"/>
                  </a:solidFill>
                  <a:latin typeface="Calibri"/>
                </a:rPr>
                <a:t>infra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000353" y="3794909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000353" y="4153125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000353" y="450905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000353" y="4867273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 rot="5400000">
              <a:off x="-474116" y="4126429"/>
              <a:ext cx="34573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mtClean="0">
                  <a:solidFill>
                    <a:srgbClr val="C0504D"/>
                  </a:solidFill>
                  <a:latin typeface="Calibri"/>
                </a:rPr>
                <a:t>Tunnel encap</a:t>
              </a:r>
              <a:r>
                <a:rPr lang="en-US" sz="2000">
                  <a:solidFill>
                    <a:srgbClr val="C0504D"/>
                  </a:solidFill>
                  <a:latin typeface="Calibri"/>
                </a:rPr>
                <a:t> </a:t>
              </a:r>
              <a:r>
                <a:rPr lang="en-US" sz="2000" smtClean="0">
                  <a:solidFill>
                    <a:srgbClr val="C0504D"/>
                  </a:solidFill>
                  <a:latin typeface="Calibri"/>
                </a:rPr>
                <a:t>&amp; load-balancing to next Service instances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687327" y="2712138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OVS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687327" y="3068070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687327" y="3428567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 smtClean="0">
                  <a:solidFill>
                    <a:prstClr val="black"/>
                  </a:solidFill>
                  <a:latin typeface="Calibri"/>
                </a:rPr>
                <a:t>IP addrs</a:t>
              </a:r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900" smtClean="0">
                  <a:solidFill>
                    <a:prstClr val="black"/>
                  </a:solidFill>
                  <a:latin typeface="Calibri"/>
                </a:rPr>
                <a:t>infra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687327" y="378678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87327" y="4144999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687327" y="450093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687327" y="485914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30028" y="5203995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64856" y="5941502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202963" y="5941502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003607" y="5949468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6690581" y="5941502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222494" y="5936693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 rot="5400000">
              <a:off x="2616926" y="4215384"/>
              <a:ext cx="36883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mtClean="0">
                  <a:solidFill>
                    <a:srgbClr val="4F81BD">
                      <a:lumMod val="75000"/>
                    </a:srgbClr>
                  </a:solidFill>
                  <a:latin typeface="Calibri"/>
                </a:rPr>
                <a:t>SR Label lookup, pop &amp; forward to destination leaf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 rot="5400000">
              <a:off x="4314979" y="4196660"/>
              <a:ext cx="36932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err="1" smtClean="0">
                  <a:solidFill>
                    <a:srgbClr val="4BACC6"/>
                  </a:solidFill>
                  <a:latin typeface="Calibri"/>
                </a:rPr>
                <a:t>Dst</a:t>
              </a:r>
              <a:r>
                <a:rPr lang="en-US" sz="2000" smtClean="0">
                  <a:solidFill>
                    <a:srgbClr val="4BACC6"/>
                  </a:solidFill>
                  <a:latin typeface="Calibri"/>
                </a:rPr>
                <a:t> IP lookup &amp; forward to destrination server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 rot="5400000">
              <a:off x="6152451" y="4253789"/>
              <a:ext cx="34573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mtClean="0">
                  <a:solidFill>
                    <a:srgbClr val="C0504D"/>
                  </a:solidFill>
                  <a:latin typeface="Calibri"/>
                </a:rPr>
                <a:t>Tunnel decap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561602" y="5214578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195349" y="5214578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000353" y="5226797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687327" y="5218831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219479" y="5214906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0" y="27020"/>
            <a:ext cx="89865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Calibri"/>
              </a:rPr>
              <a:t>Trellis Overlay &amp; Underlay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20" name="Curved Connector 19"/>
          <p:cNvCxnSpPr>
            <a:stCxn id="36" idx="7"/>
            <a:endCxn id="8" idx="1"/>
          </p:cNvCxnSpPr>
          <p:nvPr/>
        </p:nvCxnSpPr>
        <p:spPr>
          <a:xfrm rot="16200000" flipH="1">
            <a:off x="4547092" y="-823163"/>
            <a:ext cx="16281" cy="5936282"/>
          </a:xfrm>
          <a:prstGeom prst="curvedConnector3">
            <a:avLst>
              <a:gd name="adj1" fmla="val -5943701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468099" y="1005337"/>
            <a:ext cx="1529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VXLAN Overlay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30720" y="6468110"/>
            <a:ext cx="2133600" cy="365125"/>
          </a:xfrm>
        </p:spPr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8558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5495" y="1022769"/>
            <a:ext cx="8623500" cy="571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D9D9D9"/>
                </a:solidFill>
                <a:latin typeface="+mj-lt"/>
              </a:rPr>
              <a:t>Underlay Fabric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Bare-metal + Open-source = White-Box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L2/L3 Leaf-Spine with SDN Control</a:t>
            </a:r>
          </a:p>
          <a:p>
            <a:pPr lvl="1"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3A81BA"/>
                </a:solidFill>
                <a:latin typeface="+mj-lt"/>
              </a:rPr>
              <a:t>Virtual Network Overlay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OVS and VXLAN with SDN Control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ym typeface="Wingdings"/>
              </a:rPr>
              <a:t>Service chaining</a:t>
            </a: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D9D9D9"/>
                </a:solidFill>
                <a:latin typeface="+mj-lt"/>
              </a:rPr>
              <a:t>vRouter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Distributed Virtual Routing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Multicast handling</a:t>
            </a:r>
          </a:p>
          <a:p>
            <a:pPr lvl="1">
              <a:lnSpc>
                <a:spcPct val="120000"/>
              </a:lnSpc>
            </a:pPr>
            <a:endParaRPr lang="en-US" sz="2800" b="1">
              <a:solidFill>
                <a:srgbClr val="3A81BA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662" y="1022854"/>
            <a:ext cx="8623500" cy="571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D9D9D9"/>
                </a:solidFill>
                <a:latin typeface="+mj-lt"/>
              </a:rPr>
              <a:t>Underlay Fabric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Bare-metal + Open-source = White-Box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L2/L3 Leaf-Spine with SDN Control</a:t>
            </a:r>
          </a:p>
          <a:p>
            <a:pPr lvl="1">
              <a:lnSpc>
                <a:spcPct val="120000"/>
              </a:lnSpc>
            </a:pPr>
            <a:endParaRPr lang="en-US" sz="2200">
              <a:solidFill>
                <a:srgbClr val="D9D9D9"/>
              </a:solidFill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D9D9D9"/>
                </a:solidFill>
                <a:latin typeface="+mj-lt"/>
              </a:rPr>
              <a:t>Virtual Network Overlay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OVS and VXLAN with SDN Control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D9D9D9"/>
                </a:solidFill>
                <a:sym typeface="Wingdings"/>
              </a:rPr>
              <a:t>Service chaining</a:t>
            </a: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b="1">
                <a:solidFill>
                  <a:srgbClr val="3A81BA"/>
                </a:solidFill>
                <a:latin typeface="+mj-lt"/>
              </a:rPr>
              <a:t>vRouter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sym typeface="Wingdings"/>
              </a:rPr>
              <a:t>Distributed Virtual Routing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sym typeface="Wingdings"/>
              </a:rPr>
              <a:t>Multicast handling</a:t>
            </a:r>
          </a:p>
          <a:p>
            <a:pPr lvl="1">
              <a:lnSpc>
                <a:spcPct val="120000"/>
              </a:lnSpc>
            </a:pPr>
            <a:endParaRPr lang="en-US" sz="2800" b="1">
              <a:solidFill>
                <a:srgbClr val="3A81BA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220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868848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vRouter as a VNF?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135" y="1355247"/>
            <a:ext cx="1912745" cy="191274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6413" y="2492522"/>
            <a:ext cx="1279543" cy="3696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Dataplane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36413" y="1886739"/>
            <a:ext cx="1279543" cy="3696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Control Plane</a:t>
            </a:r>
          </a:p>
          <a:p>
            <a:pPr algn="ctr"/>
            <a:r>
              <a:rPr lang="en-US" sz="1200"/>
              <a:t>(OSPF, BGP ..)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37792" y="1118316"/>
            <a:ext cx="0" cy="3885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2135" y="874113"/>
            <a:ext cx="1912745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/>
              <a:t>Management (CLI, SNMP, NetCONF)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109840" y="182934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47989" y="1743818"/>
            <a:ext cx="1156329" cy="8813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5895380" y="1829346"/>
            <a:ext cx="1042592" cy="3696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/>
              <a:t>Control Plane</a:t>
            </a:r>
          </a:p>
          <a:p>
            <a:pPr algn="ctr"/>
            <a:r>
              <a:rPr lang="en-US" sz="900"/>
              <a:t>(OSPF, BGP ..)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04859" y="2256353"/>
            <a:ext cx="1033114" cy="3129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/>
              <a:t>Dataplane</a:t>
            </a:r>
            <a:endParaRPr lang="en-US" sz="1050"/>
          </a:p>
        </p:txBody>
      </p:sp>
      <p:sp>
        <p:nvSpPr>
          <p:cNvPr id="16" name="TextBox 15"/>
          <p:cNvSpPr txBox="1"/>
          <p:nvPr/>
        </p:nvSpPr>
        <p:spPr>
          <a:xfrm>
            <a:off x="5748200" y="867605"/>
            <a:ext cx="135089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/>
              <a:t>Management (CLI, SNMP, NetCONF)</a:t>
            </a:r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>
          <a:xfrm>
            <a:off x="6423650" y="1298492"/>
            <a:ext cx="2504" cy="4453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99099" y="1886739"/>
            <a:ext cx="1772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VNF = vRouter VM</a:t>
            </a:r>
          </a:p>
          <a:p>
            <a:pPr algn="ctr"/>
            <a:r>
              <a:rPr lang="en-US" sz="1200"/>
              <a:t>(vCPE, vBNG, </a:t>
            </a:r>
          </a:p>
          <a:p>
            <a:pPr algn="ctr"/>
            <a:r>
              <a:rPr lang="en-US" sz="1200"/>
              <a:t>vPGW, vBRAS)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12505" y="3805510"/>
            <a:ext cx="4408695" cy="2296937"/>
            <a:chOff x="2825225" y="3634217"/>
            <a:chExt cx="4408695" cy="2296937"/>
          </a:xfrm>
        </p:grpSpPr>
        <p:pic>
          <p:nvPicPr>
            <p:cNvPr id="22" name="Picture 21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7989" y="4548617"/>
              <a:ext cx="631777" cy="1382537"/>
            </a:xfrm>
            <a:prstGeom prst="rect">
              <a:avLst/>
            </a:prstGeom>
          </p:spPr>
        </p:pic>
        <p:pic>
          <p:nvPicPr>
            <p:cNvPr id="23" name="Picture 22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2957" y="4548617"/>
              <a:ext cx="631777" cy="1382537"/>
            </a:xfrm>
            <a:prstGeom prst="rect">
              <a:avLst/>
            </a:prstGeom>
          </p:spPr>
        </p:pic>
        <p:pic>
          <p:nvPicPr>
            <p:cNvPr id="24" name="Picture 23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137" y="4548617"/>
              <a:ext cx="631777" cy="1382537"/>
            </a:xfrm>
            <a:prstGeom prst="rect">
              <a:avLst/>
            </a:prstGeom>
          </p:spPr>
        </p:pic>
        <p:pic>
          <p:nvPicPr>
            <p:cNvPr id="25" name="Picture 24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225" y="4548617"/>
              <a:ext cx="631777" cy="1382537"/>
            </a:xfrm>
            <a:prstGeom prst="rect">
              <a:avLst/>
            </a:prstGeom>
          </p:spPr>
        </p:pic>
        <p:sp>
          <p:nvSpPr>
            <p:cNvPr id="26" name="Rounded Rectangle 25"/>
            <p:cNvSpPr/>
            <p:nvPr/>
          </p:nvSpPr>
          <p:spPr>
            <a:xfrm>
              <a:off x="5941392" y="5094420"/>
              <a:ext cx="471651" cy="4556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996758" y="5161505"/>
              <a:ext cx="359416" cy="15312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CP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979305" y="5364904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DP</a:t>
              </a:r>
              <a:endParaRPr lang="en-US" sz="100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98720" y="5138070"/>
              <a:ext cx="735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/>
                <a:t>vRouter</a:t>
              </a:r>
            </a:p>
            <a:p>
              <a:pPr algn="ctr"/>
              <a:r>
                <a:rPr lang="en-US" sz="1100"/>
                <a:t> VM</a:t>
              </a:r>
            </a:p>
          </p:txBody>
        </p:sp>
        <p:sp>
          <p:nvSpPr>
            <p:cNvPr id="31" name="Cloud 30"/>
            <p:cNvSpPr/>
            <p:nvPr/>
          </p:nvSpPr>
          <p:spPr>
            <a:xfrm>
              <a:off x="3077126" y="3634217"/>
              <a:ext cx="2919632" cy="914400"/>
            </a:xfrm>
            <a:prstGeom prst="cloud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Underlay Network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3799" y="3825167"/>
            <a:ext cx="3468987" cy="2000467"/>
            <a:chOff x="2906519" y="3653874"/>
            <a:chExt cx="3468987" cy="2000467"/>
          </a:xfrm>
        </p:grpSpPr>
        <p:sp>
          <p:nvSpPr>
            <p:cNvPr id="33" name="Rectangle 32"/>
            <p:cNvSpPr/>
            <p:nvPr/>
          </p:nvSpPr>
          <p:spPr>
            <a:xfrm>
              <a:off x="2906519" y="5445841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</a:rPr>
                <a:t>VNF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21426" y="5033820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</a:rPr>
                <a:t>VNF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82973" y="5364904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</a:rPr>
                <a:t>VNF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3058170" y="3729692"/>
              <a:ext cx="3317336" cy="1582730"/>
            </a:xfrm>
            <a:custGeom>
              <a:avLst/>
              <a:gdLst>
                <a:gd name="connsiteX0" fmla="*/ 0 w 3317336"/>
                <a:gd name="connsiteY0" fmla="*/ 1108842 h 1582730"/>
                <a:gd name="connsiteX1" fmla="*/ 473905 w 3317336"/>
                <a:gd name="connsiteY1" fmla="*/ 606546 h 1582730"/>
                <a:gd name="connsiteX2" fmla="*/ 1194241 w 3317336"/>
                <a:gd name="connsiteY2" fmla="*/ 180068 h 1582730"/>
                <a:gd name="connsiteX3" fmla="*/ 2293701 w 3317336"/>
                <a:gd name="connsiteY3" fmla="*/ 454910 h 1582730"/>
                <a:gd name="connsiteX4" fmla="*/ 2938212 w 3317336"/>
                <a:gd name="connsiteY4" fmla="*/ 1402638 h 1582730"/>
                <a:gd name="connsiteX5" fmla="*/ 3051949 w 3317336"/>
                <a:gd name="connsiteY5" fmla="*/ 1487934 h 1582730"/>
                <a:gd name="connsiteX6" fmla="*/ 2653869 w 3317336"/>
                <a:gd name="connsiteY6" fmla="*/ 360137 h 1582730"/>
                <a:gd name="connsiteX7" fmla="*/ 3317336 w 3317336"/>
                <a:gd name="connsiteY7" fmla="*/ 0 h 15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7336" h="1582730">
                  <a:moveTo>
                    <a:pt x="0" y="1108842"/>
                  </a:moveTo>
                  <a:cubicBezTo>
                    <a:pt x="137432" y="935092"/>
                    <a:pt x="274865" y="761342"/>
                    <a:pt x="473905" y="606546"/>
                  </a:cubicBezTo>
                  <a:cubicBezTo>
                    <a:pt x="672945" y="451750"/>
                    <a:pt x="890942" y="205341"/>
                    <a:pt x="1194241" y="180068"/>
                  </a:cubicBezTo>
                  <a:cubicBezTo>
                    <a:pt x="1497540" y="154795"/>
                    <a:pt x="2003039" y="251148"/>
                    <a:pt x="2293701" y="454910"/>
                  </a:cubicBezTo>
                  <a:cubicBezTo>
                    <a:pt x="2584363" y="658672"/>
                    <a:pt x="2811837" y="1230467"/>
                    <a:pt x="2938212" y="1402638"/>
                  </a:cubicBezTo>
                  <a:cubicBezTo>
                    <a:pt x="3064587" y="1574809"/>
                    <a:pt x="3099340" y="1661684"/>
                    <a:pt x="3051949" y="1487934"/>
                  </a:cubicBezTo>
                  <a:cubicBezTo>
                    <a:pt x="3004558" y="1314184"/>
                    <a:pt x="2609638" y="608126"/>
                    <a:pt x="2653869" y="360137"/>
                  </a:cubicBezTo>
                  <a:cubicBezTo>
                    <a:pt x="2698100" y="112148"/>
                    <a:pt x="3317336" y="0"/>
                    <a:pt x="3317336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53371" y="3805510"/>
              <a:ext cx="2312657" cy="1728068"/>
            </a:xfrm>
            <a:custGeom>
              <a:avLst/>
              <a:gdLst>
                <a:gd name="connsiteX0" fmla="*/ 0 w 2312657"/>
                <a:gd name="connsiteY0" fmla="*/ 1298388 h 1728068"/>
                <a:gd name="connsiteX1" fmla="*/ 180084 w 2312657"/>
                <a:gd name="connsiteY1" fmla="*/ 559160 h 1728068"/>
                <a:gd name="connsiteX2" fmla="*/ 843551 w 2312657"/>
                <a:gd name="connsiteY2" fmla="*/ 473864 h 1728068"/>
                <a:gd name="connsiteX3" fmla="*/ 1317456 w 2312657"/>
                <a:gd name="connsiteY3" fmla="*/ 511774 h 1728068"/>
                <a:gd name="connsiteX4" fmla="*/ 2066227 w 2312657"/>
                <a:gd name="connsiteY4" fmla="*/ 1601661 h 1728068"/>
                <a:gd name="connsiteX5" fmla="*/ 2208398 w 2312657"/>
                <a:gd name="connsiteY5" fmla="*/ 1592184 h 1728068"/>
                <a:gd name="connsiteX6" fmla="*/ 1810318 w 2312657"/>
                <a:gd name="connsiteY6" fmla="*/ 587592 h 1728068"/>
                <a:gd name="connsiteX7" fmla="*/ 1772405 w 2312657"/>
                <a:gd name="connsiteY7" fmla="*/ 199023 h 1728068"/>
                <a:gd name="connsiteX8" fmla="*/ 2312657 w 2312657"/>
                <a:gd name="connsiteY8" fmla="*/ 0 h 172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657" h="1728068">
                  <a:moveTo>
                    <a:pt x="0" y="1298388"/>
                  </a:moveTo>
                  <a:cubicBezTo>
                    <a:pt x="19746" y="997484"/>
                    <a:pt x="39492" y="696580"/>
                    <a:pt x="180084" y="559160"/>
                  </a:cubicBezTo>
                  <a:cubicBezTo>
                    <a:pt x="320676" y="421740"/>
                    <a:pt x="653989" y="481762"/>
                    <a:pt x="843551" y="473864"/>
                  </a:cubicBezTo>
                  <a:cubicBezTo>
                    <a:pt x="1033113" y="465966"/>
                    <a:pt x="1113677" y="323808"/>
                    <a:pt x="1317456" y="511774"/>
                  </a:cubicBezTo>
                  <a:cubicBezTo>
                    <a:pt x="1521235" y="699740"/>
                    <a:pt x="1917737" y="1421593"/>
                    <a:pt x="2066227" y="1601661"/>
                  </a:cubicBezTo>
                  <a:cubicBezTo>
                    <a:pt x="2214717" y="1781729"/>
                    <a:pt x="2251050" y="1761196"/>
                    <a:pt x="2208398" y="1592184"/>
                  </a:cubicBezTo>
                  <a:cubicBezTo>
                    <a:pt x="2165747" y="1423173"/>
                    <a:pt x="1882983" y="819785"/>
                    <a:pt x="1810318" y="587592"/>
                  </a:cubicBezTo>
                  <a:cubicBezTo>
                    <a:pt x="1737653" y="355399"/>
                    <a:pt x="1688682" y="296955"/>
                    <a:pt x="1772405" y="199023"/>
                  </a:cubicBezTo>
                  <a:cubicBezTo>
                    <a:pt x="1856128" y="101091"/>
                    <a:pt x="2312657" y="0"/>
                    <a:pt x="2312657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5196503" y="3653874"/>
              <a:ext cx="1122135" cy="1851791"/>
            </a:xfrm>
            <a:custGeom>
              <a:avLst/>
              <a:gdLst>
                <a:gd name="connsiteX0" fmla="*/ 79543 w 1122135"/>
                <a:gd name="connsiteY0" fmla="*/ 1791206 h 1851791"/>
                <a:gd name="connsiteX1" fmla="*/ 3719 w 1122135"/>
                <a:gd name="connsiteY1" fmla="*/ 758182 h 1851791"/>
                <a:gd name="connsiteX2" fmla="*/ 183803 w 1122135"/>
                <a:gd name="connsiteY2" fmla="*/ 767660 h 1851791"/>
                <a:gd name="connsiteX3" fmla="*/ 866226 w 1122135"/>
                <a:gd name="connsiteY3" fmla="*/ 1800684 h 1851791"/>
                <a:gd name="connsiteX4" fmla="*/ 1112657 w 1122135"/>
                <a:gd name="connsiteY4" fmla="*/ 1563752 h 1851791"/>
                <a:gd name="connsiteX5" fmla="*/ 743011 w 1122135"/>
                <a:gd name="connsiteY5" fmla="*/ 435955 h 1851791"/>
                <a:gd name="connsiteX6" fmla="*/ 1122135 w 1122135"/>
                <a:gd name="connsiteY6" fmla="*/ 0 h 185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2135" h="1851791">
                  <a:moveTo>
                    <a:pt x="79543" y="1791206"/>
                  </a:moveTo>
                  <a:cubicBezTo>
                    <a:pt x="32942" y="1359989"/>
                    <a:pt x="-13658" y="928773"/>
                    <a:pt x="3719" y="758182"/>
                  </a:cubicBezTo>
                  <a:cubicBezTo>
                    <a:pt x="21096" y="587591"/>
                    <a:pt x="40052" y="593910"/>
                    <a:pt x="183803" y="767660"/>
                  </a:cubicBezTo>
                  <a:cubicBezTo>
                    <a:pt x="327554" y="941410"/>
                    <a:pt x="711417" y="1668002"/>
                    <a:pt x="866226" y="1800684"/>
                  </a:cubicBezTo>
                  <a:cubicBezTo>
                    <a:pt x="1021035" y="1933366"/>
                    <a:pt x="1133193" y="1791207"/>
                    <a:pt x="1112657" y="1563752"/>
                  </a:cubicBezTo>
                  <a:cubicBezTo>
                    <a:pt x="1092121" y="1336297"/>
                    <a:pt x="741431" y="696580"/>
                    <a:pt x="743011" y="435955"/>
                  </a:cubicBezTo>
                  <a:cubicBezTo>
                    <a:pt x="744591" y="175330"/>
                    <a:pt x="1122135" y="0"/>
                    <a:pt x="1122135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9124" y="6314624"/>
            <a:ext cx="3997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/>
              <a:t>Issues</a:t>
            </a:r>
            <a:r>
              <a:rPr lang="en-US" sz="1400"/>
              <a:t>: Hairpinning, Embedded control plane complexity for scale-out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33920" y="833304"/>
            <a:ext cx="1772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VNFM</a:t>
            </a:r>
          </a:p>
          <a:p>
            <a:pPr algn="ctr"/>
            <a:r>
              <a:rPr lang="en-US" sz="1400"/>
              <a:t>(VNF Manager)</a:t>
            </a:r>
            <a:endParaRPr lang="en-US" sz="1200"/>
          </a:p>
        </p:txBody>
      </p:sp>
      <p:pic>
        <p:nvPicPr>
          <p:cNvPr id="57" name="Picture 56" descr="rack_42U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200" y="3858970"/>
            <a:ext cx="1231720" cy="248505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330943" y="3197293"/>
            <a:ext cx="519042" cy="2710693"/>
            <a:chOff x="6330943" y="3197293"/>
            <a:chExt cx="519042" cy="2710693"/>
          </a:xfrm>
        </p:grpSpPr>
        <p:grpSp>
          <p:nvGrpSpPr>
            <p:cNvPr id="12" name="Group 11"/>
            <p:cNvGrpSpPr/>
            <p:nvPr/>
          </p:nvGrpSpPr>
          <p:grpSpPr>
            <a:xfrm>
              <a:off x="6341297" y="4080003"/>
              <a:ext cx="508688" cy="1827983"/>
              <a:chOff x="6341297" y="4080003"/>
              <a:chExt cx="508688" cy="1827983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349937" y="4490720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6395253" y="4525866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DP</a:t>
                </a:r>
                <a:endParaRPr lang="en-US" sz="1000"/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6369422" y="4872309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6414738" y="4907455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DP</a:t>
                </a:r>
                <a:endParaRPr lang="en-US" sz="1000"/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6368166" y="525856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6413482" y="529370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DP</a:t>
                </a:r>
                <a:endParaRPr lang="en-US" sz="1000"/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6378334" y="5678797"/>
                <a:ext cx="471651" cy="229189"/>
                <a:chOff x="6378334" y="5678797"/>
                <a:chExt cx="471651" cy="229189"/>
              </a:xfrm>
            </p:grpSpPr>
            <p:sp>
              <p:nvSpPr>
                <p:cNvPr id="52" name="Rounded Rectangle 51"/>
                <p:cNvSpPr/>
                <p:nvPr/>
              </p:nvSpPr>
              <p:spPr>
                <a:xfrm>
                  <a:off x="6378334" y="5678797"/>
                  <a:ext cx="471651" cy="229189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423650" y="5713943"/>
                  <a:ext cx="397329" cy="141398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/>
                    <a:t>DP</a:t>
                  </a:r>
                  <a:endParaRPr lang="en-US" sz="1000"/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6341297" y="408000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386613" y="411514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DP</a:t>
                </a:r>
                <a:endParaRPr lang="en-US" sz="1000"/>
              </a:p>
            </p:txBody>
          </p:sp>
        </p:grpSp>
        <p:sp>
          <p:nvSpPr>
            <p:cNvPr id="56" name="Rounded Rectangle 55"/>
            <p:cNvSpPr/>
            <p:nvPr/>
          </p:nvSpPr>
          <p:spPr>
            <a:xfrm>
              <a:off x="6330943" y="3197293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CP</a:t>
              </a:r>
              <a:endParaRPr lang="en-US" sz="1000"/>
            </a:p>
          </p:txBody>
        </p:sp>
        <p:cxnSp>
          <p:nvCxnSpPr>
            <p:cNvPr id="65" name="Straight Connector 64"/>
            <p:cNvCxnSpPr>
              <a:stCxn id="56" idx="2"/>
              <a:endCxn id="54" idx="0"/>
            </p:cNvCxnSpPr>
            <p:nvPr/>
          </p:nvCxnSpPr>
          <p:spPr>
            <a:xfrm>
              <a:off x="6529608" y="3338691"/>
              <a:ext cx="47515" cy="741312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6" idx="2"/>
              <a:endCxn id="47" idx="3"/>
            </p:cNvCxnSpPr>
            <p:nvPr/>
          </p:nvCxnSpPr>
          <p:spPr>
            <a:xfrm>
              <a:off x="6529608" y="3338691"/>
              <a:ext cx="262974" cy="1257874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56" idx="2"/>
              <a:endCxn id="49" idx="1"/>
            </p:cNvCxnSpPr>
            <p:nvPr/>
          </p:nvCxnSpPr>
          <p:spPr>
            <a:xfrm flipH="1">
              <a:off x="6414738" y="3338691"/>
              <a:ext cx="114870" cy="1639463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4729604" y="6321590"/>
            <a:ext cx="3997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/>
              <a:t>Issues</a:t>
            </a:r>
            <a:r>
              <a:rPr lang="en-US" sz="1400"/>
              <a:t>: Still hairpinning through a load-balancer appliance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917440" y="4165600"/>
            <a:ext cx="2966720" cy="1700865"/>
            <a:chOff x="4917440" y="4165600"/>
            <a:chExt cx="2966720" cy="1700865"/>
          </a:xfrm>
        </p:grpSpPr>
        <p:sp>
          <p:nvSpPr>
            <p:cNvPr id="58" name="Sun 57"/>
            <p:cNvSpPr/>
            <p:nvPr/>
          </p:nvSpPr>
          <p:spPr>
            <a:xfrm>
              <a:off x="5847989" y="4715418"/>
              <a:ext cx="482954" cy="532811"/>
            </a:xfrm>
            <a:prstGeom prst="su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4927600" y="4947205"/>
              <a:ext cx="2956560" cy="450865"/>
            </a:xfrm>
            <a:custGeom>
              <a:avLst/>
              <a:gdLst>
                <a:gd name="connsiteX0" fmla="*/ 0 w 2956560"/>
                <a:gd name="connsiteY0" fmla="*/ 41355 h 450865"/>
                <a:gd name="connsiteX1" fmla="*/ 731520 w 2956560"/>
                <a:gd name="connsiteY1" fmla="*/ 715 h 450865"/>
                <a:gd name="connsiteX2" fmla="*/ 1270000 w 2956560"/>
                <a:gd name="connsiteY2" fmla="*/ 71835 h 450865"/>
                <a:gd name="connsiteX3" fmla="*/ 1534160 w 2956560"/>
                <a:gd name="connsiteY3" fmla="*/ 417275 h 450865"/>
                <a:gd name="connsiteX4" fmla="*/ 2956560 w 2956560"/>
                <a:gd name="connsiteY4" fmla="*/ 437595 h 45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6560" h="450865">
                  <a:moveTo>
                    <a:pt x="0" y="41355"/>
                  </a:moveTo>
                  <a:cubicBezTo>
                    <a:pt x="259926" y="18495"/>
                    <a:pt x="519853" y="-4365"/>
                    <a:pt x="731520" y="715"/>
                  </a:cubicBezTo>
                  <a:cubicBezTo>
                    <a:pt x="943187" y="5795"/>
                    <a:pt x="1136227" y="2408"/>
                    <a:pt x="1270000" y="71835"/>
                  </a:cubicBezTo>
                  <a:cubicBezTo>
                    <a:pt x="1403773" y="141262"/>
                    <a:pt x="1253067" y="356315"/>
                    <a:pt x="1534160" y="417275"/>
                  </a:cubicBezTo>
                  <a:cubicBezTo>
                    <a:pt x="1815253" y="478235"/>
                    <a:pt x="2956560" y="437595"/>
                    <a:pt x="2956560" y="437595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917440" y="4165600"/>
              <a:ext cx="2794000" cy="894954"/>
            </a:xfrm>
            <a:custGeom>
              <a:avLst/>
              <a:gdLst>
                <a:gd name="connsiteX0" fmla="*/ 0 w 2794000"/>
                <a:gd name="connsiteY0" fmla="*/ 894080 h 894954"/>
                <a:gd name="connsiteX1" fmla="*/ 762000 w 2794000"/>
                <a:gd name="connsiteY1" fmla="*/ 873760 h 894954"/>
                <a:gd name="connsiteX2" fmla="*/ 1137920 w 2794000"/>
                <a:gd name="connsiteY2" fmla="*/ 751840 h 894954"/>
                <a:gd name="connsiteX3" fmla="*/ 1209040 w 2794000"/>
                <a:gd name="connsiteY3" fmla="*/ 223520 h 894954"/>
                <a:gd name="connsiteX4" fmla="*/ 1788160 w 2794000"/>
                <a:gd name="connsiteY4" fmla="*/ 40640 h 894954"/>
                <a:gd name="connsiteX5" fmla="*/ 2794000 w 2794000"/>
                <a:gd name="connsiteY5" fmla="*/ 0 h 89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4000" h="894954">
                  <a:moveTo>
                    <a:pt x="0" y="894080"/>
                  </a:moveTo>
                  <a:cubicBezTo>
                    <a:pt x="286173" y="895773"/>
                    <a:pt x="572347" y="897467"/>
                    <a:pt x="762000" y="873760"/>
                  </a:cubicBezTo>
                  <a:cubicBezTo>
                    <a:pt x="951653" y="850053"/>
                    <a:pt x="1063413" y="860213"/>
                    <a:pt x="1137920" y="751840"/>
                  </a:cubicBezTo>
                  <a:cubicBezTo>
                    <a:pt x="1212427" y="643467"/>
                    <a:pt x="1100667" y="342053"/>
                    <a:pt x="1209040" y="223520"/>
                  </a:cubicBezTo>
                  <a:cubicBezTo>
                    <a:pt x="1317413" y="104987"/>
                    <a:pt x="1524000" y="77893"/>
                    <a:pt x="1788160" y="40640"/>
                  </a:cubicBezTo>
                  <a:cubicBezTo>
                    <a:pt x="2052320" y="3387"/>
                    <a:pt x="2794000" y="0"/>
                    <a:pt x="2794000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937760" y="5007539"/>
              <a:ext cx="2905760" cy="858926"/>
            </a:xfrm>
            <a:custGeom>
              <a:avLst/>
              <a:gdLst>
                <a:gd name="connsiteX0" fmla="*/ 0 w 2905760"/>
                <a:gd name="connsiteY0" fmla="*/ 86766 h 858926"/>
                <a:gd name="connsiteX1" fmla="*/ 1127760 w 2905760"/>
                <a:gd name="connsiteY1" fmla="*/ 56286 h 858926"/>
                <a:gd name="connsiteX2" fmla="*/ 1422400 w 2905760"/>
                <a:gd name="connsiteY2" fmla="*/ 737006 h 858926"/>
                <a:gd name="connsiteX3" fmla="*/ 1778000 w 2905760"/>
                <a:gd name="connsiteY3" fmla="*/ 808126 h 858926"/>
                <a:gd name="connsiteX4" fmla="*/ 2519680 w 2905760"/>
                <a:gd name="connsiteY4" fmla="*/ 808126 h 858926"/>
                <a:gd name="connsiteX5" fmla="*/ 2905760 w 2905760"/>
                <a:gd name="connsiteY5" fmla="*/ 858926 h 8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5760" h="858926">
                  <a:moveTo>
                    <a:pt x="0" y="86766"/>
                  </a:moveTo>
                  <a:cubicBezTo>
                    <a:pt x="445346" y="17339"/>
                    <a:pt x="890693" y="-52087"/>
                    <a:pt x="1127760" y="56286"/>
                  </a:cubicBezTo>
                  <a:cubicBezTo>
                    <a:pt x="1364827" y="164659"/>
                    <a:pt x="1314027" y="611699"/>
                    <a:pt x="1422400" y="737006"/>
                  </a:cubicBezTo>
                  <a:cubicBezTo>
                    <a:pt x="1530773" y="862313"/>
                    <a:pt x="1595120" y="796273"/>
                    <a:pt x="1778000" y="808126"/>
                  </a:cubicBezTo>
                  <a:cubicBezTo>
                    <a:pt x="1960880" y="819979"/>
                    <a:pt x="2331720" y="799659"/>
                    <a:pt x="2519680" y="808126"/>
                  </a:cubicBezTo>
                  <a:cubicBezTo>
                    <a:pt x="2707640" y="816593"/>
                    <a:pt x="2905760" y="858926"/>
                    <a:pt x="2905760" y="858926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3547383" y="3046303"/>
            <a:ext cx="2131349" cy="584776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/>
              <a:t>Trellis vRouter takes </a:t>
            </a:r>
          </a:p>
          <a:p>
            <a:r>
              <a:rPr lang="en-US" sz="1600"/>
              <a:t>a different approach</a:t>
            </a:r>
          </a:p>
        </p:txBody>
      </p:sp>
    </p:spTree>
    <p:extLst>
      <p:ext uri="{BB962C8B-B14F-4D97-AF65-F5344CB8AC3E}">
        <p14:creationId xmlns:p14="http://schemas.microsoft.com/office/powerpoint/2010/main" val="1757076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21" grpId="0"/>
      <p:bldP spid="39" grpId="0"/>
      <p:bldP spid="44" grpId="0"/>
      <p:bldP spid="61" grpId="0"/>
      <p:bldP spid="6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49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-20391"/>
            <a:ext cx="548699" cy="608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" name="Group 28"/>
          <p:cNvGrpSpPr/>
          <p:nvPr/>
        </p:nvGrpSpPr>
        <p:grpSpPr>
          <a:xfrm>
            <a:off x="0" y="1009293"/>
            <a:ext cx="9144000" cy="5281515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124923" y="415384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OLT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4922" y="4493631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OLT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5332" y="482301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OLT</a:t>
            </a:r>
          </a:p>
        </p:txBody>
      </p:sp>
      <p:sp>
        <p:nvSpPr>
          <p:cNvPr id="23" name="Left Arrow 22"/>
          <p:cNvSpPr/>
          <p:nvPr/>
        </p:nvSpPr>
        <p:spPr>
          <a:xfrm>
            <a:off x="176972" y="5231339"/>
            <a:ext cx="437225" cy="260266"/>
          </a:xfrm>
          <a:prstGeom prst="leftArrow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2872" y="5465572"/>
            <a:ext cx="1034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To residential</a:t>
            </a:r>
          </a:p>
          <a:p>
            <a:r>
              <a:rPr lang="en-US" sz="1200"/>
              <a:t>subscribers</a:t>
            </a:r>
          </a:p>
        </p:txBody>
      </p:sp>
      <p:sp>
        <p:nvSpPr>
          <p:cNvPr id="27" name="Left Arrow 26"/>
          <p:cNvSpPr/>
          <p:nvPr/>
        </p:nvSpPr>
        <p:spPr>
          <a:xfrm rot="10800000">
            <a:off x="7866308" y="5783850"/>
            <a:ext cx="437225" cy="260266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6641664" y="3878251"/>
            <a:ext cx="1089314" cy="1228739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0" y="3897185"/>
            <a:ext cx="1132987" cy="1549596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22" idx="3"/>
          </p:cNvCxnSpPr>
          <p:nvPr/>
        </p:nvCxnSpPr>
        <p:spPr>
          <a:xfrm flipH="1">
            <a:off x="791170" y="3878251"/>
            <a:ext cx="562147" cy="109050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0" idx="3"/>
          </p:cNvCxnSpPr>
          <p:nvPr/>
        </p:nvCxnSpPr>
        <p:spPr>
          <a:xfrm flipH="1">
            <a:off x="780760" y="3878252"/>
            <a:ext cx="572557" cy="76112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9" idx="3"/>
          </p:cNvCxnSpPr>
          <p:nvPr/>
        </p:nvCxnSpPr>
        <p:spPr>
          <a:xfrm flipH="1">
            <a:off x="780761" y="3878252"/>
            <a:ext cx="572556" cy="42133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5664213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5658664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VM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4798" y="27020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Trellis vRouter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639719" y="1274670"/>
            <a:ext cx="1887131" cy="372828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960764"/>
            <a:ext cx="703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OSPF</a:t>
            </a:r>
          </a:p>
          <a:p>
            <a:r>
              <a:rPr lang="en-US"/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15" y="1280637"/>
            <a:ext cx="1750249" cy="36686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vRouter Control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730976" y="1637718"/>
            <a:ext cx="1290166" cy="61780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Quagga</a:t>
            </a:r>
          </a:p>
          <a:p>
            <a:pPr algn="ctr"/>
            <a:r>
              <a:rPr lang="en-US" b="1"/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0977" y="4949853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76" y="5289644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Router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26878" y="6006695"/>
            <a:ext cx="113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Upstream</a:t>
            </a:r>
          </a:p>
          <a:p>
            <a:r>
              <a:rPr lang="en-US" sz="1200"/>
              <a:t>Metro network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712683"/>
            <a:ext cx="6471370" cy="465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Calibri"/>
              </a:rPr>
              <a:t>ONOS Controller Cluster</a:t>
            </a:r>
            <a:endParaRPr lang="en-US" sz="20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015790" y="694755"/>
            <a:ext cx="6519648" cy="4504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Calibri"/>
              </a:rPr>
              <a:t>XOS </a:t>
            </a:r>
            <a:endParaRPr lang="en-US" sz="20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6500467" y="2177783"/>
            <a:ext cx="1230511" cy="3063246"/>
          </a:xfrm>
          <a:custGeom>
            <a:avLst/>
            <a:gdLst>
              <a:gd name="connsiteX0" fmla="*/ 1302270 w 1302270"/>
              <a:gd name="connsiteY0" fmla="*/ 0 h 3615987"/>
              <a:gd name="connsiteX1" fmla="*/ 333654 w 1302270"/>
              <a:gd name="connsiteY1" fmla="*/ 1355995 h 3615987"/>
              <a:gd name="connsiteX2" fmla="*/ 20 w 1302270"/>
              <a:gd name="connsiteY2" fmla="*/ 2120088 h 3615987"/>
              <a:gd name="connsiteX3" fmla="*/ 344416 w 1302270"/>
              <a:gd name="connsiteY3" fmla="*/ 2701229 h 3615987"/>
              <a:gd name="connsiteX4" fmla="*/ 1237695 w 1302270"/>
              <a:gd name="connsiteY4" fmla="*/ 3615987 h 36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270" h="3615987">
                <a:moveTo>
                  <a:pt x="1302270" y="0"/>
                </a:moveTo>
                <a:cubicBezTo>
                  <a:pt x="926483" y="501323"/>
                  <a:pt x="550696" y="1002647"/>
                  <a:pt x="333654" y="1355995"/>
                </a:cubicBezTo>
                <a:cubicBezTo>
                  <a:pt x="116612" y="1709343"/>
                  <a:pt x="-1774" y="1895882"/>
                  <a:pt x="20" y="2120088"/>
                </a:cubicBezTo>
                <a:cubicBezTo>
                  <a:pt x="1814" y="2344294"/>
                  <a:pt x="138137" y="2451913"/>
                  <a:pt x="344416" y="2701229"/>
                </a:cubicBezTo>
                <a:cubicBezTo>
                  <a:pt x="550695" y="2950545"/>
                  <a:pt x="1237695" y="3615987"/>
                  <a:pt x="1237695" y="3615987"/>
                </a:cubicBezTo>
              </a:path>
            </a:pathLst>
          </a:custGeom>
          <a:ln>
            <a:solidFill>
              <a:schemeClr val="accent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>
            <a:endCxn id="43" idx="2"/>
          </p:cNvCxnSpPr>
          <p:nvPr/>
        </p:nvCxnSpPr>
        <p:spPr>
          <a:xfrm flipV="1">
            <a:off x="6371338" y="1647498"/>
            <a:ext cx="287002" cy="2160608"/>
          </a:xfrm>
          <a:prstGeom prst="straightConnector1">
            <a:avLst/>
          </a:prstGeom>
          <a:ln>
            <a:solidFill>
              <a:schemeClr val="accent1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6" idx="2"/>
          </p:cNvCxnSpPr>
          <p:nvPr/>
        </p:nvCxnSpPr>
        <p:spPr>
          <a:xfrm flipV="1">
            <a:off x="1182091" y="1647498"/>
            <a:ext cx="3401194" cy="216060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36" idx="2"/>
          </p:cNvCxnSpPr>
          <p:nvPr/>
        </p:nvCxnSpPr>
        <p:spPr>
          <a:xfrm flipV="1">
            <a:off x="2827341" y="1647498"/>
            <a:ext cx="1755944" cy="216060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4719365" y="1625042"/>
            <a:ext cx="0" cy="212008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4719365" y="1637718"/>
            <a:ext cx="1484913" cy="2107412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1095246" y="1267417"/>
            <a:ext cx="2319450" cy="389743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Overlay</a:t>
            </a:r>
            <a:r>
              <a:rPr kumimoji="0" lang="en-US" sz="1800" b="1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Control</a:t>
            </a:r>
          </a:p>
        </p:txBody>
      </p:sp>
      <p:cxnSp>
        <p:nvCxnSpPr>
          <p:cNvPr id="6" name="Straight Arrow Connector 5"/>
          <p:cNvCxnSpPr>
            <a:stCxn id="54" idx="0"/>
            <a:endCxn id="43" idx="3"/>
          </p:cNvCxnSpPr>
          <p:nvPr/>
        </p:nvCxnSpPr>
        <p:spPr>
          <a:xfrm flipH="1" flipV="1">
            <a:off x="7533464" y="1464068"/>
            <a:ext cx="842595" cy="173650"/>
          </a:xfrm>
          <a:prstGeom prst="straightConnector1">
            <a:avLst/>
          </a:prstGeom>
          <a:ln>
            <a:solidFill>
              <a:schemeClr val="accent1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3" idx="1"/>
            <a:endCxn id="36" idx="3"/>
          </p:cNvCxnSpPr>
          <p:nvPr/>
        </p:nvCxnSpPr>
        <p:spPr>
          <a:xfrm flipH="1" flipV="1">
            <a:off x="5526850" y="1461084"/>
            <a:ext cx="256365" cy="2984"/>
          </a:xfrm>
          <a:prstGeom prst="straightConnector1">
            <a:avLst/>
          </a:prstGeom>
          <a:ln>
            <a:solidFill>
              <a:schemeClr val="accent1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1107230" y="531766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2" y="5351739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5664213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5687492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5390306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38" y="5377772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cxnSp>
        <p:nvCxnSpPr>
          <p:cNvPr id="70" name="Straight Arrow Connector 69"/>
          <p:cNvCxnSpPr>
            <a:endCxn id="53" idx="2"/>
          </p:cNvCxnSpPr>
          <p:nvPr/>
        </p:nvCxnSpPr>
        <p:spPr>
          <a:xfrm flipV="1">
            <a:off x="1262597" y="1657160"/>
            <a:ext cx="992374" cy="3632485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4" idx="0"/>
          </p:cNvCxnSpPr>
          <p:nvPr/>
        </p:nvCxnSpPr>
        <p:spPr>
          <a:xfrm flipH="1" flipV="1">
            <a:off x="2345691" y="1657160"/>
            <a:ext cx="806289" cy="3694579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67" idx="0"/>
          </p:cNvCxnSpPr>
          <p:nvPr/>
        </p:nvCxnSpPr>
        <p:spPr>
          <a:xfrm flipH="1" flipV="1">
            <a:off x="2345691" y="1712684"/>
            <a:ext cx="2562233" cy="3677622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69" idx="0"/>
          </p:cNvCxnSpPr>
          <p:nvPr/>
        </p:nvCxnSpPr>
        <p:spPr>
          <a:xfrm flipH="1" flipV="1">
            <a:off x="2345691" y="1712684"/>
            <a:ext cx="4305545" cy="3665088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4059" y="62116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Trellis vRouter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 Implemented as a big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distributed router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			 Presents entire n/w infrastructure as a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single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 router to outside world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3050362" y="1040607"/>
            <a:ext cx="1038449" cy="226810"/>
          </a:xfrm>
          <a:prstGeom prst="straightConnector1">
            <a:avLst/>
          </a:prstGeom>
          <a:ln>
            <a:solidFill>
              <a:schemeClr val="accent2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4104641" y="1009293"/>
            <a:ext cx="71119" cy="362308"/>
          </a:xfrm>
          <a:prstGeom prst="straightConnector1">
            <a:avLst/>
          </a:prstGeom>
          <a:ln>
            <a:solidFill>
              <a:schemeClr val="accent2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1176753" y="1638789"/>
            <a:ext cx="3401194" cy="216060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2822003" y="1638789"/>
            <a:ext cx="1755944" cy="216060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4577947" y="1616333"/>
            <a:ext cx="0" cy="212008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4577947" y="1629009"/>
            <a:ext cx="1484913" cy="2107412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6447792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977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09293"/>
            <a:ext cx="9144000" cy="5281515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53" name="Rounded Rectangle 52"/>
          <p:cNvSpPr/>
          <p:nvPr/>
        </p:nvSpPr>
        <p:spPr>
          <a:xfrm>
            <a:off x="974553" y="1647547"/>
            <a:ext cx="7052578" cy="5400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Calibri"/>
              </a:rPr>
              <a:t>ONOS Controller Cluster</a:t>
            </a:r>
            <a:endParaRPr lang="en-US" sz="20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0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51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ounded Rectangle 18"/>
          <p:cNvSpPr/>
          <p:nvPr/>
        </p:nvSpPr>
        <p:spPr>
          <a:xfrm>
            <a:off x="124923" y="415384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OLT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4922" y="4493631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OLT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5332" y="482301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OLT</a:t>
            </a:r>
          </a:p>
        </p:txBody>
      </p:sp>
      <p:sp>
        <p:nvSpPr>
          <p:cNvPr id="23" name="Left Arrow 22"/>
          <p:cNvSpPr/>
          <p:nvPr/>
        </p:nvSpPr>
        <p:spPr>
          <a:xfrm>
            <a:off x="176972" y="5231339"/>
            <a:ext cx="437225" cy="260266"/>
          </a:xfrm>
          <a:prstGeom prst="leftArrow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2872" y="5465572"/>
            <a:ext cx="1034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To residential</a:t>
            </a:r>
          </a:p>
          <a:p>
            <a:r>
              <a:rPr lang="en-US" sz="1200"/>
              <a:t>subscribers</a:t>
            </a:r>
          </a:p>
        </p:txBody>
      </p:sp>
      <p:sp>
        <p:nvSpPr>
          <p:cNvPr id="27" name="Left Arrow 26"/>
          <p:cNvSpPr/>
          <p:nvPr/>
        </p:nvSpPr>
        <p:spPr>
          <a:xfrm rot="10800000">
            <a:off x="7866308" y="5783850"/>
            <a:ext cx="437225" cy="260266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6641664" y="3878251"/>
            <a:ext cx="1089314" cy="1228739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0" y="3897185"/>
            <a:ext cx="1132987" cy="1549596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22" idx="3"/>
          </p:cNvCxnSpPr>
          <p:nvPr/>
        </p:nvCxnSpPr>
        <p:spPr>
          <a:xfrm flipH="1">
            <a:off x="791170" y="3878251"/>
            <a:ext cx="562147" cy="109050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0" idx="3"/>
          </p:cNvCxnSpPr>
          <p:nvPr/>
        </p:nvCxnSpPr>
        <p:spPr>
          <a:xfrm flipH="1">
            <a:off x="780760" y="3878252"/>
            <a:ext cx="572557" cy="76112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9" idx="3"/>
          </p:cNvCxnSpPr>
          <p:nvPr/>
        </p:nvCxnSpPr>
        <p:spPr>
          <a:xfrm flipH="1">
            <a:off x="780761" y="3878252"/>
            <a:ext cx="572556" cy="42133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810736" y="5317660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vSG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318171" y="5654729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vSG</a:t>
            </a:r>
          </a:p>
        </p:txBody>
      </p:sp>
      <p:sp>
        <p:nvSpPr>
          <p:cNvPr id="52" name="Freeform 51"/>
          <p:cNvSpPr/>
          <p:nvPr/>
        </p:nvSpPr>
        <p:spPr>
          <a:xfrm>
            <a:off x="687069" y="2365105"/>
            <a:ext cx="7151761" cy="2715281"/>
          </a:xfrm>
          <a:custGeom>
            <a:avLst/>
            <a:gdLst>
              <a:gd name="connsiteX0" fmla="*/ 7151761 w 7151761"/>
              <a:gd name="connsiteY0" fmla="*/ 2715281 h 2715281"/>
              <a:gd name="connsiteX1" fmla="*/ 6214849 w 7151761"/>
              <a:gd name="connsiteY1" fmla="*/ 1653397 h 2715281"/>
              <a:gd name="connsiteX2" fmla="*/ 4445126 w 7151761"/>
              <a:gd name="connsiteY2" fmla="*/ 60571 h 2715281"/>
              <a:gd name="connsiteX3" fmla="*/ 2966887 w 7151761"/>
              <a:gd name="connsiteY3" fmla="*/ 435354 h 2715281"/>
              <a:gd name="connsiteX4" fmla="*/ 676658 w 7151761"/>
              <a:gd name="connsiteY4" fmla="*/ 1403542 h 2715281"/>
              <a:gd name="connsiteX5" fmla="*/ 0 w 7151761"/>
              <a:gd name="connsiteY5" fmla="*/ 1986537 h 271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51761" h="2715281">
                <a:moveTo>
                  <a:pt x="7151761" y="2715281"/>
                </a:moveTo>
                <a:cubicBezTo>
                  <a:pt x="6908858" y="2405565"/>
                  <a:pt x="6665955" y="2095849"/>
                  <a:pt x="6214849" y="1653397"/>
                </a:cubicBezTo>
                <a:cubicBezTo>
                  <a:pt x="5763743" y="1210945"/>
                  <a:pt x="4986453" y="263578"/>
                  <a:pt x="4445126" y="60571"/>
                </a:cubicBezTo>
                <a:cubicBezTo>
                  <a:pt x="3903799" y="-142436"/>
                  <a:pt x="3594965" y="211526"/>
                  <a:pt x="2966887" y="435354"/>
                </a:cubicBezTo>
                <a:cubicBezTo>
                  <a:pt x="2338809" y="659182"/>
                  <a:pt x="1171139" y="1145011"/>
                  <a:pt x="676658" y="1403542"/>
                </a:cubicBezTo>
                <a:cubicBezTo>
                  <a:pt x="182177" y="1662072"/>
                  <a:pt x="0" y="1986537"/>
                  <a:pt x="0" y="1986537"/>
                </a:cubicBezTo>
              </a:path>
            </a:pathLst>
          </a:custGeom>
          <a:ln>
            <a:solidFill>
              <a:srgbClr val="00B62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7126958" y="2933690"/>
            <a:ext cx="1009782" cy="10410"/>
          </a:xfrm>
          <a:prstGeom prst="line">
            <a:avLst/>
          </a:prstGeom>
          <a:ln w="28575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070750" y="3039623"/>
            <a:ext cx="1912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IPv4 multicast video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813443" y="3878251"/>
            <a:ext cx="446182" cy="754108"/>
          </a:xfrm>
          <a:prstGeom prst="line">
            <a:avLst/>
          </a:prstGeom>
          <a:ln w="28575" cmpd="sng">
            <a:solidFill>
              <a:srgbClr val="00B62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79428" y="27020"/>
            <a:ext cx="81410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Optimized Multicast in R-CORD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775799" y="1211694"/>
            <a:ext cx="1887131" cy="3728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Underlay Control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128104" y="1205643"/>
            <a:ext cx="2203377" cy="3728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Multicast Control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82439" y="1584522"/>
            <a:ext cx="1404188" cy="2522381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43" idx="0"/>
          </p:cNvCxnSpPr>
          <p:nvPr/>
        </p:nvCxnSpPr>
        <p:spPr>
          <a:xfrm flipH="1" flipV="1">
            <a:off x="3063822" y="1578473"/>
            <a:ext cx="5072918" cy="337138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856" y="2762841"/>
            <a:ext cx="1059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IGMP</a:t>
            </a:r>
          </a:p>
          <a:p>
            <a:r>
              <a:rPr lang="en-US"/>
              <a:t>Snooping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24974" y="4153840"/>
            <a:ext cx="103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PIM-SSM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730977" y="4949853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Router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730976" y="5289644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Router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6878" y="6006695"/>
            <a:ext cx="113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Upstream</a:t>
            </a:r>
          </a:p>
          <a:p>
            <a:r>
              <a:rPr lang="en-US" sz="1200"/>
              <a:t>Metro network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74553" y="675340"/>
            <a:ext cx="7052578" cy="4915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Calibri"/>
              </a:rPr>
              <a:t>XOS</a:t>
            </a:r>
            <a:endParaRPr lang="en-US" sz="2000" b="1" dirty="0">
              <a:solidFill>
                <a:schemeClr val="tx1"/>
              </a:solidFill>
              <a:latin typeface="Calibri"/>
            </a:endParaRPr>
          </a:p>
        </p:txBody>
      </p:sp>
      <p:cxnSp>
        <p:nvCxnSpPr>
          <p:cNvPr id="55" name="Straight Arrow Connector 54"/>
          <p:cNvCxnSpPr>
            <a:endCxn id="36" idx="2"/>
          </p:cNvCxnSpPr>
          <p:nvPr/>
        </p:nvCxnSpPr>
        <p:spPr>
          <a:xfrm flipH="1" flipV="1">
            <a:off x="4719365" y="1584522"/>
            <a:ext cx="1724729" cy="216060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6" idx="2"/>
          </p:cNvCxnSpPr>
          <p:nvPr/>
        </p:nvCxnSpPr>
        <p:spPr>
          <a:xfrm flipH="1" flipV="1">
            <a:off x="4719365" y="1584522"/>
            <a:ext cx="1" cy="603090"/>
          </a:xfrm>
          <a:prstGeom prst="straightConnector1">
            <a:avLst/>
          </a:prstGeom>
          <a:ln>
            <a:solidFill>
              <a:srgbClr val="8EB4E3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36" idx="2"/>
          </p:cNvCxnSpPr>
          <p:nvPr/>
        </p:nvCxnSpPr>
        <p:spPr>
          <a:xfrm flipV="1">
            <a:off x="1318171" y="1584522"/>
            <a:ext cx="3401194" cy="2078676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13841" y="6415549"/>
            <a:ext cx="8214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R-CORD Multicast video streams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</a:rPr>
              <a:t>never</a:t>
            </a:r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 need to go through any software switch or VNF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10400" y="6478272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3331481" y="1438808"/>
            <a:ext cx="444318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62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3" grpId="0"/>
      <p:bldP spid="6" grpId="0"/>
      <p:bldP spid="45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020"/>
            <a:ext cx="89865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Calibri"/>
              </a:rPr>
              <a:t>Trellis Summary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513" y="3827225"/>
            <a:ext cx="871801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1">
                <a:solidFill>
                  <a:srgbClr val="4F81BD"/>
                </a:solidFill>
              </a:rPr>
              <a:t>Designed for NFV </a:t>
            </a:r>
            <a:r>
              <a:rPr lang="en-US" sz="1600"/>
              <a:t>(service-chained VNFs) with </a:t>
            </a:r>
            <a:r>
              <a:rPr lang="en-US" sz="1600">
                <a:solidFill>
                  <a:srgbClr val="4F81BD"/>
                </a:solidFill>
              </a:rPr>
              <a:t>best principles of clo</a:t>
            </a:r>
            <a:r>
              <a:rPr lang="en-US">
                <a:solidFill>
                  <a:srgbClr val="4F81BD"/>
                </a:solidFill>
              </a:rPr>
              <a:t>ud 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/>
              <a:t>Orchestration, agility, elasticity, micro-services</a:t>
            </a:r>
          </a:p>
          <a:p>
            <a:pPr marL="285750" indent="-285750">
              <a:buFont typeface="Arial"/>
              <a:buChar char="•"/>
            </a:pPr>
            <a:r>
              <a:rPr lang="en-US" sz="1600" b="1">
                <a:solidFill>
                  <a:srgbClr val="4F81BD"/>
                </a:solidFill>
              </a:rPr>
              <a:t>Overlay control application </a:t>
            </a:r>
            <a:r>
              <a:rPr lang="en-US" sz="1600"/>
              <a:t>(VTN) implements/maintains </a:t>
            </a:r>
            <a:r>
              <a:rPr lang="en-US" sz="1600">
                <a:solidFill>
                  <a:srgbClr val="4F81BD"/>
                </a:solidFill>
              </a:rPr>
              <a:t>service graph </a:t>
            </a:r>
            <a:r>
              <a:rPr lang="en-US" sz="1600"/>
              <a:t>presented by XOS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/>
              <a:t>SDN control plane – mostly proactive, HA, no distributed protocols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</a:rPr>
              <a:t>Designed to scale up to 400 virtual switches</a:t>
            </a:r>
            <a:endParaRPr lang="en-US" sz="1200"/>
          </a:p>
          <a:p>
            <a:pPr marL="285750" indent="-285750">
              <a:buFont typeface="Arial"/>
              <a:buChar char="•"/>
            </a:pPr>
            <a:r>
              <a:rPr lang="en-US" sz="1600" b="1">
                <a:solidFill>
                  <a:srgbClr val="4F81BD"/>
                </a:solidFill>
              </a:rPr>
              <a:t>OvS + VXLAN data plane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>
                <a:sym typeface="Wingdings"/>
              </a:rPr>
              <a:t>Standard VXLAN dataplane encap/decap with entropy-hashing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/>
              <a:t>Custom OvS pipeline for tenant virtual networks, service-chaining &amp; per-service load-balancing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621" y="1181906"/>
            <a:ext cx="221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3D808C"/>
                </a:solidFill>
              </a:rPr>
              <a:t>Underlay Fabric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19" y="3493323"/>
            <a:ext cx="3068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3D808C"/>
                </a:solidFill>
              </a:rPr>
              <a:t>Virtual Network Overlay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621" y="5638098"/>
            <a:ext cx="3068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3D808C"/>
                </a:solidFill>
              </a:rPr>
              <a:t>Unified SDN Control</a:t>
            </a:r>
          </a:p>
        </p:txBody>
      </p:sp>
      <p:sp>
        <p:nvSpPr>
          <p:cNvPr id="2" name="Rectangle 1"/>
          <p:cNvSpPr/>
          <p:nvPr/>
        </p:nvSpPr>
        <p:spPr>
          <a:xfrm>
            <a:off x="249539" y="828335"/>
            <a:ext cx="86554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accent1"/>
                </a:solidFill>
                <a:latin typeface="Bookman Old Style"/>
                <a:cs typeface="Bookman Old Style"/>
              </a:rPr>
              <a:t>TRELLIS</a:t>
            </a:r>
            <a:r>
              <a:rPr lang="en-US">
                <a:solidFill>
                  <a:schemeClr val="accent1"/>
                </a:solidFill>
              </a:rPr>
              <a:t>: DC Fabric Underlay + Virtual Network Overlay + Unified SDN Control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513" y="1516325"/>
            <a:ext cx="669927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1">
                <a:solidFill>
                  <a:srgbClr val="4F81BD"/>
                </a:solidFill>
                <a:latin typeface="Calibri"/>
              </a:rPr>
              <a:t>L2/L3 spine-leaf </a:t>
            </a:r>
            <a:r>
              <a:rPr lang="en-US" sz="1600">
                <a:solidFill>
                  <a:prstClr val="black"/>
                </a:solidFill>
                <a:latin typeface="Calibri"/>
              </a:rPr>
              <a:t>fabric built on </a:t>
            </a:r>
            <a:r>
              <a:rPr lang="en-US" sz="1600">
                <a:solidFill>
                  <a:srgbClr val="4F81BD"/>
                </a:solidFill>
                <a:latin typeface="Calibri"/>
              </a:rPr>
              <a:t>bare-metal hw </a:t>
            </a:r>
            <a:r>
              <a:rPr lang="en-US" sz="1600">
                <a:solidFill>
                  <a:prstClr val="black"/>
                </a:solidFill>
                <a:latin typeface="Calibri"/>
              </a:rPr>
              <a:t>and </a:t>
            </a:r>
            <a:r>
              <a:rPr lang="en-US" sz="1600">
                <a:solidFill>
                  <a:srgbClr val="4F81BD"/>
                </a:solidFill>
                <a:latin typeface="Calibri"/>
              </a:rPr>
              <a:t>open-source </a:t>
            </a:r>
            <a:r>
              <a:rPr lang="en-US" sz="1600">
                <a:solidFill>
                  <a:prstClr val="black"/>
                </a:solidFill>
                <a:latin typeface="Calibri"/>
              </a:rPr>
              <a:t>software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</a:rPr>
              <a:t>Preferred architecture in modern DCs: horizontal scaling &amp; high bisection bandwidth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Designed to scale up to 16 racks (~ 40 hardware switches)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Low cost  ~ $5k per switch</a:t>
            </a:r>
          </a:p>
          <a:p>
            <a:pPr marL="285750" indent="-285750">
              <a:buFont typeface="Arial"/>
              <a:buChar char="•"/>
            </a:pPr>
            <a:r>
              <a:rPr lang="en-US" sz="1600" b="1">
                <a:solidFill>
                  <a:srgbClr val="4F81BD"/>
                </a:solidFill>
                <a:latin typeface="Calibri"/>
              </a:rPr>
              <a:t>SDN control plane</a:t>
            </a:r>
            <a:r>
              <a:rPr lang="en-US" sz="1600">
                <a:solidFill>
                  <a:srgbClr val="4F81BD"/>
                </a:solidFill>
                <a:latin typeface="Calibri"/>
              </a:rPr>
              <a:t>  </a:t>
            </a:r>
            <a:r>
              <a:rPr lang="en-US" sz="1600">
                <a:solidFill>
                  <a:prstClr val="black"/>
                </a:solidFill>
                <a:latin typeface="Calibri"/>
              </a:rPr>
              <a:t>- </a:t>
            </a:r>
            <a:r>
              <a:rPr lang="en-US" sz="1600">
                <a:solidFill>
                  <a:prstClr val="black"/>
                </a:solidFill>
              </a:rPr>
              <a:t>no distributed protocols</a:t>
            </a:r>
            <a:endParaRPr lang="en-US" sz="1600">
              <a:solidFill>
                <a:prstClr val="black"/>
              </a:solidFill>
              <a:latin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Proactive mode of operation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Highly available &amp; scalable – ONOS N-way control plane redundancy &amp; scale</a:t>
            </a:r>
          </a:p>
          <a:p>
            <a:pPr marL="285750" indent="-285750">
              <a:buFont typeface="Arial"/>
              <a:buChar char="•"/>
            </a:pPr>
            <a:r>
              <a:rPr lang="en-US" sz="1600" b="1">
                <a:solidFill>
                  <a:srgbClr val="4F81BD"/>
                </a:solidFill>
                <a:latin typeface="Calibri"/>
              </a:rPr>
              <a:t>Modern ASIC data plane </a:t>
            </a:r>
            <a:r>
              <a:rPr lang="en-US" sz="1600">
                <a:solidFill>
                  <a:prstClr val="black"/>
                </a:solidFill>
                <a:latin typeface="Calibri"/>
              </a:rPr>
              <a:t>-  1.28 Tbps switching bandwitdth for each switch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Broadcom’s OF-DPA + OpenFlow 1.3 use of multi-tables &amp; port-groups =&gt; dataplane scale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814" y="5943325"/>
            <a:ext cx="73999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1">
                <a:solidFill>
                  <a:srgbClr val="4F81BD"/>
                </a:solidFill>
              </a:rPr>
              <a:t>Common control </a:t>
            </a:r>
            <a:r>
              <a:rPr lang="en-US" sz="1600"/>
              <a:t>provides opportunites for </a:t>
            </a:r>
            <a:r>
              <a:rPr lang="en-US" sz="1600">
                <a:solidFill>
                  <a:schemeClr val="accent1"/>
                </a:solidFill>
              </a:rPr>
              <a:t>optimized service delivery</a:t>
            </a:r>
          </a:p>
          <a:p>
            <a:pPr marL="742950" lvl="2" indent="-285750">
              <a:buFont typeface="Arial"/>
              <a:buChar char="•"/>
            </a:pPr>
            <a:r>
              <a:rPr lang="en-US" sz="1200"/>
              <a:t>vRouter – Distributed routing using SDN control and hardware fabric</a:t>
            </a:r>
          </a:p>
          <a:p>
            <a:pPr marL="742950" lvl="2" indent="-285750">
              <a:buFont typeface="Arial"/>
              <a:buChar char="•"/>
            </a:pPr>
            <a:r>
              <a:rPr lang="en-US" sz="1200"/>
              <a:t>Multicast IPTV service delivery in R-CORD</a:t>
            </a:r>
          </a:p>
          <a:p>
            <a:pPr marL="742950" lvl="2" indent="-285750">
              <a:buFont typeface="Arial"/>
              <a:buChar char="•"/>
            </a:pPr>
            <a:r>
              <a:rPr lang="en-US" sz="1200"/>
              <a:t>More to follow</a:t>
            </a:r>
          </a:p>
        </p:txBody>
      </p:sp>
    </p:spTree>
    <p:extLst>
      <p:ext uri="{BB962C8B-B14F-4D97-AF65-F5344CB8AC3E}">
        <p14:creationId xmlns:p14="http://schemas.microsoft.com/office/powerpoint/2010/main" val="4232929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295656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alibri"/>
                <a:cs typeface="Calibri"/>
              </a:rPr>
              <a:t>BACKUP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066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Infrastructure Choices: #Racks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5300"/>
            <a:ext cx="9144000" cy="330470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4781" y="1668002"/>
            <a:ext cx="2075705" cy="9192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23006" y="2127650"/>
            <a:ext cx="577801" cy="9192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232543" y="4861847"/>
            <a:ext cx="1534701" cy="4359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88526" y="4959248"/>
            <a:ext cx="1592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Source: Ciena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8502" y="6100800"/>
            <a:ext cx="84291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CORD comes in many sizes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sym typeface="Wingdings"/>
              </a:rPr>
              <a:t> Suitable for many different deployment scenarios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9BBB59">
                    <a:lumMod val="75000"/>
                  </a:srgbClr>
                </a:solidFill>
                <a:sym typeface="Wingdings"/>
              </a:rPr>
              <a:t>	                 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sym typeface="Wingdings"/>
              </a:rPr>
              <a:t>U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nderlay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 leaf-spine fabric is designed to </a:t>
            </a:r>
            <a:r>
              <a:rPr kumimoji="0" lang="en-US" sz="1800" b="0" i="0" u="sng" strike="noStrike" kern="0" cap="none" spc="0" normalizeH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scale horizontally</a:t>
            </a:r>
            <a:endParaRPr kumimoji="0" lang="en-US" sz="1800" b="0" i="0" u="sng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221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398080" y="3"/>
            <a:ext cx="8426034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Infrastructure Choices: Underlay Fabric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4484988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077297" y="749542"/>
            <a:ext cx="7888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942897" y="749542"/>
            <a:ext cx="10228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1356" y="749542"/>
            <a:ext cx="0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537435" y="749542"/>
            <a:ext cx="7888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209" y="5871082"/>
            <a:ext cx="9076903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209" y="4590885"/>
            <a:ext cx="1932783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White Box SDN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63351" y="4587050"/>
            <a:ext cx="1695828" cy="36933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Grey Box SDN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12331" y="4578054"/>
            <a:ext cx="1714036" cy="369332"/>
          </a:xfrm>
          <a:prstGeom prst="rect">
            <a:avLst/>
          </a:prstGeom>
          <a:solidFill>
            <a:srgbClr val="E8832B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White Box Td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80267" y="4565704"/>
            <a:ext cx="160902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Grey Box Td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94303" y="4559959"/>
            <a:ext cx="1541809" cy="3693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Black Box Td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208" y="5121613"/>
            <a:ext cx="2018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Open Source SDN Software on Bare-Metal Hardware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77299" y="5132418"/>
            <a:ext cx="1867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Proprietary SDN Software on Bare-Metal Hardware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6505" y="5136385"/>
            <a:ext cx="1867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Open Source Traditional n/w Software on Bare-Metal Hardware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04443" y="5136385"/>
            <a:ext cx="1732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ProprietaryTraditional n/w Software on Bare-Metal Hardware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37435" y="5136385"/>
            <a:ext cx="1686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ProprietaryTraditional n/w Software on Proprietary Hardware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" y="765195"/>
            <a:ext cx="20851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/>
              <a:t>Open Source SDN Software</a:t>
            </a:r>
          </a:p>
          <a:p>
            <a:r>
              <a:rPr lang="en-US" sz="1400"/>
              <a:t> * OF-DPA API</a:t>
            </a:r>
          </a:p>
          <a:p>
            <a:r>
              <a:rPr lang="en-US" sz="1400"/>
              <a:t> * ONL</a:t>
            </a:r>
          </a:p>
          <a:p>
            <a:r>
              <a:rPr lang="en-US" sz="1400"/>
              <a:t> * Indigo</a:t>
            </a:r>
          </a:p>
          <a:p>
            <a:endParaRPr lang="en-US" sz="1400"/>
          </a:p>
          <a:p>
            <a:r>
              <a:rPr lang="en-US" sz="1400" u="sng"/>
              <a:t>Bare Metal Hardware  Choices</a:t>
            </a:r>
          </a:p>
          <a:p>
            <a:r>
              <a:rPr lang="en-US" sz="1400"/>
              <a:t> * Accton</a:t>
            </a:r>
          </a:p>
          <a:p>
            <a:r>
              <a:rPr lang="en-US" sz="1400"/>
              <a:t> * Delta</a:t>
            </a:r>
          </a:p>
          <a:p>
            <a:r>
              <a:rPr lang="en-US" sz="1400"/>
              <a:t> * Dell</a:t>
            </a:r>
          </a:p>
          <a:p>
            <a:r>
              <a:rPr lang="en-US" sz="1400"/>
              <a:t> * Wedge</a:t>
            </a:r>
          </a:p>
          <a:p>
            <a:r>
              <a:rPr lang="en-US" sz="1400"/>
              <a:t> * Quanta</a:t>
            </a:r>
          </a:p>
          <a:p>
            <a:r>
              <a:rPr lang="en-US" sz="1400"/>
              <a:t> * Interface Masters</a:t>
            </a:r>
          </a:p>
          <a:p>
            <a:r>
              <a:rPr lang="en-US" sz="1400"/>
              <a:t> * Celestica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53635" y="767715"/>
            <a:ext cx="19350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/>
              <a:t>Dell </a:t>
            </a:r>
          </a:p>
          <a:p>
            <a:r>
              <a:rPr lang="en-US" sz="1400"/>
              <a:t> * Dell/DNI hardware</a:t>
            </a:r>
          </a:p>
          <a:p>
            <a:r>
              <a:rPr lang="en-US" sz="1400"/>
              <a:t> * OF-DPA</a:t>
            </a:r>
          </a:p>
          <a:p>
            <a:r>
              <a:rPr lang="en-US" sz="1400"/>
              <a:t> * FTOS / OS10</a:t>
            </a:r>
          </a:p>
          <a:p>
            <a:endParaRPr lang="en-US" sz="1400" u="sng"/>
          </a:p>
          <a:p>
            <a:endParaRPr lang="en-US" sz="1400" u="sng"/>
          </a:p>
          <a:p>
            <a:r>
              <a:rPr lang="en-US" sz="1400" u="sng"/>
              <a:t>BigSwitch</a:t>
            </a:r>
          </a:p>
          <a:p>
            <a:r>
              <a:rPr lang="en-US" sz="1400"/>
              <a:t> * Switch Light OS</a:t>
            </a:r>
          </a:p>
          <a:p>
            <a:r>
              <a:rPr lang="en-US" sz="1400"/>
              <a:t> * Most bare-metal hw</a:t>
            </a:r>
          </a:p>
          <a:p>
            <a:endParaRPr lang="en-US" sz="1400"/>
          </a:p>
          <a:p>
            <a:endParaRPr lang="en-US" sz="1400"/>
          </a:p>
          <a:p>
            <a:r>
              <a:rPr lang="en-US" sz="1400" u="sng"/>
              <a:t>Pica8</a:t>
            </a:r>
          </a:p>
          <a:p>
            <a:r>
              <a:rPr lang="en-US" sz="1400"/>
              <a:t> * PicOS </a:t>
            </a:r>
          </a:p>
          <a:p>
            <a:r>
              <a:rPr lang="en-US" sz="1400"/>
              <a:t> * Most bare-metal hw</a:t>
            </a:r>
          </a:p>
          <a:p>
            <a:endParaRPr lang="en-US" sz="1400"/>
          </a:p>
          <a:p>
            <a:r>
              <a:rPr lang="en-US" sz="1400" u="sng"/>
              <a:t>Google</a:t>
            </a:r>
          </a:p>
          <a:p>
            <a:r>
              <a:rPr lang="en-US" sz="1400"/>
              <a:t> * Jupiter fabric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23071" y="749542"/>
            <a:ext cx="19335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/>
              <a:t>OpenSwitch </a:t>
            </a:r>
          </a:p>
          <a:p>
            <a:r>
              <a:rPr lang="en-US" sz="1400"/>
              <a:t> * HP initiative</a:t>
            </a:r>
          </a:p>
          <a:p>
            <a:r>
              <a:rPr lang="en-US" sz="1400"/>
              <a:t> * Most bare-metal hw</a:t>
            </a:r>
            <a:endParaRPr lang="en-US" sz="1400" u="sng"/>
          </a:p>
          <a:p>
            <a:endParaRPr lang="en-US" sz="1400" u="sng"/>
          </a:p>
          <a:p>
            <a:r>
              <a:rPr lang="en-US" sz="1400" u="sng"/>
              <a:t>SONIC</a:t>
            </a:r>
          </a:p>
          <a:p>
            <a:r>
              <a:rPr lang="en-US" sz="1400"/>
              <a:t> * Microsoft initiative</a:t>
            </a:r>
          </a:p>
          <a:p>
            <a:r>
              <a:rPr lang="en-US" sz="1400"/>
              <a:t> * Most bare-metal hw</a:t>
            </a:r>
          </a:p>
          <a:p>
            <a:endParaRPr lang="en-US" sz="1400"/>
          </a:p>
          <a:p>
            <a:r>
              <a:rPr lang="en-US" sz="1400" u="sng"/>
              <a:t>FBOSS</a:t>
            </a:r>
          </a:p>
          <a:p>
            <a:r>
              <a:rPr lang="en-US" sz="1400"/>
              <a:t> * Facebook initiative </a:t>
            </a:r>
          </a:p>
          <a:p>
            <a:r>
              <a:rPr lang="en-US" sz="1400"/>
              <a:t> * Wedge hw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5003" y="755607"/>
            <a:ext cx="1933532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/>
              <a:t>Cumulus</a:t>
            </a:r>
          </a:p>
          <a:p>
            <a:r>
              <a:rPr lang="en-US" sz="1400"/>
              <a:t>* Cumulus Linux</a:t>
            </a:r>
          </a:p>
          <a:p>
            <a:r>
              <a:rPr lang="en-US" sz="1400"/>
              <a:t>* Most bare-metal hw</a:t>
            </a:r>
            <a:endParaRPr lang="en-US" sz="1400" u="sng"/>
          </a:p>
          <a:p>
            <a:endParaRPr lang="en-US" sz="1400" u="sng"/>
          </a:p>
          <a:p>
            <a:r>
              <a:rPr lang="en-US" sz="1400" u="sng"/>
              <a:t>Pluribus</a:t>
            </a:r>
          </a:p>
          <a:p>
            <a:r>
              <a:rPr lang="en-US" sz="1400"/>
              <a:t>* Netvisor software</a:t>
            </a:r>
          </a:p>
          <a:p>
            <a:r>
              <a:rPr lang="en-US" sz="1400"/>
              <a:t>* Freedom bare-metal hw</a:t>
            </a:r>
          </a:p>
          <a:p>
            <a:endParaRPr lang="en-US" sz="1400"/>
          </a:p>
          <a:p>
            <a:r>
              <a:rPr lang="en-US" sz="1400" u="sng"/>
              <a:t>LinkedIn</a:t>
            </a:r>
          </a:p>
          <a:p>
            <a:r>
              <a:rPr lang="en-US" sz="1400"/>
              <a:t> * Pigeon switch </a:t>
            </a:r>
          </a:p>
          <a:p>
            <a:r>
              <a:rPr lang="en-US" sz="1400"/>
              <a:t> * Bare metal hw</a:t>
            </a:r>
          </a:p>
          <a:p>
            <a:endParaRPr lang="en-US" sz="1400"/>
          </a:p>
          <a:p>
            <a:r>
              <a:rPr lang="en-US" sz="1400" u="sng"/>
              <a:t>Broadcom</a:t>
            </a:r>
          </a:p>
          <a:p>
            <a:r>
              <a:rPr lang="en-US" sz="1400"/>
              <a:t> * FastPath software</a:t>
            </a:r>
          </a:p>
          <a:p>
            <a:r>
              <a:rPr lang="en-US" sz="1400"/>
              <a:t> * Bare metal hw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51208" y="2152476"/>
            <a:ext cx="1322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Cisco </a:t>
            </a:r>
          </a:p>
          <a:p>
            <a:r>
              <a:rPr lang="en-US" sz="1400"/>
              <a:t>&amp; others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6281" y="5982470"/>
            <a:ext cx="8070220" cy="688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CORD uses White Box SDN </a:t>
            </a: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sym typeface="Wingdings"/>
              </a:rPr>
              <a:t> 1) Simpler 2) Easier</a:t>
            </a:r>
            <a:r>
              <a:rPr kumimoji="0" lang="en-US" sz="1500" b="0" i="0" u="none" strike="noStrike" kern="0" cap="none" spc="0" normalizeH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sym typeface="Wingdings"/>
              </a:rPr>
              <a:t> to introduce new features 3) Lower TCO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kern="0">
                <a:solidFill>
                  <a:srgbClr val="9BBB59">
                    <a:lumMod val="75000"/>
                  </a:srgbClr>
                </a:solidFill>
                <a:sym typeface="Wingdings"/>
              </a:rPr>
              <a:t>	    + </a:t>
            </a:r>
            <a:r>
              <a:rPr kumimoji="0" lang="en-US" sz="1500" b="0" i="0" u="none" strike="noStrike" kern="0" cap="none" spc="0" normalizeH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sym typeface="Wingdings"/>
              </a:rPr>
              <a:t> Significant advantages of common SDN control over underlay and overlay.</a:t>
            </a:r>
          </a:p>
          <a:p>
            <a:pPr marL="0" marR="0" lvl="0" indent="0" defTabSz="91440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kern="0">
              <a:solidFill>
                <a:srgbClr val="9BBB59">
                  <a:lumMod val="75000"/>
                </a:srgbClr>
              </a:solidFill>
              <a:sym typeface="Wingdings"/>
            </a:endParaRPr>
          </a:p>
        </p:txBody>
      </p:sp>
      <p:sp>
        <p:nvSpPr>
          <p:cNvPr id="70" name="Slide Number Placeholder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53849" y="6550243"/>
            <a:ext cx="81907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600" kern="0">
                <a:solidFill>
                  <a:srgbClr val="9BBB59">
                    <a:lumMod val="75000"/>
                  </a:srgbClr>
                </a:solidFill>
                <a:sym typeface="Wingdings"/>
              </a:rPr>
              <a:t>Progressively less agile, slower innovation, more complex as we move from Left </a:t>
            </a:r>
            <a:r>
              <a:rPr lang="en-US" sz="1600" kern="0">
                <a:solidFill>
                  <a:schemeClr val="accent2"/>
                </a:solidFill>
                <a:sym typeface="Wingdings"/>
              </a:rPr>
              <a:t></a:t>
            </a:r>
            <a:r>
              <a:rPr lang="en-US" sz="1600" kern="0">
                <a:solidFill>
                  <a:srgbClr val="9BBB59">
                    <a:lumMod val="75000"/>
                  </a:srgbClr>
                </a:solidFill>
                <a:sym typeface="Wingdings"/>
              </a:rPr>
              <a:t> </a:t>
            </a:r>
            <a:r>
              <a:rPr lang="en-US" sz="1600" kern="0">
                <a:solidFill>
                  <a:schemeClr val="accent6"/>
                </a:solidFill>
                <a:sym typeface="Wingdings"/>
              </a:rPr>
              <a:t>Right</a:t>
            </a:r>
            <a:endParaRPr lang="en-US" sz="1600" u="sng" ker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21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53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354954" y="3"/>
            <a:ext cx="8589878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Infrastructure Choices: Software Switches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1005840"/>
            <a:ext cx="3121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Two choices: OVS + DPDK</a:t>
            </a:r>
          </a:p>
          <a:p>
            <a:r>
              <a:rPr lang="en-US"/>
              <a:t>                      BESS + DPDK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801866"/>
              </p:ext>
            </p:extLst>
          </p:nvPr>
        </p:nvGraphicFramePr>
        <p:xfrm>
          <a:off x="354954" y="2763520"/>
          <a:ext cx="3698827" cy="3953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Visio" r:id="rId4" imgW="3002209" imgH="3207838" progId="Visio.Drawing.15">
                  <p:embed/>
                </p:oleObj>
              </mc:Choice>
              <mc:Fallback>
                <p:oleObj name="Visio" r:id="rId4" imgW="3002209" imgH="320783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4954" y="2763520"/>
                        <a:ext cx="3698827" cy="3953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73604"/>
              </p:ext>
            </p:extLst>
          </p:nvPr>
        </p:nvGraphicFramePr>
        <p:xfrm>
          <a:off x="4053780" y="796829"/>
          <a:ext cx="5090219" cy="2413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27601" y="4653280"/>
            <a:ext cx="4216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Open Questions:</a:t>
            </a:r>
          </a:p>
          <a:p>
            <a:pPr marL="742950" lvl="1" indent="-285750">
              <a:buFont typeface="Arial"/>
              <a:buChar char="•"/>
            </a:pPr>
            <a:r>
              <a:rPr lang="en-US"/>
              <a:t>How do both perform with VxLAN encap?</a:t>
            </a:r>
          </a:p>
          <a:p>
            <a:pPr marL="742950" lvl="1" indent="-285750">
              <a:buFont typeface="Arial"/>
              <a:buChar char="•"/>
            </a:pPr>
            <a:r>
              <a:rPr lang="en-US"/>
              <a:t>And do more than simple bridging?</a:t>
            </a:r>
          </a:p>
          <a:p>
            <a:pPr marL="742950" lvl="1" indent="-285750">
              <a:buFont typeface="Arial"/>
              <a:buChar char="•"/>
            </a:pP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29681" y="3333648"/>
            <a:ext cx="2814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Source: Joshua Reich, AT&amp;T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221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3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5557239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044089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518452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180069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030278" y="1626101"/>
            <a:ext cx="424430" cy="303573"/>
          </a:xfrm>
          <a:prstGeom prst="rect">
            <a:avLst/>
          </a:prstGeom>
          <a:solidFill>
            <a:srgbClr val="4BACC6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143970" y="1627857"/>
            <a:ext cx="424430" cy="303573"/>
          </a:xfrm>
          <a:prstGeom prst="rect">
            <a:avLst/>
          </a:prstGeom>
          <a:solidFill>
            <a:srgbClr val="4BACC6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9" name="Straight Connector 68"/>
          <p:cNvCxnSpPr>
            <a:stCxn id="63" idx="0"/>
            <a:endCxn id="68" idx="2"/>
          </p:cNvCxnSpPr>
          <p:nvPr/>
        </p:nvCxnSpPr>
        <p:spPr>
          <a:xfrm flipV="1">
            <a:off x="5769455" y="1931430"/>
            <a:ext cx="586731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0" name="Straight Connector 69"/>
          <p:cNvCxnSpPr>
            <a:stCxn id="63" idx="0"/>
            <a:endCxn id="67" idx="2"/>
          </p:cNvCxnSpPr>
          <p:nvPr/>
        </p:nvCxnSpPr>
        <p:spPr>
          <a:xfrm flipV="1">
            <a:off x="5769455" y="1929674"/>
            <a:ext cx="1473040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1" name="Straight Connector 70"/>
          <p:cNvCxnSpPr>
            <a:stCxn id="64" idx="0"/>
            <a:endCxn id="68" idx="2"/>
          </p:cNvCxnSpPr>
          <p:nvPr/>
        </p:nvCxnSpPr>
        <p:spPr>
          <a:xfrm flipV="1">
            <a:off x="6256304" y="1931430"/>
            <a:ext cx="99879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2" name="Straight Connector 71"/>
          <p:cNvCxnSpPr>
            <a:stCxn id="64" idx="0"/>
            <a:endCxn id="67" idx="2"/>
          </p:cNvCxnSpPr>
          <p:nvPr/>
        </p:nvCxnSpPr>
        <p:spPr>
          <a:xfrm flipV="1">
            <a:off x="6256304" y="1929674"/>
            <a:ext cx="986189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3" name="Straight Connector 72"/>
          <p:cNvCxnSpPr>
            <a:stCxn id="65" idx="0"/>
            <a:endCxn id="68" idx="2"/>
          </p:cNvCxnSpPr>
          <p:nvPr/>
        </p:nvCxnSpPr>
        <p:spPr>
          <a:xfrm flipH="1" flipV="1">
            <a:off x="6356185" y="1931430"/>
            <a:ext cx="374482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4" name="Straight Connector 73"/>
          <p:cNvCxnSpPr>
            <a:stCxn id="67" idx="2"/>
            <a:endCxn id="66" idx="0"/>
          </p:cNvCxnSpPr>
          <p:nvPr/>
        </p:nvCxnSpPr>
        <p:spPr>
          <a:xfrm>
            <a:off x="7242493" y="1929674"/>
            <a:ext cx="149791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5" name="Straight Connector 74"/>
          <p:cNvCxnSpPr>
            <a:stCxn id="68" idx="2"/>
            <a:endCxn id="66" idx="0"/>
          </p:cNvCxnSpPr>
          <p:nvPr/>
        </p:nvCxnSpPr>
        <p:spPr>
          <a:xfrm>
            <a:off x="6356185" y="1931430"/>
            <a:ext cx="1036100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6678696" y="1690665"/>
            <a:ext cx="72346" cy="1190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...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967848" y="2172195"/>
            <a:ext cx="72346" cy="1190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...</a:t>
            </a:r>
          </a:p>
        </p:txBody>
      </p:sp>
      <p:cxnSp>
        <p:nvCxnSpPr>
          <p:cNvPr id="78" name="Straight Connector 77"/>
          <p:cNvCxnSpPr>
            <a:stCxn id="65" idx="0"/>
            <a:endCxn id="67" idx="2"/>
          </p:cNvCxnSpPr>
          <p:nvPr/>
        </p:nvCxnSpPr>
        <p:spPr>
          <a:xfrm flipV="1">
            <a:off x="6730667" y="1929674"/>
            <a:ext cx="511826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80" name="AutoShape 28"/>
          <p:cNvSpPr>
            <a:spLocks noChangeArrowheads="1"/>
          </p:cNvSpPr>
          <p:nvPr/>
        </p:nvSpPr>
        <p:spPr bwMode="auto">
          <a:xfrm>
            <a:off x="7197268" y="2672340"/>
            <a:ext cx="332330" cy="414198"/>
          </a:xfrm>
          <a:prstGeom prst="can">
            <a:avLst>
              <a:gd name="adj" fmla="val 25000"/>
            </a:avLst>
          </a:prstGeom>
          <a:solidFill>
            <a:srgbClr val="4F81BD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1" name="Picture 80" descr="B ser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415" y="2635905"/>
            <a:ext cx="583522" cy="4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81" descr="B ser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8905" y="2652706"/>
            <a:ext cx="583522" cy="4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3" name="Group 82"/>
          <p:cNvGrpSpPr/>
          <p:nvPr/>
        </p:nvGrpSpPr>
        <p:grpSpPr>
          <a:xfrm rot="5400000">
            <a:off x="8005602" y="2213366"/>
            <a:ext cx="299944" cy="279883"/>
            <a:chOff x="9348395" y="4647304"/>
            <a:chExt cx="980740" cy="358590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9348395" y="4647304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>
            <a:xfrm>
              <a:off x="9511553" y="4647304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>
            <a:xfrm>
              <a:off x="9678296" y="4650892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>
            <a:xfrm>
              <a:off x="9837867" y="4647304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>
            <a:xfrm>
              <a:off x="9984889" y="4649098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>
            <a:xfrm>
              <a:off x="10146254" y="4650892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rgbClr val="4BACC6"/>
              </a:solidFill>
              <a:prstDash val="solid"/>
            </a:ln>
            <a:effectLst/>
          </p:spPr>
        </p:cxnSp>
        <p:cxnSp>
          <p:nvCxnSpPr>
            <p:cNvPr id="103" name="Straight Connector 102"/>
            <p:cNvCxnSpPr/>
            <p:nvPr/>
          </p:nvCxnSpPr>
          <p:spPr>
            <a:xfrm>
              <a:off x="10318377" y="4649098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rgbClr val="9BBB59"/>
              </a:solidFill>
              <a:prstDash val="solid"/>
            </a:ln>
            <a:effectLst/>
          </p:spPr>
        </p:cxnSp>
      </p:grpSp>
      <p:sp>
        <p:nvSpPr>
          <p:cNvPr id="84" name="Rectangle 83"/>
          <p:cNvSpPr/>
          <p:nvPr/>
        </p:nvSpPr>
        <p:spPr>
          <a:xfrm>
            <a:off x="7845229" y="2146186"/>
            <a:ext cx="343150" cy="419557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5" name="Straight Connector 84"/>
          <p:cNvCxnSpPr>
            <a:stCxn id="67" idx="2"/>
            <a:endCxn id="84" idx="0"/>
          </p:cNvCxnSpPr>
          <p:nvPr/>
        </p:nvCxnSpPr>
        <p:spPr>
          <a:xfrm>
            <a:off x="7242494" y="1929673"/>
            <a:ext cx="774312" cy="21651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6" name="Straight Connector 85"/>
          <p:cNvCxnSpPr>
            <a:stCxn id="68" idx="2"/>
            <a:endCxn id="84" idx="0"/>
          </p:cNvCxnSpPr>
          <p:nvPr/>
        </p:nvCxnSpPr>
        <p:spPr>
          <a:xfrm>
            <a:off x="6356186" y="1931430"/>
            <a:ext cx="1660619" cy="21475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7" name="Straight Connector 86"/>
          <p:cNvCxnSpPr>
            <a:stCxn id="79" idx="0"/>
            <a:endCxn id="63" idx="2"/>
          </p:cNvCxnSpPr>
          <p:nvPr/>
        </p:nvCxnSpPr>
        <p:spPr>
          <a:xfrm flipV="1">
            <a:off x="5479059" y="2444364"/>
            <a:ext cx="290395" cy="54893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8" name="Straight Connector 87"/>
          <p:cNvCxnSpPr>
            <a:stCxn id="79" idx="0"/>
            <a:endCxn id="64" idx="2"/>
          </p:cNvCxnSpPr>
          <p:nvPr/>
        </p:nvCxnSpPr>
        <p:spPr>
          <a:xfrm flipV="1">
            <a:off x="5479059" y="2444364"/>
            <a:ext cx="777245" cy="54893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9" name="Straight Connector 88"/>
          <p:cNvCxnSpPr>
            <a:stCxn id="80" idx="1"/>
            <a:endCxn id="66" idx="2"/>
          </p:cNvCxnSpPr>
          <p:nvPr/>
        </p:nvCxnSpPr>
        <p:spPr>
          <a:xfrm flipV="1">
            <a:off x="7363432" y="2444363"/>
            <a:ext cx="28853" cy="22797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0" name="Straight Connector 89"/>
          <p:cNvCxnSpPr>
            <a:stCxn id="80" idx="1"/>
            <a:endCxn id="65" idx="2"/>
          </p:cNvCxnSpPr>
          <p:nvPr/>
        </p:nvCxnSpPr>
        <p:spPr>
          <a:xfrm flipH="1" flipV="1">
            <a:off x="6730667" y="2444363"/>
            <a:ext cx="632766" cy="22797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1" name="Straight Connector 90"/>
          <p:cNvCxnSpPr>
            <a:stCxn id="82" idx="0"/>
            <a:endCxn id="65" idx="2"/>
          </p:cNvCxnSpPr>
          <p:nvPr/>
        </p:nvCxnSpPr>
        <p:spPr>
          <a:xfrm flipV="1">
            <a:off x="6730667" y="2444363"/>
            <a:ext cx="0" cy="20834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2" name="Straight Connector 91"/>
          <p:cNvCxnSpPr>
            <a:stCxn id="81" idx="0"/>
            <a:endCxn id="64" idx="2"/>
          </p:cNvCxnSpPr>
          <p:nvPr/>
        </p:nvCxnSpPr>
        <p:spPr>
          <a:xfrm flipH="1" flipV="1">
            <a:off x="6256304" y="2444363"/>
            <a:ext cx="35871" cy="19154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3" name="Straight Connector 92"/>
          <p:cNvCxnSpPr>
            <a:stCxn id="81" idx="0"/>
            <a:endCxn id="65" idx="2"/>
          </p:cNvCxnSpPr>
          <p:nvPr/>
        </p:nvCxnSpPr>
        <p:spPr>
          <a:xfrm flipV="1">
            <a:off x="6292178" y="2444363"/>
            <a:ext cx="438490" cy="19154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4" name="Straight Connector 93"/>
          <p:cNvCxnSpPr>
            <a:stCxn id="82" idx="0"/>
            <a:endCxn id="64" idx="2"/>
          </p:cNvCxnSpPr>
          <p:nvPr/>
        </p:nvCxnSpPr>
        <p:spPr>
          <a:xfrm flipH="1" flipV="1">
            <a:off x="6256304" y="2444363"/>
            <a:ext cx="474362" cy="20834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95" name="Rectangle 94"/>
          <p:cNvSpPr/>
          <p:nvPr/>
        </p:nvSpPr>
        <p:spPr>
          <a:xfrm>
            <a:off x="6044089" y="2593317"/>
            <a:ext cx="1555148" cy="535096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40000"/>
                <a:lumOff val="6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312161" y="1544321"/>
            <a:ext cx="3041535" cy="1740278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40000"/>
                <a:lumOff val="6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System: Access Choices</a:t>
            </a:r>
          </a:p>
        </p:txBody>
      </p:sp>
      <p:cxnSp>
        <p:nvCxnSpPr>
          <p:cNvPr id="187" name="Straight Connector 186"/>
          <p:cNvCxnSpPr>
            <a:stCxn id="63" idx="2"/>
            <a:endCxn id="81" idx="0"/>
          </p:cNvCxnSpPr>
          <p:nvPr/>
        </p:nvCxnSpPr>
        <p:spPr>
          <a:xfrm>
            <a:off x="5769454" y="2444364"/>
            <a:ext cx="522722" cy="1915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240" name="TextBox 239"/>
          <p:cNvSpPr txBox="1"/>
          <p:nvPr/>
        </p:nvSpPr>
        <p:spPr>
          <a:xfrm>
            <a:off x="1310647" y="4591675"/>
            <a:ext cx="7066095" cy="1870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/>
              <a:t>Remote leafs can be managed in-band by ONOS at CO node</a:t>
            </a:r>
          </a:p>
          <a:p>
            <a:pPr marL="285750" indent="-285750">
              <a:buFont typeface="Arial"/>
              <a:buChar char="•"/>
            </a:pPr>
            <a:r>
              <a:rPr lang="en-US" sz="1600"/>
              <a:t>Remote leafs perform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1400" u="sng"/>
              <a:t>Aggregation</a:t>
            </a:r>
            <a:r>
              <a:rPr lang="en-US" sz="1400"/>
              <a:t> of ‘pizza-box’ OLT traffic</a:t>
            </a:r>
          </a:p>
          <a:p>
            <a:pPr marL="1200150" lvl="2" indent="-285750">
              <a:lnSpc>
                <a:spcPct val="120000"/>
              </a:lnSpc>
              <a:buFont typeface="Arial"/>
              <a:buChar char="•"/>
            </a:pPr>
            <a:r>
              <a:rPr lang="en-US" sz="1400"/>
              <a:t>Assumes transport equipment can deliver double-vlan tagged Ethernet frames from remote-leaf to CO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1400" u="sng"/>
              <a:t>Encapsulation</a:t>
            </a:r>
            <a:r>
              <a:rPr lang="en-US" sz="1400"/>
              <a:t> of frames (if necessary)</a:t>
            </a:r>
          </a:p>
          <a:p>
            <a:pPr marL="1200150" lvl="2" indent="-285750">
              <a:lnSpc>
                <a:spcPct val="120000"/>
              </a:lnSpc>
              <a:buFont typeface="Arial"/>
              <a:buChar char="•"/>
            </a:pPr>
            <a:r>
              <a:rPr lang="en-US" sz="1400"/>
              <a:t>E-Lines implemented using MPLS PW</a:t>
            </a:r>
          </a:p>
        </p:txBody>
      </p:sp>
      <p:sp>
        <p:nvSpPr>
          <p:cNvPr id="241" name="Slide Number Placeholder 2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78" name="Rounded Rectangle 277"/>
          <p:cNvSpPr/>
          <p:nvPr/>
        </p:nvSpPr>
        <p:spPr>
          <a:xfrm rot="27203">
            <a:off x="5285440" y="2673028"/>
            <a:ext cx="219798" cy="591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1" name="Group 280"/>
          <p:cNvGrpSpPr/>
          <p:nvPr/>
        </p:nvGrpSpPr>
        <p:grpSpPr>
          <a:xfrm rot="1072610">
            <a:off x="4161277" y="2187484"/>
            <a:ext cx="1153071" cy="434909"/>
            <a:chOff x="314221" y="3935823"/>
            <a:chExt cx="1153071" cy="434909"/>
          </a:xfrm>
        </p:grpSpPr>
        <p:cxnSp>
          <p:nvCxnSpPr>
            <p:cNvPr id="282" name="Straight Connector 281"/>
            <p:cNvCxnSpPr>
              <a:stCxn id="96" idx="1"/>
            </p:cNvCxnSpPr>
            <p:nvPr/>
          </p:nvCxnSpPr>
          <p:spPr>
            <a:xfrm rot="20527390" flipH="1" flipV="1">
              <a:off x="851009" y="3984941"/>
              <a:ext cx="616283" cy="266494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Oval 282"/>
            <p:cNvSpPr/>
            <p:nvPr/>
          </p:nvSpPr>
          <p:spPr>
            <a:xfrm>
              <a:off x="784342" y="4047377"/>
              <a:ext cx="81280" cy="77175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4" name="Straight Connector 283"/>
            <p:cNvCxnSpPr>
              <a:stCxn id="283" idx="4"/>
            </p:cNvCxnSpPr>
            <p:nvPr/>
          </p:nvCxnSpPr>
          <p:spPr>
            <a:xfrm flipH="1">
              <a:off x="371415" y="4124552"/>
              <a:ext cx="453567" cy="24618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/>
            <p:cNvCxnSpPr>
              <a:stCxn id="283" idx="3"/>
            </p:cNvCxnSpPr>
            <p:nvPr/>
          </p:nvCxnSpPr>
          <p:spPr>
            <a:xfrm flipH="1">
              <a:off x="314221" y="4113250"/>
              <a:ext cx="482024" cy="9727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>
              <a:stCxn id="283" idx="2"/>
            </p:cNvCxnSpPr>
            <p:nvPr/>
          </p:nvCxnSpPr>
          <p:spPr>
            <a:xfrm flipH="1">
              <a:off x="314221" y="4085965"/>
              <a:ext cx="470121" cy="44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/>
            <p:cNvCxnSpPr>
              <a:stCxn id="283" idx="1"/>
            </p:cNvCxnSpPr>
            <p:nvPr/>
          </p:nvCxnSpPr>
          <p:spPr>
            <a:xfrm flipH="1" flipV="1">
              <a:off x="314221" y="3935823"/>
              <a:ext cx="482024" cy="122856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0" name="Group 289"/>
          <p:cNvGrpSpPr/>
          <p:nvPr/>
        </p:nvGrpSpPr>
        <p:grpSpPr>
          <a:xfrm rot="1072610">
            <a:off x="4118719" y="2534938"/>
            <a:ext cx="1132783" cy="434909"/>
            <a:chOff x="314221" y="3935823"/>
            <a:chExt cx="1132783" cy="434909"/>
          </a:xfrm>
        </p:grpSpPr>
        <p:cxnSp>
          <p:nvCxnSpPr>
            <p:cNvPr id="291" name="Straight Connector 290"/>
            <p:cNvCxnSpPr>
              <a:stCxn id="278" idx="1"/>
            </p:cNvCxnSpPr>
            <p:nvPr/>
          </p:nvCxnSpPr>
          <p:spPr>
            <a:xfrm rot="20527390" flipH="1" flipV="1">
              <a:off x="814393" y="3988131"/>
              <a:ext cx="632611" cy="30487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Oval 291"/>
            <p:cNvSpPr/>
            <p:nvPr/>
          </p:nvSpPr>
          <p:spPr>
            <a:xfrm>
              <a:off x="784342" y="4047377"/>
              <a:ext cx="81280" cy="77175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3" name="Straight Connector 292"/>
            <p:cNvCxnSpPr>
              <a:stCxn id="292" idx="4"/>
            </p:cNvCxnSpPr>
            <p:nvPr/>
          </p:nvCxnSpPr>
          <p:spPr>
            <a:xfrm flipH="1">
              <a:off x="371415" y="4124552"/>
              <a:ext cx="453567" cy="24618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>
              <a:stCxn id="292" idx="3"/>
            </p:cNvCxnSpPr>
            <p:nvPr/>
          </p:nvCxnSpPr>
          <p:spPr>
            <a:xfrm flipH="1">
              <a:off x="314221" y="4113250"/>
              <a:ext cx="482024" cy="9727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>
              <a:stCxn id="292" idx="2"/>
            </p:cNvCxnSpPr>
            <p:nvPr/>
          </p:nvCxnSpPr>
          <p:spPr>
            <a:xfrm flipH="1">
              <a:off x="314221" y="4085965"/>
              <a:ext cx="470121" cy="44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/>
            <p:cNvCxnSpPr>
              <a:stCxn id="292" idx="1"/>
            </p:cNvCxnSpPr>
            <p:nvPr/>
          </p:nvCxnSpPr>
          <p:spPr>
            <a:xfrm flipH="1" flipV="1">
              <a:off x="314221" y="3935823"/>
              <a:ext cx="482024" cy="122856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7" name="Rounded Rectangle 276"/>
          <p:cNvSpPr/>
          <p:nvPr/>
        </p:nvSpPr>
        <p:spPr>
          <a:xfrm rot="27203">
            <a:off x="5280591" y="2545008"/>
            <a:ext cx="219798" cy="591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9" name="Straight Connector 298"/>
          <p:cNvCxnSpPr/>
          <p:nvPr/>
        </p:nvCxnSpPr>
        <p:spPr>
          <a:xfrm flipV="1">
            <a:off x="5486052" y="2447348"/>
            <a:ext cx="657918" cy="271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/>
          <p:cNvCxnSpPr>
            <a:stCxn id="278" idx="3"/>
            <a:endCxn id="63" idx="2"/>
          </p:cNvCxnSpPr>
          <p:nvPr/>
        </p:nvCxnSpPr>
        <p:spPr>
          <a:xfrm flipV="1">
            <a:off x="5505235" y="2444364"/>
            <a:ext cx="264219" cy="2591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/>
          <p:cNvCxnSpPr>
            <a:stCxn id="277" idx="3"/>
            <a:endCxn id="63" idx="2"/>
          </p:cNvCxnSpPr>
          <p:nvPr/>
        </p:nvCxnSpPr>
        <p:spPr>
          <a:xfrm flipV="1">
            <a:off x="5500386" y="2444364"/>
            <a:ext cx="269068" cy="1310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306"/>
          <p:cNvCxnSpPr>
            <a:stCxn id="277" idx="3"/>
            <a:endCxn id="64" idx="2"/>
          </p:cNvCxnSpPr>
          <p:nvPr/>
        </p:nvCxnSpPr>
        <p:spPr>
          <a:xfrm flipV="1">
            <a:off x="5500386" y="2444364"/>
            <a:ext cx="755918" cy="1310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0" name="TextBox 309"/>
          <p:cNvSpPr txBox="1"/>
          <p:nvPr/>
        </p:nvSpPr>
        <p:spPr>
          <a:xfrm>
            <a:off x="4571832" y="1590978"/>
            <a:ext cx="579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PON </a:t>
            </a:r>
          </a:p>
          <a:p>
            <a:r>
              <a:rPr lang="en-US" sz="1200"/>
              <a:t>OLTs</a:t>
            </a:r>
          </a:p>
        </p:txBody>
      </p:sp>
      <p:cxnSp>
        <p:nvCxnSpPr>
          <p:cNvPr id="311" name="Straight Arrow Connector 310"/>
          <p:cNvCxnSpPr>
            <a:stCxn id="310" idx="2"/>
          </p:cNvCxnSpPr>
          <p:nvPr/>
        </p:nvCxnSpPr>
        <p:spPr>
          <a:xfrm>
            <a:off x="4861582" y="2052643"/>
            <a:ext cx="289749" cy="3947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5" name="Group 314"/>
          <p:cNvGrpSpPr/>
          <p:nvPr/>
        </p:nvGrpSpPr>
        <p:grpSpPr>
          <a:xfrm>
            <a:off x="258319" y="2902174"/>
            <a:ext cx="5298920" cy="1686012"/>
            <a:chOff x="258319" y="2902174"/>
            <a:chExt cx="5298920" cy="1686012"/>
          </a:xfrm>
        </p:grpSpPr>
        <p:sp>
          <p:nvSpPr>
            <p:cNvPr id="211" name="Donut 210"/>
            <p:cNvSpPr/>
            <p:nvPr/>
          </p:nvSpPr>
          <p:spPr>
            <a:xfrm rot="20769211">
              <a:off x="2661940" y="2967402"/>
              <a:ext cx="2858171" cy="914400"/>
            </a:xfrm>
            <a:prstGeom prst="donut">
              <a:avLst>
                <a:gd name="adj" fmla="val 7106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10" name="Group 209"/>
            <p:cNvGrpSpPr/>
            <p:nvPr/>
          </p:nvGrpSpPr>
          <p:grpSpPr>
            <a:xfrm rot="21230518">
              <a:off x="1498310" y="3281680"/>
              <a:ext cx="1275680" cy="925898"/>
              <a:chOff x="1790656" y="1200804"/>
              <a:chExt cx="1275680" cy="925898"/>
            </a:xfrm>
          </p:grpSpPr>
          <p:sp>
            <p:nvSpPr>
              <p:cNvPr id="107" name="Rectangle 106"/>
              <p:cNvSpPr/>
              <p:nvPr/>
            </p:nvSpPr>
            <p:spPr>
              <a:xfrm rot="396685">
                <a:off x="2457196" y="1394792"/>
                <a:ext cx="367521" cy="321594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 rot="396685">
                <a:off x="1790656" y="1200804"/>
                <a:ext cx="1214174" cy="925898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ounded Rectangle 3"/>
              <p:cNvSpPr/>
              <p:nvPr/>
            </p:nvSpPr>
            <p:spPr>
              <a:xfrm rot="396685">
                <a:off x="1996459" y="1456067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ounded Rectangle 155"/>
              <p:cNvSpPr/>
              <p:nvPr/>
            </p:nvSpPr>
            <p:spPr>
              <a:xfrm rot="396685">
                <a:off x="1987548" y="1583868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Rounded Rectangle 156"/>
              <p:cNvSpPr/>
              <p:nvPr/>
            </p:nvSpPr>
            <p:spPr>
              <a:xfrm rot="396685">
                <a:off x="1981575" y="1706108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Rounded Rectangle 157"/>
              <p:cNvSpPr/>
              <p:nvPr/>
            </p:nvSpPr>
            <p:spPr>
              <a:xfrm rot="396685">
                <a:off x="1968453" y="1819324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0" name="Straight Connector 159"/>
              <p:cNvCxnSpPr>
                <a:stCxn id="4" idx="3"/>
                <a:endCxn id="107" idx="1"/>
              </p:cNvCxnSpPr>
              <p:nvPr/>
            </p:nvCxnSpPr>
            <p:spPr>
              <a:xfrm rot="369482">
                <a:off x="2214289" y="1511435"/>
                <a:ext cx="245366" cy="98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>
                <a:stCxn id="156" idx="3"/>
                <a:endCxn id="107" idx="1"/>
              </p:cNvCxnSpPr>
              <p:nvPr/>
            </p:nvCxnSpPr>
            <p:spPr>
              <a:xfrm rot="369482" flipV="1">
                <a:off x="2212259" y="1521190"/>
                <a:ext cx="240516" cy="11815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>
                <a:stCxn id="157" idx="3"/>
                <a:endCxn id="107" idx="1"/>
              </p:cNvCxnSpPr>
              <p:nvPr/>
            </p:nvCxnSpPr>
            <p:spPr>
              <a:xfrm rot="369482" flipV="1">
                <a:off x="2212859" y="1521223"/>
                <a:ext cx="233342" cy="24033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>
                <a:stCxn id="158" idx="3"/>
                <a:endCxn id="107" idx="1"/>
              </p:cNvCxnSpPr>
              <p:nvPr/>
            </p:nvCxnSpPr>
            <p:spPr>
              <a:xfrm rot="369482" flipV="1">
                <a:off x="2205848" y="1520846"/>
                <a:ext cx="234243" cy="3543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/>
              <p:cNvSpPr/>
              <p:nvPr/>
            </p:nvSpPr>
            <p:spPr>
              <a:xfrm rot="396685">
                <a:off x="2417014" y="1760933"/>
                <a:ext cx="366702" cy="335033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1" name="Straight Connector 170"/>
              <p:cNvCxnSpPr>
                <a:stCxn id="4" idx="3"/>
                <a:endCxn id="170" idx="1"/>
              </p:cNvCxnSpPr>
              <p:nvPr/>
            </p:nvCxnSpPr>
            <p:spPr>
              <a:xfrm rot="369482">
                <a:off x="2194172" y="1510355"/>
                <a:ext cx="245416" cy="3849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>
                <a:stCxn id="156" idx="3"/>
                <a:endCxn id="170" idx="1"/>
              </p:cNvCxnSpPr>
              <p:nvPr/>
            </p:nvCxnSpPr>
            <p:spPr>
              <a:xfrm rot="369482">
                <a:off x="2192142" y="1638265"/>
                <a:ext cx="240566" cy="2569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>
                <a:stCxn id="157" idx="3"/>
                <a:endCxn id="170" idx="1"/>
              </p:cNvCxnSpPr>
              <p:nvPr/>
            </p:nvCxnSpPr>
            <p:spPr>
              <a:xfrm rot="369482">
                <a:off x="2192742" y="1760473"/>
                <a:ext cx="233392" cy="13473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>
                <a:stCxn id="158" idx="3"/>
                <a:endCxn id="170" idx="1"/>
              </p:cNvCxnSpPr>
              <p:nvPr/>
            </p:nvCxnSpPr>
            <p:spPr>
              <a:xfrm rot="369482">
                <a:off x="2185731" y="1874066"/>
                <a:ext cx="234293" cy="2076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>
                <a:stCxn id="170" idx="3"/>
                <a:endCxn id="106" idx="1"/>
              </p:cNvCxnSpPr>
              <p:nvPr/>
            </p:nvCxnSpPr>
            <p:spPr>
              <a:xfrm rot="369482" flipV="1">
                <a:off x="2794308" y="1729975"/>
                <a:ext cx="121286" cy="226745"/>
              </a:xfrm>
              <a:prstGeom prst="line">
                <a:avLst/>
              </a:prstGeom>
              <a:noFill/>
              <a:ln w="9525" cap="flat" cmpd="sng" algn="ctr">
                <a:gradFill flip="none" rotWithShape="1">
                  <a:gsLst>
                    <a:gs pos="0">
                      <a:srgbClr val="4BACC6"/>
                    </a:gs>
                    <a:gs pos="100000">
                      <a:srgbClr val="F79646"/>
                    </a:gs>
                  </a:gsLst>
                  <a:lin ang="5400000" scaled="0"/>
                  <a:tileRect/>
                </a:gradFill>
                <a:prstDash val="solid"/>
              </a:ln>
              <a:effectLst/>
            </p:spPr>
          </p:cxnSp>
          <p:cxnSp>
            <p:nvCxnSpPr>
              <p:cNvPr id="193" name="Straight Connector 192"/>
              <p:cNvCxnSpPr>
                <a:stCxn id="107" idx="3"/>
                <a:endCxn id="106" idx="1"/>
              </p:cNvCxnSpPr>
              <p:nvPr/>
            </p:nvCxnSpPr>
            <p:spPr>
              <a:xfrm rot="369482">
                <a:off x="2815192" y="1582782"/>
                <a:ext cx="120517" cy="148316"/>
              </a:xfrm>
              <a:prstGeom prst="line">
                <a:avLst/>
              </a:prstGeom>
              <a:noFill/>
              <a:ln w="9525" cap="flat" cmpd="sng" algn="ctr">
                <a:gradFill flip="none" rotWithShape="1">
                  <a:gsLst>
                    <a:gs pos="0">
                      <a:srgbClr val="4BACC6"/>
                    </a:gs>
                    <a:gs pos="100000">
                      <a:srgbClr val="F79646"/>
                    </a:gs>
                  </a:gsLst>
                  <a:lin ang="5400000" scaled="0"/>
                  <a:tileRect/>
                </a:gradFill>
                <a:prstDash val="solid"/>
              </a:ln>
              <a:effectLst/>
            </p:spPr>
          </p:cxnSp>
          <p:sp>
            <p:nvSpPr>
              <p:cNvPr id="106" name="Rectangle 105"/>
              <p:cNvSpPr/>
              <p:nvPr/>
            </p:nvSpPr>
            <p:spPr>
              <a:xfrm rot="396685">
                <a:off x="2926943" y="1619460"/>
                <a:ext cx="139393" cy="251398"/>
              </a:xfrm>
              <a:prstGeom prst="rect">
                <a:avLst/>
              </a:prstGeom>
              <a:solidFill>
                <a:srgbClr val="EEECE1">
                  <a:lumMod val="75000"/>
                </a:srgbClr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31" name="Rectangle 230"/>
            <p:cNvSpPr/>
            <p:nvPr/>
          </p:nvSpPr>
          <p:spPr>
            <a:xfrm>
              <a:off x="4360903" y="3571657"/>
              <a:ext cx="160298" cy="305220"/>
            </a:xfrm>
            <a:prstGeom prst="rect">
              <a:avLst/>
            </a:prstGeom>
            <a:solidFill>
              <a:srgbClr val="EEECE1">
                <a:lumMod val="75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3050171" y="3361050"/>
              <a:ext cx="138194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/>
                <a:t>Optical Transport / Carrier Ethernet</a:t>
              </a: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1480059" y="2902174"/>
              <a:ext cx="11589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Remote leafs</a:t>
              </a:r>
            </a:p>
          </p:txBody>
        </p:sp>
        <p:cxnSp>
          <p:nvCxnSpPr>
            <p:cNvPr id="235" name="Straight Arrow Connector 234"/>
            <p:cNvCxnSpPr>
              <a:stCxn id="233" idx="2"/>
              <a:endCxn id="107" idx="0"/>
            </p:cNvCxnSpPr>
            <p:nvPr/>
          </p:nvCxnSpPr>
          <p:spPr>
            <a:xfrm>
              <a:off x="2059559" y="3179173"/>
              <a:ext cx="277495" cy="27433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/>
            <p:cNvSpPr txBox="1"/>
            <p:nvPr/>
          </p:nvSpPr>
          <p:spPr>
            <a:xfrm>
              <a:off x="731148" y="2993295"/>
              <a:ext cx="579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PON </a:t>
              </a:r>
            </a:p>
            <a:p>
              <a:r>
                <a:rPr lang="en-US" sz="1200"/>
                <a:t>OLTs</a:t>
              </a:r>
            </a:p>
          </p:txBody>
        </p:sp>
        <p:cxnSp>
          <p:nvCxnSpPr>
            <p:cNvPr id="237" name="Straight Arrow Connector 236"/>
            <p:cNvCxnSpPr>
              <a:stCxn id="236" idx="2"/>
              <a:endCxn id="156" idx="1"/>
            </p:cNvCxnSpPr>
            <p:nvPr/>
          </p:nvCxnSpPr>
          <p:spPr>
            <a:xfrm>
              <a:off x="1020898" y="3454960"/>
              <a:ext cx="670821" cy="27429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8" name="Group 257"/>
            <p:cNvGrpSpPr/>
            <p:nvPr/>
          </p:nvGrpSpPr>
          <p:grpSpPr>
            <a:xfrm>
              <a:off x="302865" y="3965403"/>
              <a:ext cx="1395127" cy="622783"/>
              <a:chOff x="314221" y="3747949"/>
              <a:chExt cx="1395127" cy="622783"/>
            </a:xfrm>
          </p:grpSpPr>
          <p:cxnSp>
            <p:nvCxnSpPr>
              <p:cNvPr id="245" name="Straight Connector 244"/>
              <p:cNvCxnSpPr>
                <a:stCxn id="158" idx="1"/>
              </p:cNvCxnSpPr>
              <p:nvPr/>
            </p:nvCxnSpPr>
            <p:spPr>
              <a:xfrm flipH="1">
                <a:off x="824982" y="3747949"/>
                <a:ext cx="884366" cy="33801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" name="Oval 245"/>
              <p:cNvSpPr/>
              <p:nvPr/>
            </p:nvSpPr>
            <p:spPr>
              <a:xfrm>
                <a:off x="784342" y="4047377"/>
                <a:ext cx="81280" cy="77175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rgbClr val="66666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7" name="Straight Connector 246"/>
              <p:cNvCxnSpPr>
                <a:stCxn id="246" idx="4"/>
              </p:cNvCxnSpPr>
              <p:nvPr/>
            </p:nvCxnSpPr>
            <p:spPr>
              <a:xfrm flipH="1">
                <a:off x="371415" y="4124552"/>
                <a:ext cx="453567" cy="24618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/>
              <p:cNvCxnSpPr>
                <a:stCxn id="246" idx="3"/>
              </p:cNvCxnSpPr>
              <p:nvPr/>
            </p:nvCxnSpPr>
            <p:spPr>
              <a:xfrm flipH="1">
                <a:off x="314221" y="4113250"/>
                <a:ext cx="482024" cy="97278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/>
              <p:cNvCxnSpPr>
                <a:stCxn id="246" idx="2"/>
              </p:cNvCxnSpPr>
              <p:nvPr/>
            </p:nvCxnSpPr>
            <p:spPr>
              <a:xfrm flipH="1">
                <a:off x="314221" y="4085965"/>
                <a:ext cx="470121" cy="440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/>
              <p:cNvCxnSpPr>
                <a:stCxn id="246" idx="1"/>
              </p:cNvCxnSpPr>
              <p:nvPr/>
            </p:nvCxnSpPr>
            <p:spPr>
              <a:xfrm flipH="1" flipV="1">
                <a:off x="314221" y="3935823"/>
                <a:ext cx="482024" cy="12285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9" name="Group 258"/>
            <p:cNvGrpSpPr/>
            <p:nvPr/>
          </p:nvGrpSpPr>
          <p:grpSpPr>
            <a:xfrm>
              <a:off x="258319" y="3621727"/>
              <a:ext cx="1440575" cy="434909"/>
              <a:chOff x="314221" y="3935823"/>
              <a:chExt cx="1440575" cy="434909"/>
            </a:xfrm>
          </p:grpSpPr>
          <p:cxnSp>
            <p:nvCxnSpPr>
              <p:cNvPr id="260" name="Straight Connector 259"/>
              <p:cNvCxnSpPr>
                <a:stCxn id="157" idx="1"/>
              </p:cNvCxnSpPr>
              <p:nvPr/>
            </p:nvCxnSpPr>
            <p:spPr>
              <a:xfrm flipH="1" flipV="1">
                <a:off x="824983" y="4085966"/>
                <a:ext cx="929813" cy="79563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1" name="Oval 260"/>
              <p:cNvSpPr/>
              <p:nvPr/>
            </p:nvSpPr>
            <p:spPr>
              <a:xfrm>
                <a:off x="784342" y="4047377"/>
                <a:ext cx="81280" cy="77175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rgbClr val="66666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2" name="Straight Connector 261"/>
              <p:cNvCxnSpPr>
                <a:stCxn id="261" idx="4"/>
              </p:cNvCxnSpPr>
              <p:nvPr/>
            </p:nvCxnSpPr>
            <p:spPr>
              <a:xfrm flipH="1">
                <a:off x="371415" y="4124552"/>
                <a:ext cx="453567" cy="24618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/>
              <p:cNvCxnSpPr>
                <a:stCxn id="261" idx="3"/>
              </p:cNvCxnSpPr>
              <p:nvPr/>
            </p:nvCxnSpPr>
            <p:spPr>
              <a:xfrm flipH="1">
                <a:off x="330222" y="4113250"/>
                <a:ext cx="466023" cy="14292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>
                <a:stCxn id="261" idx="2"/>
              </p:cNvCxnSpPr>
              <p:nvPr/>
            </p:nvCxnSpPr>
            <p:spPr>
              <a:xfrm flipH="1">
                <a:off x="314221" y="4085965"/>
                <a:ext cx="470121" cy="440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>
                <a:stCxn id="261" idx="1"/>
              </p:cNvCxnSpPr>
              <p:nvPr/>
            </p:nvCxnSpPr>
            <p:spPr>
              <a:xfrm flipH="1" flipV="1">
                <a:off x="314221" y="3935823"/>
                <a:ext cx="482024" cy="12285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Rectangle 78"/>
            <p:cNvSpPr/>
            <p:nvPr/>
          </p:nvSpPr>
          <p:spPr>
            <a:xfrm>
              <a:off x="5400878" y="2993295"/>
              <a:ext cx="156361" cy="291304"/>
            </a:xfrm>
            <a:prstGeom prst="rect">
              <a:avLst/>
            </a:prstGeom>
            <a:solidFill>
              <a:srgbClr val="EEECE1">
                <a:lumMod val="75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7076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loud 210"/>
          <p:cNvSpPr/>
          <p:nvPr/>
        </p:nvSpPr>
        <p:spPr>
          <a:xfrm>
            <a:off x="401665" y="2880150"/>
            <a:ext cx="8401760" cy="3417453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3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1321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06758" y="27020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Calibri"/>
              </a:rPr>
              <a:t>CORD System: Metro Choices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3621564" y="3428742"/>
            <a:ext cx="1824359" cy="1042773"/>
            <a:chOff x="2178523" y="2373723"/>
            <a:chExt cx="4319964" cy="2248627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2435703" y="372785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2431725" y="3793746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2435703" y="385680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2433714" y="3914903"/>
              <a:ext cx="4251" cy="3935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2431725" y="3978670"/>
              <a:ext cx="4251" cy="393546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5400000">
              <a:off x="2433714" y="4046688"/>
              <a:ext cx="4251" cy="39354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526613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218098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89184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83155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 smtClean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618805" y="2479392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59961" y="2481660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cxnSp>
          <p:nvCxnSpPr>
            <p:cNvPr id="68" name="Straight Connector 67"/>
            <p:cNvCxnSpPr>
              <a:stCxn id="62" idx="0"/>
              <a:endCxn id="67" idx="2"/>
            </p:cNvCxnSpPr>
            <p:nvPr/>
          </p:nvCxnSpPr>
          <p:spPr>
            <a:xfrm flipV="1">
              <a:off x="2828028" y="2873909"/>
              <a:ext cx="83334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2" idx="0"/>
              <a:endCxn id="66" idx="2"/>
            </p:cNvCxnSpPr>
            <p:nvPr/>
          </p:nvCxnSpPr>
          <p:spPr>
            <a:xfrm flipV="1">
              <a:off x="2828028" y="2871641"/>
              <a:ext cx="2092193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63" idx="0"/>
              <a:endCxn id="67" idx="2"/>
            </p:cNvCxnSpPr>
            <p:nvPr/>
          </p:nvCxnSpPr>
          <p:spPr>
            <a:xfrm flipV="1">
              <a:off x="3519512" y="2873909"/>
              <a:ext cx="141861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63" idx="0"/>
              <a:endCxn id="66" idx="2"/>
            </p:cNvCxnSpPr>
            <p:nvPr/>
          </p:nvCxnSpPr>
          <p:spPr>
            <a:xfrm flipV="1">
              <a:off x="3519512" y="2871641"/>
              <a:ext cx="1400707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64" idx="0"/>
              <a:endCxn id="67" idx="2"/>
            </p:cNvCxnSpPr>
            <p:nvPr/>
          </p:nvCxnSpPr>
          <p:spPr>
            <a:xfrm flipH="1" flipV="1">
              <a:off x="3661375" y="2873909"/>
              <a:ext cx="531885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66" idx="2"/>
              <a:endCxn id="65" idx="0"/>
            </p:cNvCxnSpPr>
            <p:nvPr/>
          </p:nvCxnSpPr>
          <p:spPr>
            <a:xfrm>
              <a:off x="4920219" y="2871641"/>
              <a:ext cx="212751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67" idx="2"/>
              <a:endCxn id="65" idx="0"/>
            </p:cNvCxnSpPr>
            <p:nvPr/>
          </p:nvCxnSpPr>
          <p:spPr>
            <a:xfrm>
              <a:off x="3661375" y="2873909"/>
              <a:ext cx="147159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4119445" y="2562815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 smtClean="0">
                  <a:solidFill>
                    <a:schemeClr val="tx2"/>
                  </a:solidFill>
                </a:rPr>
                <a:t>...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530135" y="3185004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 smtClean="0">
                  <a:solidFill>
                    <a:schemeClr val="tx2"/>
                  </a:solidFill>
                </a:rPr>
                <a:t>...</a:t>
              </a:r>
            </a:p>
          </p:txBody>
        </p:sp>
        <p:cxnSp>
          <p:nvCxnSpPr>
            <p:cNvPr id="77" name="Straight Connector 76"/>
            <p:cNvCxnSpPr>
              <a:stCxn id="64" idx="0"/>
              <a:endCxn id="66" idx="2"/>
            </p:cNvCxnSpPr>
            <p:nvPr/>
          </p:nvCxnSpPr>
          <p:spPr>
            <a:xfrm flipV="1">
              <a:off x="4193261" y="2871641"/>
              <a:ext cx="726958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2412878" y="3837847"/>
              <a:ext cx="330073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79" name="AutoShape 28"/>
            <p:cNvSpPr>
              <a:spLocks noChangeArrowheads="1"/>
            </p:cNvSpPr>
            <p:nvPr/>
          </p:nvSpPr>
          <p:spPr bwMode="auto">
            <a:xfrm>
              <a:off x="4855985" y="3831245"/>
              <a:ext cx="472016" cy="535189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50"/>
            </a:p>
          </p:txBody>
        </p:sp>
        <p:pic>
          <p:nvPicPr>
            <p:cNvPr id="80" name="Picture 79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6067" y="3784167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" name="Picture 80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78864" y="3805876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2" name="Group 81"/>
            <p:cNvGrpSpPr/>
            <p:nvPr/>
          </p:nvGrpSpPr>
          <p:grpSpPr>
            <a:xfrm rot="5400000">
              <a:off x="6023310" y="3220258"/>
              <a:ext cx="387560" cy="397525"/>
              <a:chOff x="9348395" y="4647304"/>
              <a:chExt cx="980740" cy="35859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9348395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9511553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9678296" y="4650892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9837867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9984889" y="4649098"/>
                <a:ext cx="10758" cy="35500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10146254" y="4650892"/>
                <a:ext cx="10758" cy="355002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10318377" y="4649098"/>
                <a:ext cx="10758" cy="355002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Rectangle 82"/>
            <p:cNvSpPr/>
            <p:nvPr/>
          </p:nvSpPr>
          <p:spPr>
            <a:xfrm>
              <a:off x="5776300" y="3151397"/>
              <a:ext cx="487384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84" name="Straight Connector 83"/>
            <p:cNvCxnSpPr>
              <a:stCxn id="66" idx="2"/>
              <a:endCxn id="83" idx="0"/>
            </p:cNvCxnSpPr>
            <p:nvPr/>
          </p:nvCxnSpPr>
          <p:spPr>
            <a:xfrm>
              <a:off x="4920220" y="2871640"/>
              <a:ext cx="1099773" cy="279757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67" idx="2"/>
              <a:endCxn id="83" idx="0"/>
            </p:cNvCxnSpPr>
            <p:nvPr/>
          </p:nvCxnSpPr>
          <p:spPr>
            <a:xfrm>
              <a:off x="3661376" y="2873909"/>
              <a:ext cx="2358617" cy="27748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78" idx="0"/>
              <a:endCxn id="62" idx="2"/>
            </p:cNvCxnSpPr>
            <p:nvPr/>
          </p:nvCxnSpPr>
          <p:spPr>
            <a:xfrm flipV="1">
              <a:off x="2577916" y="3536675"/>
              <a:ext cx="250113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78" idx="0"/>
              <a:endCxn id="63" idx="2"/>
            </p:cNvCxnSpPr>
            <p:nvPr/>
          </p:nvCxnSpPr>
          <p:spPr>
            <a:xfrm flipV="1">
              <a:off x="2577916" y="3536675"/>
              <a:ext cx="941597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79" idx="1"/>
              <a:endCxn id="65" idx="2"/>
            </p:cNvCxnSpPr>
            <p:nvPr/>
          </p:nvCxnSpPr>
          <p:spPr>
            <a:xfrm flipV="1">
              <a:off x="5091991" y="3536674"/>
              <a:ext cx="40980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79" idx="1"/>
              <a:endCxn id="64" idx="2"/>
            </p:cNvCxnSpPr>
            <p:nvPr/>
          </p:nvCxnSpPr>
          <p:spPr>
            <a:xfrm flipH="1" flipV="1">
              <a:off x="4193261" y="3536674"/>
              <a:ext cx="898732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1" idx="0"/>
              <a:endCxn id="64" idx="2"/>
            </p:cNvCxnSpPr>
            <p:nvPr/>
          </p:nvCxnSpPr>
          <p:spPr>
            <a:xfrm flipV="1">
              <a:off x="4193261" y="3536674"/>
              <a:ext cx="0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0" idx="0"/>
              <a:endCxn id="63" idx="2"/>
            </p:cNvCxnSpPr>
            <p:nvPr/>
          </p:nvCxnSpPr>
          <p:spPr>
            <a:xfrm flipH="1" flipV="1">
              <a:off x="3519512" y="3536674"/>
              <a:ext cx="50948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80" idx="0"/>
              <a:endCxn id="64" idx="2"/>
            </p:cNvCxnSpPr>
            <p:nvPr/>
          </p:nvCxnSpPr>
          <p:spPr>
            <a:xfrm flipV="1">
              <a:off x="3570464" y="3536674"/>
              <a:ext cx="622797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81" idx="0"/>
              <a:endCxn id="63" idx="2"/>
            </p:cNvCxnSpPr>
            <p:nvPr/>
          </p:nvCxnSpPr>
          <p:spPr>
            <a:xfrm flipH="1" flipV="1">
              <a:off x="3519512" y="3536674"/>
              <a:ext cx="673747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/>
            <p:cNvSpPr/>
            <p:nvPr/>
          </p:nvSpPr>
          <p:spPr>
            <a:xfrm>
              <a:off x="3218098" y="3729139"/>
              <a:ext cx="2208814" cy="691402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178523" y="2373723"/>
              <a:ext cx="4319964" cy="2248627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04" name="Cloud 103"/>
          <p:cNvSpPr/>
          <p:nvPr/>
        </p:nvSpPr>
        <p:spPr>
          <a:xfrm>
            <a:off x="2801915" y="572335"/>
            <a:ext cx="3325644" cy="1642199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3477947" y="1006390"/>
            <a:ext cx="2385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Traditional</a:t>
            </a:r>
          </a:p>
          <a:p>
            <a:pPr algn="ctr"/>
            <a:r>
              <a:rPr lang="en-US" dirty="0" smtClean="0"/>
              <a:t> IP/MPLS Network</a:t>
            </a:r>
            <a:endParaRPr lang="en-US" dirty="0"/>
          </a:p>
        </p:txBody>
      </p:sp>
      <p:sp>
        <p:nvSpPr>
          <p:cNvPr id="106" name="Left-Right Arrow 105"/>
          <p:cNvSpPr/>
          <p:nvPr/>
        </p:nvSpPr>
        <p:spPr>
          <a:xfrm rot="16200000">
            <a:off x="3882026" y="2173002"/>
            <a:ext cx="1216152" cy="484632"/>
          </a:xfrm>
          <a:prstGeom prst="leftRightArrow">
            <a:avLst/>
          </a:prstGeom>
          <a:solidFill>
            <a:srgbClr val="E8F0D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/>
          <p:cNvSpPr txBox="1"/>
          <p:nvPr/>
        </p:nvSpPr>
        <p:spPr>
          <a:xfrm>
            <a:off x="3454274" y="2137756"/>
            <a:ext cx="716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BGP/OSPF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406537" y="5631199"/>
            <a:ext cx="238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Multiple Central Offices</a:t>
            </a:r>
            <a:endParaRPr lang="en-US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1038644" y="4831857"/>
            <a:ext cx="1824359" cy="1042773"/>
            <a:chOff x="2178523" y="2373723"/>
            <a:chExt cx="4319964" cy="2248627"/>
          </a:xfrm>
        </p:grpSpPr>
        <p:cxnSp>
          <p:nvCxnSpPr>
            <p:cNvPr id="111" name="Straight Connector 110"/>
            <p:cNvCxnSpPr/>
            <p:nvPr/>
          </p:nvCxnSpPr>
          <p:spPr>
            <a:xfrm rot="5400000">
              <a:off x="2435703" y="372785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5400000">
              <a:off x="2431725" y="3793746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5400000">
              <a:off x="2435703" y="385680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5400000">
              <a:off x="2433714" y="3914903"/>
              <a:ext cx="4251" cy="3935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>
              <a:off x="2431725" y="3978670"/>
              <a:ext cx="4251" cy="393546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5400000">
              <a:off x="2433714" y="4046688"/>
              <a:ext cx="4251" cy="39354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2526613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3218098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389184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483155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 smtClean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4618805" y="2479392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3359961" y="2481660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cxnSp>
          <p:nvCxnSpPr>
            <p:cNvPr id="123" name="Straight Connector 122"/>
            <p:cNvCxnSpPr>
              <a:stCxn id="117" idx="0"/>
              <a:endCxn id="122" idx="2"/>
            </p:cNvCxnSpPr>
            <p:nvPr/>
          </p:nvCxnSpPr>
          <p:spPr>
            <a:xfrm flipV="1">
              <a:off x="2828028" y="2873909"/>
              <a:ext cx="83334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17" idx="0"/>
              <a:endCxn id="121" idx="2"/>
            </p:cNvCxnSpPr>
            <p:nvPr/>
          </p:nvCxnSpPr>
          <p:spPr>
            <a:xfrm flipV="1">
              <a:off x="2828028" y="2871641"/>
              <a:ext cx="2092193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18" idx="0"/>
              <a:endCxn id="122" idx="2"/>
            </p:cNvCxnSpPr>
            <p:nvPr/>
          </p:nvCxnSpPr>
          <p:spPr>
            <a:xfrm flipV="1">
              <a:off x="3519512" y="2873909"/>
              <a:ext cx="141861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18" idx="0"/>
              <a:endCxn id="121" idx="2"/>
            </p:cNvCxnSpPr>
            <p:nvPr/>
          </p:nvCxnSpPr>
          <p:spPr>
            <a:xfrm flipV="1">
              <a:off x="3519512" y="2871641"/>
              <a:ext cx="1400707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19" idx="0"/>
              <a:endCxn id="122" idx="2"/>
            </p:cNvCxnSpPr>
            <p:nvPr/>
          </p:nvCxnSpPr>
          <p:spPr>
            <a:xfrm flipH="1" flipV="1">
              <a:off x="3661375" y="2873909"/>
              <a:ext cx="531885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21" idx="2"/>
              <a:endCxn id="120" idx="0"/>
            </p:cNvCxnSpPr>
            <p:nvPr/>
          </p:nvCxnSpPr>
          <p:spPr>
            <a:xfrm>
              <a:off x="4920219" y="2871641"/>
              <a:ext cx="212751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22" idx="2"/>
              <a:endCxn id="120" idx="0"/>
            </p:cNvCxnSpPr>
            <p:nvPr/>
          </p:nvCxnSpPr>
          <p:spPr>
            <a:xfrm>
              <a:off x="3661375" y="2873909"/>
              <a:ext cx="147159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4119445" y="2562815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 smtClean="0">
                  <a:solidFill>
                    <a:schemeClr val="tx2"/>
                  </a:solidFill>
                </a:rPr>
                <a:t>...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530135" y="3185004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 smtClean="0">
                  <a:solidFill>
                    <a:schemeClr val="tx2"/>
                  </a:solidFill>
                </a:rPr>
                <a:t>...</a:t>
              </a:r>
            </a:p>
          </p:txBody>
        </p:sp>
        <p:cxnSp>
          <p:nvCxnSpPr>
            <p:cNvPr id="132" name="Straight Connector 131"/>
            <p:cNvCxnSpPr>
              <a:stCxn id="119" idx="0"/>
              <a:endCxn id="121" idx="2"/>
            </p:cNvCxnSpPr>
            <p:nvPr/>
          </p:nvCxnSpPr>
          <p:spPr>
            <a:xfrm flipV="1">
              <a:off x="4193261" y="2871641"/>
              <a:ext cx="726958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132"/>
            <p:cNvSpPr/>
            <p:nvPr/>
          </p:nvSpPr>
          <p:spPr>
            <a:xfrm>
              <a:off x="2412878" y="3837847"/>
              <a:ext cx="330073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34" name="AutoShape 28"/>
            <p:cNvSpPr>
              <a:spLocks noChangeArrowheads="1"/>
            </p:cNvSpPr>
            <p:nvPr/>
          </p:nvSpPr>
          <p:spPr bwMode="auto">
            <a:xfrm>
              <a:off x="4855985" y="3831245"/>
              <a:ext cx="472016" cy="535189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50"/>
            </a:p>
          </p:txBody>
        </p:sp>
        <p:pic>
          <p:nvPicPr>
            <p:cNvPr id="135" name="Picture 134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6067" y="3784167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135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78864" y="3805876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" name="Group 136"/>
            <p:cNvGrpSpPr/>
            <p:nvPr/>
          </p:nvGrpSpPr>
          <p:grpSpPr>
            <a:xfrm rot="5400000">
              <a:off x="6023310" y="3220258"/>
              <a:ext cx="387560" cy="397525"/>
              <a:chOff x="9348395" y="4647304"/>
              <a:chExt cx="980740" cy="358590"/>
            </a:xfrm>
          </p:grpSpPr>
          <p:cxnSp>
            <p:nvCxnSpPr>
              <p:cNvPr id="151" name="Straight Connector 150"/>
              <p:cNvCxnSpPr/>
              <p:nvPr/>
            </p:nvCxnSpPr>
            <p:spPr>
              <a:xfrm>
                <a:off x="9348395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>
                <a:off x="9511553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>
                <a:off x="9678296" y="4650892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>
                <a:off x="9837867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9984889" y="4649098"/>
                <a:ext cx="10758" cy="35500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10146254" y="4650892"/>
                <a:ext cx="10758" cy="355002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10318377" y="4649098"/>
                <a:ext cx="10758" cy="355002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Rectangle 137"/>
            <p:cNvSpPr/>
            <p:nvPr/>
          </p:nvSpPr>
          <p:spPr>
            <a:xfrm>
              <a:off x="5776300" y="3151397"/>
              <a:ext cx="487384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139" name="Straight Connector 138"/>
            <p:cNvCxnSpPr>
              <a:stCxn id="121" idx="2"/>
              <a:endCxn id="138" idx="0"/>
            </p:cNvCxnSpPr>
            <p:nvPr/>
          </p:nvCxnSpPr>
          <p:spPr>
            <a:xfrm>
              <a:off x="4920220" y="2871640"/>
              <a:ext cx="1099773" cy="279757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22" idx="2"/>
              <a:endCxn id="138" idx="0"/>
            </p:cNvCxnSpPr>
            <p:nvPr/>
          </p:nvCxnSpPr>
          <p:spPr>
            <a:xfrm>
              <a:off x="3661376" y="2873909"/>
              <a:ext cx="2358617" cy="27748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33" idx="0"/>
              <a:endCxn id="117" idx="2"/>
            </p:cNvCxnSpPr>
            <p:nvPr/>
          </p:nvCxnSpPr>
          <p:spPr>
            <a:xfrm flipV="1">
              <a:off x="2577916" y="3536675"/>
              <a:ext cx="250113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33" idx="0"/>
              <a:endCxn id="118" idx="2"/>
            </p:cNvCxnSpPr>
            <p:nvPr/>
          </p:nvCxnSpPr>
          <p:spPr>
            <a:xfrm flipV="1">
              <a:off x="2577916" y="3536675"/>
              <a:ext cx="941597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34" idx="1"/>
              <a:endCxn id="120" idx="2"/>
            </p:cNvCxnSpPr>
            <p:nvPr/>
          </p:nvCxnSpPr>
          <p:spPr>
            <a:xfrm flipV="1">
              <a:off x="5091991" y="3536674"/>
              <a:ext cx="40980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34" idx="1"/>
              <a:endCxn id="119" idx="2"/>
            </p:cNvCxnSpPr>
            <p:nvPr/>
          </p:nvCxnSpPr>
          <p:spPr>
            <a:xfrm flipH="1" flipV="1">
              <a:off x="4193261" y="3536674"/>
              <a:ext cx="898732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36" idx="0"/>
              <a:endCxn id="119" idx="2"/>
            </p:cNvCxnSpPr>
            <p:nvPr/>
          </p:nvCxnSpPr>
          <p:spPr>
            <a:xfrm flipV="1">
              <a:off x="4193261" y="3536674"/>
              <a:ext cx="0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35" idx="0"/>
              <a:endCxn id="118" idx="2"/>
            </p:cNvCxnSpPr>
            <p:nvPr/>
          </p:nvCxnSpPr>
          <p:spPr>
            <a:xfrm flipH="1" flipV="1">
              <a:off x="3519512" y="3536674"/>
              <a:ext cx="50948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35" idx="0"/>
              <a:endCxn id="119" idx="2"/>
            </p:cNvCxnSpPr>
            <p:nvPr/>
          </p:nvCxnSpPr>
          <p:spPr>
            <a:xfrm flipV="1">
              <a:off x="3570464" y="3536674"/>
              <a:ext cx="622797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36" idx="0"/>
              <a:endCxn id="118" idx="2"/>
            </p:cNvCxnSpPr>
            <p:nvPr/>
          </p:nvCxnSpPr>
          <p:spPr>
            <a:xfrm flipH="1" flipV="1">
              <a:off x="3519512" y="3536674"/>
              <a:ext cx="673747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tangle 148"/>
            <p:cNvSpPr/>
            <p:nvPr/>
          </p:nvSpPr>
          <p:spPr>
            <a:xfrm>
              <a:off x="3218098" y="3729139"/>
              <a:ext cx="2208814" cy="691402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178523" y="2373723"/>
              <a:ext cx="4319964" cy="2248627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6342411" y="4885498"/>
            <a:ext cx="1824359" cy="1042773"/>
            <a:chOff x="2178523" y="2373723"/>
            <a:chExt cx="4319964" cy="2248627"/>
          </a:xfrm>
        </p:grpSpPr>
        <p:cxnSp>
          <p:nvCxnSpPr>
            <p:cNvPr id="161" name="Straight Connector 160"/>
            <p:cNvCxnSpPr/>
            <p:nvPr/>
          </p:nvCxnSpPr>
          <p:spPr>
            <a:xfrm rot="5400000">
              <a:off x="2435703" y="372785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rot="5400000">
              <a:off x="2431725" y="3793746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rot="5400000">
              <a:off x="2435703" y="385680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rot="5400000">
              <a:off x="2433714" y="3914903"/>
              <a:ext cx="4251" cy="3935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2431725" y="3978670"/>
              <a:ext cx="4251" cy="393546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2433714" y="4046688"/>
              <a:ext cx="4251" cy="39354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Rectangle 166"/>
            <p:cNvSpPr/>
            <p:nvPr/>
          </p:nvSpPr>
          <p:spPr>
            <a:xfrm>
              <a:off x="2526613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3218098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89184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483155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 smtClean="0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4618805" y="2479392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359961" y="2481660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cxnSp>
          <p:nvCxnSpPr>
            <p:cNvPr id="173" name="Straight Connector 172"/>
            <p:cNvCxnSpPr>
              <a:stCxn id="167" idx="0"/>
              <a:endCxn id="172" idx="2"/>
            </p:cNvCxnSpPr>
            <p:nvPr/>
          </p:nvCxnSpPr>
          <p:spPr>
            <a:xfrm flipV="1">
              <a:off x="2828028" y="2873909"/>
              <a:ext cx="83334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67" idx="0"/>
              <a:endCxn id="171" idx="2"/>
            </p:cNvCxnSpPr>
            <p:nvPr/>
          </p:nvCxnSpPr>
          <p:spPr>
            <a:xfrm flipV="1">
              <a:off x="2828028" y="2871641"/>
              <a:ext cx="2092193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68" idx="0"/>
              <a:endCxn id="172" idx="2"/>
            </p:cNvCxnSpPr>
            <p:nvPr/>
          </p:nvCxnSpPr>
          <p:spPr>
            <a:xfrm flipV="1">
              <a:off x="3519512" y="2873909"/>
              <a:ext cx="141861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68" idx="0"/>
              <a:endCxn id="171" idx="2"/>
            </p:cNvCxnSpPr>
            <p:nvPr/>
          </p:nvCxnSpPr>
          <p:spPr>
            <a:xfrm flipV="1">
              <a:off x="3519512" y="2871641"/>
              <a:ext cx="1400707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69" idx="0"/>
              <a:endCxn id="172" idx="2"/>
            </p:cNvCxnSpPr>
            <p:nvPr/>
          </p:nvCxnSpPr>
          <p:spPr>
            <a:xfrm flipH="1" flipV="1">
              <a:off x="3661375" y="2873909"/>
              <a:ext cx="531885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71" idx="2"/>
              <a:endCxn id="170" idx="0"/>
            </p:cNvCxnSpPr>
            <p:nvPr/>
          </p:nvCxnSpPr>
          <p:spPr>
            <a:xfrm>
              <a:off x="4920219" y="2871641"/>
              <a:ext cx="212751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72" idx="2"/>
              <a:endCxn id="170" idx="0"/>
            </p:cNvCxnSpPr>
            <p:nvPr/>
          </p:nvCxnSpPr>
          <p:spPr>
            <a:xfrm>
              <a:off x="3661375" y="2873909"/>
              <a:ext cx="147159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/>
            <p:cNvSpPr txBox="1"/>
            <p:nvPr/>
          </p:nvSpPr>
          <p:spPr>
            <a:xfrm>
              <a:off x="4119445" y="2562815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 smtClean="0">
                  <a:solidFill>
                    <a:schemeClr val="tx2"/>
                  </a:solidFill>
                </a:rPr>
                <a:t>...</a:t>
              </a: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530135" y="3185004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 smtClean="0">
                  <a:solidFill>
                    <a:schemeClr val="tx2"/>
                  </a:solidFill>
                </a:rPr>
                <a:t>...</a:t>
              </a:r>
            </a:p>
          </p:txBody>
        </p:sp>
        <p:cxnSp>
          <p:nvCxnSpPr>
            <p:cNvPr id="182" name="Straight Connector 181"/>
            <p:cNvCxnSpPr>
              <a:stCxn id="169" idx="0"/>
              <a:endCxn id="171" idx="2"/>
            </p:cNvCxnSpPr>
            <p:nvPr/>
          </p:nvCxnSpPr>
          <p:spPr>
            <a:xfrm flipV="1">
              <a:off x="4193261" y="2871641"/>
              <a:ext cx="726958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Rectangle 182"/>
            <p:cNvSpPr/>
            <p:nvPr/>
          </p:nvSpPr>
          <p:spPr>
            <a:xfrm>
              <a:off x="2412878" y="3837847"/>
              <a:ext cx="330073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84" name="AutoShape 28"/>
            <p:cNvSpPr>
              <a:spLocks noChangeArrowheads="1"/>
            </p:cNvSpPr>
            <p:nvPr/>
          </p:nvSpPr>
          <p:spPr bwMode="auto">
            <a:xfrm>
              <a:off x="4855985" y="3831245"/>
              <a:ext cx="472016" cy="535189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50"/>
            </a:p>
          </p:txBody>
        </p:sp>
        <p:pic>
          <p:nvPicPr>
            <p:cNvPr id="185" name="Picture 184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6067" y="3784167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85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78864" y="3805876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7" name="Group 186"/>
            <p:cNvGrpSpPr/>
            <p:nvPr/>
          </p:nvGrpSpPr>
          <p:grpSpPr>
            <a:xfrm rot="5400000">
              <a:off x="6023310" y="3220258"/>
              <a:ext cx="387560" cy="397525"/>
              <a:chOff x="9348395" y="4647304"/>
              <a:chExt cx="980740" cy="358590"/>
            </a:xfrm>
          </p:grpSpPr>
          <p:cxnSp>
            <p:nvCxnSpPr>
              <p:cNvPr id="201" name="Straight Connector 200"/>
              <p:cNvCxnSpPr/>
              <p:nvPr/>
            </p:nvCxnSpPr>
            <p:spPr>
              <a:xfrm>
                <a:off x="9348395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9511553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9678296" y="4650892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9837867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>
              <a:xfrm>
                <a:off x="9984889" y="4649098"/>
                <a:ext cx="10758" cy="35500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>
                <a:off x="10146254" y="4650892"/>
                <a:ext cx="10758" cy="355002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10318377" y="4649098"/>
                <a:ext cx="10758" cy="355002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8" name="Rectangle 187"/>
            <p:cNvSpPr/>
            <p:nvPr/>
          </p:nvSpPr>
          <p:spPr>
            <a:xfrm>
              <a:off x="5776300" y="3151397"/>
              <a:ext cx="487384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189" name="Straight Connector 188"/>
            <p:cNvCxnSpPr>
              <a:stCxn id="171" idx="2"/>
              <a:endCxn id="188" idx="0"/>
            </p:cNvCxnSpPr>
            <p:nvPr/>
          </p:nvCxnSpPr>
          <p:spPr>
            <a:xfrm>
              <a:off x="4920220" y="2871640"/>
              <a:ext cx="1099773" cy="279757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>
              <a:stCxn id="172" idx="2"/>
              <a:endCxn id="188" idx="0"/>
            </p:cNvCxnSpPr>
            <p:nvPr/>
          </p:nvCxnSpPr>
          <p:spPr>
            <a:xfrm>
              <a:off x="3661376" y="2873909"/>
              <a:ext cx="2358617" cy="27748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>
              <a:stCxn id="183" idx="0"/>
              <a:endCxn id="167" idx="2"/>
            </p:cNvCxnSpPr>
            <p:nvPr/>
          </p:nvCxnSpPr>
          <p:spPr>
            <a:xfrm flipV="1">
              <a:off x="2577916" y="3536675"/>
              <a:ext cx="250113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83" idx="0"/>
              <a:endCxn id="168" idx="2"/>
            </p:cNvCxnSpPr>
            <p:nvPr/>
          </p:nvCxnSpPr>
          <p:spPr>
            <a:xfrm flipV="1">
              <a:off x="2577916" y="3536675"/>
              <a:ext cx="941597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stCxn id="184" idx="1"/>
              <a:endCxn id="170" idx="2"/>
            </p:cNvCxnSpPr>
            <p:nvPr/>
          </p:nvCxnSpPr>
          <p:spPr>
            <a:xfrm flipV="1">
              <a:off x="5091991" y="3536674"/>
              <a:ext cx="40980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>
              <a:stCxn id="184" idx="1"/>
              <a:endCxn id="169" idx="2"/>
            </p:cNvCxnSpPr>
            <p:nvPr/>
          </p:nvCxnSpPr>
          <p:spPr>
            <a:xfrm flipH="1" flipV="1">
              <a:off x="4193261" y="3536674"/>
              <a:ext cx="898732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>
              <a:stCxn id="186" idx="0"/>
              <a:endCxn id="169" idx="2"/>
            </p:cNvCxnSpPr>
            <p:nvPr/>
          </p:nvCxnSpPr>
          <p:spPr>
            <a:xfrm flipV="1">
              <a:off x="4193261" y="3536674"/>
              <a:ext cx="0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>
              <a:stCxn id="185" idx="0"/>
              <a:endCxn id="168" idx="2"/>
            </p:cNvCxnSpPr>
            <p:nvPr/>
          </p:nvCxnSpPr>
          <p:spPr>
            <a:xfrm flipH="1" flipV="1">
              <a:off x="3519512" y="3536674"/>
              <a:ext cx="50948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85" idx="0"/>
              <a:endCxn id="169" idx="2"/>
            </p:cNvCxnSpPr>
            <p:nvPr/>
          </p:nvCxnSpPr>
          <p:spPr>
            <a:xfrm flipV="1">
              <a:off x="3570464" y="3536674"/>
              <a:ext cx="622797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186" idx="0"/>
              <a:endCxn id="168" idx="2"/>
            </p:cNvCxnSpPr>
            <p:nvPr/>
          </p:nvCxnSpPr>
          <p:spPr>
            <a:xfrm flipH="1" flipV="1">
              <a:off x="3519512" y="3536674"/>
              <a:ext cx="673747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angle 198"/>
            <p:cNvSpPr/>
            <p:nvPr/>
          </p:nvSpPr>
          <p:spPr>
            <a:xfrm>
              <a:off x="3218098" y="3729139"/>
              <a:ext cx="2208814" cy="691402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2178523" y="2373723"/>
              <a:ext cx="4319964" cy="2248627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212" name="Straight Connector 211"/>
          <p:cNvCxnSpPr>
            <a:stCxn id="83" idx="3"/>
          </p:cNvCxnSpPr>
          <p:nvPr/>
        </p:nvCxnSpPr>
        <p:spPr>
          <a:xfrm>
            <a:off x="5346764" y="3915078"/>
            <a:ext cx="1022054" cy="175131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>
            <a:stCxn id="138" idx="3"/>
          </p:cNvCxnSpPr>
          <p:nvPr/>
        </p:nvCxnSpPr>
        <p:spPr>
          <a:xfrm flipV="1">
            <a:off x="2763844" y="4263281"/>
            <a:ext cx="956690" cy="105491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>
            <a:off x="2801915" y="5397021"/>
            <a:ext cx="3566903" cy="3249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1592799" y="3538272"/>
            <a:ext cx="3203551" cy="1932660"/>
          </a:xfrm>
          <a:custGeom>
            <a:avLst/>
            <a:gdLst>
              <a:gd name="connsiteX0" fmla="*/ 19052 w 3203551"/>
              <a:gd name="connsiteY0" fmla="*/ 1932660 h 1932660"/>
              <a:gd name="connsiteX1" fmla="*/ 10912 w 3203551"/>
              <a:gd name="connsiteY1" fmla="*/ 1777976 h 1932660"/>
              <a:gd name="connsiteX2" fmla="*/ 149303 w 3203551"/>
              <a:gd name="connsiteY2" fmla="*/ 1468607 h 1932660"/>
              <a:gd name="connsiteX3" fmla="*/ 670305 w 3203551"/>
              <a:gd name="connsiteY3" fmla="*/ 1688422 h 1932660"/>
              <a:gd name="connsiteX4" fmla="*/ 1109901 w 3203551"/>
              <a:gd name="connsiteY4" fmla="*/ 1761693 h 1932660"/>
              <a:gd name="connsiteX5" fmla="*/ 2192609 w 3203551"/>
              <a:gd name="connsiteY5" fmla="*/ 621916 h 1932660"/>
              <a:gd name="connsiteX6" fmla="*/ 2428689 w 3203551"/>
              <a:gd name="connsiteY6" fmla="*/ 166005 h 1932660"/>
              <a:gd name="connsiteX7" fmla="*/ 3185770 w 3203551"/>
              <a:gd name="connsiteY7" fmla="*/ 3179 h 1932660"/>
              <a:gd name="connsiteX8" fmla="*/ 2957832 w 3203551"/>
              <a:gd name="connsiteY8" fmla="*/ 288124 h 1932660"/>
              <a:gd name="connsiteX9" fmla="*/ 2884566 w 3203551"/>
              <a:gd name="connsiteY9" fmla="*/ 613774 h 193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3551" h="1932660">
                <a:moveTo>
                  <a:pt x="19052" y="1932660"/>
                </a:moveTo>
                <a:cubicBezTo>
                  <a:pt x="4127" y="1893989"/>
                  <a:pt x="-10797" y="1855318"/>
                  <a:pt x="10912" y="1777976"/>
                </a:cubicBezTo>
                <a:cubicBezTo>
                  <a:pt x="32621" y="1700634"/>
                  <a:pt x="39404" y="1483533"/>
                  <a:pt x="149303" y="1468607"/>
                </a:cubicBezTo>
                <a:cubicBezTo>
                  <a:pt x="259202" y="1453681"/>
                  <a:pt x="510205" y="1639574"/>
                  <a:pt x="670305" y="1688422"/>
                </a:cubicBezTo>
                <a:cubicBezTo>
                  <a:pt x="830405" y="1737270"/>
                  <a:pt x="856184" y="1939444"/>
                  <a:pt x="1109901" y="1761693"/>
                </a:cubicBezTo>
                <a:cubicBezTo>
                  <a:pt x="1363618" y="1583942"/>
                  <a:pt x="1972811" y="887864"/>
                  <a:pt x="2192609" y="621916"/>
                </a:cubicBezTo>
                <a:cubicBezTo>
                  <a:pt x="2412407" y="355968"/>
                  <a:pt x="2263162" y="269128"/>
                  <a:pt x="2428689" y="166005"/>
                </a:cubicBezTo>
                <a:cubicBezTo>
                  <a:pt x="2594216" y="62882"/>
                  <a:pt x="3097580" y="-17174"/>
                  <a:pt x="3185770" y="3179"/>
                </a:cubicBezTo>
                <a:cubicBezTo>
                  <a:pt x="3273960" y="23532"/>
                  <a:pt x="3008033" y="186358"/>
                  <a:pt x="2957832" y="288124"/>
                </a:cubicBezTo>
                <a:cubicBezTo>
                  <a:pt x="2907631" y="389890"/>
                  <a:pt x="2896098" y="501832"/>
                  <a:pt x="2884566" y="613774"/>
                </a:cubicBezTo>
              </a:path>
            </a:pathLst>
          </a:cu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616802" y="4998694"/>
            <a:ext cx="5704528" cy="712604"/>
          </a:xfrm>
          <a:custGeom>
            <a:avLst/>
            <a:gdLst>
              <a:gd name="connsiteX0" fmla="*/ 52035 w 5704528"/>
              <a:gd name="connsiteY0" fmla="*/ 529226 h 712604"/>
              <a:gd name="connsiteX1" fmla="*/ 3191 w 5704528"/>
              <a:gd name="connsiteY1" fmla="*/ 358260 h 712604"/>
              <a:gd name="connsiteX2" fmla="*/ 109020 w 5704528"/>
              <a:gd name="connsiteY2" fmla="*/ 44 h 712604"/>
              <a:gd name="connsiteX3" fmla="*/ 931227 w 5704528"/>
              <a:gd name="connsiteY3" fmla="*/ 382684 h 712604"/>
              <a:gd name="connsiteX4" fmla="*/ 2746595 w 5704528"/>
              <a:gd name="connsiteY4" fmla="*/ 594357 h 712604"/>
              <a:gd name="connsiteX5" fmla="*/ 4618947 w 5704528"/>
              <a:gd name="connsiteY5" fmla="*/ 700193 h 712604"/>
              <a:gd name="connsiteX6" fmla="*/ 5099247 w 5704528"/>
              <a:gd name="connsiteY6" fmla="*/ 309412 h 712604"/>
              <a:gd name="connsiteX7" fmla="*/ 5343466 w 5704528"/>
              <a:gd name="connsiteY7" fmla="*/ 57033 h 712604"/>
              <a:gd name="connsiteX8" fmla="*/ 5660952 w 5704528"/>
              <a:gd name="connsiteY8" fmla="*/ 317554 h 712604"/>
              <a:gd name="connsiteX9" fmla="*/ 5701656 w 5704528"/>
              <a:gd name="connsiteY9" fmla="*/ 651345 h 71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04528" h="712604">
                <a:moveTo>
                  <a:pt x="52035" y="529226"/>
                </a:moveTo>
                <a:cubicBezTo>
                  <a:pt x="22864" y="487841"/>
                  <a:pt x="-6307" y="446457"/>
                  <a:pt x="3191" y="358260"/>
                </a:cubicBezTo>
                <a:cubicBezTo>
                  <a:pt x="12688" y="270063"/>
                  <a:pt x="-45653" y="-4027"/>
                  <a:pt x="109020" y="44"/>
                </a:cubicBezTo>
                <a:cubicBezTo>
                  <a:pt x="263693" y="4115"/>
                  <a:pt x="491631" y="283632"/>
                  <a:pt x="931227" y="382684"/>
                </a:cubicBezTo>
                <a:cubicBezTo>
                  <a:pt x="1370823" y="481736"/>
                  <a:pt x="2131975" y="541439"/>
                  <a:pt x="2746595" y="594357"/>
                </a:cubicBezTo>
                <a:cubicBezTo>
                  <a:pt x="3361215" y="647275"/>
                  <a:pt x="4226838" y="747684"/>
                  <a:pt x="4618947" y="700193"/>
                </a:cubicBezTo>
                <a:cubicBezTo>
                  <a:pt x="5011056" y="652702"/>
                  <a:pt x="4978494" y="416605"/>
                  <a:pt x="5099247" y="309412"/>
                </a:cubicBezTo>
                <a:cubicBezTo>
                  <a:pt x="5220000" y="202219"/>
                  <a:pt x="5249849" y="55676"/>
                  <a:pt x="5343466" y="57033"/>
                </a:cubicBezTo>
                <a:cubicBezTo>
                  <a:pt x="5437083" y="58390"/>
                  <a:pt x="5601254" y="218502"/>
                  <a:pt x="5660952" y="317554"/>
                </a:cubicBezTo>
                <a:cubicBezTo>
                  <a:pt x="5720650" y="416606"/>
                  <a:pt x="5701656" y="651345"/>
                  <a:pt x="5701656" y="651345"/>
                </a:cubicBezTo>
              </a:path>
            </a:pathLst>
          </a:cu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7010400" y="6452235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Trellis Roadmap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17486" y="5715169"/>
            <a:ext cx="8154957" cy="162826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1684357" y="903681"/>
            <a:ext cx="0" cy="481148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9596" y="6000114"/>
            <a:ext cx="757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Q2’16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281741" y="903681"/>
            <a:ext cx="14009" cy="481148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154321" y="870733"/>
            <a:ext cx="0" cy="481148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Hexagon 13"/>
          <p:cNvSpPr/>
          <p:nvPr/>
        </p:nvSpPr>
        <p:spPr>
          <a:xfrm>
            <a:off x="65128" y="5149461"/>
            <a:ext cx="1540152" cy="486874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CORD 1</a:t>
            </a:r>
            <a:r>
              <a:rPr lang="en-US" sz="1400" baseline="30000"/>
              <a:t>st</a:t>
            </a:r>
            <a:r>
              <a:rPr lang="en-US" sz="1400"/>
              <a:t> Release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596" y="881208"/>
            <a:ext cx="1165684" cy="456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sz="1400"/>
              <a:t>XOS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ONOS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Underlay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Overlay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Multicast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vOLT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vRouter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vSG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Accton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Celestica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OF-DPA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ONL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Indigo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Quagga</a:t>
            </a:r>
          </a:p>
          <a:p>
            <a:pPr algn="r">
              <a:lnSpc>
                <a:spcPct val="130000"/>
              </a:lnSpc>
            </a:pPr>
            <a:r>
              <a:rPr lang="en-US" sz="1400"/>
              <a:t>OVS</a:t>
            </a:r>
          </a:p>
          <a:p>
            <a:pPr algn="r">
              <a:lnSpc>
                <a:spcPct val="130000"/>
              </a:lnSpc>
            </a:pPr>
            <a:endParaRPr lang="en-US" sz="1400"/>
          </a:p>
        </p:txBody>
      </p:sp>
      <p:sp>
        <p:nvSpPr>
          <p:cNvPr id="21" name="Rounded Rectangle 20"/>
          <p:cNvSpPr/>
          <p:nvPr/>
        </p:nvSpPr>
        <p:spPr>
          <a:xfrm>
            <a:off x="1786147" y="982803"/>
            <a:ext cx="2352651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Dual Homing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Servers to 2 ToRs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OLTs to 2 TorRs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ToRs to 2 Upstream routers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6147" y="1995632"/>
            <a:ext cx="2352651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DPDK + OVS/BESS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with VxLAN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and VTN pipeline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16848" y="4134771"/>
            <a:ext cx="2352651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More VNFs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Closed &amp; Open source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Different service chains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16848" y="3594554"/>
            <a:ext cx="2289799" cy="42991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ISSU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786146" y="4631241"/>
            <a:ext cx="2352651" cy="42991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ARP Delegation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97350" y="1178200"/>
            <a:ext cx="2474762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Troubleshooting Tools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Everywhere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86147" y="4170466"/>
            <a:ext cx="2352651" cy="39534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sFlow Integration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419562" y="2251056"/>
            <a:ext cx="2352651" cy="5617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Scale Testing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Users, switches, servers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807170" y="3006439"/>
            <a:ext cx="2352651" cy="5617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PNF Integration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Leaf VTEP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55840" y="2263154"/>
            <a:ext cx="1714124" cy="93407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Remote Field Office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Requires in-band control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74628" y="1503680"/>
            <a:ext cx="1677932" cy="60244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Inter Central Office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741225" y="5145284"/>
            <a:ext cx="2475464" cy="53693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More Integration</a:t>
            </a:r>
          </a:p>
          <a:p>
            <a:r>
              <a:rPr lang="en-US">
                <a:solidFill>
                  <a:schemeClr val="bg2"/>
                </a:solidFill>
              </a:rPr>
              <a:t>E-CORD &amp; M-CORD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96480" y="5213072"/>
            <a:ext cx="902291" cy="4618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IPv6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396480" y="3367208"/>
            <a:ext cx="902291" cy="76756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Flat</a:t>
            </a:r>
          </a:p>
          <a:p>
            <a:pPr algn="ctr"/>
            <a:r>
              <a:rPr lang="en-US" sz="1200">
                <a:solidFill>
                  <a:schemeClr val="bg2"/>
                </a:solidFill>
              </a:rPr>
              <a:t>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396480" y="4258509"/>
            <a:ext cx="902291" cy="76756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P4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397350" y="2892435"/>
            <a:ext cx="2352651" cy="60959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2"/>
                </a:solidFill>
              </a:rPr>
              <a:t>More Access Intr.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bg2"/>
                </a:solidFill>
              </a:rPr>
              <a:t>G.Fast &amp; other vendors</a:t>
            </a: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187048" y="1503680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187048" y="2885440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176888" y="3187073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176888" y="3705233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0" name="Hexagon 49"/>
          <p:cNvSpPr/>
          <p:nvPr/>
        </p:nvSpPr>
        <p:spPr>
          <a:xfrm>
            <a:off x="33196" y="934763"/>
            <a:ext cx="791786" cy="486874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Plat-forms</a:t>
            </a:r>
          </a:p>
        </p:txBody>
      </p:sp>
      <p:sp>
        <p:nvSpPr>
          <p:cNvPr id="51" name="Hexagon 50"/>
          <p:cNvSpPr/>
          <p:nvPr/>
        </p:nvSpPr>
        <p:spPr>
          <a:xfrm>
            <a:off x="0" y="1962044"/>
            <a:ext cx="774182" cy="330709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Apps</a:t>
            </a:r>
          </a:p>
        </p:txBody>
      </p:sp>
      <p:sp>
        <p:nvSpPr>
          <p:cNvPr id="52" name="Hexagon 51"/>
          <p:cNvSpPr/>
          <p:nvPr/>
        </p:nvSpPr>
        <p:spPr>
          <a:xfrm>
            <a:off x="14898" y="2946400"/>
            <a:ext cx="759284" cy="220353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VNF</a:t>
            </a:r>
          </a:p>
        </p:txBody>
      </p:sp>
      <p:sp>
        <p:nvSpPr>
          <p:cNvPr id="53" name="Hexagon 52"/>
          <p:cNvSpPr/>
          <p:nvPr/>
        </p:nvSpPr>
        <p:spPr>
          <a:xfrm>
            <a:off x="14898" y="3374201"/>
            <a:ext cx="759284" cy="220353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Hw</a:t>
            </a:r>
          </a:p>
        </p:txBody>
      </p:sp>
      <p:sp>
        <p:nvSpPr>
          <p:cNvPr id="54" name="Hexagon 53"/>
          <p:cNvSpPr/>
          <p:nvPr/>
        </p:nvSpPr>
        <p:spPr>
          <a:xfrm>
            <a:off x="0" y="4085312"/>
            <a:ext cx="1005840" cy="410809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Switch</a:t>
            </a:r>
          </a:p>
          <a:p>
            <a:pPr algn="ctr"/>
            <a:r>
              <a:rPr lang="en-US" sz="1200"/>
              <a:t>software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807170" y="3635743"/>
            <a:ext cx="2331627" cy="4618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VTN options</a:t>
            </a:r>
            <a:endParaRPr lang="en-US" sz="12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076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4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60654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0204" y="-233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System: PNFs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0" y="1009293"/>
            <a:ext cx="9144000" cy="5281515"/>
            <a:chOff x="0" y="1009293"/>
            <a:chExt cx="9144000" cy="5281515"/>
          </a:xfrm>
        </p:grpSpPr>
        <p:pic>
          <p:nvPicPr>
            <p:cNvPr id="45" name="Shape 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Rounded Rectangle 45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ONOS Cntroller Cluster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ONOS Controller Cluster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974553" y="1647547"/>
            <a:ext cx="7052578" cy="540065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7F7F7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ONOS Controller Cluster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124923" y="4153840"/>
            <a:ext cx="655838" cy="291497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OLT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24922" y="4493631"/>
            <a:ext cx="655838" cy="291497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35332" y="4823010"/>
            <a:ext cx="655838" cy="291497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OLT</a:t>
            </a:r>
          </a:p>
        </p:txBody>
      </p:sp>
      <p:sp>
        <p:nvSpPr>
          <p:cNvPr id="52" name="Left Arrow 51"/>
          <p:cNvSpPr/>
          <p:nvPr/>
        </p:nvSpPr>
        <p:spPr>
          <a:xfrm>
            <a:off x="176972" y="5231339"/>
            <a:ext cx="437225" cy="260266"/>
          </a:xfrm>
          <a:prstGeom prst="leftArrow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872" y="5465572"/>
            <a:ext cx="1034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 residential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subscribers</a:t>
            </a:r>
          </a:p>
        </p:txBody>
      </p:sp>
      <p:sp>
        <p:nvSpPr>
          <p:cNvPr id="54" name="Left Arrow 53"/>
          <p:cNvSpPr/>
          <p:nvPr/>
        </p:nvSpPr>
        <p:spPr>
          <a:xfrm rot="10800000">
            <a:off x="7866308" y="5783850"/>
            <a:ext cx="437225" cy="260266"/>
          </a:xfrm>
          <a:prstGeom prst="leftArrow">
            <a:avLst/>
          </a:prstGeom>
          <a:solidFill>
            <a:srgbClr val="8064A2"/>
          </a:solidFill>
          <a:ln w="9525" cap="flat" cmpd="sng" algn="ctr">
            <a:solidFill>
              <a:srgbClr val="8064A2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6641664" y="3878251"/>
            <a:ext cx="1089314" cy="1228739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6" name="Straight Connector 55"/>
          <p:cNvCxnSpPr/>
          <p:nvPr/>
        </p:nvCxnSpPr>
        <p:spPr>
          <a:xfrm flipH="1" flipV="1">
            <a:off x="6597990" y="3897185"/>
            <a:ext cx="1132987" cy="1549596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7" name="Straight Connector 56"/>
          <p:cNvCxnSpPr>
            <a:endCxn id="51" idx="3"/>
          </p:cNvCxnSpPr>
          <p:nvPr/>
        </p:nvCxnSpPr>
        <p:spPr>
          <a:xfrm flipH="1">
            <a:off x="791170" y="3878251"/>
            <a:ext cx="562147" cy="1090508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8" name="Straight Connector 57"/>
          <p:cNvCxnSpPr>
            <a:endCxn id="50" idx="3"/>
          </p:cNvCxnSpPr>
          <p:nvPr/>
        </p:nvCxnSpPr>
        <p:spPr>
          <a:xfrm flipH="1">
            <a:off x="780760" y="3878252"/>
            <a:ext cx="572557" cy="761128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endCxn id="49" idx="3"/>
          </p:cNvCxnSpPr>
          <p:nvPr/>
        </p:nvCxnSpPr>
        <p:spPr>
          <a:xfrm flipH="1">
            <a:off x="780761" y="3878252"/>
            <a:ext cx="572556" cy="421337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0" name="Rounded Rectangle 59"/>
          <p:cNvSpPr/>
          <p:nvPr/>
        </p:nvSpPr>
        <p:spPr>
          <a:xfrm>
            <a:off x="2962386" y="5626818"/>
            <a:ext cx="468456" cy="258242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VNF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147523" y="5626818"/>
            <a:ext cx="468456" cy="258242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vSG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3775799" y="1221171"/>
            <a:ext cx="1887131" cy="372828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Underlay Control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493864" y="1224597"/>
            <a:ext cx="2203377" cy="3728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rgbClr val="85B4D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Overlay Control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730977" y="4949853"/>
            <a:ext cx="811525" cy="291497"/>
          </a:xfrm>
          <a:prstGeom prst="roundRect">
            <a:avLst/>
          </a:prstGeom>
          <a:solidFill>
            <a:srgbClr val="8064A2"/>
          </a:solidFill>
          <a:ln w="9525" cap="flat" cmpd="sng" algn="ctr">
            <a:solidFill>
              <a:srgbClr val="8064A2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Router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730976" y="5289644"/>
            <a:ext cx="811525" cy="291497"/>
          </a:xfrm>
          <a:prstGeom prst="roundRect">
            <a:avLst/>
          </a:prstGeom>
          <a:solidFill>
            <a:srgbClr val="8064A2"/>
          </a:solidFill>
          <a:ln w="9525" cap="flat" cmpd="sng" algn="ctr">
            <a:solidFill>
              <a:srgbClr val="8064A2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Router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26878" y="6006695"/>
            <a:ext cx="113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Upstream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Metro network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974553" y="675340"/>
            <a:ext cx="7052578" cy="491586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7F7F7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XOS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13841" y="6415549"/>
            <a:ext cx="7792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CORD Service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 graphs are implemented by </a:t>
            </a:r>
            <a:r>
              <a:rPr kumimoji="0" lang="en-US" sz="1800" b="0" i="0" u="sng" strike="noStrike" kern="0" cap="none" spc="0" normalizeH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both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rPr>
              <a:t> overlay &amp; underlay fabrics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1652" y="4968759"/>
            <a:ext cx="1260588" cy="6787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0366" y="491822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PNF</a:t>
            </a:r>
          </a:p>
        </p:txBody>
      </p:sp>
      <p:sp>
        <p:nvSpPr>
          <p:cNvPr id="81" name="Oval 80"/>
          <p:cNvSpPr/>
          <p:nvPr/>
        </p:nvSpPr>
        <p:spPr>
          <a:xfrm>
            <a:off x="1107230" y="531766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82" name="Oval 81"/>
          <p:cNvSpPr/>
          <p:nvPr/>
        </p:nvSpPr>
        <p:spPr>
          <a:xfrm>
            <a:off x="2872082" y="5351739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84" name="Oval 83"/>
          <p:cNvSpPr/>
          <p:nvPr/>
        </p:nvSpPr>
        <p:spPr>
          <a:xfrm>
            <a:off x="6371338" y="5377772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chemeClr val="tx1"/>
                </a:solidFill>
              </a:rPr>
              <a:t>OVS</a:t>
            </a:r>
          </a:p>
        </p:txBody>
      </p:sp>
      <p:sp>
        <p:nvSpPr>
          <p:cNvPr id="4" name="Freeform 3"/>
          <p:cNvSpPr/>
          <p:nvPr/>
        </p:nvSpPr>
        <p:spPr>
          <a:xfrm>
            <a:off x="653989" y="3766694"/>
            <a:ext cx="672945" cy="1900722"/>
          </a:xfrm>
          <a:custGeom>
            <a:avLst/>
            <a:gdLst>
              <a:gd name="connsiteX0" fmla="*/ 0 w 672945"/>
              <a:gd name="connsiteY0" fmla="*/ 649721 h 1900722"/>
              <a:gd name="connsiteX1" fmla="*/ 388602 w 672945"/>
              <a:gd name="connsiteY1" fmla="*/ 194811 h 1900722"/>
              <a:gd name="connsiteX2" fmla="*/ 530774 w 672945"/>
              <a:gd name="connsiteY2" fmla="*/ 128470 h 1900722"/>
              <a:gd name="connsiteX3" fmla="*/ 672945 w 672945"/>
              <a:gd name="connsiteY3" fmla="*/ 1900722 h 190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945" h="1900722">
                <a:moveTo>
                  <a:pt x="0" y="649721"/>
                </a:moveTo>
                <a:cubicBezTo>
                  <a:pt x="150070" y="465703"/>
                  <a:pt x="300140" y="281686"/>
                  <a:pt x="388602" y="194811"/>
                </a:cubicBezTo>
                <a:cubicBezTo>
                  <a:pt x="477064" y="107936"/>
                  <a:pt x="483384" y="-155848"/>
                  <a:pt x="530774" y="128470"/>
                </a:cubicBezTo>
                <a:cubicBezTo>
                  <a:pt x="578164" y="412788"/>
                  <a:pt x="636612" y="1595869"/>
                  <a:pt x="672945" y="1900722"/>
                </a:cubicBezTo>
              </a:path>
            </a:pathLst>
          </a:custGeom>
          <a:ln w="28575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 84"/>
          <p:cNvSpPr/>
          <p:nvPr/>
        </p:nvSpPr>
        <p:spPr>
          <a:xfrm>
            <a:off x="1308012" y="3234611"/>
            <a:ext cx="1734459" cy="2148487"/>
          </a:xfrm>
          <a:custGeom>
            <a:avLst/>
            <a:gdLst>
              <a:gd name="connsiteX0" fmla="*/ 123182 w 1734459"/>
              <a:gd name="connsiteY0" fmla="*/ 2072668 h 2148487"/>
              <a:gd name="connsiteX1" fmla="*/ 9444 w 1734459"/>
              <a:gd name="connsiteY1" fmla="*/ 707939 h 2148487"/>
              <a:gd name="connsiteX2" fmla="*/ 341178 w 1734459"/>
              <a:gd name="connsiteY2" fmla="*/ 186689 h 2148487"/>
              <a:gd name="connsiteX3" fmla="*/ 1080470 w 1734459"/>
              <a:gd name="connsiteY3" fmla="*/ 6620 h 2148487"/>
              <a:gd name="connsiteX4" fmla="*/ 1563853 w 1734459"/>
              <a:gd name="connsiteY4" fmla="*/ 385712 h 2148487"/>
              <a:gd name="connsiteX5" fmla="*/ 1734459 w 1734459"/>
              <a:gd name="connsiteY5" fmla="*/ 2148487 h 214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459" h="2148487">
                <a:moveTo>
                  <a:pt x="123182" y="2072668"/>
                </a:moveTo>
                <a:cubicBezTo>
                  <a:pt x="48146" y="1547468"/>
                  <a:pt x="-26889" y="1022269"/>
                  <a:pt x="9444" y="707939"/>
                </a:cubicBezTo>
                <a:cubicBezTo>
                  <a:pt x="45777" y="393609"/>
                  <a:pt x="162674" y="303575"/>
                  <a:pt x="341178" y="186689"/>
                </a:cubicBezTo>
                <a:cubicBezTo>
                  <a:pt x="519682" y="69803"/>
                  <a:pt x="876691" y="-26551"/>
                  <a:pt x="1080470" y="6620"/>
                </a:cubicBezTo>
                <a:cubicBezTo>
                  <a:pt x="1284249" y="39790"/>
                  <a:pt x="1454855" y="28734"/>
                  <a:pt x="1563853" y="385712"/>
                </a:cubicBezTo>
                <a:cubicBezTo>
                  <a:pt x="1672851" y="742690"/>
                  <a:pt x="1734459" y="2148487"/>
                  <a:pt x="1734459" y="2148487"/>
                </a:cubicBezTo>
              </a:path>
            </a:pathLst>
          </a:custGeom>
          <a:ln w="57150" cmpd="sng"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>
            <a:off x="3010913" y="3124902"/>
            <a:ext cx="1576489" cy="2239241"/>
          </a:xfrm>
          <a:custGeom>
            <a:avLst/>
            <a:gdLst>
              <a:gd name="connsiteX0" fmla="*/ 277989 w 1576489"/>
              <a:gd name="connsiteY0" fmla="*/ 2239241 h 2239241"/>
              <a:gd name="connsiteX1" fmla="*/ 3124 w 1576489"/>
              <a:gd name="connsiteY1" fmla="*/ 609148 h 2239241"/>
              <a:gd name="connsiteX2" fmla="*/ 439117 w 1576489"/>
              <a:gd name="connsiteY2" fmla="*/ 87897 h 2239241"/>
              <a:gd name="connsiteX3" fmla="*/ 1244755 w 1576489"/>
              <a:gd name="connsiteY3" fmla="*/ 59466 h 2239241"/>
              <a:gd name="connsiteX4" fmla="*/ 1576489 w 1576489"/>
              <a:gd name="connsiteY4" fmla="*/ 684966 h 223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6489" h="2239241">
                <a:moveTo>
                  <a:pt x="277989" y="2239241"/>
                </a:moveTo>
                <a:cubicBezTo>
                  <a:pt x="127129" y="1603473"/>
                  <a:pt x="-23731" y="967705"/>
                  <a:pt x="3124" y="609148"/>
                </a:cubicBezTo>
                <a:cubicBezTo>
                  <a:pt x="29979" y="250591"/>
                  <a:pt x="232179" y="179511"/>
                  <a:pt x="439117" y="87897"/>
                </a:cubicBezTo>
                <a:cubicBezTo>
                  <a:pt x="646055" y="-3717"/>
                  <a:pt x="1055193" y="-40045"/>
                  <a:pt x="1244755" y="59466"/>
                </a:cubicBezTo>
                <a:cubicBezTo>
                  <a:pt x="1434317" y="158977"/>
                  <a:pt x="1505403" y="421971"/>
                  <a:pt x="1576489" y="684966"/>
                </a:cubicBezTo>
              </a:path>
            </a:pathLst>
          </a:custGeom>
          <a:ln w="57150" cmpd="sng"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6"/>
          <p:cNvSpPr/>
          <p:nvPr/>
        </p:nvSpPr>
        <p:spPr>
          <a:xfrm>
            <a:off x="4625314" y="3353941"/>
            <a:ext cx="3014037" cy="2163923"/>
          </a:xfrm>
          <a:custGeom>
            <a:avLst/>
            <a:gdLst>
              <a:gd name="connsiteX0" fmla="*/ 0 w 3014037"/>
              <a:gd name="connsiteY0" fmla="*/ 664428 h 2163923"/>
              <a:gd name="connsiteX1" fmla="*/ 85303 w 3014037"/>
              <a:gd name="connsiteY1" fmla="*/ 1479474 h 2163923"/>
              <a:gd name="connsiteX2" fmla="*/ 170606 w 3014037"/>
              <a:gd name="connsiteY2" fmla="*/ 2000725 h 2163923"/>
              <a:gd name="connsiteX3" fmla="*/ 435993 w 3014037"/>
              <a:gd name="connsiteY3" fmla="*/ 2048111 h 2163923"/>
              <a:gd name="connsiteX4" fmla="*/ 180084 w 3014037"/>
              <a:gd name="connsiteY4" fmla="*/ 560178 h 2163923"/>
              <a:gd name="connsiteX5" fmla="*/ 464427 w 3014037"/>
              <a:gd name="connsiteY5" fmla="*/ 38927 h 2163923"/>
              <a:gd name="connsiteX6" fmla="*/ 1402760 w 3014037"/>
              <a:gd name="connsiteY6" fmla="*/ 237950 h 2163923"/>
              <a:gd name="connsiteX7" fmla="*/ 3014037 w 3014037"/>
              <a:gd name="connsiteY7" fmla="*/ 1820656 h 2163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4037" h="2163923">
                <a:moveTo>
                  <a:pt x="0" y="664428"/>
                </a:moveTo>
                <a:cubicBezTo>
                  <a:pt x="28434" y="960593"/>
                  <a:pt x="56869" y="1256758"/>
                  <a:pt x="85303" y="1479474"/>
                </a:cubicBezTo>
                <a:cubicBezTo>
                  <a:pt x="113737" y="1702190"/>
                  <a:pt x="112158" y="1905952"/>
                  <a:pt x="170606" y="2000725"/>
                </a:cubicBezTo>
                <a:cubicBezTo>
                  <a:pt x="229054" y="2095498"/>
                  <a:pt x="434413" y="2288202"/>
                  <a:pt x="435993" y="2048111"/>
                </a:cubicBezTo>
                <a:cubicBezTo>
                  <a:pt x="437573" y="1808020"/>
                  <a:pt x="175345" y="895042"/>
                  <a:pt x="180084" y="560178"/>
                </a:cubicBezTo>
                <a:cubicBezTo>
                  <a:pt x="184823" y="225314"/>
                  <a:pt x="260648" y="92632"/>
                  <a:pt x="464427" y="38927"/>
                </a:cubicBezTo>
                <a:cubicBezTo>
                  <a:pt x="668206" y="-14778"/>
                  <a:pt x="977825" y="-59005"/>
                  <a:pt x="1402760" y="237950"/>
                </a:cubicBezTo>
                <a:cubicBezTo>
                  <a:pt x="1827695" y="534905"/>
                  <a:pt x="3014037" y="1820656"/>
                  <a:pt x="3014037" y="1820656"/>
                </a:cubicBez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1311499" y="5307279"/>
            <a:ext cx="223989" cy="532637"/>
          </a:xfrm>
          <a:custGeom>
            <a:avLst/>
            <a:gdLst>
              <a:gd name="connsiteX0" fmla="*/ 5957 w 223989"/>
              <a:gd name="connsiteY0" fmla="*/ 360137 h 532637"/>
              <a:gd name="connsiteX1" fmla="*/ 15435 w 223989"/>
              <a:gd name="connsiteY1" fmla="*/ 492819 h 532637"/>
              <a:gd name="connsiteX2" fmla="*/ 138651 w 223989"/>
              <a:gd name="connsiteY2" fmla="*/ 530728 h 532637"/>
              <a:gd name="connsiteX3" fmla="*/ 223954 w 223989"/>
              <a:gd name="connsiteY3" fmla="*/ 445433 h 532637"/>
              <a:gd name="connsiteX4" fmla="*/ 129173 w 223989"/>
              <a:gd name="connsiteY4" fmla="*/ 0 h 532637"/>
              <a:gd name="connsiteX5" fmla="*/ 129173 w 223989"/>
              <a:gd name="connsiteY5" fmla="*/ 0 h 532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989" h="532637">
                <a:moveTo>
                  <a:pt x="5957" y="360137"/>
                </a:moveTo>
                <a:cubicBezTo>
                  <a:pt x="-362" y="412262"/>
                  <a:pt x="-6681" y="464387"/>
                  <a:pt x="15435" y="492819"/>
                </a:cubicBezTo>
                <a:cubicBezTo>
                  <a:pt x="37551" y="521251"/>
                  <a:pt x="103898" y="538626"/>
                  <a:pt x="138651" y="530728"/>
                </a:cubicBezTo>
                <a:cubicBezTo>
                  <a:pt x="173404" y="522830"/>
                  <a:pt x="225534" y="533888"/>
                  <a:pt x="223954" y="445433"/>
                </a:cubicBezTo>
                <a:cubicBezTo>
                  <a:pt x="222374" y="356978"/>
                  <a:pt x="129173" y="0"/>
                  <a:pt x="129173" y="0"/>
                </a:cubicBezTo>
                <a:lnTo>
                  <a:pt x="129173" y="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/>
          <p:cNvSpPr/>
          <p:nvPr/>
        </p:nvSpPr>
        <p:spPr>
          <a:xfrm>
            <a:off x="3017543" y="5392575"/>
            <a:ext cx="339835" cy="475457"/>
          </a:xfrm>
          <a:custGeom>
            <a:avLst/>
            <a:gdLst>
              <a:gd name="connsiteX0" fmla="*/ 5972 w 339835"/>
              <a:gd name="connsiteY0" fmla="*/ 9477 h 475457"/>
              <a:gd name="connsiteX1" fmla="*/ 24928 w 339835"/>
              <a:gd name="connsiteY1" fmla="*/ 360137 h 475457"/>
              <a:gd name="connsiteX2" fmla="*/ 205012 w 339835"/>
              <a:gd name="connsiteY2" fmla="*/ 473864 h 475457"/>
              <a:gd name="connsiteX3" fmla="*/ 337706 w 339835"/>
              <a:gd name="connsiteY3" fmla="*/ 293796 h 475457"/>
              <a:gd name="connsiteX4" fmla="*/ 290315 w 339835"/>
              <a:gd name="connsiteY4" fmla="*/ 0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835" h="475457">
                <a:moveTo>
                  <a:pt x="5972" y="9477"/>
                </a:moveTo>
                <a:cubicBezTo>
                  <a:pt x="-1137" y="146108"/>
                  <a:pt x="-8245" y="282739"/>
                  <a:pt x="24928" y="360137"/>
                </a:cubicBezTo>
                <a:cubicBezTo>
                  <a:pt x="58101" y="437535"/>
                  <a:pt x="152882" y="484921"/>
                  <a:pt x="205012" y="473864"/>
                </a:cubicBezTo>
                <a:cubicBezTo>
                  <a:pt x="257142" y="462807"/>
                  <a:pt x="323489" y="372773"/>
                  <a:pt x="337706" y="293796"/>
                </a:cubicBezTo>
                <a:cubicBezTo>
                  <a:pt x="351923" y="214819"/>
                  <a:pt x="290315" y="0"/>
                  <a:pt x="290315" y="0"/>
                </a:cubicBez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Arrow Connector 90"/>
          <p:cNvCxnSpPr>
            <a:endCxn id="67" idx="2"/>
          </p:cNvCxnSpPr>
          <p:nvPr/>
        </p:nvCxnSpPr>
        <p:spPr>
          <a:xfrm flipV="1">
            <a:off x="1493864" y="1597425"/>
            <a:ext cx="1101689" cy="369222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82" idx="0"/>
          </p:cNvCxnSpPr>
          <p:nvPr/>
        </p:nvCxnSpPr>
        <p:spPr>
          <a:xfrm flipH="1" flipV="1">
            <a:off x="2595553" y="1647547"/>
            <a:ext cx="556427" cy="3704192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4587402" y="1549130"/>
            <a:ext cx="126703" cy="2137534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V="1">
            <a:off x="3151980" y="1009294"/>
            <a:ext cx="1129672" cy="236457"/>
          </a:xfrm>
          <a:prstGeom prst="straightConnector1">
            <a:avLst/>
          </a:prstGeom>
          <a:noFill/>
          <a:ln w="25400" cap="flat" cmpd="sng" algn="ctr">
            <a:solidFill>
              <a:srgbClr val="C0504D"/>
            </a:solidFill>
            <a:prstDash val="dot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2" name="Straight Arrow Connector 101"/>
          <p:cNvCxnSpPr/>
          <p:nvPr/>
        </p:nvCxnSpPr>
        <p:spPr>
          <a:xfrm flipV="1">
            <a:off x="4001572" y="1039774"/>
            <a:ext cx="338635" cy="258124"/>
          </a:xfrm>
          <a:prstGeom prst="straightConnector1">
            <a:avLst/>
          </a:prstGeom>
          <a:noFill/>
          <a:ln w="25400" cap="flat" cmpd="sng" algn="ctr">
            <a:solidFill>
              <a:srgbClr val="C0504D"/>
            </a:solidFill>
            <a:prstDash val="dot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3" name="Slide Number Placeholder 10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221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4" grpId="0" animBg="1"/>
      <p:bldP spid="85" grpId="0" animBg="1"/>
      <p:bldP spid="86" grpId="0" animBg="1"/>
      <p:bldP spid="87" grpId="0" animBg="1"/>
      <p:bldP spid="88" grpId="0" animBg="1"/>
      <p:bldP spid="9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/>
          <p:cNvCxnSpPr/>
          <p:nvPr/>
        </p:nvCxnSpPr>
        <p:spPr>
          <a:xfrm flipH="1">
            <a:off x="3454784" y="1508806"/>
            <a:ext cx="162313" cy="990600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7" name="Straight Connector 56"/>
          <p:cNvCxnSpPr/>
          <p:nvPr/>
        </p:nvCxnSpPr>
        <p:spPr>
          <a:xfrm>
            <a:off x="3615504" y="1468745"/>
            <a:ext cx="2978150" cy="1202111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grpSp>
        <p:nvGrpSpPr>
          <p:cNvPr id="58" name="Group 70"/>
          <p:cNvGrpSpPr/>
          <p:nvPr/>
        </p:nvGrpSpPr>
        <p:grpSpPr>
          <a:xfrm>
            <a:off x="1612079" y="4455977"/>
            <a:ext cx="5948363" cy="1101359"/>
            <a:chOff x="1612079" y="4455977"/>
            <a:chExt cx="5948363" cy="1101359"/>
          </a:xfrm>
        </p:grpSpPr>
        <p:cxnSp>
          <p:nvCxnSpPr>
            <p:cNvPr id="59" name="Straight Connector 58"/>
            <p:cNvCxnSpPr/>
            <p:nvPr/>
          </p:nvCxnSpPr>
          <p:spPr>
            <a:xfrm flipH="1">
              <a:off x="1612079" y="4455977"/>
              <a:ext cx="0" cy="90011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>
            <a:xfrm flipH="1">
              <a:off x="3615504" y="4657223"/>
              <a:ext cx="0" cy="90011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>
            <a:xfrm flipH="1">
              <a:off x="5569717" y="4644526"/>
              <a:ext cx="0" cy="90011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>
            <a:xfrm flipH="1">
              <a:off x="7560442" y="4647294"/>
              <a:ext cx="0" cy="90011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63" name="Picture 62" descr="serve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9819" y="5150666"/>
            <a:ext cx="1712146" cy="404329"/>
          </a:xfrm>
          <a:prstGeom prst="rect">
            <a:avLst/>
          </a:prstGeom>
          <a:effectLst/>
        </p:spPr>
      </p:pic>
      <p:pic>
        <p:nvPicPr>
          <p:cNvPr id="64" name="Picture 63" descr="serve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1019" y="5150666"/>
            <a:ext cx="1712146" cy="404329"/>
          </a:xfrm>
          <a:prstGeom prst="rect">
            <a:avLst/>
          </a:prstGeom>
          <a:effectLst/>
        </p:spPr>
      </p:pic>
      <p:pic>
        <p:nvPicPr>
          <p:cNvPr id="65" name="Picture 64" descr="serve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42219" y="5150666"/>
            <a:ext cx="1712146" cy="404329"/>
          </a:xfrm>
          <a:prstGeom prst="rect">
            <a:avLst/>
          </a:prstGeom>
          <a:effectLst/>
        </p:spPr>
      </p:pic>
      <p:pic>
        <p:nvPicPr>
          <p:cNvPr id="66" name="Picture 65" descr="serve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23419" y="5150666"/>
            <a:ext cx="1712146" cy="404329"/>
          </a:xfrm>
          <a:prstGeom prst="rect">
            <a:avLst/>
          </a:prstGeom>
          <a:effectLst/>
        </p:spPr>
      </p:pic>
      <p:sp>
        <p:nvSpPr>
          <p:cNvPr id="67" name="TextBox 66"/>
          <p:cNvSpPr txBox="1"/>
          <p:nvPr/>
        </p:nvSpPr>
        <p:spPr>
          <a:xfrm>
            <a:off x="122109" y="3188334"/>
            <a:ext cx="161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kern="0" dirty="0" err="1" smtClean="0">
                <a:solidFill>
                  <a:sysClr val="windowText" lastClr="000000"/>
                </a:solidFill>
                <a:latin typeface="Calibri"/>
              </a:rPr>
              <a:t>ToR</a:t>
            </a:r>
            <a:r>
              <a:rPr lang="en-US" kern="0" dirty="0" smtClean="0">
                <a:solidFill>
                  <a:sysClr val="windowText" lastClr="000000"/>
                </a:solidFill>
                <a:latin typeface="Calibri"/>
              </a:rPr>
              <a:t> switches</a:t>
            </a:r>
            <a:endParaRPr lang="en-US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2109" y="2162340"/>
            <a:ext cx="161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kern="0" dirty="0" smtClean="0">
                <a:solidFill>
                  <a:sysClr val="windowText" lastClr="000000"/>
                </a:solidFill>
                <a:latin typeface="Calibri"/>
              </a:rPr>
              <a:t>Aggregation</a:t>
            </a:r>
            <a:endParaRPr lang="en-US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22109" y="1306670"/>
            <a:ext cx="1612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kern="0" dirty="0" smtClean="0">
                <a:solidFill>
                  <a:sysClr val="windowText" lastClr="000000"/>
                </a:solidFill>
                <a:latin typeface="Calibri"/>
              </a:rPr>
              <a:t>Core</a:t>
            </a:r>
            <a:endParaRPr lang="en-US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79818" y="1047141"/>
            <a:ext cx="3030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kern="0" dirty="0" smtClean="0">
                <a:solidFill>
                  <a:srgbClr val="FF0000"/>
                </a:solidFill>
                <a:latin typeface="Calibri"/>
              </a:rPr>
              <a:t>Cisco “normal” design</a:t>
            </a:r>
          </a:p>
          <a:p>
            <a:pPr defTabSz="914400">
              <a:defRPr/>
            </a:pPr>
            <a:r>
              <a:rPr lang="en-US" kern="0" dirty="0" smtClean="0">
                <a:solidFill>
                  <a:srgbClr val="FF0000"/>
                </a:solidFill>
                <a:latin typeface="Calibri"/>
              </a:rPr>
              <a:t>Spanning tree used</a:t>
            </a:r>
          </a:p>
          <a:p>
            <a:pPr defTabSz="914400">
              <a:defRPr/>
            </a:pPr>
            <a:r>
              <a:rPr lang="en-US" kern="0" dirty="0" smtClean="0">
                <a:solidFill>
                  <a:srgbClr val="FF0000"/>
                </a:solidFill>
                <a:latin typeface="Calibri"/>
              </a:rPr>
              <a:t>1 + 1 redundancy</a:t>
            </a:r>
            <a:endParaRPr lang="en-US" kern="0" dirty="0">
              <a:solidFill>
                <a:srgbClr val="FF0000"/>
              </a:solidFill>
              <a:latin typeface="Calibri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1612079" y="2524806"/>
            <a:ext cx="1809716" cy="1206500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 rot="5400000" flipH="1" flipV="1">
            <a:off x="5112423" y="3107940"/>
            <a:ext cx="1027652" cy="153485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 rot="10800000">
            <a:off x="5702992" y="2670856"/>
            <a:ext cx="1862216" cy="1060452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 rot="10800000">
            <a:off x="3617092" y="1515156"/>
            <a:ext cx="2085900" cy="1144048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 rot="5400000">
            <a:off x="2622523" y="1530237"/>
            <a:ext cx="1009650" cy="979488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 rot="10800000" flipV="1">
            <a:off x="3454784" y="1508806"/>
            <a:ext cx="1157671" cy="1009650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7" name="Straight Connector 76"/>
          <p:cNvCxnSpPr/>
          <p:nvPr/>
        </p:nvCxnSpPr>
        <p:spPr>
          <a:xfrm rot="16200000" flipH="1">
            <a:off x="4588874" y="1545087"/>
            <a:ext cx="1144049" cy="1084187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8" name="Straight Connector 77"/>
          <p:cNvCxnSpPr/>
          <p:nvPr/>
        </p:nvCxnSpPr>
        <p:spPr>
          <a:xfrm rot="16200000" flipH="1">
            <a:off x="2917879" y="3028913"/>
            <a:ext cx="1236123" cy="162312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</a:ln>
          <a:effectLst/>
        </p:spPr>
      </p:cxnSp>
      <p:grpSp>
        <p:nvGrpSpPr>
          <p:cNvPr id="79" name="Group 315"/>
          <p:cNvGrpSpPr/>
          <p:nvPr/>
        </p:nvGrpSpPr>
        <p:grpSpPr>
          <a:xfrm>
            <a:off x="764354" y="1356406"/>
            <a:ext cx="7655746" cy="3452329"/>
            <a:chOff x="990600" y="2286000"/>
            <a:chExt cx="7655746" cy="3452329"/>
          </a:xfrm>
        </p:grpSpPr>
        <p:grpSp>
          <p:nvGrpSpPr>
            <p:cNvPr id="80" name="Group 314"/>
            <p:cNvGrpSpPr/>
            <p:nvPr/>
          </p:nvGrpSpPr>
          <p:grpSpPr>
            <a:xfrm>
              <a:off x="1838325" y="2438400"/>
              <a:ext cx="5953125" cy="3167063"/>
              <a:chOff x="1838325" y="2438400"/>
              <a:chExt cx="5953125" cy="3167063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 flipV="1">
                <a:off x="2838450" y="2444750"/>
                <a:ext cx="2006600" cy="98425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4838700" y="2438400"/>
                <a:ext cx="1981200" cy="116205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4" name="Straight Connector 93"/>
              <p:cNvCxnSpPr/>
              <p:nvPr/>
            </p:nvCxnSpPr>
            <p:spPr>
              <a:xfrm flipV="1">
                <a:off x="1847850" y="3454400"/>
                <a:ext cx="1016000" cy="120650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2844800" y="3460750"/>
                <a:ext cx="996950" cy="121920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>
              <a:xfrm flipV="1">
                <a:off x="5791200" y="3594100"/>
                <a:ext cx="1028700" cy="106680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>
              <a:xfrm flipH="1" flipV="1">
                <a:off x="6826250" y="3594100"/>
                <a:ext cx="965200" cy="1085850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8" name="Straight Connector 97"/>
              <p:cNvCxnSpPr/>
              <p:nvPr/>
            </p:nvCxnSpPr>
            <p:spPr>
              <a:xfrm flipH="1">
                <a:off x="1838325" y="4695825"/>
                <a:ext cx="0" cy="900113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9" name="Straight Connector 98"/>
              <p:cNvCxnSpPr/>
              <p:nvPr/>
            </p:nvCxnSpPr>
            <p:spPr>
              <a:xfrm flipH="1">
                <a:off x="3843338" y="4705350"/>
                <a:ext cx="0" cy="900113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>
              <a:xfrm flipH="1">
                <a:off x="5795963" y="4657725"/>
                <a:ext cx="0" cy="900113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>
              <a:xfrm flipH="1">
                <a:off x="7786688" y="4676775"/>
                <a:ext cx="0" cy="900113"/>
              </a:xfrm>
              <a:prstGeom prst="line">
                <a:avLst/>
              </a:prstGeom>
              <a:noFill/>
              <a:ln w="508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pic>
          <p:nvPicPr>
            <p:cNvPr id="81" name="Picture 80" descr="server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5334000"/>
              <a:ext cx="1712146" cy="404329"/>
            </a:xfrm>
            <a:prstGeom prst="rect">
              <a:avLst/>
            </a:prstGeom>
            <a:effectLst/>
          </p:spPr>
        </p:pic>
        <p:pic>
          <p:nvPicPr>
            <p:cNvPr id="82" name="Picture 81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3773" y="4495800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83" name="Picture 82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4973" y="4495800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84" name="Picture 83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6173" y="4495800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85" name="Picture 84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47373" y="4495800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86" name="Picture 85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4373" y="3276600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87" name="Picture 86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6773" y="3429000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88" name="Picture 87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5573" y="2286000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89" name="Picture 88" descr="server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800" y="5334000"/>
              <a:ext cx="1712146" cy="404329"/>
            </a:xfrm>
            <a:prstGeom prst="rect">
              <a:avLst/>
            </a:prstGeom>
            <a:effectLst/>
          </p:spPr>
        </p:pic>
        <p:pic>
          <p:nvPicPr>
            <p:cNvPr id="90" name="Picture 89" descr="server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3000" y="5334000"/>
              <a:ext cx="1712146" cy="404329"/>
            </a:xfrm>
            <a:prstGeom prst="rect">
              <a:avLst/>
            </a:prstGeom>
            <a:effectLst/>
          </p:spPr>
        </p:pic>
        <p:pic>
          <p:nvPicPr>
            <p:cNvPr id="91" name="Picture 90" descr="server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5334000"/>
              <a:ext cx="1712146" cy="404329"/>
            </a:xfrm>
            <a:prstGeom prst="rect">
              <a:avLst/>
            </a:prstGeom>
            <a:effectLst/>
          </p:spPr>
        </p:pic>
      </p:grpSp>
      <p:grpSp>
        <p:nvGrpSpPr>
          <p:cNvPr id="102" name="Group 69"/>
          <p:cNvGrpSpPr/>
          <p:nvPr/>
        </p:nvGrpSpPr>
        <p:grpSpPr>
          <a:xfrm>
            <a:off x="3124200" y="1355358"/>
            <a:ext cx="2895600" cy="1456246"/>
            <a:chOff x="3124200" y="1355358"/>
            <a:chExt cx="2895600" cy="1456246"/>
          </a:xfrm>
        </p:grpSpPr>
        <p:pic>
          <p:nvPicPr>
            <p:cNvPr id="103" name="Picture 102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4192" y="1355358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104" name="Picture 103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2339608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  <p:pic>
          <p:nvPicPr>
            <p:cNvPr id="105" name="Picture 104" descr="switch_croppe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0" y="2492008"/>
              <a:ext cx="685800" cy="319596"/>
            </a:xfrm>
            <a:prstGeom prst="rect">
              <a:avLst/>
            </a:prstGeom>
            <a:effectLst>
              <a:outerShdw blurRad="152400" dist="50800" dir="5400000" sx="96000" sy="96000" rotWithShape="0">
                <a:prstClr val="black">
                  <a:alpha val="44000"/>
                </a:prstClr>
              </a:outerShdw>
            </a:effectLst>
          </p:spPr>
        </p:pic>
      </p:grpSp>
      <p:sp>
        <p:nvSpPr>
          <p:cNvPr id="106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prstClr val="black"/>
              </a:buClr>
            </a:pPr>
            <a:r>
              <a:rPr lang="en-US" b="1" dirty="0">
                <a:solidFill>
                  <a:srgbClr val="C0504D"/>
                </a:solidFill>
                <a:latin typeface="Calibri"/>
                <a:cs typeface="Calibri"/>
              </a:rPr>
              <a:t>Why DC Leaf-Spine Fabrics?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7014" y="6098240"/>
            <a:ext cx="771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Old design not good for east-west (dominant) traffic in modern data-centers</a:t>
            </a:r>
          </a:p>
        </p:txBody>
      </p:sp>
    </p:spTree>
    <p:extLst>
      <p:ext uri="{BB962C8B-B14F-4D97-AF65-F5344CB8AC3E}">
        <p14:creationId xmlns:p14="http://schemas.microsoft.com/office/powerpoint/2010/main" val="4209912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prstClr val="black"/>
              </a:buClr>
            </a:pPr>
            <a:r>
              <a:rPr lang="en-US" b="1" dirty="0">
                <a:solidFill>
                  <a:srgbClr val="C0504D"/>
                </a:solidFill>
                <a:latin typeface="Calibri"/>
                <a:cs typeface="Calibri"/>
              </a:rPr>
              <a:t>Why Bare Metal Switches?</a:t>
            </a:r>
          </a:p>
        </p:txBody>
      </p:sp>
      <p:grpSp>
        <p:nvGrpSpPr>
          <p:cNvPr id="163" name="Group 162"/>
          <p:cNvGrpSpPr/>
          <p:nvPr/>
        </p:nvGrpSpPr>
        <p:grpSpPr>
          <a:xfrm>
            <a:off x="778657" y="4882150"/>
            <a:ext cx="8121745" cy="1915118"/>
            <a:chOff x="3225420" y="5965449"/>
            <a:chExt cx="8121745" cy="1915118"/>
          </a:xfrm>
        </p:grpSpPr>
        <p:sp>
          <p:nvSpPr>
            <p:cNvPr id="164" name="Rounded Rectangle 163"/>
            <p:cNvSpPr/>
            <p:nvPr/>
          </p:nvSpPr>
          <p:spPr>
            <a:xfrm>
              <a:off x="3225420" y="5965449"/>
              <a:ext cx="8121745" cy="1915118"/>
            </a:xfrm>
            <a:prstGeom prst="roundRect">
              <a:avLst/>
            </a:prstGeom>
            <a:solidFill>
              <a:sysClr val="window" lastClr="FFFFFF"/>
            </a:solidFill>
            <a:ln w="762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35" tIns="45718" rIns="91435" bIns="45718"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6911435" y="6409551"/>
              <a:ext cx="1863199" cy="1246079"/>
              <a:chOff x="2401384" y="5235805"/>
              <a:chExt cx="1630467" cy="1104605"/>
            </a:xfrm>
          </p:grpSpPr>
          <p:pic>
            <p:nvPicPr>
              <p:cNvPr id="172" name="Picture 171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401384" y="5235805"/>
                <a:ext cx="1630467" cy="1104605"/>
              </a:xfrm>
              <a:prstGeom prst="rect">
                <a:avLst/>
              </a:prstGeom>
            </p:spPr>
          </p:pic>
          <p:sp>
            <p:nvSpPr>
              <p:cNvPr id="173" name="TextBox 172"/>
              <p:cNvSpPr txBox="1"/>
              <p:nvPr/>
            </p:nvSpPr>
            <p:spPr>
              <a:xfrm>
                <a:off x="2880829" y="5482348"/>
                <a:ext cx="743311" cy="35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en-US" sz="2000" kern="0" dirty="0" smtClean="0">
                    <a:solidFill>
                      <a:prstClr val="white"/>
                    </a:solidFill>
                    <a:latin typeface="Calibri"/>
                  </a:rPr>
                  <a:t>DRAM</a:t>
                </a:r>
                <a:endParaRPr lang="en-US" sz="20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5189393" y="6409551"/>
              <a:ext cx="1863199" cy="1246079"/>
              <a:chOff x="2401384" y="5235805"/>
              <a:chExt cx="1630467" cy="1104605"/>
            </a:xfrm>
          </p:grpSpPr>
          <p:pic>
            <p:nvPicPr>
              <p:cNvPr id="170" name="Picture 169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401384" y="5235805"/>
                <a:ext cx="1630467" cy="1104605"/>
              </a:xfrm>
              <a:prstGeom prst="rect">
                <a:avLst/>
              </a:prstGeom>
            </p:spPr>
          </p:pic>
          <p:sp>
            <p:nvSpPr>
              <p:cNvPr id="171" name="TextBox 170"/>
              <p:cNvSpPr txBox="1"/>
              <p:nvPr/>
            </p:nvSpPr>
            <p:spPr>
              <a:xfrm>
                <a:off x="2983763" y="5482348"/>
                <a:ext cx="541225" cy="35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en-US" sz="2000" kern="0" dirty="0" smtClean="0">
                    <a:solidFill>
                      <a:srgbClr val="FFFFFF"/>
                    </a:solidFill>
                    <a:latin typeface="Calibri"/>
                  </a:rPr>
                  <a:t>CPU</a:t>
                </a:r>
                <a:endParaRPr lang="en-US" sz="2000" kern="0" dirty="0">
                  <a:solidFill>
                    <a:srgbClr val="FFFFFF"/>
                  </a:solidFill>
                  <a:latin typeface="Calibri"/>
                </a:endParaRPr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8397052" y="5965449"/>
              <a:ext cx="2735108" cy="1761945"/>
              <a:chOff x="7574771" y="5582396"/>
              <a:chExt cx="3061156" cy="2370056"/>
            </a:xfrm>
          </p:grpSpPr>
          <p:pic>
            <p:nvPicPr>
              <p:cNvPr id="168" name="Picture 167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673358" y="5582396"/>
                <a:ext cx="2962569" cy="2370056"/>
              </a:xfrm>
              <a:prstGeom prst="rect">
                <a:avLst/>
              </a:prstGeom>
            </p:spPr>
          </p:pic>
          <p:sp>
            <p:nvSpPr>
              <p:cNvPr id="169" name="TextBox 168"/>
              <p:cNvSpPr txBox="1"/>
              <p:nvPr/>
            </p:nvSpPr>
            <p:spPr>
              <a:xfrm>
                <a:off x="7574771" y="7489838"/>
                <a:ext cx="2687303" cy="461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en-US" sz="2400" kern="0" dirty="0" smtClean="0">
                    <a:solidFill>
                      <a:srgbClr val="000000"/>
                    </a:solidFill>
                    <a:latin typeface="Calibri"/>
                  </a:rPr>
                  <a:t>Power supply + fans</a:t>
                </a:r>
                <a:endParaRPr lang="en-US" sz="2400" kern="0" dirty="0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sp>
        <p:nvSpPr>
          <p:cNvPr id="174" name="Rounded Rectangle 173"/>
          <p:cNvSpPr/>
          <p:nvPr/>
        </p:nvSpPr>
        <p:spPr>
          <a:xfrm>
            <a:off x="778657" y="4840854"/>
            <a:ext cx="8121745" cy="1908842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91435" tIns="45718" rIns="91435" bIns="45718"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175" name="Group 174"/>
          <p:cNvGrpSpPr/>
          <p:nvPr/>
        </p:nvGrpSpPr>
        <p:grpSpPr>
          <a:xfrm>
            <a:off x="1610686" y="3386638"/>
            <a:ext cx="6246572" cy="760008"/>
            <a:chOff x="3287388" y="3816274"/>
            <a:chExt cx="8121745" cy="933914"/>
          </a:xfrm>
        </p:grpSpPr>
        <p:sp>
          <p:nvSpPr>
            <p:cNvPr id="176" name="Rounded Rectangle 175"/>
            <p:cNvSpPr/>
            <p:nvPr/>
          </p:nvSpPr>
          <p:spPr>
            <a:xfrm>
              <a:off x="3287388" y="3816274"/>
              <a:ext cx="8121745" cy="933914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4000" kern="0" dirty="0" smtClean="0">
                  <a:solidFill>
                    <a:sysClr val="windowText" lastClr="000000"/>
                  </a:solidFill>
                  <a:latin typeface="Calibri"/>
                </a:rPr>
                <a:t>Linux</a:t>
              </a:r>
              <a:endParaRPr lang="en-US" sz="40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pic>
          <p:nvPicPr>
            <p:cNvPr id="177" name="Picture 17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 l="50839"/>
            <a:stretch/>
          </p:blipFill>
          <p:spPr>
            <a:xfrm>
              <a:off x="4364449" y="3856434"/>
              <a:ext cx="694561" cy="853593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78" name="Picture 17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7" b="90000" l="6709" r="89936">
                        <a14:foregroundMark x1="20767" y1="57455" x2="20767" y2="57455"/>
                        <a14:foregroundMark x1="24281" y1="63636" x2="24281" y2="63636"/>
                        <a14:foregroundMark x1="27157" y1="59273" x2="27157" y2="59273"/>
                        <a14:foregroundMark x1="32588" y1="64000" x2="32588" y2="64000"/>
                        <a14:foregroundMark x1="36102" y1="64364" x2="36102" y2="64364"/>
                        <a14:foregroundMark x1="39617" y1="63636" x2="39617" y2="63636"/>
                        <a14:foregroundMark x1="44409" y1="64364" x2="44409" y2="64364"/>
                        <a14:foregroundMark x1="49201" y1="64000" x2="49201" y2="64000"/>
                        <a14:foregroundMark x1="52077" y1="64364" x2="52077" y2="64364"/>
                        <a14:foregroundMark x1="56230" y1="64000" x2="56230" y2="64000"/>
                        <a14:foregroundMark x1="60064" y1="65091" x2="60064" y2="65091"/>
                        <a14:foregroundMark x1="64856" y1="63636" x2="64856" y2="63636"/>
                        <a14:foregroundMark x1="36422" y1="71636" x2="36422" y2="71636"/>
                        <a14:foregroundMark x1="48243" y1="72727" x2="48243" y2="72727"/>
                        <a14:foregroundMark x1="28115" y1="36000" x2="28115" y2="36000"/>
                        <a14:foregroundMark x1="22045" y1="35273" x2="22045" y2="35273"/>
                        <a14:foregroundMark x1="35463" y1="37818" x2="35463" y2="37818"/>
                        <a14:foregroundMark x1="39297" y1="37818" x2="39297" y2="37818"/>
                        <a14:foregroundMark x1="44089" y1="38909" x2="44089" y2="38909"/>
                        <a14:foregroundMark x1="49201" y1="39636" x2="49201" y2="39636"/>
                        <a14:foregroundMark x1="55591" y1="40000" x2="55591" y2="40000"/>
                        <a14:foregroundMark x1="59425" y1="39636" x2="59425" y2="39636"/>
                        <a14:foregroundMark x1="62300" y1="39636" x2="62300" y2="39636"/>
                        <a14:foregroundMark x1="56550" y1="37455" x2="56550" y2="37455"/>
                        <a14:foregroundMark x1="35144" y1="33818" x2="35144" y2="33818"/>
                        <a14:foregroundMark x1="32907" y1="36364" x2="32907" y2="363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641" y="5006192"/>
            <a:ext cx="2157718" cy="1421819"/>
          </a:xfrm>
          <a:prstGeom prst="rect">
            <a:avLst/>
          </a:prstGeom>
        </p:spPr>
      </p:pic>
      <p:sp>
        <p:nvSpPr>
          <p:cNvPr id="179" name="TextBox 178"/>
          <p:cNvSpPr txBox="1"/>
          <p:nvPr/>
        </p:nvSpPr>
        <p:spPr>
          <a:xfrm>
            <a:off x="1417682" y="6201439"/>
            <a:ext cx="955226" cy="501223"/>
          </a:xfrm>
          <a:prstGeom prst="rect">
            <a:avLst/>
          </a:prstGeom>
          <a:noFill/>
        </p:spPr>
        <p:txBody>
          <a:bodyPr wrap="none" lIns="130615" tIns="65308" rIns="130615" bIns="65308" rtlCol="0">
            <a:spAutoFit/>
          </a:bodyPr>
          <a:lstStyle/>
          <a:p>
            <a:pPr defTabSz="914400">
              <a:defRPr/>
            </a:pPr>
            <a:r>
              <a:rPr lang="en-US" sz="2400" kern="0" dirty="0" err="1" smtClean="0">
                <a:solidFill>
                  <a:srgbClr val="000000"/>
                </a:solidFill>
                <a:latin typeface="Calibri"/>
              </a:rPr>
              <a:t>xChip</a:t>
            </a:r>
            <a:endParaRPr lang="en-US" sz="2400" kern="0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80" name="Group 179"/>
          <p:cNvGrpSpPr/>
          <p:nvPr/>
        </p:nvGrpSpPr>
        <p:grpSpPr>
          <a:xfrm>
            <a:off x="1534226" y="2732212"/>
            <a:ext cx="6143206" cy="513851"/>
            <a:chOff x="1592770" y="2902254"/>
            <a:chExt cx="11911858" cy="513851"/>
          </a:xfrm>
        </p:grpSpPr>
        <p:cxnSp>
          <p:nvCxnSpPr>
            <p:cNvPr id="181" name="Straight Connector 180"/>
            <p:cNvCxnSpPr/>
            <p:nvPr/>
          </p:nvCxnSpPr>
          <p:spPr>
            <a:xfrm>
              <a:off x="1592770" y="3416105"/>
              <a:ext cx="11911858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2" name="Straight Connector 181"/>
            <p:cNvCxnSpPr/>
            <p:nvPr/>
          </p:nvCxnSpPr>
          <p:spPr>
            <a:xfrm>
              <a:off x="1592770" y="2902254"/>
              <a:ext cx="11911858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83" name="TextBox 182"/>
            <p:cNvSpPr txBox="1"/>
            <p:nvPr/>
          </p:nvSpPr>
          <p:spPr>
            <a:xfrm>
              <a:off x="4187004" y="2917286"/>
              <a:ext cx="6247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2400" kern="0" dirty="0">
                  <a:solidFill>
                    <a:sysClr val="windowText" lastClr="000000"/>
                  </a:solidFill>
                  <a:latin typeface="Calibri"/>
                </a:rPr>
                <a:t>Optional Remote  API</a:t>
              </a:r>
            </a:p>
          </p:txBody>
        </p:sp>
      </p:grpSp>
      <p:sp>
        <p:nvSpPr>
          <p:cNvPr id="184" name="TextBox 183"/>
          <p:cNvSpPr txBox="1"/>
          <p:nvPr/>
        </p:nvSpPr>
        <p:spPr>
          <a:xfrm>
            <a:off x="19639" y="2564487"/>
            <a:ext cx="1610686" cy="1639997"/>
          </a:xfrm>
          <a:prstGeom prst="rect">
            <a:avLst/>
          </a:prstGeom>
          <a:noFill/>
        </p:spPr>
        <p:txBody>
          <a:bodyPr wrap="square" lIns="130615" tIns="65308" rIns="130615" bIns="65308" rtlCol="0">
            <a:spAutoFit/>
          </a:bodyPr>
          <a:lstStyle/>
          <a:p>
            <a:pPr defTabSz="914400">
              <a:defRPr/>
            </a:pPr>
            <a:r>
              <a:rPr lang="en-US" sz="1400" kern="0" dirty="0" smtClean="0">
                <a:solidFill>
                  <a:sysClr val="windowText" lastClr="000000"/>
                </a:solidFill>
                <a:latin typeface="Calibri"/>
              </a:rPr>
              <a:t>ONL, SwitchLight, PicOS, FBOSS, SONIC, OpenSwitch, Cumulus, Pigeon, FastPath, SnapRoute </a:t>
            </a:r>
            <a:endParaRPr lang="en-US" sz="1400" kern="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185" name="Group 184"/>
          <p:cNvGrpSpPr/>
          <p:nvPr/>
        </p:nvGrpSpPr>
        <p:grpSpPr>
          <a:xfrm>
            <a:off x="75755" y="4259299"/>
            <a:ext cx="3940159" cy="444463"/>
            <a:chOff x="993131" y="5342598"/>
            <a:chExt cx="3940159" cy="444463"/>
          </a:xfrm>
        </p:grpSpPr>
        <p:sp>
          <p:nvSpPr>
            <p:cNvPr id="186" name="Rounded Rectangle 185"/>
            <p:cNvSpPr/>
            <p:nvPr/>
          </p:nvSpPr>
          <p:spPr>
            <a:xfrm>
              <a:off x="3225420" y="5342598"/>
              <a:ext cx="1707870" cy="444463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chemeClr val="accent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30615" tIns="65308" rIns="130615" bIns="65308" rtlCol="0" anchor="ctr"/>
            <a:lstStyle/>
            <a:p>
              <a:pPr algn="ctr" defTabSz="914400">
                <a:defRPr/>
              </a:pPr>
              <a:r>
                <a:rPr lang="en-US" kern="0" dirty="0" smtClean="0">
                  <a:solidFill>
                    <a:srgbClr val="000000"/>
                  </a:solidFill>
                  <a:latin typeface="Calibri"/>
                </a:rPr>
                <a:t>API/Driver</a:t>
              </a:r>
              <a:endParaRPr lang="en-US" kern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993131" y="5362454"/>
              <a:ext cx="2174561" cy="347335"/>
            </a:xfrm>
            <a:prstGeom prst="rect">
              <a:avLst/>
            </a:prstGeom>
            <a:noFill/>
          </p:spPr>
          <p:txBody>
            <a:bodyPr wrap="none" lIns="130615" tIns="65308" rIns="130615" bIns="65308" rtlCol="0">
              <a:spAutoFit/>
            </a:bodyPr>
            <a:lstStyle/>
            <a:p>
              <a:pPr algn="r" defTabSz="914400">
                <a:defRPr/>
              </a:pPr>
              <a:r>
                <a:rPr lang="en-US" sz="1400" kern="0" dirty="0" smtClean="0">
                  <a:solidFill>
                    <a:sysClr val="windowText" lastClr="000000"/>
                  </a:solidFill>
                  <a:latin typeface="Calibri"/>
                </a:rPr>
                <a:t>OF-DPA, OpenNSL, SAI, P4</a:t>
              </a:r>
              <a:endParaRPr lang="en-US" sz="14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4272017" y="4259299"/>
            <a:ext cx="2763890" cy="463025"/>
            <a:chOff x="5189393" y="5342598"/>
            <a:chExt cx="2763890" cy="463025"/>
          </a:xfrm>
        </p:grpSpPr>
        <p:sp>
          <p:nvSpPr>
            <p:cNvPr id="190" name="TextBox 189"/>
            <p:cNvSpPr txBox="1"/>
            <p:nvPr/>
          </p:nvSpPr>
          <p:spPr>
            <a:xfrm>
              <a:off x="7216791" y="5396733"/>
              <a:ext cx="736492" cy="408890"/>
            </a:xfrm>
            <a:prstGeom prst="rect">
              <a:avLst/>
            </a:prstGeom>
            <a:noFill/>
          </p:spPr>
          <p:txBody>
            <a:bodyPr wrap="none" lIns="130615" tIns="65308" rIns="130615" bIns="65308" rtlCol="0">
              <a:spAutoFit/>
            </a:bodyPr>
            <a:lstStyle/>
            <a:p>
              <a:pPr defTabSz="914400"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Calibri"/>
                </a:rPr>
                <a:t>ONIE</a:t>
              </a:r>
              <a:endParaRPr lang="en-US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91" name="Rounded Rectangle 190"/>
            <p:cNvSpPr/>
            <p:nvPr/>
          </p:nvSpPr>
          <p:spPr>
            <a:xfrm>
              <a:off x="5189393" y="5342598"/>
              <a:ext cx="1981989" cy="444463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solidFill>
                <a:srgbClr val="4F81B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2000" kern="0" dirty="0" smtClean="0">
                  <a:solidFill>
                    <a:srgbClr val="000000"/>
                  </a:solidFill>
                  <a:latin typeface="Calibri"/>
                </a:rPr>
                <a:t>Boot Loader</a:t>
              </a:r>
              <a:endParaRPr lang="en-US" sz="2000" kern="0" dirty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7926946" y="2678717"/>
            <a:ext cx="157796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/>
              </a:rPr>
              <a:t>Accton</a:t>
            </a:r>
          </a:p>
          <a:p>
            <a:r>
              <a:rPr lang="en-US" sz="1400">
                <a:solidFill>
                  <a:srgbClr val="000000"/>
                </a:solidFill>
                <a:latin typeface="Calibri"/>
              </a:rPr>
              <a:t>Delta</a:t>
            </a:r>
          </a:p>
          <a:p>
            <a:r>
              <a:rPr lang="en-US" sz="1400">
                <a:solidFill>
                  <a:srgbClr val="000000"/>
                </a:solidFill>
                <a:latin typeface="Calibri"/>
              </a:rPr>
              <a:t>Dell</a:t>
            </a:r>
          </a:p>
          <a:p>
            <a:r>
              <a:rPr lang="en-US" sz="1400">
                <a:solidFill>
                  <a:srgbClr val="000000"/>
                </a:solidFill>
                <a:latin typeface="Calibri"/>
              </a:rPr>
              <a:t>Wedge</a:t>
            </a:r>
          </a:p>
          <a:p>
            <a:r>
              <a:rPr lang="en-US" sz="1400">
                <a:solidFill>
                  <a:srgbClr val="000000"/>
                </a:solidFill>
                <a:latin typeface="Calibri"/>
              </a:rPr>
              <a:t>Quanta</a:t>
            </a:r>
          </a:p>
          <a:p>
            <a:r>
              <a:rPr lang="en-US" sz="1400">
                <a:solidFill>
                  <a:srgbClr val="000000"/>
                </a:solidFill>
                <a:latin typeface="Calibri"/>
              </a:rPr>
              <a:t>Interface Masters</a:t>
            </a:r>
          </a:p>
          <a:p>
            <a:r>
              <a:rPr lang="en-US" sz="1400">
                <a:solidFill>
                  <a:srgbClr val="000000"/>
                </a:solidFill>
                <a:latin typeface="Calibri"/>
              </a:rPr>
              <a:t>Celestica</a:t>
            </a:r>
          </a:p>
        </p:txBody>
      </p:sp>
      <p:sp>
        <p:nvSpPr>
          <p:cNvPr id="192" name="TextBox 318"/>
          <p:cNvSpPr txBox="1">
            <a:spLocks noChangeArrowheads="1"/>
          </p:cNvSpPr>
          <p:nvPr/>
        </p:nvSpPr>
        <p:spPr bwMode="auto">
          <a:xfrm>
            <a:off x="1534226" y="915764"/>
            <a:ext cx="4219596" cy="163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15" tIns="65308" rIns="130615" bIns="65308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4F81BD"/>
                </a:solidFill>
                <a:latin typeface="Calibri" charset="0"/>
              </a:rPr>
              <a:t>Cost</a:t>
            </a:r>
            <a:endParaRPr lang="en-US" sz="1800" dirty="0">
              <a:solidFill>
                <a:srgbClr val="4F81BD"/>
              </a:solidFill>
              <a:latin typeface="Calibri" charset="0"/>
            </a:endParaRP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charset="0"/>
              </a:rPr>
              <a:t>400,000 servers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charset="0"/>
              </a:rPr>
              <a:t>20,000 switches</a:t>
            </a:r>
          </a:p>
          <a:p>
            <a:pPr eaLnBrk="1" hangingPunct="1"/>
            <a:r>
              <a:rPr lang="en-US" sz="1400" dirty="0" smtClean="0">
                <a:solidFill>
                  <a:prstClr val="black"/>
                </a:solidFill>
                <a:latin typeface="Calibri" charset="0"/>
              </a:rPr>
              <a:t>$5k vendor switch </a:t>
            </a:r>
            <a:r>
              <a:rPr lang="en-US" sz="1400" dirty="0">
                <a:solidFill>
                  <a:prstClr val="black"/>
                </a:solidFill>
                <a:latin typeface="Calibri" charset="0"/>
              </a:rPr>
              <a:t>= $100M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charset="0"/>
              </a:rPr>
              <a:t>$1k </a:t>
            </a:r>
            <a:r>
              <a:rPr lang="en-US" sz="1400" dirty="0" smtClean="0">
                <a:solidFill>
                  <a:prstClr val="black"/>
                </a:solidFill>
                <a:latin typeface="Calibri" charset="0"/>
              </a:rPr>
              <a:t>bare-metal switch </a:t>
            </a:r>
            <a:r>
              <a:rPr lang="en-US" sz="1400" dirty="0">
                <a:solidFill>
                  <a:prstClr val="black"/>
                </a:solidFill>
                <a:latin typeface="Calibri" charset="0"/>
              </a:rPr>
              <a:t>= $20M</a:t>
            </a:r>
          </a:p>
          <a:p>
            <a:pPr eaLnBrk="1" hangingPunct="1"/>
            <a:r>
              <a:rPr lang="en-US" sz="1400" b="1" dirty="0">
                <a:solidFill>
                  <a:prstClr val="black"/>
                </a:solidFill>
                <a:latin typeface="Calibri" charset="0"/>
              </a:rPr>
              <a:t>Savings in 10 data centers = $800M</a:t>
            </a:r>
          </a:p>
          <a:p>
            <a:pPr eaLnBrk="1" hangingPunct="1"/>
            <a:endParaRPr lang="en-US" sz="1400" dirty="0">
              <a:solidFill>
                <a:prstClr val="black"/>
              </a:solidFill>
              <a:latin typeface="Calibri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5108986" y="934878"/>
            <a:ext cx="3576411" cy="1632798"/>
          </a:xfrm>
          <a:prstGeom prst="rect">
            <a:avLst/>
          </a:prstGeom>
          <a:noFill/>
          <a:ln>
            <a:noFill/>
          </a:ln>
        </p:spPr>
        <p:txBody>
          <a:bodyPr lIns="130615" tIns="65308" rIns="130615" bIns="65308"/>
          <a:lstStyle/>
          <a:p>
            <a:pPr>
              <a:defRPr/>
            </a:pPr>
            <a:r>
              <a:rPr lang="en-US" sz="2000" dirty="0">
                <a:solidFill>
                  <a:srgbClr val="4F81BD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Control</a:t>
            </a:r>
            <a:endParaRPr lang="en-US" sz="1400" dirty="0">
              <a:solidFill>
                <a:srgbClr val="4F81BD"/>
              </a:solidFill>
              <a:latin typeface="Calibri" charset="0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en-US" sz="1400" dirty="0" smtClean="0">
                <a:solidFill>
                  <a:prstClr val="black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Tailor </a:t>
            </a:r>
            <a:r>
              <a:rPr lang="en-US" sz="1400" dirty="0">
                <a:solidFill>
                  <a:prstClr val="black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network </a:t>
            </a:r>
            <a:r>
              <a:rPr lang="en-US" sz="1400" dirty="0" smtClean="0">
                <a:solidFill>
                  <a:prstClr val="black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to applications</a:t>
            </a:r>
            <a:endParaRPr lang="en-US" sz="1400" dirty="0">
              <a:solidFill>
                <a:prstClr val="black"/>
              </a:solidFill>
              <a:latin typeface="Calibri" charset="0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en-US" sz="1400" dirty="0">
                <a:solidFill>
                  <a:prstClr val="black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Proprietary </a:t>
            </a:r>
            <a:r>
              <a:rPr lang="en-US" sz="1400" dirty="0" smtClean="0">
                <a:solidFill>
                  <a:prstClr val="black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behavior</a:t>
            </a:r>
          </a:p>
          <a:p>
            <a:pPr>
              <a:defRPr/>
            </a:pPr>
            <a:r>
              <a:rPr lang="en-US" sz="1400" dirty="0" smtClean="0">
                <a:solidFill>
                  <a:prstClr val="black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Quickly debug</a:t>
            </a:r>
          </a:p>
          <a:p>
            <a:pPr>
              <a:defRPr/>
            </a:pPr>
            <a:r>
              <a:rPr lang="en-US" sz="1400" dirty="0">
                <a:solidFill>
                  <a:prstClr val="black"/>
                </a:solidFill>
                <a:latin typeface="Calibri" charset="0"/>
                <a:ea typeface="ＭＳ Ｐゴシック" charset="-128"/>
                <a:cs typeface="ＭＳ Ｐゴシック" charset="-128"/>
              </a:rPr>
              <a:t>No vendor lock-in</a:t>
            </a:r>
            <a:endParaRPr lang="en-US" sz="1400" dirty="0" smtClean="0">
              <a:solidFill>
                <a:prstClr val="black"/>
              </a:solidFill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3260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/>
      <p:bldP spid="19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31</a:t>
            </a:fld>
            <a:endParaRPr lang="en-US" dirty="0"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3275" y="1334127"/>
            <a:ext cx="82296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400">
              <a:lnSpc>
                <a:spcPct val="150000"/>
              </a:lnSpc>
              <a:buFontTx/>
              <a:buAutoNum type="arabicPeriod"/>
            </a:pPr>
            <a:r>
              <a:rPr lang="en-US" sz="2800" dirty="0" smtClean="0">
                <a:solidFill>
                  <a:srgbClr val="4F81BD"/>
                </a:solidFill>
                <a:latin typeface="Calibri"/>
              </a:rPr>
              <a:t>Simpler Control with Greater Flexibility</a:t>
            </a:r>
          </a:p>
          <a:p>
            <a:pPr marL="800100" lvl="1" indent="-342900" defTabSz="9144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Networks work because we can master complexity, but what we should be doing is extracting simplicity, with the right abstractions</a:t>
            </a:r>
          </a:p>
          <a:p>
            <a:pPr lvl="1" defTabSz="914400">
              <a:spcAft>
                <a:spcPts val="1200"/>
              </a:spcAft>
            </a:pPr>
            <a:endParaRPr lang="en-US" sz="2800" dirty="0" smtClean="0">
              <a:solidFill>
                <a:prstClr val="black"/>
              </a:solidFill>
              <a:latin typeface="Calibri"/>
            </a:endParaRPr>
          </a:p>
          <a:p>
            <a:pPr marL="342900" indent="-342900" defTabSz="914400">
              <a:buFontTx/>
              <a:buAutoNum type="arabicPeriod"/>
            </a:pPr>
            <a:r>
              <a:rPr lang="en-US" sz="2800" dirty="0" smtClean="0">
                <a:solidFill>
                  <a:srgbClr val="4F81BD"/>
                </a:solidFill>
                <a:latin typeface="Calibri"/>
              </a:rPr>
              <a:t>Speed of Innovation, Ease of Service Insertion &amp; Faster Time to Market</a:t>
            </a:r>
          </a:p>
          <a:p>
            <a:pPr marL="800100" lvl="1" indent="-342900" defTabSz="9144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Does not involve changing/creating a fully distributed protocol</a:t>
            </a:r>
          </a:p>
          <a:p>
            <a:pPr lvl="1" defTabSz="914400"/>
            <a:endParaRPr lang="en-US" sz="2800" dirty="0" smtClean="0">
              <a:solidFill>
                <a:srgbClr val="000000"/>
              </a:solidFill>
              <a:latin typeface="Calibri"/>
            </a:endParaRPr>
          </a:p>
          <a:p>
            <a:pPr marL="342900" indent="-342900" defTabSz="914400">
              <a:lnSpc>
                <a:spcPct val="150000"/>
              </a:lnSpc>
              <a:buFontTx/>
              <a:buAutoNum type="arabicPeriod"/>
            </a:pPr>
            <a:r>
              <a:rPr lang="en-US" sz="2800" dirty="0" smtClean="0">
                <a:solidFill>
                  <a:srgbClr val="4F81BD"/>
                </a:solidFill>
                <a:latin typeface="Calibri"/>
              </a:rPr>
              <a:t>Lower Total Cost of Ownership (TCO)</a:t>
            </a:r>
          </a:p>
          <a:p>
            <a:pPr marL="800100" lvl="1" indent="-342900" defTabSz="9144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Lower </a:t>
            </a:r>
            <a:r>
              <a:rPr lang="en-US" sz="2000" dirty="0" err="1" smtClean="0">
                <a:solidFill>
                  <a:srgbClr val="000000"/>
                </a:solidFill>
                <a:latin typeface="Calibri"/>
              </a:rPr>
              <a:t>Opex</a:t>
            </a: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 – easier to manage, troubleshoot, emulate</a:t>
            </a:r>
          </a:p>
          <a:p>
            <a:pPr marL="800100" lvl="1" indent="-342900" defTabSz="9144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Lower </a:t>
            </a:r>
            <a:r>
              <a:rPr lang="en-US" sz="2000" dirty="0" err="1" smtClean="0">
                <a:solidFill>
                  <a:srgbClr val="000000"/>
                </a:solidFill>
                <a:latin typeface="Calibri"/>
              </a:rPr>
              <a:t>Capex</a:t>
            </a: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 – replacing proprietary hardware</a:t>
            </a:r>
            <a:endParaRPr lang="en-US" sz="20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191762"/>
            <a:ext cx="9144000" cy="666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prstClr val="black"/>
              </a:buClr>
            </a:pPr>
            <a:r>
              <a:rPr lang="en-US" b="1" dirty="0">
                <a:solidFill>
                  <a:srgbClr val="C0504D"/>
                </a:solidFill>
                <a:latin typeface="Calibri"/>
                <a:cs typeface="Calibri"/>
              </a:rPr>
              <a:t>Why SDN?</a:t>
            </a: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191235" y="61320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algn="l">
              <a:buClr>
                <a:prstClr val="black"/>
              </a:buClr>
            </a:pPr>
            <a:r>
              <a:rPr lang="en-US" u="sng" dirty="0">
                <a:solidFill>
                  <a:srgbClr val="4F81BD"/>
                </a:solidFill>
                <a:latin typeface="Calibri"/>
                <a:cs typeface="Calibri"/>
              </a:rPr>
              <a:t>Benefits of Classic SDN</a:t>
            </a:r>
          </a:p>
        </p:txBody>
      </p:sp>
    </p:spTree>
    <p:extLst>
      <p:ext uri="{BB962C8B-B14F-4D97-AF65-F5344CB8AC3E}">
        <p14:creationId xmlns:p14="http://schemas.microsoft.com/office/powerpoint/2010/main" val="963662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151171"/>
            <a:ext cx="8229600" cy="62491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953735"/>
                </a:solidFill>
                <a:latin typeface="Calibri"/>
              </a:rPr>
              <a:t>Analytics Driven Traffic Engineering</a:t>
            </a:r>
            <a:endParaRPr lang="en-US" sz="3200" b="1" dirty="0">
              <a:solidFill>
                <a:srgbClr val="953735"/>
              </a:solidFill>
              <a:latin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79" y="943816"/>
            <a:ext cx="8982673" cy="545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26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7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908547"/>
            <a:ext cx="9144001" cy="50796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151171"/>
            <a:ext cx="8229600" cy="62491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953735"/>
                </a:solidFill>
                <a:latin typeface="Calibri"/>
              </a:rPr>
              <a:t>Policy Driven Traffic Engineering</a:t>
            </a:r>
            <a:endParaRPr lang="en-US" sz="3200" b="1" dirty="0">
              <a:solidFill>
                <a:srgbClr val="953735"/>
              </a:solidFill>
              <a:latin typeface="Calibri"/>
            </a:endParaRPr>
          </a:p>
        </p:txBody>
      </p:sp>
      <p:grpSp>
        <p:nvGrpSpPr>
          <p:cNvPr id="4" name="Shape 82"/>
          <p:cNvGrpSpPr/>
          <p:nvPr/>
        </p:nvGrpSpPr>
        <p:grpSpPr>
          <a:xfrm>
            <a:off x="205388" y="6070556"/>
            <a:ext cx="5896634" cy="650648"/>
            <a:chOff x="92650" y="2657900"/>
            <a:chExt cx="7778100" cy="924225"/>
          </a:xfrm>
        </p:grpSpPr>
        <p:pic>
          <p:nvPicPr>
            <p:cNvPr id="5" name="Shape 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70950" y="3153400"/>
              <a:ext cx="733425" cy="228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Shape 8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2650" y="2657900"/>
              <a:ext cx="7105650" cy="219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Shape 8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03950" y="3162925"/>
              <a:ext cx="1066800" cy="209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Shape 8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9675" y="3167675"/>
              <a:ext cx="3743325" cy="20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Shape 8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87162" y="3382100"/>
              <a:ext cx="7258050" cy="20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Shape 8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4838" y="2895600"/>
              <a:ext cx="1962150" cy="1809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Shape 76"/>
          <p:cNvGrpSpPr/>
          <p:nvPr/>
        </p:nvGrpSpPr>
        <p:grpSpPr>
          <a:xfrm>
            <a:off x="6806123" y="6224324"/>
            <a:ext cx="2235746" cy="469817"/>
            <a:chOff x="203950" y="1431425"/>
            <a:chExt cx="2986925" cy="622100"/>
          </a:xfrm>
        </p:grpSpPr>
        <p:pic>
          <p:nvPicPr>
            <p:cNvPr id="13" name="Shape 7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607250" y="1666275"/>
              <a:ext cx="847725" cy="2095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" name="Shape 78"/>
            <p:cNvGrpSpPr/>
            <p:nvPr/>
          </p:nvGrpSpPr>
          <p:grpSpPr>
            <a:xfrm>
              <a:off x="203950" y="1431425"/>
              <a:ext cx="2986925" cy="622100"/>
              <a:chOff x="203950" y="1431425"/>
              <a:chExt cx="2986925" cy="622100"/>
            </a:xfrm>
          </p:grpSpPr>
          <p:pic>
            <p:nvPicPr>
              <p:cNvPr id="15" name="Shape 79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203950" y="1431425"/>
                <a:ext cx="19240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Shape 80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356350" y="1643350"/>
                <a:ext cx="1123950" cy="209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Shape 81"/>
              <p:cNvPicPr preferRelativeResize="0"/>
              <p:nvPr/>
            </p:nvPicPr>
            <p:blipFill>
              <a:blip r:embed="rId12">
                <a:alphaModFix/>
              </a:blip>
              <a:stretch>
                <a:fillRect/>
              </a:stretch>
            </p:blipFill>
            <p:spPr>
              <a:xfrm>
                <a:off x="228600" y="1853500"/>
                <a:ext cx="2962275" cy="2000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3597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1700"/>
            <a:ext cx="9144000" cy="50308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233" y="27020"/>
            <a:ext cx="743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63334"/>
                </a:solidFill>
                <a:latin typeface="Calibri"/>
              </a:rPr>
              <a:t>Analytics Driven Traffic Engineering</a:t>
            </a:r>
          </a:p>
        </p:txBody>
      </p:sp>
    </p:spTree>
    <p:extLst>
      <p:ext uri="{BB962C8B-B14F-4D97-AF65-F5344CB8AC3E}">
        <p14:creationId xmlns:p14="http://schemas.microsoft.com/office/powerpoint/2010/main" val="3528956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8_Office Theme">
  <a:themeElements>
    <a:clrScheme name="Avac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69AE7"/>
      </a:accent1>
      <a:accent2>
        <a:srgbClr val="C0504D"/>
      </a:accent2>
      <a:accent3>
        <a:srgbClr val="9BBB59"/>
      </a:accent3>
      <a:accent4>
        <a:srgbClr val="8064A2"/>
      </a:accent4>
      <a:accent5>
        <a:srgbClr val="69CAF3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30136</TotalTime>
  <Words>3029</Words>
  <Application>Microsoft Macintosh PowerPoint</Application>
  <PresentationFormat>On-screen Show (4:3)</PresentationFormat>
  <Paragraphs>938</Paragraphs>
  <Slides>34</Slides>
  <Notes>7</Notes>
  <HiddenSlides>6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1_ONOS</vt:lpstr>
      <vt:lpstr>1_Office Theme</vt:lpstr>
      <vt:lpstr>Office Theme</vt:lpstr>
      <vt:lpstr>Custom Design</vt:lpstr>
      <vt:lpstr>2_Office Theme</vt:lpstr>
      <vt:lpstr>3_Office Theme</vt:lpstr>
      <vt:lpstr>8_Office Theme</vt:lpstr>
      <vt:lpstr>4_Office Theme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ONF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343</cp:revision>
  <dcterms:created xsi:type="dcterms:W3CDTF">2015-11-05T23:45:40Z</dcterms:created>
  <dcterms:modified xsi:type="dcterms:W3CDTF">2016-08-18T19:22:36Z</dcterms:modified>
</cp:coreProperties>
</file>