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4" r:id="rId3"/>
    <p:sldMasterId id="2147483679" r:id="rId4"/>
    <p:sldMasterId id="2147483684" r:id="rId5"/>
  </p:sldMasterIdLst>
  <p:notesMasterIdLst>
    <p:notesMasterId r:id="rId17"/>
  </p:notesMasterIdLst>
  <p:sldIdLst>
    <p:sldId id="256" r:id="rId6"/>
    <p:sldId id="296" r:id="rId7"/>
    <p:sldId id="297" r:id="rId8"/>
    <p:sldId id="299" r:id="rId9"/>
    <p:sldId id="292" r:id="rId10"/>
    <p:sldId id="300" r:id="rId11"/>
    <p:sldId id="301" r:id="rId12"/>
    <p:sldId id="302" r:id="rId13"/>
    <p:sldId id="303" r:id="rId14"/>
    <p:sldId id="271" r:id="rId15"/>
    <p:sldId id="298" r:id="rId1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9AB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01" autoAdjust="0"/>
    <p:restoredTop sz="97536" autoAdjust="0"/>
  </p:normalViewPr>
  <p:slideViewPr>
    <p:cSldViewPr snapToGrid="0" snapToObjects="1">
      <p:cViewPr>
        <p:scale>
          <a:sx n="152" d="100"/>
          <a:sy n="152" d="100"/>
        </p:scale>
        <p:origin x="-608" y="-41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E1E655-C193-C348-9C21-212B21CB479F}" type="datetimeFigureOut">
              <a:t>5/22/17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8717F1-16A0-9E48-B7D3-F2843062617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855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+mn-lt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6DF0113-6FC9-0044-AAE6-F0C0DB9D18C2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613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</p:spPr>
        <p:txBody>
          <a:bodyPr/>
          <a:lstStyle/>
          <a:p>
            <a:fld id="{4787B456-58CD-FD45-86E5-6B94781C39E2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116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Fabric</a:t>
            </a:r>
            <a:r>
              <a:rPr lang="en-US" baseline="0"/>
              <a:t> true underlay – never sees vxlan encapsulated addrs</a:t>
            </a:r>
          </a:p>
          <a:p>
            <a:r>
              <a:rPr lang="en-US" baseline="0"/>
              <a:t>IP down to ToR redundant ToRs </a:t>
            </a:r>
          </a:p>
          <a:p>
            <a:r>
              <a:rPr lang="en-US" baseline="0"/>
              <a:t>Scales better</a:t>
            </a:r>
          </a:p>
          <a:p>
            <a:r>
              <a:rPr lang="en-US" baseline="0"/>
              <a:t>Fabric for other purposes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6DF0113-6FC9-0044-AAE6-F0C0DB9D18C2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4088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+mn-lt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10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86130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+mn-lt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11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8613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5/22/17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249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5/22/17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951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5/22/17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227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5/22/17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685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5/22/17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22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5/22/17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311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5/22/17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227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5/22/17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529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5/22/17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00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5/22/17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00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5/22/17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328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ption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457200" y="4406335"/>
            <a:ext cx="8229600" cy="519599"/>
          </a:xfrm>
          <a:prstGeom prst="rect">
            <a:avLst/>
          </a:prstGeom>
        </p:spPr>
        <p:txBody>
          <a:bodyPr lIns="91399" tIns="91399" rIns="91399" bIns="91399" anchor="t" anchorCtr="0"/>
          <a:lstStyle>
            <a:lvl1pPr algn="ctr" rtl="0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06" name="Shape 206"/>
          <p:cNvSpPr txBox="1">
            <a:spLocks noGrp="1"/>
          </p:cNvSpPr>
          <p:nvPr>
            <p:ph type="sldNum" idx="12"/>
          </p:nvPr>
        </p:nvSpPr>
        <p:spPr>
          <a:xfrm>
            <a:off x="8556838" y="4749850"/>
            <a:ext cx="548699" cy="393600"/>
          </a:xfrm>
          <a:prstGeom prst="rect">
            <a:avLst/>
          </a:prstGeom>
        </p:spPr>
        <p:txBody>
          <a:bodyPr lIns="91399" tIns="91399" rIns="91399" bIns="91399" anchor="ctr" anchorCtr="0">
            <a:noAutofit/>
          </a:bodyPr>
          <a:lstStyle>
            <a:lvl1pPr rtl="0">
              <a:spcBef>
                <a:spcPts val="0"/>
              </a:spcBef>
              <a:buNone/>
              <a:defRPr/>
            </a:lvl1pPr>
          </a:lstStyle>
          <a:p>
            <a:fld id="{00000000-1234-1234-1234-123412341234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Shape 22"/>
          <p:cNvSpPr/>
          <p:nvPr userDrawn="1"/>
        </p:nvSpPr>
        <p:spPr>
          <a:xfrm>
            <a:off x="0" y="1"/>
            <a:ext cx="9144000" cy="566984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320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6" name="Shape 26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4" y="49843"/>
            <a:ext cx="548699" cy="45666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11702" y="37280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vert="horz"/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Click to edit Master title style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7008518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ption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457200" y="4406335"/>
            <a:ext cx="8229600" cy="519599"/>
          </a:xfrm>
          <a:prstGeom prst="rect">
            <a:avLst/>
          </a:prstGeom>
        </p:spPr>
        <p:txBody>
          <a:bodyPr lIns="91399" tIns="91399" rIns="91399" bIns="91399" anchor="t" anchorCtr="0"/>
          <a:lstStyle>
            <a:lvl1pPr algn="ctr" rtl="0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06" name="Shape 206"/>
          <p:cNvSpPr txBox="1">
            <a:spLocks noGrp="1"/>
          </p:cNvSpPr>
          <p:nvPr>
            <p:ph type="sldNum" idx="12"/>
          </p:nvPr>
        </p:nvSpPr>
        <p:spPr>
          <a:xfrm>
            <a:off x="8556838" y="4749850"/>
            <a:ext cx="548699" cy="393600"/>
          </a:xfrm>
          <a:prstGeom prst="rect">
            <a:avLst/>
          </a:prstGeom>
        </p:spPr>
        <p:txBody>
          <a:bodyPr lIns="91399" tIns="91399" rIns="91399" bIns="91399" anchor="ctr" anchorCtr="0">
            <a:noAutofit/>
          </a:bodyPr>
          <a:lstStyle>
            <a:lvl1pPr rtl="0">
              <a:spcBef>
                <a:spcPts val="0"/>
              </a:spcBef>
              <a:buNone/>
              <a:defRPr/>
            </a:lvl1pPr>
          </a:lstStyle>
          <a:p>
            <a:fld id="{00000000-1234-1234-1234-12341234123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hape 22"/>
          <p:cNvSpPr/>
          <p:nvPr userDrawn="1"/>
        </p:nvSpPr>
        <p:spPr>
          <a:xfrm>
            <a:off x="0" y="1"/>
            <a:ext cx="9144000" cy="566984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32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Shape 26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4" y="49843"/>
            <a:ext cx="548699" cy="45666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11702" y="37280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vert="horz"/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Click to edit Master title style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238406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914400"/>
            <a:fld id="{D0FC36D7-F3C6-EA4C-96AF-E2C40B93113F}" type="datetime1"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defTabSz="914400"/>
              <a:t>5/22/17</a:t>
            </a:fld>
            <a:endParaRPr lang="en-US" sz="1400" kern="0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914400"/>
            <a:endParaRPr lang="en-US" sz="1400" kern="0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61319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ption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457200" y="4406335"/>
            <a:ext cx="8229600" cy="519599"/>
          </a:xfrm>
          <a:prstGeom prst="rect">
            <a:avLst/>
          </a:prstGeom>
        </p:spPr>
        <p:txBody>
          <a:bodyPr lIns="91399" tIns="91399" rIns="91399" bIns="91399" anchor="t" anchorCtr="0"/>
          <a:lstStyle>
            <a:lvl1pPr algn="ctr" rtl="0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06" name="Shape 206"/>
          <p:cNvSpPr txBox="1">
            <a:spLocks noGrp="1"/>
          </p:cNvSpPr>
          <p:nvPr>
            <p:ph type="sldNum" idx="12"/>
          </p:nvPr>
        </p:nvSpPr>
        <p:spPr>
          <a:xfrm>
            <a:off x="8556838" y="4749850"/>
            <a:ext cx="548699" cy="393600"/>
          </a:xfrm>
          <a:prstGeom prst="rect">
            <a:avLst/>
          </a:prstGeom>
        </p:spPr>
        <p:txBody>
          <a:bodyPr lIns="91399" tIns="91399" rIns="91399" bIns="91399" anchor="ctr" anchorCtr="0">
            <a:noAutofit/>
          </a:bodyPr>
          <a:lstStyle>
            <a:lvl1pPr rtl="0">
              <a:spcBef>
                <a:spcPts val="0"/>
              </a:spcBef>
              <a:buNone/>
              <a:defRPr/>
            </a:lvl1pPr>
          </a:lstStyle>
          <a:p>
            <a:fld id="{00000000-1234-1234-1234-12341234123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hape 22"/>
          <p:cNvSpPr/>
          <p:nvPr userDrawn="1"/>
        </p:nvSpPr>
        <p:spPr>
          <a:xfrm>
            <a:off x="0" y="1"/>
            <a:ext cx="9144000" cy="566984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32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Shape 26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4" y="49843"/>
            <a:ext cx="548699" cy="45666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11702" y="37280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vert="horz"/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Click to edit Master title style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2882218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6CEC981-8888-9447-8838-3F91F9F47D58}" type="datetime1"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/>
              <a:t>5/22/17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54649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8198022-8652-4F42-8F31-4D27174314F3}" type="datetimeFigureOut"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/>
              <a:t>5/22/17</a:t>
            </a:fld>
            <a:endParaRPr lang="en-US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5199-995D-D448-AB10-D94C940FE57F}" type="slidenum">
              <a:rPr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6165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914400"/>
            <a:fld id="{D0FC36D7-F3C6-EA4C-96AF-E2C40B93113F}" type="datetime1"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defTabSz="914400"/>
              <a:t>5/22/17</a:t>
            </a:fld>
            <a:endParaRPr lang="en-US" sz="1400" kern="0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914400"/>
            <a:endParaRPr lang="en-US" sz="1400" kern="0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963166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ption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457200" y="4406335"/>
            <a:ext cx="8229600" cy="519599"/>
          </a:xfrm>
          <a:prstGeom prst="rect">
            <a:avLst/>
          </a:prstGeom>
        </p:spPr>
        <p:txBody>
          <a:bodyPr lIns="91399" tIns="91399" rIns="91399" bIns="91399" anchor="t" anchorCtr="0"/>
          <a:lstStyle>
            <a:lvl1pPr algn="ctr" rtl="0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06" name="Shape 206"/>
          <p:cNvSpPr txBox="1">
            <a:spLocks noGrp="1"/>
          </p:cNvSpPr>
          <p:nvPr>
            <p:ph type="sldNum" idx="12"/>
          </p:nvPr>
        </p:nvSpPr>
        <p:spPr>
          <a:xfrm>
            <a:off x="8556858" y="4749850"/>
            <a:ext cx="548699" cy="393600"/>
          </a:xfrm>
          <a:prstGeom prst="rect">
            <a:avLst/>
          </a:prstGeom>
        </p:spPr>
        <p:txBody>
          <a:bodyPr lIns="91399" tIns="91399" rIns="91399" bIns="91399" anchor="ctr" anchorCtr="0">
            <a:noAutofit/>
          </a:bodyPr>
          <a:lstStyle>
            <a:lvl1pPr rtl="0">
              <a:spcBef>
                <a:spcPts val="0"/>
              </a:spcBef>
              <a:buNone/>
              <a:defRPr/>
            </a:lvl1pPr>
          </a:lstStyle>
          <a:p>
            <a:fld id="{00000000-1234-1234-1234-123412341234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Shape 22"/>
          <p:cNvSpPr/>
          <p:nvPr userDrawn="1"/>
        </p:nvSpPr>
        <p:spPr>
          <a:xfrm>
            <a:off x="0" y="1"/>
            <a:ext cx="9144000" cy="566984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32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Shape 26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64" y="49843"/>
            <a:ext cx="548699" cy="45666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11713" y="37282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vert="horz"/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Click to edit Master title style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327927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26CEC981-8888-9447-8838-3F91F9F47D58}" type="datetime1"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/>
              <a:t>5/22/17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96892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914400"/>
            <a:fld id="{D0FC36D7-F3C6-EA4C-96AF-E2C40B93113F}" type="datetime1"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defTabSz="914400"/>
              <a:t>5/22/17</a:t>
            </a:fld>
            <a:endParaRPr lang="en-US" sz="1400" kern="0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914400"/>
            <a:endParaRPr lang="en-US" sz="1400" kern="0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68098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5" Type="http://schemas.openxmlformats.org/officeDocument/2006/relationships/theme" Target="../theme/theme4.xml"/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4" Type="http://schemas.openxmlformats.org/officeDocument/2006/relationships/theme" Target="../theme/theme5.xml"/><Relationship Id="rId1" Type="http://schemas.openxmlformats.org/officeDocument/2006/relationships/slideLayout" Target="../slideLayouts/slideLayout19.xml"/><Relationship Id="rId2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0ADE5-71E8-224A-8C3F-31F3CEC33EEC}" type="datetimeFigureOut">
              <a:rPr lang="en-US" smtClean="0"/>
              <a:t>5/22/17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680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title"/>
          </p:nvPr>
        </p:nvSpPr>
        <p:spPr>
          <a:xfrm>
            <a:off x="377775" y="3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b" anchorCtr="0"/>
          <a:lstStyle>
            <a:lvl1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1pPr>
            <a:lvl2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2pPr>
            <a:lvl3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3pPr>
            <a:lvl4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4pPr>
            <a:lvl5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5pPr>
            <a:lvl6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6pPr>
            <a:lvl7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7pPr>
            <a:lvl8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8pPr>
            <a:lvl9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9pPr>
          </a:lstStyle>
          <a:p>
            <a:r>
              <a:rPr lang="en-US"/>
              <a:t>ss</a:t>
            </a:r>
            <a:endParaRPr/>
          </a:p>
        </p:txBody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457200" y="760325"/>
            <a:ext cx="8229600" cy="39894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lvl1pPr rtl="0">
              <a:spcBef>
                <a:spcPts val="600"/>
              </a:spcBef>
              <a:buClr>
                <a:schemeClr val="dk1"/>
              </a:buClr>
              <a:buSzPct val="100000"/>
              <a:defRPr sz="3200">
                <a:solidFill>
                  <a:schemeClr val="dk1"/>
                </a:solidFill>
              </a:defRPr>
            </a:lvl1pPr>
            <a:lvl2pPr rtl="0">
              <a:spcBef>
                <a:spcPts val="480"/>
              </a:spcBef>
              <a:buClr>
                <a:schemeClr val="dk1"/>
              </a:buClr>
              <a:buSzPct val="100000"/>
              <a:defRPr sz="2800">
                <a:solidFill>
                  <a:schemeClr val="dk1"/>
                </a:solidFill>
              </a:defRPr>
            </a:lvl2pPr>
            <a:lvl3pPr rtl="0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 rtl="0">
              <a:spcBef>
                <a:spcPts val="360"/>
              </a:spcBef>
              <a:buClr>
                <a:schemeClr val="dk1"/>
              </a:buClr>
              <a:buSzPct val="100000"/>
              <a:defRPr sz="2200">
                <a:solidFill>
                  <a:schemeClr val="dk1"/>
                </a:solidFill>
              </a:defRPr>
            </a:lvl4pPr>
            <a:lvl5pPr rtl="0">
              <a:spcBef>
                <a:spcPts val="360"/>
              </a:spcBef>
              <a:buClr>
                <a:schemeClr val="dk1"/>
              </a:buClr>
              <a:buSzPct val="100000"/>
              <a:defRPr sz="2000">
                <a:solidFill>
                  <a:schemeClr val="dk1"/>
                </a:solidFill>
              </a:defRPr>
            </a:lvl5pPr>
            <a:lvl6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3" name="Shape 183"/>
          <p:cNvSpPr txBox="1">
            <a:spLocks noGrp="1"/>
          </p:cNvSpPr>
          <p:nvPr>
            <p:ph type="sldNum" idx="12"/>
          </p:nvPr>
        </p:nvSpPr>
        <p:spPr>
          <a:xfrm>
            <a:off x="8556838" y="4749850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ctr" anchorCtr="0">
            <a:noAutofit/>
          </a:bodyPr>
          <a:lstStyle>
            <a:lvl1pPr algn="r" rtl="0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 defTabSz="914118"/>
            <a:fld id="{00000000-1234-1234-1234-123412341234}" type="slidenum">
              <a:rPr lang="en-US" kern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pPr defTabSz="914118"/>
              <a:t>‹#›</a:t>
            </a:fld>
            <a:endParaRPr lang="en-US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147795993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3200" b="0" i="0" u="none" strike="noStrike" cap="none" baseline="0">
          <a:solidFill>
            <a:schemeClr val="bg1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title"/>
          </p:nvPr>
        </p:nvSpPr>
        <p:spPr>
          <a:xfrm>
            <a:off x="377775" y="3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b" anchorCtr="0"/>
          <a:lstStyle>
            <a:lvl1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1pPr>
            <a:lvl2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2pPr>
            <a:lvl3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3pPr>
            <a:lvl4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4pPr>
            <a:lvl5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5pPr>
            <a:lvl6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6pPr>
            <a:lvl7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7pPr>
            <a:lvl8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8pPr>
            <a:lvl9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9pPr>
          </a:lstStyle>
          <a:p>
            <a:r>
              <a:rPr lang="en-US"/>
              <a:t>ss</a:t>
            </a:r>
            <a:endParaRPr/>
          </a:p>
        </p:txBody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457200" y="760325"/>
            <a:ext cx="8229600" cy="39894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lvl1pPr rtl="0">
              <a:spcBef>
                <a:spcPts val="600"/>
              </a:spcBef>
              <a:buClr>
                <a:schemeClr val="dk1"/>
              </a:buClr>
              <a:buSzPct val="100000"/>
              <a:defRPr sz="3200">
                <a:solidFill>
                  <a:schemeClr val="dk1"/>
                </a:solidFill>
              </a:defRPr>
            </a:lvl1pPr>
            <a:lvl2pPr rtl="0">
              <a:spcBef>
                <a:spcPts val="480"/>
              </a:spcBef>
              <a:buClr>
                <a:schemeClr val="dk1"/>
              </a:buClr>
              <a:buSzPct val="100000"/>
              <a:defRPr sz="2800">
                <a:solidFill>
                  <a:schemeClr val="dk1"/>
                </a:solidFill>
              </a:defRPr>
            </a:lvl2pPr>
            <a:lvl3pPr rtl="0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 rtl="0">
              <a:spcBef>
                <a:spcPts val="360"/>
              </a:spcBef>
              <a:buClr>
                <a:schemeClr val="dk1"/>
              </a:buClr>
              <a:buSzPct val="100000"/>
              <a:defRPr sz="2200">
                <a:solidFill>
                  <a:schemeClr val="dk1"/>
                </a:solidFill>
              </a:defRPr>
            </a:lvl4pPr>
            <a:lvl5pPr rtl="0">
              <a:spcBef>
                <a:spcPts val="360"/>
              </a:spcBef>
              <a:buClr>
                <a:schemeClr val="dk1"/>
              </a:buClr>
              <a:buSzPct val="100000"/>
              <a:defRPr sz="2000">
                <a:solidFill>
                  <a:schemeClr val="dk1"/>
                </a:solidFill>
              </a:defRPr>
            </a:lvl5pPr>
            <a:lvl6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3" name="Shape 183"/>
          <p:cNvSpPr txBox="1">
            <a:spLocks noGrp="1"/>
          </p:cNvSpPr>
          <p:nvPr>
            <p:ph type="sldNum" idx="12"/>
          </p:nvPr>
        </p:nvSpPr>
        <p:spPr>
          <a:xfrm>
            <a:off x="8556838" y="4749850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ctr" anchorCtr="0">
            <a:noAutofit/>
          </a:bodyPr>
          <a:lstStyle>
            <a:lvl1pPr algn="r" rtl="0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 defTabSz="914118"/>
            <a:fld id="{00000000-1234-1234-1234-123412341234}" type="slidenum">
              <a:rPr lang="en-US" kern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pPr defTabSz="914118"/>
              <a:t>‹#›</a:t>
            </a:fld>
            <a:endParaRPr lang="en-US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27027305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  <p:sldLayoutId id="2147483678" r:id="rId2"/>
  </p:sldLayoutIdLst>
  <p:hf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3200" b="0" i="0" u="none" strike="noStrike" cap="none" baseline="0">
          <a:solidFill>
            <a:schemeClr val="bg1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title"/>
          </p:nvPr>
        </p:nvSpPr>
        <p:spPr>
          <a:xfrm>
            <a:off x="377775" y="3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b" anchorCtr="0"/>
          <a:lstStyle>
            <a:lvl1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1pPr>
            <a:lvl2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2pPr>
            <a:lvl3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3pPr>
            <a:lvl4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4pPr>
            <a:lvl5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5pPr>
            <a:lvl6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6pPr>
            <a:lvl7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7pPr>
            <a:lvl8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8pPr>
            <a:lvl9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9pPr>
          </a:lstStyle>
          <a:p>
            <a:r>
              <a:rPr lang="en-US"/>
              <a:t>ss</a:t>
            </a:r>
            <a:endParaRPr/>
          </a:p>
        </p:txBody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457200" y="760325"/>
            <a:ext cx="8229600" cy="39894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lvl1pPr rtl="0">
              <a:spcBef>
                <a:spcPts val="600"/>
              </a:spcBef>
              <a:buClr>
                <a:schemeClr val="dk1"/>
              </a:buClr>
              <a:buSzPct val="100000"/>
              <a:defRPr sz="3200">
                <a:solidFill>
                  <a:schemeClr val="dk1"/>
                </a:solidFill>
              </a:defRPr>
            </a:lvl1pPr>
            <a:lvl2pPr rtl="0">
              <a:spcBef>
                <a:spcPts val="480"/>
              </a:spcBef>
              <a:buClr>
                <a:schemeClr val="dk1"/>
              </a:buClr>
              <a:buSzPct val="100000"/>
              <a:defRPr sz="2800">
                <a:solidFill>
                  <a:schemeClr val="dk1"/>
                </a:solidFill>
              </a:defRPr>
            </a:lvl2pPr>
            <a:lvl3pPr rtl="0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 rtl="0">
              <a:spcBef>
                <a:spcPts val="360"/>
              </a:spcBef>
              <a:buClr>
                <a:schemeClr val="dk1"/>
              </a:buClr>
              <a:buSzPct val="100000"/>
              <a:defRPr sz="2200">
                <a:solidFill>
                  <a:schemeClr val="dk1"/>
                </a:solidFill>
              </a:defRPr>
            </a:lvl4pPr>
            <a:lvl5pPr rtl="0">
              <a:spcBef>
                <a:spcPts val="360"/>
              </a:spcBef>
              <a:buClr>
                <a:schemeClr val="dk1"/>
              </a:buClr>
              <a:buSzPct val="100000"/>
              <a:defRPr sz="2000">
                <a:solidFill>
                  <a:schemeClr val="dk1"/>
                </a:solidFill>
              </a:defRPr>
            </a:lvl5pPr>
            <a:lvl6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3" name="Shape 183"/>
          <p:cNvSpPr txBox="1">
            <a:spLocks noGrp="1"/>
          </p:cNvSpPr>
          <p:nvPr>
            <p:ph type="sldNum" idx="12"/>
          </p:nvPr>
        </p:nvSpPr>
        <p:spPr>
          <a:xfrm>
            <a:off x="8556838" y="4749850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ctr" anchorCtr="0">
            <a:noAutofit/>
          </a:bodyPr>
          <a:lstStyle>
            <a:lvl1pPr algn="r" rtl="0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 defTabSz="914118"/>
            <a:fld id="{00000000-1234-1234-1234-123412341234}" type="slidenum">
              <a:rPr lang="en-US" kern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pPr defTabSz="914118"/>
              <a:t>‹#›</a:t>
            </a:fld>
            <a:endParaRPr lang="en-US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257154035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</p:sldLayoutIdLst>
  <p:hf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3200" b="0" i="0" u="none" strike="noStrike" cap="none" baseline="0">
          <a:solidFill>
            <a:schemeClr val="bg1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title"/>
          </p:nvPr>
        </p:nvSpPr>
        <p:spPr>
          <a:xfrm>
            <a:off x="377775" y="3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b" anchorCtr="0"/>
          <a:lstStyle>
            <a:lvl1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1pPr>
            <a:lvl2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2pPr>
            <a:lvl3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3pPr>
            <a:lvl4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4pPr>
            <a:lvl5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5pPr>
            <a:lvl6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6pPr>
            <a:lvl7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7pPr>
            <a:lvl8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8pPr>
            <a:lvl9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9pPr>
          </a:lstStyle>
          <a:p>
            <a:r>
              <a:rPr lang="en-US"/>
              <a:t>ss</a:t>
            </a:r>
            <a:endParaRPr/>
          </a:p>
        </p:txBody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457200" y="760325"/>
            <a:ext cx="8229600" cy="39894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lvl1pPr rtl="0">
              <a:spcBef>
                <a:spcPts val="600"/>
              </a:spcBef>
              <a:buClr>
                <a:schemeClr val="dk1"/>
              </a:buClr>
              <a:buSzPct val="100000"/>
              <a:defRPr sz="3200">
                <a:solidFill>
                  <a:schemeClr val="dk1"/>
                </a:solidFill>
              </a:defRPr>
            </a:lvl1pPr>
            <a:lvl2pPr rtl="0">
              <a:spcBef>
                <a:spcPts val="480"/>
              </a:spcBef>
              <a:buClr>
                <a:schemeClr val="dk1"/>
              </a:buClr>
              <a:buSzPct val="100000"/>
              <a:defRPr sz="2800">
                <a:solidFill>
                  <a:schemeClr val="dk1"/>
                </a:solidFill>
              </a:defRPr>
            </a:lvl2pPr>
            <a:lvl3pPr rtl="0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 rtl="0">
              <a:spcBef>
                <a:spcPts val="360"/>
              </a:spcBef>
              <a:buClr>
                <a:schemeClr val="dk1"/>
              </a:buClr>
              <a:buSzPct val="100000"/>
              <a:defRPr sz="2200">
                <a:solidFill>
                  <a:schemeClr val="dk1"/>
                </a:solidFill>
              </a:defRPr>
            </a:lvl4pPr>
            <a:lvl5pPr rtl="0">
              <a:spcBef>
                <a:spcPts val="360"/>
              </a:spcBef>
              <a:buClr>
                <a:schemeClr val="dk1"/>
              </a:buClr>
              <a:buSzPct val="100000"/>
              <a:defRPr sz="2000">
                <a:solidFill>
                  <a:schemeClr val="dk1"/>
                </a:solidFill>
              </a:defRPr>
            </a:lvl5pPr>
            <a:lvl6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3" name="Shape 183"/>
          <p:cNvSpPr txBox="1">
            <a:spLocks noGrp="1"/>
          </p:cNvSpPr>
          <p:nvPr>
            <p:ph type="sldNum" idx="12"/>
          </p:nvPr>
        </p:nvSpPr>
        <p:spPr>
          <a:xfrm>
            <a:off x="8556858" y="4749850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ctr" anchorCtr="0">
            <a:noAutofit/>
          </a:bodyPr>
          <a:lstStyle>
            <a:lvl1pPr algn="r" rtl="0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 defTabSz="914118"/>
            <a:fld id="{00000000-1234-1234-1234-123412341234}" type="slidenum">
              <a:rPr lang="en-US" kern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pPr defTabSz="914118"/>
              <a:t>‹#›</a:t>
            </a:fld>
            <a:endParaRPr lang="en-US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23815424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hf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3200" b="0" i="0" u="none" strike="noStrike" cap="none" baseline="0">
          <a:solidFill>
            <a:schemeClr val="bg1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6.png"/><Relationship Id="rId3" Type="http://schemas.openxmlformats.org/officeDocument/2006/relationships/image" Target="../media/image4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SmKxsZ9iHtLHoEtvsntsJ98tLf_cYT_qXuuO7eAUtt4/edit?usp=sharing" TargetMode="External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3.jpe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extBox 7"/>
          <p:cNvSpPr txBox="1"/>
          <p:nvPr/>
        </p:nvSpPr>
        <p:spPr>
          <a:xfrm>
            <a:off x="90993" y="1742661"/>
            <a:ext cx="8574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2"/>
                </a:solidFill>
              </a:rPr>
              <a:t>Trellis Update</a:t>
            </a:r>
          </a:p>
        </p:txBody>
      </p:sp>
      <p:sp>
        <p:nvSpPr>
          <p:cNvPr id="9" name="Rectangle 8"/>
          <p:cNvSpPr/>
          <p:nvPr/>
        </p:nvSpPr>
        <p:spPr>
          <a:xfrm>
            <a:off x="2189945" y="2781023"/>
            <a:ext cx="4572000" cy="89255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US" sz="2800" b="1" dirty="0" smtClean="0">
                <a:solidFill>
                  <a:srgbClr val="FFFFFF"/>
                </a:solidFill>
                <a:latin typeface="Arial"/>
              </a:rPr>
              <a:t>Saurav Das</a:t>
            </a:r>
            <a:endParaRPr lang="en-US" sz="2800" b="1" dirty="0">
              <a:solidFill>
                <a:srgbClr val="FFFFFF"/>
              </a:solidFill>
              <a:latin typeface="Arial"/>
            </a:endParaRPr>
          </a:p>
          <a:p>
            <a:pPr lvl="0" algn="ctr">
              <a:spcBef>
                <a:spcPct val="20000"/>
              </a:spcBef>
            </a:pPr>
            <a:r>
              <a:rPr lang="en-US" sz="2000" b="1" dirty="0" smtClean="0">
                <a:solidFill>
                  <a:srgbClr val="FFFFFF"/>
                </a:solidFill>
                <a:latin typeface="Arial"/>
              </a:rPr>
              <a:t>Principal Architect, ONF</a:t>
            </a:r>
            <a:endParaRPr lang="en-US" sz="2400" b="1" dirty="0"/>
          </a:p>
        </p:txBody>
      </p:sp>
      <p:sp>
        <p:nvSpPr>
          <p:cNvPr id="10" name="Rectangle 9"/>
          <p:cNvSpPr/>
          <p:nvPr/>
        </p:nvSpPr>
        <p:spPr>
          <a:xfrm>
            <a:off x="2275735" y="3897405"/>
            <a:ext cx="5070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2000" dirty="0" smtClean="0">
                <a:solidFill>
                  <a:srgbClr val="FFFFFF"/>
                </a:solidFill>
                <a:latin typeface="Arial"/>
              </a:rPr>
              <a:t>With contributions from many others …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81570" cy="131465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086140"/>
            <a:ext cx="2807433" cy="24713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Shape 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72446" y="110324"/>
            <a:ext cx="548699" cy="5486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6770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7018138" y="1327600"/>
            <a:ext cx="21258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400" kern="0" dirty="0" smtClean="0">
                <a:solidFill>
                  <a:srgbClr val="963334"/>
                </a:solidFill>
                <a:latin typeface="Arial"/>
                <a:ea typeface="Arial"/>
                <a:cs typeface="Arial"/>
                <a:sym typeface="Arial"/>
              </a:rPr>
              <a:t>Datacenter </a:t>
            </a:r>
            <a:r>
              <a:rPr lang="en-US" sz="1400" kern="0" dirty="0">
                <a:solidFill>
                  <a:srgbClr val="963334"/>
                </a:solidFill>
                <a:latin typeface="Arial"/>
                <a:ea typeface="Arial"/>
                <a:cs typeface="Arial"/>
                <a:sym typeface="Arial"/>
              </a:rPr>
              <a:t>Leaf-Spine  Fabric Underlay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060108" y="2086297"/>
            <a:ext cx="1895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400" kern="0" dirty="0" smtClean="0">
                <a:solidFill>
                  <a:srgbClr val="963334"/>
                </a:solidFill>
                <a:latin typeface="Arial"/>
                <a:ea typeface="Arial"/>
                <a:cs typeface="Arial"/>
                <a:sym typeface="Arial"/>
              </a:rPr>
              <a:t>Virtual </a:t>
            </a:r>
            <a:r>
              <a:rPr lang="en-US" sz="1400" kern="0" dirty="0">
                <a:solidFill>
                  <a:srgbClr val="963334"/>
                </a:solidFill>
                <a:latin typeface="Arial"/>
                <a:ea typeface="Arial"/>
                <a:cs typeface="Arial"/>
                <a:sym typeface="Arial"/>
              </a:rPr>
              <a:t>Network Overlay</a:t>
            </a:r>
          </a:p>
        </p:txBody>
      </p:sp>
      <p:sp>
        <p:nvSpPr>
          <p:cNvPr id="3" name="Cloud 2"/>
          <p:cNvSpPr/>
          <p:nvPr/>
        </p:nvSpPr>
        <p:spPr>
          <a:xfrm flipV="1">
            <a:off x="3067647" y="985609"/>
            <a:ext cx="3817906" cy="1614558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grpSp>
        <p:nvGrpSpPr>
          <p:cNvPr id="6" name="Group 5"/>
          <p:cNvGrpSpPr/>
          <p:nvPr/>
        </p:nvGrpSpPr>
        <p:grpSpPr>
          <a:xfrm rot="10800000" flipV="1">
            <a:off x="3739466" y="1410646"/>
            <a:ext cx="2550975" cy="834636"/>
            <a:chOff x="1933703" y="3314714"/>
            <a:chExt cx="4412603" cy="1569475"/>
          </a:xfrm>
        </p:grpSpPr>
        <p:sp>
          <p:nvSpPr>
            <p:cNvPr id="7" name="Rounded Rectangle 6"/>
            <p:cNvSpPr/>
            <p:nvPr/>
          </p:nvSpPr>
          <p:spPr>
            <a:xfrm>
              <a:off x="1933703" y="4642758"/>
              <a:ext cx="711377" cy="2267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b="1" kern="0" dirty="0">
                <a:solidFill>
                  <a:srgbClr val="000000"/>
                </a:solidFill>
                <a:latin typeface="Calibri"/>
                <a:sym typeface="Arial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2828386" y="4636411"/>
              <a:ext cx="711377" cy="2267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b="1" kern="0" dirty="0">
                <a:solidFill>
                  <a:srgbClr val="000000"/>
                </a:solidFill>
                <a:latin typeface="Calibri"/>
                <a:sym typeface="Arial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3709088" y="4636411"/>
              <a:ext cx="711377" cy="2267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b="1" kern="0" dirty="0">
                <a:solidFill>
                  <a:srgbClr val="000000"/>
                </a:solidFill>
                <a:latin typeface="Calibri"/>
                <a:sym typeface="Arial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5634928" y="4386951"/>
              <a:ext cx="711377" cy="2267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b="1" kern="0" dirty="0">
                <a:solidFill>
                  <a:srgbClr val="000000"/>
                </a:solidFill>
                <a:latin typeface="Calibri"/>
                <a:sym typeface="Arial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5634929" y="4652743"/>
              <a:ext cx="711377" cy="2267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b="1" kern="0" dirty="0">
                <a:solidFill>
                  <a:srgbClr val="000000"/>
                </a:solidFill>
                <a:latin typeface="Calibri"/>
                <a:sym typeface="Arial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2676559" y="3318338"/>
              <a:ext cx="711377" cy="2267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b="1" kern="0" dirty="0">
                <a:solidFill>
                  <a:srgbClr val="000000"/>
                </a:solidFill>
                <a:latin typeface="Calibri"/>
                <a:sym typeface="Arial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3772825" y="3318338"/>
              <a:ext cx="711377" cy="2267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b="1" kern="0" dirty="0">
                <a:solidFill>
                  <a:srgbClr val="000000"/>
                </a:solidFill>
                <a:latin typeface="Calibri"/>
                <a:sym typeface="Arial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4869125" y="3314714"/>
              <a:ext cx="711377" cy="2267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b="1" kern="0" dirty="0">
                <a:solidFill>
                  <a:srgbClr val="000000"/>
                </a:solidFill>
                <a:latin typeface="Calibri"/>
                <a:sym typeface="Arial"/>
              </a:endParaRPr>
            </a:p>
          </p:txBody>
        </p:sp>
        <p:cxnSp>
          <p:nvCxnSpPr>
            <p:cNvPr id="15" name="Straight Connector 14"/>
            <p:cNvCxnSpPr>
              <a:stCxn id="20" idx="0"/>
              <a:endCxn id="12" idx="2"/>
            </p:cNvCxnSpPr>
            <p:nvPr/>
          </p:nvCxnSpPr>
          <p:spPr>
            <a:xfrm flipV="1">
              <a:off x="2289392" y="3545122"/>
              <a:ext cx="742856" cy="83184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21" idx="0"/>
              <a:endCxn id="12" idx="2"/>
            </p:cNvCxnSpPr>
            <p:nvPr/>
          </p:nvCxnSpPr>
          <p:spPr>
            <a:xfrm flipH="1" flipV="1">
              <a:off x="3032248" y="3545122"/>
              <a:ext cx="151826" cy="8254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22" idx="0"/>
              <a:endCxn id="12" idx="2"/>
            </p:cNvCxnSpPr>
            <p:nvPr/>
          </p:nvCxnSpPr>
          <p:spPr>
            <a:xfrm flipH="1" flipV="1">
              <a:off x="3032248" y="3545122"/>
              <a:ext cx="1032528" cy="8254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endCxn id="12" idx="2"/>
            </p:cNvCxnSpPr>
            <p:nvPr/>
          </p:nvCxnSpPr>
          <p:spPr>
            <a:xfrm flipH="1" flipV="1">
              <a:off x="3032248" y="3545122"/>
              <a:ext cx="1968163" cy="83366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10" idx="0"/>
              <a:endCxn id="12" idx="2"/>
            </p:cNvCxnSpPr>
            <p:nvPr/>
          </p:nvCxnSpPr>
          <p:spPr>
            <a:xfrm flipH="1" flipV="1">
              <a:off x="3032248" y="3545122"/>
              <a:ext cx="2958368" cy="84182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ounded Rectangle 19"/>
            <p:cNvSpPr/>
            <p:nvPr/>
          </p:nvSpPr>
          <p:spPr>
            <a:xfrm>
              <a:off x="1933703" y="4376966"/>
              <a:ext cx="711377" cy="2267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b="1" kern="0" dirty="0">
                <a:solidFill>
                  <a:srgbClr val="000000"/>
                </a:solidFill>
                <a:latin typeface="Calibri"/>
                <a:sym typeface="Arial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2828385" y="4370619"/>
              <a:ext cx="711377" cy="2267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b="1" kern="0" dirty="0">
                <a:solidFill>
                  <a:srgbClr val="000000"/>
                </a:solidFill>
                <a:latin typeface="Calibri"/>
                <a:sym typeface="Arial"/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3709087" y="4370619"/>
              <a:ext cx="711377" cy="2267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b="1" kern="0" dirty="0">
                <a:solidFill>
                  <a:srgbClr val="000000"/>
                </a:solidFill>
                <a:latin typeface="Calibri"/>
                <a:sym typeface="Arial"/>
              </a:endParaRPr>
            </a:p>
          </p:txBody>
        </p:sp>
        <p:cxnSp>
          <p:nvCxnSpPr>
            <p:cNvPr id="23" name="Straight Connector 22"/>
            <p:cNvCxnSpPr>
              <a:stCxn id="20" idx="0"/>
              <a:endCxn id="13" idx="2"/>
            </p:cNvCxnSpPr>
            <p:nvPr/>
          </p:nvCxnSpPr>
          <p:spPr>
            <a:xfrm flipV="1">
              <a:off x="2289392" y="3545122"/>
              <a:ext cx="1839122" cy="83184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21" idx="0"/>
              <a:endCxn id="13" idx="2"/>
            </p:cNvCxnSpPr>
            <p:nvPr/>
          </p:nvCxnSpPr>
          <p:spPr>
            <a:xfrm flipV="1">
              <a:off x="3184073" y="3545122"/>
              <a:ext cx="944440" cy="8254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22" idx="0"/>
              <a:endCxn id="13" idx="2"/>
            </p:cNvCxnSpPr>
            <p:nvPr/>
          </p:nvCxnSpPr>
          <p:spPr>
            <a:xfrm flipV="1">
              <a:off x="4064775" y="3545122"/>
              <a:ext cx="63738" cy="8254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endCxn id="13" idx="2"/>
            </p:cNvCxnSpPr>
            <p:nvPr/>
          </p:nvCxnSpPr>
          <p:spPr>
            <a:xfrm flipH="1" flipV="1">
              <a:off x="4128513" y="3545122"/>
              <a:ext cx="856518" cy="83366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10" idx="0"/>
              <a:endCxn id="13" idx="2"/>
            </p:cNvCxnSpPr>
            <p:nvPr/>
          </p:nvCxnSpPr>
          <p:spPr>
            <a:xfrm flipH="1" flipV="1">
              <a:off x="4128513" y="3545122"/>
              <a:ext cx="1862103" cy="84182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20" idx="0"/>
              <a:endCxn id="14" idx="2"/>
            </p:cNvCxnSpPr>
            <p:nvPr/>
          </p:nvCxnSpPr>
          <p:spPr>
            <a:xfrm flipV="1">
              <a:off x="2289391" y="3541498"/>
              <a:ext cx="2935422" cy="83546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21" idx="0"/>
              <a:endCxn id="14" idx="2"/>
            </p:cNvCxnSpPr>
            <p:nvPr/>
          </p:nvCxnSpPr>
          <p:spPr>
            <a:xfrm flipV="1">
              <a:off x="3184074" y="3541498"/>
              <a:ext cx="2040740" cy="82912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stCxn id="22" idx="0"/>
              <a:endCxn id="14" idx="2"/>
            </p:cNvCxnSpPr>
            <p:nvPr/>
          </p:nvCxnSpPr>
          <p:spPr>
            <a:xfrm flipV="1">
              <a:off x="4064776" y="3541498"/>
              <a:ext cx="1160038" cy="82912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endCxn id="14" idx="2"/>
            </p:cNvCxnSpPr>
            <p:nvPr/>
          </p:nvCxnSpPr>
          <p:spPr>
            <a:xfrm flipV="1">
              <a:off x="5097812" y="3541498"/>
              <a:ext cx="127002" cy="83728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10" idx="0"/>
              <a:endCxn id="14" idx="2"/>
            </p:cNvCxnSpPr>
            <p:nvPr/>
          </p:nvCxnSpPr>
          <p:spPr>
            <a:xfrm flipH="1" flipV="1">
              <a:off x="5224814" y="3541498"/>
              <a:ext cx="765803" cy="8454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ounded Rectangle 32"/>
            <p:cNvSpPr/>
            <p:nvPr/>
          </p:nvSpPr>
          <p:spPr>
            <a:xfrm>
              <a:off x="4742125" y="4657405"/>
              <a:ext cx="711377" cy="2267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b="1" kern="0" dirty="0">
                <a:solidFill>
                  <a:srgbClr val="000000"/>
                </a:solidFill>
                <a:latin typeface="Calibri"/>
                <a:sym typeface="Arial"/>
              </a:endParaRP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4742124" y="4391613"/>
              <a:ext cx="711377" cy="2267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b="1" kern="0" dirty="0">
                <a:solidFill>
                  <a:srgbClr val="000000"/>
                </a:solidFill>
                <a:latin typeface="Calibri"/>
                <a:sym typeface="Arial"/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 flipV="1">
            <a:off x="3587301" y="2234117"/>
            <a:ext cx="2827720" cy="790016"/>
            <a:chOff x="3587301" y="1314144"/>
            <a:chExt cx="2827720" cy="1053355"/>
          </a:xfrm>
        </p:grpSpPr>
        <p:grpSp>
          <p:nvGrpSpPr>
            <p:cNvPr id="43" name="Group 42"/>
            <p:cNvGrpSpPr/>
            <p:nvPr/>
          </p:nvGrpSpPr>
          <p:grpSpPr>
            <a:xfrm>
              <a:off x="3587301" y="1747791"/>
              <a:ext cx="660418" cy="619708"/>
              <a:chOff x="4198307" y="2555416"/>
              <a:chExt cx="660418" cy="619708"/>
            </a:xfrm>
          </p:grpSpPr>
          <p:cxnSp>
            <p:nvCxnSpPr>
              <p:cNvPr id="37" name="Straight Connector 36"/>
              <p:cNvCxnSpPr/>
              <p:nvPr/>
            </p:nvCxnSpPr>
            <p:spPr>
              <a:xfrm flipV="1">
                <a:off x="4553621" y="2566996"/>
                <a:ext cx="0" cy="60812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 flipH="1">
                <a:off x="4198307" y="2555416"/>
                <a:ext cx="660418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Group 43"/>
            <p:cNvGrpSpPr/>
            <p:nvPr/>
          </p:nvGrpSpPr>
          <p:grpSpPr>
            <a:xfrm>
              <a:off x="4701541" y="1744485"/>
              <a:ext cx="660418" cy="608128"/>
              <a:chOff x="4198307" y="2555416"/>
              <a:chExt cx="660418" cy="608128"/>
            </a:xfrm>
          </p:grpSpPr>
          <p:cxnSp>
            <p:nvCxnSpPr>
              <p:cNvPr id="45" name="Straight Connector 44"/>
              <p:cNvCxnSpPr/>
              <p:nvPr/>
            </p:nvCxnSpPr>
            <p:spPr>
              <a:xfrm flipV="1">
                <a:off x="4548210" y="2555416"/>
                <a:ext cx="0" cy="60812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 flipH="1">
                <a:off x="4198307" y="2555416"/>
                <a:ext cx="660418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" name="Group 46"/>
            <p:cNvGrpSpPr/>
            <p:nvPr/>
          </p:nvGrpSpPr>
          <p:grpSpPr>
            <a:xfrm>
              <a:off x="5754603" y="1744485"/>
              <a:ext cx="660418" cy="608128"/>
              <a:chOff x="4198307" y="2555416"/>
              <a:chExt cx="660418" cy="608128"/>
            </a:xfrm>
          </p:grpSpPr>
          <p:cxnSp>
            <p:nvCxnSpPr>
              <p:cNvPr id="48" name="Straight Connector 47"/>
              <p:cNvCxnSpPr/>
              <p:nvPr/>
            </p:nvCxnSpPr>
            <p:spPr>
              <a:xfrm flipV="1">
                <a:off x="4548210" y="2555416"/>
                <a:ext cx="0" cy="60812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 flipH="1">
                <a:off x="4198307" y="2555416"/>
                <a:ext cx="660418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1" name="Straight Connector 50"/>
            <p:cNvCxnSpPr/>
            <p:nvPr/>
          </p:nvCxnSpPr>
          <p:spPr>
            <a:xfrm flipV="1">
              <a:off x="3739465" y="1530968"/>
              <a:ext cx="0" cy="2135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V="1">
              <a:off x="4150720" y="1530968"/>
              <a:ext cx="0" cy="2135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V="1">
              <a:off x="4852816" y="1534274"/>
              <a:ext cx="0" cy="2135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V="1">
              <a:off x="5273326" y="1530968"/>
              <a:ext cx="0" cy="2135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V="1">
              <a:off x="5906250" y="1530968"/>
              <a:ext cx="0" cy="2135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angle 55"/>
            <p:cNvSpPr/>
            <p:nvPr/>
          </p:nvSpPr>
          <p:spPr>
            <a:xfrm>
              <a:off x="3595189" y="1314144"/>
              <a:ext cx="277858" cy="216824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FFFFFF"/>
                </a:solidFill>
                <a:latin typeface="Arial"/>
                <a:sym typeface="Arial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5134397" y="1314144"/>
              <a:ext cx="277858" cy="216824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FFFFFF"/>
                </a:solidFill>
                <a:latin typeface="Arial"/>
                <a:sym typeface="Arial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025447" y="1314144"/>
              <a:ext cx="277858" cy="21682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FFFFFF"/>
                </a:solidFill>
                <a:latin typeface="Arial"/>
                <a:sym typeface="Arial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5767321" y="1314144"/>
              <a:ext cx="277858" cy="21682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FFFFFF"/>
                </a:solidFill>
                <a:latin typeface="Arial"/>
                <a:sym typeface="Arial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713887" y="1314144"/>
              <a:ext cx="277858" cy="21682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FFFFFF"/>
                </a:solidFill>
                <a:latin typeface="Arial"/>
                <a:sym typeface="Arial"/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3854656" y="1651543"/>
              <a:ext cx="180873" cy="192495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FFFFFF"/>
                </a:solidFill>
                <a:latin typeface="Arial"/>
                <a:sym typeface="Arial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4953524" y="1648237"/>
              <a:ext cx="180873" cy="192495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FFFFFF"/>
                </a:solidFill>
                <a:latin typeface="Arial"/>
                <a:sym typeface="Arial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6014069" y="1658113"/>
              <a:ext cx="180873" cy="192495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FFFFFF"/>
                </a:solidFill>
                <a:latin typeface="Arial"/>
                <a:sym typeface="Arial"/>
              </a:endParaRPr>
            </a:p>
          </p:txBody>
        </p:sp>
        <p:cxnSp>
          <p:nvCxnSpPr>
            <p:cNvPr id="68" name="Curved Connector 67"/>
            <p:cNvCxnSpPr/>
            <p:nvPr/>
          </p:nvCxnSpPr>
          <p:spPr>
            <a:xfrm rot="5400000" flipH="1" flipV="1">
              <a:off x="4484777" y="1334915"/>
              <a:ext cx="3306" cy="1226765"/>
            </a:xfrm>
            <a:prstGeom prst="curvedConnector3">
              <a:avLst>
                <a:gd name="adj1" fmla="val -30912553"/>
              </a:avLst>
            </a:prstGeom>
            <a:ln>
              <a:prstDash val="sysDash"/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urved Connector 70"/>
            <p:cNvCxnSpPr/>
            <p:nvPr/>
          </p:nvCxnSpPr>
          <p:spPr>
            <a:xfrm rot="5400000" flipH="1" flipV="1">
              <a:off x="5565254" y="1338222"/>
              <a:ext cx="3306" cy="1226765"/>
            </a:xfrm>
            <a:prstGeom prst="curvedConnector3">
              <a:avLst>
                <a:gd name="adj1" fmla="val -30912553"/>
              </a:avLst>
            </a:prstGeom>
            <a:ln>
              <a:prstDash val="sysDash"/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TextBox 71"/>
          <p:cNvSpPr txBox="1"/>
          <p:nvPr/>
        </p:nvSpPr>
        <p:spPr>
          <a:xfrm>
            <a:off x="189783" y="1335161"/>
            <a:ext cx="2877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400" kern="0" dirty="0" smtClean="0">
                <a:solidFill>
                  <a:srgbClr val="963334"/>
                </a:solidFill>
                <a:latin typeface="Arial"/>
                <a:ea typeface="Arial"/>
                <a:cs typeface="Arial"/>
                <a:sym typeface="Arial"/>
              </a:rPr>
              <a:t>Unified </a:t>
            </a:r>
            <a:r>
              <a:rPr lang="en-US" sz="1400" kern="0" dirty="0">
                <a:solidFill>
                  <a:srgbClr val="963334"/>
                </a:solidFill>
                <a:latin typeface="Arial"/>
                <a:ea typeface="Arial"/>
                <a:cs typeface="Arial"/>
                <a:sym typeface="Arial"/>
              </a:rPr>
              <a:t>SDN Control</a:t>
            </a:r>
          </a:p>
          <a:p>
            <a:pPr defTabSz="914400"/>
            <a:r>
              <a:rPr lang="en-US" sz="1400" kern="0" dirty="0" smtClean="0">
                <a:solidFill>
                  <a:srgbClr val="963334"/>
                </a:solidFill>
                <a:latin typeface="Arial"/>
                <a:ea typeface="Arial"/>
                <a:cs typeface="Arial"/>
                <a:sym typeface="Arial"/>
              </a:rPr>
              <a:t>Of </a:t>
            </a:r>
            <a:r>
              <a:rPr lang="en-US" sz="1400" kern="0" dirty="0">
                <a:solidFill>
                  <a:srgbClr val="963334"/>
                </a:solidFill>
                <a:latin typeface="Arial"/>
                <a:ea typeface="Arial"/>
                <a:cs typeface="Arial"/>
                <a:sym typeface="Arial"/>
              </a:rPr>
              <a:t>U</a:t>
            </a:r>
            <a:r>
              <a:rPr lang="en-US" sz="1400" kern="0" dirty="0" smtClean="0">
                <a:solidFill>
                  <a:srgbClr val="963334"/>
                </a:solidFill>
                <a:latin typeface="Arial"/>
                <a:ea typeface="Arial"/>
                <a:cs typeface="Arial"/>
                <a:sym typeface="Arial"/>
              </a:rPr>
              <a:t>nderlay </a:t>
            </a:r>
            <a:r>
              <a:rPr lang="en-US" sz="1400" kern="0" dirty="0">
                <a:solidFill>
                  <a:srgbClr val="963334"/>
                </a:solidFill>
                <a:latin typeface="Arial"/>
                <a:ea typeface="Arial"/>
                <a:cs typeface="Arial"/>
                <a:sym typeface="Arial"/>
              </a:rPr>
              <a:t>&amp; </a:t>
            </a:r>
            <a:r>
              <a:rPr lang="en-US" sz="1400" kern="0" dirty="0" smtClean="0">
                <a:solidFill>
                  <a:srgbClr val="963334"/>
                </a:solidFill>
                <a:latin typeface="Arial"/>
                <a:ea typeface="Arial"/>
                <a:cs typeface="Arial"/>
                <a:sym typeface="Arial"/>
              </a:rPr>
              <a:t>Overlay</a:t>
            </a:r>
            <a:endParaRPr lang="en-US" sz="1400" kern="0" dirty="0">
              <a:solidFill>
                <a:srgbClr val="96333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92931" y="1947888"/>
            <a:ext cx="2261315" cy="770438"/>
          </a:xfrm>
          <a:prstGeom prst="roundRect">
            <a:avLst/>
          </a:prstGeom>
          <a:solidFill>
            <a:srgbClr val="993333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90000"/>
              </a:lnSpc>
            </a:pPr>
            <a:r>
              <a:rPr lang="en-US" kern="0" dirty="0">
                <a:solidFill>
                  <a:srgbClr val="FFFFFF"/>
                </a:solidFill>
                <a:latin typeface="Calibri"/>
                <a:sym typeface="Arial"/>
              </a:rPr>
              <a:t>ONOS </a:t>
            </a:r>
          </a:p>
          <a:p>
            <a:pPr algn="ctr" defTabSz="914400">
              <a:lnSpc>
                <a:spcPct val="90000"/>
              </a:lnSpc>
            </a:pPr>
            <a:r>
              <a:rPr lang="en-US" kern="0" dirty="0">
                <a:solidFill>
                  <a:srgbClr val="FFFFFF"/>
                </a:solidFill>
                <a:latin typeface="Calibri"/>
                <a:sym typeface="Arial"/>
              </a:rPr>
              <a:t>Controller Cluster &amp; Apps</a:t>
            </a:r>
          </a:p>
        </p:txBody>
      </p:sp>
      <p:cxnSp>
        <p:nvCxnSpPr>
          <p:cNvPr id="75" name="Straight Arrow Connector 74"/>
          <p:cNvCxnSpPr>
            <a:stCxn id="73" idx="3"/>
          </p:cNvCxnSpPr>
          <p:nvPr/>
        </p:nvCxnSpPr>
        <p:spPr>
          <a:xfrm flipV="1">
            <a:off x="2354245" y="1830744"/>
            <a:ext cx="1177124" cy="5023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73" idx="3"/>
          </p:cNvCxnSpPr>
          <p:nvPr/>
        </p:nvCxnSpPr>
        <p:spPr>
          <a:xfrm>
            <a:off x="2354245" y="2333107"/>
            <a:ext cx="1240944" cy="33395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688020" y="4703760"/>
            <a:ext cx="76590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000" b="1" kern="0" dirty="0">
                <a:solidFill>
                  <a:srgbClr val="3A81BA"/>
                </a:solidFill>
                <a:latin typeface="Arial"/>
                <a:ea typeface="Arial"/>
                <a:cs typeface="Arial"/>
                <a:sym typeface="Arial"/>
              </a:rPr>
              <a:t>Trellis is the enabling Network Infrastructure for CORD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92930" y="3388796"/>
            <a:ext cx="9051070" cy="1216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600" kern="0" dirty="0" smtClean="0">
                <a:solidFill>
                  <a:srgbClr val="963334"/>
                </a:solidFill>
                <a:latin typeface="Arial"/>
                <a:ea typeface="Arial"/>
                <a:cs typeface="Arial"/>
                <a:sym typeface="Arial"/>
              </a:rPr>
              <a:t>Trellis Provides Common </a:t>
            </a:r>
            <a:r>
              <a:rPr lang="en-US" sz="1600" kern="0" dirty="0">
                <a:solidFill>
                  <a:srgbClr val="963334"/>
                </a:solidFill>
                <a:latin typeface="Arial"/>
                <a:ea typeface="Arial"/>
                <a:cs typeface="Arial"/>
                <a:sym typeface="Arial"/>
              </a:rPr>
              <a:t>control </a:t>
            </a:r>
            <a:r>
              <a:rPr lang="en-US" sz="1600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over underlay &amp; overlay </a:t>
            </a:r>
            <a:r>
              <a:rPr lang="en-US" sz="1600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networks, including</a:t>
            </a:r>
            <a:endParaRPr lang="en-US" sz="16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880" indent="137160" defTabSz="914400">
              <a:lnSpc>
                <a:spcPct val="120000"/>
              </a:lnSpc>
              <a:buFont typeface="Arial"/>
              <a:buChar char="•"/>
            </a:pPr>
            <a:r>
              <a:rPr lang="en-US" sz="1600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Service Composition for Tenant Networks</a:t>
            </a:r>
          </a:p>
          <a:p>
            <a:pPr marL="182880" indent="137160" defTabSz="914400">
              <a:lnSpc>
                <a:spcPct val="120000"/>
              </a:lnSpc>
              <a:buFont typeface="Arial"/>
              <a:buChar char="•"/>
            </a:pPr>
            <a:r>
              <a:rPr lang="en-US" sz="1600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Distributed </a:t>
            </a:r>
            <a:r>
              <a:rPr lang="en-US" sz="1600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Virtual </a:t>
            </a:r>
            <a:r>
              <a:rPr lang="en-US" sz="1600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Routing </a:t>
            </a:r>
            <a:endParaRPr lang="en-US" sz="16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880" indent="137160" defTabSz="914400">
              <a:lnSpc>
                <a:spcPct val="120000"/>
              </a:lnSpc>
              <a:buFont typeface="Arial"/>
              <a:buChar char="•"/>
            </a:pPr>
            <a:r>
              <a:rPr lang="en-US" sz="1600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Optimized </a:t>
            </a:r>
            <a:r>
              <a:rPr lang="en-US" sz="1600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Delivery </a:t>
            </a:r>
            <a:r>
              <a:rPr lang="en-US" sz="1600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 </a:t>
            </a:r>
            <a:r>
              <a:rPr lang="en-US" sz="1600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Multicast </a:t>
            </a:r>
            <a:r>
              <a:rPr lang="en-US" sz="1600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r>
              <a:rPr lang="en-US" sz="1600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raffic Streams</a:t>
            </a:r>
            <a:endParaRPr lang="en-US" sz="16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Shape 22"/>
          <p:cNvSpPr/>
          <p:nvPr/>
        </p:nvSpPr>
        <p:spPr>
          <a:xfrm>
            <a:off x="0" y="2"/>
            <a:ext cx="9144000" cy="752593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defTabSz="914400"/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" name="Shape 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6" y="110324"/>
            <a:ext cx="548699" cy="548699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Title 1"/>
          <p:cNvSpPr>
            <a:spLocks noGrp="1"/>
          </p:cNvSpPr>
          <p:nvPr>
            <p:ph type="title"/>
          </p:nvPr>
        </p:nvSpPr>
        <p:spPr>
          <a:xfrm>
            <a:off x="311704" y="87561"/>
            <a:ext cx="8520599" cy="572699"/>
          </a:xfrm>
        </p:spPr>
        <p:txBody>
          <a:bodyPr vert="horz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z="3200" dirty="0" smtClean="0">
                <a:latin typeface="Calibri (Heading)"/>
                <a:cs typeface="Calibri (Heading)"/>
              </a:rPr>
              <a:t>What is Trellis?</a:t>
            </a:r>
            <a:endParaRPr lang="en-US" sz="3200" dirty="0">
              <a:latin typeface="Calibri (Heading)"/>
              <a:cs typeface="Calibri (Heading)"/>
            </a:endParaRPr>
          </a:p>
        </p:txBody>
      </p:sp>
    </p:spTree>
    <p:extLst>
      <p:ext uri="{BB962C8B-B14F-4D97-AF65-F5344CB8AC3E}">
        <p14:creationId xmlns:p14="http://schemas.microsoft.com/office/powerpoint/2010/main" val="397869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65" grpId="0"/>
      <p:bldP spid="3" grpId="0" animBg="1"/>
      <p:bldP spid="72" grpId="0"/>
      <p:bldP spid="73" grpId="0" animBg="1"/>
      <p:bldP spid="87" grpId="0"/>
      <p:bldP spid="8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102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844" y="3800277"/>
            <a:ext cx="1030596" cy="1235256"/>
          </a:xfrm>
          <a:prstGeom prst="rect">
            <a:avLst/>
          </a:prstGeom>
        </p:spPr>
      </p:pic>
      <p:pic>
        <p:nvPicPr>
          <p:cNvPr id="104" name="Picture 103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407" y="3800277"/>
            <a:ext cx="1030596" cy="1235256"/>
          </a:xfrm>
          <a:prstGeom prst="rect">
            <a:avLst/>
          </a:prstGeom>
        </p:spPr>
      </p:pic>
      <p:pic>
        <p:nvPicPr>
          <p:cNvPr id="105" name="Picture 104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217" y="3800277"/>
            <a:ext cx="1030596" cy="1235256"/>
          </a:xfrm>
          <a:prstGeom prst="rect">
            <a:avLst/>
          </a:prstGeom>
        </p:spPr>
      </p:pic>
      <p:pic>
        <p:nvPicPr>
          <p:cNvPr id="106" name="Picture 105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910" y="3800277"/>
            <a:ext cx="1030596" cy="1235256"/>
          </a:xfrm>
          <a:prstGeom prst="rect">
            <a:avLst/>
          </a:prstGeom>
        </p:spPr>
      </p:pic>
      <p:pic>
        <p:nvPicPr>
          <p:cNvPr id="76" name="Picture 75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29" y="3794503"/>
            <a:ext cx="1030596" cy="1235256"/>
          </a:xfrm>
          <a:prstGeom prst="rect">
            <a:avLst/>
          </a:prstGeom>
        </p:spPr>
      </p:pic>
      <p:grpSp>
        <p:nvGrpSpPr>
          <p:cNvPr id="100" name="Group 99"/>
          <p:cNvGrpSpPr/>
          <p:nvPr/>
        </p:nvGrpSpPr>
        <p:grpSpPr>
          <a:xfrm>
            <a:off x="360284" y="4046939"/>
            <a:ext cx="1244861" cy="764965"/>
            <a:chOff x="433748" y="4822049"/>
            <a:chExt cx="1244861" cy="1019953"/>
          </a:xfrm>
        </p:grpSpPr>
        <p:sp>
          <p:nvSpPr>
            <p:cNvPr id="75" name="Rectangle 74"/>
            <p:cNvSpPr/>
            <p:nvPr/>
          </p:nvSpPr>
          <p:spPr>
            <a:xfrm>
              <a:off x="975743" y="4822049"/>
              <a:ext cx="702866" cy="1019953"/>
            </a:xfrm>
            <a:prstGeom prst="rect">
              <a:avLst/>
            </a:prstGeom>
            <a:solidFill>
              <a:srgbClr val="D6E6F2"/>
            </a:solidFill>
            <a:ln w="3175">
              <a:solidFill>
                <a:schemeClr val="bg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29" tIns="45665" rIns="91329" bIns="45665" rtlCol="0" anchor="ctr"/>
            <a:lstStyle/>
            <a:p>
              <a:pPr algn="ctr" defTabSz="913892"/>
              <a:r>
                <a:rPr lang="en-US" sz="1400" b="1" kern="0" dirty="0">
                  <a:solidFill>
                    <a:srgbClr val="963334">
                      <a:lumMod val="75000"/>
                    </a:srgbClr>
                  </a:solidFill>
                  <a:latin typeface="Calibri"/>
                  <a:cs typeface="Calibri"/>
                  <a:sym typeface="Arial"/>
                  <a:rtl val="0"/>
                </a:rPr>
                <a:t>R,E,M-Access</a:t>
              </a:r>
            </a:p>
          </p:txBody>
        </p:sp>
        <p:cxnSp>
          <p:nvCxnSpPr>
            <p:cNvPr id="78" name="Straight Connector 77"/>
            <p:cNvCxnSpPr/>
            <p:nvPr/>
          </p:nvCxnSpPr>
          <p:spPr>
            <a:xfrm>
              <a:off x="433748" y="5002696"/>
              <a:ext cx="541999" cy="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442587" y="5155096"/>
              <a:ext cx="541999" cy="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453632" y="5287612"/>
              <a:ext cx="541999" cy="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451430" y="5417925"/>
              <a:ext cx="541999" cy="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449228" y="5559283"/>
              <a:ext cx="541999" cy="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TextBox 83"/>
          <p:cNvSpPr txBox="1"/>
          <p:nvPr/>
        </p:nvSpPr>
        <p:spPr>
          <a:xfrm>
            <a:off x="-152400" y="4586398"/>
            <a:ext cx="92216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1600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Access</a:t>
            </a:r>
          </a:p>
          <a:p>
            <a:pPr algn="r" defTabSz="914400"/>
            <a:r>
              <a:rPr lang="en-US" sz="1600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Links</a:t>
            </a:r>
            <a:endParaRPr lang="en-US" sz="16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" name="Picture 86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674" y="3786220"/>
            <a:ext cx="1030596" cy="1235256"/>
          </a:xfrm>
          <a:prstGeom prst="rect">
            <a:avLst/>
          </a:prstGeom>
        </p:spPr>
      </p:pic>
      <p:sp>
        <p:nvSpPr>
          <p:cNvPr id="102" name="Rounded Rectangle 101"/>
          <p:cNvSpPr/>
          <p:nvPr/>
        </p:nvSpPr>
        <p:spPr>
          <a:xfrm>
            <a:off x="974553" y="1881310"/>
            <a:ext cx="7052578" cy="40504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7F7F7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2000" b="1" kern="0" dirty="0" smtClean="0">
                <a:solidFill>
                  <a:srgbClr val="000000"/>
                </a:solidFill>
                <a:latin typeface="Calibri"/>
                <a:sym typeface="Arial"/>
              </a:rPr>
              <a:t>ONOS</a:t>
            </a:r>
            <a:endParaRPr lang="en-US" sz="2000" b="1" kern="0" dirty="0">
              <a:solidFill>
                <a:srgbClr val="000000"/>
              </a:solidFill>
              <a:latin typeface="Calibri"/>
              <a:sym typeface="Arial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897262" y="1298598"/>
            <a:ext cx="1134085" cy="50934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400" b="1" kern="0" dirty="0" err="1" smtClean="0">
                <a:solidFill>
                  <a:srgbClr val="000000"/>
                </a:solidFill>
                <a:latin typeface="Arial"/>
                <a:sym typeface="Arial"/>
              </a:rPr>
              <a:t>vRouter</a:t>
            </a:r>
            <a:endParaRPr lang="en-US" sz="1400" b="1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108" name="Rounded Rectangle 107"/>
          <p:cNvSpPr/>
          <p:nvPr/>
        </p:nvSpPr>
        <p:spPr>
          <a:xfrm>
            <a:off x="982335" y="1315716"/>
            <a:ext cx="1134085" cy="50934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400" b="1" kern="0">
                <a:solidFill>
                  <a:srgbClr val="000000"/>
                </a:solidFill>
                <a:latin typeface="Arial"/>
                <a:sym typeface="Arial"/>
              </a:rPr>
              <a:t>Other Apps</a:t>
            </a:r>
          </a:p>
        </p:txBody>
      </p:sp>
      <p:sp>
        <p:nvSpPr>
          <p:cNvPr id="109" name="Rounded Rectangle 108"/>
          <p:cNvSpPr/>
          <p:nvPr/>
        </p:nvSpPr>
        <p:spPr>
          <a:xfrm>
            <a:off x="3911222" y="1305150"/>
            <a:ext cx="1525323" cy="50934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400" b="1" kern="0">
                <a:solidFill>
                  <a:srgbClr val="000000"/>
                </a:solidFill>
                <a:latin typeface="Arial"/>
                <a:sym typeface="Arial"/>
              </a:rPr>
              <a:t>Overlay</a:t>
            </a:r>
          </a:p>
          <a:p>
            <a:pPr algn="ctr" defTabSz="914400"/>
            <a:r>
              <a:rPr lang="en-US" sz="1400" b="1" kern="0">
                <a:solidFill>
                  <a:srgbClr val="000000"/>
                </a:solidFill>
                <a:latin typeface="Arial"/>
                <a:sym typeface="Arial"/>
              </a:rPr>
              <a:t>Control</a:t>
            </a:r>
          </a:p>
        </p:txBody>
      </p:sp>
      <p:sp>
        <p:nvSpPr>
          <p:cNvPr id="110" name="Rounded Rectangle 109"/>
          <p:cNvSpPr/>
          <p:nvPr/>
        </p:nvSpPr>
        <p:spPr>
          <a:xfrm>
            <a:off x="5520507" y="1307844"/>
            <a:ext cx="1284897" cy="50934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400" b="1" kern="0">
                <a:solidFill>
                  <a:srgbClr val="000000"/>
                </a:solidFill>
                <a:latin typeface="Arial"/>
                <a:sym typeface="Arial"/>
              </a:rPr>
              <a:t>Underlay Control</a:t>
            </a:r>
          </a:p>
        </p:txBody>
      </p:sp>
      <p:sp>
        <p:nvSpPr>
          <p:cNvPr id="111" name="Rounded Rectangle 110"/>
          <p:cNvSpPr/>
          <p:nvPr/>
        </p:nvSpPr>
        <p:spPr>
          <a:xfrm>
            <a:off x="2191177" y="1305150"/>
            <a:ext cx="1072637" cy="50934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400" b="1" kern="0">
                <a:solidFill>
                  <a:srgbClr val="000000"/>
                </a:solidFill>
                <a:latin typeface="Arial"/>
                <a:sym typeface="Arial"/>
              </a:rPr>
              <a:t>Other</a:t>
            </a:r>
          </a:p>
          <a:p>
            <a:pPr algn="ctr" defTabSz="914400"/>
            <a:r>
              <a:rPr lang="en-US" sz="1400" b="1" kern="0">
                <a:solidFill>
                  <a:srgbClr val="000000"/>
                </a:solidFill>
                <a:latin typeface="Arial"/>
                <a:sym typeface="Arial"/>
              </a:rPr>
              <a:t>Apps</a:t>
            </a:r>
          </a:p>
        </p:txBody>
      </p:sp>
      <p:sp>
        <p:nvSpPr>
          <p:cNvPr id="112" name="Rounded Rectangle 111"/>
          <p:cNvSpPr/>
          <p:nvPr/>
        </p:nvSpPr>
        <p:spPr>
          <a:xfrm>
            <a:off x="974553" y="803186"/>
            <a:ext cx="7052578" cy="40504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F7F7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2000" b="1" kern="0" dirty="0" smtClean="0">
                <a:solidFill>
                  <a:srgbClr val="000000"/>
                </a:solidFill>
                <a:latin typeface="Calibri"/>
                <a:sym typeface="Arial"/>
              </a:rPr>
              <a:t>XOS</a:t>
            </a:r>
            <a:endParaRPr lang="en-US" sz="2000" b="1" kern="0" dirty="0">
              <a:solidFill>
                <a:srgbClr val="000000"/>
              </a:solidFill>
              <a:latin typeface="Calibri"/>
              <a:sym typeface="Arial"/>
            </a:endParaRPr>
          </a:p>
        </p:txBody>
      </p:sp>
      <p:sp>
        <p:nvSpPr>
          <p:cNvPr id="113" name="Rounded Rectangle 112"/>
          <p:cNvSpPr/>
          <p:nvPr/>
        </p:nvSpPr>
        <p:spPr>
          <a:xfrm>
            <a:off x="2106003" y="4361222"/>
            <a:ext cx="473833" cy="156248"/>
          </a:xfrm>
          <a:prstGeom prst="roundRect">
            <a:avLst/>
          </a:prstGeom>
          <a:solidFill>
            <a:srgbClr val="2B5DC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vSG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14" name="Rounded Rectangle 113"/>
          <p:cNvSpPr/>
          <p:nvPr/>
        </p:nvSpPr>
        <p:spPr>
          <a:xfrm>
            <a:off x="2106003" y="4573772"/>
            <a:ext cx="473833" cy="159074"/>
          </a:xfrm>
          <a:prstGeom prst="roundRect">
            <a:avLst/>
          </a:prstGeom>
          <a:solidFill>
            <a:srgbClr val="2B5DC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vSG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15" name="Rounded Rectangle 114"/>
          <p:cNvSpPr/>
          <p:nvPr/>
        </p:nvSpPr>
        <p:spPr>
          <a:xfrm>
            <a:off x="2116498" y="4788286"/>
            <a:ext cx="473833" cy="156561"/>
          </a:xfrm>
          <a:prstGeom prst="roundRect">
            <a:avLst/>
          </a:prstGeom>
          <a:solidFill>
            <a:srgbClr val="2B5DC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vSG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16" name="Rounded Rectangle 115"/>
          <p:cNvSpPr/>
          <p:nvPr/>
        </p:nvSpPr>
        <p:spPr>
          <a:xfrm>
            <a:off x="3542194" y="4355608"/>
            <a:ext cx="473833" cy="151090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17" name="Rounded Rectangle 116"/>
          <p:cNvSpPr/>
          <p:nvPr/>
        </p:nvSpPr>
        <p:spPr>
          <a:xfrm>
            <a:off x="4873081" y="4588310"/>
            <a:ext cx="473833" cy="1271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18" name="Rounded Rectangle 117"/>
          <p:cNvSpPr/>
          <p:nvPr/>
        </p:nvSpPr>
        <p:spPr>
          <a:xfrm>
            <a:off x="6179597" y="4396112"/>
            <a:ext cx="473833" cy="146117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19" name="Rounded Rectangle 118"/>
          <p:cNvSpPr/>
          <p:nvPr/>
        </p:nvSpPr>
        <p:spPr>
          <a:xfrm>
            <a:off x="4861429" y="4389833"/>
            <a:ext cx="473833" cy="150652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0" name="Rounded Rectangle 119"/>
          <p:cNvSpPr/>
          <p:nvPr/>
        </p:nvSpPr>
        <p:spPr>
          <a:xfrm>
            <a:off x="6190986" y="4596714"/>
            <a:ext cx="473833" cy="144341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1" name="Rounded Rectangle 120"/>
          <p:cNvSpPr/>
          <p:nvPr/>
        </p:nvSpPr>
        <p:spPr>
          <a:xfrm>
            <a:off x="7486206" y="4611926"/>
            <a:ext cx="473833" cy="120920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2" name="Rounded Rectangle 121"/>
          <p:cNvSpPr/>
          <p:nvPr/>
        </p:nvSpPr>
        <p:spPr>
          <a:xfrm>
            <a:off x="3542194" y="4572566"/>
            <a:ext cx="473833" cy="124631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3" name="Rounded Rectangle 122"/>
          <p:cNvSpPr/>
          <p:nvPr/>
        </p:nvSpPr>
        <p:spPr>
          <a:xfrm>
            <a:off x="4862565" y="4773540"/>
            <a:ext cx="473833" cy="146117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4" name="Rounded Rectangle 123"/>
          <p:cNvSpPr/>
          <p:nvPr/>
        </p:nvSpPr>
        <p:spPr>
          <a:xfrm>
            <a:off x="6180491" y="4794196"/>
            <a:ext cx="473833" cy="138114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5" name="Rounded Rectangle 124"/>
          <p:cNvSpPr/>
          <p:nvPr/>
        </p:nvSpPr>
        <p:spPr>
          <a:xfrm>
            <a:off x="7486206" y="4786324"/>
            <a:ext cx="473833" cy="131997"/>
          </a:xfrm>
          <a:prstGeom prst="round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6" name="Rounded Rectangle 125"/>
          <p:cNvSpPr/>
          <p:nvPr/>
        </p:nvSpPr>
        <p:spPr>
          <a:xfrm>
            <a:off x="3533823" y="4770580"/>
            <a:ext cx="473833" cy="132688"/>
          </a:xfrm>
          <a:prstGeom prst="round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7" name="Rounded Rectangle 126"/>
          <p:cNvSpPr/>
          <p:nvPr/>
        </p:nvSpPr>
        <p:spPr>
          <a:xfrm>
            <a:off x="7477205" y="4422234"/>
            <a:ext cx="473833" cy="134595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2064023" y="4125975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95" name="Oval 94"/>
          <p:cNvSpPr/>
          <p:nvPr/>
        </p:nvSpPr>
        <p:spPr>
          <a:xfrm>
            <a:off x="3489718" y="4133840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97" name="Oval 96"/>
          <p:cNvSpPr/>
          <p:nvPr/>
        </p:nvSpPr>
        <p:spPr>
          <a:xfrm>
            <a:off x="4859769" y="4162765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98" name="Oval 97"/>
          <p:cNvSpPr/>
          <p:nvPr/>
        </p:nvSpPr>
        <p:spPr>
          <a:xfrm>
            <a:off x="6161659" y="4162765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99" name="Oval 98"/>
          <p:cNvSpPr/>
          <p:nvPr/>
        </p:nvSpPr>
        <p:spPr>
          <a:xfrm>
            <a:off x="7461325" y="4162765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37355" y="4853755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1200" kern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grpSp>
        <p:nvGrpSpPr>
          <p:cNvPr id="56" name="Group 55"/>
          <p:cNvGrpSpPr/>
          <p:nvPr/>
        </p:nvGrpSpPr>
        <p:grpSpPr>
          <a:xfrm>
            <a:off x="795727" y="2566833"/>
            <a:ext cx="7834542" cy="1468724"/>
            <a:chOff x="795727" y="3296455"/>
            <a:chExt cx="7834542" cy="1958298"/>
          </a:xfrm>
        </p:grpSpPr>
        <p:grpSp>
          <p:nvGrpSpPr>
            <p:cNvPr id="6" name="Group 5"/>
            <p:cNvGrpSpPr/>
            <p:nvPr/>
          </p:nvGrpSpPr>
          <p:grpSpPr>
            <a:xfrm>
              <a:off x="795727" y="3296455"/>
              <a:ext cx="7045731" cy="1730339"/>
              <a:chOff x="2005472" y="3314714"/>
              <a:chExt cx="4863371" cy="1569475"/>
            </a:xfrm>
          </p:grpSpPr>
          <p:sp>
            <p:nvSpPr>
              <p:cNvPr id="14" name="Rounded Rectangle 13"/>
              <p:cNvSpPr/>
              <p:nvPr/>
            </p:nvSpPr>
            <p:spPr>
              <a:xfrm>
                <a:off x="2828386" y="4636411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b="1" kern="0" dirty="0">
                    <a:solidFill>
                      <a:srgbClr val="000000"/>
                    </a:solidFill>
                    <a:latin typeface="Calibri"/>
                    <a:sym typeface="Arial"/>
                  </a:rPr>
                  <a:t>White Box</a:t>
                </a:r>
              </a:p>
            </p:txBody>
          </p:sp>
          <p:sp>
            <p:nvSpPr>
              <p:cNvPr id="15" name="Rounded Rectangle 14"/>
              <p:cNvSpPr/>
              <p:nvPr/>
            </p:nvSpPr>
            <p:spPr>
              <a:xfrm>
                <a:off x="3709088" y="4636411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b="1" kern="0" dirty="0">
                    <a:solidFill>
                      <a:srgbClr val="000000"/>
                    </a:solidFill>
                    <a:latin typeface="Calibri"/>
                    <a:sym typeface="Arial"/>
                  </a:rPr>
                  <a:t>White Box</a:t>
                </a:r>
              </a:p>
            </p:txBody>
          </p:sp>
          <p:sp>
            <p:nvSpPr>
              <p:cNvPr id="16" name="Rounded Rectangle 15"/>
              <p:cNvSpPr/>
              <p:nvPr/>
            </p:nvSpPr>
            <p:spPr>
              <a:xfrm>
                <a:off x="5634928" y="4386951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b="1" kern="0" dirty="0">
                    <a:solidFill>
                      <a:srgbClr val="000000"/>
                    </a:solidFill>
                    <a:latin typeface="Calibri"/>
                    <a:sym typeface="Arial"/>
                  </a:rPr>
                  <a:t>White Box</a:t>
                </a:r>
              </a:p>
            </p:txBody>
          </p:sp>
          <p:sp>
            <p:nvSpPr>
              <p:cNvPr id="17" name="Rounded Rectangle 16"/>
              <p:cNvSpPr/>
              <p:nvPr/>
            </p:nvSpPr>
            <p:spPr>
              <a:xfrm>
                <a:off x="5634929" y="4652743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b="1" kern="0" dirty="0">
                    <a:solidFill>
                      <a:srgbClr val="000000"/>
                    </a:solidFill>
                    <a:latin typeface="Calibri"/>
                    <a:sym typeface="Arial"/>
                  </a:rPr>
                  <a:t>White Box</a:t>
                </a:r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2773960" y="3318338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b="1" kern="0" dirty="0">
                    <a:solidFill>
                      <a:srgbClr val="000000"/>
                    </a:solidFill>
                    <a:latin typeface="Calibri"/>
                    <a:sym typeface="Arial"/>
                  </a:rPr>
                  <a:t>White Box</a:t>
                </a:r>
              </a:p>
            </p:txBody>
          </p:sp>
          <p:sp>
            <p:nvSpPr>
              <p:cNvPr id="20" name="Rounded Rectangle 19"/>
              <p:cNvSpPr/>
              <p:nvPr/>
            </p:nvSpPr>
            <p:spPr>
              <a:xfrm>
                <a:off x="3885605" y="3318338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b="1" kern="0" dirty="0">
                    <a:solidFill>
                      <a:srgbClr val="000000"/>
                    </a:solidFill>
                    <a:latin typeface="Calibri"/>
                    <a:sym typeface="Arial"/>
                  </a:rPr>
                  <a:t>White Box</a:t>
                </a:r>
              </a:p>
            </p:txBody>
          </p:sp>
          <p:sp>
            <p:nvSpPr>
              <p:cNvPr id="21" name="Rounded Rectangle 20"/>
              <p:cNvSpPr/>
              <p:nvPr/>
            </p:nvSpPr>
            <p:spPr>
              <a:xfrm>
                <a:off x="4869125" y="3314714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b="1" kern="0" dirty="0">
                    <a:solidFill>
                      <a:srgbClr val="000000"/>
                    </a:solidFill>
                    <a:latin typeface="Calibri"/>
                    <a:sym typeface="Arial"/>
                  </a:rPr>
                  <a:t>White Box</a:t>
                </a:r>
              </a:p>
            </p:txBody>
          </p:sp>
          <p:sp>
            <p:nvSpPr>
              <p:cNvPr id="22" name="Rounded Rectangle 21"/>
              <p:cNvSpPr/>
              <p:nvPr/>
            </p:nvSpPr>
            <p:spPr>
              <a:xfrm>
                <a:off x="5936191" y="3318338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b="1" kern="0" dirty="0">
                    <a:solidFill>
                      <a:srgbClr val="000000"/>
                    </a:solidFill>
                    <a:latin typeface="Calibri"/>
                    <a:sym typeface="Arial"/>
                  </a:rPr>
                  <a:t>White Box</a:t>
                </a:r>
              </a:p>
            </p:txBody>
          </p:sp>
          <p:cxnSp>
            <p:nvCxnSpPr>
              <p:cNvPr id="23" name="Straight Connector 22"/>
              <p:cNvCxnSpPr>
                <a:stCxn id="32" idx="0"/>
                <a:endCxn id="19" idx="2"/>
              </p:cNvCxnSpPr>
              <p:nvPr/>
            </p:nvCxnSpPr>
            <p:spPr>
              <a:xfrm flipV="1">
                <a:off x="2361161" y="3545122"/>
                <a:ext cx="768488" cy="831844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>
                <a:stCxn id="33" idx="0"/>
                <a:endCxn id="19" idx="2"/>
              </p:cNvCxnSpPr>
              <p:nvPr/>
            </p:nvCxnSpPr>
            <p:spPr>
              <a:xfrm flipH="1" flipV="1">
                <a:off x="3129649" y="3545122"/>
                <a:ext cx="54425" cy="82549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>
                <a:stCxn id="14" idx="0"/>
                <a:endCxn id="19" idx="2"/>
              </p:cNvCxnSpPr>
              <p:nvPr/>
            </p:nvCxnSpPr>
            <p:spPr>
              <a:xfrm flipH="1" flipV="1">
                <a:off x="3129649" y="3545122"/>
                <a:ext cx="54426" cy="109128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>
                <a:stCxn id="34" idx="0"/>
                <a:endCxn id="19" idx="2"/>
              </p:cNvCxnSpPr>
              <p:nvPr/>
            </p:nvCxnSpPr>
            <p:spPr>
              <a:xfrm flipH="1" flipV="1">
                <a:off x="3129649" y="3545122"/>
                <a:ext cx="935127" cy="8254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>
                <a:endCxn id="19" idx="2"/>
              </p:cNvCxnSpPr>
              <p:nvPr/>
            </p:nvCxnSpPr>
            <p:spPr>
              <a:xfrm flipH="1" flipV="1">
                <a:off x="3129649" y="3545122"/>
                <a:ext cx="1968163" cy="83366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>
                <a:stCxn id="16" idx="0"/>
                <a:endCxn id="19" idx="2"/>
              </p:cNvCxnSpPr>
              <p:nvPr/>
            </p:nvCxnSpPr>
            <p:spPr>
              <a:xfrm flipH="1" flipV="1">
                <a:off x="3129649" y="3545122"/>
                <a:ext cx="2860968" cy="84182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>
                <a:endCxn id="19" idx="2"/>
              </p:cNvCxnSpPr>
              <p:nvPr/>
            </p:nvCxnSpPr>
            <p:spPr>
              <a:xfrm flipH="1" flipV="1">
                <a:off x="3129649" y="3545122"/>
                <a:ext cx="3739194" cy="84182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Rounded Rectangle 31"/>
              <p:cNvSpPr/>
              <p:nvPr/>
            </p:nvSpPr>
            <p:spPr>
              <a:xfrm>
                <a:off x="2005472" y="4376966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b="1" kern="0" dirty="0">
                    <a:solidFill>
                      <a:srgbClr val="000000"/>
                    </a:solidFill>
                    <a:latin typeface="Calibri"/>
                    <a:sym typeface="Arial"/>
                  </a:rPr>
                  <a:t>White Box</a:t>
                </a:r>
              </a:p>
            </p:txBody>
          </p:sp>
          <p:sp>
            <p:nvSpPr>
              <p:cNvPr id="33" name="Rounded Rectangle 32"/>
              <p:cNvSpPr/>
              <p:nvPr/>
            </p:nvSpPr>
            <p:spPr>
              <a:xfrm>
                <a:off x="2828385" y="4370619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b="1" kern="0" dirty="0">
                    <a:solidFill>
                      <a:srgbClr val="000000"/>
                    </a:solidFill>
                    <a:latin typeface="Calibri"/>
                    <a:sym typeface="Arial"/>
                  </a:rPr>
                  <a:t>White Box</a:t>
                </a:r>
              </a:p>
            </p:txBody>
          </p:sp>
          <p:sp>
            <p:nvSpPr>
              <p:cNvPr id="34" name="Rounded Rectangle 33"/>
              <p:cNvSpPr/>
              <p:nvPr/>
            </p:nvSpPr>
            <p:spPr>
              <a:xfrm>
                <a:off x="3709087" y="4370619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b="1" kern="0" dirty="0">
                    <a:solidFill>
                      <a:srgbClr val="000000"/>
                    </a:solidFill>
                    <a:latin typeface="Calibri"/>
                    <a:sym typeface="Arial"/>
                  </a:rPr>
                  <a:t>White Box</a:t>
                </a:r>
              </a:p>
            </p:txBody>
          </p:sp>
          <p:cxnSp>
            <p:nvCxnSpPr>
              <p:cNvPr id="35" name="Straight Connector 34"/>
              <p:cNvCxnSpPr>
                <a:stCxn id="32" idx="0"/>
                <a:endCxn id="20" idx="2"/>
              </p:cNvCxnSpPr>
              <p:nvPr/>
            </p:nvCxnSpPr>
            <p:spPr>
              <a:xfrm flipV="1">
                <a:off x="2361161" y="3545122"/>
                <a:ext cx="1880133" cy="831844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>
                <a:stCxn id="33" idx="0"/>
                <a:endCxn id="20" idx="2"/>
              </p:cNvCxnSpPr>
              <p:nvPr/>
            </p:nvCxnSpPr>
            <p:spPr>
              <a:xfrm flipV="1">
                <a:off x="3184074" y="3545122"/>
                <a:ext cx="1057220" cy="8254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>
                <a:stCxn id="34" idx="0"/>
                <a:endCxn id="20" idx="2"/>
              </p:cNvCxnSpPr>
              <p:nvPr/>
            </p:nvCxnSpPr>
            <p:spPr>
              <a:xfrm flipV="1">
                <a:off x="4064776" y="3545122"/>
                <a:ext cx="176518" cy="8254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>
                <a:endCxn id="20" idx="2"/>
              </p:cNvCxnSpPr>
              <p:nvPr/>
            </p:nvCxnSpPr>
            <p:spPr>
              <a:xfrm flipH="1" flipV="1">
                <a:off x="4241294" y="3545122"/>
                <a:ext cx="856518" cy="83366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>
                <a:stCxn id="16" idx="0"/>
                <a:endCxn id="20" idx="2"/>
              </p:cNvCxnSpPr>
              <p:nvPr/>
            </p:nvCxnSpPr>
            <p:spPr>
              <a:xfrm flipH="1" flipV="1">
                <a:off x="4241294" y="3545122"/>
                <a:ext cx="1749323" cy="84182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>
                <a:endCxn id="20" idx="2"/>
              </p:cNvCxnSpPr>
              <p:nvPr/>
            </p:nvCxnSpPr>
            <p:spPr>
              <a:xfrm flipH="1" flipV="1">
                <a:off x="4241294" y="3545122"/>
                <a:ext cx="2627549" cy="84182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>
                <a:stCxn id="32" idx="0"/>
                <a:endCxn id="21" idx="2"/>
              </p:cNvCxnSpPr>
              <p:nvPr/>
            </p:nvCxnSpPr>
            <p:spPr>
              <a:xfrm flipV="1">
                <a:off x="2361161" y="3541498"/>
                <a:ext cx="2863653" cy="83546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>
                <a:stCxn id="32" idx="0"/>
                <a:endCxn id="22" idx="2"/>
              </p:cNvCxnSpPr>
              <p:nvPr/>
            </p:nvCxnSpPr>
            <p:spPr>
              <a:xfrm flipV="1">
                <a:off x="2361161" y="3545122"/>
                <a:ext cx="3930719" cy="831844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>
                <a:stCxn id="33" idx="0"/>
                <a:endCxn id="21" idx="2"/>
              </p:cNvCxnSpPr>
              <p:nvPr/>
            </p:nvCxnSpPr>
            <p:spPr>
              <a:xfrm flipV="1">
                <a:off x="3184074" y="3541498"/>
                <a:ext cx="2040740" cy="82912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>
                <a:stCxn id="33" idx="0"/>
                <a:endCxn id="22" idx="2"/>
              </p:cNvCxnSpPr>
              <p:nvPr/>
            </p:nvCxnSpPr>
            <p:spPr>
              <a:xfrm flipV="1">
                <a:off x="3184074" y="3545122"/>
                <a:ext cx="3107806" cy="8254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>
                <a:stCxn id="34" idx="0"/>
                <a:endCxn id="21" idx="2"/>
              </p:cNvCxnSpPr>
              <p:nvPr/>
            </p:nvCxnSpPr>
            <p:spPr>
              <a:xfrm flipV="1">
                <a:off x="4064776" y="3541498"/>
                <a:ext cx="1160038" cy="82912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>
                <a:stCxn id="34" idx="0"/>
                <a:endCxn id="22" idx="2"/>
              </p:cNvCxnSpPr>
              <p:nvPr/>
            </p:nvCxnSpPr>
            <p:spPr>
              <a:xfrm flipV="1">
                <a:off x="4064776" y="3545122"/>
                <a:ext cx="2227104" cy="8254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>
                <a:endCxn id="21" idx="2"/>
              </p:cNvCxnSpPr>
              <p:nvPr/>
            </p:nvCxnSpPr>
            <p:spPr>
              <a:xfrm flipV="1">
                <a:off x="5097812" y="3541498"/>
                <a:ext cx="127002" cy="83728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>
                <a:endCxn id="22" idx="2"/>
              </p:cNvCxnSpPr>
              <p:nvPr/>
            </p:nvCxnSpPr>
            <p:spPr>
              <a:xfrm flipV="1">
                <a:off x="5097812" y="3545122"/>
                <a:ext cx="1194068" cy="83366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>
                <a:stCxn id="16" idx="0"/>
                <a:endCxn id="21" idx="2"/>
              </p:cNvCxnSpPr>
              <p:nvPr/>
            </p:nvCxnSpPr>
            <p:spPr>
              <a:xfrm flipH="1" flipV="1">
                <a:off x="5224814" y="3541498"/>
                <a:ext cx="765803" cy="8454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>
                <a:endCxn id="21" idx="2"/>
              </p:cNvCxnSpPr>
              <p:nvPr/>
            </p:nvCxnSpPr>
            <p:spPr>
              <a:xfrm flipH="1" flipV="1">
                <a:off x="5224814" y="3541498"/>
                <a:ext cx="1644029" cy="8454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>
                <a:stCxn id="22" idx="2"/>
                <a:endCxn id="16" idx="0"/>
              </p:cNvCxnSpPr>
              <p:nvPr/>
            </p:nvCxnSpPr>
            <p:spPr>
              <a:xfrm flipH="1">
                <a:off x="5990617" y="3545122"/>
                <a:ext cx="301263" cy="84182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>
                <a:stCxn id="22" idx="2"/>
              </p:cNvCxnSpPr>
              <p:nvPr/>
            </p:nvCxnSpPr>
            <p:spPr>
              <a:xfrm>
                <a:off x="6291880" y="3545122"/>
                <a:ext cx="576963" cy="84182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Rounded Rectangle 58"/>
              <p:cNvSpPr/>
              <p:nvPr/>
            </p:nvSpPr>
            <p:spPr>
              <a:xfrm>
                <a:off x="4742125" y="4657405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b="1" kern="0" dirty="0">
                    <a:solidFill>
                      <a:srgbClr val="000000"/>
                    </a:solidFill>
                    <a:latin typeface="Calibri"/>
                    <a:sym typeface="Arial"/>
                  </a:rPr>
                  <a:t>White Box</a:t>
                </a:r>
              </a:p>
            </p:txBody>
          </p:sp>
          <p:sp>
            <p:nvSpPr>
              <p:cNvPr id="60" name="Rounded Rectangle 59"/>
              <p:cNvSpPr/>
              <p:nvPr/>
            </p:nvSpPr>
            <p:spPr>
              <a:xfrm>
                <a:off x="4742124" y="4391613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b="1" kern="0" dirty="0">
                    <a:solidFill>
                      <a:srgbClr val="000000"/>
                    </a:solidFill>
                    <a:latin typeface="Calibri"/>
                    <a:sym typeface="Arial"/>
                  </a:rPr>
                  <a:t>White Box</a:t>
                </a:r>
              </a:p>
            </p:txBody>
          </p:sp>
          <p:sp>
            <p:nvSpPr>
              <p:cNvPr id="13" name="Rounded Rectangle 12"/>
              <p:cNvSpPr/>
              <p:nvPr/>
            </p:nvSpPr>
            <p:spPr>
              <a:xfrm>
                <a:off x="2005473" y="4642758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b="1" kern="0" dirty="0">
                    <a:solidFill>
                      <a:srgbClr val="000000"/>
                    </a:solidFill>
                    <a:latin typeface="Calibri"/>
                    <a:sym typeface="Arial"/>
                  </a:rPr>
                  <a:t>White Box</a:t>
                </a:r>
              </a:p>
            </p:txBody>
          </p:sp>
        </p:grpSp>
        <p:sp>
          <p:nvSpPr>
            <p:cNvPr id="77" name="Rounded Rectangle 76"/>
            <p:cNvSpPr/>
            <p:nvPr/>
          </p:nvSpPr>
          <p:spPr>
            <a:xfrm>
              <a:off x="7294410" y="4472284"/>
              <a:ext cx="1030596" cy="250028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1400" b="1" kern="0" dirty="0">
                  <a:solidFill>
                    <a:srgbClr val="000000"/>
                  </a:solidFill>
                  <a:latin typeface="Calibri"/>
                  <a:sym typeface="Arial"/>
                </a:rPr>
                <a:t>White Box</a:t>
              </a:r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7294410" y="4776766"/>
              <a:ext cx="1030596" cy="250028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1400" b="1" kern="0" dirty="0">
                  <a:solidFill>
                    <a:srgbClr val="000000"/>
                  </a:solidFill>
                  <a:latin typeface="Calibri"/>
                  <a:sym typeface="Arial"/>
                </a:rPr>
                <a:t>White Box</a:t>
              </a:r>
            </a:p>
          </p:txBody>
        </p:sp>
        <p:cxnSp>
          <p:nvCxnSpPr>
            <p:cNvPr id="96" name="Straight Connector 95"/>
            <p:cNvCxnSpPr>
              <a:stCxn id="77" idx="3"/>
            </p:cNvCxnSpPr>
            <p:nvPr/>
          </p:nvCxnSpPr>
          <p:spPr>
            <a:xfrm>
              <a:off x="8325006" y="4597298"/>
              <a:ext cx="290442" cy="2125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8339827" y="4929609"/>
              <a:ext cx="290442" cy="2125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>
              <a:off x="1493520" y="4717611"/>
              <a:ext cx="0" cy="53714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>
              <a:off x="1066800" y="5021654"/>
              <a:ext cx="0" cy="23309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Freeform 9"/>
          <p:cNvSpPr/>
          <p:nvPr/>
        </p:nvSpPr>
        <p:spPr>
          <a:xfrm>
            <a:off x="487673" y="1252664"/>
            <a:ext cx="7892466" cy="3114005"/>
          </a:xfrm>
          <a:custGeom>
            <a:avLst/>
            <a:gdLst>
              <a:gd name="connsiteX0" fmla="*/ 132087 w 7892466"/>
              <a:gd name="connsiteY0" fmla="*/ 2621372 h 4152007"/>
              <a:gd name="connsiteX1" fmla="*/ 1899927 w 7892466"/>
              <a:gd name="connsiteY1" fmla="*/ 1432652 h 4152007"/>
              <a:gd name="connsiteX2" fmla="*/ 3058167 w 7892466"/>
              <a:gd name="connsiteY2" fmla="*/ 670652 h 4152007"/>
              <a:gd name="connsiteX3" fmla="*/ 3302007 w 7892466"/>
              <a:gd name="connsiteY3" fmla="*/ 71212 h 4152007"/>
              <a:gd name="connsiteX4" fmla="*/ 3606807 w 7892466"/>
              <a:gd name="connsiteY4" fmla="*/ 10252 h 4152007"/>
              <a:gd name="connsiteX5" fmla="*/ 5191767 w 7892466"/>
              <a:gd name="connsiteY5" fmla="*/ 10252 h 4152007"/>
              <a:gd name="connsiteX6" fmla="*/ 7193287 w 7892466"/>
              <a:gd name="connsiteY6" fmla="*/ 92 h 4152007"/>
              <a:gd name="connsiteX7" fmla="*/ 7670807 w 7892466"/>
              <a:gd name="connsiteY7" fmla="*/ 40732 h 4152007"/>
              <a:gd name="connsiteX8" fmla="*/ 7772407 w 7892466"/>
              <a:gd name="connsiteY8" fmla="*/ 345532 h 4152007"/>
              <a:gd name="connsiteX9" fmla="*/ 7772407 w 7892466"/>
              <a:gd name="connsiteY9" fmla="*/ 1310732 h 4152007"/>
              <a:gd name="connsiteX10" fmla="*/ 7813047 w 7892466"/>
              <a:gd name="connsiteY10" fmla="*/ 2682332 h 4152007"/>
              <a:gd name="connsiteX11" fmla="*/ 7863847 w 7892466"/>
              <a:gd name="connsiteY11" fmla="*/ 3535772 h 4152007"/>
              <a:gd name="connsiteX12" fmla="*/ 7874007 w 7892466"/>
              <a:gd name="connsiteY12" fmla="*/ 3962492 h 4152007"/>
              <a:gd name="connsiteX13" fmla="*/ 7609847 w 7892466"/>
              <a:gd name="connsiteY13" fmla="*/ 4135212 h 4152007"/>
              <a:gd name="connsiteX14" fmla="*/ 5984247 w 7892466"/>
              <a:gd name="connsiteY14" fmla="*/ 4145372 h 4152007"/>
              <a:gd name="connsiteX15" fmla="*/ 4155447 w 7892466"/>
              <a:gd name="connsiteY15" fmla="*/ 4145372 h 4152007"/>
              <a:gd name="connsiteX16" fmla="*/ 2794007 w 7892466"/>
              <a:gd name="connsiteY16" fmla="*/ 4135212 h 4152007"/>
              <a:gd name="connsiteX17" fmla="*/ 1432567 w 7892466"/>
              <a:gd name="connsiteY17" fmla="*/ 4114892 h 4152007"/>
              <a:gd name="connsiteX18" fmla="*/ 1209047 w 7892466"/>
              <a:gd name="connsiteY18" fmla="*/ 3820252 h 4152007"/>
              <a:gd name="connsiteX19" fmla="*/ 1188727 w 7892466"/>
              <a:gd name="connsiteY19" fmla="*/ 3617052 h 4152007"/>
              <a:gd name="connsiteX20" fmla="*/ 284487 w 7892466"/>
              <a:gd name="connsiteY20" fmla="*/ 3627212 h 4152007"/>
              <a:gd name="connsiteX21" fmla="*/ 162567 w 7892466"/>
              <a:gd name="connsiteY21" fmla="*/ 3606892 h 4152007"/>
              <a:gd name="connsiteX22" fmla="*/ 132087 w 7892466"/>
              <a:gd name="connsiteY22" fmla="*/ 3545932 h 4152007"/>
              <a:gd name="connsiteX23" fmla="*/ 132087 w 7892466"/>
              <a:gd name="connsiteY23" fmla="*/ 2621372 h 4152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892466" h="4152007">
                <a:moveTo>
                  <a:pt x="132087" y="2621372"/>
                </a:moveTo>
                <a:cubicBezTo>
                  <a:pt x="426727" y="2269159"/>
                  <a:pt x="1899927" y="1432652"/>
                  <a:pt x="1899927" y="1432652"/>
                </a:cubicBezTo>
                <a:cubicBezTo>
                  <a:pt x="2387607" y="1107532"/>
                  <a:pt x="2824487" y="897559"/>
                  <a:pt x="3058167" y="670652"/>
                </a:cubicBezTo>
                <a:cubicBezTo>
                  <a:pt x="3291847" y="443745"/>
                  <a:pt x="3210567" y="181279"/>
                  <a:pt x="3302007" y="71212"/>
                </a:cubicBezTo>
                <a:cubicBezTo>
                  <a:pt x="3393447" y="-38855"/>
                  <a:pt x="3291847" y="20412"/>
                  <a:pt x="3606807" y="10252"/>
                </a:cubicBezTo>
                <a:cubicBezTo>
                  <a:pt x="3921767" y="92"/>
                  <a:pt x="5191767" y="10252"/>
                  <a:pt x="5191767" y="10252"/>
                </a:cubicBezTo>
                <a:lnTo>
                  <a:pt x="7193287" y="92"/>
                </a:lnTo>
                <a:cubicBezTo>
                  <a:pt x="7606460" y="5172"/>
                  <a:pt x="7574287" y="-16841"/>
                  <a:pt x="7670807" y="40732"/>
                </a:cubicBezTo>
                <a:cubicBezTo>
                  <a:pt x="7767327" y="98305"/>
                  <a:pt x="7755474" y="133865"/>
                  <a:pt x="7772407" y="345532"/>
                </a:cubicBezTo>
                <a:cubicBezTo>
                  <a:pt x="7789340" y="557199"/>
                  <a:pt x="7765634" y="921265"/>
                  <a:pt x="7772407" y="1310732"/>
                </a:cubicBezTo>
                <a:cubicBezTo>
                  <a:pt x="7779180" y="1700199"/>
                  <a:pt x="7797807" y="2311492"/>
                  <a:pt x="7813047" y="2682332"/>
                </a:cubicBezTo>
                <a:cubicBezTo>
                  <a:pt x="7828287" y="3053172"/>
                  <a:pt x="7853687" y="3322412"/>
                  <a:pt x="7863847" y="3535772"/>
                </a:cubicBezTo>
                <a:cubicBezTo>
                  <a:pt x="7874007" y="3749132"/>
                  <a:pt x="7916340" y="3862585"/>
                  <a:pt x="7874007" y="3962492"/>
                </a:cubicBezTo>
                <a:cubicBezTo>
                  <a:pt x="7831674" y="4062399"/>
                  <a:pt x="7924807" y="4104732"/>
                  <a:pt x="7609847" y="4135212"/>
                </a:cubicBezTo>
                <a:cubicBezTo>
                  <a:pt x="7294887" y="4165692"/>
                  <a:pt x="5984247" y="4145372"/>
                  <a:pt x="5984247" y="4145372"/>
                </a:cubicBezTo>
                <a:lnTo>
                  <a:pt x="4155447" y="4145372"/>
                </a:lnTo>
                <a:lnTo>
                  <a:pt x="2794007" y="4135212"/>
                </a:lnTo>
                <a:cubicBezTo>
                  <a:pt x="2340194" y="4130132"/>
                  <a:pt x="1696727" y="4167385"/>
                  <a:pt x="1432567" y="4114892"/>
                </a:cubicBezTo>
                <a:cubicBezTo>
                  <a:pt x="1168407" y="4062399"/>
                  <a:pt x="1249687" y="3903225"/>
                  <a:pt x="1209047" y="3820252"/>
                </a:cubicBezTo>
                <a:cubicBezTo>
                  <a:pt x="1168407" y="3737279"/>
                  <a:pt x="1342820" y="3649225"/>
                  <a:pt x="1188727" y="3617052"/>
                </a:cubicBezTo>
                <a:cubicBezTo>
                  <a:pt x="1034634" y="3584879"/>
                  <a:pt x="455514" y="3628905"/>
                  <a:pt x="284487" y="3627212"/>
                </a:cubicBezTo>
                <a:cubicBezTo>
                  <a:pt x="113460" y="3625519"/>
                  <a:pt x="187967" y="3620439"/>
                  <a:pt x="162567" y="3606892"/>
                </a:cubicBezTo>
                <a:cubicBezTo>
                  <a:pt x="137167" y="3593345"/>
                  <a:pt x="137167" y="3710185"/>
                  <a:pt x="132087" y="3545932"/>
                </a:cubicBezTo>
                <a:cubicBezTo>
                  <a:pt x="127007" y="3381679"/>
                  <a:pt x="-162553" y="2973585"/>
                  <a:pt x="132087" y="2621372"/>
                </a:cubicBezTo>
                <a:close/>
              </a:path>
            </a:pathLst>
          </a:custGeom>
          <a:noFill/>
          <a:ln w="38100" cmpd="sng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 rot="19537714">
            <a:off x="469149" y="2639423"/>
            <a:ext cx="9998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1400" b="1" kern="0">
                <a:solidFill>
                  <a:srgbClr val="FF0000"/>
                </a:solidFill>
                <a:latin typeface="Bookman Old Style"/>
                <a:ea typeface="Arial"/>
                <a:cs typeface="Bookman Old Style"/>
                <a:sym typeface="Arial"/>
              </a:rPr>
              <a:t>TRELLIS</a:t>
            </a:r>
          </a:p>
        </p:txBody>
      </p:sp>
      <p:sp>
        <p:nvSpPr>
          <p:cNvPr id="130" name="Shape 22"/>
          <p:cNvSpPr/>
          <p:nvPr/>
        </p:nvSpPr>
        <p:spPr>
          <a:xfrm>
            <a:off x="0" y="2"/>
            <a:ext cx="9144000" cy="752593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defTabSz="914400"/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1" name="Shape 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72446" y="110324"/>
            <a:ext cx="548699" cy="54869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Title 1"/>
          <p:cNvSpPr>
            <a:spLocks noGrp="1"/>
          </p:cNvSpPr>
          <p:nvPr>
            <p:ph type="title"/>
          </p:nvPr>
        </p:nvSpPr>
        <p:spPr>
          <a:xfrm>
            <a:off x="311704" y="87561"/>
            <a:ext cx="8520599" cy="572699"/>
          </a:xfrm>
        </p:spPr>
        <p:txBody>
          <a:bodyPr vert="horz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  <a:latin typeface="Calibri (Heading)"/>
                <a:cs typeface="Calibri (Heading)"/>
              </a:rPr>
              <a:t>CORD Architecture</a:t>
            </a:r>
            <a:endParaRPr lang="en-US" dirty="0">
              <a:solidFill>
                <a:srgbClr val="FFFFFF"/>
              </a:solidFill>
              <a:latin typeface="Calibri (Heading)"/>
              <a:cs typeface="Calibri (Heading)"/>
            </a:endParaRPr>
          </a:p>
        </p:txBody>
      </p:sp>
      <p:grpSp>
        <p:nvGrpSpPr>
          <p:cNvPr id="101" name="Group 100"/>
          <p:cNvGrpSpPr/>
          <p:nvPr/>
        </p:nvGrpSpPr>
        <p:grpSpPr>
          <a:xfrm>
            <a:off x="8574808" y="3223613"/>
            <a:ext cx="831072" cy="1059708"/>
            <a:chOff x="7867365" y="4035854"/>
            <a:chExt cx="964731" cy="1412944"/>
          </a:xfrm>
        </p:grpSpPr>
        <p:cxnSp>
          <p:nvCxnSpPr>
            <p:cNvPr id="88" name="Straight Connector 87"/>
            <p:cNvCxnSpPr/>
            <p:nvPr/>
          </p:nvCxnSpPr>
          <p:spPr>
            <a:xfrm>
              <a:off x="8290097" y="4362016"/>
              <a:ext cx="541999" cy="0"/>
            </a:xfrm>
            <a:prstGeom prst="line">
              <a:avLst/>
            </a:prstGeom>
            <a:ln w="76200" cmpd="sng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8290097" y="4577855"/>
              <a:ext cx="541999" cy="0"/>
            </a:xfrm>
            <a:prstGeom prst="line">
              <a:avLst/>
            </a:prstGeom>
            <a:ln w="76200" cmpd="sng">
              <a:solidFill>
                <a:srgbClr val="6600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8290097" y="4822047"/>
              <a:ext cx="541999" cy="0"/>
            </a:xfrm>
            <a:prstGeom prst="line">
              <a:avLst/>
            </a:prstGeom>
            <a:ln w="76200" cmpd="sng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8290097" y="5051749"/>
              <a:ext cx="541999" cy="0"/>
            </a:xfrm>
            <a:prstGeom prst="line">
              <a:avLst/>
            </a:prstGeom>
            <a:ln w="76200" cmpd="sng"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>
              <a:off x="8290097" y="5279241"/>
              <a:ext cx="541999" cy="0"/>
            </a:xfrm>
            <a:prstGeom prst="line">
              <a:avLst/>
            </a:prstGeom>
            <a:ln w="76200" cmpd="sng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8290097" y="4138939"/>
              <a:ext cx="541999" cy="0"/>
            </a:xfrm>
            <a:prstGeom prst="line">
              <a:avLst/>
            </a:prstGeom>
            <a:ln w="76200" cmpd="sng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ectangle 85"/>
            <p:cNvSpPr/>
            <p:nvPr/>
          </p:nvSpPr>
          <p:spPr>
            <a:xfrm>
              <a:off x="7867365" y="4035854"/>
              <a:ext cx="470944" cy="141294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bg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lIns="91329" tIns="45665" rIns="91329" bIns="45665" rtlCol="0" anchor="ctr"/>
            <a:lstStyle/>
            <a:p>
              <a:pPr algn="ctr" defTabSz="913892">
                <a:lnSpc>
                  <a:spcPct val="80000"/>
                </a:lnSpc>
              </a:pPr>
              <a:r>
                <a:rPr lang="en-US" sz="1600" kern="0" dirty="0">
                  <a:solidFill>
                    <a:srgbClr val="963334">
                      <a:lumMod val="75000"/>
                    </a:srgbClr>
                  </a:solidFill>
                  <a:latin typeface="Calibri"/>
                  <a:cs typeface="Calibri"/>
                  <a:sym typeface="Arial"/>
                  <a:rtl val="0"/>
                </a:rPr>
                <a:t>Metro</a:t>
              </a:r>
            </a:p>
            <a:p>
              <a:pPr algn="ctr" defTabSz="913892">
                <a:lnSpc>
                  <a:spcPct val="80000"/>
                </a:lnSpc>
              </a:pPr>
              <a:r>
                <a:rPr lang="en-US" sz="1600" kern="0" dirty="0">
                  <a:solidFill>
                    <a:srgbClr val="963334">
                      <a:lumMod val="75000"/>
                    </a:srgbClr>
                  </a:solidFill>
                  <a:latin typeface="Calibri"/>
                  <a:cs typeface="Calibri"/>
                  <a:sym typeface="Arial"/>
                  <a:rtl val="0"/>
                </a:rPr>
                <a:t>Router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5836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689752" y="3661841"/>
            <a:ext cx="2708374" cy="666514"/>
          </a:xfrm>
          <a:prstGeom prst="round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2000" kern="0" dirty="0">
                <a:solidFill>
                  <a:srgbClr val="000000"/>
                </a:solidFill>
                <a:latin typeface="Calibri"/>
                <a:sym typeface="Arial"/>
                <a:rtl val="0"/>
              </a:rPr>
              <a:t>White Box </a:t>
            </a:r>
            <a:r>
              <a:rPr lang="en-US" sz="2000" kern="0" dirty="0" smtClean="0">
                <a:solidFill>
                  <a:srgbClr val="000000"/>
                </a:solidFill>
                <a:latin typeface="Calibri"/>
                <a:sym typeface="Arial"/>
                <a:rtl val="0"/>
              </a:rPr>
              <a:t>Switch</a:t>
            </a:r>
          </a:p>
          <a:p>
            <a:pPr algn="ctr" defTabSz="914400"/>
            <a:r>
              <a:rPr lang="en-US" sz="2000" kern="0" dirty="0">
                <a:solidFill>
                  <a:srgbClr val="C0504D"/>
                </a:solidFill>
                <a:latin typeface="Calibri"/>
                <a:sym typeface="Arial"/>
                <a:rtl val="0"/>
              </a:rPr>
              <a:t>Accton 6712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903" y="2631167"/>
            <a:ext cx="184013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914400"/>
            <a:r>
              <a:rPr lang="en-US" sz="1400" b="1" kern="0" dirty="0">
                <a:solidFill>
                  <a:srgbClr val="C0504D"/>
                </a:solidFill>
                <a:latin typeface="Calibri"/>
                <a:ea typeface="Arial"/>
                <a:cs typeface="Arial"/>
                <a:sym typeface="Arial"/>
                <a:rtl val="0"/>
              </a:rPr>
              <a:t>Leaf Switch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000762" y="4338073"/>
            <a:ext cx="0" cy="2664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166121" y="4345470"/>
            <a:ext cx="0" cy="2664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360506" y="4345470"/>
            <a:ext cx="0" cy="2664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782861" y="4345470"/>
            <a:ext cx="0" cy="2664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961179" y="4345470"/>
            <a:ext cx="0" cy="2664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1570946" y="4409794"/>
            <a:ext cx="129588" cy="975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prstClr val="white"/>
              </a:solidFill>
              <a:latin typeface="Calibri"/>
              <a:sym typeface="Arial"/>
              <a:rtl val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878854" y="4407472"/>
            <a:ext cx="129588" cy="975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prstClr val="white"/>
              </a:solidFill>
              <a:latin typeface="Calibri"/>
              <a:sym typeface="Arial"/>
              <a:rtl val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225639" y="4414868"/>
            <a:ext cx="129588" cy="975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prstClr val="white"/>
              </a:solidFill>
              <a:latin typeface="Calibri"/>
              <a:sym typeface="Arial"/>
              <a:rtl val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90299" y="4609903"/>
            <a:ext cx="30768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en-US" sz="1600" kern="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  <a:rtl val="0"/>
              </a:rPr>
              <a:t>24 x 40G ports downlink to </a:t>
            </a:r>
            <a:r>
              <a:rPr lang="en-US" sz="1600" kern="0" dirty="0" smtClean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  <a:rtl val="0"/>
              </a:rPr>
              <a:t>servers</a:t>
            </a:r>
            <a:endParaRPr lang="en-US" sz="1600" kern="0" dirty="0">
              <a:solidFill>
                <a:prstClr val="black"/>
              </a:solidFill>
              <a:latin typeface="Calibri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76327" y="2837740"/>
            <a:ext cx="4101904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en-US" sz="1600" kern="0" dirty="0" smtClean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  <a:rtl val="0"/>
              </a:rPr>
              <a:t>8 </a:t>
            </a:r>
            <a:r>
              <a:rPr lang="en-US" sz="1600" kern="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  <a:rtl val="0"/>
              </a:rPr>
              <a:t>x 40G ports uplink to different spine switches</a:t>
            </a:r>
          </a:p>
          <a:p>
            <a:pPr algn="ctr" defTabSz="914400"/>
            <a:r>
              <a:rPr lang="en-US" sz="1600" kern="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  <a:rtl val="0"/>
              </a:rPr>
              <a:t>ECMP across all uplink ports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1031423" y="3395382"/>
            <a:ext cx="0" cy="266459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403581" y="3390240"/>
            <a:ext cx="0" cy="266459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838973" y="3396398"/>
            <a:ext cx="0" cy="266459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187862" y="3390241"/>
            <a:ext cx="0" cy="266459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986244" y="3390242"/>
            <a:ext cx="0" cy="266459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615496" y="3396398"/>
            <a:ext cx="0" cy="266459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3" idx="3"/>
          </p:cNvCxnSpPr>
          <p:nvPr/>
        </p:nvCxnSpPr>
        <p:spPr>
          <a:xfrm>
            <a:off x="3398126" y="3995103"/>
            <a:ext cx="444782" cy="32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406856" y="3935315"/>
            <a:ext cx="1309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400" kern="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  <a:rtl val="0"/>
              </a:rPr>
              <a:t>GE mgmt.</a:t>
            </a:r>
          </a:p>
        </p:txBody>
      </p:sp>
      <p:grpSp>
        <p:nvGrpSpPr>
          <p:cNvPr id="66" name="Group 65"/>
          <p:cNvGrpSpPr/>
          <p:nvPr/>
        </p:nvGrpSpPr>
        <p:grpSpPr>
          <a:xfrm>
            <a:off x="264162" y="776273"/>
            <a:ext cx="4503095" cy="1605960"/>
            <a:chOff x="264160" y="579238"/>
            <a:chExt cx="4503095" cy="2141280"/>
          </a:xfrm>
        </p:grpSpPr>
        <p:sp>
          <p:nvSpPr>
            <p:cNvPr id="29" name="Rounded Rectangle 28"/>
            <p:cNvSpPr/>
            <p:nvPr/>
          </p:nvSpPr>
          <p:spPr>
            <a:xfrm>
              <a:off x="643030" y="1005030"/>
              <a:ext cx="2708374" cy="888685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2000" kern="0" dirty="0">
                  <a:solidFill>
                    <a:srgbClr val="000000"/>
                  </a:solidFill>
                  <a:latin typeface="Calibri"/>
                  <a:sym typeface="Arial"/>
                  <a:rtl val="0"/>
                </a:rPr>
                <a:t>White Box </a:t>
              </a:r>
              <a:r>
                <a:rPr lang="en-US" sz="2000" kern="0" dirty="0" smtClean="0">
                  <a:solidFill>
                    <a:srgbClr val="000000"/>
                  </a:solidFill>
                  <a:latin typeface="Calibri"/>
                  <a:sym typeface="Arial"/>
                  <a:rtl val="0"/>
                </a:rPr>
                <a:t>Switch</a:t>
              </a:r>
            </a:p>
            <a:p>
              <a:pPr algn="ctr" defTabSz="914400"/>
              <a:r>
                <a:rPr lang="en-US" sz="2000" kern="0" dirty="0">
                  <a:solidFill>
                    <a:srgbClr val="C0504D"/>
                  </a:solidFill>
                  <a:latin typeface="Calibri"/>
                  <a:sym typeface="Arial"/>
                  <a:rtl val="0"/>
                </a:rPr>
                <a:t>Accton 6712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64160" y="579238"/>
              <a:ext cx="1840139" cy="4103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sz="1400" b="1" kern="0" dirty="0">
                  <a:solidFill>
                    <a:srgbClr val="C0504D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Spine Switch</a:t>
              </a:r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954040" y="1906673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119399" y="1916535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313784" y="1916535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2736139" y="1916535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2914457" y="1916535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35"/>
            <p:cNvSpPr/>
            <p:nvPr/>
          </p:nvSpPr>
          <p:spPr>
            <a:xfrm>
              <a:off x="1524224" y="2002300"/>
              <a:ext cx="129588" cy="13007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prstClr val="white"/>
                </a:solidFill>
                <a:latin typeface="Calibri"/>
                <a:sym typeface="Arial"/>
                <a:rtl val="0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1832132" y="1999204"/>
              <a:ext cx="129588" cy="13007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prstClr val="white"/>
                </a:solidFill>
                <a:latin typeface="Calibri"/>
                <a:sym typeface="Arial"/>
                <a:rtl val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2178917" y="2009066"/>
              <a:ext cx="129588" cy="13007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prstClr val="white"/>
                </a:solidFill>
                <a:latin typeface="Calibri"/>
                <a:sym typeface="Arial"/>
                <a:rtl val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74647" y="2269113"/>
              <a:ext cx="3552575" cy="4514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/>
              <a:r>
                <a:rPr lang="en-US" sz="16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32 x 40G ports downlink to leaf </a:t>
              </a:r>
              <a:r>
                <a:rPr lang="en-US" sz="1600" kern="0" dirty="0" smtClean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switches</a:t>
              </a:r>
              <a:endParaRPr lang="en-US" sz="1600" kern="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  <a:rtl val="0"/>
              </a:endParaRPr>
            </a:p>
          </p:txBody>
        </p:sp>
        <p:cxnSp>
          <p:nvCxnSpPr>
            <p:cNvPr id="47" name="Straight Connector 46"/>
            <p:cNvCxnSpPr>
              <a:stCxn id="29" idx="3"/>
            </p:cNvCxnSpPr>
            <p:nvPr/>
          </p:nvCxnSpPr>
          <p:spPr>
            <a:xfrm>
              <a:off x="3351404" y="1449373"/>
              <a:ext cx="444782" cy="4266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3457805" y="1014829"/>
              <a:ext cx="1309450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sz="14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GE mgmt.</a:t>
              </a: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5260417" y="809228"/>
            <a:ext cx="3698995" cy="4259148"/>
            <a:chOff x="5260402" y="1017893"/>
            <a:chExt cx="3698995" cy="5678862"/>
          </a:xfrm>
        </p:grpSpPr>
        <p:grpSp>
          <p:nvGrpSpPr>
            <p:cNvPr id="49" name="Group 48"/>
            <p:cNvGrpSpPr/>
            <p:nvPr/>
          </p:nvGrpSpPr>
          <p:grpSpPr>
            <a:xfrm>
              <a:off x="5270727" y="1721899"/>
              <a:ext cx="3426398" cy="3124369"/>
              <a:chOff x="2314725" y="1520985"/>
              <a:chExt cx="3426398" cy="3124369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3354921" y="3763664"/>
                <a:ext cx="2074139" cy="43500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kern="0" dirty="0">
                    <a:solidFill>
                      <a:srgbClr val="000000"/>
                    </a:solidFill>
                    <a:latin typeface="Calibri"/>
                    <a:sym typeface="Arial"/>
                    <a:rtl val="0"/>
                  </a:rPr>
                  <a:t>BRCM </a:t>
                </a:r>
                <a:r>
                  <a:rPr lang="en-US" sz="1400" kern="0" dirty="0" smtClean="0">
                    <a:solidFill>
                      <a:srgbClr val="000000"/>
                    </a:solidFill>
                    <a:latin typeface="Calibri"/>
                    <a:sym typeface="Arial"/>
                    <a:rtl val="0"/>
                  </a:rPr>
                  <a:t>ASIC</a:t>
                </a:r>
                <a:endParaRPr lang="en-US" sz="1400" kern="0" dirty="0">
                  <a:solidFill>
                    <a:srgbClr val="000000"/>
                  </a:solidFill>
                  <a:latin typeface="Calibri"/>
                  <a:sym typeface="Arial"/>
                  <a:rtl val="0"/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3365246" y="2990569"/>
                <a:ext cx="2063814" cy="374228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kern="0" dirty="0">
                    <a:solidFill>
                      <a:srgbClr val="000000"/>
                    </a:solidFill>
                    <a:latin typeface="Calibri"/>
                    <a:sym typeface="Arial"/>
                    <a:rtl val="0"/>
                  </a:rPr>
                  <a:t>OF-</a:t>
                </a:r>
                <a:r>
                  <a:rPr lang="en-US" sz="1400" kern="0" dirty="0" smtClean="0">
                    <a:solidFill>
                      <a:srgbClr val="000000"/>
                    </a:solidFill>
                    <a:latin typeface="Calibri"/>
                    <a:sym typeface="Arial"/>
                    <a:rtl val="0"/>
                  </a:rPr>
                  <a:t>DPA</a:t>
                </a:r>
                <a:endParaRPr lang="en-US" sz="1400" kern="0" dirty="0">
                  <a:solidFill>
                    <a:srgbClr val="000000"/>
                  </a:solidFill>
                  <a:latin typeface="Calibri"/>
                  <a:sym typeface="Arial"/>
                  <a:rtl val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3365247" y="2082966"/>
                <a:ext cx="2063814" cy="47245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kern="0" dirty="0">
                    <a:solidFill>
                      <a:srgbClr val="000000"/>
                    </a:solidFill>
                    <a:latin typeface="Calibri"/>
                    <a:sym typeface="Arial"/>
                    <a:rtl val="0"/>
                  </a:rPr>
                  <a:t>Indigo OF Agent</a:t>
                </a:r>
              </a:p>
            </p:txBody>
          </p:sp>
          <p:cxnSp>
            <p:nvCxnSpPr>
              <p:cNvPr id="54" name="Straight Arrow Connector 53"/>
              <p:cNvCxnSpPr/>
              <p:nvPr/>
            </p:nvCxnSpPr>
            <p:spPr>
              <a:xfrm>
                <a:off x="3784812" y="2555422"/>
                <a:ext cx="0" cy="418289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Rectangle 54"/>
              <p:cNvSpPr/>
              <p:nvPr/>
            </p:nvSpPr>
            <p:spPr>
              <a:xfrm>
                <a:off x="2314725" y="1989782"/>
                <a:ext cx="3426398" cy="265557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 sz="1400" kern="0">
                  <a:solidFill>
                    <a:prstClr val="white"/>
                  </a:solidFill>
                  <a:latin typeface="Calibri"/>
                  <a:sym typeface="Arial"/>
                  <a:rtl val="0"/>
                </a:endParaRPr>
              </a:p>
            </p:txBody>
          </p:sp>
          <p:cxnSp>
            <p:nvCxnSpPr>
              <p:cNvPr id="59" name="Straight Arrow Connector 58"/>
              <p:cNvCxnSpPr/>
              <p:nvPr/>
            </p:nvCxnSpPr>
            <p:spPr>
              <a:xfrm>
                <a:off x="3784812" y="1520985"/>
                <a:ext cx="0" cy="550641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TextBox 59"/>
              <p:cNvSpPr txBox="1"/>
              <p:nvPr/>
            </p:nvSpPr>
            <p:spPr>
              <a:xfrm>
                <a:off x="3933778" y="1565528"/>
                <a:ext cx="1495283" cy="410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/>
                <a:r>
                  <a:rPr lang="en-US" sz="1400" kern="0" dirty="0" err="1" smtClean="0">
                    <a:solidFill>
                      <a:prstClr val="black"/>
                    </a:solidFill>
                    <a:latin typeface="Calibri"/>
                    <a:ea typeface="Arial"/>
                    <a:cs typeface="Arial"/>
                    <a:sym typeface="Arial"/>
                    <a:rtl val="0"/>
                  </a:rPr>
                  <a:t>OpenFlow</a:t>
                </a:r>
                <a:r>
                  <a:rPr lang="en-US" sz="1400" kern="0" dirty="0" smtClean="0">
                    <a:solidFill>
                      <a:prstClr val="black"/>
                    </a:solidFill>
                    <a:latin typeface="Calibri"/>
                    <a:ea typeface="Arial"/>
                    <a:cs typeface="Arial"/>
                    <a:sym typeface="Arial"/>
                    <a:rtl val="0"/>
                  </a:rPr>
                  <a:t> 1.3</a:t>
                </a:r>
                <a:endParaRPr lang="en-US" sz="14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endParaRPr>
              </a:p>
            </p:txBody>
          </p:sp>
        </p:grpSp>
        <p:sp>
          <p:nvSpPr>
            <p:cNvPr id="61" name="TextBox 60"/>
            <p:cNvSpPr txBox="1"/>
            <p:nvPr/>
          </p:nvSpPr>
          <p:spPr>
            <a:xfrm>
              <a:off x="5260402" y="4932170"/>
              <a:ext cx="3698995" cy="1764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sz="16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OCP: Open Compute </a:t>
              </a:r>
              <a:r>
                <a:rPr lang="en-US" sz="1600" kern="0" dirty="0" smtClean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Project</a:t>
              </a:r>
            </a:p>
            <a:p>
              <a:pPr defTabSz="914400"/>
              <a:r>
                <a:rPr lang="en-US" sz="1600" kern="0" dirty="0" smtClean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ONL: Open Network Linux</a:t>
              </a:r>
            </a:p>
            <a:p>
              <a:pPr defTabSz="914400"/>
              <a:r>
                <a:rPr lang="en-US" sz="1600" kern="0" dirty="0" smtClean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ONIE: Open Network Install Environment</a:t>
              </a:r>
              <a:endParaRPr lang="en-US" sz="1600" kern="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  <a:rtl val="0"/>
              </a:endParaRPr>
            </a:p>
            <a:p>
              <a:pPr defTabSz="914400"/>
              <a:r>
                <a:rPr lang="en-US" sz="16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BRCM: Broadcom Merchant Silicon ASICs </a:t>
              </a:r>
            </a:p>
            <a:p>
              <a:pPr defTabSz="914400"/>
              <a:r>
                <a:rPr lang="en-US" sz="16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OF-DPA: </a:t>
              </a:r>
              <a:r>
                <a:rPr lang="en-US" sz="1600" kern="0" dirty="0" err="1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OpenFlow</a:t>
              </a:r>
              <a:r>
                <a:rPr lang="en-US" sz="16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 </a:t>
              </a:r>
              <a:r>
                <a:rPr lang="en-US" sz="1600" kern="0" dirty="0" err="1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Datapath</a:t>
              </a:r>
              <a:r>
                <a:rPr lang="en-US" sz="16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 </a:t>
              </a:r>
              <a:r>
                <a:rPr lang="en-US" sz="1600" kern="0" dirty="0" smtClean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Abstraction</a:t>
              </a:r>
              <a:endParaRPr lang="en-US" sz="1600" kern="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260402" y="1017893"/>
              <a:ext cx="3426398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en-US" sz="1400" b="1" kern="0" dirty="0">
                  <a:solidFill>
                    <a:srgbClr val="C0504D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Leaf/Spine Switch Software Stack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6162261" y="1444899"/>
              <a:ext cx="1204674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sz="14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to controller</a:t>
              </a:r>
            </a:p>
          </p:txBody>
        </p:sp>
      </p:grpSp>
      <p:sp>
        <p:nvSpPr>
          <p:cNvPr id="67" name="Rounded Rectangle 66"/>
          <p:cNvSpPr/>
          <p:nvPr/>
        </p:nvSpPr>
        <p:spPr>
          <a:xfrm>
            <a:off x="5356086" y="1750215"/>
            <a:ext cx="1159566" cy="1595279"/>
          </a:xfrm>
          <a:prstGeom prst="roundRect">
            <a:avLst/>
          </a:prstGeom>
          <a:solidFill>
            <a:srgbClr val="3A81BA">
              <a:lumMod val="75000"/>
            </a:srgbClr>
          </a:solidFill>
          <a:ln w="9525" cap="flat" cmpd="sng" algn="ctr">
            <a:solidFill>
              <a:srgbClr val="3A81BA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kern="0" dirty="0" smtClean="0">
              <a:solidFill>
                <a:srgbClr val="FFFFFF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ctr" defTabSz="914400">
              <a:defRPr/>
            </a:pPr>
            <a:endParaRPr lang="en-US" kern="0" dirty="0" smtClean="0">
              <a:solidFill>
                <a:srgbClr val="FFFFFF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ctr" defTabSz="914400">
              <a:defRPr/>
            </a:pPr>
            <a:endParaRPr lang="en-US" sz="1400" kern="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ctr" defTabSz="914400">
              <a:defRPr/>
            </a:pPr>
            <a:r>
              <a:rPr lang="en-US" kern="0" dirty="0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rtl val="0"/>
              </a:rPr>
              <a:t>OCP</a:t>
            </a:r>
          </a:p>
          <a:p>
            <a:pPr algn="ctr" defTabSz="914400">
              <a:defRPr/>
            </a:pPr>
            <a:r>
              <a:rPr lang="en-US" sz="1700" kern="0" dirty="0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rtl val="0"/>
              </a:rPr>
              <a:t>Software</a:t>
            </a:r>
          </a:p>
          <a:p>
            <a:pPr algn="ctr" defTabSz="914400">
              <a:defRPr/>
            </a:pPr>
            <a:endParaRPr lang="en-US" sz="1200" kern="0" dirty="0" smtClean="0">
              <a:solidFill>
                <a:srgbClr val="FFFFFF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ctr" defTabSz="914400">
              <a:defRPr/>
            </a:pPr>
            <a:r>
              <a:rPr lang="en-US" sz="1200" kern="0" dirty="0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rtl val="0"/>
              </a:rPr>
              <a:t>(ONL,ONIE)</a:t>
            </a:r>
          </a:p>
          <a:p>
            <a:pPr algn="ctr" defTabSz="914400">
              <a:defRPr/>
            </a:pPr>
            <a:endParaRPr lang="en-US" kern="0" dirty="0" smtClean="0">
              <a:solidFill>
                <a:srgbClr val="FFFFFF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ctr" defTabSz="914400">
              <a:defRPr/>
            </a:pPr>
            <a:endParaRPr lang="en-US" sz="1400" kern="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ctr" defTabSz="914400">
              <a:defRPr/>
            </a:pPr>
            <a:endParaRPr lang="en-US" kern="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69" name="Rounded Rectangle 68"/>
          <p:cNvSpPr/>
          <p:nvPr/>
        </p:nvSpPr>
        <p:spPr>
          <a:xfrm>
            <a:off x="5325116" y="3349964"/>
            <a:ext cx="3330463" cy="296841"/>
          </a:xfrm>
          <a:prstGeom prst="roundRect">
            <a:avLst/>
          </a:prstGeom>
          <a:solidFill>
            <a:srgbClr val="3A81BA">
              <a:lumMod val="75000"/>
            </a:srgbClr>
          </a:solidFill>
          <a:ln w="9525" cap="flat" cmpd="sng" algn="ctr">
            <a:solidFill>
              <a:srgbClr val="3A81BA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en-US" sz="1400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rtl val="0"/>
              </a:rPr>
              <a:t>OCP Bare Metal Hardware</a:t>
            </a:r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6740829" y="2723058"/>
            <a:ext cx="0" cy="31371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itle 1"/>
          <p:cNvSpPr txBox="1">
            <a:spLocks/>
          </p:cNvSpPr>
          <p:nvPr/>
        </p:nvSpPr>
        <p:spPr>
          <a:xfrm>
            <a:off x="311704" y="87561"/>
            <a:ext cx="8520599" cy="572699"/>
          </a:xfrm>
          <a:prstGeom prst="rect">
            <a:avLst/>
          </a:prstGeom>
        </p:spPr>
        <p:txBody>
          <a:bodyPr vert="horz" anchor="ctr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</a:lstStyle>
          <a:p>
            <a:pPr algn="ctr" defTabSz="914400"/>
            <a:r>
              <a:rPr lang="en-US" b="1" kern="0" dirty="0" smtClean="0">
                <a:solidFill>
                  <a:srgbClr val="3A81BA"/>
                </a:solidFill>
                <a:latin typeface="Calibri"/>
                <a:cs typeface="Calibri"/>
              </a:rPr>
              <a:t>Disaggregation – Bare-metal + Open-Source</a:t>
            </a:r>
            <a:endParaRPr lang="en-US" b="1" kern="0" dirty="0">
              <a:solidFill>
                <a:srgbClr val="3A81BA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39581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Shape 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39957"/>
            <a:ext cx="8447364" cy="4306417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Freeform 38"/>
          <p:cNvSpPr/>
          <p:nvPr/>
        </p:nvSpPr>
        <p:spPr>
          <a:xfrm rot="21121063">
            <a:off x="4313710" y="3111785"/>
            <a:ext cx="287569" cy="948448"/>
          </a:xfrm>
          <a:custGeom>
            <a:avLst/>
            <a:gdLst>
              <a:gd name="connsiteX0" fmla="*/ 0 w 287569"/>
              <a:gd name="connsiteY0" fmla="*/ 910636 h 1264597"/>
              <a:gd name="connsiteX1" fmla="*/ 270664 w 287569"/>
              <a:gd name="connsiteY1" fmla="*/ 4912 h 1264597"/>
              <a:gd name="connsiteX2" fmla="*/ 260254 w 287569"/>
              <a:gd name="connsiteY2" fmla="*/ 1264597 h 1264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7569" h="1264597">
                <a:moveTo>
                  <a:pt x="0" y="910636"/>
                </a:moveTo>
                <a:cubicBezTo>
                  <a:pt x="113644" y="428277"/>
                  <a:pt x="227288" y="-54081"/>
                  <a:pt x="270664" y="4912"/>
                </a:cubicBezTo>
                <a:cubicBezTo>
                  <a:pt x="314040" y="63905"/>
                  <a:pt x="260254" y="1264597"/>
                  <a:pt x="260254" y="1264597"/>
                </a:cubicBezTo>
              </a:path>
            </a:pathLst>
          </a:custGeom>
          <a:ln w="57150" cmpd="sng">
            <a:solidFill>
              <a:srgbClr val="C0504D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52" name="Freeform 51"/>
          <p:cNvSpPr/>
          <p:nvPr/>
        </p:nvSpPr>
        <p:spPr>
          <a:xfrm>
            <a:off x="1113884" y="1732801"/>
            <a:ext cx="3556815" cy="1882289"/>
          </a:xfrm>
          <a:custGeom>
            <a:avLst/>
            <a:gdLst>
              <a:gd name="connsiteX0" fmla="*/ 0 w 4101592"/>
              <a:gd name="connsiteY0" fmla="*/ 2447254 h 2509718"/>
              <a:gd name="connsiteX1" fmla="*/ 301894 w 4101592"/>
              <a:gd name="connsiteY1" fmla="*/ 1406192 h 2509718"/>
              <a:gd name="connsiteX2" fmla="*/ 301894 w 4101592"/>
              <a:gd name="connsiteY2" fmla="*/ 1406192 h 2509718"/>
              <a:gd name="connsiteX3" fmla="*/ 1863414 w 4101592"/>
              <a:gd name="connsiteY3" fmla="*/ 757 h 2509718"/>
              <a:gd name="connsiteX4" fmla="*/ 3622726 w 4101592"/>
              <a:gd name="connsiteY4" fmla="*/ 1229211 h 2509718"/>
              <a:gd name="connsiteX5" fmla="*/ 4101592 w 4101592"/>
              <a:gd name="connsiteY5" fmla="*/ 2509718 h 2509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01592" h="2509718">
                <a:moveTo>
                  <a:pt x="0" y="2447254"/>
                </a:moveTo>
                <a:lnTo>
                  <a:pt x="301894" y="1406192"/>
                </a:lnTo>
                <a:lnTo>
                  <a:pt x="301894" y="1406192"/>
                </a:lnTo>
                <a:cubicBezTo>
                  <a:pt x="562147" y="1171953"/>
                  <a:pt x="1309942" y="30254"/>
                  <a:pt x="1863414" y="757"/>
                </a:cubicBezTo>
                <a:cubicBezTo>
                  <a:pt x="2416886" y="-28740"/>
                  <a:pt x="3249696" y="811051"/>
                  <a:pt x="3622726" y="1229211"/>
                </a:cubicBezTo>
                <a:cubicBezTo>
                  <a:pt x="3995756" y="1647371"/>
                  <a:pt x="4101592" y="2509718"/>
                  <a:pt x="4101592" y="2509718"/>
                </a:cubicBezTo>
              </a:path>
            </a:pathLst>
          </a:custGeom>
          <a:ln w="38100" cmpd="sng">
            <a:solidFill>
              <a:srgbClr val="0000F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53" name="Freeform 52"/>
          <p:cNvSpPr/>
          <p:nvPr/>
        </p:nvSpPr>
        <p:spPr>
          <a:xfrm>
            <a:off x="1134704" y="1709839"/>
            <a:ext cx="4930255" cy="1913060"/>
          </a:xfrm>
          <a:custGeom>
            <a:avLst/>
            <a:gdLst>
              <a:gd name="connsiteX0" fmla="*/ 0 w 5357028"/>
              <a:gd name="connsiteY0" fmla="*/ 2519515 h 2550747"/>
              <a:gd name="connsiteX1" fmla="*/ 135332 w 5357028"/>
              <a:gd name="connsiteY1" fmla="*/ 2175964 h 2550747"/>
              <a:gd name="connsiteX2" fmla="*/ 374765 w 5357028"/>
              <a:gd name="connsiteY2" fmla="*/ 1520095 h 2550747"/>
              <a:gd name="connsiteX3" fmla="*/ 1103474 w 5357028"/>
              <a:gd name="connsiteY3" fmla="*/ 1239008 h 2550747"/>
              <a:gd name="connsiteX4" fmla="*/ 5267527 w 5357028"/>
              <a:gd name="connsiteY4" fmla="*/ 143 h 2550747"/>
              <a:gd name="connsiteX5" fmla="*/ 3914210 w 5357028"/>
              <a:gd name="connsiteY5" fmla="*/ 1322293 h 2550747"/>
              <a:gd name="connsiteX6" fmla="*/ 3383293 w 5357028"/>
              <a:gd name="connsiteY6" fmla="*/ 2550747 h 2550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57028" h="2550747">
                <a:moveTo>
                  <a:pt x="0" y="2519515"/>
                </a:moveTo>
                <a:cubicBezTo>
                  <a:pt x="36435" y="2431024"/>
                  <a:pt x="72871" y="2342534"/>
                  <a:pt x="135332" y="2175964"/>
                </a:cubicBezTo>
                <a:cubicBezTo>
                  <a:pt x="197793" y="2009394"/>
                  <a:pt x="213408" y="1676254"/>
                  <a:pt x="374765" y="1520095"/>
                </a:cubicBezTo>
                <a:cubicBezTo>
                  <a:pt x="536122" y="1363936"/>
                  <a:pt x="288014" y="1492333"/>
                  <a:pt x="1103474" y="1239008"/>
                </a:cubicBezTo>
                <a:cubicBezTo>
                  <a:pt x="1918934" y="985683"/>
                  <a:pt x="4799071" y="-13738"/>
                  <a:pt x="5267527" y="143"/>
                </a:cubicBezTo>
                <a:cubicBezTo>
                  <a:pt x="5735983" y="14024"/>
                  <a:pt x="4228249" y="897192"/>
                  <a:pt x="3914210" y="1322293"/>
                </a:cubicBezTo>
                <a:cubicBezTo>
                  <a:pt x="3600171" y="1747394"/>
                  <a:pt x="3383293" y="2550747"/>
                  <a:pt x="3383293" y="2550747"/>
                </a:cubicBezTo>
              </a:path>
            </a:pathLst>
          </a:custGeom>
          <a:ln w="38100" cmpd="sng">
            <a:solidFill>
              <a:srgbClr val="0000F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prstClr val="black"/>
              </a:solidFill>
              <a:latin typeface="Calibri"/>
              <a:sym typeface="Arial"/>
            </a:endParaRPr>
          </a:p>
        </p:txBody>
      </p:sp>
      <p:cxnSp>
        <p:nvCxnSpPr>
          <p:cNvPr id="54" name="Straight Connector 53"/>
          <p:cNvCxnSpPr/>
          <p:nvPr/>
        </p:nvCxnSpPr>
        <p:spPr>
          <a:xfrm flipV="1">
            <a:off x="6685262" y="4303276"/>
            <a:ext cx="999372" cy="7808"/>
          </a:xfrm>
          <a:prstGeom prst="line">
            <a:avLst/>
          </a:prstGeom>
          <a:ln w="57150" cmpd="sng">
            <a:solidFill>
              <a:schemeClr val="accent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6731162" y="4547492"/>
            <a:ext cx="917985" cy="7808"/>
          </a:xfrm>
          <a:prstGeom prst="line">
            <a:avLst/>
          </a:prstGeom>
          <a:ln w="38100" cmpd="sng">
            <a:solidFill>
              <a:srgbClr val="0000F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7740442" y="4166636"/>
            <a:ext cx="1149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200" kern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L2 bridged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740440" y="4445092"/>
            <a:ext cx="1082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200" kern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L3 routed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968449" y="944107"/>
            <a:ext cx="2175552" cy="294785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-158746" y="87561"/>
            <a:ext cx="9458375" cy="572699"/>
          </a:xfrm>
          <a:prstGeom prst="rect">
            <a:avLst/>
          </a:prstGeom>
        </p:spPr>
        <p:txBody>
          <a:bodyPr vert="horz" anchor="ctr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</a:lstStyle>
          <a:p>
            <a:pPr algn="ctr" defTabSz="914400"/>
            <a:r>
              <a:rPr lang="en-US" b="1" kern="0" dirty="0" smtClean="0">
                <a:solidFill>
                  <a:srgbClr val="3A81BA"/>
                </a:solidFill>
                <a:latin typeface="Calibri"/>
                <a:cs typeface="Calibri"/>
              </a:rPr>
              <a:t>Trellis Fabric – Bare-metal + Open-Source + SDN</a:t>
            </a:r>
            <a:endParaRPr lang="en-US" b="1" kern="0" dirty="0">
              <a:solidFill>
                <a:srgbClr val="3A81BA"/>
              </a:solidFill>
              <a:latin typeface="Calibri"/>
              <a:cs typeface="Calibri"/>
            </a:endParaRPr>
          </a:p>
        </p:txBody>
      </p:sp>
      <p:sp>
        <p:nvSpPr>
          <p:cNvPr id="20" name="Freeform 19"/>
          <p:cNvSpPr/>
          <p:nvPr/>
        </p:nvSpPr>
        <p:spPr>
          <a:xfrm rot="21121063">
            <a:off x="5921174" y="3167679"/>
            <a:ext cx="287569" cy="948448"/>
          </a:xfrm>
          <a:custGeom>
            <a:avLst/>
            <a:gdLst>
              <a:gd name="connsiteX0" fmla="*/ 0 w 287569"/>
              <a:gd name="connsiteY0" fmla="*/ 910636 h 1264597"/>
              <a:gd name="connsiteX1" fmla="*/ 270664 w 287569"/>
              <a:gd name="connsiteY1" fmla="*/ 4912 h 1264597"/>
              <a:gd name="connsiteX2" fmla="*/ 260254 w 287569"/>
              <a:gd name="connsiteY2" fmla="*/ 1264597 h 1264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7569" h="1264597">
                <a:moveTo>
                  <a:pt x="0" y="910636"/>
                </a:moveTo>
                <a:cubicBezTo>
                  <a:pt x="113644" y="428277"/>
                  <a:pt x="227288" y="-54081"/>
                  <a:pt x="270664" y="4912"/>
                </a:cubicBezTo>
                <a:cubicBezTo>
                  <a:pt x="314040" y="63905"/>
                  <a:pt x="260254" y="1264597"/>
                  <a:pt x="260254" y="1264597"/>
                </a:cubicBezTo>
              </a:path>
            </a:pathLst>
          </a:custGeom>
          <a:ln w="57150" cmpd="sng">
            <a:solidFill>
              <a:srgbClr val="C0504D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06330" y="945822"/>
            <a:ext cx="26376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Access &amp; Trunk VLANs</a:t>
            </a:r>
          </a:p>
          <a:p>
            <a:r>
              <a:rPr lang="en-US" sz="1600"/>
              <a:t>IPv4 &amp; IPv6 &amp; MPLS SR</a:t>
            </a:r>
          </a:p>
          <a:p>
            <a:r>
              <a:rPr lang="en-US" sz="1600"/>
              <a:t>IPv4 Multicast (PIM)</a:t>
            </a:r>
          </a:p>
          <a:p>
            <a:r>
              <a:rPr lang="en-US" sz="1600"/>
              <a:t>DHCP relay (IPv4)</a:t>
            </a:r>
          </a:p>
          <a:p>
            <a:r>
              <a:rPr lang="en-US" sz="1600"/>
              <a:t>vRouter BGP/OSPF (ext.)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7240544" y="3212335"/>
            <a:ext cx="614608" cy="393296"/>
            <a:chOff x="220635" y="5964482"/>
            <a:chExt cx="614608" cy="524394"/>
          </a:xfrm>
        </p:grpSpPr>
        <p:sp>
          <p:nvSpPr>
            <p:cNvPr id="24" name="Can 70"/>
            <p:cNvSpPr/>
            <p:nvPr/>
          </p:nvSpPr>
          <p:spPr>
            <a:xfrm>
              <a:off x="220635" y="5972193"/>
              <a:ext cx="614608" cy="516683"/>
            </a:xfrm>
            <a:prstGeom prst="can">
              <a:avLst>
                <a:gd name="adj" fmla="val 50000"/>
              </a:avLst>
            </a:prstGeom>
            <a:solidFill>
              <a:srgbClr val="4BACC6"/>
            </a:solidFill>
            <a:ln>
              <a:solidFill>
                <a:srgbClr val="EEECE1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5" name="Right Arrow 73"/>
            <p:cNvSpPr/>
            <p:nvPr/>
          </p:nvSpPr>
          <p:spPr>
            <a:xfrm rot="10800000">
              <a:off x="361200" y="5971613"/>
              <a:ext cx="178400" cy="155005"/>
            </a:xfrm>
            <a:prstGeom prst="right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BottomDown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Right Arrow 74"/>
            <p:cNvSpPr/>
            <p:nvPr/>
          </p:nvSpPr>
          <p:spPr>
            <a:xfrm rot="276230">
              <a:off x="533462" y="6071920"/>
              <a:ext cx="178400" cy="155005"/>
            </a:xfrm>
            <a:prstGeom prst="right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BottomDown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7" name="Down Arrow 71"/>
            <p:cNvSpPr/>
            <p:nvPr/>
          </p:nvSpPr>
          <p:spPr>
            <a:xfrm rot="3594206">
              <a:off x="394633" y="6081895"/>
              <a:ext cx="126326" cy="164215"/>
            </a:xfrm>
            <a:prstGeom prst="down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RightUp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8" name="Down Arrow 72"/>
            <p:cNvSpPr/>
            <p:nvPr/>
          </p:nvSpPr>
          <p:spPr>
            <a:xfrm rot="14184123">
              <a:off x="559547" y="5936617"/>
              <a:ext cx="143256" cy="198986"/>
            </a:xfrm>
            <a:prstGeom prst="down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RightUp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227660" y="2494787"/>
            <a:ext cx="614608" cy="393296"/>
            <a:chOff x="220635" y="5964482"/>
            <a:chExt cx="614608" cy="524394"/>
          </a:xfrm>
        </p:grpSpPr>
        <p:sp>
          <p:nvSpPr>
            <p:cNvPr id="30" name="Can 70"/>
            <p:cNvSpPr/>
            <p:nvPr/>
          </p:nvSpPr>
          <p:spPr>
            <a:xfrm>
              <a:off x="220635" y="5972193"/>
              <a:ext cx="614608" cy="516683"/>
            </a:xfrm>
            <a:prstGeom prst="can">
              <a:avLst>
                <a:gd name="adj" fmla="val 50000"/>
              </a:avLst>
            </a:prstGeom>
            <a:solidFill>
              <a:srgbClr val="4BACC6"/>
            </a:solidFill>
            <a:ln>
              <a:solidFill>
                <a:srgbClr val="EEECE1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1" name="Right Arrow 73"/>
            <p:cNvSpPr/>
            <p:nvPr/>
          </p:nvSpPr>
          <p:spPr>
            <a:xfrm rot="10800000">
              <a:off x="361200" y="5971613"/>
              <a:ext cx="178400" cy="155005"/>
            </a:xfrm>
            <a:prstGeom prst="right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BottomDown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2" name="Right Arrow 74"/>
            <p:cNvSpPr/>
            <p:nvPr/>
          </p:nvSpPr>
          <p:spPr>
            <a:xfrm rot="276230">
              <a:off x="533462" y="6071920"/>
              <a:ext cx="178400" cy="155005"/>
            </a:xfrm>
            <a:prstGeom prst="right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BottomDown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3" name="Down Arrow 71"/>
            <p:cNvSpPr/>
            <p:nvPr/>
          </p:nvSpPr>
          <p:spPr>
            <a:xfrm rot="3594206">
              <a:off x="394633" y="6081895"/>
              <a:ext cx="126326" cy="164215"/>
            </a:xfrm>
            <a:prstGeom prst="down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RightUp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4" name="Down Arrow 72"/>
            <p:cNvSpPr/>
            <p:nvPr/>
          </p:nvSpPr>
          <p:spPr>
            <a:xfrm rot="14184123">
              <a:off x="559547" y="5936617"/>
              <a:ext cx="143256" cy="198986"/>
            </a:xfrm>
            <a:prstGeom prst="down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RightUp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</p:grpSp>
      <p:cxnSp>
        <p:nvCxnSpPr>
          <p:cNvPr id="37" name="Straight Connector 36"/>
          <p:cNvCxnSpPr>
            <a:endCxn id="30" idx="2"/>
          </p:cNvCxnSpPr>
          <p:nvPr/>
        </p:nvCxnSpPr>
        <p:spPr>
          <a:xfrm flipV="1">
            <a:off x="6130372" y="2694328"/>
            <a:ext cx="1097289" cy="33003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endCxn id="24" idx="2"/>
          </p:cNvCxnSpPr>
          <p:nvPr/>
        </p:nvCxnSpPr>
        <p:spPr>
          <a:xfrm>
            <a:off x="6130372" y="3024363"/>
            <a:ext cx="1110173" cy="38751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Freeform 7"/>
          <p:cNvSpPr/>
          <p:nvPr/>
        </p:nvSpPr>
        <p:spPr>
          <a:xfrm>
            <a:off x="1002654" y="1784786"/>
            <a:ext cx="5489534" cy="2167093"/>
          </a:xfrm>
          <a:custGeom>
            <a:avLst/>
            <a:gdLst>
              <a:gd name="connsiteX0" fmla="*/ 5489534 w 5489534"/>
              <a:gd name="connsiteY0" fmla="*/ 2167093 h 2167093"/>
              <a:gd name="connsiteX1" fmla="*/ 5096827 w 5489534"/>
              <a:gd name="connsiteY1" fmla="*/ 1331601 h 2167093"/>
              <a:gd name="connsiteX2" fmla="*/ 4553723 w 5489534"/>
              <a:gd name="connsiteY2" fmla="*/ 771821 h 2167093"/>
              <a:gd name="connsiteX3" fmla="*/ 3500936 w 5489534"/>
              <a:gd name="connsiteY3" fmla="*/ 3168 h 2167093"/>
              <a:gd name="connsiteX4" fmla="*/ 2147352 w 5489534"/>
              <a:gd name="connsiteY4" fmla="*/ 529528 h 2167093"/>
              <a:gd name="connsiteX5" fmla="*/ 467906 w 5489534"/>
              <a:gd name="connsiteY5" fmla="*/ 1273116 h 2167093"/>
              <a:gd name="connsiteX6" fmla="*/ 0 w 5489534"/>
              <a:gd name="connsiteY6" fmla="*/ 2008349 h 216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89534" h="2167093">
                <a:moveTo>
                  <a:pt x="5489534" y="2167093"/>
                </a:moveTo>
                <a:cubicBezTo>
                  <a:pt x="5371164" y="1865619"/>
                  <a:pt x="5252795" y="1564146"/>
                  <a:pt x="5096827" y="1331601"/>
                </a:cubicBezTo>
                <a:cubicBezTo>
                  <a:pt x="4940858" y="1099056"/>
                  <a:pt x="4819705" y="993226"/>
                  <a:pt x="4553723" y="771821"/>
                </a:cubicBezTo>
                <a:cubicBezTo>
                  <a:pt x="4287741" y="550416"/>
                  <a:pt x="3901998" y="43550"/>
                  <a:pt x="3500936" y="3168"/>
                </a:cubicBezTo>
                <a:cubicBezTo>
                  <a:pt x="3099874" y="-37214"/>
                  <a:pt x="2652857" y="317870"/>
                  <a:pt x="2147352" y="529528"/>
                </a:cubicBezTo>
                <a:cubicBezTo>
                  <a:pt x="1641847" y="741186"/>
                  <a:pt x="825798" y="1026646"/>
                  <a:pt x="467906" y="1273116"/>
                </a:cubicBezTo>
                <a:cubicBezTo>
                  <a:pt x="110014" y="1519586"/>
                  <a:pt x="0" y="2008349"/>
                  <a:pt x="0" y="2008349"/>
                </a:cubicBezTo>
              </a:path>
            </a:pathLst>
          </a:custGeom>
          <a:ln>
            <a:solidFill>
              <a:srgbClr val="09AB06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2648679" y="1771031"/>
            <a:ext cx="2197484" cy="2114009"/>
          </a:xfrm>
          <a:custGeom>
            <a:avLst/>
            <a:gdLst>
              <a:gd name="connsiteX0" fmla="*/ 2197484 w 2197484"/>
              <a:gd name="connsiteY0" fmla="*/ 133892 h 2114009"/>
              <a:gd name="connsiteX1" fmla="*/ 1821489 w 2197484"/>
              <a:gd name="connsiteY1" fmla="*/ 213 h 2114009"/>
              <a:gd name="connsiteX2" fmla="*/ 1654380 w 2197484"/>
              <a:gd name="connsiteY2" fmla="*/ 117182 h 2114009"/>
              <a:gd name="connsiteX3" fmla="*/ 1144697 w 2197484"/>
              <a:gd name="connsiteY3" fmla="*/ 576703 h 2114009"/>
              <a:gd name="connsiteX4" fmla="*/ 359284 w 2197484"/>
              <a:gd name="connsiteY4" fmla="*/ 1203322 h 2114009"/>
              <a:gd name="connsiteX5" fmla="*/ 0 w 2197484"/>
              <a:gd name="connsiteY5" fmla="*/ 2114009 h 2114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97484" h="2114009">
                <a:moveTo>
                  <a:pt x="2197484" y="133892"/>
                </a:moveTo>
                <a:cubicBezTo>
                  <a:pt x="2054745" y="68445"/>
                  <a:pt x="1912006" y="2998"/>
                  <a:pt x="1821489" y="213"/>
                </a:cubicBezTo>
                <a:cubicBezTo>
                  <a:pt x="1730972" y="-2572"/>
                  <a:pt x="1767179" y="21100"/>
                  <a:pt x="1654380" y="117182"/>
                </a:cubicBezTo>
                <a:cubicBezTo>
                  <a:pt x="1541581" y="213264"/>
                  <a:pt x="1360546" y="395680"/>
                  <a:pt x="1144697" y="576703"/>
                </a:cubicBezTo>
                <a:cubicBezTo>
                  <a:pt x="928848" y="757726"/>
                  <a:pt x="550067" y="947104"/>
                  <a:pt x="359284" y="1203322"/>
                </a:cubicBezTo>
                <a:cubicBezTo>
                  <a:pt x="168501" y="1459540"/>
                  <a:pt x="0" y="2114009"/>
                  <a:pt x="0" y="2114009"/>
                </a:cubicBezTo>
              </a:path>
            </a:pathLst>
          </a:custGeom>
          <a:ln>
            <a:solidFill>
              <a:srgbClr val="09AB06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2941120" y="3099677"/>
            <a:ext cx="250663" cy="843847"/>
          </a:xfrm>
          <a:custGeom>
            <a:avLst/>
            <a:gdLst>
              <a:gd name="connsiteX0" fmla="*/ 0 w 250663"/>
              <a:gd name="connsiteY0" fmla="*/ 0 h 843847"/>
              <a:gd name="connsiteX1" fmla="*/ 250663 w 250663"/>
              <a:gd name="connsiteY1" fmla="*/ 843847 h 843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0663" h="843847">
                <a:moveTo>
                  <a:pt x="0" y="0"/>
                </a:moveTo>
                <a:lnTo>
                  <a:pt x="250663" y="843847"/>
                </a:lnTo>
              </a:path>
            </a:pathLst>
          </a:custGeom>
          <a:ln>
            <a:solidFill>
              <a:srgbClr val="09AB06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 47"/>
          <p:cNvSpPr/>
          <p:nvPr/>
        </p:nvSpPr>
        <p:spPr>
          <a:xfrm>
            <a:off x="1389008" y="3129148"/>
            <a:ext cx="250663" cy="843847"/>
          </a:xfrm>
          <a:custGeom>
            <a:avLst/>
            <a:gdLst>
              <a:gd name="connsiteX0" fmla="*/ 0 w 250663"/>
              <a:gd name="connsiteY0" fmla="*/ 0 h 843847"/>
              <a:gd name="connsiteX1" fmla="*/ 250663 w 250663"/>
              <a:gd name="connsiteY1" fmla="*/ 843847 h 843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0663" h="843847">
                <a:moveTo>
                  <a:pt x="0" y="0"/>
                </a:moveTo>
                <a:lnTo>
                  <a:pt x="250663" y="843847"/>
                </a:lnTo>
              </a:path>
            </a:pathLst>
          </a:custGeom>
          <a:ln>
            <a:solidFill>
              <a:srgbClr val="09AB06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 49"/>
          <p:cNvSpPr/>
          <p:nvPr/>
        </p:nvSpPr>
        <p:spPr>
          <a:xfrm rot="6337795">
            <a:off x="7045919" y="4433937"/>
            <a:ext cx="250663" cy="843847"/>
          </a:xfrm>
          <a:custGeom>
            <a:avLst/>
            <a:gdLst>
              <a:gd name="connsiteX0" fmla="*/ 0 w 250663"/>
              <a:gd name="connsiteY0" fmla="*/ 0 h 843847"/>
              <a:gd name="connsiteX1" fmla="*/ 250663 w 250663"/>
              <a:gd name="connsiteY1" fmla="*/ 843847 h 843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0663" h="843847">
                <a:moveTo>
                  <a:pt x="0" y="0"/>
                </a:moveTo>
                <a:lnTo>
                  <a:pt x="250663" y="843847"/>
                </a:lnTo>
              </a:path>
            </a:pathLst>
          </a:custGeom>
          <a:ln>
            <a:solidFill>
              <a:srgbClr val="09AB06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7723265" y="4735991"/>
            <a:ext cx="1082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200" kern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IPv4 multicast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48147" y="1036010"/>
            <a:ext cx="1667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ONOS Cluster</a:t>
            </a:r>
          </a:p>
        </p:txBody>
      </p:sp>
    </p:spTree>
    <p:extLst>
      <p:ext uri="{BB962C8B-B14F-4D97-AF65-F5344CB8AC3E}">
        <p14:creationId xmlns:p14="http://schemas.microsoft.com/office/powerpoint/2010/main" val="3108549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52" grpId="0" animBg="1"/>
      <p:bldP spid="53" grpId="0" animBg="1"/>
      <p:bldP spid="56" grpId="0"/>
      <p:bldP spid="57" grpId="0"/>
      <p:bldP spid="20" grpId="0" animBg="1"/>
      <p:bldP spid="8" grpId="0" animBg="1"/>
      <p:bldP spid="9" grpId="0" animBg="1"/>
      <p:bldP spid="10" grpId="0" animBg="1"/>
      <p:bldP spid="48" grpId="0" animBg="1"/>
      <p:bldP spid="50" grpId="0" animBg="1"/>
      <p:bldP spid="51" grpId="0"/>
      <p:bldP spid="51" grpId="1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/>
          <p:cNvSpPr txBox="1">
            <a:spLocks/>
          </p:cNvSpPr>
          <p:nvPr/>
        </p:nvSpPr>
        <p:spPr>
          <a:xfrm>
            <a:off x="825005" y="7"/>
            <a:ext cx="7359705" cy="530087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4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0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 defTabSz="914400">
              <a:buClr>
                <a:srgbClr val="000000"/>
              </a:buClr>
            </a:pPr>
            <a:r>
              <a:rPr lang="en-US" b="1" kern="0" dirty="0">
                <a:solidFill>
                  <a:srgbClr val="FFFFFF"/>
                </a:solidFill>
                <a:latin typeface="Calibri"/>
                <a:cs typeface="Calibri"/>
              </a:rPr>
              <a:t>vRouter as a VNF?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158" y="1168836"/>
            <a:ext cx="1912745" cy="1434559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336432" y="2021791"/>
            <a:ext cx="1279543" cy="27721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200" kern="0">
                <a:solidFill>
                  <a:srgbClr val="000000"/>
                </a:solidFill>
                <a:latin typeface="Arial"/>
                <a:sym typeface="Arial"/>
              </a:rPr>
              <a:t>Dataplane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336432" y="1567457"/>
            <a:ext cx="1279543" cy="32043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lnSpc>
                <a:spcPct val="80000"/>
              </a:lnSpc>
            </a:pPr>
            <a:r>
              <a:rPr lang="en-US" sz="1100" kern="0" dirty="0">
                <a:solidFill>
                  <a:srgbClr val="000000"/>
                </a:solidFill>
                <a:latin typeface="Arial"/>
                <a:sym typeface="Arial"/>
              </a:rPr>
              <a:t>Control Plane</a:t>
            </a:r>
          </a:p>
          <a:p>
            <a:pPr algn="ctr" defTabSz="914400">
              <a:lnSpc>
                <a:spcPct val="80000"/>
              </a:lnSpc>
            </a:pPr>
            <a:r>
              <a:rPr lang="en-US" sz="1100" kern="0" dirty="0">
                <a:solidFill>
                  <a:srgbClr val="000000"/>
                </a:solidFill>
                <a:latin typeface="Arial"/>
                <a:sym typeface="Arial"/>
              </a:rPr>
              <a:t>(OSPF, BGP ..)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037792" y="991140"/>
            <a:ext cx="0" cy="2914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122158" y="807997"/>
            <a:ext cx="1912745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914400"/>
            <a:r>
              <a:rPr lang="en-US" sz="1100" kern="0">
                <a:solidFill>
                  <a:srgbClr val="000000"/>
                </a:solidFill>
                <a:latin typeface="Arial"/>
                <a:sym typeface="Arial"/>
              </a:rPr>
              <a:t>Management (CLI, SNMP, NetCONF)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4109840" y="1524410"/>
            <a:ext cx="978408" cy="363474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848002" y="1460264"/>
            <a:ext cx="1156329" cy="66104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895380" y="1524409"/>
            <a:ext cx="1042592" cy="27721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lnSpc>
                <a:spcPct val="90000"/>
              </a:lnSpc>
            </a:pPr>
            <a:r>
              <a:rPr lang="en-US" sz="900" kern="0" dirty="0">
                <a:solidFill>
                  <a:srgbClr val="000000"/>
                </a:solidFill>
                <a:latin typeface="Arial"/>
                <a:sym typeface="Arial"/>
              </a:rPr>
              <a:t>Control Plane</a:t>
            </a:r>
          </a:p>
          <a:p>
            <a:pPr algn="ctr" defTabSz="914400">
              <a:lnSpc>
                <a:spcPct val="90000"/>
              </a:lnSpc>
            </a:pPr>
            <a:r>
              <a:rPr lang="en-US" sz="900" kern="0" dirty="0">
                <a:solidFill>
                  <a:srgbClr val="000000"/>
                </a:solidFill>
                <a:latin typeface="Arial"/>
                <a:sym typeface="Arial"/>
              </a:rPr>
              <a:t>(OSPF, BGP ..)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04859" y="1844665"/>
            <a:ext cx="1033114" cy="23473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Dataplane</a:t>
            </a:r>
            <a:endParaRPr lang="en-US" sz="1050" kern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48218" y="803118"/>
            <a:ext cx="1350899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914400"/>
            <a:r>
              <a:rPr lang="en-US" sz="1100" kern="0">
                <a:solidFill>
                  <a:srgbClr val="000000"/>
                </a:solidFill>
                <a:latin typeface="Arial"/>
                <a:sym typeface="Arial"/>
              </a:rPr>
              <a:t>Management (CLI, SNMP, NetCONF)</a:t>
            </a:r>
          </a:p>
        </p:txBody>
      </p:sp>
      <p:cxnSp>
        <p:nvCxnSpPr>
          <p:cNvPr id="17" name="Straight Arrow Connector 16"/>
          <p:cNvCxnSpPr>
            <a:stCxn id="16" idx="2"/>
          </p:cNvCxnSpPr>
          <p:nvPr/>
        </p:nvCxnSpPr>
        <p:spPr>
          <a:xfrm>
            <a:off x="6423668" y="1234005"/>
            <a:ext cx="2502" cy="2262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099099" y="1567455"/>
            <a:ext cx="177240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VNF = vRouter VM</a:t>
            </a:r>
          </a:p>
          <a:p>
            <a:pPr algn="ctr" defTabSz="914400"/>
            <a:r>
              <a:rPr lang="en-US" sz="12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(vCPE, vBNG, </a:t>
            </a:r>
          </a:p>
          <a:p>
            <a:pPr algn="ctr" defTabSz="914400"/>
            <a:r>
              <a:rPr lang="en-US" sz="12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vPGW, vBRAS)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112505" y="2854137"/>
            <a:ext cx="4408695" cy="1722703"/>
            <a:chOff x="2825225" y="3634217"/>
            <a:chExt cx="4408695" cy="2296937"/>
          </a:xfrm>
        </p:grpSpPr>
        <p:pic>
          <p:nvPicPr>
            <p:cNvPr id="22" name="Picture 21" descr="rack_42U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7989" y="4548617"/>
              <a:ext cx="631777" cy="1382537"/>
            </a:xfrm>
            <a:prstGeom prst="rect">
              <a:avLst/>
            </a:prstGeom>
          </p:spPr>
        </p:pic>
        <p:pic>
          <p:nvPicPr>
            <p:cNvPr id="23" name="Picture 22" descr="rack_42U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2957" y="4548617"/>
              <a:ext cx="631777" cy="1382537"/>
            </a:xfrm>
            <a:prstGeom prst="rect">
              <a:avLst/>
            </a:prstGeom>
          </p:spPr>
        </p:pic>
        <p:pic>
          <p:nvPicPr>
            <p:cNvPr id="24" name="Picture 23" descr="rack_42U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7137" y="4548617"/>
              <a:ext cx="631777" cy="1382537"/>
            </a:xfrm>
            <a:prstGeom prst="rect">
              <a:avLst/>
            </a:prstGeom>
          </p:spPr>
        </p:pic>
        <p:pic>
          <p:nvPicPr>
            <p:cNvPr id="25" name="Picture 24" descr="rack_42U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5225" y="4548617"/>
              <a:ext cx="631777" cy="1382537"/>
            </a:xfrm>
            <a:prstGeom prst="rect">
              <a:avLst/>
            </a:prstGeom>
          </p:spPr>
        </p:pic>
        <p:sp>
          <p:nvSpPr>
            <p:cNvPr id="26" name="Rounded Rectangle 25"/>
            <p:cNvSpPr/>
            <p:nvPr/>
          </p:nvSpPr>
          <p:spPr>
            <a:xfrm>
              <a:off x="5941392" y="5094420"/>
              <a:ext cx="471651" cy="45567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FFFFFF"/>
                </a:solidFill>
                <a:latin typeface="Arial"/>
                <a:sym typeface="Arial"/>
              </a:endParaRPr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5996758" y="5161505"/>
              <a:ext cx="359416" cy="153127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/>
              <a:r>
                <a:rPr lang="en-US" sz="900" kern="0">
                  <a:solidFill>
                    <a:srgbClr val="000000"/>
                  </a:solidFill>
                  <a:latin typeface="Arial"/>
                  <a:sym typeface="Arial"/>
                </a:rPr>
                <a:t>CP</a:t>
              </a:r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5979305" y="5364904"/>
              <a:ext cx="397329" cy="141398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/>
              <a:r>
                <a:rPr lang="en-US" sz="900" kern="0">
                  <a:solidFill>
                    <a:srgbClr val="000000"/>
                  </a:solidFill>
                  <a:latin typeface="Arial"/>
                  <a:sym typeface="Arial"/>
                </a:rPr>
                <a:t>DP</a:t>
              </a:r>
              <a:endParaRPr lang="en-US" sz="1000" kern="0">
                <a:solidFill>
                  <a:srgbClr val="000000"/>
                </a:solidFill>
                <a:latin typeface="Arial"/>
                <a:sym typeface="Arial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498720" y="5138070"/>
              <a:ext cx="735200" cy="574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en-US" sz="11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vRouter</a:t>
              </a:r>
            </a:p>
            <a:p>
              <a:pPr algn="ctr" defTabSz="914400"/>
              <a:r>
                <a:rPr lang="en-US" sz="11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VM</a:t>
              </a:r>
            </a:p>
          </p:txBody>
        </p:sp>
        <p:sp>
          <p:nvSpPr>
            <p:cNvPr id="31" name="Cloud 30"/>
            <p:cNvSpPr/>
            <p:nvPr/>
          </p:nvSpPr>
          <p:spPr>
            <a:xfrm>
              <a:off x="3077126" y="3634217"/>
              <a:ext cx="2919632" cy="914400"/>
            </a:xfrm>
            <a:prstGeom prst="cloud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1400" kern="0">
                  <a:solidFill>
                    <a:srgbClr val="000000"/>
                  </a:solidFill>
                  <a:latin typeface="Arial"/>
                  <a:sym typeface="Arial"/>
                </a:rPr>
                <a:t>Underlay Network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93815" y="2868876"/>
            <a:ext cx="3468987" cy="1500350"/>
            <a:chOff x="2906519" y="3653874"/>
            <a:chExt cx="3468987" cy="2000467"/>
          </a:xfrm>
        </p:grpSpPr>
        <p:sp>
          <p:nvSpPr>
            <p:cNvPr id="33" name="Rectangle 32"/>
            <p:cNvSpPr/>
            <p:nvPr/>
          </p:nvSpPr>
          <p:spPr>
            <a:xfrm>
              <a:off x="2906519" y="5445841"/>
              <a:ext cx="464427" cy="208500"/>
            </a:xfrm>
            <a:prstGeom prst="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900" kern="0">
                  <a:solidFill>
                    <a:srgbClr val="000000"/>
                  </a:solidFill>
                  <a:latin typeface="Arial"/>
                  <a:sym typeface="Arial"/>
                </a:rPr>
                <a:t>VNF</a:t>
              </a: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921426" y="5033820"/>
              <a:ext cx="464427" cy="208500"/>
            </a:xfrm>
            <a:prstGeom prst="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900" kern="0">
                  <a:solidFill>
                    <a:srgbClr val="000000"/>
                  </a:solidFill>
                  <a:latin typeface="Arial"/>
                  <a:sym typeface="Arial"/>
                </a:rPr>
                <a:t>VNF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982973" y="5364904"/>
              <a:ext cx="464427" cy="208500"/>
            </a:xfrm>
            <a:prstGeom prst="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900" kern="0">
                  <a:solidFill>
                    <a:srgbClr val="000000"/>
                  </a:solidFill>
                  <a:latin typeface="Arial"/>
                  <a:sym typeface="Arial"/>
                </a:rPr>
                <a:t>VNF</a:t>
              </a:r>
            </a:p>
          </p:txBody>
        </p:sp>
        <p:sp>
          <p:nvSpPr>
            <p:cNvPr id="36" name="Freeform 35"/>
            <p:cNvSpPr/>
            <p:nvPr/>
          </p:nvSpPr>
          <p:spPr>
            <a:xfrm>
              <a:off x="3058170" y="3729692"/>
              <a:ext cx="3317336" cy="1582730"/>
            </a:xfrm>
            <a:custGeom>
              <a:avLst/>
              <a:gdLst>
                <a:gd name="connsiteX0" fmla="*/ 0 w 3317336"/>
                <a:gd name="connsiteY0" fmla="*/ 1108842 h 1582730"/>
                <a:gd name="connsiteX1" fmla="*/ 473905 w 3317336"/>
                <a:gd name="connsiteY1" fmla="*/ 606546 h 1582730"/>
                <a:gd name="connsiteX2" fmla="*/ 1194241 w 3317336"/>
                <a:gd name="connsiteY2" fmla="*/ 180068 h 1582730"/>
                <a:gd name="connsiteX3" fmla="*/ 2293701 w 3317336"/>
                <a:gd name="connsiteY3" fmla="*/ 454910 h 1582730"/>
                <a:gd name="connsiteX4" fmla="*/ 2938212 w 3317336"/>
                <a:gd name="connsiteY4" fmla="*/ 1402638 h 1582730"/>
                <a:gd name="connsiteX5" fmla="*/ 3051949 w 3317336"/>
                <a:gd name="connsiteY5" fmla="*/ 1487934 h 1582730"/>
                <a:gd name="connsiteX6" fmla="*/ 2653869 w 3317336"/>
                <a:gd name="connsiteY6" fmla="*/ 360137 h 1582730"/>
                <a:gd name="connsiteX7" fmla="*/ 3317336 w 3317336"/>
                <a:gd name="connsiteY7" fmla="*/ 0 h 1582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17336" h="1582730">
                  <a:moveTo>
                    <a:pt x="0" y="1108842"/>
                  </a:moveTo>
                  <a:cubicBezTo>
                    <a:pt x="137432" y="935092"/>
                    <a:pt x="274865" y="761342"/>
                    <a:pt x="473905" y="606546"/>
                  </a:cubicBezTo>
                  <a:cubicBezTo>
                    <a:pt x="672945" y="451750"/>
                    <a:pt x="890942" y="205341"/>
                    <a:pt x="1194241" y="180068"/>
                  </a:cubicBezTo>
                  <a:cubicBezTo>
                    <a:pt x="1497540" y="154795"/>
                    <a:pt x="2003039" y="251148"/>
                    <a:pt x="2293701" y="454910"/>
                  </a:cubicBezTo>
                  <a:cubicBezTo>
                    <a:pt x="2584363" y="658672"/>
                    <a:pt x="2811837" y="1230467"/>
                    <a:pt x="2938212" y="1402638"/>
                  </a:cubicBezTo>
                  <a:cubicBezTo>
                    <a:pt x="3064587" y="1574809"/>
                    <a:pt x="3099340" y="1661684"/>
                    <a:pt x="3051949" y="1487934"/>
                  </a:cubicBezTo>
                  <a:cubicBezTo>
                    <a:pt x="3004558" y="1314184"/>
                    <a:pt x="2609638" y="608126"/>
                    <a:pt x="2653869" y="360137"/>
                  </a:cubicBezTo>
                  <a:cubicBezTo>
                    <a:pt x="2698100" y="112148"/>
                    <a:pt x="3317336" y="0"/>
                    <a:pt x="3317336" y="0"/>
                  </a:cubicBezTo>
                </a:path>
              </a:pathLst>
            </a:cu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000000"/>
                </a:solidFill>
                <a:latin typeface="Arial"/>
                <a:sym typeface="Arial"/>
              </a:endParaRPr>
            </a:p>
          </p:txBody>
        </p:sp>
        <p:sp>
          <p:nvSpPr>
            <p:cNvPr id="37" name="Freeform 36"/>
            <p:cNvSpPr/>
            <p:nvPr/>
          </p:nvSpPr>
          <p:spPr>
            <a:xfrm>
              <a:off x="4053371" y="3805510"/>
              <a:ext cx="2312657" cy="1728068"/>
            </a:xfrm>
            <a:custGeom>
              <a:avLst/>
              <a:gdLst>
                <a:gd name="connsiteX0" fmla="*/ 0 w 2312657"/>
                <a:gd name="connsiteY0" fmla="*/ 1298388 h 1728068"/>
                <a:gd name="connsiteX1" fmla="*/ 180084 w 2312657"/>
                <a:gd name="connsiteY1" fmla="*/ 559160 h 1728068"/>
                <a:gd name="connsiteX2" fmla="*/ 843551 w 2312657"/>
                <a:gd name="connsiteY2" fmla="*/ 473864 h 1728068"/>
                <a:gd name="connsiteX3" fmla="*/ 1317456 w 2312657"/>
                <a:gd name="connsiteY3" fmla="*/ 511774 h 1728068"/>
                <a:gd name="connsiteX4" fmla="*/ 2066227 w 2312657"/>
                <a:gd name="connsiteY4" fmla="*/ 1601661 h 1728068"/>
                <a:gd name="connsiteX5" fmla="*/ 2208398 w 2312657"/>
                <a:gd name="connsiteY5" fmla="*/ 1592184 h 1728068"/>
                <a:gd name="connsiteX6" fmla="*/ 1810318 w 2312657"/>
                <a:gd name="connsiteY6" fmla="*/ 587592 h 1728068"/>
                <a:gd name="connsiteX7" fmla="*/ 1772405 w 2312657"/>
                <a:gd name="connsiteY7" fmla="*/ 199023 h 1728068"/>
                <a:gd name="connsiteX8" fmla="*/ 2312657 w 2312657"/>
                <a:gd name="connsiteY8" fmla="*/ 0 h 1728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12657" h="1728068">
                  <a:moveTo>
                    <a:pt x="0" y="1298388"/>
                  </a:moveTo>
                  <a:cubicBezTo>
                    <a:pt x="19746" y="997484"/>
                    <a:pt x="39492" y="696580"/>
                    <a:pt x="180084" y="559160"/>
                  </a:cubicBezTo>
                  <a:cubicBezTo>
                    <a:pt x="320676" y="421740"/>
                    <a:pt x="653989" y="481762"/>
                    <a:pt x="843551" y="473864"/>
                  </a:cubicBezTo>
                  <a:cubicBezTo>
                    <a:pt x="1033113" y="465966"/>
                    <a:pt x="1113677" y="323808"/>
                    <a:pt x="1317456" y="511774"/>
                  </a:cubicBezTo>
                  <a:cubicBezTo>
                    <a:pt x="1521235" y="699740"/>
                    <a:pt x="1917737" y="1421593"/>
                    <a:pt x="2066227" y="1601661"/>
                  </a:cubicBezTo>
                  <a:cubicBezTo>
                    <a:pt x="2214717" y="1781729"/>
                    <a:pt x="2251050" y="1761196"/>
                    <a:pt x="2208398" y="1592184"/>
                  </a:cubicBezTo>
                  <a:cubicBezTo>
                    <a:pt x="2165747" y="1423173"/>
                    <a:pt x="1882983" y="819785"/>
                    <a:pt x="1810318" y="587592"/>
                  </a:cubicBezTo>
                  <a:cubicBezTo>
                    <a:pt x="1737653" y="355399"/>
                    <a:pt x="1688682" y="296955"/>
                    <a:pt x="1772405" y="199023"/>
                  </a:cubicBezTo>
                  <a:cubicBezTo>
                    <a:pt x="1856128" y="101091"/>
                    <a:pt x="2312657" y="0"/>
                    <a:pt x="2312657" y="0"/>
                  </a:cubicBezTo>
                </a:path>
              </a:pathLst>
            </a:cu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000000"/>
                </a:solidFill>
                <a:latin typeface="Arial"/>
                <a:sym typeface="Arial"/>
              </a:endParaRPr>
            </a:p>
          </p:txBody>
        </p:sp>
        <p:sp>
          <p:nvSpPr>
            <p:cNvPr id="38" name="Freeform 37"/>
            <p:cNvSpPr/>
            <p:nvPr/>
          </p:nvSpPr>
          <p:spPr>
            <a:xfrm>
              <a:off x="5196503" y="3653874"/>
              <a:ext cx="1122135" cy="1851791"/>
            </a:xfrm>
            <a:custGeom>
              <a:avLst/>
              <a:gdLst>
                <a:gd name="connsiteX0" fmla="*/ 79543 w 1122135"/>
                <a:gd name="connsiteY0" fmla="*/ 1791206 h 1851791"/>
                <a:gd name="connsiteX1" fmla="*/ 3719 w 1122135"/>
                <a:gd name="connsiteY1" fmla="*/ 758182 h 1851791"/>
                <a:gd name="connsiteX2" fmla="*/ 183803 w 1122135"/>
                <a:gd name="connsiteY2" fmla="*/ 767660 h 1851791"/>
                <a:gd name="connsiteX3" fmla="*/ 866226 w 1122135"/>
                <a:gd name="connsiteY3" fmla="*/ 1800684 h 1851791"/>
                <a:gd name="connsiteX4" fmla="*/ 1112657 w 1122135"/>
                <a:gd name="connsiteY4" fmla="*/ 1563752 h 1851791"/>
                <a:gd name="connsiteX5" fmla="*/ 743011 w 1122135"/>
                <a:gd name="connsiteY5" fmla="*/ 435955 h 1851791"/>
                <a:gd name="connsiteX6" fmla="*/ 1122135 w 1122135"/>
                <a:gd name="connsiteY6" fmla="*/ 0 h 1851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2135" h="1851791">
                  <a:moveTo>
                    <a:pt x="79543" y="1791206"/>
                  </a:moveTo>
                  <a:cubicBezTo>
                    <a:pt x="32942" y="1359989"/>
                    <a:pt x="-13658" y="928773"/>
                    <a:pt x="3719" y="758182"/>
                  </a:cubicBezTo>
                  <a:cubicBezTo>
                    <a:pt x="21096" y="587591"/>
                    <a:pt x="40052" y="593910"/>
                    <a:pt x="183803" y="767660"/>
                  </a:cubicBezTo>
                  <a:cubicBezTo>
                    <a:pt x="327554" y="941410"/>
                    <a:pt x="711417" y="1668002"/>
                    <a:pt x="866226" y="1800684"/>
                  </a:cubicBezTo>
                  <a:cubicBezTo>
                    <a:pt x="1021035" y="1933366"/>
                    <a:pt x="1133193" y="1791207"/>
                    <a:pt x="1112657" y="1563752"/>
                  </a:cubicBezTo>
                  <a:cubicBezTo>
                    <a:pt x="1092121" y="1336297"/>
                    <a:pt x="741431" y="696580"/>
                    <a:pt x="743011" y="435955"/>
                  </a:cubicBezTo>
                  <a:cubicBezTo>
                    <a:pt x="744591" y="175330"/>
                    <a:pt x="1122135" y="0"/>
                    <a:pt x="1122135" y="0"/>
                  </a:cubicBezTo>
                </a:path>
              </a:pathLst>
            </a:cu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000000"/>
                </a:solidFill>
                <a:latin typeface="Arial"/>
                <a:sym typeface="Arial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39144" y="4614048"/>
            <a:ext cx="39973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400" u="sng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Issues</a:t>
            </a:r>
            <a:r>
              <a:rPr lang="en-US" sz="1400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1400" kern="0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Hairpinning</a:t>
            </a:r>
            <a:endParaRPr lang="en-US" sz="14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defTabSz="914400"/>
            <a:r>
              <a:rPr lang="en-US" sz="1400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Embedded </a:t>
            </a:r>
            <a:r>
              <a:rPr lang="en-US" sz="1400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control plane </a:t>
            </a:r>
            <a:r>
              <a:rPr lang="en-US" sz="1400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complicates </a:t>
            </a:r>
            <a:r>
              <a:rPr lang="en-US" sz="1400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scale-out</a:t>
            </a:r>
          </a:p>
        </p:txBody>
      </p:sp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233920" y="777378"/>
            <a:ext cx="1772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VNFM</a:t>
            </a:r>
          </a:p>
          <a:p>
            <a:pPr algn="ctr" defTabSz="914400"/>
            <a:r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(VNF Manager)</a:t>
            </a:r>
            <a:endParaRPr lang="en-US" sz="12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Picture 56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320" y="2843439"/>
            <a:ext cx="1231720" cy="1863791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6656063" y="2347173"/>
            <a:ext cx="519042" cy="2033020"/>
            <a:chOff x="6330943" y="3197293"/>
            <a:chExt cx="519042" cy="2710693"/>
          </a:xfrm>
        </p:grpSpPr>
        <p:grpSp>
          <p:nvGrpSpPr>
            <p:cNvPr id="12" name="Group 11"/>
            <p:cNvGrpSpPr/>
            <p:nvPr/>
          </p:nvGrpSpPr>
          <p:grpSpPr>
            <a:xfrm>
              <a:off x="6341297" y="4080003"/>
              <a:ext cx="508688" cy="1827983"/>
              <a:chOff x="6341297" y="4080003"/>
              <a:chExt cx="508688" cy="1827983"/>
            </a:xfrm>
          </p:grpSpPr>
          <p:sp>
            <p:nvSpPr>
              <p:cNvPr id="46" name="Rounded Rectangle 45"/>
              <p:cNvSpPr/>
              <p:nvPr/>
            </p:nvSpPr>
            <p:spPr>
              <a:xfrm>
                <a:off x="6349937" y="4490720"/>
                <a:ext cx="471651" cy="229189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 sz="1400" kern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  <p:sp>
            <p:nvSpPr>
              <p:cNvPr id="47" name="Rounded Rectangle 46"/>
              <p:cNvSpPr/>
              <p:nvPr/>
            </p:nvSpPr>
            <p:spPr>
              <a:xfrm>
                <a:off x="6395253" y="4525866"/>
                <a:ext cx="397329" cy="141398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900" kern="0">
                    <a:solidFill>
                      <a:srgbClr val="000000"/>
                    </a:solidFill>
                    <a:latin typeface="Arial"/>
                    <a:sym typeface="Arial"/>
                  </a:rPr>
                  <a:t>DP</a:t>
                </a:r>
                <a:endParaRPr lang="en-US" sz="1000" kern="0">
                  <a:solidFill>
                    <a:srgbClr val="000000"/>
                  </a:solidFill>
                  <a:latin typeface="Arial"/>
                  <a:sym typeface="Arial"/>
                </a:endParaRPr>
              </a:p>
            </p:txBody>
          </p:sp>
          <p:sp>
            <p:nvSpPr>
              <p:cNvPr id="48" name="Rounded Rectangle 47"/>
              <p:cNvSpPr/>
              <p:nvPr/>
            </p:nvSpPr>
            <p:spPr>
              <a:xfrm>
                <a:off x="6369422" y="4872309"/>
                <a:ext cx="471651" cy="229189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 sz="1400" kern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  <p:sp>
            <p:nvSpPr>
              <p:cNvPr id="49" name="Rounded Rectangle 48"/>
              <p:cNvSpPr/>
              <p:nvPr/>
            </p:nvSpPr>
            <p:spPr>
              <a:xfrm>
                <a:off x="6414738" y="4907455"/>
                <a:ext cx="397329" cy="141398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900" kern="0">
                    <a:solidFill>
                      <a:srgbClr val="000000"/>
                    </a:solidFill>
                    <a:latin typeface="Arial"/>
                    <a:sym typeface="Arial"/>
                  </a:rPr>
                  <a:t>DP</a:t>
                </a:r>
                <a:endParaRPr lang="en-US" sz="1000" kern="0">
                  <a:solidFill>
                    <a:srgbClr val="000000"/>
                  </a:solidFill>
                  <a:latin typeface="Arial"/>
                  <a:sym typeface="Arial"/>
                </a:endParaRPr>
              </a:p>
            </p:txBody>
          </p:sp>
          <p:sp>
            <p:nvSpPr>
              <p:cNvPr id="50" name="Rounded Rectangle 49"/>
              <p:cNvSpPr/>
              <p:nvPr/>
            </p:nvSpPr>
            <p:spPr>
              <a:xfrm>
                <a:off x="6368166" y="5258563"/>
                <a:ext cx="471651" cy="229189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 sz="1400" kern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  <p:sp>
            <p:nvSpPr>
              <p:cNvPr id="51" name="Rounded Rectangle 50"/>
              <p:cNvSpPr/>
              <p:nvPr/>
            </p:nvSpPr>
            <p:spPr>
              <a:xfrm>
                <a:off x="6413482" y="5293709"/>
                <a:ext cx="397329" cy="141398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900" kern="0">
                    <a:solidFill>
                      <a:srgbClr val="000000"/>
                    </a:solidFill>
                    <a:latin typeface="Arial"/>
                    <a:sym typeface="Arial"/>
                  </a:rPr>
                  <a:t>DP</a:t>
                </a:r>
                <a:endParaRPr lang="en-US" sz="1000" kern="0">
                  <a:solidFill>
                    <a:srgbClr val="000000"/>
                  </a:solidFill>
                  <a:latin typeface="Arial"/>
                  <a:sym typeface="Arial"/>
                </a:endParaRPr>
              </a:p>
            </p:txBody>
          </p:sp>
          <p:grpSp>
            <p:nvGrpSpPr>
              <p:cNvPr id="4" name="Group 3"/>
              <p:cNvGrpSpPr/>
              <p:nvPr/>
            </p:nvGrpSpPr>
            <p:grpSpPr>
              <a:xfrm>
                <a:off x="6378334" y="5678797"/>
                <a:ext cx="471651" cy="229189"/>
                <a:chOff x="6378334" y="5678797"/>
                <a:chExt cx="471651" cy="229189"/>
              </a:xfrm>
            </p:grpSpPr>
            <p:sp>
              <p:nvSpPr>
                <p:cNvPr id="52" name="Rounded Rectangle 51"/>
                <p:cNvSpPr/>
                <p:nvPr/>
              </p:nvSpPr>
              <p:spPr>
                <a:xfrm>
                  <a:off x="6378334" y="5678797"/>
                  <a:ext cx="471651" cy="229189"/>
                </a:xfrm>
                <a:prstGeom prst="round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 sz="1400" kern="0">
                    <a:solidFill>
                      <a:srgbClr val="FFFFFF"/>
                    </a:solidFill>
                    <a:latin typeface="Arial"/>
                    <a:sym typeface="Arial"/>
                  </a:endParaRPr>
                </a:p>
              </p:txBody>
            </p:sp>
            <p:sp>
              <p:nvSpPr>
                <p:cNvPr id="53" name="Rounded Rectangle 52"/>
                <p:cNvSpPr/>
                <p:nvPr/>
              </p:nvSpPr>
              <p:spPr>
                <a:xfrm>
                  <a:off x="6423650" y="5713943"/>
                  <a:ext cx="397329" cy="141398"/>
                </a:xfrm>
                <a:prstGeom prst="roundRec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 defTabSz="914400"/>
                  <a:r>
                    <a:rPr lang="en-US" sz="900" kern="0">
                      <a:solidFill>
                        <a:srgbClr val="000000"/>
                      </a:solidFill>
                      <a:latin typeface="Arial"/>
                      <a:sym typeface="Arial"/>
                    </a:rPr>
                    <a:t>DP</a:t>
                  </a:r>
                  <a:endParaRPr lang="en-US" sz="1000" kern="0">
                    <a:solidFill>
                      <a:srgbClr val="000000"/>
                    </a:solidFill>
                    <a:latin typeface="Arial"/>
                    <a:sym typeface="Arial"/>
                  </a:endParaRPr>
                </a:p>
              </p:txBody>
            </p:sp>
          </p:grpSp>
          <p:sp>
            <p:nvSpPr>
              <p:cNvPr id="54" name="Rounded Rectangle 53"/>
              <p:cNvSpPr/>
              <p:nvPr/>
            </p:nvSpPr>
            <p:spPr>
              <a:xfrm>
                <a:off x="6341297" y="4080003"/>
                <a:ext cx="471651" cy="229189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 sz="1400" kern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  <p:sp>
            <p:nvSpPr>
              <p:cNvPr id="55" name="Rounded Rectangle 54"/>
              <p:cNvSpPr/>
              <p:nvPr/>
            </p:nvSpPr>
            <p:spPr>
              <a:xfrm>
                <a:off x="6386613" y="4115149"/>
                <a:ext cx="397329" cy="141398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900" kern="0">
                    <a:solidFill>
                      <a:srgbClr val="000000"/>
                    </a:solidFill>
                    <a:latin typeface="Arial"/>
                    <a:sym typeface="Arial"/>
                  </a:rPr>
                  <a:t>DP</a:t>
                </a:r>
                <a:endParaRPr lang="en-US" sz="1000" kern="0">
                  <a:solidFill>
                    <a:srgbClr val="000000"/>
                  </a:solidFill>
                  <a:latin typeface="Arial"/>
                  <a:sym typeface="Arial"/>
                </a:endParaRPr>
              </a:p>
            </p:txBody>
          </p:sp>
        </p:grpSp>
        <p:sp>
          <p:nvSpPr>
            <p:cNvPr id="56" name="Rounded Rectangle 55"/>
            <p:cNvSpPr/>
            <p:nvPr/>
          </p:nvSpPr>
          <p:spPr>
            <a:xfrm>
              <a:off x="6330943" y="3197293"/>
              <a:ext cx="397329" cy="141398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/>
              <a:r>
                <a:rPr lang="en-US" sz="900" kern="0">
                  <a:solidFill>
                    <a:srgbClr val="000000"/>
                  </a:solidFill>
                  <a:latin typeface="Arial"/>
                  <a:sym typeface="Arial"/>
                </a:rPr>
                <a:t>CP</a:t>
              </a:r>
              <a:endParaRPr lang="en-US" sz="1000" kern="0">
                <a:solidFill>
                  <a:srgbClr val="000000"/>
                </a:solidFill>
                <a:latin typeface="Arial"/>
                <a:sym typeface="Arial"/>
              </a:endParaRPr>
            </a:p>
          </p:txBody>
        </p:sp>
        <p:cxnSp>
          <p:nvCxnSpPr>
            <p:cNvPr id="65" name="Straight Connector 64"/>
            <p:cNvCxnSpPr>
              <a:stCxn id="56" idx="2"/>
              <a:endCxn id="54" idx="0"/>
            </p:cNvCxnSpPr>
            <p:nvPr/>
          </p:nvCxnSpPr>
          <p:spPr>
            <a:xfrm>
              <a:off x="6529608" y="3338691"/>
              <a:ext cx="47515" cy="741312"/>
            </a:xfrm>
            <a:prstGeom prst="line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56" idx="2"/>
              <a:endCxn id="47" idx="3"/>
            </p:cNvCxnSpPr>
            <p:nvPr/>
          </p:nvCxnSpPr>
          <p:spPr>
            <a:xfrm>
              <a:off x="6529608" y="3338691"/>
              <a:ext cx="262974" cy="1257874"/>
            </a:xfrm>
            <a:prstGeom prst="line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56" idx="2"/>
              <a:endCxn id="49" idx="1"/>
            </p:cNvCxnSpPr>
            <p:nvPr/>
          </p:nvCxnSpPr>
          <p:spPr>
            <a:xfrm flipH="1">
              <a:off x="6414738" y="3338691"/>
              <a:ext cx="114870" cy="1639463"/>
            </a:xfrm>
            <a:prstGeom prst="line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xtBox 60"/>
          <p:cNvSpPr txBox="1"/>
          <p:nvPr/>
        </p:nvSpPr>
        <p:spPr>
          <a:xfrm>
            <a:off x="4729609" y="4629447"/>
            <a:ext cx="39973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400" u="sng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Issue</a:t>
            </a:r>
            <a:r>
              <a:rPr lang="en-US" sz="1400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1400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Still </a:t>
            </a:r>
            <a:r>
              <a:rPr lang="en-US" sz="1400" kern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hairpinning</a:t>
            </a:r>
            <a:r>
              <a:rPr lang="en-US" sz="1400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through a load-</a:t>
            </a:r>
            <a:r>
              <a:rPr lang="en-US" sz="1400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balancer</a:t>
            </a:r>
            <a:endParaRPr lang="en-US" sz="14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5242560" y="3063240"/>
            <a:ext cx="2966720" cy="1275649"/>
            <a:chOff x="4917440" y="4165600"/>
            <a:chExt cx="2966720" cy="1700865"/>
          </a:xfrm>
        </p:grpSpPr>
        <p:sp>
          <p:nvSpPr>
            <p:cNvPr id="58" name="Sun 57"/>
            <p:cNvSpPr/>
            <p:nvPr/>
          </p:nvSpPr>
          <p:spPr>
            <a:xfrm>
              <a:off x="5847989" y="4715418"/>
              <a:ext cx="482954" cy="532811"/>
            </a:xfrm>
            <a:prstGeom prst="su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FFFFFF"/>
                </a:solidFill>
                <a:latin typeface="Arial"/>
                <a:sym typeface="Arial"/>
              </a:endParaRPr>
            </a:p>
          </p:txBody>
        </p:sp>
        <p:sp>
          <p:nvSpPr>
            <p:cNvPr id="60" name="Freeform 59"/>
            <p:cNvSpPr/>
            <p:nvPr/>
          </p:nvSpPr>
          <p:spPr>
            <a:xfrm>
              <a:off x="4927600" y="4947205"/>
              <a:ext cx="2956560" cy="450865"/>
            </a:xfrm>
            <a:custGeom>
              <a:avLst/>
              <a:gdLst>
                <a:gd name="connsiteX0" fmla="*/ 0 w 2956560"/>
                <a:gd name="connsiteY0" fmla="*/ 41355 h 450865"/>
                <a:gd name="connsiteX1" fmla="*/ 731520 w 2956560"/>
                <a:gd name="connsiteY1" fmla="*/ 715 h 450865"/>
                <a:gd name="connsiteX2" fmla="*/ 1270000 w 2956560"/>
                <a:gd name="connsiteY2" fmla="*/ 71835 h 450865"/>
                <a:gd name="connsiteX3" fmla="*/ 1534160 w 2956560"/>
                <a:gd name="connsiteY3" fmla="*/ 417275 h 450865"/>
                <a:gd name="connsiteX4" fmla="*/ 2956560 w 2956560"/>
                <a:gd name="connsiteY4" fmla="*/ 437595 h 450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56560" h="450865">
                  <a:moveTo>
                    <a:pt x="0" y="41355"/>
                  </a:moveTo>
                  <a:cubicBezTo>
                    <a:pt x="259926" y="18495"/>
                    <a:pt x="519853" y="-4365"/>
                    <a:pt x="731520" y="715"/>
                  </a:cubicBezTo>
                  <a:cubicBezTo>
                    <a:pt x="943187" y="5795"/>
                    <a:pt x="1136227" y="2408"/>
                    <a:pt x="1270000" y="71835"/>
                  </a:cubicBezTo>
                  <a:cubicBezTo>
                    <a:pt x="1403773" y="141262"/>
                    <a:pt x="1253067" y="356315"/>
                    <a:pt x="1534160" y="417275"/>
                  </a:cubicBezTo>
                  <a:cubicBezTo>
                    <a:pt x="1815253" y="478235"/>
                    <a:pt x="2956560" y="437595"/>
                    <a:pt x="2956560" y="437595"/>
                  </a:cubicBezTo>
                </a:path>
              </a:pathLst>
            </a:cu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000000"/>
                </a:solidFill>
                <a:latin typeface="Arial"/>
                <a:sym typeface="Arial"/>
              </a:endParaRPr>
            </a:p>
          </p:txBody>
        </p:sp>
        <p:sp>
          <p:nvSpPr>
            <p:cNvPr id="59" name="Freeform 58"/>
            <p:cNvSpPr/>
            <p:nvPr/>
          </p:nvSpPr>
          <p:spPr>
            <a:xfrm>
              <a:off x="4917440" y="4165600"/>
              <a:ext cx="2794000" cy="894954"/>
            </a:xfrm>
            <a:custGeom>
              <a:avLst/>
              <a:gdLst>
                <a:gd name="connsiteX0" fmla="*/ 0 w 2794000"/>
                <a:gd name="connsiteY0" fmla="*/ 894080 h 894954"/>
                <a:gd name="connsiteX1" fmla="*/ 762000 w 2794000"/>
                <a:gd name="connsiteY1" fmla="*/ 873760 h 894954"/>
                <a:gd name="connsiteX2" fmla="*/ 1137920 w 2794000"/>
                <a:gd name="connsiteY2" fmla="*/ 751840 h 894954"/>
                <a:gd name="connsiteX3" fmla="*/ 1209040 w 2794000"/>
                <a:gd name="connsiteY3" fmla="*/ 223520 h 894954"/>
                <a:gd name="connsiteX4" fmla="*/ 1788160 w 2794000"/>
                <a:gd name="connsiteY4" fmla="*/ 40640 h 894954"/>
                <a:gd name="connsiteX5" fmla="*/ 2794000 w 2794000"/>
                <a:gd name="connsiteY5" fmla="*/ 0 h 894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4000" h="894954">
                  <a:moveTo>
                    <a:pt x="0" y="894080"/>
                  </a:moveTo>
                  <a:cubicBezTo>
                    <a:pt x="286173" y="895773"/>
                    <a:pt x="572347" y="897467"/>
                    <a:pt x="762000" y="873760"/>
                  </a:cubicBezTo>
                  <a:cubicBezTo>
                    <a:pt x="951653" y="850053"/>
                    <a:pt x="1063413" y="860213"/>
                    <a:pt x="1137920" y="751840"/>
                  </a:cubicBezTo>
                  <a:cubicBezTo>
                    <a:pt x="1212427" y="643467"/>
                    <a:pt x="1100667" y="342053"/>
                    <a:pt x="1209040" y="223520"/>
                  </a:cubicBezTo>
                  <a:cubicBezTo>
                    <a:pt x="1317413" y="104987"/>
                    <a:pt x="1524000" y="77893"/>
                    <a:pt x="1788160" y="40640"/>
                  </a:cubicBezTo>
                  <a:cubicBezTo>
                    <a:pt x="2052320" y="3387"/>
                    <a:pt x="2794000" y="0"/>
                    <a:pt x="2794000" y="0"/>
                  </a:cubicBezTo>
                </a:path>
              </a:pathLst>
            </a:cu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000000"/>
                </a:solidFill>
                <a:latin typeface="Arial"/>
                <a:sym typeface="Arial"/>
              </a:endParaRPr>
            </a:p>
          </p:txBody>
        </p:sp>
        <p:sp>
          <p:nvSpPr>
            <p:cNvPr id="62" name="Freeform 61"/>
            <p:cNvSpPr/>
            <p:nvPr/>
          </p:nvSpPr>
          <p:spPr>
            <a:xfrm>
              <a:off x="4937760" y="5007539"/>
              <a:ext cx="2905760" cy="858926"/>
            </a:xfrm>
            <a:custGeom>
              <a:avLst/>
              <a:gdLst>
                <a:gd name="connsiteX0" fmla="*/ 0 w 2905760"/>
                <a:gd name="connsiteY0" fmla="*/ 86766 h 858926"/>
                <a:gd name="connsiteX1" fmla="*/ 1127760 w 2905760"/>
                <a:gd name="connsiteY1" fmla="*/ 56286 h 858926"/>
                <a:gd name="connsiteX2" fmla="*/ 1422400 w 2905760"/>
                <a:gd name="connsiteY2" fmla="*/ 737006 h 858926"/>
                <a:gd name="connsiteX3" fmla="*/ 1778000 w 2905760"/>
                <a:gd name="connsiteY3" fmla="*/ 808126 h 858926"/>
                <a:gd name="connsiteX4" fmla="*/ 2519680 w 2905760"/>
                <a:gd name="connsiteY4" fmla="*/ 808126 h 858926"/>
                <a:gd name="connsiteX5" fmla="*/ 2905760 w 2905760"/>
                <a:gd name="connsiteY5" fmla="*/ 858926 h 858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05760" h="858926">
                  <a:moveTo>
                    <a:pt x="0" y="86766"/>
                  </a:moveTo>
                  <a:cubicBezTo>
                    <a:pt x="445346" y="17339"/>
                    <a:pt x="890693" y="-52087"/>
                    <a:pt x="1127760" y="56286"/>
                  </a:cubicBezTo>
                  <a:cubicBezTo>
                    <a:pt x="1364827" y="164659"/>
                    <a:pt x="1314027" y="611699"/>
                    <a:pt x="1422400" y="737006"/>
                  </a:cubicBezTo>
                  <a:cubicBezTo>
                    <a:pt x="1530773" y="862313"/>
                    <a:pt x="1595120" y="796273"/>
                    <a:pt x="1778000" y="808126"/>
                  </a:cubicBezTo>
                  <a:cubicBezTo>
                    <a:pt x="1960880" y="819979"/>
                    <a:pt x="2331720" y="799659"/>
                    <a:pt x="2519680" y="808126"/>
                  </a:cubicBezTo>
                  <a:cubicBezTo>
                    <a:pt x="2707640" y="816593"/>
                    <a:pt x="2905760" y="858926"/>
                    <a:pt x="2905760" y="858926"/>
                  </a:cubicBezTo>
                </a:path>
              </a:pathLst>
            </a:cu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000000"/>
                </a:solidFill>
                <a:latin typeface="Arial"/>
                <a:sym typeface="Arial"/>
              </a:endParaRPr>
            </a:p>
          </p:txBody>
        </p:sp>
      </p:grpSp>
      <p:sp>
        <p:nvSpPr>
          <p:cNvPr id="68" name="Title 1"/>
          <p:cNvSpPr txBox="1">
            <a:spLocks/>
          </p:cNvSpPr>
          <p:nvPr/>
        </p:nvSpPr>
        <p:spPr>
          <a:xfrm>
            <a:off x="311713" y="29080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vert="horz" lIns="91399" tIns="91399" rIns="91399" bIns="91399" anchor="ctr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200C"/>
              </a:buClr>
              <a:buSzPct val="100000"/>
              <a:buNone/>
              <a:defRPr sz="3600" b="1" i="0" u="none" strike="noStrike" cap="none" baseline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200C"/>
              </a:buClr>
              <a:buSzPct val="100000"/>
              <a:buNone/>
              <a:defRPr sz="3600" b="1" i="0" u="none" strike="noStrike" cap="none" baseline="0">
                <a:solidFill>
                  <a:srgbClr val="85200C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3pPr>
            <a:lvl4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4pPr>
            <a:lvl5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5pPr>
            <a:lvl6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6pPr>
            <a:lvl7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7pPr>
            <a:lvl8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8pPr>
            <a:lvl9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9pPr>
          </a:lstStyle>
          <a:p>
            <a:pPr algn="ctr" defTabSz="914400"/>
            <a:r>
              <a:rPr lang="en-US" sz="3200" kern="0" dirty="0" err="1" smtClean="0">
                <a:solidFill>
                  <a:srgbClr val="3A81BA"/>
                </a:solidFill>
                <a:latin typeface="Calibri"/>
                <a:cs typeface="Calibri"/>
              </a:rPr>
              <a:t>vRouter</a:t>
            </a:r>
            <a:r>
              <a:rPr lang="en-US" sz="3200" kern="0" dirty="0" smtClean="0">
                <a:solidFill>
                  <a:srgbClr val="3A81BA"/>
                </a:solidFill>
                <a:latin typeface="Calibri"/>
                <a:cs typeface="Calibri"/>
              </a:rPr>
              <a:t> in Software?</a:t>
            </a:r>
            <a:endParaRPr lang="en-US" sz="3200" kern="0" dirty="0">
              <a:solidFill>
                <a:srgbClr val="3A81BA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12142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21" grpId="0"/>
      <p:bldP spid="39" grpId="0"/>
      <p:bldP spid="44" grpId="0"/>
      <p:bldP spid="6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1031290"/>
            <a:ext cx="9144000" cy="3961136"/>
            <a:chOff x="0" y="1009293"/>
            <a:chExt cx="9144000" cy="5281515"/>
          </a:xfrm>
        </p:grpSpPr>
        <p:pic>
          <p:nvPicPr>
            <p:cNvPr id="30" name="Shape 4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128593"/>
              <a:ext cx="9144000" cy="5162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" name="Rounded Rectangle 30"/>
            <p:cNvSpPr/>
            <p:nvPr/>
          </p:nvSpPr>
          <p:spPr>
            <a:xfrm>
              <a:off x="7410747" y="1712683"/>
              <a:ext cx="1721601" cy="325292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2000" kern="0" dirty="0" smtClean="0">
                  <a:solidFill>
                    <a:srgbClr val="FFFFFF"/>
                  </a:solidFill>
                  <a:latin typeface="Calibri"/>
                  <a:sym typeface="Arial"/>
                </a:rPr>
                <a:t>ONOS Controller Cluster</a:t>
              </a:r>
              <a:endParaRPr lang="en-US" sz="2000" kern="0" dirty="0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0" y="1009293"/>
              <a:ext cx="9144000" cy="99466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2000" kern="0" dirty="0" smtClean="0">
                  <a:solidFill>
                    <a:srgbClr val="FFFFFF"/>
                  </a:solidFill>
                  <a:latin typeface="Calibri"/>
                  <a:sym typeface="Arial"/>
                </a:rPr>
                <a:t>ONOS Controller Cluster</a:t>
              </a:r>
              <a:endParaRPr lang="en-US" sz="2000" kern="0" dirty="0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</p:grpSp>
      <p:cxnSp>
        <p:nvCxnSpPr>
          <p:cNvPr id="32" name="Straight Connector 31"/>
          <p:cNvCxnSpPr/>
          <p:nvPr/>
        </p:nvCxnSpPr>
        <p:spPr>
          <a:xfrm flipH="1" flipV="1">
            <a:off x="6641664" y="3183013"/>
            <a:ext cx="1089314" cy="921554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 flipV="1">
            <a:off x="6597997" y="3197210"/>
            <a:ext cx="1132987" cy="1162197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/>
          <p:cNvSpPr/>
          <p:nvPr/>
        </p:nvSpPr>
        <p:spPr>
          <a:xfrm>
            <a:off x="2944465" y="4522480"/>
            <a:ext cx="468456" cy="19368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FFFFFF"/>
                </a:solidFill>
                <a:latin typeface="Arial"/>
                <a:sym typeface="Arial"/>
              </a:rPr>
              <a:t>VM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176488" y="4518318"/>
            <a:ext cx="468456" cy="19368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FFFFFF"/>
                </a:solidFill>
                <a:latin typeface="Arial"/>
                <a:sym typeface="Arial"/>
              </a:rPr>
              <a:t>VM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14821" y="53686"/>
            <a:ext cx="802770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3200" b="1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Trellis vRouter</a:t>
            </a:r>
            <a:endParaRPr lang="en-US" sz="3200" b="1" kern="0" dirty="0">
              <a:solidFill>
                <a:srgbClr val="FFFFFF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3639736" y="1230323"/>
            <a:ext cx="1887131" cy="279621"/>
          </a:xfrm>
          <a:prstGeom prst="roundRect">
            <a:avLst/>
          </a:prstGeom>
          <a:solidFill>
            <a:srgbClr val="E6E0EC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400" b="1" kern="0" dirty="0">
                <a:solidFill>
                  <a:srgbClr val="000000"/>
                </a:solidFill>
                <a:latin typeface="Arial"/>
                <a:sym typeface="Arial"/>
              </a:rPr>
              <a:t>Underlay Control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410747" y="3244894"/>
            <a:ext cx="6734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OSPF</a:t>
            </a:r>
          </a:p>
          <a:p>
            <a:pPr defTabSz="914400"/>
            <a:r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I-BGP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783226" y="1234798"/>
            <a:ext cx="1750249" cy="275146"/>
          </a:xfrm>
          <a:prstGeom prst="roundRect">
            <a:avLst/>
          </a:prstGeom>
          <a:solidFill>
            <a:srgbClr val="E6E0EC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400" b="1" kern="0" dirty="0" err="1" smtClean="0">
                <a:solidFill>
                  <a:srgbClr val="000000"/>
                </a:solidFill>
                <a:latin typeface="Arial"/>
                <a:sym typeface="Arial"/>
              </a:rPr>
              <a:t>vRouter app</a:t>
            </a:r>
            <a:endParaRPr lang="en-US" sz="1400" b="1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7730976" y="1604208"/>
            <a:ext cx="1290166" cy="4633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400" b="1" kern="0" dirty="0" err="1">
                <a:solidFill>
                  <a:srgbClr val="000000"/>
                </a:solidFill>
                <a:latin typeface="Arial"/>
                <a:sym typeface="Arial"/>
              </a:rPr>
              <a:t>Quagga</a:t>
            </a:r>
            <a:endParaRPr lang="en-US" sz="1400" b="1" kern="0" dirty="0">
              <a:solidFill>
                <a:srgbClr val="000000"/>
              </a:solidFill>
              <a:latin typeface="Arial"/>
              <a:sym typeface="Arial"/>
            </a:endParaRPr>
          </a:p>
          <a:p>
            <a:pPr algn="ctr" defTabSz="914400"/>
            <a:r>
              <a:rPr lang="en-US" sz="1400" b="1" kern="0" dirty="0">
                <a:solidFill>
                  <a:srgbClr val="000000"/>
                </a:solidFill>
                <a:latin typeface="Arial"/>
                <a:sym typeface="Arial"/>
              </a:rPr>
              <a:t>(or other)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731000" y="3986715"/>
            <a:ext cx="811525" cy="218623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400" kern="0" dirty="0">
                <a:solidFill>
                  <a:srgbClr val="FFFFFF"/>
                </a:solidFill>
                <a:latin typeface="Arial"/>
                <a:sym typeface="Arial"/>
              </a:rPr>
              <a:t>Router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730999" y="4241553"/>
            <a:ext cx="811525" cy="218623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400" kern="0">
                <a:solidFill>
                  <a:srgbClr val="FFFFFF"/>
                </a:solidFill>
                <a:latin typeface="Arial"/>
                <a:sym typeface="Arial"/>
              </a:rPr>
              <a:t>Router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794517" y="4545664"/>
            <a:ext cx="749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/>
            <a:r>
              <a:rPr lang="en-US" sz="1200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External</a:t>
            </a:r>
            <a:endParaRPr lang="en-US" sz="12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1062095" y="1558843"/>
            <a:ext cx="6471370" cy="34882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7F7F7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2000" b="1" kern="0" dirty="0" smtClean="0">
                <a:solidFill>
                  <a:srgbClr val="000000"/>
                </a:solidFill>
                <a:latin typeface="Calibri"/>
                <a:sym typeface="Arial"/>
              </a:rPr>
              <a:t>ONOS</a:t>
            </a:r>
            <a:endParaRPr lang="en-US" sz="2000" b="1" kern="0" dirty="0">
              <a:solidFill>
                <a:srgbClr val="000000"/>
              </a:solidFill>
              <a:latin typeface="Calibri"/>
              <a:sym typeface="Arial"/>
            </a:endParaRPr>
          </a:p>
        </p:txBody>
      </p:sp>
      <p:sp>
        <p:nvSpPr>
          <p:cNvPr id="60" name="Freeform 59"/>
          <p:cNvSpPr/>
          <p:nvPr/>
        </p:nvSpPr>
        <p:spPr>
          <a:xfrm>
            <a:off x="6500471" y="1907657"/>
            <a:ext cx="1230511" cy="2297435"/>
          </a:xfrm>
          <a:custGeom>
            <a:avLst/>
            <a:gdLst>
              <a:gd name="connsiteX0" fmla="*/ 1302270 w 1302270"/>
              <a:gd name="connsiteY0" fmla="*/ 0 h 3615987"/>
              <a:gd name="connsiteX1" fmla="*/ 333654 w 1302270"/>
              <a:gd name="connsiteY1" fmla="*/ 1355995 h 3615987"/>
              <a:gd name="connsiteX2" fmla="*/ 20 w 1302270"/>
              <a:gd name="connsiteY2" fmla="*/ 2120088 h 3615987"/>
              <a:gd name="connsiteX3" fmla="*/ 344416 w 1302270"/>
              <a:gd name="connsiteY3" fmla="*/ 2701229 h 3615987"/>
              <a:gd name="connsiteX4" fmla="*/ 1237695 w 1302270"/>
              <a:gd name="connsiteY4" fmla="*/ 3615987 h 3615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270" h="3615987">
                <a:moveTo>
                  <a:pt x="1302270" y="0"/>
                </a:moveTo>
                <a:cubicBezTo>
                  <a:pt x="926483" y="501323"/>
                  <a:pt x="550696" y="1002647"/>
                  <a:pt x="333654" y="1355995"/>
                </a:cubicBezTo>
                <a:cubicBezTo>
                  <a:pt x="116612" y="1709343"/>
                  <a:pt x="-1774" y="1895882"/>
                  <a:pt x="20" y="2120088"/>
                </a:cubicBezTo>
                <a:cubicBezTo>
                  <a:pt x="1814" y="2344294"/>
                  <a:pt x="138137" y="2451913"/>
                  <a:pt x="344416" y="2701229"/>
                </a:cubicBezTo>
                <a:cubicBezTo>
                  <a:pt x="550695" y="2950545"/>
                  <a:pt x="1237695" y="3615987"/>
                  <a:pt x="1237695" y="3615987"/>
                </a:cubicBezTo>
              </a:path>
            </a:pathLst>
          </a:custGeom>
          <a:ln>
            <a:solidFill>
              <a:srgbClr val="FF0000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1095246" y="1224883"/>
            <a:ext cx="2319450" cy="292307"/>
          </a:xfrm>
          <a:prstGeom prst="roundRect">
            <a:avLst/>
          </a:prstGeom>
          <a:solidFill>
            <a:srgbClr val="8B81D2">
              <a:lumMod val="20000"/>
              <a:lumOff val="80000"/>
            </a:srgbClr>
          </a:solidFill>
          <a:ln w="25400" cap="flat" cmpd="sng" algn="ctr">
            <a:solidFill>
              <a:srgbClr val="8B81D2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4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Overlay Control</a:t>
            </a:r>
          </a:p>
        </p:txBody>
      </p:sp>
      <p:cxnSp>
        <p:nvCxnSpPr>
          <p:cNvPr id="6" name="Straight Arrow Connector 5"/>
          <p:cNvCxnSpPr>
            <a:stCxn id="54" idx="0"/>
            <a:endCxn id="43" idx="3"/>
          </p:cNvCxnSpPr>
          <p:nvPr/>
        </p:nvCxnSpPr>
        <p:spPr>
          <a:xfrm flipH="1" flipV="1">
            <a:off x="7533465" y="1372382"/>
            <a:ext cx="842594" cy="231837"/>
          </a:xfrm>
          <a:prstGeom prst="straightConnector1">
            <a:avLst/>
          </a:prstGeom>
          <a:ln>
            <a:solidFill>
              <a:srgbClr val="FF0000"/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Oval 62"/>
          <p:cNvSpPr/>
          <p:nvPr/>
        </p:nvSpPr>
        <p:spPr>
          <a:xfrm>
            <a:off x="1107253" y="4262576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64" name="Oval 63"/>
          <p:cNvSpPr/>
          <p:nvPr/>
        </p:nvSpPr>
        <p:spPr>
          <a:xfrm>
            <a:off x="2872086" y="4288136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4700409" y="4522480"/>
            <a:ext cx="468456" cy="19368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FFFFFF"/>
                </a:solidFill>
                <a:latin typeface="Arial"/>
                <a:sym typeface="Arial"/>
              </a:rPr>
              <a:t>VNF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6388480" y="4539939"/>
            <a:ext cx="468456" cy="19368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FFFFFF"/>
                </a:solidFill>
                <a:latin typeface="Arial"/>
                <a:sym typeface="Arial"/>
              </a:rPr>
              <a:t>VNF</a:t>
            </a:r>
          </a:p>
        </p:txBody>
      </p:sp>
      <p:sp>
        <p:nvSpPr>
          <p:cNvPr id="67" name="Oval 66"/>
          <p:cNvSpPr/>
          <p:nvPr/>
        </p:nvSpPr>
        <p:spPr>
          <a:xfrm>
            <a:off x="4628026" y="4317061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69" name="Oval 68"/>
          <p:cNvSpPr/>
          <p:nvPr/>
        </p:nvSpPr>
        <p:spPr>
          <a:xfrm>
            <a:off x="6371361" y="4307660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>
          <a:xfrm>
            <a:off x="7030720" y="4856166"/>
            <a:ext cx="2133600" cy="273844"/>
          </a:xfrm>
        </p:spPr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1" name="Title 1"/>
          <p:cNvSpPr txBox="1">
            <a:spLocks/>
          </p:cNvSpPr>
          <p:nvPr/>
        </p:nvSpPr>
        <p:spPr>
          <a:xfrm>
            <a:off x="311713" y="20725"/>
            <a:ext cx="8520599" cy="572699"/>
          </a:xfrm>
          <a:prstGeom prst="rect">
            <a:avLst/>
          </a:prstGeom>
        </p:spPr>
        <p:txBody>
          <a:bodyPr vert="horz" anchor="ctr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</a:lstStyle>
          <a:p>
            <a:pPr algn="ctr" defTabSz="914400"/>
            <a:r>
              <a:rPr lang="en-US" b="1" kern="0" dirty="0" err="1" smtClean="0">
                <a:solidFill>
                  <a:srgbClr val="3A81BA"/>
                </a:solidFill>
                <a:latin typeface="Calibri"/>
                <a:cs typeface="Calibri"/>
              </a:rPr>
              <a:t>vRouter</a:t>
            </a:r>
            <a:r>
              <a:rPr lang="en-US" b="1" kern="0" dirty="0" smtClean="0">
                <a:solidFill>
                  <a:srgbClr val="3A81BA"/>
                </a:solidFill>
                <a:latin typeface="Calibri"/>
                <a:cs typeface="Calibri"/>
              </a:rPr>
              <a:t> Operation</a:t>
            </a:r>
            <a:endParaRPr lang="en-US" b="1" kern="0" dirty="0">
              <a:solidFill>
                <a:srgbClr val="3A81BA"/>
              </a:solidFill>
              <a:latin typeface="Calibri"/>
              <a:cs typeface="Calibri"/>
            </a:endParaRPr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5069642" y="1509541"/>
            <a:ext cx="1209457" cy="1484030"/>
          </a:xfrm>
          <a:prstGeom prst="straightConnector1">
            <a:avLst/>
          </a:prstGeom>
          <a:ln>
            <a:solidFill>
              <a:srgbClr val="FF0000"/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7812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1031290"/>
            <a:ext cx="9144000" cy="3961136"/>
            <a:chOff x="0" y="1009293"/>
            <a:chExt cx="9144000" cy="5281515"/>
          </a:xfrm>
        </p:grpSpPr>
        <p:pic>
          <p:nvPicPr>
            <p:cNvPr id="30" name="Shape 4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128593"/>
              <a:ext cx="9144000" cy="5162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" name="Rounded Rectangle 30"/>
            <p:cNvSpPr/>
            <p:nvPr/>
          </p:nvSpPr>
          <p:spPr>
            <a:xfrm>
              <a:off x="7410747" y="1712683"/>
              <a:ext cx="1721601" cy="325292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2000" kern="0" dirty="0" smtClean="0">
                  <a:solidFill>
                    <a:srgbClr val="FFFFFF"/>
                  </a:solidFill>
                  <a:latin typeface="Calibri"/>
                  <a:sym typeface="Arial"/>
                </a:rPr>
                <a:t>ONOS Controller Cluster</a:t>
              </a:r>
              <a:endParaRPr lang="en-US" sz="2000" kern="0" dirty="0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0" y="1009293"/>
              <a:ext cx="9144000" cy="99466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2000" kern="0" dirty="0" smtClean="0">
                  <a:solidFill>
                    <a:srgbClr val="FFFFFF"/>
                  </a:solidFill>
                  <a:latin typeface="Calibri"/>
                  <a:sym typeface="Arial"/>
                </a:rPr>
                <a:t>ONOS Controller Cluster</a:t>
              </a:r>
              <a:endParaRPr lang="en-US" sz="2000" kern="0" dirty="0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</p:grpSp>
      <p:cxnSp>
        <p:nvCxnSpPr>
          <p:cNvPr id="32" name="Straight Connector 31"/>
          <p:cNvCxnSpPr/>
          <p:nvPr/>
        </p:nvCxnSpPr>
        <p:spPr>
          <a:xfrm flipH="1" flipV="1">
            <a:off x="6641664" y="3183013"/>
            <a:ext cx="1089314" cy="921554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 flipV="1">
            <a:off x="6597997" y="3197210"/>
            <a:ext cx="1132987" cy="1162197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/>
          <p:cNvSpPr/>
          <p:nvPr/>
        </p:nvSpPr>
        <p:spPr>
          <a:xfrm>
            <a:off x="2944465" y="4522480"/>
            <a:ext cx="468456" cy="19368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FFFFFF"/>
                </a:solidFill>
                <a:latin typeface="Arial"/>
                <a:sym typeface="Arial"/>
              </a:rPr>
              <a:t>VM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176488" y="4518318"/>
            <a:ext cx="468456" cy="19368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FFFFFF"/>
                </a:solidFill>
                <a:latin typeface="Arial"/>
                <a:sym typeface="Arial"/>
              </a:rPr>
              <a:t>VM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14821" y="20266"/>
            <a:ext cx="802770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3200" b="1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Trellis vRouter</a:t>
            </a:r>
            <a:endParaRPr lang="en-US" sz="3200" b="1" kern="0" dirty="0">
              <a:solidFill>
                <a:srgbClr val="FFFFFF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3639736" y="1230323"/>
            <a:ext cx="1887131" cy="279621"/>
          </a:xfrm>
          <a:prstGeom prst="roundRect">
            <a:avLst/>
          </a:prstGeom>
          <a:solidFill>
            <a:srgbClr val="E6E0EC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400" b="1" kern="0">
                <a:solidFill>
                  <a:srgbClr val="000000"/>
                </a:solidFill>
                <a:latin typeface="Arial"/>
                <a:sym typeface="Arial"/>
              </a:rPr>
              <a:t>Underlay Control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410747" y="3244894"/>
            <a:ext cx="6734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OSPF</a:t>
            </a:r>
          </a:p>
          <a:p>
            <a:pPr defTabSz="914400"/>
            <a:r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I-BGP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783226" y="1234798"/>
            <a:ext cx="1750249" cy="275146"/>
          </a:xfrm>
          <a:prstGeom prst="roundRect">
            <a:avLst/>
          </a:prstGeom>
          <a:solidFill>
            <a:srgbClr val="E6E0EC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400" b="1" kern="0" dirty="0" err="1" smtClean="0">
                <a:solidFill>
                  <a:srgbClr val="000000"/>
                </a:solidFill>
                <a:latin typeface="Arial"/>
                <a:sym typeface="Arial"/>
              </a:rPr>
              <a:t>vRouter</a:t>
            </a:r>
            <a:endParaRPr lang="en-US" sz="1400" b="1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7730976" y="1604208"/>
            <a:ext cx="1290166" cy="4633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400" b="1" kern="0" dirty="0" err="1">
                <a:solidFill>
                  <a:srgbClr val="000000"/>
                </a:solidFill>
                <a:latin typeface="Arial"/>
                <a:sym typeface="Arial"/>
              </a:rPr>
              <a:t>Quagga</a:t>
            </a:r>
            <a:endParaRPr lang="en-US" sz="1400" b="1" kern="0" dirty="0">
              <a:solidFill>
                <a:srgbClr val="000000"/>
              </a:solidFill>
              <a:latin typeface="Arial"/>
              <a:sym typeface="Arial"/>
            </a:endParaRPr>
          </a:p>
          <a:p>
            <a:pPr algn="ctr" defTabSz="914400"/>
            <a:r>
              <a:rPr lang="en-US" sz="1400" b="1" kern="0" dirty="0">
                <a:solidFill>
                  <a:srgbClr val="000000"/>
                </a:solidFill>
                <a:latin typeface="Arial"/>
                <a:sym typeface="Arial"/>
              </a:rPr>
              <a:t>(or other)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731000" y="3986715"/>
            <a:ext cx="811525" cy="218623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400" kern="0" dirty="0">
                <a:solidFill>
                  <a:srgbClr val="FFFFFF"/>
                </a:solidFill>
                <a:latin typeface="Arial"/>
                <a:sym typeface="Arial"/>
              </a:rPr>
              <a:t>Router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730999" y="4241553"/>
            <a:ext cx="811525" cy="218623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400" kern="0">
                <a:solidFill>
                  <a:srgbClr val="FFFFFF"/>
                </a:solidFill>
                <a:latin typeface="Arial"/>
                <a:sym typeface="Arial"/>
              </a:rPr>
              <a:t>Router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1062095" y="1558843"/>
            <a:ext cx="6471370" cy="34882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7F7F7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2000" b="1" kern="0" dirty="0" smtClean="0">
                <a:solidFill>
                  <a:srgbClr val="000000"/>
                </a:solidFill>
                <a:latin typeface="Calibri"/>
                <a:sym typeface="Arial"/>
              </a:rPr>
              <a:t>ONOS</a:t>
            </a:r>
            <a:endParaRPr lang="en-US" sz="2000" b="1" kern="0" dirty="0">
              <a:solidFill>
                <a:srgbClr val="000000"/>
              </a:solidFill>
              <a:latin typeface="Calibri"/>
              <a:sym typeface="Arial"/>
            </a:endParaRPr>
          </a:p>
        </p:txBody>
      </p:sp>
      <p:cxnSp>
        <p:nvCxnSpPr>
          <p:cNvPr id="56" name="Straight Arrow Connector 55"/>
          <p:cNvCxnSpPr>
            <a:endCxn id="36" idx="2"/>
          </p:cNvCxnSpPr>
          <p:nvPr/>
        </p:nvCxnSpPr>
        <p:spPr>
          <a:xfrm flipV="1">
            <a:off x="1182091" y="1509945"/>
            <a:ext cx="3401194" cy="1620457"/>
          </a:xfrm>
          <a:prstGeom prst="straightConnector1">
            <a:avLst/>
          </a:prstGeom>
          <a:ln>
            <a:solidFill>
              <a:srgbClr val="FF0000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endCxn id="36" idx="2"/>
          </p:cNvCxnSpPr>
          <p:nvPr/>
        </p:nvCxnSpPr>
        <p:spPr>
          <a:xfrm flipV="1">
            <a:off x="2827341" y="1509944"/>
            <a:ext cx="1755944" cy="1620456"/>
          </a:xfrm>
          <a:prstGeom prst="straightConnector1">
            <a:avLst/>
          </a:prstGeom>
          <a:ln>
            <a:solidFill>
              <a:srgbClr val="FF0000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endCxn id="36" idx="2"/>
          </p:cNvCxnSpPr>
          <p:nvPr/>
        </p:nvCxnSpPr>
        <p:spPr>
          <a:xfrm flipH="1" flipV="1">
            <a:off x="4583305" y="1509949"/>
            <a:ext cx="136079" cy="1573226"/>
          </a:xfrm>
          <a:prstGeom prst="straightConnector1">
            <a:avLst/>
          </a:prstGeom>
          <a:ln>
            <a:solidFill>
              <a:srgbClr val="FF0000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endCxn id="36" idx="2"/>
          </p:cNvCxnSpPr>
          <p:nvPr/>
        </p:nvCxnSpPr>
        <p:spPr>
          <a:xfrm flipH="1" flipV="1">
            <a:off x="4583286" y="1509945"/>
            <a:ext cx="1620994" cy="1573225"/>
          </a:xfrm>
          <a:prstGeom prst="straightConnector1">
            <a:avLst/>
          </a:prstGeom>
          <a:ln>
            <a:solidFill>
              <a:srgbClr val="FF0000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52"/>
          <p:cNvSpPr/>
          <p:nvPr/>
        </p:nvSpPr>
        <p:spPr>
          <a:xfrm>
            <a:off x="1095246" y="1224883"/>
            <a:ext cx="2319450" cy="292307"/>
          </a:xfrm>
          <a:prstGeom prst="roundRect">
            <a:avLst/>
          </a:prstGeom>
          <a:solidFill>
            <a:srgbClr val="8B81D2">
              <a:lumMod val="20000"/>
              <a:lumOff val="80000"/>
            </a:srgbClr>
          </a:solidFill>
          <a:ln w="25400" cap="flat" cmpd="sng" algn="ctr">
            <a:solidFill>
              <a:srgbClr val="8B81D2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4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Overlay Control</a:t>
            </a:r>
          </a:p>
        </p:txBody>
      </p:sp>
      <p:sp>
        <p:nvSpPr>
          <p:cNvPr id="63" name="Oval 62"/>
          <p:cNvSpPr/>
          <p:nvPr/>
        </p:nvSpPr>
        <p:spPr>
          <a:xfrm>
            <a:off x="1107253" y="4262576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64" name="Oval 63"/>
          <p:cNvSpPr/>
          <p:nvPr/>
        </p:nvSpPr>
        <p:spPr>
          <a:xfrm>
            <a:off x="2872086" y="4288136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4700409" y="4522480"/>
            <a:ext cx="468456" cy="19368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FFFFFF"/>
                </a:solidFill>
                <a:latin typeface="Arial"/>
                <a:sym typeface="Arial"/>
              </a:rPr>
              <a:t>VNF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6388480" y="4539939"/>
            <a:ext cx="468456" cy="19368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FFFFFF"/>
                </a:solidFill>
                <a:latin typeface="Arial"/>
                <a:sym typeface="Arial"/>
              </a:rPr>
              <a:t>VNF</a:t>
            </a:r>
          </a:p>
        </p:txBody>
      </p:sp>
      <p:sp>
        <p:nvSpPr>
          <p:cNvPr id="67" name="Oval 66"/>
          <p:cNvSpPr/>
          <p:nvPr/>
        </p:nvSpPr>
        <p:spPr>
          <a:xfrm>
            <a:off x="4628026" y="4317061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69" name="Oval 68"/>
          <p:cNvSpPr/>
          <p:nvPr/>
        </p:nvSpPr>
        <p:spPr>
          <a:xfrm>
            <a:off x="6371361" y="4307660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>
          <a:xfrm>
            <a:off x="7030720" y="4856166"/>
            <a:ext cx="2133600" cy="273844"/>
          </a:xfrm>
        </p:spPr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2" name="Arc 81"/>
          <p:cNvSpPr/>
          <p:nvPr/>
        </p:nvSpPr>
        <p:spPr>
          <a:xfrm rot="20351332">
            <a:off x="5666461" y="1190502"/>
            <a:ext cx="673941" cy="648718"/>
          </a:xfrm>
          <a:prstGeom prst="arc">
            <a:avLst>
              <a:gd name="adj1" fmla="val 10227485"/>
              <a:gd name="adj2" fmla="val 21015554"/>
            </a:avLst>
          </a:prstGeom>
          <a:ln w="25400">
            <a:solidFill>
              <a:srgbClr val="FF0000"/>
            </a:solidFill>
            <a:prstDash val="sysDot"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400">
              <a:defRPr/>
            </a:pPr>
            <a:endParaRPr lang="en-US" sz="1400" kern="0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55" name="Arc 54"/>
          <p:cNvSpPr/>
          <p:nvPr/>
        </p:nvSpPr>
        <p:spPr>
          <a:xfrm rot="3443821">
            <a:off x="4771953" y="1156791"/>
            <a:ext cx="606547" cy="720798"/>
          </a:xfrm>
          <a:prstGeom prst="arc">
            <a:avLst>
              <a:gd name="adj1" fmla="val 10227485"/>
              <a:gd name="adj2" fmla="val 21015554"/>
            </a:avLst>
          </a:prstGeom>
          <a:ln w="25400">
            <a:solidFill>
              <a:srgbClr val="FF0000"/>
            </a:solidFill>
            <a:prstDash val="sysDot"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400">
              <a:defRPr/>
            </a:pPr>
            <a:endParaRPr lang="en-US" sz="1400" kern="0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794517" y="4545664"/>
            <a:ext cx="749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/>
            <a:r>
              <a:rPr lang="en-US" sz="1200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External</a:t>
            </a:r>
            <a:endParaRPr lang="en-US" sz="12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Title 1"/>
          <p:cNvSpPr txBox="1">
            <a:spLocks/>
          </p:cNvSpPr>
          <p:nvPr/>
        </p:nvSpPr>
        <p:spPr>
          <a:xfrm>
            <a:off x="311713" y="20725"/>
            <a:ext cx="8520599" cy="572699"/>
          </a:xfrm>
          <a:prstGeom prst="rect">
            <a:avLst/>
          </a:prstGeom>
        </p:spPr>
        <p:txBody>
          <a:bodyPr vert="horz" anchor="ctr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</a:lstStyle>
          <a:p>
            <a:pPr algn="ctr" defTabSz="914400"/>
            <a:r>
              <a:rPr lang="en-US" b="1" kern="0" dirty="0" err="1" smtClean="0">
                <a:solidFill>
                  <a:srgbClr val="3A81BA"/>
                </a:solidFill>
                <a:latin typeface="Calibri"/>
                <a:cs typeface="Calibri"/>
              </a:rPr>
              <a:t>vRouter</a:t>
            </a:r>
            <a:r>
              <a:rPr lang="en-US" b="1" kern="0" dirty="0" smtClean="0">
                <a:solidFill>
                  <a:srgbClr val="3A81BA"/>
                </a:solidFill>
                <a:latin typeface="Calibri"/>
                <a:cs typeface="Calibri"/>
              </a:rPr>
              <a:t> Operation</a:t>
            </a:r>
            <a:endParaRPr lang="en-US" b="1" kern="0" dirty="0">
              <a:solidFill>
                <a:srgbClr val="3A81BA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7733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1031290"/>
            <a:ext cx="9144000" cy="3961136"/>
            <a:chOff x="0" y="1009293"/>
            <a:chExt cx="9144000" cy="5281515"/>
          </a:xfrm>
        </p:grpSpPr>
        <p:pic>
          <p:nvPicPr>
            <p:cNvPr id="30" name="Shape 4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128593"/>
              <a:ext cx="9144000" cy="5162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" name="Rounded Rectangle 30"/>
            <p:cNvSpPr/>
            <p:nvPr/>
          </p:nvSpPr>
          <p:spPr>
            <a:xfrm>
              <a:off x="7410747" y="1712683"/>
              <a:ext cx="1721601" cy="325292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2000" kern="0" dirty="0" smtClean="0">
                  <a:solidFill>
                    <a:srgbClr val="FFFFFF"/>
                  </a:solidFill>
                  <a:latin typeface="Calibri"/>
                  <a:sym typeface="Arial"/>
                </a:rPr>
                <a:t>ONOS Controller Cluster</a:t>
              </a:r>
              <a:endParaRPr lang="en-US" sz="2000" kern="0" dirty="0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0" y="1009293"/>
              <a:ext cx="9144000" cy="99466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2000" kern="0" dirty="0" smtClean="0">
                  <a:solidFill>
                    <a:srgbClr val="FFFFFF"/>
                  </a:solidFill>
                  <a:latin typeface="Calibri"/>
                  <a:sym typeface="Arial"/>
                </a:rPr>
                <a:t>ONOS Controller Cluster</a:t>
              </a:r>
              <a:endParaRPr lang="en-US" sz="2000" kern="0" dirty="0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</p:grpSp>
      <p:cxnSp>
        <p:nvCxnSpPr>
          <p:cNvPr id="32" name="Straight Connector 31"/>
          <p:cNvCxnSpPr/>
          <p:nvPr/>
        </p:nvCxnSpPr>
        <p:spPr>
          <a:xfrm flipH="1" flipV="1">
            <a:off x="6641664" y="3183013"/>
            <a:ext cx="1089314" cy="921554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 flipV="1">
            <a:off x="6597997" y="3197210"/>
            <a:ext cx="1132987" cy="1162197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/>
          <p:cNvSpPr/>
          <p:nvPr/>
        </p:nvSpPr>
        <p:spPr>
          <a:xfrm>
            <a:off x="2944465" y="4522480"/>
            <a:ext cx="468456" cy="19368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FFFFFF"/>
                </a:solidFill>
                <a:latin typeface="Arial"/>
                <a:sym typeface="Arial"/>
              </a:rPr>
              <a:t>VM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176488" y="4518318"/>
            <a:ext cx="468456" cy="19368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FFFFFF"/>
                </a:solidFill>
                <a:latin typeface="Arial"/>
                <a:sym typeface="Arial"/>
              </a:rPr>
              <a:t>VM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3639736" y="1230323"/>
            <a:ext cx="1887131" cy="279621"/>
          </a:xfrm>
          <a:prstGeom prst="roundRect">
            <a:avLst/>
          </a:prstGeom>
          <a:solidFill>
            <a:srgbClr val="E6E0EC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400" b="1" kern="0">
                <a:solidFill>
                  <a:srgbClr val="000000"/>
                </a:solidFill>
                <a:latin typeface="Arial"/>
                <a:sym typeface="Arial"/>
              </a:rPr>
              <a:t>Underlay Control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410747" y="3244894"/>
            <a:ext cx="6734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OSPF</a:t>
            </a:r>
          </a:p>
          <a:p>
            <a:pPr defTabSz="914400"/>
            <a:r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I-BGP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783226" y="1234798"/>
            <a:ext cx="1750249" cy="275146"/>
          </a:xfrm>
          <a:prstGeom prst="roundRect">
            <a:avLst/>
          </a:prstGeom>
          <a:solidFill>
            <a:srgbClr val="E6E0EC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400" b="1" kern="0" dirty="0" err="1" smtClean="0">
                <a:solidFill>
                  <a:srgbClr val="000000"/>
                </a:solidFill>
                <a:latin typeface="Arial"/>
                <a:sym typeface="Arial"/>
              </a:rPr>
              <a:t>vRouter</a:t>
            </a:r>
            <a:endParaRPr lang="en-US" sz="1400" b="1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7730976" y="1604208"/>
            <a:ext cx="1290166" cy="4633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400" b="1" kern="0" dirty="0" err="1">
                <a:solidFill>
                  <a:srgbClr val="000000"/>
                </a:solidFill>
                <a:latin typeface="Arial"/>
                <a:sym typeface="Arial"/>
              </a:rPr>
              <a:t>Quagga</a:t>
            </a:r>
            <a:endParaRPr lang="en-US" sz="1400" b="1" kern="0" dirty="0">
              <a:solidFill>
                <a:srgbClr val="000000"/>
              </a:solidFill>
              <a:latin typeface="Arial"/>
              <a:sym typeface="Arial"/>
            </a:endParaRPr>
          </a:p>
          <a:p>
            <a:pPr algn="ctr" defTabSz="914400"/>
            <a:r>
              <a:rPr lang="en-US" sz="1400" b="1" kern="0" dirty="0">
                <a:solidFill>
                  <a:srgbClr val="000000"/>
                </a:solidFill>
                <a:latin typeface="Arial"/>
                <a:sym typeface="Arial"/>
              </a:rPr>
              <a:t>(or other)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731000" y="3986715"/>
            <a:ext cx="811525" cy="218623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400" kern="0" dirty="0">
                <a:solidFill>
                  <a:srgbClr val="FFFFFF"/>
                </a:solidFill>
                <a:latin typeface="Arial"/>
                <a:sym typeface="Arial"/>
              </a:rPr>
              <a:t>Router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730999" y="4241553"/>
            <a:ext cx="811525" cy="218623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400" kern="0">
                <a:solidFill>
                  <a:srgbClr val="FFFFFF"/>
                </a:solidFill>
                <a:latin typeface="Arial"/>
                <a:sym typeface="Arial"/>
              </a:rPr>
              <a:t>Router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1062095" y="1558843"/>
            <a:ext cx="6471370" cy="34882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7F7F7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2000" b="1" kern="0" dirty="0" smtClean="0">
                <a:solidFill>
                  <a:srgbClr val="000000"/>
                </a:solidFill>
                <a:latin typeface="Calibri"/>
                <a:sym typeface="Arial"/>
              </a:rPr>
              <a:t>ONOS</a:t>
            </a:r>
            <a:endParaRPr lang="en-US" sz="2000" b="1" kern="0" dirty="0">
              <a:solidFill>
                <a:srgbClr val="000000"/>
              </a:solidFill>
              <a:latin typeface="Calibri"/>
              <a:sym typeface="Arial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1095246" y="1224883"/>
            <a:ext cx="2319450" cy="292307"/>
          </a:xfrm>
          <a:prstGeom prst="roundRect">
            <a:avLst/>
          </a:prstGeom>
          <a:solidFill>
            <a:srgbClr val="8B81D2">
              <a:lumMod val="20000"/>
              <a:lumOff val="80000"/>
            </a:srgbClr>
          </a:solidFill>
          <a:ln w="25400" cap="flat" cmpd="sng" algn="ctr">
            <a:solidFill>
              <a:srgbClr val="8B81D2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4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Overlay Control</a:t>
            </a:r>
          </a:p>
        </p:txBody>
      </p:sp>
      <p:sp>
        <p:nvSpPr>
          <p:cNvPr id="63" name="Oval 62"/>
          <p:cNvSpPr/>
          <p:nvPr/>
        </p:nvSpPr>
        <p:spPr>
          <a:xfrm>
            <a:off x="1107253" y="4262576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 dirty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64" name="Oval 63"/>
          <p:cNvSpPr/>
          <p:nvPr/>
        </p:nvSpPr>
        <p:spPr>
          <a:xfrm>
            <a:off x="2872086" y="4288136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4700409" y="4522480"/>
            <a:ext cx="468456" cy="19368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FFFFFF"/>
                </a:solidFill>
                <a:latin typeface="Arial"/>
                <a:sym typeface="Arial"/>
              </a:rPr>
              <a:t>VNF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6388480" y="4539939"/>
            <a:ext cx="468456" cy="19368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FFFFFF"/>
                </a:solidFill>
                <a:latin typeface="Arial"/>
                <a:sym typeface="Arial"/>
              </a:rPr>
              <a:t>VNF</a:t>
            </a:r>
          </a:p>
        </p:txBody>
      </p:sp>
      <p:sp>
        <p:nvSpPr>
          <p:cNvPr id="67" name="Oval 66"/>
          <p:cNvSpPr/>
          <p:nvPr/>
        </p:nvSpPr>
        <p:spPr>
          <a:xfrm>
            <a:off x="4628026" y="4317061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69" name="Oval 68"/>
          <p:cNvSpPr/>
          <p:nvPr/>
        </p:nvSpPr>
        <p:spPr>
          <a:xfrm>
            <a:off x="6371361" y="4307660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cxnSp>
        <p:nvCxnSpPr>
          <p:cNvPr id="70" name="Straight Arrow Connector 69"/>
          <p:cNvCxnSpPr>
            <a:stCxn id="63" idx="0"/>
            <a:endCxn id="53" idx="2"/>
          </p:cNvCxnSpPr>
          <p:nvPr/>
        </p:nvCxnSpPr>
        <p:spPr>
          <a:xfrm flipV="1">
            <a:off x="1387129" y="1517201"/>
            <a:ext cx="867842" cy="2745375"/>
          </a:xfrm>
          <a:prstGeom prst="straightConnector1">
            <a:avLst/>
          </a:prstGeom>
          <a:ln>
            <a:solidFill>
              <a:srgbClr val="FF0000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64" idx="0"/>
            <a:endCxn id="53" idx="2"/>
          </p:cNvCxnSpPr>
          <p:nvPr/>
        </p:nvCxnSpPr>
        <p:spPr>
          <a:xfrm flipH="1" flipV="1">
            <a:off x="2254971" y="1517201"/>
            <a:ext cx="897010" cy="2770935"/>
          </a:xfrm>
          <a:prstGeom prst="straightConnector1">
            <a:avLst/>
          </a:prstGeom>
          <a:ln>
            <a:solidFill>
              <a:srgbClr val="FF0000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67" idx="0"/>
          </p:cNvCxnSpPr>
          <p:nvPr/>
        </p:nvCxnSpPr>
        <p:spPr>
          <a:xfrm flipH="1" flipV="1">
            <a:off x="2254993" y="1558832"/>
            <a:ext cx="2652953" cy="2758218"/>
          </a:xfrm>
          <a:prstGeom prst="straightConnector1">
            <a:avLst/>
          </a:prstGeom>
          <a:ln>
            <a:solidFill>
              <a:srgbClr val="FF0000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stCxn id="69" idx="0"/>
            <a:endCxn id="53" idx="2"/>
          </p:cNvCxnSpPr>
          <p:nvPr/>
        </p:nvCxnSpPr>
        <p:spPr>
          <a:xfrm flipH="1" flipV="1">
            <a:off x="2254971" y="1517190"/>
            <a:ext cx="4396266" cy="2790459"/>
          </a:xfrm>
          <a:prstGeom prst="straightConnector1">
            <a:avLst/>
          </a:prstGeom>
          <a:ln>
            <a:solidFill>
              <a:srgbClr val="FF0000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>
          <a:xfrm>
            <a:off x="7030720" y="4856166"/>
            <a:ext cx="2133600" cy="273844"/>
          </a:xfrm>
        </p:spPr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0" name="Arc 59"/>
          <p:cNvSpPr/>
          <p:nvPr/>
        </p:nvSpPr>
        <p:spPr>
          <a:xfrm rot="3401677">
            <a:off x="2850971" y="1199477"/>
            <a:ext cx="602023" cy="683501"/>
          </a:xfrm>
          <a:prstGeom prst="arc">
            <a:avLst>
              <a:gd name="adj1" fmla="val 10716697"/>
              <a:gd name="adj2" fmla="val 21400290"/>
            </a:avLst>
          </a:prstGeom>
          <a:ln w="25400">
            <a:solidFill>
              <a:srgbClr val="FF0000"/>
            </a:solidFill>
            <a:prstDash val="sysDot"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400">
              <a:defRPr/>
            </a:pPr>
            <a:endParaRPr lang="en-US" sz="1400" kern="0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794517" y="4554019"/>
            <a:ext cx="749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/>
            <a:r>
              <a:rPr lang="en-US" sz="1200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External</a:t>
            </a:r>
            <a:endParaRPr lang="en-US" sz="12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Title 1"/>
          <p:cNvSpPr txBox="1">
            <a:spLocks/>
          </p:cNvSpPr>
          <p:nvPr/>
        </p:nvSpPr>
        <p:spPr>
          <a:xfrm>
            <a:off x="311713" y="20725"/>
            <a:ext cx="8520599" cy="572699"/>
          </a:xfrm>
          <a:prstGeom prst="rect">
            <a:avLst/>
          </a:prstGeom>
        </p:spPr>
        <p:txBody>
          <a:bodyPr vert="horz" anchor="ctr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</a:lstStyle>
          <a:p>
            <a:pPr algn="ctr" defTabSz="914400"/>
            <a:r>
              <a:rPr lang="en-US" b="1" kern="0" dirty="0" err="1" smtClean="0">
                <a:solidFill>
                  <a:srgbClr val="3A81BA"/>
                </a:solidFill>
                <a:latin typeface="Calibri"/>
                <a:cs typeface="Calibri"/>
              </a:rPr>
              <a:t>vRouter</a:t>
            </a:r>
            <a:r>
              <a:rPr lang="en-US" b="1" kern="0" dirty="0" smtClean="0">
                <a:solidFill>
                  <a:srgbClr val="3A81BA"/>
                </a:solidFill>
                <a:latin typeface="Calibri"/>
                <a:cs typeface="Calibri"/>
              </a:rPr>
              <a:t> Operation</a:t>
            </a:r>
            <a:endParaRPr lang="en-US" b="1" kern="0" dirty="0">
              <a:solidFill>
                <a:srgbClr val="3A81BA"/>
              </a:solidFill>
              <a:latin typeface="Calibri"/>
              <a:cs typeface="Calibri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24059" y="6211669"/>
            <a:ext cx="8561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3">
                    <a:lumMod val="75000"/>
                  </a:schemeClr>
                </a:solidFill>
              </a:rPr>
              <a:t>Trellis vRouter </a:t>
            </a:r>
            <a:r>
              <a:rPr lang="en-US">
                <a:solidFill>
                  <a:schemeClr val="accent3">
                    <a:lumMod val="75000"/>
                  </a:schemeClr>
                </a:solidFill>
                <a:sym typeface="Wingdings"/>
              </a:rPr>
              <a:t> Implemented as a big </a:t>
            </a:r>
            <a:r>
              <a:rPr lang="en-US" u="sng">
                <a:solidFill>
                  <a:schemeClr val="accent3">
                    <a:lumMod val="75000"/>
                  </a:schemeClr>
                </a:solidFill>
                <a:sym typeface="Wingdings"/>
              </a:rPr>
              <a:t>distributed router</a:t>
            </a:r>
          </a:p>
          <a:p>
            <a:r>
              <a:rPr lang="en-US">
                <a:solidFill>
                  <a:schemeClr val="accent3">
                    <a:lumMod val="75000"/>
                  </a:schemeClr>
                </a:solidFill>
                <a:sym typeface="Wingdings"/>
              </a:rPr>
              <a:t>			 Presents entire n/w infrastructure as a </a:t>
            </a:r>
            <a:r>
              <a:rPr lang="en-US" u="sng">
                <a:solidFill>
                  <a:schemeClr val="accent3">
                    <a:lumMod val="75000"/>
                  </a:schemeClr>
                </a:solidFill>
                <a:sym typeface="Wingdings"/>
              </a:rPr>
              <a:t>single</a:t>
            </a:r>
            <a:r>
              <a:rPr lang="en-US">
                <a:solidFill>
                  <a:schemeClr val="accent3">
                    <a:lumMod val="75000"/>
                  </a:schemeClr>
                </a:solidFill>
                <a:sym typeface="Wingdings"/>
              </a:rPr>
              <a:t> router to outside world</a:t>
            </a:r>
            <a:endParaRPr lang="en-US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76459" y="6364069"/>
            <a:ext cx="8561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3">
                    <a:lumMod val="75000"/>
                  </a:schemeClr>
                </a:solidFill>
              </a:rPr>
              <a:t>Trellis vRouter </a:t>
            </a:r>
            <a:r>
              <a:rPr lang="en-US">
                <a:solidFill>
                  <a:schemeClr val="accent3">
                    <a:lumMod val="75000"/>
                  </a:schemeClr>
                </a:solidFill>
                <a:sym typeface="Wingdings"/>
              </a:rPr>
              <a:t> Implemented as a big </a:t>
            </a:r>
            <a:r>
              <a:rPr lang="en-US" u="sng">
                <a:solidFill>
                  <a:schemeClr val="accent3">
                    <a:lumMod val="75000"/>
                  </a:schemeClr>
                </a:solidFill>
                <a:sym typeface="Wingdings"/>
              </a:rPr>
              <a:t>distributed router</a:t>
            </a:r>
          </a:p>
          <a:p>
            <a:r>
              <a:rPr lang="en-US">
                <a:solidFill>
                  <a:schemeClr val="accent3">
                    <a:lumMod val="75000"/>
                  </a:schemeClr>
                </a:solidFill>
                <a:sym typeface="Wingdings"/>
              </a:rPr>
              <a:t>			 Presents entire n/w infrastructure as a </a:t>
            </a:r>
            <a:r>
              <a:rPr lang="en-US" u="sng">
                <a:solidFill>
                  <a:schemeClr val="accent3">
                    <a:lumMod val="75000"/>
                  </a:schemeClr>
                </a:solidFill>
                <a:sym typeface="Wingdings"/>
              </a:rPr>
              <a:t>single</a:t>
            </a:r>
            <a:r>
              <a:rPr lang="en-US">
                <a:solidFill>
                  <a:schemeClr val="accent3">
                    <a:lumMod val="75000"/>
                  </a:schemeClr>
                </a:solidFill>
                <a:sym typeface="Wingdings"/>
              </a:rPr>
              <a:t> router to outside world</a:t>
            </a:r>
            <a:endParaRPr lang="en-US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28859" y="6516469"/>
            <a:ext cx="8561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3">
                    <a:lumMod val="75000"/>
                  </a:schemeClr>
                </a:solidFill>
              </a:rPr>
              <a:t>Trellis vRouter </a:t>
            </a:r>
            <a:r>
              <a:rPr lang="en-US">
                <a:solidFill>
                  <a:schemeClr val="accent3">
                    <a:lumMod val="75000"/>
                  </a:schemeClr>
                </a:solidFill>
                <a:sym typeface="Wingdings"/>
              </a:rPr>
              <a:t> Implemented as a big </a:t>
            </a:r>
            <a:r>
              <a:rPr lang="en-US" u="sng">
                <a:solidFill>
                  <a:schemeClr val="accent3">
                    <a:lumMod val="75000"/>
                  </a:schemeClr>
                </a:solidFill>
                <a:sym typeface="Wingdings"/>
              </a:rPr>
              <a:t>distributed router</a:t>
            </a:r>
          </a:p>
          <a:p>
            <a:r>
              <a:rPr lang="en-US">
                <a:solidFill>
                  <a:schemeClr val="accent3">
                    <a:lumMod val="75000"/>
                  </a:schemeClr>
                </a:solidFill>
                <a:sym typeface="Wingdings"/>
              </a:rPr>
              <a:t>			 Presents entire n/w infrastructure as a </a:t>
            </a:r>
            <a:r>
              <a:rPr lang="en-US" u="sng">
                <a:solidFill>
                  <a:schemeClr val="accent3">
                    <a:lumMod val="75000"/>
                  </a:schemeClr>
                </a:solidFill>
                <a:sym typeface="Wingdings"/>
              </a:rPr>
              <a:t>single</a:t>
            </a:r>
            <a:r>
              <a:rPr lang="en-US">
                <a:solidFill>
                  <a:schemeClr val="accent3">
                    <a:lumMod val="75000"/>
                  </a:schemeClr>
                </a:solidFill>
                <a:sym typeface="Wingdings"/>
              </a:rPr>
              <a:t> router to outside world</a:t>
            </a:r>
            <a:endParaRPr lang="en-US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81259" y="6668869"/>
            <a:ext cx="8561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3">
                    <a:lumMod val="75000"/>
                  </a:schemeClr>
                </a:solidFill>
              </a:rPr>
              <a:t>Trellis vRouter </a:t>
            </a:r>
            <a:r>
              <a:rPr lang="en-US">
                <a:solidFill>
                  <a:schemeClr val="accent3">
                    <a:lumMod val="75000"/>
                  </a:schemeClr>
                </a:solidFill>
                <a:sym typeface="Wingdings"/>
              </a:rPr>
              <a:t> Implemented as a big </a:t>
            </a:r>
            <a:r>
              <a:rPr lang="en-US" u="sng">
                <a:solidFill>
                  <a:schemeClr val="accent3">
                    <a:lumMod val="75000"/>
                  </a:schemeClr>
                </a:solidFill>
                <a:sym typeface="Wingdings"/>
              </a:rPr>
              <a:t>distributed router</a:t>
            </a:r>
          </a:p>
          <a:p>
            <a:r>
              <a:rPr lang="en-US">
                <a:solidFill>
                  <a:schemeClr val="accent3">
                    <a:lumMod val="75000"/>
                  </a:schemeClr>
                </a:solidFill>
                <a:sym typeface="Wingdings"/>
              </a:rPr>
              <a:t>			 Presents entire n/w infrastructure as a </a:t>
            </a:r>
            <a:r>
              <a:rPr lang="en-US" u="sng">
                <a:solidFill>
                  <a:schemeClr val="accent3">
                    <a:lumMod val="75000"/>
                  </a:schemeClr>
                </a:solidFill>
                <a:sym typeface="Wingdings"/>
              </a:rPr>
              <a:t>single</a:t>
            </a:r>
            <a:r>
              <a:rPr lang="en-US">
                <a:solidFill>
                  <a:schemeClr val="accent3">
                    <a:lumMod val="75000"/>
                  </a:schemeClr>
                </a:solidFill>
                <a:sym typeface="Wingdings"/>
              </a:rPr>
              <a:t> router to outside world</a:t>
            </a:r>
            <a:endParaRPr lang="en-US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33659" y="6821269"/>
            <a:ext cx="8561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3">
                    <a:lumMod val="75000"/>
                  </a:schemeClr>
                </a:solidFill>
              </a:rPr>
              <a:t>Trellis vRouter </a:t>
            </a:r>
            <a:r>
              <a:rPr lang="en-US">
                <a:solidFill>
                  <a:schemeClr val="accent3">
                    <a:lumMod val="75000"/>
                  </a:schemeClr>
                </a:solidFill>
                <a:sym typeface="Wingdings"/>
              </a:rPr>
              <a:t> Implemented as a big </a:t>
            </a:r>
            <a:r>
              <a:rPr lang="en-US" u="sng">
                <a:solidFill>
                  <a:schemeClr val="accent3">
                    <a:lumMod val="75000"/>
                  </a:schemeClr>
                </a:solidFill>
                <a:sym typeface="Wingdings"/>
              </a:rPr>
              <a:t>distributed router</a:t>
            </a:r>
          </a:p>
          <a:p>
            <a:r>
              <a:rPr lang="en-US">
                <a:solidFill>
                  <a:schemeClr val="accent3">
                    <a:lumMod val="75000"/>
                  </a:schemeClr>
                </a:solidFill>
                <a:sym typeface="Wingdings"/>
              </a:rPr>
              <a:t>			 Presents entire n/w infrastructure as a </a:t>
            </a:r>
            <a:r>
              <a:rPr lang="en-US" u="sng">
                <a:solidFill>
                  <a:schemeClr val="accent3">
                    <a:lumMod val="75000"/>
                  </a:schemeClr>
                </a:solidFill>
                <a:sym typeface="Wingdings"/>
              </a:rPr>
              <a:t>single</a:t>
            </a:r>
            <a:r>
              <a:rPr lang="en-US">
                <a:solidFill>
                  <a:schemeClr val="accent3">
                    <a:lumMod val="75000"/>
                  </a:schemeClr>
                </a:solidFill>
                <a:sym typeface="Wingdings"/>
              </a:rPr>
              <a:t> router to outside world</a:t>
            </a:r>
            <a:endParaRPr lang="en-US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86059" y="6973669"/>
            <a:ext cx="8561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3">
                    <a:lumMod val="75000"/>
                  </a:schemeClr>
                </a:solidFill>
              </a:rPr>
              <a:t>Trellis vRouter </a:t>
            </a:r>
            <a:r>
              <a:rPr lang="en-US">
                <a:solidFill>
                  <a:schemeClr val="accent3">
                    <a:lumMod val="75000"/>
                  </a:schemeClr>
                </a:solidFill>
                <a:sym typeface="Wingdings"/>
              </a:rPr>
              <a:t> Implemented as a big </a:t>
            </a:r>
            <a:r>
              <a:rPr lang="en-US" u="sng">
                <a:solidFill>
                  <a:schemeClr val="accent3">
                    <a:lumMod val="75000"/>
                  </a:schemeClr>
                </a:solidFill>
                <a:sym typeface="Wingdings"/>
              </a:rPr>
              <a:t>distributed router</a:t>
            </a:r>
          </a:p>
          <a:p>
            <a:r>
              <a:rPr lang="en-US">
                <a:solidFill>
                  <a:schemeClr val="accent3">
                    <a:lumMod val="75000"/>
                  </a:schemeClr>
                </a:solidFill>
                <a:sym typeface="Wingdings"/>
              </a:rPr>
              <a:t>			 Presents entire n/w infrastructure as a </a:t>
            </a:r>
            <a:r>
              <a:rPr lang="en-US" u="sng">
                <a:solidFill>
                  <a:schemeClr val="accent3">
                    <a:lumMod val="75000"/>
                  </a:schemeClr>
                </a:solidFill>
                <a:sym typeface="Wingdings"/>
              </a:rPr>
              <a:t>single</a:t>
            </a:r>
            <a:r>
              <a:rPr lang="en-US">
                <a:solidFill>
                  <a:schemeClr val="accent3">
                    <a:lumMod val="75000"/>
                  </a:schemeClr>
                </a:solidFill>
                <a:sym typeface="Wingdings"/>
              </a:rPr>
              <a:t> router to outside world</a:t>
            </a:r>
            <a:endParaRPr lang="en-US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34944" y="560676"/>
            <a:ext cx="8586197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>
                <a:solidFill>
                  <a:schemeClr val="accent1"/>
                </a:solidFill>
              </a:rPr>
              <a:t>Trellis vRouter </a:t>
            </a:r>
            <a:r>
              <a:rPr lang="en-US" sz="1600" b="1">
                <a:solidFill>
                  <a:schemeClr val="accent1"/>
                </a:solidFill>
                <a:sym typeface="Wingdings"/>
              </a:rPr>
              <a:t> Implemented as a big </a:t>
            </a:r>
            <a:r>
              <a:rPr lang="en-US" sz="1600" b="1" u="sng">
                <a:solidFill>
                  <a:schemeClr val="accent1"/>
                </a:solidFill>
                <a:sym typeface="Wingdings"/>
              </a:rPr>
              <a:t>distributed router</a:t>
            </a:r>
          </a:p>
          <a:p>
            <a:r>
              <a:rPr lang="en-US" sz="1600" b="1">
                <a:solidFill>
                  <a:schemeClr val="accent1"/>
                </a:solidFill>
                <a:sym typeface="Wingdings"/>
              </a:rPr>
              <a:t>			   Presents entire n/w infrastructure as a </a:t>
            </a:r>
            <a:r>
              <a:rPr lang="en-US" sz="1600" b="1" u="sng">
                <a:solidFill>
                  <a:schemeClr val="accent1"/>
                </a:solidFill>
                <a:sym typeface="Wingdings"/>
              </a:rPr>
              <a:t>single</a:t>
            </a:r>
            <a:r>
              <a:rPr lang="en-US" sz="1600" b="1">
                <a:solidFill>
                  <a:schemeClr val="accent1"/>
                </a:solidFill>
                <a:sym typeface="Wingdings"/>
              </a:rPr>
              <a:t> router to outside world</a:t>
            </a:r>
            <a:endParaRPr lang="en-US" sz="1600" b="1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743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idx="1"/>
          </p:nvPr>
        </p:nvSpPr>
        <p:spPr>
          <a:xfrm>
            <a:off x="5" y="3"/>
            <a:ext cx="9143999" cy="530087"/>
          </a:xfrm>
        </p:spPr>
        <p:txBody>
          <a:bodyPr/>
          <a:lstStyle/>
          <a:p>
            <a:r>
              <a:rPr lang="en-US" sz="3200" b="1" dirty="0">
                <a:solidFill>
                  <a:srgbClr val="3A81BA"/>
                </a:solidFill>
                <a:latin typeface="Calibri"/>
                <a:cs typeface="Calibri"/>
              </a:rPr>
              <a:t>Current Work - Data Plane Redundancy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767322" y="862329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Spine Switch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708673" y="862329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Spine Switch</a:t>
            </a:r>
          </a:p>
        </p:txBody>
      </p:sp>
      <p:cxnSp>
        <p:nvCxnSpPr>
          <p:cNvPr id="29" name="Straight Connector 28"/>
          <p:cNvCxnSpPr>
            <a:endCxn id="22" idx="2"/>
          </p:cNvCxnSpPr>
          <p:nvPr/>
        </p:nvCxnSpPr>
        <p:spPr>
          <a:xfrm flipV="1">
            <a:off x="2944490" y="1275473"/>
            <a:ext cx="587861" cy="176160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2822090" y="1275474"/>
            <a:ext cx="2287435" cy="1102179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22" idx="2"/>
          </p:cNvCxnSpPr>
          <p:nvPr/>
        </p:nvCxnSpPr>
        <p:spPr>
          <a:xfrm flipH="1" flipV="1">
            <a:off x="3532350" y="1275473"/>
            <a:ext cx="2281000" cy="2077659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 flipV="1">
            <a:off x="5504301" y="1275473"/>
            <a:ext cx="765028" cy="1102180"/>
          </a:xfrm>
          <a:prstGeom prst="line">
            <a:avLst/>
          </a:prstGeom>
          <a:ln>
            <a:solidFill>
              <a:srgbClr val="9999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Donut 34"/>
          <p:cNvSpPr/>
          <p:nvPr/>
        </p:nvSpPr>
        <p:spPr>
          <a:xfrm>
            <a:off x="2495578" y="2227937"/>
            <a:ext cx="594779" cy="130129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Donut 35"/>
          <p:cNvSpPr/>
          <p:nvPr/>
        </p:nvSpPr>
        <p:spPr>
          <a:xfrm>
            <a:off x="5696911" y="2193457"/>
            <a:ext cx="708853" cy="130129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414433" y="2046171"/>
            <a:ext cx="10404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000000"/>
                </a:solidFill>
                <a:latin typeface="Arial"/>
              </a:rPr>
              <a:t>ECMP group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731384" y="2112250"/>
            <a:ext cx="10404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000000"/>
                </a:solidFill>
                <a:latin typeface="Arial"/>
              </a:rPr>
              <a:t>ECMP group</a:t>
            </a:r>
          </a:p>
        </p:txBody>
      </p:sp>
      <p:cxnSp>
        <p:nvCxnSpPr>
          <p:cNvPr id="40" name="Straight Connector 39"/>
          <p:cNvCxnSpPr/>
          <p:nvPr/>
        </p:nvCxnSpPr>
        <p:spPr>
          <a:xfrm flipV="1">
            <a:off x="2558762" y="1275473"/>
            <a:ext cx="832670" cy="110218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 flipV="1">
            <a:off x="5337816" y="1275474"/>
            <a:ext cx="480148" cy="1879944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3061189" y="1275473"/>
            <a:ext cx="2193691" cy="1928038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 flipV="1">
            <a:off x="3766842" y="1275474"/>
            <a:ext cx="2383120" cy="1102179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Donut 44"/>
          <p:cNvSpPr/>
          <p:nvPr/>
        </p:nvSpPr>
        <p:spPr>
          <a:xfrm>
            <a:off x="3160368" y="1407912"/>
            <a:ext cx="425792" cy="127384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858154" y="1339088"/>
            <a:ext cx="11169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000000"/>
                </a:solidFill>
                <a:latin typeface="Arial"/>
              </a:rPr>
              <a:t>ECMP groups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912803" y="1339088"/>
            <a:ext cx="1338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000000"/>
                </a:solidFill>
                <a:latin typeface="Arial"/>
              </a:rPr>
              <a:t>ECMP groups</a:t>
            </a:r>
          </a:p>
        </p:txBody>
      </p:sp>
      <p:sp>
        <p:nvSpPr>
          <p:cNvPr id="48" name="Donut 47"/>
          <p:cNvSpPr/>
          <p:nvPr/>
        </p:nvSpPr>
        <p:spPr>
          <a:xfrm>
            <a:off x="3678922" y="1394828"/>
            <a:ext cx="527871" cy="140468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Donut 48"/>
          <p:cNvSpPr/>
          <p:nvPr/>
        </p:nvSpPr>
        <p:spPr>
          <a:xfrm>
            <a:off x="4498723" y="1394828"/>
            <a:ext cx="595503" cy="127384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5254880" y="1407912"/>
            <a:ext cx="558471" cy="114300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Donut 57"/>
          <p:cNvSpPr/>
          <p:nvPr/>
        </p:nvSpPr>
        <p:spPr>
          <a:xfrm>
            <a:off x="2923844" y="2860745"/>
            <a:ext cx="594779" cy="130129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Donut 58"/>
          <p:cNvSpPr/>
          <p:nvPr/>
        </p:nvSpPr>
        <p:spPr>
          <a:xfrm>
            <a:off x="5225006" y="2860745"/>
            <a:ext cx="697696" cy="130129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 flipV="1">
            <a:off x="2644853" y="1275474"/>
            <a:ext cx="832670" cy="110218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V="1">
            <a:off x="2644854" y="1283424"/>
            <a:ext cx="2287435" cy="1102179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3000032" y="1325201"/>
            <a:ext cx="587861" cy="176160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V="1">
            <a:off x="2923015" y="1292915"/>
            <a:ext cx="2193691" cy="1928038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1506237" y="3030872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Leaf Switch</a:t>
            </a:r>
          </a:p>
        </p:txBody>
      </p:sp>
      <p:cxnSp>
        <p:nvCxnSpPr>
          <p:cNvPr id="61" name="Straight Connector 60"/>
          <p:cNvCxnSpPr/>
          <p:nvPr/>
        </p:nvCxnSpPr>
        <p:spPr>
          <a:xfrm flipH="1" flipV="1">
            <a:off x="3641702" y="1276772"/>
            <a:ext cx="2281000" cy="2077659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H="1" flipV="1">
            <a:off x="5425644" y="1276773"/>
            <a:ext cx="480148" cy="1879944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5817964" y="3030872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Leaf Switch</a:t>
            </a:r>
          </a:p>
        </p:txBody>
      </p:sp>
      <p:cxnSp>
        <p:nvCxnSpPr>
          <p:cNvPr id="63" name="Straight Connector 62"/>
          <p:cNvCxnSpPr/>
          <p:nvPr/>
        </p:nvCxnSpPr>
        <p:spPr>
          <a:xfrm flipH="1" flipV="1">
            <a:off x="3693240" y="1309059"/>
            <a:ext cx="2383120" cy="1102179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H="1" flipV="1">
            <a:off x="5602891" y="1292915"/>
            <a:ext cx="765028" cy="1102180"/>
          </a:xfrm>
          <a:prstGeom prst="line">
            <a:avLst/>
          </a:prstGeom>
          <a:ln>
            <a:solidFill>
              <a:srgbClr val="9999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5894473" y="2377653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Leaf Switch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414433" y="2377653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Leaf Switch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" y="2602682"/>
            <a:ext cx="1011004" cy="57367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rgbClr val="FFFFFF"/>
                </a:solidFill>
                <a:latin typeface="Arial"/>
              </a:rPr>
              <a:t>Access Equipment</a:t>
            </a:r>
          </a:p>
        </p:txBody>
      </p:sp>
      <p:cxnSp>
        <p:nvCxnSpPr>
          <p:cNvPr id="44" name="Straight Connector 43"/>
          <p:cNvCxnSpPr>
            <a:stCxn id="39" idx="3"/>
          </p:cNvCxnSpPr>
          <p:nvPr/>
        </p:nvCxnSpPr>
        <p:spPr>
          <a:xfrm flipV="1">
            <a:off x="1011010" y="2732060"/>
            <a:ext cx="403423" cy="15745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39" idx="3"/>
            <a:endCxn id="53" idx="1"/>
          </p:cNvCxnSpPr>
          <p:nvPr/>
        </p:nvCxnSpPr>
        <p:spPr>
          <a:xfrm>
            <a:off x="1011010" y="2889517"/>
            <a:ext cx="495227" cy="3479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8121501" y="2950010"/>
            <a:ext cx="1013212" cy="5274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rgbClr val="FFFFFF"/>
                </a:solidFill>
                <a:latin typeface="Arial"/>
              </a:rPr>
              <a:t>Upstream</a:t>
            </a:r>
          </a:p>
          <a:p>
            <a:pPr algn="ctr"/>
            <a:r>
              <a:rPr lang="en-US" sz="1200">
                <a:solidFill>
                  <a:srgbClr val="FFFFFF"/>
                </a:solidFill>
                <a:latin typeface="Arial"/>
              </a:rPr>
              <a:t>Router</a:t>
            </a:r>
          </a:p>
        </p:txBody>
      </p:sp>
      <p:cxnSp>
        <p:nvCxnSpPr>
          <p:cNvPr id="65" name="Straight Connector 64"/>
          <p:cNvCxnSpPr>
            <a:stCxn id="52" idx="1"/>
            <a:endCxn id="21" idx="3"/>
          </p:cNvCxnSpPr>
          <p:nvPr/>
        </p:nvCxnSpPr>
        <p:spPr>
          <a:xfrm flipH="1" flipV="1">
            <a:off x="7424529" y="2584225"/>
            <a:ext cx="696972" cy="62949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52" idx="1"/>
            <a:endCxn id="54" idx="3"/>
          </p:cNvCxnSpPr>
          <p:nvPr/>
        </p:nvCxnSpPr>
        <p:spPr>
          <a:xfrm flipH="1">
            <a:off x="7348020" y="3213723"/>
            <a:ext cx="773481" cy="237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Rectangle 66"/>
          <p:cNvSpPr/>
          <p:nvPr/>
        </p:nvSpPr>
        <p:spPr>
          <a:xfrm>
            <a:off x="8121501" y="2357006"/>
            <a:ext cx="1013212" cy="49134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rgbClr val="FFFFFF"/>
                </a:solidFill>
                <a:latin typeface="Arial"/>
              </a:rPr>
              <a:t>Upstream</a:t>
            </a:r>
          </a:p>
          <a:p>
            <a:pPr algn="ctr"/>
            <a:r>
              <a:rPr lang="en-US" sz="1200">
                <a:solidFill>
                  <a:srgbClr val="FFFFFF"/>
                </a:solidFill>
                <a:latin typeface="Arial"/>
              </a:rPr>
              <a:t>Router</a:t>
            </a:r>
          </a:p>
        </p:txBody>
      </p:sp>
      <p:cxnSp>
        <p:nvCxnSpPr>
          <p:cNvPr id="68" name="Straight Connector 67"/>
          <p:cNvCxnSpPr>
            <a:stCxn id="67" idx="1"/>
            <a:endCxn id="21" idx="3"/>
          </p:cNvCxnSpPr>
          <p:nvPr/>
        </p:nvCxnSpPr>
        <p:spPr>
          <a:xfrm flipH="1" flipV="1">
            <a:off x="7424529" y="2584225"/>
            <a:ext cx="696972" cy="1845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67" idx="1"/>
            <a:endCxn id="54" idx="3"/>
          </p:cNvCxnSpPr>
          <p:nvPr/>
        </p:nvCxnSpPr>
        <p:spPr>
          <a:xfrm flipH="1">
            <a:off x="7348020" y="2602681"/>
            <a:ext cx="773481" cy="6347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3" name="Picture 72" descr="server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06237" y="3878887"/>
            <a:ext cx="1128937" cy="194075"/>
          </a:xfrm>
          <a:prstGeom prst="rect">
            <a:avLst/>
          </a:prstGeom>
          <a:effectLst/>
        </p:spPr>
      </p:pic>
      <p:pic>
        <p:nvPicPr>
          <p:cNvPr id="74" name="Picture 73" descr="server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06237" y="4242785"/>
            <a:ext cx="1128937" cy="194075"/>
          </a:xfrm>
          <a:prstGeom prst="rect">
            <a:avLst/>
          </a:prstGeom>
          <a:effectLst/>
        </p:spPr>
      </p:pic>
      <p:cxnSp>
        <p:nvCxnSpPr>
          <p:cNvPr id="75" name="Elbow Connector 74"/>
          <p:cNvCxnSpPr>
            <a:endCxn id="73" idx="1"/>
          </p:cNvCxnSpPr>
          <p:nvPr/>
        </p:nvCxnSpPr>
        <p:spPr>
          <a:xfrm rot="5400000">
            <a:off x="1195490" y="3665178"/>
            <a:ext cx="621494" cy="12700"/>
          </a:xfrm>
          <a:prstGeom prst="bentConnector4">
            <a:avLst>
              <a:gd name="adj1" fmla="val 1863"/>
              <a:gd name="adj2" fmla="val 86585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Elbow Connector 75"/>
          <p:cNvCxnSpPr>
            <a:stCxn id="19" idx="1"/>
            <a:endCxn id="74" idx="1"/>
          </p:cNvCxnSpPr>
          <p:nvPr/>
        </p:nvCxnSpPr>
        <p:spPr>
          <a:xfrm rot="10800000" flipH="1" flipV="1">
            <a:off x="1414433" y="2584225"/>
            <a:ext cx="91804" cy="1755598"/>
          </a:xfrm>
          <a:prstGeom prst="bentConnector3">
            <a:avLst>
              <a:gd name="adj1" fmla="val -24900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Elbow Connector 76"/>
          <p:cNvCxnSpPr>
            <a:stCxn id="19" idx="3"/>
            <a:endCxn id="73" idx="3"/>
          </p:cNvCxnSpPr>
          <p:nvPr/>
        </p:nvCxnSpPr>
        <p:spPr>
          <a:xfrm flipH="1">
            <a:off x="2635174" y="2584225"/>
            <a:ext cx="309315" cy="1391700"/>
          </a:xfrm>
          <a:prstGeom prst="bentConnector3">
            <a:avLst>
              <a:gd name="adj1" fmla="val -73905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Elbow Connector 77"/>
          <p:cNvCxnSpPr>
            <a:stCxn id="53" idx="3"/>
            <a:endCxn id="74" idx="3"/>
          </p:cNvCxnSpPr>
          <p:nvPr/>
        </p:nvCxnSpPr>
        <p:spPr>
          <a:xfrm flipH="1">
            <a:off x="2635174" y="3237444"/>
            <a:ext cx="401119" cy="1102379"/>
          </a:xfrm>
          <a:prstGeom prst="bentConnector3">
            <a:avLst>
              <a:gd name="adj1" fmla="val -56991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7" name="Picture 86" descr="server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71559" y="3826131"/>
            <a:ext cx="1128937" cy="194075"/>
          </a:xfrm>
          <a:prstGeom prst="rect">
            <a:avLst/>
          </a:prstGeom>
          <a:effectLst/>
        </p:spPr>
      </p:pic>
      <p:pic>
        <p:nvPicPr>
          <p:cNvPr id="88" name="Picture 87" descr="server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71559" y="4190029"/>
            <a:ext cx="1128937" cy="194075"/>
          </a:xfrm>
          <a:prstGeom prst="rect">
            <a:avLst/>
          </a:prstGeom>
          <a:effectLst/>
        </p:spPr>
      </p:pic>
      <p:cxnSp>
        <p:nvCxnSpPr>
          <p:cNvPr id="89" name="Elbow Connector 88"/>
          <p:cNvCxnSpPr>
            <a:endCxn id="87" idx="1"/>
          </p:cNvCxnSpPr>
          <p:nvPr/>
        </p:nvCxnSpPr>
        <p:spPr>
          <a:xfrm rot="16200000" flipH="1">
            <a:off x="5686079" y="3637688"/>
            <a:ext cx="479155" cy="91805"/>
          </a:xfrm>
          <a:prstGeom prst="bentConnector2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Elbow Connector 89"/>
          <p:cNvCxnSpPr>
            <a:endCxn id="88" idx="1"/>
          </p:cNvCxnSpPr>
          <p:nvPr/>
        </p:nvCxnSpPr>
        <p:spPr>
          <a:xfrm rot="10800000" flipH="1" flipV="1">
            <a:off x="5879755" y="2531469"/>
            <a:ext cx="91804" cy="1755598"/>
          </a:xfrm>
          <a:prstGeom prst="bentConnector3">
            <a:avLst>
              <a:gd name="adj1" fmla="val -24900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Elbow Connector 90"/>
          <p:cNvCxnSpPr>
            <a:endCxn id="87" idx="3"/>
          </p:cNvCxnSpPr>
          <p:nvPr/>
        </p:nvCxnSpPr>
        <p:spPr>
          <a:xfrm rot="5400000">
            <a:off x="6696327" y="3194967"/>
            <a:ext cx="1132372" cy="324033"/>
          </a:xfrm>
          <a:prstGeom prst="bentConnector2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Elbow Connector 91"/>
          <p:cNvCxnSpPr>
            <a:endCxn id="88" idx="3"/>
          </p:cNvCxnSpPr>
          <p:nvPr/>
        </p:nvCxnSpPr>
        <p:spPr>
          <a:xfrm rot="5400000">
            <a:off x="6754524" y="3789987"/>
            <a:ext cx="843053" cy="151107"/>
          </a:xfrm>
          <a:prstGeom prst="bentConnector2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4183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45" grpId="0" animBg="1"/>
      <p:bldP spid="48" grpId="0" animBg="1"/>
      <p:bldP spid="49" grpId="0" animBg="1"/>
      <p:bldP spid="50" grpId="0" animBg="1"/>
      <p:bldP spid="58" grpId="0" animBg="1"/>
      <p:bldP spid="59" grpId="0" animBg="1"/>
      <p:bldP spid="39" grpId="0" animBg="1"/>
      <p:bldP spid="52" grpId="0" animBg="1"/>
      <p:bldP spid="6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idx="1"/>
          </p:nvPr>
        </p:nvSpPr>
        <p:spPr>
          <a:xfrm>
            <a:off x="5" y="3"/>
            <a:ext cx="9143999" cy="530087"/>
          </a:xfrm>
        </p:spPr>
        <p:txBody>
          <a:bodyPr/>
          <a:lstStyle/>
          <a:p>
            <a:r>
              <a:rPr lang="en-US" sz="3200" b="1" dirty="0">
                <a:solidFill>
                  <a:schemeClr val="bg1"/>
                </a:solidFill>
                <a:latin typeface="Calibri"/>
                <a:cs typeface="Calibri"/>
              </a:rPr>
              <a:t>Roadmap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4224" y="609909"/>
            <a:ext cx="38435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accent1"/>
                </a:solidFill>
              </a:rPr>
              <a:t>See here for complete roadmap</a:t>
            </a:r>
          </a:p>
        </p:txBody>
      </p:sp>
      <p:sp>
        <p:nvSpPr>
          <p:cNvPr id="6" name="Rectangle 5"/>
          <p:cNvSpPr/>
          <p:nvPr/>
        </p:nvSpPr>
        <p:spPr>
          <a:xfrm>
            <a:off x="339179" y="1009591"/>
            <a:ext cx="86095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>
                <a:hlinkClick r:id="rId3"/>
              </a:rPr>
              <a:t>https://docs.google.com/spreadsheets/d/1SmKxsZ9iHtLHoEtvsntsJ98tLf_cYT_qXuuO7eAUtt4/edit?usp=sharing</a:t>
            </a:r>
            <a:endParaRPr lang="en-US" sz="1200"/>
          </a:p>
          <a:p>
            <a:endParaRPr lang="en-US" sz="120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219" y="1319851"/>
            <a:ext cx="6935027" cy="3759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769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ONOS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NOS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ONOS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NOS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10116</TotalTime>
  <Words>667</Words>
  <Application>Microsoft Macintosh PowerPoint</Application>
  <PresentationFormat>On-screen Show (16:9)</PresentationFormat>
  <Paragraphs>258</Paragraphs>
  <Slides>11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Office Theme</vt:lpstr>
      <vt:lpstr>2_ONOS</vt:lpstr>
      <vt:lpstr>1_ONOS</vt:lpstr>
      <vt:lpstr>5_ONOS</vt:lpstr>
      <vt:lpstr>3_ONOS</vt:lpstr>
      <vt:lpstr>PowerPoint Presentation</vt:lpstr>
      <vt:lpstr>What is Trellis?</vt:lpstr>
      <vt:lpstr>CORD Architecture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Saurav Das</dc:creator>
  <cp:lastModifiedBy>Saurav Das</cp:lastModifiedBy>
  <cp:revision>136</cp:revision>
  <cp:lastPrinted>2017-04-03T20:21:23Z</cp:lastPrinted>
  <dcterms:created xsi:type="dcterms:W3CDTF">2015-06-15T19:14:45Z</dcterms:created>
  <dcterms:modified xsi:type="dcterms:W3CDTF">2017-05-23T06:06:21Z</dcterms:modified>
</cp:coreProperties>
</file>