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2" r:id="rId3"/>
    <p:sldMasterId id="2147483667" r:id="rId4"/>
    <p:sldMasterId id="2147483674" r:id="rId5"/>
  </p:sldMasterIdLst>
  <p:notesMasterIdLst>
    <p:notesMasterId r:id="rId43"/>
  </p:notesMasterIdLst>
  <p:sldIdLst>
    <p:sldId id="256" r:id="rId6"/>
    <p:sldId id="257" r:id="rId7"/>
    <p:sldId id="291" r:id="rId8"/>
    <p:sldId id="292" r:id="rId9"/>
    <p:sldId id="293" r:id="rId10"/>
    <p:sldId id="294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95" r:id="rId33"/>
    <p:sldId id="286" r:id="rId34"/>
    <p:sldId id="287" r:id="rId35"/>
    <p:sldId id="288" r:id="rId36"/>
    <p:sldId id="289" r:id="rId37"/>
    <p:sldId id="279" r:id="rId38"/>
    <p:sldId id="280" r:id="rId39"/>
    <p:sldId id="281" r:id="rId40"/>
    <p:sldId id="283" r:id="rId41"/>
    <p:sldId id="284" r:id="rId4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9AB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1" autoAdjust="0"/>
    <p:restoredTop sz="97536" autoAdjust="0"/>
  </p:normalViewPr>
  <p:slideViewPr>
    <p:cSldViewPr snapToGrid="0" snapToObjects="1">
      <p:cViewPr>
        <p:scale>
          <a:sx n="152" d="100"/>
          <a:sy n="152" d="100"/>
        </p:scale>
        <p:origin x="-80" y="-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1E655-C193-C348-9C21-212B21CB479F}" type="datetimeFigureOut">
              <a:t>4/2/17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717F1-16A0-9E48-B7D3-F284306261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5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/>
          <a:lstStyle/>
          <a:p>
            <a:fld id="{4787B456-58CD-FD45-86E5-6B94781C39E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16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Fabric</a:t>
            </a:r>
            <a:r>
              <a:rPr lang="en-US" baseline="0"/>
              <a:t> true underlay – never sees vxlan encapsulated addrs</a:t>
            </a:r>
          </a:p>
          <a:p>
            <a:r>
              <a:rPr lang="en-US" baseline="0"/>
              <a:t>IP down to ToR redundant ToRs </a:t>
            </a:r>
          </a:p>
          <a:p>
            <a:r>
              <a:rPr lang="en-US" baseline="0"/>
              <a:t>Scales better</a:t>
            </a:r>
          </a:p>
          <a:p>
            <a:r>
              <a:rPr lang="en-US" baseline="0"/>
              <a:t>Fabric for other purposes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8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about data plane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6DF0113-6FC9-0044-AAE6-F0C0DB9D18C2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97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34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35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+mn-lt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F0113-6FC9-0044-AAE6-F0C0DB9D18C2}" type="slidenum">
              <a:rPr lang="en-US">
                <a:solidFill>
                  <a:prstClr val="black"/>
                </a:solidFill>
                <a:latin typeface="Calibri"/>
              </a:rPr>
              <a:pPr/>
              <a:t>37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61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4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5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2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8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2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28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2" y="372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00851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6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13" y="37282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33852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4/2/17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5862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4/2/17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597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/>
          <p:cNvPicPr preferRelativeResize="0"/>
          <p:nvPr/>
        </p:nvPicPr>
        <p:blipFill rotWithShape="1">
          <a:blip r:embed="rId2">
            <a:alphaModFix/>
          </a:blip>
          <a:srcRect t="15840" b="43638"/>
          <a:stretch/>
        </p:blipFill>
        <p:spPr>
          <a:xfrm>
            <a:off x="-12450" y="1"/>
            <a:ext cx="9168902" cy="247650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>
            <a:spLocks noGrp="1"/>
          </p:cNvSpPr>
          <p:nvPr>
            <p:ph type="ctrTitle"/>
          </p:nvPr>
        </p:nvSpPr>
        <p:spPr>
          <a:xfrm>
            <a:off x="-24900" y="1800913"/>
            <a:ext cx="9181200" cy="1265999"/>
          </a:xfrm>
          <a:prstGeom prst="rect">
            <a:avLst/>
          </a:prstGeom>
          <a:solidFill>
            <a:srgbClr val="980000"/>
          </a:solidFill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SzPct val="100000"/>
              <a:defRPr sz="3200" b="0">
                <a:solidFill>
                  <a:srgbClr val="FFFFFF"/>
                </a:solidFill>
              </a:defRPr>
            </a:lvl1pPr>
            <a:lvl2pPr algn="ctr" rtl="0">
              <a:spcBef>
                <a:spcPts val="0"/>
              </a:spcBef>
              <a:buSzPct val="100000"/>
              <a:defRPr sz="4800"/>
            </a:lvl2pPr>
            <a:lvl3pPr algn="ctr" rtl="0">
              <a:spcBef>
                <a:spcPts val="0"/>
              </a:spcBef>
              <a:buSzPct val="100000"/>
              <a:defRPr sz="4800"/>
            </a:lvl3pPr>
            <a:lvl4pPr algn="ctr" rtl="0">
              <a:spcBef>
                <a:spcPts val="0"/>
              </a:spcBef>
              <a:buSzPct val="100000"/>
              <a:defRPr sz="4800"/>
            </a:lvl4pPr>
            <a:lvl5pPr algn="ctr" rtl="0">
              <a:spcBef>
                <a:spcPts val="0"/>
              </a:spcBef>
              <a:buSzPct val="100000"/>
              <a:defRPr sz="4800"/>
            </a:lvl5pPr>
            <a:lvl6pPr algn="ctr" rtl="0">
              <a:spcBef>
                <a:spcPts val="0"/>
              </a:spcBef>
              <a:buSzPct val="100000"/>
              <a:defRPr sz="4800"/>
            </a:lvl6pPr>
            <a:lvl7pPr algn="ctr" rtl="0">
              <a:spcBef>
                <a:spcPts val="0"/>
              </a:spcBef>
              <a:buSzPct val="100000"/>
              <a:defRPr sz="4800"/>
            </a:lvl7pPr>
            <a:lvl8pPr algn="ctr" rtl="0">
              <a:spcBef>
                <a:spcPts val="0"/>
              </a:spcBef>
              <a:buSzPct val="100000"/>
              <a:defRPr sz="4800"/>
            </a:lvl8pPr>
            <a:lvl9pPr algn="ctr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subTitle" idx="1"/>
          </p:nvPr>
        </p:nvSpPr>
        <p:spPr>
          <a:xfrm>
            <a:off x="723913" y="3174738"/>
            <a:ext cx="7696199" cy="932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1pPr>
            <a:lvl2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2pPr>
            <a:lvl3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3pPr>
            <a:lvl4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4pPr>
            <a:lvl5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5pPr>
            <a:lvl6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6pPr>
            <a:lvl7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7pPr>
            <a:lvl8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8pPr>
            <a:lvl9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 amt="96000"/>
          </a:blip>
          <a:stretch>
            <a:fillRect/>
          </a:stretch>
        </p:blipFill>
        <p:spPr>
          <a:xfrm>
            <a:off x="7369200" y="3563070"/>
            <a:ext cx="1491550" cy="138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213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457200" y="758826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body" idx="2"/>
          </p:nvPr>
        </p:nvSpPr>
        <p:spPr>
          <a:xfrm>
            <a:off x="4692273" y="758826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8556817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99" name="Shape 199"/>
          <p:cNvPicPr preferRelativeResize="0"/>
          <p:nvPr/>
        </p:nvPicPr>
        <p:blipFill>
          <a:blip r:embed="rId2">
            <a:alphaModFix amt="96000"/>
          </a:blip>
          <a:stretch>
            <a:fillRect/>
          </a:stretch>
        </p:blipFill>
        <p:spPr>
          <a:xfrm>
            <a:off x="8344100" y="131246"/>
            <a:ext cx="623100" cy="577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3187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22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17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7" name="Shape 207"/>
          <p:cNvPicPr preferRelativeResize="0"/>
          <p:nvPr/>
        </p:nvPicPr>
        <p:blipFill>
          <a:blip r:embed="rId2">
            <a:alphaModFix amt="96000"/>
          </a:blip>
          <a:stretch>
            <a:fillRect/>
          </a:stretch>
        </p:blipFill>
        <p:spPr>
          <a:xfrm>
            <a:off x="8344100" y="131246"/>
            <a:ext cx="623100" cy="577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7530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sldNum" idx="12"/>
          </p:nvPr>
        </p:nvSpPr>
        <p:spPr>
          <a:xfrm>
            <a:off x="8556817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10" name="Shape 210"/>
          <p:cNvPicPr preferRelativeResize="0"/>
          <p:nvPr/>
        </p:nvPicPr>
        <p:blipFill>
          <a:blip r:embed="rId2">
            <a:alphaModFix amt="96000"/>
          </a:blip>
          <a:stretch>
            <a:fillRect/>
          </a:stretch>
        </p:blipFill>
        <p:spPr>
          <a:xfrm>
            <a:off x="8344100" y="131246"/>
            <a:ext cx="623100" cy="577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2872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 Slide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Shape 212"/>
          <p:cNvPicPr preferRelativeResize="0"/>
          <p:nvPr/>
        </p:nvPicPr>
        <p:blipFill rotWithShape="1">
          <a:blip r:embed="rId2">
            <a:alphaModFix/>
          </a:blip>
          <a:srcRect t="29701" b="33734"/>
          <a:stretch/>
        </p:blipFill>
        <p:spPr>
          <a:xfrm>
            <a:off x="-12450" y="0"/>
            <a:ext cx="9168899" cy="19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 txBox="1"/>
          <p:nvPr/>
        </p:nvSpPr>
        <p:spPr>
          <a:xfrm>
            <a:off x="696269" y="563237"/>
            <a:ext cx="7831199" cy="646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 defTabSz="914400">
              <a:buSzPct val="25000"/>
            </a:pPr>
            <a:r>
              <a:rPr lang="en-US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Learn more about ONOS and join the community at</a:t>
            </a:r>
          </a:p>
          <a:p>
            <a:pPr algn="ctr" defTabSz="914400">
              <a:buSzPct val="25000"/>
            </a:pPr>
            <a:r>
              <a:rPr lang="en-US" b="1" kern="0" dirty="0">
                <a:solidFill>
                  <a:srgbClr val="BA071F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onosproject.org</a:t>
            </a:r>
          </a:p>
        </p:txBody>
      </p:sp>
      <p:pic>
        <p:nvPicPr>
          <p:cNvPr id="214" name="Shape 214"/>
          <p:cNvPicPr preferRelativeResize="0"/>
          <p:nvPr/>
        </p:nvPicPr>
        <p:blipFill rotWithShape="1">
          <a:blip r:embed="rId3">
            <a:alphaModFix/>
          </a:blip>
          <a:srcRect b="30191"/>
          <a:stretch/>
        </p:blipFill>
        <p:spPr>
          <a:xfrm rot="-625452">
            <a:off x="6365907" y="298703"/>
            <a:ext cx="2949684" cy="158984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/>
          <p:nvPr/>
        </p:nvSpPr>
        <p:spPr>
          <a:xfrm>
            <a:off x="497050" y="2074851"/>
            <a:ext cx="8229600" cy="1763699"/>
          </a:xfrm>
          <a:prstGeom prst="rect">
            <a:avLst/>
          </a:prstGeom>
          <a:noFill/>
          <a:ln w="9525" cap="flat">
            <a:solidFill>
              <a:srgbClr val="C0020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just" defTabSz="914400">
              <a:buSzPct val="25000"/>
            </a:pPr>
            <a:r>
              <a:rPr lang="en-US" sz="16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“Software-defined networking can radically reshape the wide area network. The introduction of </a:t>
            </a:r>
            <a:r>
              <a:rPr lang="en-US" sz="1600" b="1" kern="0" dirty="0">
                <a:solidFill>
                  <a:srgbClr val="C00202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ONOS</a:t>
            </a:r>
            <a:r>
              <a:rPr lang="en-US" sz="16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 provides another open source SDN option designed for service provider networks with the potential to deliver the performance, scale, availability and core features that we value”</a:t>
            </a:r>
          </a:p>
          <a:p>
            <a:pPr algn="just" defTabSz="914400"/>
            <a:endParaRPr sz="12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rtl val="0"/>
            </a:endParaRPr>
          </a:p>
          <a:p>
            <a:pPr algn="ctr" defTabSz="914400">
              <a:buSzPct val="25000"/>
            </a:pPr>
            <a:r>
              <a:rPr lang="en-US" sz="16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John Donovan</a:t>
            </a:r>
          </a:p>
          <a:p>
            <a:pPr algn="ctr" defTabSz="914400">
              <a:buSzPct val="25000"/>
            </a:pPr>
            <a:r>
              <a:rPr lang="en-US" sz="16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Senior Executive Vice President</a:t>
            </a:r>
          </a:p>
          <a:p>
            <a:pPr algn="ctr" defTabSz="914400">
              <a:buSzPct val="25000"/>
            </a:pPr>
            <a:r>
              <a:rPr lang="en-US" sz="16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AT&amp;T Technology &amp; Operations</a:t>
            </a:r>
          </a:p>
        </p:txBody>
      </p:sp>
      <p:pic>
        <p:nvPicPr>
          <p:cNvPr id="216" name="Shape 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0168" y="2901141"/>
            <a:ext cx="960599" cy="909299"/>
          </a:xfrm>
          <a:prstGeom prst="rect">
            <a:avLst/>
          </a:prstGeom>
          <a:noFill/>
          <a:ln w="9525" cap="sq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17" name="Shape 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9551" y="3605025"/>
            <a:ext cx="7831199" cy="16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Shape 218"/>
          <p:cNvSpPr txBox="1"/>
          <p:nvPr/>
        </p:nvSpPr>
        <p:spPr>
          <a:xfrm>
            <a:off x="1170605" y="4747046"/>
            <a:ext cx="1485000" cy="312599"/>
          </a:xfrm>
          <a:prstGeom prst="rect">
            <a:avLst/>
          </a:prstGeom>
          <a:solidFill>
            <a:srgbClr val="953734"/>
          </a:solidFill>
          <a:ln w="381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 defTabSz="914400">
              <a:buSzPct val="25000"/>
            </a:pPr>
            <a:r>
              <a:rPr lang="en-US" sz="16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BUILD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3813192" y="4747046"/>
            <a:ext cx="1485000" cy="312599"/>
          </a:xfrm>
          <a:prstGeom prst="rect">
            <a:avLst/>
          </a:prstGeom>
          <a:solidFill>
            <a:srgbClr val="17365D"/>
          </a:solidFill>
          <a:ln w="381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 defTabSz="914400">
              <a:buSzPct val="25000"/>
            </a:pPr>
            <a:r>
              <a:rPr lang="en-US" sz="16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USE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6471443" y="4747046"/>
            <a:ext cx="1485000" cy="312599"/>
          </a:xfrm>
          <a:prstGeom prst="rect">
            <a:avLst/>
          </a:prstGeom>
          <a:solidFill>
            <a:srgbClr val="953734"/>
          </a:solidFill>
          <a:ln w="381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 defTabSz="914400">
              <a:buSzPct val="25000"/>
            </a:pPr>
            <a:r>
              <a:rPr lang="en-US" sz="16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  <a:rtl val="0"/>
              </a:rPr>
              <a:t>CHAMPION</a:t>
            </a:r>
          </a:p>
        </p:txBody>
      </p:sp>
    </p:spTree>
    <p:extLst>
      <p:ext uri="{BB962C8B-B14F-4D97-AF65-F5344CB8AC3E}">
        <p14:creationId xmlns:p14="http://schemas.microsoft.com/office/powerpoint/2010/main" val="3864053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r>
              <a:rPr lang="en-US" sz="1400" kern="0" smtClean="0">
                <a:solidFill>
                  <a:prstClr val="black">
                    <a:tint val="75000"/>
                  </a:prstClr>
                </a:solidFill>
                <a:latin typeface="Calibri"/>
                <a:ea typeface="Arial"/>
                <a:cs typeface="Arial"/>
                <a:sym typeface="Arial"/>
                <a:rtl val="0"/>
              </a:rPr>
              <a:t>‹#›</a:t>
            </a:r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935C-F77D-954D-8C45-BBE5AFE4BDC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64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4406335"/>
            <a:ext cx="8229600" cy="519599"/>
          </a:xfrm>
          <a:prstGeom prst="rect">
            <a:avLst/>
          </a:prstGeom>
        </p:spPr>
        <p:txBody>
          <a:bodyPr lIns="91399" tIns="91399" rIns="91399" bIns="91399" anchor="t" anchorCtr="0"/>
          <a:lstStyle>
            <a:lvl1pPr algn="ctr" rtl="0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</p:spPr>
        <p:txBody>
          <a:bodyPr lIns="91399" tIns="91399" rIns="91399" bIns="91399" anchor="ctr" anchorCtr="0">
            <a:noAutofit/>
          </a:bodyPr>
          <a:lstStyle>
            <a:lvl1pPr rtl="0"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hape 22"/>
          <p:cNvSpPr/>
          <p:nvPr userDrawn="1"/>
        </p:nvSpPr>
        <p:spPr>
          <a:xfrm>
            <a:off x="0" y="1"/>
            <a:ext cx="9144000" cy="566984"/>
          </a:xfrm>
          <a:prstGeom prst="rect">
            <a:avLst/>
          </a:prstGeom>
          <a:solidFill>
            <a:srgbClr val="007E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Shape 2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444" y="49843"/>
            <a:ext cx="548699" cy="4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1702" y="37280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title style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38406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6CEC981-8888-9447-8838-3F91F9F47D58}" type="datetime1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4/2/17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2829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8198022-8652-4F42-8F31-4D27174314F3}" type="datetimeFigureOut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/>
              <a:t>4/2/17</a:t>
            </a:fld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85199-995D-D448-AB10-D94C940FE57F}" type="slidenum">
              <a:rPr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786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D0FC36D7-F3C6-EA4C-96AF-E2C40B93113F}" type="datetime1"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defTabSz="914400"/>
              <a:t>4/2/17</a:t>
            </a:fld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400" kern="0">
              <a:solidFill>
                <a:prstClr val="black">
                  <a:tint val="75000"/>
                </a:prstClr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613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theme" Target="../theme/theme5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0ADE5-71E8-224A-8C3F-31F3CEC33EEC}" type="datetimeFigureOut">
              <a:rPr lang="en-US" smtClean="0"/>
              <a:t>4/2/17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741D-8773-DE45-AF8B-2D67E9E45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8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4779599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5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7378509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17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400"/>
            <a:fld id="{00000000-1234-1234-1234-123412341234}" type="slidenum">
              <a:rPr lang="en-US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400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5610593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77775" y="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b" anchorCtr="0"/>
          <a:lstStyle>
            <a:lvl1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1pPr>
            <a:lvl2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r>
              <a:rPr lang="en-US"/>
              <a:t>ss</a:t>
            </a:r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760325"/>
            <a:ext cx="8229600" cy="39894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3200">
                <a:solidFill>
                  <a:schemeClr val="dk1"/>
                </a:solidFill>
              </a:defRPr>
            </a:lvl1pPr>
            <a:lvl2pPr rtl="0">
              <a:spcBef>
                <a:spcPts val="48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2pPr>
            <a:lvl3pPr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rtl="0">
              <a:spcBef>
                <a:spcPts val="36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4pPr>
            <a:lvl5pPr rtl="0">
              <a:spcBef>
                <a:spcPts val="360"/>
              </a:spcBef>
              <a:buClr>
                <a:schemeClr val="dk1"/>
              </a:buClr>
              <a:buSzPct val="100000"/>
              <a:defRPr sz="2000">
                <a:solidFill>
                  <a:schemeClr val="dk1"/>
                </a:solidFill>
              </a:defRPr>
            </a:lvl5pPr>
            <a:lvl6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556838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ctr" anchorCtr="0">
            <a:noAutofit/>
          </a:bodyPr>
          <a:lstStyle>
            <a:lvl1pPr algn="r" rtl="0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 defTabSz="914118"/>
            <a:fld id="{00000000-1234-1234-1234-123412341234}" type="slidenum">
              <a:rPr lang="en-US" kern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defTabSz="914118"/>
              <a:t>‹#›</a:t>
            </a:fld>
            <a:endParaRPr lang="en-US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702730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chemeClr val="bg1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Relationship Id="rId3" Type="http://schemas.openxmlformats.org/officeDocument/2006/relationships/image" Target="../media/image12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3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241391" y="1333270"/>
            <a:ext cx="8574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High Availability </a:t>
            </a:r>
          </a:p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In Disaggregated Networks</a:t>
            </a:r>
          </a:p>
        </p:txBody>
      </p:sp>
      <p:sp>
        <p:nvSpPr>
          <p:cNvPr id="9" name="Rectangle 8"/>
          <p:cNvSpPr/>
          <p:nvPr/>
        </p:nvSpPr>
        <p:spPr>
          <a:xfrm>
            <a:off x="2189945" y="2781023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Arial"/>
              </a:rPr>
              <a:t>Saurav Das</a:t>
            </a:r>
            <a:endParaRPr lang="en-US" sz="2800" b="1" dirty="0">
              <a:solidFill>
                <a:srgbClr val="FFFFFF"/>
              </a:solidFill>
              <a:latin typeface="Arial"/>
            </a:endParaRPr>
          </a:p>
          <a:p>
            <a:pPr lvl="0" algn="ctr">
              <a:spcBef>
                <a:spcPct val="2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rial"/>
              </a:rPr>
              <a:t>Principal Architect, ONF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2275735" y="3897405"/>
            <a:ext cx="5070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</a:rPr>
              <a:t>With contributions from many others …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81570" cy="13146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086140"/>
            <a:ext cx="2807433" cy="2471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7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5" y="3"/>
            <a:ext cx="9143999" cy="530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7361" y="645788"/>
            <a:ext cx="8111614" cy="26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2">
                    <a:lumMod val="75000"/>
                  </a:schemeClr>
                </a:solidFill>
              </a:rPr>
              <a:t>Example Disaggregated Network</a:t>
            </a:r>
            <a:endParaRPr lang="en-US" sz="280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endParaRPr lang="en-US" sz="3200" b="1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</a:rPr>
              <a:t>High Availability in Disaggregated Networks</a:t>
            </a:r>
            <a:endParaRPr lang="en-US" sz="2800" b="1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140900" y="1302368"/>
            <a:ext cx="2626279" cy="874275"/>
            <a:chOff x="3869112" y="1820222"/>
            <a:chExt cx="5073549" cy="1460905"/>
          </a:xfrm>
        </p:grpSpPr>
        <p:sp>
          <p:nvSpPr>
            <p:cNvPr id="7" name="Rounded Rectangle 6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7" name="Straight Connector 16"/>
            <p:cNvCxnSpPr>
              <a:stCxn id="26" idx="0"/>
              <a:endCxn id="13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Straight Connector 17"/>
            <p:cNvCxnSpPr>
              <a:stCxn id="7" idx="0"/>
              <a:endCxn id="13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Straight Connector 18"/>
            <p:cNvCxnSpPr>
              <a:stCxn id="27" idx="0"/>
              <a:endCxn id="13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Straight Connector 19"/>
            <p:cNvCxnSpPr>
              <a:stCxn id="8" idx="0"/>
              <a:endCxn id="13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Straight Connector 20"/>
            <p:cNvCxnSpPr>
              <a:stCxn id="28" idx="0"/>
              <a:endCxn id="13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Straight Connector 21"/>
            <p:cNvCxnSpPr>
              <a:stCxn id="9" idx="0"/>
              <a:endCxn id="13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Straight Connector 22"/>
            <p:cNvCxnSpPr>
              <a:endCxn id="13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Straight Connector 23"/>
            <p:cNvCxnSpPr>
              <a:stCxn id="10" idx="0"/>
              <a:endCxn id="13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Straight Connector 24"/>
            <p:cNvCxnSpPr>
              <a:stCxn id="36" idx="0"/>
              <a:endCxn id="13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6" name="Rounded Rectangle 25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9" name="Straight Connector 28"/>
            <p:cNvCxnSpPr>
              <a:stCxn id="26" idx="0"/>
              <a:endCxn id="14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0" name="Straight Connector 29"/>
            <p:cNvCxnSpPr>
              <a:stCxn id="36" idx="2"/>
              <a:endCxn id="14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1" name="Straight Connector 30"/>
            <p:cNvCxnSpPr>
              <a:stCxn id="27" idx="0"/>
              <a:endCxn id="14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/>
            <p:cNvCxnSpPr>
              <a:stCxn id="28" idx="0"/>
              <a:endCxn id="14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>
              <a:endCxn id="14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Straight Connector 33"/>
            <p:cNvCxnSpPr>
              <a:stCxn id="10" idx="0"/>
              <a:endCxn id="14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stCxn id="36" idx="0"/>
              <a:endCxn id="14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6" name="Rounded Rectangle 35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7" name="Straight Connector 36"/>
            <p:cNvCxnSpPr>
              <a:stCxn id="26" idx="0"/>
              <a:endCxn id="15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" name="Straight Connector 37"/>
            <p:cNvCxnSpPr>
              <a:stCxn id="26" idx="0"/>
              <a:endCxn id="16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/>
            <p:cNvCxnSpPr>
              <a:stCxn id="27" idx="0"/>
              <a:endCxn id="15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stCxn id="27" idx="0"/>
              <a:endCxn id="16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8" idx="0"/>
              <a:endCxn id="15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28" idx="0"/>
              <a:endCxn id="16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3" name="Straight Connector 42"/>
            <p:cNvCxnSpPr>
              <a:endCxn id="15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Connector 43"/>
            <p:cNvCxnSpPr>
              <a:endCxn id="16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5" name="Straight Connector 44"/>
            <p:cNvCxnSpPr>
              <a:stCxn id="10" idx="0"/>
              <a:endCxn id="15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Connector 45"/>
            <p:cNvCxnSpPr>
              <a:stCxn id="36" idx="0"/>
              <a:endCxn id="15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16" idx="2"/>
              <a:endCxn id="10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16" idx="2"/>
              <a:endCxn id="36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9" name="Rounded Rectangle 48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952522" y="1362660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27361" y="2782190"/>
            <a:ext cx="7568809" cy="777008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23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89752" y="3661841"/>
            <a:ext cx="2708374" cy="666514"/>
          </a:xfrm>
          <a:prstGeom prst="round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000" kern="0" dirty="0">
                <a:solidFill>
                  <a:srgbClr val="000000"/>
                </a:solidFill>
                <a:latin typeface="Calibri"/>
                <a:sym typeface="Arial"/>
                <a:rtl val="0"/>
              </a:rPr>
              <a:t>White Box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sym typeface="Arial"/>
                <a:rtl val="0"/>
              </a:rPr>
              <a:t>Switch</a:t>
            </a:r>
          </a:p>
          <a:p>
            <a:pPr algn="ctr" defTabSz="914400"/>
            <a:r>
              <a:rPr lang="en-US" sz="2000" kern="0" dirty="0">
                <a:solidFill>
                  <a:srgbClr val="C0504D"/>
                </a:solidFill>
                <a:latin typeface="Calibri"/>
                <a:sym typeface="Arial"/>
                <a:rtl val="0"/>
              </a:rPr>
              <a:t>Accton 6712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903" y="2631167"/>
            <a:ext cx="18401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Leaf Switch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00762" y="4338073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6612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60506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82861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61179" y="4345470"/>
            <a:ext cx="0" cy="2664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570946" y="4409794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878854" y="4407472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25639" y="4414868"/>
            <a:ext cx="129588" cy="975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white"/>
              </a:solidFill>
              <a:latin typeface="Calibri"/>
              <a:sym typeface="Arial"/>
              <a:rtl val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0299" y="4609903"/>
            <a:ext cx="3076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24 x 40G ports downlink to </a:t>
            </a:r>
            <a:r>
              <a:rPr lang="en-US" sz="16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servers</a:t>
            </a:r>
            <a:endParaRPr lang="en-US" sz="1600" kern="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6327" y="2837740"/>
            <a:ext cx="41019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1600" kern="0" dirty="0" smtClea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8 </a:t>
            </a:r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x 40G ports uplink to different spine switches</a:t>
            </a:r>
          </a:p>
          <a:p>
            <a:pPr algn="ctr" defTabSz="914400"/>
            <a:r>
              <a: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ECMP across all uplink ports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31423" y="3395382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03581" y="3390240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38973" y="3396398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187862" y="3390241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86244" y="3390242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15496" y="3396398"/>
            <a:ext cx="0" cy="266459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3" idx="3"/>
          </p:cNvCxnSpPr>
          <p:nvPr/>
        </p:nvCxnSpPr>
        <p:spPr>
          <a:xfrm>
            <a:off x="3398126" y="3995103"/>
            <a:ext cx="444782" cy="32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06856" y="3935315"/>
            <a:ext cx="130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rPr>
              <a:t>GE mgmt.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264162" y="776273"/>
            <a:ext cx="4503095" cy="1605960"/>
            <a:chOff x="264160" y="579238"/>
            <a:chExt cx="4503095" cy="2141280"/>
          </a:xfrm>
        </p:grpSpPr>
        <p:sp>
          <p:nvSpPr>
            <p:cNvPr id="29" name="Rounded Rectangle 28"/>
            <p:cNvSpPr/>
            <p:nvPr/>
          </p:nvSpPr>
          <p:spPr>
            <a:xfrm>
              <a:off x="643030" y="1005030"/>
              <a:ext cx="2708374" cy="88868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White Box </a:t>
              </a:r>
              <a:r>
                <a:rPr lang="en-US" sz="2000" kern="0" dirty="0" smtClean="0">
                  <a:solidFill>
                    <a:srgbClr val="000000"/>
                  </a:solidFill>
                  <a:latin typeface="Calibri"/>
                  <a:sym typeface="Arial"/>
                  <a:rtl val="0"/>
                </a:rPr>
                <a:t>Switch</a:t>
              </a:r>
            </a:p>
            <a:p>
              <a:pPr algn="ctr" defTabSz="914400"/>
              <a:r>
                <a:rPr lang="en-US" sz="2000" kern="0" dirty="0">
                  <a:solidFill>
                    <a:srgbClr val="C0504D"/>
                  </a:solidFill>
                  <a:latin typeface="Calibri"/>
                  <a:sym typeface="Arial"/>
                  <a:rtl val="0"/>
                </a:rPr>
                <a:t>Accton 6712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4160" y="579238"/>
              <a:ext cx="1840139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Spine Switch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954040" y="1906673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1939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13784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736139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14457" y="1916535"/>
              <a:ext cx="0" cy="355279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524224" y="2002300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32132" y="1999204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78917" y="2009066"/>
              <a:ext cx="129588" cy="13007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prstClr val="white"/>
                </a:solidFill>
                <a:latin typeface="Calibri"/>
                <a:sym typeface="Arial"/>
                <a:rtl val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4647" y="2269113"/>
              <a:ext cx="3552575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32 x 40G ports downlink to leaf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switches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47" name="Straight Connector 46"/>
            <p:cNvCxnSpPr>
              <a:stCxn id="29" idx="3"/>
            </p:cNvCxnSpPr>
            <p:nvPr/>
          </p:nvCxnSpPr>
          <p:spPr>
            <a:xfrm>
              <a:off x="3351404" y="1449373"/>
              <a:ext cx="444782" cy="4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57805" y="1014829"/>
              <a:ext cx="130945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GE mgmt.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60417" y="809228"/>
            <a:ext cx="3698995" cy="4259148"/>
            <a:chOff x="5260402" y="1017893"/>
            <a:chExt cx="3698995" cy="5678862"/>
          </a:xfrm>
        </p:grpSpPr>
        <p:grpSp>
          <p:nvGrpSpPr>
            <p:cNvPr id="49" name="Group 48"/>
            <p:cNvGrpSpPr/>
            <p:nvPr/>
          </p:nvGrpSpPr>
          <p:grpSpPr>
            <a:xfrm>
              <a:off x="5270727" y="1721899"/>
              <a:ext cx="3426398" cy="3124369"/>
              <a:chOff x="2314725" y="1520985"/>
              <a:chExt cx="3426398" cy="31243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3354921" y="3763664"/>
                <a:ext cx="2074139" cy="43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BRCM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ASIC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365246" y="2990569"/>
                <a:ext cx="2063814" cy="37422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OF-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DPA</a:t>
                </a:r>
                <a:endParaRPr lang="en-US" sz="1400" kern="0" dirty="0">
                  <a:solidFill>
                    <a:srgbClr val="000000"/>
                  </a:solidFill>
                  <a:latin typeface="Calibri"/>
                  <a:sym typeface="Arial"/>
                  <a:rtl val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365247" y="2082966"/>
                <a:ext cx="2063814" cy="4724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1400" kern="0" dirty="0">
                    <a:solidFill>
                      <a:srgbClr val="000000"/>
                    </a:solidFill>
                    <a:latin typeface="Calibri"/>
                    <a:sym typeface="Arial"/>
                    <a:rtl val="0"/>
                  </a:rPr>
                  <a:t>Indigo OF Agent</a:t>
                </a:r>
              </a:p>
            </p:txBody>
          </p:sp>
          <p:cxnSp>
            <p:nvCxnSpPr>
              <p:cNvPr id="54" name="Straight Arrow Connector 53"/>
              <p:cNvCxnSpPr/>
              <p:nvPr/>
            </p:nvCxnSpPr>
            <p:spPr>
              <a:xfrm>
                <a:off x="3784812" y="2555422"/>
                <a:ext cx="0" cy="418289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2314725" y="1989782"/>
                <a:ext cx="3426398" cy="26555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prstClr val="white"/>
                  </a:solidFill>
                  <a:latin typeface="Calibri"/>
                  <a:sym typeface="Arial"/>
                  <a:rtl val="0"/>
                </a:endParaRP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784812" y="1520985"/>
                <a:ext cx="0" cy="55064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3933778" y="1565528"/>
                <a:ext cx="1495283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US" sz="1400" kern="0" dirty="0" err="1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OpenFlow</a:t>
                </a:r>
                <a:r>
                  <a:rPr lang="en-US" sz="1400" kern="0" dirty="0" smtClean="0">
                    <a:solidFill>
                      <a:prstClr val="black"/>
                    </a:solidFill>
                    <a:latin typeface="Calibri"/>
                    <a:ea typeface="Arial"/>
                    <a:cs typeface="Arial"/>
                    <a:sym typeface="Arial"/>
                    <a:rtl val="0"/>
                  </a:rPr>
                  <a:t> 1.3</a:t>
                </a:r>
                <a:endPara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260402" y="4932170"/>
              <a:ext cx="3698995" cy="176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OCP: Open Compute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Project</a:t>
              </a:r>
            </a:p>
            <a:p>
              <a:pPr defTabSz="914400"/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ONL: Open Network Linux</a:t>
              </a:r>
            </a:p>
            <a:p>
              <a:pPr defTabSz="914400"/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ONIE: Open Network Install Environment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BRCM: Broadcom Merchant Silicon ASICs </a:t>
              </a:r>
            </a:p>
            <a:p>
              <a:pPr defTabSz="914400"/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OF-DPA: </a:t>
              </a:r>
              <a:r>
                <a:rPr lang="en-US" sz="16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OpenFlow</a:t>
              </a:r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Datapath</a:t>
              </a:r>
              <a:r>
                <a:rPr lang="en-US" sz="16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 </a:t>
              </a:r>
              <a:r>
                <a:rPr lang="en-US" sz="1600" kern="0" dirty="0" smtClean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Abstraction</a:t>
              </a:r>
              <a:endParaRPr lang="en-US" sz="16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260402" y="1017893"/>
              <a:ext cx="342639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400" b="1" kern="0" dirty="0">
                  <a:solidFill>
                    <a:srgbClr val="C0504D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Leaf/Spine Switch Software Stack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162261" y="1444899"/>
              <a:ext cx="1204674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kern="0" dirty="0">
                  <a:solidFill>
                    <a:prstClr val="black"/>
                  </a:solidFill>
                  <a:latin typeface="Calibri"/>
                  <a:ea typeface="Arial"/>
                  <a:cs typeface="Arial"/>
                  <a:sym typeface="Arial"/>
                  <a:rtl val="0"/>
                </a:rPr>
                <a:t>to controller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5356086" y="1750215"/>
            <a:ext cx="1159566" cy="1595279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</a:t>
            </a:r>
          </a:p>
          <a:p>
            <a:pPr algn="ctr" defTabSz="914400">
              <a:defRPr/>
            </a:pPr>
            <a:r>
              <a:rPr lang="en-US" sz="17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Software</a:t>
            </a:r>
          </a:p>
          <a:p>
            <a:pPr algn="ctr" defTabSz="914400">
              <a:defRPr/>
            </a:pPr>
            <a:endParaRPr lang="en-US" sz="1200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(ONL,ONIE)</a:t>
            </a:r>
          </a:p>
          <a:p>
            <a:pPr algn="ctr" defTabSz="914400">
              <a:defRPr/>
            </a:pPr>
            <a:endParaRPr lang="en-US" kern="0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sz="140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325116" y="3349964"/>
            <a:ext cx="3330463" cy="296841"/>
          </a:xfrm>
          <a:prstGeom prst="roundRect">
            <a:avLst/>
          </a:prstGeom>
          <a:solidFill>
            <a:srgbClr val="3A81BA">
              <a:lumMod val="75000"/>
            </a:srgbClr>
          </a:solidFill>
          <a:ln w="9525" cap="flat" cmpd="sng" algn="ctr">
            <a:solidFill>
              <a:srgbClr val="3A81BA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rtl val="0"/>
              </a:rPr>
              <a:t>OCP Bare Metal Hardware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40829" y="2723058"/>
            <a:ext cx="0" cy="3137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itle 1"/>
          <p:cNvSpPr txBox="1">
            <a:spLocks/>
          </p:cNvSpPr>
          <p:nvPr/>
        </p:nvSpPr>
        <p:spPr>
          <a:xfrm>
            <a:off x="311704" y="87561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Disaggregation 1/2 – Bare-metal + Open-Source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35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9957"/>
            <a:ext cx="8447364" cy="430641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Freeform 38"/>
          <p:cNvSpPr/>
          <p:nvPr/>
        </p:nvSpPr>
        <p:spPr>
          <a:xfrm rot="21121063">
            <a:off x="4313710" y="3111785"/>
            <a:ext cx="287569" cy="948448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113884" y="1732801"/>
            <a:ext cx="3556815" cy="1882289"/>
          </a:xfrm>
          <a:custGeom>
            <a:avLst/>
            <a:gdLst>
              <a:gd name="connsiteX0" fmla="*/ 0 w 4101592"/>
              <a:gd name="connsiteY0" fmla="*/ 2447254 h 2509718"/>
              <a:gd name="connsiteX1" fmla="*/ 301894 w 4101592"/>
              <a:gd name="connsiteY1" fmla="*/ 1406192 h 2509718"/>
              <a:gd name="connsiteX2" fmla="*/ 301894 w 4101592"/>
              <a:gd name="connsiteY2" fmla="*/ 1406192 h 2509718"/>
              <a:gd name="connsiteX3" fmla="*/ 1863414 w 4101592"/>
              <a:gd name="connsiteY3" fmla="*/ 757 h 2509718"/>
              <a:gd name="connsiteX4" fmla="*/ 3622726 w 4101592"/>
              <a:gd name="connsiteY4" fmla="*/ 1229211 h 2509718"/>
              <a:gd name="connsiteX5" fmla="*/ 4101592 w 4101592"/>
              <a:gd name="connsiteY5" fmla="*/ 2509718 h 25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1592" h="2509718">
                <a:moveTo>
                  <a:pt x="0" y="2447254"/>
                </a:moveTo>
                <a:lnTo>
                  <a:pt x="301894" y="1406192"/>
                </a:lnTo>
                <a:lnTo>
                  <a:pt x="301894" y="1406192"/>
                </a:lnTo>
                <a:cubicBezTo>
                  <a:pt x="562147" y="1171953"/>
                  <a:pt x="1309942" y="30254"/>
                  <a:pt x="1863414" y="757"/>
                </a:cubicBezTo>
                <a:cubicBezTo>
                  <a:pt x="2416886" y="-28740"/>
                  <a:pt x="3249696" y="811051"/>
                  <a:pt x="3622726" y="1229211"/>
                </a:cubicBezTo>
                <a:cubicBezTo>
                  <a:pt x="3995756" y="1647371"/>
                  <a:pt x="4101592" y="2509718"/>
                  <a:pt x="4101592" y="2509718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1134704" y="1709839"/>
            <a:ext cx="4930255" cy="1913060"/>
          </a:xfrm>
          <a:custGeom>
            <a:avLst/>
            <a:gdLst>
              <a:gd name="connsiteX0" fmla="*/ 0 w 5357028"/>
              <a:gd name="connsiteY0" fmla="*/ 2519515 h 2550747"/>
              <a:gd name="connsiteX1" fmla="*/ 135332 w 5357028"/>
              <a:gd name="connsiteY1" fmla="*/ 2175964 h 2550747"/>
              <a:gd name="connsiteX2" fmla="*/ 374765 w 5357028"/>
              <a:gd name="connsiteY2" fmla="*/ 1520095 h 2550747"/>
              <a:gd name="connsiteX3" fmla="*/ 1103474 w 5357028"/>
              <a:gd name="connsiteY3" fmla="*/ 1239008 h 2550747"/>
              <a:gd name="connsiteX4" fmla="*/ 5267527 w 5357028"/>
              <a:gd name="connsiteY4" fmla="*/ 143 h 2550747"/>
              <a:gd name="connsiteX5" fmla="*/ 3914210 w 5357028"/>
              <a:gd name="connsiteY5" fmla="*/ 1322293 h 2550747"/>
              <a:gd name="connsiteX6" fmla="*/ 3383293 w 5357028"/>
              <a:gd name="connsiteY6" fmla="*/ 2550747 h 255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7028" h="2550747">
                <a:moveTo>
                  <a:pt x="0" y="2519515"/>
                </a:moveTo>
                <a:cubicBezTo>
                  <a:pt x="36435" y="2431024"/>
                  <a:pt x="72871" y="2342534"/>
                  <a:pt x="135332" y="2175964"/>
                </a:cubicBezTo>
                <a:cubicBezTo>
                  <a:pt x="197793" y="2009394"/>
                  <a:pt x="213408" y="1676254"/>
                  <a:pt x="374765" y="1520095"/>
                </a:cubicBezTo>
                <a:cubicBezTo>
                  <a:pt x="536122" y="1363936"/>
                  <a:pt x="288014" y="1492333"/>
                  <a:pt x="1103474" y="1239008"/>
                </a:cubicBezTo>
                <a:cubicBezTo>
                  <a:pt x="1918934" y="985683"/>
                  <a:pt x="4799071" y="-13738"/>
                  <a:pt x="5267527" y="143"/>
                </a:cubicBezTo>
                <a:cubicBezTo>
                  <a:pt x="5735983" y="14024"/>
                  <a:pt x="4228249" y="897192"/>
                  <a:pt x="3914210" y="1322293"/>
                </a:cubicBezTo>
                <a:cubicBezTo>
                  <a:pt x="3600171" y="1747394"/>
                  <a:pt x="3383293" y="2550747"/>
                  <a:pt x="3383293" y="2550747"/>
                </a:cubicBezTo>
              </a:path>
            </a:pathLst>
          </a:cu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6685262" y="4303276"/>
            <a:ext cx="999372" cy="7808"/>
          </a:xfrm>
          <a:prstGeom prst="line">
            <a:avLst/>
          </a:prstGeom>
          <a:ln w="57150" cmpd="sng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6731162" y="4547492"/>
            <a:ext cx="917985" cy="7808"/>
          </a:xfrm>
          <a:prstGeom prst="line">
            <a:avLst/>
          </a:prstGeom>
          <a:ln w="3810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740442" y="4166636"/>
            <a:ext cx="1149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L2 bridged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40440" y="4445092"/>
            <a:ext cx="108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L3 routed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968449" y="944107"/>
            <a:ext cx="2175552" cy="29478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-158746" y="87561"/>
            <a:ext cx="9458375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Disaggregation 2/2– Bare-metal + Open-Source + SDN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20" name="Freeform 19"/>
          <p:cNvSpPr/>
          <p:nvPr/>
        </p:nvSpPr>
        <p:spPr>
          <a:xfrm rot="21121063">
            <a:off x="5921174" y="3167679"/>
            <a:ext cx="287569" cy="948448"/>
          </a:xfrm>
          <a:custGeom>
            <a:avLst/>
            <a:gdLst>
              <a:gd name="connsiteX0" fmla="*/ 0 w 287569"/>
              <a:gd name="connsiteY0" fmla="*/ 910636 h 1264597"/>
              <a:gd name="connsiteX1" fmla="*/ 270664 w 287569"/>
              <a:gd name="connsiteY1" fmla="*/ 4912 h 1264597"/>
              <a:gd name="connsiteX2" fmla="*/ 260254 w 287569"/>
              <a:gd name="connsiteY2" fmla="*/ 1264597 h 126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569" h="1264597">
                <a:moveTo>
                  <a:pt x="0" y="910636"/>
                </a:moveTo>
                <a:cubicBezTo>
                  <a:pt x="113644" y="428277"/>
                  <a:pt x="227288" y="-54081"/>
                  <a:pt x="270664" y="4912"/>
                </a:cubicBezTo>
                <a:cubicBezTo>
                  <a:pt x="314040" y="63905"/>
                  <a:pt x="260254" y="1264597"/>
                  <a:pt x="260254" y="1264597"/>
                </a:cubicBezTo>
              </a:path>
            </a:pathLst>
          </a:custGeom>
          <a:ln w="57150" cmpd="sng">
            <a:solidFill>
              <a:srgbClr val="C0504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6330" y="945822"/>
            <a:ext cx="2637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Access &amp; Trunk VLANs</a:t>
            </a:r>
          </a:p>
          <a:p>
            <a:r>
              <a:rPr lang="en-US" sz="1600"/>
              <a:t>IPv4 &amp; IPv6 &amp; MPLS SR</a:t>
            </a:r>
          </a:p>
          <a:p>
            <a:r>
              <a:rPr lang="en-US" sz="1600"/>
              <a:t>IPv4 Multicast (PIM)</a:t>
            </a:r>
          </a:p>
          <a:p>
            <a:r>
              <a:rPr lang="en-US" sz="1600"/>
              <a:t>DHCP relay (IPv4)</a:t>
            </a:r>
          </a:p>
          <a:p>
            <a:r>
              <a:rPr lang="en-US" sz="1600"/>
              <a:t>vRouter BGP/OSPF (ext.)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240544" y="3212335"/>
            <a:ext cx="614608" cy="393296"/>
            <a:chOff x="220635" y="5964482"/>
            <a:chExt cx="614608" cy="524394"/>
          </a:xfrm>
        </p:grpSpPr>
        <p:sp>
          <p:nvSpPr>
            <p:cNvPr id="24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227660" y="2494787"/>
            <a:ext cx="614608" cy="393296"/>
            <a:chOff x="220635" y="5964482"/>
            <a:chExt cx="614608" cy="524394"/>
          </a:xfrm>
        </p:grpSpPr>
        <p:sp>
          <p:nvSpPr>
            <p:cNvPr id="30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37" name="Straight Connector 36"/>
          <p:cNvCxnSpPr>
            <a:endCxn id="30" idx="2"/>
          </p:cNvCxnSpPr>
          <p:nvPr/>
        </p:nvCxnSpPr>
        <p:spPr>
          <a:xfrm flipV="1">
            <a:off x="6130372" y="2694328"/>
            <a:ext cx="1097289" cy="330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24" idx="2"/>
          </p:cNvCxnSpPr>
          <p:nvPr/>
        </p:nvCxnSpPr>
        <p:spPr>
          <a:xfrm>
            <a:off x="6130372" y="3024363"/>
            <a:ext cx="1110173" cy="3875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1002654" y="1784786"/>
            <a:ext cx="5489534" cy="2167093"/>
          </a:xfrm>
          <a:custGeom>
            <a:avLst/>
            <a:gdLst>
              <a:gd name="connsiteX0" fmla="*/ 5489534 w 5489534"/>
              <a:gd name="connsiteY0" fmla="*/ 2167093 h 2167093"/>
              <a:gd name="connsiteX1" fmla="*/ 5096827 w 5489534"/>
              <a:gd name="connsiteY1" fmla="*/ 1331601 h 2167093"/>
              <a:gd name="connsiteX2" fmla="*/ 4553723 w 5489534"/>
              <a:gd name="connsiteY2" fmla="*/ 771821 h 2167093"/>
              <a:gd name="connsiteX3" fmla="*/ 3500936 w 5489534"/>
              <a:gd name="connsiteY3" fmla="*/ 3168 h 2167093"/>
              <a:gd name="connsiteX4" fmla="*/ 2147352 w 5489534"/>
              <a:gd name="connsiteY4" fmla="*/ 529528 h 2167093"/>
              <a:gd name="connsiteX5" fmla="*/ 467906 w 5489534"/>
              <a:gd name="connsiteY5" fmla="*/ 1273116 h 2167093"/>
              <a:gd name="connsiteX6" fmla="*/ 0 w 5489534"/>
              <a:gd name="connsiteY6" fmla="*/ 2008349 h 216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89534" h="2167093">
                <a:moveTo>
                  <a:pt x="5489534" y="2167093"/>
                </a:moveTo>
                <a:cubicBezTo>
                  <a:pt x="5371164" y="1865619"/>
                  <a:pt x="5252795" y="1564146"/>
                  <a:pt x="5096827" y="1331601"/>
                </a:cubicBezTo>
                <a:cubicBezTo>
                  <a:pt x="4940858" y="1099056"/>
                  <a:pt x="4819705" y="993226"/>
                  <a:pt x="4553723" y="771821"/>
                </a:cubicBezTo>
                <a:cubicBezTo>
                  <a:pt x="4287741" y="550416"/>
                  <a:pt x="3901998" y="43550"/>
                  <a:pt x="3500936" y="3168"/>
                </a:cubicBezTo>
                <a:cubicBezTo>
                  <a:pt x="3099874" y="-37214"/>
                  <a:pt x="2652857" y="317870"/>
                  <a:pt x="2147352" y="529528"/>
                </a:cubicBezTo>
                <a:cubicBezTo>
                  <a:pt x="1641847" y="741186"/>
                  <a:pt x="825798" y="1026646"/>
                  <a:pt x="467906" y="1273116"/>
                </a:cubicBezTo>
                <a:cubicBezTo>
                  <a:pt x="110014" y="1519586"/>
                  <a:pt x="0" y="2008349"/>
                  <a:pt x="0" y="2008349"/>
                </a:cubicBez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648679" y="1771031"/>
            <a:ext cx="2197484" cy="2114009"/>
          </a:xfrm>
          <a:custGeom>
            <a:avLst/>
            <a:gdLst>
              <a:gd name="connsiteX0" fmla="*/ 2197484 w 2197484"/>
              <a:gd name="connsiteY0" fmla="*/ 133892 h 2114009"/>
              <a:gd name="connsiteX1" fmla="*/ 1821489 w 2197484"/>
              <a:gd name="connsiteY1" fmla="*/ 213 h 2114009"/>
              <a:gd name="connsiteX2" fmla="*/ 1654380 w 2197484"/>
              <a:gd name="connsiteY2" fmla="*/ 117182 h 2114009"/>
              <a:gd name="connsiteX3" fmla="*/ 1144697 w 2197484"/>
              <a:gd name="connsiteY3" fmla="*/ 576703 h 2114009"/>
              <a:gd name="connsiteX4" fmla="*/ 359284 w 2197484"/>
              <a:gd name="connsiteY4" fmla="*/ 1203322 h 2114009"/>
              <a:gd name="connsiteX5" fmla="*/ 0 w 2197484"/>
              <a:gd name="connsiteY5" fmla="*/ 2114009 h 211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7484" h="2114009">
                <a:moveTo>
                  <a:pt x="2197484" y="133892"/>
                </a:moveTo>
                <a:cubicBezTo>
                  <a:pt x="2054745" y="68445"/>
                  <a:pt x="1912006" y="2998"/>
                  <a:pt x="1821489" y="213"/>
                </a:cubicBezTo>
                <a:cubicBezTo>
                  <a:pt x="1730972" y="-2572"/>
                  <a:pt x="1767179" y="21100"/>
                  <a:pt x="1654380" y="117182"/>
                </a:cubicBezTo>
                <a:cubicBezTo>
                  <a:pt x="1541581" y="213264"/>
                  <a:pt x="1360546" y="395680"/>
                  <a:pt x="1144697" y="576703"/>
                </a:cubicBezTo>
                <a:cubicBezTo>
                  <a:pt x="928848" y="757726"/>
                  <a:pt x="550067" y="947104"/>
                  <a:pt x="359284" y="1203322"/>
                </a:cubicBezTo>
                <a:cubicBezTo>
                  <a:pt x="168501" y="1459540"/>
                  <a:pt x="0" y="2114009"/>
                  <a:pt x="0" y="2114009"/>
                </a:cubicBez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941120" y="3099677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1389008" y="3129148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 rot="6337795">
            <a:off x="7045919" y="4433937"/>
            <a:ext cx="250663" cy="843847"/>
          </a:xfrm>
          <a:custGeom>
            <a:avLst/>
            <a:gdLst>
              <a:gd name="connsiteX0" fmla="*/ 0 w 250663"/>
              <a:gd name="connsiteY0" fmla="*/ 0 h 843847"/>
              <a:gd name="connsiteX1" fmla="*/ 250663 w 250663"/>
              <a:gd name="connsiteY1" fmla="*/ 843847 h 8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663" h="843847">
                <a:moveTo>
                  <a:pt x="0" y="0"/>
                </a:moveTo>
                <a:lnTo>
                  <a:pt x="250663" y="843847"/>
                </a:lnTo>
              </a:path>
            </a:pathLst>
          </a:custGeom>
          <a:ln>
            <a:solidFill>
              <a:srgbClr val="09AB0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723265" y="4735991"/>
            <a:ext cx="108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kern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IPv4 multicast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8147" y="1036010"/>
            <a:ext cx="166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ONOS Cluster</a:t>
            </a:r>
          </a:p>
        </p:txBody>
      </p:sp>
    </p:spTree>
    <p:extLst>
      <p:ext uri="{BB962C8B-B14F-4D97-AF65-F5344CB8AC3E}">
        <p14:creationId xmlns:p14="http://schemas.microsoft.com/office/powerpoint/2010/main" val="310854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2" grpId="0" animBg="1"/>
      <p:bldP spid="53" grpId="0" animBg="1"/>
      <p:bldP spid="56" grpId="0"/>
      <p:bldP spid="57" grpId="0"/>
      <p:bldP spid="20" grpId="0" animBg="1"/>
      <p:bldP spid="8" grpId="0" animBg="1"/>
      <p:bldP spid="9" grpId="0" animBg="1"/>
      <p:bldP spid="10" grpId="0" animBg="1"/>
      <p:bldP spid="48" grpId="0" animBg="1"/>
      <p:bldP spid="50" grpId="0" animBg="1"/>
      <p:bldP spid="51" grpId="0"/>
      <p:bldP spid="51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88964" y="2358026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Ingress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Port Table</a:t>
            </a:r>
          </a:p>
        </p:txBody>
      </p:sp>
      <p:sp>
        <p:nvSpPr>
          <p:cNvPr id="3" name="Oval 2"/>
          <p:cNvSpPr/>
          <p:nvPr/>
        </p:nvSpPr>
        <p:spPr>
          <a:xfrm>
            <a:off x="124922" y="257664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50" kern="0">
                <a:solidFill>
                  <a:srgbClr val="000000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5405" y="2358026"/>
            <a:ext cx="638770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Table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1471" y="2358026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Termin-ation MAC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526" y="83264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Multi- 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cast Routing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76526" y="1946368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Unicast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Routing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6526" y="3060082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6526" y="4142570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Bridging</a:t>
            </a:r>
          </a:p>
          <a:p>
            <a:pPr algn="ctr" defTabSz="914400"/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0759" y="2358026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ACL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Policy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80075" y="3552487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L2 Flood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0075" y="1495015"/>
            <a:ext cx="728709" cy="812029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 ECMP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14" name="Oval 13"/>
          <p:cNvSpPr/>
          <p:nvPr/>
        </p:nvSpPr>
        <p:spPr>
          <a:xfrm>
            <a:off x="8511735" y="143105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5" name="Oval 14"/>
          <p:cNvSpPr/>
          <p:nvPr/>
        </p:nvSpPr>
        <p:spPr>
          <a:xfrm>
            <a:off x="8518393" y="1893221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6" name="Oval 15"/>
          <p:cNvSpPr/>
          <p:nvPr/>
        </p:nvSpPr>
        <p:spPr>
          <a:xfrm>
            <a:off x="8518393" y="25452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7" name="Oval 16"/>
          <p:cNvSpPr/>
          <p:nvPr/>
        </p:nvSpPr>
        <p:spPr>
          <a:xfrm>
            <a:off x="8511735" y="3576598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8" name="Oval 17"/>
          <p:cNvSpPr/>
          <p:nvPr/>
        </p:nvSpPr>
        <p:spPr>
          <a:xfrm>
            <a:off x="8514640" y="4052193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06924" y="1463782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06924" y="1945076"/>
            <a:ext cx="728709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MPLS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Label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0075" y="2421318"/>
            <a:ext cx="728709" cy="87713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L3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Mcast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06923" y="3582474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06923" y="4052193"/>
            <a:ext cx="810772" cy="39820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cxnSp>
        <p:nvCxnSpPr>
          <p:cNvPr id="26" name="Straight Arrow Connector 25"/>
          <p:cNvCxnSpPr>
            <a:stCxn id="3" idx="6"/>
            <a:endCxn id="2" idx="1"/>
          </p:cNvCxnSpPr>
          <p:nvPr/>
        </p:nvCxnSpPr>
        <p:spPr>
          <a:xfrm flipV="1">
            <a:off x="666249" y="2764041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17673" y="2760137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7082" y="2743884"/>
            <a:ext cx="322715" cy="78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" idx="1"/>
          </p:cNvCxnSpPr>
          <p:nvPr/>
        </p:nvCxnSpPr>
        <p:spPr>
          <a:xfrm flipV="1">
            <a:off x="3670179" y="1238663"/>
            <a:ext cx="506346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1"/>
          </p:cNvCxnSpPr>
          <p:nvPr/>
        </p:nvCxnSpPr>
        <p:spPr>
          <a:xfrm flipV="1">
            <a:off x="3670179" y="2352383"/>
            <a:ext cx="506346" cy="3023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70179" y="2959239"/>
            <a:ext cx="547986" cy="2888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9" idx="1"/>
          </p:cNvCxnSpPr>
          <p:nvPr/>
        </p:nvCxnSpPr>
        <p:spPr>
          <a:xfrm>
            <a:off x="3628539" y="3143143"/>
            <a:ext cx="547986" cy="14054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3"/>
          </p:cNvCxnSpPr>
          <p:nvPr/>
        </p:nvCxnSpPr>
        <p:spPr>
          <a:xfrm>
            <a:off x="4905234" y="1238663"/>
            <a:ext cx="485524" cy="1214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</p:cNvCxnSpPr>
          <p:nvPr/>
        </p:nvCxnSpPr>
        <p:spPr>
          <a:xfrm>
            <a:off x="4905234" y="2352383"/>
            <a:ext cx="485524" cy="2242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3"/>
          </p:cNvCxnSpPr>
          <p:nvPr/>
        </p:nvCxnSpPr>
        <p:spPr>
          <a:xfrm flipV="1">
            <a:off x="4905234" y="2967046"/>
            <a:ext cx="485524" cy="499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</p:cNvCxnSpPr>
          <p:nvPr/>
        </p:nvCxnSpPr>
        <p:spPr>
          <a:xfrm flipV="1">
            <a:off x="4905234" y="3060081"/>
            <a:ext cx="485524" cy="14885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13" idx="1"/>
          </p:cNvCxnSpPr>
          <p:nvPr/>
        </p:nvCxnSpPr>
        <p:spPr>
          <a:xfrm flipV="1">
            <a:off x="6119468" y="1901030"/>
            <a:ext cx="360607" cy="55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19" idx="1"/>
          </p:cNvCxnSpPr>
          <p:nvPr/>
        </p:nvCxnSpPr>
        <p:spPr>
          <a:xfrm>
            <a:off x="7208783" y="1662885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16661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235632" y="1631017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38962" y="208950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208783" y="27088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8254725" y="27679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239000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317695" y="378119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239000" y="4192196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17695" y="4266814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21" idx="1"/>
          </p:cNvCxnSpPr>
          <p:nvPr/>
        </p:nvCxnSpPr>
        <p:spPr>
          <a:xfrm>
            <a:off x="6119468" y="2859886"/>
            <a:ext cx="36060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12" idx="1"/>
          </p:cNvCxnSpPr>
          <p:nvPr/>
        </p:nvCxnSpPr>
        <p:spPr>
          <a:xfrm>
            <a:off x="6119468" y="3143143"/>
            <a:ext cx="360607" cy="815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24922" y="20265"/>
            <a:ext cx="842794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Fabric ASIC Pipeline</a:t>
            </a:r>
            <a:r>
              <a:rPr lang="en-US" sz="3200" b="1" kern="0" baseline="30000" dirty="0">
                <a:solidFill>
                  <a:srgbClr val="3A81BA"/>
                </a:solidFill>
                <a:latin typeface="Arial"/>
                <a:ea typeface="Arial"/>
                <a:cs typeface="Calibri"/>
                <a:sym typeface="Arial"/>
              </a:rPr>
              <a:t>*</a:t>
            </a:r>
            <a:r>
              <a:rPr lang="en-US" sz="3200" b="1" kern="0" dirty="0" smtClean="0">
                <a:solidFill>
                  <a:srgbClr val="3A81BA"/>
                </a:solidFill>
                <a:latin typeface="Calibri"/>
                <a:ea typeface="Arial"/>
                <a:cs typeface="Arial"/>
                <a:sym typeface="Arial"/>
              </a:rPr>
              <a:t> (BRCM’s OF-DPA)</a:t>
            </a:r>
            <a:endParaRPr lang="en-US" sz="3200" b="1" kern="0" dirty="0">
              <a:solidFill>
                <a:srgbClr val="3A81BA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005405" y="339300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Vlan 1 Table</a:t>
            </a:r>
          </a:p>
        </p:txBody>
      </p:sp>
      <p:cxnSp>
        <p:nvCxnSpPr>
          <p:cNvPr id="96" name="Straight Arrow Connector 95"/>
          <p:cNvCxnSpPr>
            <a:stCxn id="4" idx="2"/>
            <a:endCxn id="95" idx="0"/>
          </p:cNvCxnSpPr>
          <p:nvPr/>
        </p:nvCxnSpPr>
        <p:spPr>
          <a:xfrm>
            <a:off x="2324790" y="3170054"/>
            <a:ext cx="0" cy="2229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931905" y="3392357"/>
            <a:ext cx="638770" cy="62463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MPLSL2 Port</a:t>
            </a:r>
          </a:p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Table</a:t>
            </a:r>
          </a:p>
        </p:txBody>
      </p:sp>
      <p:cxnSp>
        <p:nvCxnSpPr>
          <p:cNvPr id="100" name="Straight Arrow Connector 99"/>
          <p:cNvCxnSpPr>
            <a:stCxn id="95" idx="3"/>
            <a:endCxn id="99" idx="1"/>
          </p:cNvCxnSpPr>
          <p:nvPr/>
        </p:nvCxnSpPr>
        <p:spPr>
          <a:xfrm flipV="1">
            <a:off x="2644175" y="3704673"/>
            <a:ext cx="287730" cy="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3570675" y="2849908"/>
            <a:ext cx="605850" cy="8547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4176526" y="2849908"/>
            <a:ext cx="121423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026836" y="554366"/>
            <a:ext cx="174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kern="0">
                <a:solidFill>
                  <a:srgbClr val="963334"/>
                </a:solidFill>
                <a:latin typeface="Arial"/>
                <a:ea typeface="Arial"/>
                <a:cs typeface="Arial"/>
                <a:sym typeface="Arial"/>
              </a:rPr>
              <a:t>* Simplified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" y="1176180"/>
            <a:ext cx="4051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kern="0" dirty="0">
                <a:solidFill>
                  <a:srgbClr val="8BAB42">
                    <a:lumMod val="75000"/>
                  </a:srgbClr>
                </a:solidFill>
                <a:latin typeface="Calibri"/>
                <a:ea typeface="Arial"/>
                <a:cs typeface="Calibri"/>
                <a:sym typeface="Arial"/>
              </a:rPr>
              <a:t>A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llows programming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of </a:t>
            </a:r>
            <a:r>
              <a:rPr lang="en-US" sz="2000" u="sng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all</a:t>
            </a:r>
            <a:endParaRPr lang="en-US" sz="2000" u="sng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  <a:p>
            <a:pPr defTabSz="914400"/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flow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-tables &amp; port-groups</a:t>
            </a:r>
          </a:p>
          <a:p>
            <a:pPr defTabSz="914400"/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via OpenFlow 1.3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586" y="742242"/>
            <a:ext cx="405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kern="0" dirty="0">
                <a:solidFill>
                  <a:srgbClr val="FF0000"/>
                </a:solidFill>
                <a:latin typeface="Calibri"/>
                <a:ea typeface="Arial"/>
                <a:cs typeface="Calibri"/>
                <a:sym typeface="Arial"/>
              </a:rPr>
              <a:t>Why OF-DPA?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709425" y="2076427"/>
            <a:ext cx="0" cy="26685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64818" y="1818118"/>
            <a:ext cx="944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b="1" ker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OF 1.0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6923" y="24960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sp>
        <p:nvSpPr>
          <p:cNvPr id="79" name="Oval 78"/>
          <p:cNvSpPr/>
          <p:nvPr/>
        </p:nvSpPr>
        <p:spPr>
          <a:xfrm>
            <a:off x="8508150" y="2996124"/>
            <a:ext cx="541326" cy="390398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prstClr val="black"/>
                </a:solidFill>
                <a:latin typeface="Arial Narrow"/>
                <a:cs typeface="Arial Narrow"/>
                <a:sym typeface="Arial"/>
              </a:rPr>
              <a:t>Phy Port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198540" y="3159771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8244482" y="3218843"/>
            <a:ext cx="29814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7496680" y="2946963"/>
            <a:ext cx="810772" cy="398206"/>
          </a:xfrm>
          <a:prstGeom prst="round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L2 Interface</a:t>
            </a:r>
          </a:p>
          <a:p>
            <a:pPr algn="ctr" defTabSz="914400">
              <a:lnSpc>
                <a:spcPct val="80000"/>
              </a:lnSpc>
            </a:pPr>
            <a:r>
              <a:rPr lang="en-US" sz="1000" kern="0" dirty="0">
                <a:solidFill>
                  <a:srgbClr val="000000"/>
                </a:solidFill>
                <a:latin typeface="Arial"/>
                <a:sym typeface="Arial"/>
              </a:rPr>
              <a:t>Group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1377810" y="608814"/>
            <a:ext cx="6511349" cy="3562319"/>
            <a:chOff x="1377809" y="811751"/>
            <a:chExt cx="6511349" cy="4749759"/>
          </a:xfrm>
        </p:grpSpPr>
        <p:cxnSp>
          <p:nvCxnSpPr>
            <p:cNvPr id="83" name="Straight Arrow Connector 82"/>
            <p:cNvCxnSpPr/>
            <p:nvPr/>
          </p:nvCxnSpPr>
          <p:spPr>
            <a:xfrm>
              <a:off x="5903805" y="2304746"/>
              <a:ext cx="0" cy="825085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4513401" y="81175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4513401" y="227765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4513401" y="3780863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4513401" y="5205703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6859311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>
              <a:off x="7882818" y="159590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844660" y="2994152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6844660" y="4449279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3239755" y="4228134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2195695" y="4229085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3313659" y="2900075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2337907" y="2946471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1377809" y="2966130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7882818" y="3033167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7889158" y="4449279"/>
              <a:ext cx="0" cy="355807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5390758" y="1908071"/>
              <a:ext cx="944574" cy="4514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600" b="1" kern="0">
                  <a:solidFill>
                    <a:srgbClr val="8BAB42"/>
                  </a:solidFill>
                  <a:latin typeface="Arial"/>
                  <a:ea typeface="Arial"/>
                  <a:cs typeface="Arial"/>
                  <a:sym typeface="Arial"/>
                </a:rPr>
                <a:t>OF 1.3</a:t>
              </a: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1" y="4130967"/>
            <a:ext cx="3684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Achieves </a:t>
            </a:r>
            <a:r>
              <a:rPr lang="en-US" sz="2000" kern="0" dirty="0" err="1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Dataplane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</a:t>
            </a:r>
            <a:r>
              <a:rPr lang="en-US" sz="2000" kern="0" dirty="0" smtClean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Scale</a:t>
            </a:r>
            <a:endParaRPr lang="en-US" sz="2000" kern="0" dirty="0">
              <a:solidFill>
                <a:srgbClr val="000000"/>
              </a:solidFill>
              <a:latin typeface="Calibri"/>
              <a:ea typeface="Arial"/>
              <a:cs typeface="Calibri"/>
              <a:sym typeface="Arial"/>
            </a:endParaRPr>
          </a:p>
          <a:p>
            <a:pPr defTabSz="914400"/>
            <a:endParaRPr lang="en-US" sz="2400" b="1" kern="0" dirty="0">
              <a:solidFill>
                <a:srgbClr val="8BAB42">
                  <a:lumMod val="75000"/>
                </a:srgb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>
          <a:xfrm>
            <a:off x="7004553" y="4869657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2" name="Title 1"/>
          <p:cNvSpPr txBox="1">
            <a:spLocks/>
          </p:cNvSpPr>
          <p:nvPr/>
        </p:nvSpPr>
        <p:spPr>
          <a:xfrm>
            <a:off x="311704" y="87561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defTabSz="914400"/>
            <a:endParaRPr lang="en-US" kern="0" dirty="0">
              <a:solidFill>
                <a:srgbClr val="FFFFFF"/>
              </a:solidFill>
              <a:latin typeface="Calibri (Heading)"/>
              <a:cs typeface="Calibri (Heading)"/>
            </a:endParaRPr>
          </a:p>
        </p:txBody>
      </p:sp>
    </p:spTree>
    <p:extLst>
      <p:ext uri="{BB962C8B-B14F-4D97-AF65-F5344CB8AC3E}">
        <p14:creationId xmlns:p14="http://schemas.microsoft.com/office/powerpoint/2010/main" val="314736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/>
      <p:bldP spid="1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336766" y="2675840"/>
            <a:ext cx="1030596" cy="187521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Calibri"/>
                <a:sym typeface="Arial"/>
              </a:rPr>
              <a:t>Switch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89166" y="2790140"/>
            <a:ext cx="1030596" cy="187521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Calibri"/>
                <a:sym typeface="Arial"/>
              </a:rPr>
              <a:t>Switch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1566" y="2904440"/>
            <a:ext cx="1030596" cy="187521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Calibri"/>
                <a:sym typeface="Arial"/>
              </a:rPr>
              <a:t>Switch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46463" y="1441224"/>
            <a:ext cx="1060009" cy="3625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200" b="1" kern="0">
                <a:solidFill>
                  <a:srgbClr val="8BAB42">
                    <a:lumMod val="50000"/>
                  </a:srgbClr>
                </a:solidFill>
                <a:latin typeface="Arial"/>
                <a:sym typeface="Arial"/>
              </a:rPr>
              <a:t>SDN</a:t>
            </a:r>
          </a:p>
          <a:p>
            <a:pPr algn="ctr" defTabSz="914400"/>
            <a:r>
              <a:rPr lang="en-US" sz="1200" b="1" kern="0">
                <a:solidFill>
                  <a:srgbClr val="8BAB42">
                    <a:lumMod val="50000"/>
                  </a:srgbClr>
                </a:solidFill>
                <a:latin typeface="Arial"/>
                <a:sym typeface="Arial"/>
              </a:rPr>
              <a:t>Controller</a:t>
            </a:r>
          </a:p>
        </p:txBody>
      </p:sp>
      <p:cxnSp>
        <p:nvCxnSpPr>
          <p:cNvPr id="42" name="Straight Connector 41"/>
          <p:cNvCxnSpPr>
            <a:stCxn id="40" idx="2"/>
            <a:endCxn id="36" idx="0"/>
          </p:cNvCxnSpPr>
          <p:nvPr/>
        </p:nvCxnSpPr>
        <p:spPr>
          <a:xfrm flipH="1">
            <a:off x="852065" y="1803788"/>
            <a:ext cx="724403" cy="872052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0" idx="2"/>
            <a:endCxn id="38" idx="0"/>
          </p:cNvCxnSpPr>
          <p:nvPr/>
        </p:nvCxnSpPr>
        <p:spPr>
          <a:xfrm flipH="1">
            <a:off x="1004465" y="1803788"/>
            <a:ext cx="572003" cy="986352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0" idx="2"/>
            <a:endCxn id="39" idx="0"/>
          </p:cNvCxnSpPr>
          <p:nvPr/>
        </p:nvCxnSpPr>
        <p:spPr>
          <a:xfrm flipH="1">
            <a:off x="1156865" y="1803788"/>
            <a:ext cx="419603" cy="1100652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155972" y="944976"/>
            <a:ext cx="6866189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kern="0" dirty="0" smtClean="0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1</a:t>
            </a:r>
            <a:r>
              <a:rPr lang="en-US" sz="2400" kern="0" dirty="0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. </a:t>
            </a:r>
            <a:r>
              <a:rPr lang="en-US" sz="2400" kern="0" dirty="0" err="1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Dataplane</a:t>
            </a:r>
            <a:r>
              <a:rPr lang="en-US" sz="2400" kern="0" dirty="0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 packets need to go to controller</a:t>
            </a:r>
          </a:p>
          <a:p>
            <a:pPr defTabSz="914400"/>
            <a:r>
              <a:rPr lang="en-US" sz="2000" kern="0" dirty="0" smtClean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</a:rPr>
              <a:t>     </a:t>
            </a:r>
            <a:r>
              <a:rPr lang="en-US" sz="2000" u="sng" kern="0" dirty="0" smtClean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</a:rPr>
              <a:t>Reality</a:t>
            </a:r>
            <a:r>
              <a:rPr lang="en-US" sz="2000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</a:rPr>
              <a:t>: Application designs mode of operation! </a:t>
            </a:r>
          </a:p>
          <a:p>
            <a:pPr marL="457200" indent="-182880" defTabSz="914400">
              <a:buFont typeface="Arial"/>
              <a:buChar char="•"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Fabric control application designed such that </a:t>
            </a:r>
            <a:r>
              <a:rPr lang="en-US" sz="2000" kern="0" dirty="0" err="1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dataplane</a:t>
            </a:r>
            <a:r>
              <a:rPr lang="en-US" sz="20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 packets </a:t>
            </a:r>
            <a:r>
              <a:rPr lang="en-US" sz="2000" u="sng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never</a:t>
            </a:r>
            <a:r>
              <a:rPr lang="en-US" sz="20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 have to go to the controller.</a:t>
            </a:r>
          </a:p>
          <a:p>
            <a:pPr marL="457200" indent="-457200" defTabSz="914400">
              <a:buFont typeface="+mj-lt"/>
              <a:buAutoNum type="arabicPeriod"/>
            </a:pPr>
            <a:endParaRPr lang="en-US" sz="2000" kern="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defTabSz="914400"/>
            <a:r>
              <a:rPr lang="en-US" sz="2400" kern="0" dirty="0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2. Controllers are out-</a:t>
            </a:r>
            <a:r>
              <a:rPr lang="en-US" sz="2400" kern="0" dirty="0" smtClean="0">
                <a:solidFill>
                  <a:srgbClr val="4F81BD"/>
                </a:solidFill>
                <a:latin typeface="Calibri"/>
                <a:ea typeface="Arial"/>
                <a:cs typeface="Arial"/>
                <a:sym typeface="Arial"/>
              </a:rPr>
              <a:t>of-net (management stations) </a:t>
            </a:r>
            <a:endParaRPr lang="en-US" sz="2400" kern="0" dirty="0">
              <a:solidFill>
                <a:srgbClr val="4F81BD"/>
              </a:solidFill>
              <a:latin typeface="Calibri"/>
              <a:ea typeface="Arial"/>
              <a:cs typeface="Arial"/>
              <a:sym typeface="Arial"/>
            </a:endParaRPr>
          </a:p>
          <a:p>
            <a:pPr defTabSz="914400"/>
            <a:r>
              <a:rPr lang="en-US" sz="2000" kern="0" dirty="0" smtClean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</a:rPr>
              <a:t>     </a:t>
            </a:r>
            <a:r>
              <a:rPr lang="en-US" sz="2000" u="sng" kern="0" dirty="0" smtClean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</a:rPr>
              <a:t>Reality</a:t>
            </a:r>
            <a:r>
              <a:rPr lang="en-US" sz="2000" kern="0" dirty="0">
                <a:solidFill>
                  <a:srgbClr val="C0504D"/>
                </a:solidFill>
                <a:latin typeface="Calibri"/>
                <a:ea typeface="Arial"/>
                <a:cs typeface="Arial"/>
                <a:sym typeface="Arial"/>
              </a:rPr>
              <a:t>: Controllers are Network Elements (NEs)!</a:t>
            </a:r>
            <a:endParaRPr lang="en-US" sz="2000" kern="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  <a:p>
            <a:pPr marL="457200" indent="-182880" defTabSz="914400">
              <a:buFont typeface="Arial"/>
              <a:buChar char="•"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Arial"/>
                <a:cs typeface="Arial"/>
                <a:sym typeface="Arial"/>
              </a:rPr>
              <a:t>Need to design for redundancy and scale to achieve production readiness</a:t>
            </a:r>
          </a:p>
          <a:p>
            <a:pPr marL="457200" indent="-457200" defTabSz="914400">
              <a:buFont typeface="+mj-lt"/>
              <a:buAutoNum type="arabicPeriod"/>
            </a:pPr>
            <a:endParaRPr lang="en-US" sz="1400" b="1" kern="0" dirty="0">
              <a:solidFill>
                <a:prstClr val="black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11704" y="87561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Classic SDN Myths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1725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-8352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chemeClr val="accent1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444071" y="639488"/>
            <a:ext cx="8111614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Example Disaggregated Network</a:t>
            </a:r>
            <a:endParaRPr lang="en-US" sz="240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rgbClr val="963334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High Availability in Disaggregated Networks</a:t>
            </a:r>
            <a:endParaRPr lang="en-US" sz="2400" b="1">
              <a:solidFill>
                <a:srgbClr val="96333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Control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Data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Combined data-plane &amp; control-plane failure recovery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Dual-homing servers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vRouter HA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Headless fabric</a:t>
            </a:r>
            <a:endParaRPr lang="en-US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542566" y="874533"/>
            <a:ext cx="2626279" cy="874275"/>
            <a:chOff x="3869112" y="1820222"/>
            <a:chExt cx="5073549" cy="1460905"/>
          </a:xfrm>
        </p:grpSpPr>
        <p:sp>
          <p:nvSpPr>
            <p:cNvPr id="7" name="Rounded Rectangle 6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7" name="Straight Connector 16"/>
            <p:cNvCxnSpPr>
              <a:stCxn id="26" idx="0"/>
              <a:endCxn id="13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Straight Connector 17"/>
            <p:cNvCxnSpPr>
              <a:stCxn id="7" idx="0"/>
              <a:endCxn id="13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Straight Connector 18"/>
            <p:cNvCxnSpPr>
              <a:stCxn id="27" idx="0"/>
              <a:endCxn id="13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Straight Connector 19"/>
            <p:cNvCxnSpPr>
              <a:stCxn id="8" idx="0"/>
              <a:endCxn id="13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Straight Connector 20"/>
            <p:cNvCxnSpPr>
              <a:stCxn id="28" idx="0"/>
              <a:endCxn id="13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Straight Connector 21"/>
            <p:cNvCxnSpPr>
              <a:stCxn id="9" idx="0"/>
              <a:endCxn id="13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Straight Connector 22"/>
            <p:cNvCxnSpPr>
              <a:endCxn id="13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Straight Connector 23"/>
            <p:cNvCxnSpPr>
              <a:stCxn id="10" idx="0"/>
              <a:endCxn id="13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Straight Connector 24"/>
            <p:cNvCxnSpPr>
              <a:stCxn id="36" idx="0"/>
              <a:endCxn id="13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6" name="Rounded Rectangle 25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9" name="Straight Connector 28"/>
            <p:cNvCxnSpPr>
              <a:stCxn id="26" idx="0"/>
              <a:endCxn id="14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0" name="Straight Connector 29"/>
            <p:cNvCxnSpPr>
              <a:stCxn id="36" idx="2"/>
              <a:endCxn id="14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1" name="Straight Connector 30"/>
            <p:cNvCxnSpPr>
              <a:stCxn id="27" idx="0"/>
              <a:endCxn id="14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/>
            <p:cNvCxnSpPr>
              <a:stCxn id="28" idx="0"/>
              <a:endCxn id="14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>
              <a:endCxn id="14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Straight Connector 33"/>
            <p:cNvCxnSpPr>
              <a:stCxn id="10" idx="0"/>
              <a:endCxn id="14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stCxn id="36" idx="0"/>
              <a:endCxn id="14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6" name="Rounded Rectangle 35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7" name="Straight Connector 36"/>
            <p:cNvCxnSpPr>
              <a:stCxn id="26" idx="0"/>
              <a:endCxn id="15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" name="Straight Connector 37"/>
            <p:cNvCxnSpPr>
              <a:stCxn id="26" idx="0"/>
              <a:endCxn id="16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/>
            <p:cNvCxnSpPr>
              <a:stCxn id="27" idx="0"/>
              <a:endCxn id="15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stCxn id="27" idx="0"/>
              <a:endCxn id="16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8" idx="0"/>
              <a:endCxn id="15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28" idx="0"/>
              <a:endCxn id="16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3" name="Straight Connector 42"/>
            <p:cNvCxnSpPr>
              <a:endCxn id="15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Connector 43"/>
            <p:cNvCxnSpPr>
              <a:endCxn id="16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5" name="Straight Connector 44"/>
            <p:cNvCxnSpPr>
              <a:stCxn id="10" idx="0"/>
              <a:endCxn id="15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Connector 45"/>
            <p:cNvCxnSpPr>
              <a:stCxn id="36" idx="0"/>
              <a:endCxn id="15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16" idx="2"/>
              <a:endCxn id="10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16" idx="2"/>
              <a:endCxn id="36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9" name="Rounded Rectangle 48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261653" y="1120093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292441" y="639488"/>
            <a:ext cx="5130249" cy="122366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387230" y="2857567"/>
            <a:ext cx="5910314" cy="1996644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3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chemeClr val="accent1"/>
                </a:solidFill>
                <a:latin typeface="Calibri"/>
                <a:cs typeface="Calibri"/>
              </a:rPr>
              <a:t>Redundancy in Networking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6838" y="4749850"/>
            <a:ext cx="548699" cy="393600"/>
          </a:xfrm>
        </p:spPr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87283" y="1147997"/>
            <a:ext cx="5481638" cy="2164860"/>
            <a:chOff x="2953927" y="2670856"/>
            <a:chExt cx="5481638" cy="2886480"/>
          </a:xfrm>
        </p:grpSpPr>
        <p:grpSp>
          <p:nvGrpSpPr>
            <p:cNvPr id="2" name="Group 1"/>
            <p:cNvGrpSpPr/>
            <p:nvPr/>
          </p:nvGrpSpPr>
          <p:grpSpPr>
            <a:xfrm>
              <a:off x="2953927" y="2670856"/>
              <a:ext cx="5481638" cy="2886480"/>
              <a:chOff x="122109" y="1047141"/>
              <a:chExt cx="8313456" cy="4510195"/>
            </a:xfrm>
          </p:grpSpPr>
          <p:grpSp>
            <p:nvGrpSpPr>
              <p:cNvPr id="16" name="Group 70"/>
              <p:cNvGrpSpPr/>
              <p:nvPr/>
            </p:nvGrpSpPr>
            <p:grpSpPr>
              <a:xfrm>
                <a:off x="1612079" y="4455977"/>
                <a:ext cx="5948363" cy="1101359"/>
                <a:chOff x="1612079" y="4455977"/>
                <a:chExt cx="5948363" cy="1101359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 flipH="1">
                  <a:off x="1612079" y="4455977"/>
                  <a:ext cx="0" cy="900113"/>
                </a:xfrm>
                <a:prstGeom prst="line">
                  <a:avLst/>
                </a:prstGeom>
                <a:ln w="50800" cap="flat" cmpd="sng" algn="ctr">
                  <a:solidFill>
                    <a:schemeClr val="tx1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flipH="1">
                  <a:off x="3615504" y="4657223"/>
                  <a:ext cx="0" cy="900113"/>
                </a:xfrm>
                <a:prstGeom prst="line">
                  <a:avLst/>
                </a:prstGeom>
                <a:ln w="50800" cap="flat" cmpd="sng" algn="ctr">
                  <a:solidFill>
                    <a:schemeClr val="tx1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H="1">
                  <a:off x="5569717" y="4644526"/>
                  <a:ext cx="0" cy="900113"/>
                </a:xfrm>
                <a:prstGeom prst="line">
                  <a:avLst/>
                </a:prstGeom>
                <a:ln w="50800" cap="flat" cmpd="sng" algn="ctr">
                  <a:solidFill>
                    <a:schemeClr val="tx1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 flipH="1">
                  <a:off x="7560442" y="4647294"/>
                  <a:ext cx="0" cy="900113"/>
                </a:xfrm>
                <a:prstGeom prst="line">
                  <a:avLst/>
                </a:prstGeom>
                <a:ln w="50800" cap="flat" cmpd="sng" algn="ctr">
                  <a:solidFill>
                    <a:schemeClr val="tx1"/>
                  </a:solidFill>
                  <a:prstDash val="dot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1" name="Picture 20" descr="server2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79819" y="5150666"/>
                <a:ext cx="1712146" cy="404329"/>
              </a:xfrm>
              <a:prstGeom prst="rect">
                <a:avLst/>
              </a:prstGeom>
              <a:effectLst/>
            </p:spPr>
          </p:pic>
          <p:pic>
            <p:nvPicPr>
              <p:cNvPr id="22" name="Picture 21" descr="server2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1019" y="5150666"/>
                <a:ext cx="1712146" cy="404329"/>
              </a:xfrm>
              <a:prstGeom prst="rect">
                <a:avLst/>
              </a:prstGeom>
              <a:effectLst/>
            </p:spPr>
          </p:pic>
          <p:pic>
            <p:nvPicPr>
              <p:cNvPr id="23" name="Picture 22" descr="server2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742219" y="5150666"/>
                <a:ext cx="1712146" cy="404329"/>
              </a:xfrm>
              <a:prstGeom prst="rect">
                <a:avLst/>
              </a:prstGeom>
              <a:effectLst/>
            </p:spPr>
          </p:pic>
          <p:pic>
            <p:nvPicPr>
              <p:cNvPr id="24" name="Picture 23" descr="server2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723419" y="5150666"/>
                <a:ext cx="1712146" cy="404329"/>
              </a:xfrm>
              <a:prstGeom prst="rect">
                <a:avLst/>
              </a:prstGeom>
              <a:effectLst/>
            </p:spPr>
          </p:pic>
          <p:sp>
            <p:nvSpPr>
              <p:cNvPr id="25" name="TextBox 24"/>
              <p:cNvSpPr txBox="1"/>
              <p:nvPr/>
            </p:nvSpPr>
            <p:spPr>
              <a:xfrm>
                <a:off x="122109" y="3188335"/>
                <a:ext cx="1612078" cy="961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 smtClean="0">
                    <a:solidFill>
                      <a:srgbClr val="000000"/>
                    </a:solidFill>
                    <a:latin typeface="Arial"/>
                  </a:rPr>
                  <a:t>ToR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Arial"/>
                  </a:rPr>
                  <a:t> switches</a:t>
                </a:r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22109" y="2162340"/>
                <a:ext cx="1612078" cy="577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  <a:latin typeface="Arial"/>
                  </a:rPr>
                  <a:t>Aggregation</a:t>
                </a:r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22109" y="1306670"/>
                <a:ext cx="1612078" cy="577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  <a:latin typeface="Arial"/>
                  </a:rPr>
                  <a:t>Core</a:t>
                </a:r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34317" y="1047141"/>
                <a:ext cx="3030180" cy="1250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FF0000"/>
                    </a:solidFill>
                    <a:latin typeface="Arial"/>
                  </a:rPr>
                  <a:t>Doubled Core Switches; </a:t>
                </a:r>
              </a:p>
              <a:p>
                <a:r>
                  <a:rPr lang="en-US" sz="1100" dirty="0" smtClean="0">
                    <a:solidFill>
                      <a:srgbClr val="FF0000"/>
                    </a:solidFill>
                    <a:latin typeface="Arial"/>
                  </a:rPr>
                  <a:t>Spanning tree used</a:t>
                </a:r>
              </a:p>
              <a:p>
                <a:r>
                  <a:rPr lang="en-US" sz="1100" dirty="0" smtClean="0">
                    <a:solidFill>
                      <a:srgbClr val="FF0000"/>
                    </a:solidFill>
                    <a:latin typeface="Arial"/>
                  </a:rPr>
                  <a:t>1 + 1 redundancy</a:t>
                </a:r>
                <a:endParaRPr lang="en-US" sz="1100" dirty="0">
                  <a:solidFill>
                    <a:srgbClr val="FF0000"/>
                  </a:solidFill>
                  <a:latin typeface="Arial"/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flipV="1">
                <a:off x="1612079" y="2524806"/>
                <a:ext cx="1809716" cy="120650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5112423" y="3107940"/>
                <a:ext cx="1027652" cy="153485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10800000">
                <a:off x="5702992" y="2670856"/>
                <a:ext cx="1862216" cy="1060452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10800000">
                <a:off x="3617092" y="1515156"/>
                <a:ext cx="2085900" cy="1144048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5400000">
                <a:off x="2622523" y="1530237"/>
                <a:ext cx="1009650" cy="979488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rot="10800000" flipV="1">
                <a:off x="3454784" y="1508806"/>
                <a:ext cx="1157671" cy="100965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16200000" flipH="1">
                <a:off x="4588874" y="1545087"/>
                <a:ext cx="1144049" cy="1084187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16200000" flipH="1">
                <a:off x="2917879" y="3028913"/>
                <a:ext cx="1236123" cy="162312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315"/>
              <p:cNvGrpSpPr/>
              <p:nvPr/>
            </p:nvGrpSpPr>
            <p:grpSpPr>
              <a:xfrm>
                <a:off x="764354" y="1356406"/>
                <a:ext cx="7655746" cy="3452329"/>
                <a:chOff x="990600" y="2286000"/>
                <a:chExt cx="7655746" cy="3452329"/>
              </a:xfrm>
            </p:grpSpPr>
            <p:grpSp>
              <p:nvGrpSpPr>
                <p:cNvPr id="38" name="Group 314"/>
                <p:cNvGrpSpPr/>
                <p:nvPr/>
              </p:nvGrpSpPr>
              <p:grpSpPr>
                <a:xfrm>
                  <a:off x="1838325" y="2438400"/>
                  <a:ext cx="5953125" cy="3167063"/>
                  <a:chOff x="1838325" y="2438400"/>
                  <a:chExt cx="5953125" cy="3167063"/>
                </a:xfrm>
              </p:grpSpPr>
              <p:cxnSp>
                <p:nvCxnSpPr>
                  <p:cNvPr id="50" name="Straight Connector 49"/>
                  <p:cNvCxnSpPr/>
                  <p:nvPr/>
                </p:nvCxnSpPr>
                <p:spPr>
                  <a:xfrm flipV="1">
                    <a:off x="2838450" y="2444750"/>
                    <a:ext cx="2006600" cy="984250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/>
                  <p:cNvCxnSpPr/>
                  <p:nvPr/>
                </p:nvCxnSpPr>
                <p:spPr>
                  <a:xfrm>
                    <a:off x="4838700" y="2438400"/>
                    <a:ext cx="1981200" cy="1162050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/>
                  <p:nvPr/>
                </p:nvCxnSpPr>
                <p:spPr>
                  <a:xfrm flipV="1">
                    <a:off x="1847850" y="3454400"/>
                    <a:ext cx="1016000" cy="1206500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/>
                  <p:cNvCxnSpPr/>
                  <p:nvPr/>
                </p:nvCxnSpPr>
                <p:spPr>
                  <a:xfrm>
                    <a:off x="2844800" y="3460750"/>
                    <a:ext cx="996950" cy="1219200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/>
                  <p:cNvCxnSpPr/>
                  <p:nvPr/>
                </p:nvCxnSpPr>
                <p:spPr>
                  <a:xfrm flipV="1">
                    <a:off x="5791200" y="3594100"/>
                    <a:ext cx="1028700" cy="1066800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/>
                  <p:cNvCxnSpPr/>
                  <p:nvPr/>
                </p:nvCxnSpPr>
                <p:spPr>
                  <a:xfrm flipH="1" flipV="1">
                    <a:off x="6826250" y="3594100"/>
                    <a:ext cx="965200" cy="1085850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/>
                  <p:cNvCxnSpPr/>
                  <p:nvPr/>
                </p:nvCxnSpPr>
                <p:spPr>
                  <a:xfrm flipH="1">
                    <a:off x="1838325" y="4695825"/>
                    <a:ext cx="0" cy="900113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 flipH="1">
                    <a:off x="3843338" y="4705350"/>
                    <a:ext cx="0" cy="900113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/>
                  <p:cNvCxnSpPr/>
                  <p:nvPr/>
                </p:nvCxnSpPr>
                <p:spPr>
                  <a:xfrm flipH="1">
                    <a:off x="5795963" y="4657725"/>
                    <a:ext cx="0" cy="900113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/>
                  <p:cNvCxnSpPr/>
                  <p:nvPr/>
                </p:nvCxnSpPr>
                <p:spPr>
                  <a:xfrm flipH="1">
                    <a:off x="7786688" y="4676775"/>
                    <a:ext cx="0" cy="900113"/>
                  </a:xfrm>
                  <a:prstGeom prst="line">
                    <a:avLst/>
                  </a:prstGeom>
                  <a:ln w="508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9" name="Picture 38" descr="server2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990600" y="5334000"/>
                  <a:ext cx="1712146" cy="404329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40" name="Picture 39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503773" y="44958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1" name="Picture 40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484973" y="44958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2" name="Picture 41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5466173" y="44958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3" name="Picture 42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7447373" y="44958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4" name="Picture 43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494373" y="32766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5" name="Picture 44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6456773" y="34290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6" name="Picture 45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4475573" y="2286000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47" name="Picture 46" descr="server2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2971800" y="5334000"/>
                  <a:ext cx="1712146" cy="404329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48" name="Picture 47" descr="server2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4953000" y="5334000"/>
                  <a:ext cx="1712146" cy="404329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49" name="Picture 48" descr="server2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6934200" y="5334000"/>
                  <a:ext cx="1712146" cy="404329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60" name="Group 69"/>
              <p:cNvGrpSpPr/>
              <p:nvPr/>
            </p:nvGrpSpPr>
            <p:grpSpPr>
              <a:xfrm>
                <a:off x="3124200" y="1355358"/>
                <a:ext cx="2895600" cy="1456246"/>
                <a:chOff x="3124200" y="1355358"/>
                <a:chExt cx="2895600" cy="1456246"/>
              </a:xfrm>
            </p:grpSpPr>
            <p:pic>
              <p:nvPicPr>
                <p:cNvPr id="61" name="Picture 60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274192" y="1355358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62" name="Picture 61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3124200" y="2339608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  <p:pic>
              <p:nvPicPr>
                <p:cNvPr id="63" name="Picture 62" descr="switch_cropped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5334000" y="2492008"/>
                  <a:ext cx="685800" cy="319596"/>
                </a:xfrm>
                <a:prstGeom prst="rect">
                  <a:avLst/>
                </a:prstGeom>
                <a:effectLst>
                  <a:outerShdw blurRad="152400" dist="50800" dir="5400000" sx="96000" sy="96000" rotWithShape="0">
                    <a:prstClr val="black">
                      <a:alpha val="44000"/>
                    </a:prstClr>
                  </a:outerShdw>
                </a:effectLst>
              </p:spPr>
            </p:pic>
          </p:grpSp>
        </p:grpSp>
        <p:sp>
          <p:nvSpPr>
            <p:cNvPr id="64" name="TextBox 63"/>
            <p:cNvSpPr txBox="1"/>
            <p:nvPr/>
          </p:nvSpPr>
          <p:spPr>
            <a:xfrm>
              <a:off x="6542773" y="2739548"/>
              <a:ext cx="185647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/>
                </a:rPr>
                <a:t>“Cisco Normal Form”</a:t>
              </a:r>
            </a:p>
            <a:p>
              <a:r>
                <a:rPr lang="en-US" sz="1200" dirty="0" smtClean="0">
                  <a:solidFill>
                    <a:srgbClr val="000000"/>
                  </a:solidFill>
                  <a:latin typeface="Arial"/>
                </a:rPr>
                <a:t>Standard Cisco Design.</a:t>
              </a:r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01568" y="3857406"/>
            <a:ext cx="8149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In most of networking</a:t>
            </a:r>
          </a:p>
          <a:p>
            <a:pPr marL="742950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2 is a golden number ( 1+1, 1:1, N:1 )</a:t>
            </a:r>
          </a:p>
          <a:p>
            <a:pPr marL="742950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Acceptible risk/reward – what happens when both routers/switches die – customer network down – low probability, unlikely event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378418" y="1199517"/>
            <a:ext cx="2502544" cy="2237391"/>
            <a:chOff x="2503714" y="1803890"/>
            <a:chExt cx="4283625" cy="3800553"/>
          </a:xfrm>
        </p:grpSpPr>
        <p:grpSp>
          <p:nvGrpSpPr>
            <p:cNvPr id="69" name="Group 68"/>
            <p:cNvGrpSpPr/>
            <p:nvPr/>
          </p:nvGrpSpPr>
          <p:grpSpPr>
            <a:xfrm>
              <a:off x="5646159" y="2391131"/>
              <a:ext cx="1052029" cy="667337"/>
              <a:chOff x="8568647" y="5275219"/>
              <a:chExt cx="575353" cy="395681"/>
            </a:xfrm>
          </p:grpSpPr>
          <p:sp>
            <p:nvSpPr>
              <p:cNvPr id="87" name="Can 70"/>
              <p:cNvSpPr/>
              <p:nvPr/>
            </p:nvSpPr>
            <p:spPr>
              <a:xfrm>
                <a:off x="8568647" y="5280607"/>
                <a:ext cx="575353" cy="390293"/>
              </a:xfrm>
              <a:prstGeom prst="can">
                <a:avLst>
                  <a:gd name="adj" fmla="val 50000"/>
                </a:avLst>
              </a:prstGeom>
              <a:solidFill>
                <a:srgbClr val="4BACC6"/>
              </a:solidFill>
              <a:ln>
                <a:solidFill>
                  <a:srgbClr val="EEECE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8" name="Right Arrow 73"/>
              <p:cNvSpPr/>
              <p:nvPr/>
            </p:nvSpPr>
            <p:spPr>
              <a:xfrm rot="10800000">
                <a:off x="8664539" y="5280606"/>
                <a:ext cx="167006" cy="117088"/>
              </a:xfrm>
              <a:prstGeom prst="right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9" name="Right Arrow 74"/>
              <p:cNvSpPr/>
              <p:nvPr/>
            </p:nvSpPr>
            <p:spPr>
              <a:xfrm rot="276230">
                <a:off x="8825798" y="5356376"/>
                <a:ext cx="167006" cy="117088"/>
              </a:xfrm>
              <a:prstGeom prst="right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0" name="Down Arrow 71"/>
              <p:cNvSpPr/>
              <p:nvPr/>
            </p:nvSpPr>
            <p:spPr>
              <a:xfrm rot="3594206">
                <a:off x="8707253" y="5349070"/>
                <a:ext cx="95424" cy="153727"/>
              </a:xfrm>
              <a:prstGeom prst="down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RightUp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1" name="Down Arrow 72"/>
              <p:cNvSpPr/>
              <p:nvPr/>
            </p:nvSpPr>
            <p:spPr>
              <a:xfrm rot="14184123">
                <a:off x="8863164" y="5236187"/>
                <a:ext cx="108213" cy="186277"/>
              </a:xfrm>
              <a:prstGeom prst="down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RightUp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5735310" y="4140103"/>
              <a:ext cx="1052029" cy="667337"/>
              <a:chOff x="8568647" y="5275219"/>
              <a:chExt cx="575353" cy="395681"/>
            </a:xfrm>
          </p:grpSpPr>
          <p:sp>
            <p:nvSpPr>
              <p:cNvPr id="82" name="Can 70"/>
              <p:cNvSpPr/>
              <p:nvPr/>
            </p:nvSpPr>
            <p:spPr>
              <a:xfrm>
                <a:off x="8568647" y="5280607"/>
                <a:ext cx="575353" cy="390293"/>
              </a:xfrm>
              <a:prstGeom prst="can">
                <a:avLst>
                  <a:gd name="adj" fmla="val 50000"/>
                </a:avLst>
              </a:prstGeom>
              <a:solidFill>
                <a:srgbClr val="4BACC6"/>
              </a:solidFill>
              <a:ln>
                <a:solidFill>
                  <a:srgbClr val="EEECE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3" name="Right Arrow 73"/>
              <p:cNvSpPr/>
              <p:nvPr/>
            </p:nvSpPr>
            <p:spPr>
              <a:xfrm rot="10800000">
                <a:off x="8664539" y="5280606"/>
                <a:ext cx="167006" cy="117088"/>
              </a:xfrm>
              <a:prstGeom prst="right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4" name="Right Arrow 74"/>
              <p:cNvSpPr/>
              <p:nvPr/>
            </p:nvSpPr>
            <p:spPr>
              <a:xfrm rot="276230">
                <a:off x="8825798" y="5356376"/>
                <a:ext cx="167006" cy="117088"/>
              </a:xfrm>
              <a:prstGeom prst="right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5" name="Down Arrow 71"/>
              <p:cNvSpPr/>
              <p:nvPr/>
            </p:nvSpPr>
            <p:spPr>
              <a:xfrm rot="3594206">
                <a:off x="8707253" y="5349070"/>
                <a:ext cx="95424" cy="153727"/>
              </a:xfrm>
              <a:prstGeom prst="down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RightUp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6" name="Down Arrow 72"/>
              <p:cNvSpPr/>
              <p:nvPr/>
            </p:nvSpPr>
            <p:spPr>
              <a:xfrm rot="14184123">
                <a:off x="8863164" y="5236187"/>
                <a:ext cx="108213" cy="186277"/>
              </a:xfrm>
              <a:prstGeom prst="down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RightUp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2594782" y="3366140"/>
              <a:ext cx="1052029" cy="667337"/>
              <a:chOff x="8568647" y="5275219"/>
              <a:chExt cx="575353" cy="395681"/>
            </a:xfrm>
          </p:grpSpPr>
          <p:sp>
            <p:nvSpPr>
              <p:cNvPr id="77" name="Can 70"/>
              <p:cNvSpPr/>
              <p:nvPr/>
            </p:nvSpPr>
            <p:spPr>
              <a:xfrm>
                <a:off x="8568647" y="5280607"/>
                <a:ext cx="575353" cy="390293"/>
              </a:xfrm>
              <a:prstGeom prst="can">
                <a:avLst>
                  <a:gd name="adj" fmla="val 50000"/>
                </a:avLst>
              </a:prstGeom>
              <a:solidFill>
                <a:srgbClr val="4BACC6"/>
              </a:solidFill>
              <a:ln>
                <a:solidFill>
                  <a:srgbClr val="EEECE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8" name="Right Arrow 73"/>
              <p:cNvSpPr/>
              <p:nvPr/>
            </p:nvSpPr>
            <p:spPr>
              <a:xfrm rot="10800000">
                <a:off x="8664539" y="5280606"/>
                <a:ext cx="167006" cy="117088"/>
              </a:xfrm>
              <a:prstGeom prst="right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9" name="Right Arrow 74"/>
              <p:cNvSpPr/>
              <p:nvPr/>
            </p:nvSpPr>
            <p:spPr>
              <a:xfrm rot="276230">
                <a:off x="8825798" y="5356376"/>
                <a:ext cx="167006" cy="117088"/>
              </a:xfrm>
              <a:prstGeom prst="right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0" name="Down Arrow 71"/>
              <p:cNvSpPr/>
              <p:nvPr/>
            </p:nvSpPr>
            <p:spPr>
              <a:xfrm rot="3594206">
                <a:off x="8707253" y="5349070"/>
                <a:ext cx="95424" cy="153727"/>
              </a:xfrm>
              <a:prstGeom prst="down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RightUp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1" name="Down Arrow 72"/>
              <p:cNvSpPr/>
              <p:nvPr/>
            </p:nvSpPr>
            <p:spPr>
              <a:xfrm rot="14184123">
                <a:off x="8863164" y="5236187"/>
                <a:ext cx="108213" cy="186277"/>
              </a:xfrm>
              <a:prstGeom prst="downArrow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  <a:scene3d>
                <a:camera prst="isometricRightUp"/>
                <a:lightRig rig="threePt" dir="t"/>
              </a:scene3d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b="1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cxnSp>
          <p:nvCxnSpPr>
            <p:cNvPr id="72" name="Straight Connector 71"/>
            <p:cNvCxnSpPr>
              <a:stCxn id="77" idx="4"/>
              <a:endCxn id="87" idx="2"/>
            </p:cNvCxnSpPr>
            <p:nvPr/>
          </p:nvCxnSpPr>
          <p:spPr>
            <a:xfrm flipV="1">
              <a:off x="3646811" y="2729343"/>
              <a:ext cx="1999348" cy="975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3646811" y="3704352"/>
              <a:ext cx="2088499" cy="8300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503714" y="2785418"/>
              <a:ext cx="920873" cy="627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Arial"/>
                </a:rPr>
                <a:t>CE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777503" y="1803890"/>
              <a:ext cx="920873" cy="627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Arial"/>
                </a:rPr>
                <a:t>PE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808002" y="4977076"/>
              <a:ext cx="920873" cy="627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Arial"/>
                </a:rPr>
                <a:t>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443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44" y="3705785"/>
            <a:ext cx="1030596" cy="1235256"/>
          </a:xfrm>
          <a:prstGeom prst="rect">
            <a:avLst/>
          </a:prstGeom>
        </p:spPr>
      </p:pic>
      <p:pic>
        <p:nvPicPr>
          <p:cNvPr id="104" name="Picture 103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7" y="3705785"/>
            <a:ext cx="1030596" cy="1235256"/>
          </a:xfrm>
          <a:prstGeom prst="rect">
            <a:avLst/>
          </a:prstGeom>
        </p:spPr>
      </p:pic>
      <p:pic>
        <p:nvPicPr>
          <p:cNvPr id="105" name="Picture 104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17" y="3705785"/>
            <a:ext cx="1030596" cy="1235256"/>
          </a:xfrm>
          <a:prstGeom prst="rect">
            <a:avLst/>
          </a:prstGeom>
        </p:spPr>
      </p:pic>
      <p:pic>
        <p:nvPicPr>
          <p:cNvPr id="106" name="Picture 10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10" y="3705785"/>
            <a:ext cx="1030596" cy="1235256"/>
          </a:xfrm>
          <a:prstGeom prst="rect">
            <a:avLst/>
          </a:prstGeom>
        </p:spPr>
      </p:pic>
      <p:pic>
        <p:nvPicPr>
          <p:cNvPr id="76" name="Picture 7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" y="3700010"/>
            <a:ext cx="1030596" cy="1235256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SDN Controller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360284" y="3952447"/>
            <a:ext cx="1244861" cy="764965"/>
            <a:chOff x="433748" y="4822049"/>
            <a:chExt cx="1244861" cy="1019953"/>
          </a:xfrm>
        </p:grpSpPr>
        <p:sp>
          <p:nvSpPr>
            <p:cNvPr id="75" name="Rectangle 74"/>
            <p:cNvSpPr/>
            <p:nvPr/>
          </p:nvSpPr>
          <p:spPr>
            <a:xfrm>
              <a:off x="975743" y="4822049"/>
              <a:ext cx="702866" cy="1019953"/>
            </a:xfrm>
            <a:prstGeom prst="rect">
              <a:avLst/>
            </a:prstGeom>
            <a:solidFill>
              <a:srgbClr val="D6E6F2"/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29" tIns="45665" rIns="91329" bIns="45665" rtlCol="0" anchor="ctr"/>
            <a:lstStyle/>
            <a:p>
              <a:pPr algn="ctr" defTabSz="913892"/>
              <a:r>
                <a:rPr lang="en-US" sz="14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R,E,M-Access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433748" y="50026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2587" y="51550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3632" y="5287612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51430" y="5417925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49228" y="5559283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7" name="Picture 8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74" y="3691727"/>
            <a:ext cx="1030596" cy="1235256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8615448" y="3362801"/>
            <a:ext cx="831072" cy="1059708"/>
            <a:chOff x="7867365" y="4035854"/>
            <a:chExt cx="964731" cy="1412944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8290097" y="4362016"/>
              <a:ext cx="541999" cy="0"/>
            </a:xfrm>
            <a:prstGeom prst="line">
              <a:avLst/>
            </a:prstGeom>
            <a:ln w="76200" cmpd="sng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290097" y="4577855"/>
              <a:ext cx="541999" cy="0"/>
            </a:xfrm>
            <a:prstGeom prst="line">
              <a:avLst/>
            </a:prstGeom>
            <a:ln w="76200" cmpd="sng"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290097" y="4822047"/>
              <a:ext cx="541999" cy="0"/>
            </a:xfrm>
            <a:prstGeom prst="line">
              <a:avLst/>
            </a:prstGeom>
            <a:ln w="7620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290097" y="5051749"/>
              <a:ext cx="541999" cy="0"/>
            </a:xfrm>
            <a:prstGeom prst="line">
              <a:avLst/>
            </a:prstGeom>
            <a:ln w="762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90097" y="5279241"/>
              <a:ext cx="541999" cy="0"/>
            </a:xfrm>
            <a:prstGeom prst="line">
              <a:avLst/>
            </a:prstGeom>
            <a:ln w="76200" cmpd="sng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290097" y="4138939"/>
              <a:ext cx="541999" cy="0"/>
            </a:xfrm>
            <a:prstGeom prst="line">
              <a:avLst/>
            </a:prstGeom>
            <a:ln w="762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67365" y="4035854"/>
              <a:ext cx="683988" cy="14129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329" tIns="45665" rIns="91329" bIns="45665" rtlCol="0" anchor="ctr"/>
            <a:lstStyle/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Metro</a:t>
              </a:r>
            </a:p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Router</a:t>
              </a:r>
              <a:endParaRPr lang="en-US" sz="1100" b="1" kern="0" dirty="0">
                <a:solidFill>
                  <a:srgbClr val="963334">
                    <a:lumMod val="75000"/>
                  </a:srgbClr>
                </a:solidFill>
                <a:latin typeface="Calibri"/>
                <a:cs typeface="Calibri"/>
                <a:sym typeface="Arial"/>
                <a:rtl val="0"/>
              </a:endParaRPr>
            </a:p>
          </p:txBody>
        </p:sp>
      </p:grpSp>
      <p:sp>
        <p:nvSpPr>
          <p:cNvPr id="102" name="Rounded Rectangle 101"/>
          <p:cNvSpPr/>
          <p:nvPr/>
        </p:nvSpPr>
        <p:spPr>
          <a:xfrm>
            <a:off x="974553" y="1786818"/>
            <a:ext cx="7052578" cy="4050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/>
              </a:rPr>
              <a:t>ONOS Controller Cluster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97262" y="1204105"/>
            <a:ext cx="1134085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vRouter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982335" y="1221224"/>
            <a:ext cx="1134085" cy="5093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vOLT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3911222" y="1210657"/>
            <a:ext cx="1525323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Overlay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520507" y="1213352"/>
            <a:ext cx="1284897" cy="5093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Underlay Control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191176" y="1210657"/>
            <a:ext cx="1339810" cy="5093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Multicast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Arial"/>
              </a:rPr>
              <a:t>Control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2106003" y="4266730"/>
            <a:ext cx="473833" cy="156248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06003" y="4479280"/>
            <a:ext cx="473833" cy="159074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116498" y="4693794"/>
            <a:ext cx="473833" cy="156561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542194" y="4261116"/>
            <a:ext cx="473833" cy="15109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873081" y="4493818"/>
            <a:ext cx="473833" cy="1271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179597" y="4301620"/>
            <a:ext cx="473833" cy="14611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861429" y="4295341"/>
            <a:ext cx="473833" cy="15065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190986" y="4502221"/>
            <a:ext cx="473833" cy="14434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7486206" y="4517434"/>
            <a:ext cx="473833" cy="12092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3542194" y="4478074"/>
            <a:ext cx="473833" cy="12463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862565" y="4679048"/>
            <a:ext cx="473833" cy="14611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6180491" y="4699704"/>
            <a:ext cx="473833" cy="13811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7486206" y="4691831"/>
            <a:ext cx="473833" cy="131997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33823" y="4676088"/>
            <a:ext cx="473833" cy="132688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7477205" y="4327742"/>
            <a:ext cx="473833" cy="134595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64023" y="403148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5" name="Oval 94"/>
          <p:cNvSpPr/>
          <p:nvPr/>
        </p:nvSpPr>
        <p:spPr>
          <a:xfrm>
            <a:off x="3489718" y="4039347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7" name="Oval 96"/>
          <p:cNvSpPr/>
          <p:nvPr/>
        </p:nvSpPr>
        <p:spPr>
          <a:xfrm>
            <a:off x="4859769" y="406827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8" name="Oval 97"/>
          <p:cNvSpPr/>
          <p:nvPr/>
        </p:nvSpPr>
        <p:spPr>
          <a:xfrm>
            <a:off x="6161659" y="406827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9" name="Oval 98"/>
          <p:cNvSpPr/>
          <p:nvPr/>
        </p:nvSpPr>
        <p:spPr>
          <a:xfrm>
            <a:off x="7461325" y="406827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7355" y="486086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666666"/>
                </a:solidFill>
                <a:latin typeface="Arial"/>
              </a:rPr>
              <a:t>3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474077" y="2394320"/>
            <a:ext cx="8156192" cy="1546745"/>
            <a:chOff x="474077" y="3192427"/>
            <a:chExt cx="8156192" cy="2062326"/>
          </a:xfrm>
        </p:grpSpPr>
        <p:grpSp>
          <p:nvGrpSpPr>
            <p:cNvPr id="6" name="Group 5"/>
            <p:cNvGrpSpPr/>
            <p:nvPr/>
          </p:nvGrpSpPr>
          <p:grpSpPr>
            <a:xfrm>
              <a:off x="513025" y="3192427"/>
              <a:ext cx="7994292" cy="1960237"/>
              <a:chOff x="1810335" y="3220357"/>
              <a:chExt cx="5518123" cy="1778000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828386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709088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634928" y="438695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634929" y="465274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773960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885605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869125" y="3314714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936191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23" name="Straight Connector 22"/>
              <p:cNvCxnSpPr>
                <a:stCxn id="32" idx="0"/>
                <a:endCxn id="19" idx="2"/>
              </p:cNvCxnSpPr>
              <p:nvPr/>
            </p:nvCxnSpPr>
            <p:spPr>
              <a:xfrm flipV="1">
                <a:off x="2361161" y="3545122"/>
                <a:ext cx="768488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33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5" cy="8254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14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6" cy="109128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34" idx="0"/>
                <a:endCxn id="19" idx="2"/>
              </p:cNvCxnSpPr>
              <p:nvPr/>
            </p:nvCxnSpPr>
            <p:spPr>
              <a:xfrm flipH="1" flipV="1">
                <a:off x="3129649" y="3545122"/>
                <a:ext cx="935127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1968163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16" idx="0"/>
                <a:endCxn id="19" idx="2"/>
              </p:cNvCxnSpPr>
              <p:nvPr/>
            </p:nvCxnSpPr>
            <p:spPr>
              <a:xfrm flipH="1" flipV="1">
                <a:off x="3129649" y="3545122"/>
                <a:ext cx="2860968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3739194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31"/>
              <p:cNvSpPr/>
              <p:nvPr/>
            </p:nvSpPr>
            <p:spPr>
              <a:xfrm>
                <a:off x="2005472" y="4376966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828385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709087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35" name="Straight Connector 34"/>
              <p:cNvCxnSpPr>
                <a:stCxn id="32" idx="0"/>
                <a:endCxn id="20" idx="2"/>
              </p:cNvCxnSpPr>
              <p:nvPr/>
            </p:nvCxnSpPr>
            <p:spPr>
              <a:xfrm flipV="1">
                <a:off x="2361161" y="3545122"/>
                <a:ext cx="1880133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0"/>
                <a:endCxn id="20" idx="2"/>
              </p:cNvCxnSpPr>
              <p:nvPr/>
            </p:nvCxnSpPr>
            <p:spPr>
              <a:xfrm flipV="1">
                <a:off x="3184074" y="3545122"/>
                <a:ext cx="1057220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4" idx="0"/>
                <a:endCxn id="20" idx="2"/>
              </p:cNvCxnSpPr>
              <p:nvPr/>
            </p:nvCxnSpPr>
            <p:spPr>
              <a:xfrm flipV="1">
                <a:off x="4064776" y="3545122"/>
                <a:ext cx="176518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85651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6" idx="0"/>
                <a:endCxn id="20" idx="2"/>
              </p:cNvCxnSpPr>
              <p:nvPr/>
            </p:nvCxnSpPr>
            <p:spPr>
              <a:xfrm flipH="1" flipV="1">
                <a:off x="4241294" y="3545122"/>
                <a:ext cx="174932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2627549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2" idx="0"/>
                <a:endCxn id="21" idx="2"/>
              </p:cNvCxnSpPr>
              <p:nvPr/>
            </p:nvCxnSpPr>
            <p:spPr>
              <a:xfrm flipV="1">
                <a:off x="2361161" y="3541498"/>
                <a:ext cx="2863653" cy="8354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2" idx="0"/>
                <a:endCxn id="22" idx="2"/>
              </p:cNvCxnSpPr>
              <p:nvPr/>
            </p:nvCxnSpPr>
            <p:spPr>
              <a:xfrm flipV="1">
                <a:off x="2361161" y="3545122"/>
                <a:ext cx="3930719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3" idx="0"/>
                <a:endCxn id="21" idx="2"/>
              </p:cNvCxnSpPr>
              <p:nvPr/>
            </p:nvCxnSpPr>
            <p:spPr>
              <a:xfrm flipV="1">
                <a:off x="3184074" y="3541498"/>
                <a:ext cx="2040740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33" idx="0"/>
                <a:endCxn id="22" idx="2"/>
              </p:cNvCxnSpPr>
              <p:nvPr/>
            </p:nvCxnSpPr>
            <p:spPr>
              <a:xfrm flipV="1">
                <a:off x="3184074" y="3545122"/>
                <a:ext cx="3107806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4" idx="0"/>
                <a:endCxn id="21" idx="2"/>
              </p:cNvCxnSpPr>
              <p:nvPr/>
            </p:nvCxnSpPr>
            <p:spPr>
              <a:xfrm flipV="1">
                <a:off x="4064776" y="3541498"/>
                <a:ext cx="1160038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34" idx="0"/>
                <a:endCxn id="22" idx="2"/>
              </p:cNvCxnSpPr>
              <p:nvPr/>
            </p:nvCxnSpPr>
            <p:spPr>
              <a:xfrm flipV="1">
                <a:off x="4064776" y="3545122"/>
                <a:ext cx="2227104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endCxn id="21" idx="2"/>
              </p:cNvCxnSpPr>
              <p:nvPr/>
            </p:nvCxnSpPr>
            <p:spPr>
              <a:xfrm flipV="1">
                <a:off x="5097812" y="3541498"/>
                <a:ext cx="127002" cy="83728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endCxn id="22" idx="2"/>
              </p:cNvCxnSpPr>
              <p:nvPr/>
            </p:nvCxnSpPr>
            <p:spPr>
              <a:xfrm flipV="1">
                <a:off x="5097812" y="3545122"/>
                <a:ext cx="119406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6" idx="0"/>
                <a:endCxn id="21" idx="2"/>
              </p:cNvCxnSpPr>
              <p:nvPr/>
            </p:nvCxnSpPr>
            <p:spPr>
              <a:xfrm flipH="1" flipV="1">
                <a:off x="5224814" y="3541498"/>
                <a:ext cx="765803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endCxn id="21" idx="2"/>
              </p:cNvCxnSpPr>
              <p:nvPr/>
            </p:nvCxnSpPr>
            <p:spPr>
              <a:xfrm flipH="1" flipV="1">
                <a:off x="5224814" y="3541498"/>
                <a:ext cx="1644029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2" idx="2"/>
                <a:endCxn id="16" idx="0"/>
              </p:cNvCxnSpPr>
              <p:nvPr/>
            </p:nvCxnSpPr>
            <p:spPr>
              <a:xfrm flipH="1">
                <a:off x="5990617" y="3545122"/>
                <a:ext cx="3012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2" idx="2"/>
              </p:cNvCxnSpPr>
              <p:nvPr/>
            </p:nvCxnSpPr>
            <p:spPr>
              <a:xfrm>
                <a:off x="6291880" y="3545122"/>
                <a:ext cx="5769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ounded Rectangle 54"/>
              <p:cNvSpPr/>
              <p:nvPr/>
            </p:nvSpPr>
            <p:spPr>
              <a:xfrm>
                <a:off x="1810335" y="3220357"/>
                <a:ext cx="5518123" cy="1778000"/>
              </a:xfrm>
              <a:prstGeom prst="roundRect">
                <a:avLst/>
              </a:prstGeom>
              <a:noFill/>
              <a:ln w="38100" cmpd="sng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4742125" y="4657405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4742124" y="439161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2005473" y="464275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474077" y="3291818"/>
              <a:ext cx="1434984" cy="1107980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Open Source</a:t>
              </a:r>
            </a:p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SDN-based</a:t>
              </a:r>
            </a:p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Bare-metal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7294410" y="4472284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294410" y="4776766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cxnSp>
          <p:nvCxnSpPr>
            <p:cNvPr id="96" name="Straight Connector 95"/>
            <p:cNvCxnSpPr>
              <a:stCxn id="77" idx="3"/>
            </p:cNvCxnSpPr>
            <p:nvPr/>
          </p:nvCxnSpPr>
          <p:spPr>
            <a:xfrm>
              <a:off x="8325006" y="4597298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339827" y="4929609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493520" y="4717611"/>
              <a:ext cx="0" cy="53714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066800" y="5021654"/>
              <a:ext cx="0" cy="2330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60284" y="3003913"/>
            <a:ext cx="8591548" cy="21467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Tend to show SDN controller as out-of-the-box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But then it’s treated like a management system 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As a workstation outside of the network.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No management system is HA – if it dies, reboot it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In the meantime network should still work!</a:t>
            </a:r>
          </a:p>
        </p:txBody>
      </p:sp>
    </p:spTree>
    <p:extLst>
      <p:ext uri="{BB962C8B-B14F-4D97-AF65-F5344CB8AC3E}">
        <p14:creationId xmlns:p14="http://schemas.microsoft.com/office/powerpoint/2010/main" val="1408960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44" y="3705785"/>
            <a:ext cx="1030596" cy="1235256"/>
          </a:xfrm>
          <a:prstGeom prst="rect">
            <a:avLst/>
          </a:prstGeom>
        </p:spPr>
      </p:pic>
      <p:pic>
        <p:nvPicPr>
          <p:cNvPr id="104" name="Picture 103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7" y="3705785"/>
            <a:ext cx="1030596" cy="1235256"/>
          </a:xfrm>
          <a:prstGeom prst="rect">
            <a:avLst/>
          </a:prstGeom>
        </p:spPr>
      </p:pic>
      <p:pic>
        <p:nvPicPr>
          <p:cNvPr id="105" name="Picture 104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17" y="3705785"/>
            <a:ext cx="1030596" cy="1235256"/>
          </a:xfrm>
          <a:prstGeom prst="rect">
            <a:avLst/>
          </a:prstGeom>
        </p:spPr>
      </p:pic>
      <p:pic>
        <p:nvPicPr>
          <p:cNvPr id="106" name="Picture 10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10" y="3705785"/>
            <a:ext cx="1030596" cy="1235256"/>
          </a:xfrm>
          <a:prstGeom prst="rect">
            <a:avLst/>
          </a:prstGeom>
        </p:spPr>
      </p:pic>
      <p:pic>
        <p:nvPicPr>
          <p:cNvPr id="76" name="Picture 7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" y="3700010"/>
            <a:ext cx="1030596" cy="1235256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8358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Reality: Controllers are NEs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360284" y="3952447"/>
            <a:ext cx="1244861" cy="764965"/>
            <a:chOff x="433748" y="4822049"/>
            <a:chExt cx="1244861" cy="1019953"/>
          </a:xfrm>
        </p:grpSpPr>
        <p:sp>
          <p:nvSpPr>
            <p:cNvPr id="75" name="Rectangle 74"/>
            <p:cNvSpPr/>
            <p:nvPr/>
          </p:nvSpPr>
          <p:spPr>
            <a:xfrm>
              <a:off x="975743" y="4822049"/>
              <a:ext cx="702866" cy="1019953"/>
            </a:xfrm>
            <a:prstGeom prst="rect">
              <a:avLst/>
            </a:prstGeom>
            <a:solidFill>
              <a:srgbClr val="D6E6F2"/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29" tIns="45665" rIns="91329" bIns="45665" rtlCol="0" anchor="ctr"/>
            <a:lstStyle/>
            <a:p>
              <a:pPr algn="ctr" defTabSz="913892"/>
              <a:r>
                <a:rPr lang="en-US" sz="14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R,E,M-Access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433748" y="50026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2587" y="5155096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3632" y="5287612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51430" y="5417925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49228" y="5559283"/>
              <a:ext cx="541999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7" name="Picture 8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74" y="3691727"/>
            <a:ext cx="1030596" cy="1235256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8615448" y="3362801"/>
            <a:ext cx="831072" cy="1059708"/>
            <a:chOff x="7867365" y="4035854"/>
            <a:chExt cx="964731" cy="1412944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8290097" y="4362016"/>
              <a:ext cx="541999" cy="0"/>
            </a:xfrm>
            <a:prstGeom prst="line">
              <a:avLst/>
            </a:prstGeom>
            <a:ln w="76200" cmpd="sng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290097" y="4577855"/>
              <a:ext cx="541999" cy="0"/>
            </a:xfrm>
            <a:prstGeom prst="line">
              <a:avLst/>
            </a:prstGeom>
            <a:ln w="76200" cmpd="sng"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290097" y="4822047"/>
              <a:ext cx="541999" cy="0"/>
            </a:xfrm>
            <a:prstGeom prst="line">
              <a:avLst/>
            </a:prstGeom>
            <a:ln w="7620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290097" y="5051749"/>
              <a:ext cx="541999" cy="0"/>
            </a:xfrm>
            <a:prstGeom prst="line">
              <a:avLst/>
            </a:prstGeom>
            <a:ln w="76200" cmpd="sng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90097" y="5279241"/>
              <a:ext cx="541999" cy="0"/>
            </a:xfrm>
            <a:prstGeom prst="line">
              <a:avLst/>
            </a:prstGeom>
            <a:ln w="76200" cmpd="sng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290097" y="4138939"/>
              <a:ext cx="541999" cy="0"/>
            </a:xfrm>
            <a:prstGeom prst="line">
              <a:avLst/>
            </a:prstGeom>
            <a:ln w="76200" cmpd="sng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67365" y="4035854"/>
              <a:ext cx="683988" cy="14129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329" tIns="45665" rIns="91329" bIns="45665" rtlCol="0" anchor="ctr"/>
            <a:lstStyle/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Metro</a:t>
              </a:r>
            </a:p>
            <a:p>
              <a:pPr algn="ctr" defTabSz="913892"/>
              <a:r>
                <a:rPr lang="en-US" sz="2000" b="1" kern="0" dirty="0">
                  <a:solidFill>
                    <a:srgbClr val="963334">
                      <a:lumMod val="75000"/>
                    </a:srgbClr>
                  </a:solidFill>
                  <a:latin typeface="Calibri"/>
                  <a:cs typeface="Calibri"/>
                  <a:sym typeface="Arial"/>
                  <a:rtl val="0"/>
                </a:rPr>
                <a:t>Router</a:t>
              </a:r>
              <a:endParaRPr lang="en-US" sz="1100" b="1" kern="0" dirty="0">
                <a:solidFill>
                  <a:srgbClr val="963334">
                    <a:lumMod val="75000"/>
                  </a:srgbClr>
                </a:solidFill>
                <a:latin typeface="Calibri"/>
                <a:cs typeface="Calibri"/>
                <a:sym typeface="Arial"/>
                <a:rtl val="0"/>
              </a:endParaRPr>
            </a:p>
          </p:txBody>
        </p:sp>
      </p:grpSp>
      <p:sp>
        <p:nvSpPr>
          <p:cNvPr id="113" name="Rounded Rectangle 112"/>
          <p:cNvSpPr/>
          <p:nvPr/>
        </p:nvSpPr>
        <p:spPr>
          <a:xfrm>
            <a:off x="2106003" y="4266730"/>
            <a:ext cx="473833" cy="156248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06003" y="4479280"/>
            <a:ext cx="473833" cy="159074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116498" y="4693794"/>
            <a:ext cx="473833" cy="156561"/>
          </a:xfrm>
          <a:prstGeom prst="roundRect">
            <a:avLst/>
          </a:prstGeom>
          <a:solidFill>
            <a:srgbClr val="2B5D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vSG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542194" y="4261116"/>
            <a:ext cx="473833" cy="15109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4873081" y="4493818"/>
            <a:ext cx="473833" cy="1271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179597" y="4301620"/>
            <a:ext cx="473833" cy="14611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861429" y="4295341"/>
            <a:ext cx="473833" cy="15065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190986" y="4502221"/>
            <a:ext cx="473833" cy="14434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7486206" y="4517434"/>
            <a:ext cx="473833" cy="12092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3542194" y="4478074"/>
            <a:ext cx="473833" cy="12463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862565" y="4679048"/>
            <a:ext cx="473833" cy="14611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6180491" y="4699704"/>
            <a:ext cx="473833" cy="13811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5" name="Rounded Rectangle 124"/>
          <p:cNvSpPr/>
          <p:nvPr/>
        </p:nvSpPr>
        <p:spPr>
          <a:xfrm>
            <a:off x="7486206" y="4691831"/>
            <a:ext cx="473833" cy="131997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3533823" y="4676088"/>
            <a:ext cx="473833" cy="132688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7477205" y="4327742"/>
            <a:ext cx="473833" cy="134595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394" tIns="45697" rIns="91394" bIns="45697" rtlCol="0" anchor="ctr"/>
          <a:lstStyle/>
          <a:p>
            <a:pPr defTabSz="913892"/>
            <a:r>
              <a:rPr lang="en-US" sz="800" kern="0" dirty="0" err="1">
                <a:solidFill>
                  <a:srgbClr val="FFFFFF"/>
                </a:solidFill>
                <a:latin typeface="Arial"/>
                <a:sym typeface="Arial"/>
                <a:rtl val="0"/>
              </a:rPr>
              <a:t>VNF</a:t>
            </a:r>
            <a:endParaRPr lang="en-US" sz="800" kern="0" dirty="0">
              <a:solidFill>
                <a:srgbClr val="FFFFFF"/>
              </a:solidFill>
              <a:latin typeface="Arial"/>
              <a:sym typeface="Arial"/>
              <a:rtl val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64023" y="403148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5" name="Oval 94"/>
          <p:cNvSpPr/>
          <p:nvPr/>
        </p:nvSpPr>
        <p:spPr>
          <a:xfrm>
            <a:off x="3489718" y="4039347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7" name="Oval 96"/>
          <p:cNvSpPr/>
          <p:nvPr/>
        </p:nvSpPr>
        <p:spPr>
          <a:xfrm>
            <a:off x="4859769" y="406827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8" name="Oval 97"/>
          <p:cNvSpPr/>
          <p:nvPr/>
        </p:nvSpPr>
        <p:spPr>
          <a:xfrm>
            <a:off x="6161659" y="406827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9" name="Oval 98"/>
          <p:cNvSpPr/>
          <p:nvPr/>
        </p:nvSpPr>
        <p:spPr>
          <a:xfrm>
            <a:off x="7461325" y="4068273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</a:rPr>
              <a:t>OVS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7355" y="486086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666666"/>
                </a:solidFill>
                <a:latin typeface="Arial"/>
              </a:rPr>
              <a:t>3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474077" y="2394320"/>
            <a:ext cx="8156192" cy="1546745"/>
            <a:chOff x="474077" y="3192427"/>
            <a:chExt cx="8156192" cy="2062326"/>
          </a:xfrm>
        </p:grpSpPr>
        <p:grpSp>
          <p:nvGrpSpPr>
            <p:cNvPr id="6" name="Group 5"/>
            <p:cNvGrpSpPr/>
            <p:nvPr/>
          </p:nvGrpSpPr>
          <p:grpSpPr>
            <a:xfrm>
              <a:off x="513025" y="3192427"/>
              <a:ext cx="7994292" cy="1960237"/>
              <a:chOff x="1810335" y="3220357"/>
              <a:chExt cx="5518123" cy="1778000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828386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3709088" y="463641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5634928" y="4386951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634929" y="465274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773960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885605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869125" y="3314714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936191" y="331833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23" name="Straight Connector 22"/>
              <p:cNvCxnSpPr>
                <a:stCxn id="32" idx="0"/>
                <a:endCxn id="19" idx="2"/>
              </p:cNvCxnSpPr>
              <p:nvPr/>
            </p:nvCxnSpPr>
            <p:spPr>
              <a:xfrm flipV="1">
                <a:off x="2361161" y="3545122"/>
                <a:ext cx="768488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>
                <a:stCxn id="33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5" cy="82549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14" idx="0"/>
                <a:endCxn id="19" idx="2"/>
              </p:cNvCxnSpPr>
              <p:nvPr/>
            </p:nvCxnSpPr>
            <p:spPr>
              <a:xfrm flipH="1" flipV="1">
                <a:off x="3129649" y="3545122"/>
                <a:ext cx="54426" cy="109128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34" idx="0"/>
                <a:endCxn id="19" idx="2"/>
              </p:cNvCxnSpPr>
              <p:nvPr/>
            </p:nvCxnSpPr>
            <p:spPr>
              <a:xfrm flipH="1" flipV="1">
                <a:off x="3129649" y="3545122"/>
                <a:ext cx="935127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1968163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16" idx="0"/>
                <a:endCxn id="19" idx="2"/>
              </p:cNvCxnSpPr>
              <p:nvPr/>
            </p:nvCxnSpPr>
            <p:spPr>
              <a:xfrm flipH="1" flipV="1">
                <a:off x="3129649" y="3545122"/>
                <a:ext cx="2860968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endCxn id="19" idx="2"/>
              </p:cNvCxnSpPr>
              <p:nvPr/>
            </p:nvCxnSpPr>
            <p:spPr>
              <a:xfrm flipH="1" flipV="1">
                <a:off x="3129649" y="3545122"/>
                <a:ext cx="3739194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31"/>
              <p:cNvSpPr/>
              <p:nvPr/>
            </p:nvSpPr>
            <p:spPr>
              <a:xfrm>
                <a:off x="2005472" y="4376966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828385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3709087" y="4370619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cxnSp>
            <p:nvCxnSpPr>
              <p:cNvPr id="35" name="Straight Connector 34"/>
              <p:cNvCxnSpPr>
                <a:stCxn id="32" idx="0"/>
                <a:endCxn id="20" idx="2"/>
              </p:cNvCxnSpPr>
              <p:nvPr/>
            </p:nvCxnSpPr>
            <p:spPr>
              <a:xfrm flipV="1">
                <a:off x="2361161" y="3545122"/>
                <a:ext cx="1880133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0"/>
                <a:endCxn id="20" idx="2"/>
              </p:cNvCxnSpPr>
              <p:nvPr/>
            </p:nvCxnSpPr>
            <p:spPr>
              <a:xfrm flipV="1">
                <a:off x="3184074" y="3545122"/>
                <a:ext cx="1057220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4" idx="0"/>
                <a:endCxn id="20" idx="2"/>
              </p:cNvCxnSpPr>
              <p:nvPr/>
            </p:nvCxnSpPr>
            <p:spPr>
              <a:xfrm flipV="1">
                <a:off x="4064776" y="3545122"/>
                <a:ext cx="176518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85651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6" idx="0"/>
                <a:endCxn id="20" idx="2"/>
              </p:cNvCxnSpPr>
              <p:nvPr/>
            </p:nvCxnSpPr>
            <p:spPr>
              <a:xfrm flipH="1" flipV="1">
                <a:off x="4241294" y="3545122"/>
                <a:ext cx="174932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20" idx="2"/>
              </p:cNvCxnSpPr>
              <p:nvPr/>
            </p:nvCxnSpPr>
            <p:spPr>
              <a:xfrm flipH="1" flipV="1">
                <a:off x="4241294" y="3545122"/>
                <a:ext cx="2627549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2" idx="0"/>
                <a:endCxn id="21" idx="2"/>
              </p:cNvCxnSpPr>
              <p:nvPr/>
            </p:nvCxnSpPr>
            <p:spPr>
              <a:xfrm flipV="1">
                <a:off x="2361161" y="3541498"/>
                <a:ext cx="2863653" cy="8354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2" idx="0"/>
                <a:endCxn id="22" idx="2"/>
              </p:cNvCxnSpPr>
              <p:nvPr/>
            </p:nvCxnSpPr>
            <p:spPr>
              <a:xfrm flipV="1">
                <a:off x="2361161" y="3545122"/>
                <a:ext cx="3930719" cy="83184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33" idx="0"/>
                <a:endCxn id="21" idx="2"/>
              </p:cNvCxnSpPr>
              <p:nvPr/>
            </p:nvCxnSpPr>
            <p:spPr>
              <a:xfrm flipV="1">
                <a:off x="3184074" y="3541498"/>
                <a:ext cx="2040740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33" idx="0"/>
                <a:endCxn id="22" idx="2"/>
              </p:cNvCxnSpPr>
              <p:nvPr/>
            </p:nvCxnSpPr>
            <p:spPr>
              <a:xfrm flipV="1">
                <a:off x="3184074" y="3545122"/>
                <a:ext cx="3107806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34" idx="0"/>
                <a:endCxn id="21" idx="2"/>
              </p:cNvCxnSpPr>
              <p:nvPr/>
            </p:nvCxnSpPr>
            <p:spPr>
              <a:xfrm flipV="1">
                <a:off x="4064776" y="3541498"/>
                <a:ext cx="1160038" cy="82912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34" idx="0"/>
                <a:endCxn id="22" idx="2"/>
              </p:cNvCxnSpPr>
              <p:nvPr/>
            </p:nvCxnSpPr>
            <p:spPr>
              <a:xfrm flipV="1">
                <a:off x="4064776" y="3545122"/>
                <a:ext cx="2227104" cy="8254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endCxn id="21" idx="2"/>
              </p:cNvCxnSpPr>
              <p:nvPr/>
            </p:nvCxnSpPr>
            <p:spPr>
              <a:xfrm flipV="1">
                <a:off x="5097812" y="3541498"/>
                <a:ext cx="127002" cy="83728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endCxn id="22" idx="2"/>
              </p:cNvCxnSpPr>
              <p:nvPr/>
            </p:nvCxnSpPr>
            <p:spPr>
              <a:xfrm flipV="1">
                <a:off x="5097812" y="3545122"/>
                <a:ext cx="1194068" cy="8336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6" idx="0"/>
                <a:endCxn id="21" idx="2"/>
              </p:cNvCxnSpPr>
              <p:nvPr/>
            </p:nvCxnSpPr>
            <p:spPr>
              <a:xfrm flipH="1" flipV="1">
                <a:off x="5224814" y="3541498"/>
                <a:ext cx="765803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endCxn id="21" idx="2"/>
              </p:cNvCxnSpPr>
              <p:nvPr/>
            </p:nvCxnSpPr>
            <p:spPr>
              <a:xfrm flipH="1" flipV="1">
                <a:off x="5224814" y="3541498"/>
                <a:ext cx="1644029" cy="8454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2" idx="2"/>
                <a:endCxn id="16" idx="0"/>
              </p:cNvCxnSpPr>
              <p:nvPr/>
            </p:nvCxnSpPr>
            <p:spPr>
              <a:xfrm flipH="1">
                <a:off x="5990617" y="3545122"/>
                <a:ext cx="3012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2" idx="2"/>
              </p:cNvCxnSpPr>
              <p:nvPr/>
            </p:nvCxnSpPr>
            <p:spPr>
              <a:xfrm>
                <a:off x="6291880" y="3545122"/>
                <a:ext cx="576963" cy="84182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ounded Rectangle 54"/>
              <p:cNvSpPr/>
              <p:nvPr/>
            </p:nvSpPr>
            <p:spPr>
              <a:xfrm>
                <a:off x="1810335" y="3220357"/>
                <a:ext cx="5518123" cy="1778000"/>
              </a:xfrm>
              <a:prstGeom prst="roundRect">
                <a:avLst/>
              </a:prstGeom>
              <a:noFill/>
              <a:ln w="38100" cmpd="sng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4742125" y="4657405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4742124" y="4391613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2005473" y="4642758"/>
                <a:ext cx="711377" cy="226784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White Box</a:t>
                </a:r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474077" y="3291818"/>
              <a:ext cx="1434984" cy="1107980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Open Source</a:t>
              </a:r>
            </a:p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SDN-based</a:t>
              </a:r>
            </a:p>
            <a:p>
              <a:r>
                <a:rPr lang="en-US" sz="1600" b="1" dirty="0">
                  <a:solidFill>
                    <a:srgbClr val="000000"/>
                  </a:solidFill>
                  <a:latin typeface="Calibri"/>
                </a:rPr>
                <a:t>Bare-metal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7294410" y="4472284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294410" y="4776766"/>
              <a:ext cx="1030596" cy="25002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White Box</a:t>
              </a:r>
            </a:p>
          </p:txBody>
        </p:sp>
        <p:cxnSp>
          <p:nvCxnSpPr>
            <p:cNvPr id="96" name="Straight Connector 95"/>
            <p:cNvCxnSpPr>
              <a:stCxn id="77" idx="3"/>
            </p:cNvCxnSpPr>
            <p:nvPr/>
          </p:nvCxnSpPr>
          <p:spPr>
            <a:xfrm>
              <a:off x="8325006" y="4597298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339827" y="4929609"/>
              <a:ext cx="290442" cy="2125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493520" y="4717611"/>
              <a:ext cx="0" cy="53714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066800" y="5021654"/>
              <a:ext cx="0" cy="2330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ounded Rectangle 101"/>
          <p:cNvSpPr/>
          <p:nvPr/>
        </p:nvSpPr>
        <p:spPr>
          <a:xfrm>
            <a:off x="980659" y="1845963"/>
            <a:ext cx="6540230" cy="3140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/>
              </a:rPr>
              <a:t>ONOS Controller Cluster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8324" y="639536"/>
            <a:ext cx="888128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/>
              </a:rPr>
              <a:t>Need to think of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SDN Controller as Network Element (NE)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/>
              </a:rPr>
              <a:t>And like most networking solutions to redundancy, some SDN solutions do 1:1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>
                <a:solidFill>
                  <a:srgbClr val="FF0000"/>
                </a:solidFill>
                <a:latin typeface="Arial"/>
              </a:rPr>
              <a:t>ONOS</a:t>
            </a:r>
            <a:r>
              <a:rPr lang="en-US" sz="1400">
                <a:solidFill>
                  <a:srgbClr val="000000"/>
                </a:solidFill>
                <a:latin typeface="Arial"/>
              </a:rPr>
              <a:t> does much much more</a:t>
            </a:r>
          </a:p>
          <a:p>
            <a:pPr marL="1200150" lvl="2" indent="-285750"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3-way, 5-way, 7-way </a:t>
            </a:r>
            <a:r>
              <a:rPr lang="en-US" sz="1200">
                <a:solidFill>
                  <a:srgbClr val="FF0000"/>
                </a:solidFill>
                <a:latin typeface="Arial"/>
              </a:rPr>
              <a:t>redundancy</a:t>
            </a:r>
          </a:p>
          <a:p>
            <a:pPr marL="1200150" lvl="2" indent="-285750">
              <a:buFont typeface="Arial"/>
              <a:buChar char="•"/>
            </a:pPr>
            <a:r>
              <a:rPr lang="en-US" sz="1200">
                <a:solidFill>
                  <a:srgbClr val="FF0000"/>
                </a:solidFill>
                <a:latin typeface="Arial"/>
              </a:rPr>
              <a:t>Bonus: scales 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the same way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/>
              </a:rPr>
              <a:t>Spread instances around in DC racks – N-Way redundancy</a:t>
            </a:r>
          </a:p>
          <a:p>
            <a:pPr marL="1200150" lvl="2" indent="-285750"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Unlikely event that they all die simultaneously -  there are bigger issues if that happens</a:t>
            </a:r>
          </a:p>
          <a:p>
            <a:pPr marL="1200150" lvl="2" indent="-285750"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Can design for headless mode</a:t>
            </a:r>
          </a:p>
        </p:txBody>
      </p:sp>
    </p:spTree>
    <p:extLst>
      <p:ext uri="{BB962C8B-B14F-4D97-AF65-F5344CB8AC3E}">
        <p14:creationId xmlns:p14="http://schemas.microsoft.com/office/powerpoint/2010/main" val="2285390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4585E-6 4.11474E-6 L 0.00191 0.44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22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2" y="3180670"/>
            <a:ext cx="1030596" cy="1235256"/>
          </a:xfrm>
          <a:prstGeom prst="rect">
            <a:avLst/>
          </a:prstGeom>
        </p:spPr>
      </p:pic>
      <p:pic>
        <p:nvPicPr>
          <p:cNvPr id="67" name="Picture 6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65" y="3180670"/>
            <a:ext cx="1030596" cy="1235256"/>
          </a:xfrm>
          <a:prstGeom prst="rect">
            <a:avLst/>
          </a:prstGeom>
        </p:spPr>
      </p:pic>
      <p:pic>
        <p:nvPicPr>
          <p:cNvPr id="68" name="Picture 67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5" y="3180670"/>
            <a:ext cx="1030596" cy="1235256"/>
          </a:xfrm>
          <a:prstGeom prst="rect">
            <a:avLst/>
          </a:prstGeom>
        </p:spPr>
      </p:pic>
      <p:pic>
        <p:nvPicPr>
          <p:cNvPr id="69" name="Picture 68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8" y="3180670"/>
            <a:ext cx="1030596" cy="1235256"/>
          </a:xfrm>
          <a:prstGeom prst="rect">
            <a:avLst/>
          </a:prstGeom>
        </p:spPr>
      </p:pic>
      <p:pic>
        <p:nvPicPr>
          <p:cNvPr id="70" name="Picture 69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32" y="3166613"/>
            <a:ext cx="1030596" cy="1235256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ONOS N-Way Redundancy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64268" y="3248016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48576" y="3248016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11368" y="3248016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7420" y="3272596"/>
            <a:ext cx="901355" cy="3625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03806" y="3260306"/>
            <a:ext cx="952822" cy="3625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2694864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Left-Right Arrow 9"/>
          <p:cNvSpPr/>
          <p:nvPr/>
        </p:nvSpPr>
        <p:spPr>
          <a:xfrm>
            <a:off x="411002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5467361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Left-Right Arrow 11"/>
          <p:cNvSpPr/>
          <p:nvPr/>
        </p:nvSpPr>
        <p:spPr>
          <a:xfrm>
            <a:off x="676079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17865" y="125758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93342" y="1269879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9767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0064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90992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53540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Straight Connector 19"/>
          <p:cNvCxnSpPr>
            <a:stCxn id="15" idx="0"/>
            <a:endCxn id="13" idx="2"/>
          </p:cNvCxnSpPr>
          <p:nvPr/>
        </p:nvCxnSpPr>
        <p:spPr>
          <a:xfrm flipV="1">
            <a:off x="2537025" y="1435798"/>
            <a:ext cx="1088098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0"/>
            <a:endCxn id="14" idx="2"/>
          </p:cNvCxnSpPr>
          <p:nvPr/>
        </p:nvCxnSpPr>
        <p:spPr>
          <a:xfrm flipV="1">
            <a:off x="2537026" y="1448088"/>
            <a:ext cx="3063575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0"/>
            <a:endCxn id="13" idx="2"/>
          </p:cNvCxnSpPr>
          <p:nvPr/>
        </p:nvCxnSpPr>
        <p:spPr>
          <a:xfrm flipH="1" flipV="1">
            <a:off x="3625123" y="1435798"/>
            <a:ext cx="262199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6" idx="0"/>
            <a:endCxn id="14" idx="2"/>
          </p:cNvCxnSpPr>
          <p:nvPr/>
        </p:nvCxnSpPr>
        <p:spPr>
          <a:xfrm flipV="1">
            <a:off x="3887322" y="1448088"/>
            <a:ext cx="171327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2"/>
            <a:endCxn id="17" idx="0"/>
          </p:cNvCxnSpPr>
          <p:nvPr/>
        </p:nvCxnSpPr>
        <p:spPr>
          <a:xfrm>
            <a:off x="3625124" y="1435798"/>
            <a:ext cx="1673127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7" idx="0"/>
            <a:endCxn id="14" idx="2"/>
          </p:cNvCxnSpPr>
          <p:nvPr/>
        </p:nvCxnSpPr>
        <p:spPr>
          <a:xfrm flipV="1">
            <a:off x="5298250" y="1448088"/>
            <a:ext cx="302350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0"/>
            <a:endCxn id="14" idx="2"/>
          </p:cNvCxnSpPr>
          <p:nvPr/>
        </p:nvCxnSpPr>
        <p:spPr>
          <a:xfrm flipH="1" flipV="1">
            <a:off x="5600600" y="1448088"/>
            <a:ext cx="116019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8" idx="0"/>
            <a:endCxn id="13" idx="2"/>
          </p:cNvCxnSpPr>
          <p:nvPr/>
        </p:nvCxnSpPr>
        <p:spPr>
          <a:xfrm flipH="1" flipV="1">
            <a:off x="3625124" y="1435798"/>
            <a:ext cx="3135675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/>
          <p:cNvGrpSpPr/>
          <p:nvPr/>
        </p:nvGrpSpPr>
        <p:grpSpPr>
          <a:xfrm>
            <a:off x="2023442" y="2094557"/>
            <a:ext cx="2927920" cy="1153458"/>
            <a:chOff x="2023442" y="2792743"/>
            <a:chExt cx="2927920" cy="1537944"/>
          </a:xfrm>
        </p:grpSpPr>
        <p:cxnSp>
          <p:nvCxnSpPr>
            <p:cNvPr id="43" name="Straight Connector 42"/>
            <p:cNvCxnSpPr>
              <a:stCxn id="15" idx="2"/>
              <a:endCxn id="3" idx="0"/>
            </p:cNvCxnSpPr>
            <p:nvPr/>
          </p:nvCxnSpPr>
          <p:spPr>
            <a:xfrm flipH="1">
              <a:off x="2147198" y="2792743"/>
              <a:ext cx="38982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5" idx="2"/>
              <a:endCxn id="6" idx="0"/>
            </p:cNvCxnSpPr>
            <p:nvPr/>
          </p:nvCxnSpPr>
          <p:spPr>
            <a:xfrm>
              <a:off x="2537025" y="2792743"/>
              <a:ext cx="984850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5" idx="2"/>
              <a:endCxn id="7" idx="0"/>
            </p:cNvCxnSpPr>
            <p:nvPr/>
          </p:nvCxnSpPr>
          <p:spPr>
            <a:xfrm>
              <a:off x="2537025" y="2792743"/>
              <a:ext cx="241433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2248197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597352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942053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023442" y="393739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124364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370026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375223" y="1435797"/>
            <a:ext cx="2892874" cy="1836799"/>
            <a:chOff x="3375223" y="1914396"/>
            <a:chExt cx="2892874" cy="2449065"/>
          </a:xfrm>
        </p:grpSpPr>
        <p:cxnSp>
          <p:nvCxnSpPr>
            <p:cNvPr id="54" name="Straight Connector 53"/>
            <p:cNvCxnSpPr>
              <a:stCxn id="13" idx="2"/>
              <a:endCxn id="6" idx="0"/>
            </p:cNvCxnSpPr>
            <p:nvPr/>
          </p:nvCxnSpPr>
          <p:spPr>
            <a:xfrm flipH="1">
              <a:off x="3521875" y="1914396"/>
              <a:ext cx="103248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13" idx="2"/>
              <a:endCxn id="7" idx="0"/>
            </p:cNvCxnSpPr>
            <p:nvPr/>
          </p:nvCxnSpPr>
          <p:spPr>
            <a:xfrm>
              <a:off x="3625123" y="1914396"/>
              <a:ext cx="1326239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13" idx="2"/>
              <a:endCxn id="8" idx="0"/>
            </p:cNvCxnSpPr>
            <p:nvPr/>
          </p:nvCxnSpPr>
          <p:spPr>
            <a:xfrm>
              <a:off x="3625123" y="1914396"/>
              <a:ext cx="2642974" cy="2449065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3716578" y="236668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702152" y="393739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3375223" y="2366681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055378" y="236214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448838" y="3934113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761384" y="393323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951362" y="2094558"/>
            <a:ext cx="2770196" cy="1165748"/>
            <a:chOff x="4951362" y="2792743"/>
            <a:chExt cx="2770196" cy="1554331"/>
          </a:xfrm>
        </p:grpSpPr>
        <p:cxnSp>
          <p:nvCxnSpPr>
            <p:cNvPr id="131" name="Straight Connector 130"/>
            <p:cNvCxnSpPr>
              <a:stCxn id="18" idx="2"/>
              <a:endCxn id="9" idx="0"/>
            </p:cNvCxnSpPr>
            <p:nvPr/>
          </p:nvCxnSpPr>
          <p:spPr>
            <a:xfrm>
              <a:off x="6760798" y="2792743"/>
              <a:ext cx="819419" cy="155433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8" idx="2"/>
              <a:endCxn id="66" idx="0"/>
            </p:cNvCxnSpPr>
            <p:nvPr/>
          </p:nvCxnSpPr>
          <p:spPr>
            <a:xfrm flipH="1">
              <a:off x="6245500" y="2792743"/>
              <a:ext cx="515298" cy="1448150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8" idx="2"/>
              <a:endCxn id="7" idx="0"/>
            </p:cNvCxnSpPr>
            <p:nvPr/>
          </p:nvCxnSpPr>
          <p:spPr>
            <a:xfrm flipH="1">
              <a:off x="4951362" y="2792743"/>
              <a:ext cx="1809436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139"/>
            <p:cNvSpPr/>
            <p:nvPr/>
          </p:nvSpPr>
          <p:spPr>
            <a:xfrm>
              <a:off x="5040149" y="3936596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6204816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577432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6926714" y="302254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104158" y="3935324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7438875" y="393324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2179566" y="1448089"/>
            <a:ext cx="5361764" cy="1799927"/>
            <a:chOff x="2179566" y="1930784"/>
            <a:chExt cx="5361764" cy="2399903"/>
          </a:xfrm>
        </p:grpSpPr>
        <p:cxnSp>
          <p:nvCxnSpPr>
            <p:cNvPr id="148" name="Straight Connector 147"/>
            <p:cNvCxnSpPr>
              <a:stCxn id="14" idx="2"/>
              <a:endCxn id="6" idx="0"/>
            </p:cNvCxnSpPr>
            <p:nvPr/>
          </p:nvCxnSpPr>
          <p:spPr>
            <a:xfrm flipH="1">
              <a:off x="3521875" y="1930784"/>
              <a:ext cx="2078725" cy="2399903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" idx="2"/>
              <a:endCxn id="69" idx="0"/>
            </p:cNvCxnSpPr>
            <p:nvPr/>
          </p:nvCxnSpPr>
          <p:spPr>
            <a:xfrm flipH="1">
              <a:off x="2179566" y="1930784"/>
              <a:ext cx="3421034" cy="2310109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Rectangle 156"/>
            <p:cNvSpPr/>
            <p:nvPr/>
          </p:nvSpPr>
          <p:spPr>
            <a:xfrm>
              <a:off x="2386954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795160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cxnSp>
          <p:nvCxnSpPr>
            <p:cNvPr id="162" name="Straight Connector 161"/>
            <p:cNvCxnSpPr>
              <a:stCxn id="14" idx="2"/>
              <a:endCxn id="70" idx="0"/>
            </p:cNvCxnSpPr>
            <p:nvPr/>
          </p:nvCxnSpPr>
          <p:spPr>
            <a:xfrm>
              <a:off x="5600600" y="1930784"/>
              <a:ext cx="1940730" cy="2291366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/>
            <p:cNvSpPr/>
            <p:nvPr/>
          </p:nvSpPr>
          <p:spPr>
            <a:xfrm>
              <a:off x="5676077" y="211435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7026032" y="3925055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5326019" y="2114351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990992" y="211309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6382" y="1359761"/>
            <a:ext cx="27653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Switches simultaneously connect to several controller instances.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only 1 controller instance is master</a:t>
            </a:r>
            <a:r>
              <a:rPr lang="en-US" sz="110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several other instances are backups</a:t>
            </a:r>
          </a:p>
          <a:p>
            <a:endParaRPr lang="en-US" sz="110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is decided by controllers</a:t>
            </a: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Switches have no say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78959" y="2810182"/>
            <a:ext cx="15853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Controller instances simultaneously connect to several switches.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Any controller instance can be master </a:t>
            </a:r>
            <a:r>
              <a:rPr lang="en-US" sz="110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or </a:t>
            </a:r>
            <a:r>
              <a:rPr lang="en-US" sz="1100">
                <a:solidFill>
                  <a:srgbClr val="7F7F7F"/>
                </a:solidFill>
                <a:latin typeface="Arial"/>
              </a:rPr>
              <a:t>backup for any switch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718267" y="4516080"/>
            <a:ext cx="5590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8B81D2"/>
                </a:solidFill>
                <a:latin typeface="Arial"/>
              </a:rPr>
              <a:t>Spreading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mastership</a:t>
            </a:r>
            <a:r>
              <a:rPr lang="en-US" sz="1400">
                <a:solidFill>
                  <a:srgbClr val="8B81D2"/>
                </a:solidFill>
                <a:latin typeface="Arial"/>
              </a:rPr>
              <a:t> over controller instances contributes to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scale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3483782" y="591745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3483782" y="741535"/>
            <a:ext cx="282683" cy="1413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716578" y="557727"/>
            <a:ext cx="1226730" cy="474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Master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Backup</a:t>
            </a:r>
          </a:p>
        </p:txBody>
      </p:sp>
    </p:spTree>
    <p:extLst>
      <p:ext uri="{BB962C8B-B14F-4D97-AF65-F5344CB8AC3E}">
        <p14:creationId xmlns:p14="http://schemas.microsoft.com/office/powerpoint/2010/main" val="464702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  <p:bldP spid="1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2" y="3180670"/>
            <a:ext cx="1030596" cy="1235256"/>
          </a:xfrm>
          <a:prstGeom prst="rect">
            <a:avLst/>
          </a:prstGeom>
        </p:spPr>
      </p:pic>
      <p:pic>
        <p:nvPicPr>
          <p:cNvPr id="67" name="Picture 6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65" y="3180670"/>
            <a:ext cx="1030596" cy="1235256"/>
          </a:xfrm>
          <a:prstGeom prst="rect">
            <a:avLst/>
          </a:prstGeom>
        </p:spPr>
      </p:pic>
      <p:pic>
        <p:nvPicPr>
          <p:cNvPr id="68" name="Picture 67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75" y="3180670"/>
            <a:ext cx="1030596" cy="1235256"/>
          </a:xfrm>
          <a:prstGeom prst="rect">
            <a:avLst/>
          </a:prstGeom>
        </p:spPr>
      </p:pic>
      <p:pic>
        <p:nvPicPr>
          <p:cNvPr id="69" name="Picture 68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8" y="3180670"/>
            <a:ext cx="1030596" cy="1235256"/>
          </a:xfrm>
          <a:prstGeom prst="rect">
            <a:avLst/>
          </a:prstGeom>
        </p:spPr>
      </p:pic>
      <p:pic>
        <p:nvPicPr>
          <p:cNvPr id="70" name="Picture 69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32" y="3166613"/>
            <a:ext cx="1030596" cy="1235256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ONOS N-Way Redundancy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64268" y="3248016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48576" y="3248016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11368" y="3248016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7420" y="3272596"/>
            <a:ext cx="901355" cy="3625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03806" y="3260306"/>
            <a:ext cx="952822" cy="3625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2694864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Left-Right Arrow 9"/>
          <p:cNvSpPr/>
          <p:nvPr/>
        </p:nvSpPr>
        <p:spPr>
          <a:xfrm>
            <a:off x="411002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5467361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Left-Right Arrow 11"/>
          <p:cNvSpPr/>
          <p:nvPr/>
        </p:nvSpPr>
        <p:spPr>
          <a:xfrm>
            <a:off x="6760798" y="3370919"/>
            <a:ext cx="294968" cy="14224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17865" y="125758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93342" y="1269879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29767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0064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90992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53540" y="1916348"/>
            <a:ext cx="614516" cy="178209"/>
          </a:xfrm>
          <a:prstGeom prst="rect">
            <a:avLst/>
          </a:prstGeom>
          <a:solidFill>
            <a:srgbClr val="E0E0E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Straight Connector 19"/>
          <p:cNvCxnSpPr>
            <a:stCxn id="15" idx="0"/>
            <a:endCxn id="13" idx="2"/>
          </p:cNvCxnSpPr>
          <p:nvPr/>
        </p:nvCxnSpPr>
        <p:spPr>
          <a:xfrm flipV="1">
            <a:off x="2537025" y="1435798"/>
            <a:ext cx="1088098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0"/>
            <a:endCxn id="14" idx="2"/>
          </p:cNvCxnSpPr>
          <p:nvPr/>
        </p:nvCxnSpPr>
        <p:spPr>
          <a:xfrm flipV="1">
            <a:off x="2537026" y="1448088"/>
            <a:ext cx="3063575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0"/>
            <a:endCxn id="13" idx="2"/>
          </p:cNvCxnSpPr>
          <p:nvPr/>
        </p:nvCxnSpPr>
        <p:spPr>
          <a:xfrm flipH="1" flipV="1">
            <a:off x="3625123" y="1435798"/>
            <a:ext cx="262199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6" idx="0"/>
            <a:endCxn id="14" idx="2"/>
          </p:cNvCxnSpPr>
          <p:nvPr/>
        </p:nvCxnSpPr>
        <p:spPr>
          <a:xfrm flipV="1">
            <a:off x="3887322" y="1448088"/>
            <a:ext cx="171327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2"/>
            <a:endCxn id="17" idx="0"/>
          </p:cNvCxnSpPr>
          <p:nvPr/>
        </p:nvCxnSpPr>
        <p:spPr>
          <a:xfrm>
            <a:off x="3625124" y="1435798"/>
            <a:ext cx="1673127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7" idx="0"/>
            <a:endCxn id="14" idx="2"/>
          </p:cNvCxnSpPr>
          <p:nvPr/>
        </p:nvCxnSpPr>
        <p:spPr>
          <a:xfrm flipV="1">
            <a:off x="5298250" y="1448088"/>
            <a:ext cx="302350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0"/>
            <a:endCxn id="14" idx="2"/>
          </p:cNvCxnSpPr>
          <p:nvPr/>
        </p:nvCxnSpPr>
        <p:spPr>
          <a:xfrm flipH="1" flipV="1">
            <a:off x="5600600" y="1448088"/>
            <a:ext cx="1160198" cy="468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8" idx="0"/>
            <a:endCxn id="13" idx="2"/>
          </p:cNvCxnSpPr>
          <p:nvPr/>
        </p:nvCxnSpPr>
        <p:spPr>
          <a:xfrm flipH="1" flipV="1">
            <a:off x="3625124" y="1435798"/>
            <a:ext cx="3135675" cy="4805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/>
          <p:cNvGrpSpPr/>
          <p:nvPr/>
        </p:nvGrpSpPr>
        <p:grpSpPr>
          <a:xfrm>
            <a:off x="2023442" y="2094557"/>
            <a:ext cx="2927920" cy="1153458"/>
            <a:chOff x="2023442" y="2792743"/>
            <a:chExt cx="2927920" cy="1537944"/>
          </a:xfrm>
        </p:grpSpPr>
        <p:cxnSp>
          <p:nvCxnSpPr>
            <p:cNvPr id="43" name="Straight Connector 42"/>
            <p:cNvCxnSpPr>
              <a:stCxn id="15" idx="2"/>
              <a:endCxn id="3" idx="0"/>
            </p:cNvCxnSpPr>
            <p:nvPr/>
          </p:nvCxnSpPr>
          <p:spPr>
            <a:xfrm flipH="1">
              <a:off x="2147198" y="2792743"/>
              <a:ext cx="38982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5" idx="2"/>
              <a:endCxn id="6" idx="0"/>
            </p:cNvCxnSpPr>
            <p:nvPr/>
          </p:nvCxnSpPr>
          <p:spPr>
            <a:xfrm>
              <a:off x="2537025" y="2792743"/>
              <a:ext cx="984850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5" idx="2"/>
              <a:endCxn id="7" idx="0"/>
            </p:cNvCxnSpPr>
            <p:nvPr/>
          </p:nvCxnSpPr>
          <p:spPr>
            <a:xfrm>
              <a:off x="2537025" y="2792743"/>
              <a:ext cx="2414337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2248197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597352" y="301642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023442" y="393739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124364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397355" y="1435797"/>
            <a:ext cx="2870743" cy="1836799"/>
            <a:chOff x="3397354" y="1914396"/>
            <a:chExt cx="2870743" cy="2449065"/>
          </a:xfrm>
        </p:grpSpPr>
        <p:cxnSp>
          <p:nvCxnSpPr>
            <p:cNvPr id="54" name="Straight Connector 53"/>
            <p:cNvCxnSpPr>
              <a:stCxn id="13" idx="2"/>
              <a:endCxn id="6" idx="0"/>
            </p:cNvCxnSpPr>
            <p:nvPr/>
          </p:nvCxnSpPr>
          <p:spPr>
            <a:xfrm flipH="1">
              <a:off x="3521875" y="1914396"/>
              <a:ext cx="103248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13" idx="2"/>
              <a:endCxn id="7" idx="0"/>
            </p:cNvCxnSpPr>
            <p:nvPr/>
          </p:nvCxnSpPr>
          <p:spPr>
            <a:xfrm>
              <a:off x="3625123" y="1914396"/>
              <a:ext cx="1326239" cy="241629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13" idx="2"/>
              <a:endCxn id="8" idx="0"/>
            </p:cNvCxnSpPr>
            <p:nvPr/>
          </p:nvCxnSpPr>
          <p:spPr>
            <a:xfrm>
              <a:off x="3625123" y="1914396"/>
              <a:ext cx="2642974" cy="2449065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3397354" y="236668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055378" y="2362147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761384" y="393323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951363" y="2094558"/>
            <a:ext cx="2628855" cy="1165748"/>
            <a:chOff x="4951362" y="2792743"/>
            <a:chExt cx="2628855" cy="1554331"/>
          </a:xfrm>
        </p:grpSpPr>
        <p:cxnSp>
          <p:nvCxnSpPr>
            <p:cNvPr id="131" name="Straight Connector 130"/>
            <p:cNvCxnSpPr>
              <a:stCxn id="18" idx="2"/>
              <a:endCxn id="9" idx="0"/>
            </p:cNvCxnSpPr>
            <p:nvPr/>
          </p:nvCxnSpPr>
          <p:spPr>
            <a:xfrm>
              <a:off x="6760798" y="2792743"/>
              <a:ext cx="819419" cy="1554331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stCxn id="18" idx="2"/>
              <a:endCxn id="66" idx="0"/>
            </p:cNvCxnSpPr>
            <p:nvPr/>
          </p:nvCxnSpPr>
          <p:spPr>
            <a:xfrm flipH="1">
              <a:off x="6245500" y="2792743"/>
              <a:ext cx="515298" cy="1448150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>
              <a:stCxn id="18" idx="2"/>
              <a:endCxn id="7" idx="0"/>
            </p:cNvCxnSpPr>
            <p:nvPr/>
          </p:nvCxnSpPr>
          <p:spPr>
            <a:xfrm flipH="1">
              <a:off x="4951362" y="2792743"/>
              <a:ext cx="1809436" cy="1537944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ectangle 141"/>
            <p:cNvSpPr/>
            <p:nvPr/>
          </p:nvSpPr>
          <p:spPr>
            <a:xfrm>
              <a:off x="6591960" y="3016429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2179566" y="1448089"/>
            <a:ext cx="5361764" cy="1799927"/>
            <a:chOff x="2179566" y="1930784"/>
            <a:chExt cx="5361764" cy="2399903"/>
          </a:xfrm>
        </p:grpSpPr>
        <p:cxnSp>
          <p:nvCxnSpPr>
            <p:cNvPr id="148" name="Straight Connector 147"/>
            <p:cNvCxnSpPr>
              <a:stCxn id="14" idx="2"/>
              <a:endCxn id="6" idx="0"/>
            </p:cNvCxnSpPr>
            <p:nvPr/>
          </p:nvCxnSpPr>
          <p:spPr>
            <a:xfrm flipH="1">
              <a:off x="3521875" y="1930784"/>
              <a:ext cx="2078725" cy="2399903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4" idx="2"/>
              <a:endCxn id="69" idx="0"/>
            </p:cNvCxnSpPr>
            <p:nvPr/>
          </p:nvCxnSpPr>
          <p:spPr>
            <a:xfrm flipH="1">
              <a:off x="2179566" y="1930784"/>
              <a:ext cx="3421034" cy="2310109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/>
            <p:cNvSpPr/>
            <p:nvPr/>
          </p:nvSpPr>
          <p:spPr>
            <a:xfrm>
              <a:off x="3795160" y="3937399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  <p:cxnSp>
          <p:nvCxnSpPr>
            <p:cNvPr id="162" name="Straight Connector 161"/>
            <p:cNvCxnSpPr>
              <a:stCxn id="14" idx="2"/>
              <a:endCxn id="70" idx="0"/>
            </p:cNvCxnSpPr>
            <p:nvPr/>
          </p:nvCxnSpPr>
          <p:spPr>
            <a:xfrm>
              <a:off x="5600600" y="1930784"/>
              <a:ext cx="1940730" cy="2291366"/>
            </a:xfrm>
            <a:prstGeom prst="line">
              <a:avLst/>
            </a:prstGeom>
            <a:ln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/>
            <p:cNvSpPr/>
            <p:nvPr/>
          </p:nvSpPr>
          <p:spPr>
            <a:xfrm>
              <a:off x="5010461" y="2114351"/>
              <a:ext cx="282683" cy="1884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M</a:t>
              </a: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5326019" y="2114351"/>
              <a:ext cx="282683" cy="1884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000">
                  <a:solidFill>
                    <a:srgbClr val="FFFFFF"/>
                  </a:solidFill>
                  <a:latin typeface="Arial"/>
                </a:rPr>
                <a:t>B</a:t>
              </a:r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6382" y="1359761"/>
            <a:ext cx="2765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Switches simultaneously connect to several controller instances.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only 1 controller instance is master</a:t>
            </a:r>
            <a:r>
              <a:rPr lang="en-US" sz="110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several other instances are backups</a:t>
            </a:r>
          </a:p>
          <a:p>
            <a:endParaRPr lang="en-US" sz="110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is decided by controllers</a:t>
            </a:r>
          </a:p>
          <a:p>
            <a:r>
              <a:rPr lang="en-US" sz="1100">
                <a:solidFill>
                  <a:srgbClr val="666666">
                    <a:lumMod val="75000"/>
                  </a:srgbClr>
                </a:solidFill>
                <a:latin typeface="Arial"/>
              </a:rPr>
              <a:t>Switches have no say</a:t>
            </a:r>
          </a:p>
          <a:p>
            <a:endParaRPr lang="en-US" sz="1100">
              <a:solidFill>
                <a:srgbClr val="666666">
                  <a:lumMod val="75000"/>
                </a:srgbClr>
              </a:solidFill>
              <a:latin typeface="Arial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78959" y="2810182"/>
            <a:ext cx="15853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8B81D2"/>
                </a:solidFill>
                <a:latin typeface="Arial"/>
              </a:rPr>
              <a:t>Controller instances simultaneously connect to several switches.</a:t>
            </a:r>
          </a:p>
          <a:p>
            <a:r>
              <a:rPr lang="en-US" sz="1100">
                <a:solidFill>
                  <a:srgbClr val="FF0000"/>
                </a:solidFill>
                <a:latin typeface="Arial"/>
              </a:rPr>
              <a:t>Any controller instance can be master </a:t>
            </a:r>
            <a:r>
              <a:rPr lang="en-US" sz="110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or </a:t>
            </a:r>
            <a:r>
              <a:rPr lang="en-US" sz="1100">
                <a:solidFill>
                  <a:srgbClr val="7F7F7F"/>
                </a:solidFill>
                <a:latin typeface="Arial"/>
              </a:rPr>
              <a:t>backup for any switch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718259" y="4516080"/>
            <a:ext cx="5732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8B81D2"/>
                </a:solidFill>
                <a:latin typeface="Arial"/>
              </a:rPr>
              <a:t>Spreading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mastership</a:t>
            </a:r>
            <a:r>
              <a:rPr lang="en-US" sz="1400">
                <a:solidFill>
                  <a:srgbClr val="8B81D2"/>
                </a:solidFill>
                <a:latin typeface="Arial"/>
              </a:rPr>
              <a:t> over controller instances contributes to 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scale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3483782" y="591745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3483782" y="741535"/>
            <a:ext cx="282683" cy="1413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716578" y="557727"/>
            <a:ext cx="122673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Master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Backup</a:t>
            </a:r>
          </a:p>
          <a:p>
            <a:pPr>
              <a:lnSpc>
                <a:spcPct val="120000"/>
              </a:lnSpc>
            </a:pPr>
            <a:r>
              <a:rPr lang="en-US" sz="1050">
                <a:solidFill>
                  <a:srgbClr val="000000"/>
                </a:solidFill>
                <a:latin typeface="Arial"/>
              </a:rPr>
              <a:t>= Retry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483782" y="891842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2" name="Multiply 1"/>
          <p:cNvSpPr/>
          <p:nvPr/>
        </p:nvSpPr>
        <p:spPr>
          <a:xfrm>
            <a:off x="7103806" y="3189908"/>
            <a:ext cx="914400" cy="461392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Multiply 78"/>
          <p:cNvSpPr/>
          <p:nvPr/>
        </p:nvSpPr>
        <p:spPr>
          <a:xfrm>
            <a:off x="4482874" y="3189908"/>
            <a:ext cx="914400" cy="461392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717686" y="1775336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916538" y="2262322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268098" y="2268782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454272" y="2949929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170858" y="2953049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641303" y="1585763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923106" y="2265920"/>
            <a:ext cx="282683" cy="14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338851" y="2950187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923106" y="1458199"/>
            <a:ext cx="21414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Losing controller instances </a:t>
            </a:r>
            <a:r>
              <a:rPr lang="en-US" sz="1100">
                <a:solidFill>
                  <a:srgbClr val="FF0000"/>
                </a:solidFill>
                <a:latin typeface="Arial"/>
              </a:rPr>
              <a:t>redistributes</a:t>
            </a:r>
            <a:r>
              <a:rPr lang="en-US" sz="1100">
                <a:solidFill>
                  <a:srgbClr val="8B81D2"/>
                </a:solidFill>
                <a:latin typeface="Arial"/>
              </a:rPr>
              <a:t> switch mastership</a:t>
            </a:r>
            <a:endParaRPr lang="en-US" sz="11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580217" y="2097899"/>
            <a:ext cx="15230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Switches continue to </a:t>
            </a:r>
            <a:r>
              <a:rPr lang="en-US" sz="1100">
                <a:solidFill>
                  <a:srgbClr val="FF0000"/>
                </a:solidFill>
                <a:latin typeface="Arial"/>
              </a:rPr>
              <a:t>retry</a:t>
            </a:r>
            <a:r>
              <a:rPr lang="en-US" sz="1100">
                <a:solidFill>
                  <a:srgbClr val="8B81D2"/>
                </a:solidFill>
                <a:latin typeface="Arial"/>
              </a:rPr>
              <a:t> lost connections</a:t>
            </a:r>
            <a:endParaRPr lang="en-US" sz="1100">
              <a:solidFill>
                <a:srgbClr val="7F7F7F"/>
              </a:solidFill>
              <a:latin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018206" y="2880658"/>
            <a:ext cx="112579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Management watchdog can </a:t>
            </a:r>
            <a:r>
              <a:rPr lang="en-US" sz="1100">
                <a:solidFill>
                  <a:srgbClr val="FF0000"/>
                </a:solidFill>
                <a:latin typeface="Arial"/>
              </a:rPr>
              <a:t>reboot</a:t>
            </a:r>
            <a:r>
              <a:rPr lang="en-US" sz="1100">
                <a:solidFill>
                  <a:srgbClr val="8B81D2"/>
                </a:solidFill>
                <a:latin typeface="Arial"/>
              </a:rPr>
              <a:t> lost</a:t>
            </a:r>
          </a:p>
          <a:p>
            <a:pPr algn="r"/>
            <a:r>
              <a:rPr lang="en-US" sz="1100">
                <a:solidFill>
                  <a:srgbClr val="8B81D2"/>
                </a:solidFill>
                <a:latin typeface="Arial"/>
              </a:rPr>
              <a:t>controller instances</a:t>
            </a:r>
            <a:endParaRPr lang="en-US" sz="1100">
              <a:solidFill>
                <a:srgbClr val="7F7F7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925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State </a:t>
            </a:r>
            <a:r>
              <a:rPr lang="en-US" sz="3200" b="1" dirty="0" smtClean="0">
                <a:solidFill>
                  <a:srgbClr val="3A81BA"/>
                </a:solidFill>
                <a:latin typeface="Calibri"/>
                <a:cs typeface="Calibri"/>
              </a:rPr>
              <a:t>Synch: Authoritative State</a:t>
            </a:r>
            <a:endParaRPr lang="en-US" sz="3200" b="1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42742" y="3351906"/>
            <a:ext cx="5970801" cy="1151881"/>
            <a:chOff x="2229767" y="1676784"/>
            <a:chExt cx="4838289" cy="1115959"/>
          </a:xfrm>
        </p:grpSpPr>
        <p:sp>
          <p:nvSpPr>
            <p:cNvPr id="4" name="Rectangle 3"/>
            <p:cNvSpPr/>
            <p:nvPr/>
          </p:nvSpPr>
          <p:spPr>
            <a:xfrm>
              <a:off x="3317865" y="1676784"/>
              <a:ext cx="614516" cy="237612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293342" y="1693172"/>
              <a:ext cx="614516" cy="237612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229767" y="2555131"/>
              <a:ext cx="614516" cy="237612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580064" y="2555131"/>
              <a:ext cx="614516" cy="237612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90992" y="2555131"/>
              <a:ext cx="614516" cy="237612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53540" y="2555131"/>
              <a:ext cx="614516" cy="237612"/>
            </a:xfrm>
            <a:prstGeom prst="rect">
              <a:avLst/>
            </a:prstGeom>
            <a:solidFill>
              <a:srgbClr val="E0E0E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11" name="Straight Connector 10"/>
            <p:cNvCxnSpPr>
              <a:stCxn id="7" idx="0"/>
              <a:endCxn id="4" idx="2"/>
            </p:cNvCxnSpPr>
            <p:nvPr/>
          </p:nvCxnSpPr>
          <p:spPr>
            <a:xfrm flipV="1">
              <a:off x="2537025" y="1914396"/>
              <a:ext cx="1088098" cy="64073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" idx="0"/>
              <a:endCxn id="6" idx="2"/>
            </p:cNvCxnSpPr>
            <p:nvPr/>
          </p:nvCxnSpPr>
          <p:spPr>
            <a:xfrm flipV="1">
              <a:off x="2537025" y="1930784"/>
              <a:ext cx="3063575" cy="62434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8" idx="0"/>
              <a:endCxn id="4" idx="2"/>
            </p:cNvCxnSpPr>
            <p:nvPr/>
          </p:nvCxnSpPr>
          <p:spPr>
            <a:xfrm flipH="1" flipV="1">
              <a:off x="3625123" y="1914396"/>
              <a:ext cx="262199" cy="64073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" idx="0"/>
              <a:endCxn id="6" idx="2"/>
            </p:cNvCxnSpPr>
            <p:nvPr/>
          </p:nvCxnSpPr>
          <p:spPr>
            <a:xfrm flipV="1">
              <a:off x="3887322" y="1930784"/>
              <a:ext cx="1713278" cy="62434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4" idx="2"/>
              <a:endCxn id="9" idx="0"/>
            </p:cNvCxnSpPr>
            <p:nvPr/>
          </p:nvCxnSpPr>
          <p:spPr>
            <a:xfrm>
              <a:off x="3625123" y="1914396"/>
              <a:ext cx="1673127" cy="64073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9" idx="0"/>
              <a:endCxn id="6" idx="2"/>
            </p:cNvCxnSpPr>
            <p:nvPr/>
          </p:nvCxnSpPr>
          <p:spPr>
            <a:xfrm flipV="1">
              <a:off x="5298250" y="1930784"/>
              <a:ext cx="302350" cy="62434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0" idx="0"/>
              <a:endCxn id="6" idx="2"/>
            </p:cNvCxnSpPr>
            <p:nvPr/>
          </p:nvCxnSpPr>
          <p:spPr>
            <a:xfrm flipH="1" flipV="1">
              <a:off x="5600600" y="1930784"/>
              <a:ext cx="1160198" cy="62434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0" idx="0"/>
              <a:endCxn id="4" idx="2"/>
            </p:cNvCxnSpPr>
            <p:nvPr/>
          </p:nvCxnSpPr>
          <p:spPr>
            <a:xfrm flipH="1" flipV="1">
              <a:off x="3625123" y="1914396"/>
              <a:ext cx="3135675" cy="64073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ounded Rectangle 18"/>
          <p:cNvSpPr/>
          <p:nvPr/>
        </p:nvSpPr>
        <p:spPr>
          <a:xfrm>
            <a:off x="2966521" y="1492691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44394" y="762293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17866" y="2103888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149923" y="1492691"/>
            <a:ext cx="901355" cy="3625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16931" y="2111173"/>
            <a:ext cx="952822" cy="3625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5</a:t>
            </a:r>
          </a:p>
        </p:txBody>
      </p:sp>
      <p:cxnSp>
        <p:nvCxnSpPr>
          <p:cNvPr id="28" name="Straight Connector 27"/>
          <p:cNvCxnSpPr>
            <a:stCxn id="20" idx="2"/>
            <a:endCxn id="19" idx="0"/>
          </p:cNvCxnSpPr>
          <p:nvPr/>
        </p:nvCxnSpPr>
        <p:spPr>
          <a:xfrm flipH="1">
            <a:off x="3449451" y="1124857"/>
            <a:ext cx="1068242" cy="367834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0" idx="2"/>
            <a:endCxn id="22" idx="0"/>
          </p:cNvCxnSpPr>
          <p:nvPr/>
        </p:nvCxnSpPr>
        <p:spPr>
          <a:xfrm>
            <a:off x="4517694" y="1124857"/>
            <a:ext cx="1082907" cy="367834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2" idx="1"/>
            <a:endCxn id="19" idx="3"/>
          </p:cNvCxnSpPr>
          <p:nvPr/>
        </p:nvCxnSpPr>
        <p:spPr>
          <a:xfrm flipH="1">
            <a:off x="3932382" y="1673973"/>
            <a:ext cx="1217541" cy="0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2" idx="2"/>
            <a:endCxn id="23" idx="0"/>
          </p:cNvCxnSpPr>
          <p:nvPr/>
        </p:nvCxnSpPr>
        <p:spPr>
          <a:xfrm flipH="1">
            <a:off x="5293342" y="1855255"/>
            <a:ext cx="307258" cy="255917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1" idx="0"/>
            <a:endCxn id="19" idx="2"/>
          </p:cNvCxnSpPr>
          <p:nvPr/>
        </p:nvCxnSpPr>
        <p:spPr>
          <a:xfrm flipH="1" flipV="1">
            <a:off x="3449451" y="1855254"/>
            <a:ext cx="308408" cy="248633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0" idx="2"/>
            <a:endCxn id="21" idx="0"/>
          </p:cNvCxnSpPr>
          <p:nvPr/>
        </p:nvCxnSpPr>
        <p:spPr>
          <a:xfrm flipH="1">
            <a:off x="3757859" y="1124857"/>
            <a:ext cx="759834" cy="979031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20" idx="2"/>
            <a:endCxn id="23" idx="0"/>
          </p:cNvCxnSpPr>
          <p:nvPr/>
        </p:nvCxnSpPr>
        <p:spPr>
          <a:xfrm>
            <a:off x="4517694" y="1124857"/>
            <a:ext cx="775649" cy="986315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23" idx="1"/>
            <a:endCxn id="21" idx="3"/>
          </p:cNvCxnSpPr>
          <p:nvPr/>
        </p:nvCxnSpPr>
        <p:spPr>
          <a:xfrm flipH="1" flipV="1">
            <a:off x="4197853" y="2285170"/>
            <a:ext cx="619079" cy="7285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22032" y="2936968"/>
            <a:ext cx="8222555" cy="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" y="3545162"/>
            <a:ext cx="3234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 err="1" smtClean="0">
                <a:solidFill>
                  <a:srgbClr val="8BAB42"/>
                </a:solidFill>
                <a:latin typeface="Arial"/>
              </a:rPr>
              <a:t>Liveness</a:t>
            </a:r>
            <a:r>
              <a:rPr lang="en-US" sz="1400" b="1" dirty="0" smtClean="0">
                <a:solidFill>
                  <a:srgbClr val="8BAB42"/>
                </a:solidFill>
                <a:latin typeface="Arial"/>
              </a:rPr>
              <a:t> information (up/down)</a:t>
            </a:r>
          </a:p>
          <a:p>
            <a:pPr marL="285750" indent="-285750">
              <a:buFont typeface="Arial"/>
              <a:buChar char="•"/>
            </a:pPr>
            <a:r>
              <a:rPr lang="en-US" sz="1400" b="1" dirty="0">
                <a:solidFill>
                  <a:srgbClr val="8BAB42"/>
                </a:solidFill>
                <a:latin typeface="Arial"/>
              </a:rPr>
              <a:t>S</a:t>
            </a:r>
            <a:r>
              <a:rPr lang="en-US" sz="1400" b="1" dirty="0" smtClean="0">
                <a:solidFill>
                  <a:srgbClr val="8BAB42"/>
                </a:solidFill>
                <a:latin typeface="Arial"/>
              </a:rPr>
              <a:t>tatistics</a:t>
            </a:r>
            <a:endParaRPr lang="en-US" sz="1400" b="1" dirty="0">
              <a:solidFill>
                <a:srgbClr val="8BAB42"/>
              </a:solidFill>
              <a:latin typeface="Arial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395811" y="628644"/>
            <a:ext cx="25716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State: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Network Topology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666666">
                    <a:lumMod val="75000"/>
                  </a:srgbClr>
                </a:solidFill>
                <a:latin typeface="Arial"/>
              </a:rPr>
              <a:t>Network Configuration</a:t>
            </a:r>
            <a:endParaRPr lang="en-US" sz="1600" dirty="0" smtClean="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Mastership Assignment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FlowRules / Groups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Resource Allocations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666666">
                    <a:lumMod val="75000"/>
                  </a:srgbClr>
                </a:solidFill>
                <a:latin typeface="Arial"/>
              </a:rPr>
              <a:t>Intents</a:t>
            </a:r>
            <a:endParaRPr lang="en-US" sz="1600" dirty="0" smtClean="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And many more</a:t>
            </a:r>
          </a:p>
          <a:p>
            <a:endParaRPr lang="en-US" sz="1600" dirty="0">
              <a:solidFill>
                <a:srgbClr val="666666">
                  <a:lumMod val="75000"/>
                </a:srgbClr>
              </a:solidFill>
              <a:latin typeface="Arial"/>
            </a:endParaRPr>
          </a:p>
        </p:txBody>
      </p:sp>
      <p:sp>
        <p:nvSpPr>
          <p:cNvPr id="77" name="Up Arrow 76"/>
          <p:cNvSpPr/>
          <p:nvPr/>
        </p:nvSpPr>
        <p:spPr>
          <a:xfrm>
            <a:off x="3932381" y="2625109"/>
            <a:ext cx="409604" cy="673700"/>
          </a:xfrm>
          <a:prstGeom prst="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49748" y="2996690"/>
            <a:ext cx="1136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8BAB42"/>
                </a:solidFill>
                <a:latin typeface="Arial"/>
              </a:rPr>
              <a:t>Observe</a:t>
            </a:r>
            <a:endParaRPr lang="en-US" sz="1400" b="1" dirty="0">
              <a:solidFill>
                <a:srgbClr val="8BAB42"/>
              </a:solidFill>
              <a:latin typeface="Arial"/>
            </a:endParaRPr>
          </a:p>
        </p:txBody>
      </p:sp>
      <p:sp>
        <p:nvSpPr>
          <p:cNvPr id="79" name="Up Arrow 78"/>
          <p:cNvSpPr/>
          <p:nvPr/>
        </p:nvSpPr>
        <p:spPr>
          <a:xfrm rot="10800000">
            <a:off x="4837653" y="2655893"/>
            <a:ext cx="409604" cy="673700"/>
          </a:xfrm>
          <a:prstGeom prst="up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76412" y="2996690"/>
            <a:ext cx="2124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D07576"/>
                </a:solidFill>
                <a:latin typeface="Arial"/>
              </a:rPr>
              <a:t>Program/Enforce</a:t>
            </a:r>
            <a:endParaRPr lang="en-US" sz="1400" b="1" dirty="0">
              <a:solidFill>
                <a:srgbClr val="D07576"/>
              </a:solidFill>
              <a:latin typeface="Arial"/>
            </a:endParaRPr>
          </a:p>
        </p:txBody>
      </p:sp>
      <p:cxnSp>
        <p:nvCxnSpPr>
          <p:cNvPr id="81" name="Straight Connector 80"/>
          <p:cNvCxnSpPr>
            <a:stCxn id="23" idx="0"/>
            <a:endCxn id="19" idx="3"/>
          </p:cNvCxnSpPr>
          <p:nvPr/>
        </p:nvCxnSpPr>
        <p:spPr>
          <a:xfrm flipH="1" flipV="1">
            <a:off x="3932382" y="1673973"/>
            <a:ext cx="1360961" cy="437199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21" idx="0"/>
            <a:endCxn id="22" idx="1"/>
          </p:cNvCxnSpPr>
          <p:nvPr/>
        </p:nvCxnSpPr>
        <p:spPr>
          <a:xfrm flipV="1">
            <a:off x="3757860" y="1673974"/>
            <a:ext cx="1392063" cy="429914"/>
          </a:xfrm>
          <a:prstGeom prst="line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Double Bracket 86"/>
          <p:cNvSpPr/>
          <p:nvPr/>
        </p:nvSpPr>
        <p:spPr>
          <a:xfrm>
            <a:off x="2811158" y="750677"/>
            <a:ext cx="3424151" cy="1862816"/>
          </a:xfrm>
          <a:prstGeom prst="bracket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64264" y="647944"/>
            <a:ext cx="24599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ONOS instances &amp; apps </a:t>
            </a:r>
            <a:r>
              <a:rPr lang="en-US" sz="1400" b="1" dirty="0" smtClean="0">
                <a:solidFill>
                  <a:srgbClr val="3A81BA"/>
                </a:solidFill>
                <a:latin typeface="Arial"/>
              </a:rPr>
              <a:t>actively synchronize </a:t>
            </a:r>
            <a:r>
              <a:rPr lang="en-US" sz="14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with each other using </a:t>
            </a:r>
            <a:r>
              <a:rPr lang="en-US" sz="1400" dirty="0" smtClean="0">
                <a:solidFill>
                  <a:srgbClr val="000000"/>
                </a:solidFill>
                <a:latin typeface="Arial"/>
              </a:rPr>
              <a:t>state-of-the-art, fault-tolerant distributed systems algorithms</a:t>
            </a:r>
          </a:p>
          <a:p>
            <a:endParaRPr lang="en-US" sz="1400" dirty="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4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To the external world the cluster behaves like a </a:t>
            </a:r>
            <a:r>
              <a:rPr lang="en-US" sz="1400" b="1" dirty="0" smtClean="0">
                <a:solidFill>
                  <a:srgbClr val="3A81BA"/>
                </a:solidFill>
                <a:latin typeface="Arial"/>
              </a:rPr>
              <a:t>single logical entity</a:t>
            </a:r>
          </a:p>
          <a:p>
            <a:endParaRPr lang="en-US" sz="1400" dirty="0" smtClean="0">
              <a:solidFill>
                <a:srgbClr val="666666">
                  <a:lumMod val="75000"/>
                </a:srgbClr>
              </a:solidFill>
              <a:latin typeface="Arial"/>
            </a:endParaRPr>
          </a:p>
          <a:p>
            <a:r>
              <a:rPr lang="en-US" sz="1400" dirty="0" smtClean="0">
                <a:solidFill>
                  <a:srgbClr val="666666">
                    <a:lumMod val="75000"/>
                  </a:srgbClr>
                </a:solidFill>
                <a:latin typeface="Arial"/>
              </a:rPr>
              <a:t> </a:t>
            </a:r>
            <a:endParaRPr lang="en-US" sz="1400" dirty="0">
              <a:solidFill>
                <a:srgbClr val="666666">
                  <a:lumMod val="75000"/>
                </a:srgbClr>
              </a:solidFill>
              <a:latin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55185" y="3329593"/>
            <a:ext cx="19649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 err="1" smtClean="0">
                <a:solidFill>
                  <a:srgbClr val="963334">
                    <a:lumMod val="60000"/>
                    <a:lumOff val="40000"/>
                  </a:srgbClr>
                </a:solidFill>
                <a:latin typeface="Arial"/>
              </a:rPr>
              <a:t>FlowRules</a:t>
            </a:r>
          </a:p>
          <a:p>
            <a:pPr marL="285750" indent="-285750">
              <a:buFont typeface="Arial"/>
              <a:buChar char="•"/>
            </a:pPr>
            <a:r>
              <a:rPr lang="en-US" sz="1400" b="1" dirty="0" err="1">
                <a:solidFill>
                  <a:srgbClr val="963334">
                    <a:lumMod val="60000"/>
                    <a:lumOff val="40000"/>
                  </a:srgbClr>
                </a:solidFill>
                <a:latin typeface="Arial"/>
              </a:rPr>
              <a:t>Groups</a:t>
            </a:r>
          </a:p>
          <a:p>
            <a:pPr marL="285750" indent="-285750">
              <a:buFont typeface="Arial"/>
              <a:buChar char="•"/>
            </a:pPr>
            <a:r>
              <a:rPr lang="en-US" sz="1400" b="1" dirty="0" err="1">
                <a:solidFill>
                  <a:srgbClr val="963334">
                    <a:lumMod val="60000"/>
                    <a:lumOff val="40000"/>
                  </a:srgbClr>
                </a:solidFill>
                <a:latin typeface="Arial"/>
              </a:rPr>
              <a:t>Virtual Ports</a:t>
            </a:r>
          </a:p>
          <a:p>
            <a:pPr marL="285750" indent="-285750">
              <a:buFont typeface="Arial"/>
              <a:buChar char="•"/>
            </a:pPr>
            <a:r>
              <a:rPr lang="en-US" sz="1400" b="1" dirty="0" err="1">
                <a:solidFill>
                  <a:srgbClr val="963334">
                    <a:lumMod val="60000"/>
                    <a:lumOff val="40000"/>
                  </a:srgbClr>
                </a:solidFill>
                <a:latin typeface="Arial"/>
              </a:rPr>
              <a:t>Mastership</a:t>
            </a:r>
            <a:endParaRPr lang="en-US" sz="1400" b="1" dirty="0">
              <a:solidFill>
                <a:srgbClr val="963334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1939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ONOS </a:t>
            </a:r>
            <a:r>
              <a:rPr lang="en-US" sz="3200" b="1" dirty="0" smtClean="0">
                <a:solidFill>
                  <a:srgbClr val="3A81BA"/>
                </a:solidFill>
                <a:latin typeface="Calibri"/>
                <a:cs typeface="Calibri"/>
              </a:rPr>
              <a:t>Cluster Features</a:t>
            </a:r>
            <a:endParaRPr lang="en-US" sz="3200" b="1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0516" y="675968"/>
            <a:ext cx="8111614" cy="4134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Failures are the rule not exception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All critical information is </a:t>
            </a: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3-way replicated and persisted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. Simple configuration change to enable even higher degrees of replication (if needed).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Logically consistent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view of replicated state via state of the art </a:t>
            </a: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distributed consensus</a:t>
            </a:r>
            <a:r>
              <a:rPr lang="en-US" sz="1600" dirty="0" smtClean="0">
                <a:solidFill>
                  <a:srgbClr val="800000"/>
                </a:solidFill>
                <a:latin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and synchronization protocols.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Raft Consensus</a:t>
            </a:r>
            <a:r>
              <a:rPr lang="en-US" sz="1600" dirty="0" smtClean="0">
                <a:solidFill>
                  <a:srgbClr val="800000"/>
                </a:solidFill>
                <a:latin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for Resources, Mastership, Network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Config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, </a:t>
            </a:r>
            <a:r>
              <a:rPr lang="is-IS" sz="1600" dirty="0" smtClean="0">
                <a:solidFill>
                  <a:srgbClr val="000000"/>
                </a:solidFill>
                <a:latin typeface="Arial"/>
              </a:rPr>
              <a:t>…</a:t>
            </a:r>
            <a:endParaRPr lang="en-US" sz="1600" dirty="0" smtClean="0">
              <a:solidFill>
                <a:srgbClr val="000000"/>
              </a:solidFill>
              <a:latin typeface="Arial"/>
            </a:endParaRP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Primary/Backup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for Flow Rules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 b="1" smtClean="0">
                <a:solidFill>
                  <a:srgbClr val="800000"/>
                </a:solidFill>
                <a:latin typeface="Arial"/>
              </a:rPr>
              <a:t>Optimistic </a:t>
            </a: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Replication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for Topology, Data plane stats, </a:t>
            </a:r>
            <a:r>
              <a:rPr lang="is-IS" sz="1600" dirty="0" smtClean="0">
                <a:solidFill>
                  <a:srgbClr val="000000"/>
                </a:solidFill>
                <a:latin typeface="Arial"/>
              </a:rPr>
              <a:t>…</a:t>
            </a:r>
            <a:endParaRPr lang="en-US" sz="16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Failure handling is </a:t>
            </a: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fully automated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Workload is </a:t>
            </a:r>
            <a:r>
              <a:rPr lang="en-US" sz="1600" b="1" dirty="0" smtClean="0">
                <a:solidFill>
                  <a:srgbClr val="800000"/>
                </a:solidFill>
                <a:latin typeface="Arial"/>
              </a:rPr>
              <a:t>evenly distributed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. When one node fails, others take over its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</a:rPr>
              <a:t>responsibilities</a:t>
            </a:r>
            <a:endParaRPr lang="en-US" sz="1600" b="1" dirty="0">
              <a:solidFill>
                <a:srgbClr val="8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2867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071" y="639488"/>
            <a:ext cx="8111614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Example Disaggregated Network</a:t>
            </a:r>
            <a:endParaRPr lang="en-US" sz="240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rgbClr val="963334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High Availability in Disaggregated Networks</a:t>
            </a:r>
            <a:endParaRPr lang="en-US" sz="2400" b="1">
              <a:solidFill>
                <a:srgbClr val="96333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Control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Data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Combined data-plane &amp; control-plane failure recovery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Dual-homing servers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vRouter HA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Headless fabric</a:t>
            </a:r>
            <a:endParaRPr lang="en-US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42566" y="874533"/>
            <a:ext cx="2626279" cy="874275"/>
            <a:chOff x="3869112" y="1820222"/>
            <a:chExt cx="5073549" cy="1460905"/>
          </a:xfrm>
        </p:grpSpPr>
        <p:sp>
          <p:nvSpPr>
            <p:cNvPr id="8" name="Rounded Rectangle 7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8" name="Straight Connector 17"/>
            <p:cNvCxnSpPr>
              <a:stCxn id="27" idx="0"/>
              <a:endCxn id="14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Straight Connector 18"/>
            <p:cNvCxnSpPr>
              <a:stCxn id="8" idx="0"/>
              <a:endCxn id="14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Straight Connector 19"/>
            <p:cNvCxnSpPr>
              <a:stCxn id="28" idx="0"/>
              <a:endCxn id="14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Straight Connector 20"/>
            <p:cNvCxnSpPr>
              <a:stCxn id="9" idx="0"/>
              <a:endCxn id="14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Straight Connector 21"/>
            <p:cNvCxnSpPr>
              <a:stCxn id="29" idx="0"/>
              <a:endCxn id="14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Straight Connector 22"/>
            <p:cNvCxnSpPr>
              <a:stCxn id="10" idx="0"/>
              <a:endCxn id="14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Straight Connector 23"/>
            <p:cNvCxnSpPr>
              <a:endCxn id="14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Straight Connector 24"/>
            <p:cNvCxnSpPr>
              <a:stCxn id="11" idx="0"/>
              <a:endCxn id="14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6" name="Straight Connector 25"/>
            <p:cNvCxnSpPr>
              <a:stCxn id="37" idx="0"/>
              <a:endCxn id="14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7" name="Rounded Rectangle 26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0" name="Straight Connector 29"/>
            <p:cNvCxnSpPr>
              <a:stCxn id="27" idx="0"/>
              <a:endCxn id="15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1" name="Straight Connector 30"/>
            <p:cNvCxnSpPr>
              <a:stCxn id="37" idx="2"/>
              <a:endCxn id="15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/>
            <p:cNvCxnSpPr>
              <a:stCxn id="28" idx="0"/>
              <a:endCxn id="15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>
              <a:stCxn id="29" idx="0"/>
              <a:endCxn id="15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Straight Connector 33"/>
            <p:cNvCxnSpPr>
              <a:endCxn id="15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stCxn id="11" idx="0"/>
              <a:endCxn id="15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Straight Connector 35"/>
            <p:cNvCxnSpPr>
              <a:stCxn id="37" idx="0"/>
              <a:endCxn id="15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7" name="Rounded Rectangle 36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8" name="Straight Connector 37"/>
            <p:cNvCxnSpPr>
              <a:stCxn id="27" idx="0"/>
              <a:endCxn id="16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/>
            <p:cNvCxnSpPr>
              <a:stCxn id="27" idx="0"/>
              <a:endCxn id="17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stCxn id="28" idx="0"/>
              <a:endCxn id="16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8" idx="0"/>
              <a:endCxn id="17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29" idx="0"/>
              <a:endCxn id="16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3" name="Straight Connector 42"/>
            <p:cNvCxnSpPr>
              <a:stCxn id="29" idx="0"/>
              <a:endCxn id="17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Connector 43"/>
            <p:cNvCxnSpPr>
              <a:endCxn id="16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5" name="Straight Connector 44"/>
            <p:cNvCxnSpPr>
              <a:endCxn id="17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Connector 45"/>
            <p:cNvCxnSpPr>
              <a:stCxn id="11" idx="0"/>
              <a:endCxn id="16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37" idx="0"/>
              <a:endCxn id="16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17" idx="2"/>
              <a:endCxn id="11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Straight Connector 48"/>
            <p:cNvCxnSpPr>
              <a:stCxn id="17" idx="2"/>
              <a:endCxn id="37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" name="Rounded Rectangle 49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261653" y="1120093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92441" y="639488"/>
            <a:ext cx="5130249" cy="122366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387230" y="3308549"/>
            <a:ext cx="5910314" cy="1545661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567643" y="2798899"/>
            <a:ext cx="4512473" cy="50965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4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4495E-6 3.93584E-6 L -1.44495E-6 -0.08791 " pathEditMode="relative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Data Plane Failures – Losing a Link</a:t>
            </a:r>
          </a:p>
        </p:txBody>
      </p:sp>
      <p:sp>
        <p:nvSpPr>
          <p:cNvPr id="3" name="Rectangle 2"/>
          <p:cNvSpPr/>
          <p:nvPr/>
        </p:nvSpPr>
        <p:spPr>
          <a:xfrm>
            <a:off x="1805462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4511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8132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9483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stCxn id="3" idx="0"/>
            <a:endCxn id="6" idx="2"/>
          </p:cNvCxnSpPr>
          <p:nvPr/>
        </p:nvCxnSpPr>
        <p:spPr>
          <a:xfrm flipV="1">
            <a:off x="2570490" y="1910329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" idx="0"/>
            <a:endCxn id="7" idx="2"/>
          </p:cNvCxnSpPr>
          <p:nvPr/>
        </p:nvCxnSpPr>
        <p:spPr>
          <a:xfrm flipV="1">
            <a:off x="2570491" y="1910329"/>
            <a:ext cx="2774021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0"/>
            <a:endCxn id="6" idx="2"/>
          </p:cNvCxnSpPr>
          <p:nvPr/>
        </p:nvCxnSpPr>
        <p:spPr>
          <a:xfrm flipH="1" flipV="1">
            <a:off x="3403161" y="1910329"/>
            <a:ext cx="2706379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0"/>
            <a:endCxn id="7" idx="2"/>
          </p:cNvCxnSpPr>
          <p:nvPr/>
        </p:nvCxnSpPr>
        <p:spPr>
          <a:xfrm flipH="1" flipV="1">
            <a:off x="5344511" y="1910329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Donut 23"/>
          <p:cNvSpPr/>
          <p:nvPr/>
        </p:nvSpPr>
        <p:spPr>
          <a:xfrm>
            <a:off x="2382589" y="2747106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Donut 24"/>
          <p:cNvSpPr/>
          <p:nvPr/>
        </p:nvSpPr>
        <p:spPr>
          <a:xfrm>
            <a:off x="5243794" y="2747106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5243" y="2681027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68188" y="2697223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28" name="Multiply 27"/>
          <p:cNvSpPr/>
          <p:nvPr/>
        </p:nvSpPr>
        <p:spPr>
          <a:xfrm>
            <a:off x="3846686" y="2340667"/>
            <a:ext cx="321503" cy="218531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2899457" y="2943651"/>
            <a:ext cx="947228" cy="79759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335519" y="3741250"/>
            <a:ext cx="1575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Port removed by hardware due to loss of signal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6109539" y="2340667"/>
            <a:ext cx="584458" cy="552765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39834" y="2073484"/>
            <a:ext cx="1874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Port removed by fabric-control app on ONOS</a:t>
            </a:r>
          </a:p>
        </p:txBody>
      </p:sp>
    </p:spTree>
    <p:extLst>
      <p:ext uri="{BB962C8B-B14F-4D97-AF65-F5344CB8AC3E}">
        <p14:creationId xmlns:p14="http://schemas.microsoft.com/office/powerpoint/2010/main" val="3857415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Data Plane Failures – Losing a Link</a:t>
            </a:r>
          </a:p>
        </p:txBody>
      </p:sp>
      <p:sp>
        <p:nvSpPr>
          <p:cNvPr id="3" name="Rectangle 2"/>
          <p:cNvSpPr/>
          <p:nvPr/>
        </p:nvSpPr>
        <p:spPr>
          <a:xfrm>
            <a:off x="1805462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4511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8132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9483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stCxn id="3" idx="0"/>
            <a:endCxn id="6" idx="2"/>
          </p:cNvCxnSpPr>
          <p:nvPr/>
        </p:nvCxnSpPr>
        <p:spPr>
          <a:xfrm flipV="1">
            <a:off x="2570490" y="1910329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692900" y="1910330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6" idx="2"/>
          </p:cNvCxnSpPr>
          <p:nvPr/>
        </p:nvCxnSpPr>
        <p:spPr>
          <a:xfrm flipH="1" flipV="1">
            <a:off x="3403160" y="1910329"/>
            <a:ext cx="227335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5375111" y="1910329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onut 11"/>
          <p:cNvSpPr/>
          <p:nvPr/>
        </p:nvSpPr>
        <p:spPr>
          <a:xfrm>
            <a:off x="2382589" y="2747106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Donut 12"/>
          <p:cNvSpPr/>
          <p:nvPr/>
        </p:nvSpPr>
        <p:spPr>
          <a:xfrm>
            <a:off x="5208626" y="2812170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5243" y="2681027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2194" y="2747106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35519" y="3741250"/>
            <a:ext cx="1575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Port removed by hardware due to loss of signal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429572" y="1910329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5531154" y="1910330"/>
            <a:ext cx="772678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53010" y="1910330"/>
            <a:ext cx="229078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3637652" y="1910330"/>
            <a:ext cx="2314268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ultiply 15"/>
          <p:cNvSpPr/>
          <p:nvPr/>
        </p:nvSpPr>
        <p:spPr>
          <a:xfrm>
            <a:off x="3846686" y="2462497"/>
            <a:ext cx="230916" cy="218531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Donut 40"/>
          <p:cNvSpPr/>
          <p:nvPr/>
        </p:nvSpPr>
        <p:spPr>
          <a:xfrm>
            <a:off x="2977368" y="2042768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28964" y="1973944"/>
            <a:ext cx="1116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83613" y="1973944"/>
            <a:ext cx="133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5" name="Donut 44"/>
          <p:cNvSpPr/>
          <p:nvPr/>
        </p:nvSpPr>
        <p:spPr>
          <a:xfrm>
            <a:off x="3651810" y="2029684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Donut 45"/>
          <p:cNvSpPr/>
          <p:nvPr/>
        </p:nvSpPr>
        <p:spPr>
          <a:xfrm>
            <a:off x="4539243" y="2029684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Donut 46"/>
          <p:cNvSpPr/>
          <p:nvPr/>
        </p:nvSpPr>
        <p:spPr>
          <a:xfrm>
            <a:off x="5375111" y="2029684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3182517" y="2942299"/>
            <a:ext cx="664168" cy="79895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8" idx="0"/>
          </p:cNvCxnSpPr>
          <p:nvPr/>
        </p:nvCxnSpPr>
        <p:spPr>
          <a:xfrm flipV="1">
            <a:off x="4123501" y="2170152"/>
            <a:ext cx="673227" cy="157109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719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41" grpId="0" animBg="1"/>
      <p:bldP spid="45" grpId="0" animBg="1"/>
      <p:bldP spid="46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Data Plane Failures – Losing a Spine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1805462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4511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638132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9483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stCxn id="3" idx="0"/>
            <a:endCxn id="6" idx="2"/>
          </p:cNvCxnSpPr>
          <p:nvPr/>
        </p:nvCxnSpPr>
        <p:spPr>
          <a:xfrm flipV="1">
            <a:off x="2570490" y="1910329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" idx="0"/>
            <a:endCxn id="7" idx="2"/>
          </p:cNvCxnSpPr>
          <p:nvPr/>
        </p:nvCxnSpPr>
        <p:spPr>
          <a:xfrm flipV="1">
            <a:off x="2570491" y="1910329"/>
            <a:ext cx="2774021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0"/>
            <a:endCxn id="6" idx="2"/>
          </p:cNvCxnSpPr>
          <p:nvPr/>
        </p:nvCxnSpPr>
        <p:spPr>
          <a:xfrm flipH="1" flipV="1">
            <a:off x="3403161" y="1910329"/>
            <a:ext cx="2706379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0"/>
            <a:endCxn id="7" idx="2"/>
          </p:cNvCxnSpPr>
          <p:nvPr/>
        </p:nvCxnSpPr>
        <p:spPr>
          <a:xfrm flipH="1" flipV="1">
            <a:off x="5344511" y="1910329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Donut 23"/>
          <p:cNvSpPr/>
          <p:nvPr/>
        </p:nvSpPr>
        <p:spPr>
          <a:xfrm>
            <a:off x="2382589" y="2747106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Donut 24"/>
          <p:cNvSpPr/>
          <p:nvPr/>
        </p:nvSpPr>
        <p:spPr>
          <a:xfrm>
            <a:off x="5243794" y="2747106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5243" y="2681027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68188" y="2697223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28" name="Multiply 27"/>
          <p:cNvSpPr/>
          <p:nvPr/>
        </p:nvSpPr>
        <p:spPr>
          <a:xfrm>
            <a:off x="4963624" y="1376685"/>
            <a:ext cx="761774" cy="576299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2899457" y="2943651"/>
            <a:ext cx="947228" cy="79759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335519" y="3741250"/>
            <a:ext cx="1575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Port removed by hardware due to loss of signal</a:t>
            </a:r>
          </a:p>
        </p:txBody>
      </p:sp>
      <p:cxnSp>
        <p:nvCxnSpPr>
          <p:cNvPr id="20" name="Straight Arrow Connector 19"/>
          <p:cNvCxnSpPr>
            <a:stCxn id="31" idx="0"/>
          </p:cNvCxnSpPr>
          <p:nvPr/>
        </p:nvCxnSpPr>
        <p:spPr>
          <a:xfrm flipV="1">
            <a:off x="4123501" y="2909223"/>
            <a:ext cx="1889621" cy="83202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713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Data Plane Failures – Losing a Leaf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85243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65283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38132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9483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29" name="Straight Connector 28"/>
          <p:cNvCxnSpPr>
            <a:endCxn id="22" idx="2"/>
          </p:cNvCxnSpPr>
          <p:nvPr/>
        </p:nvCxnSpPr>
        <p:spPr>
          <a:xfrm flipV="1">
            <a:off x="2815300" y="1910329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692900" y="1910330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2" idx="2"/>
          </p:cNvCxnSpPr>
          <p:nvPr/>
        </p:nvCxnSpPr>
        <p:spPr>
          <a:xfrm flipH="1" flipV="1">
            <a:off x="3403160" y="1910329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5375111" y="1910329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Donut 34"/>
          <p:cNvSpPr/>
          <p:nvPr/>
        </p:nvSpPr>
        <p:spPr>
          <a:xfrm>
            <a:off x="2344865" y="2838579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Donut 35"/>
          <p:cNvSpPr/>
          <p:nvPr/>
        </p:nvSpPr>
        <p:spPr>
          <a:xfrm>
            <a:off x="5600007" y="2812170"/>
            <a:ext cx="708853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85243" y="2681027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02194" y="2747106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1262" y="4462556"/>
            <a:ext cx="1575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Port removed by hardware due to loss of signal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2429572" y="1910329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5208626" y="1910330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2931999" y="1910329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3637652" y="1910330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Donut 44"/>
          <p:cNvSpPr/>
          <p:nvPr/>
        </p:nvSpPr>
        <p:spPr>
          <a:xfrm>
            <a:off x="2977368" y="2042768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28964" y="1973944"/>
            <a:ext cx="1116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83613" y="1973944"/>
            <a:ext cx="133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8" name="Donut 47"/>
          <p:cNvSpPr/>
          <p:nvPr/>
        </p:nvSpPr>
        <p:spPr>
          <a:xfrm>
            <a:off x="3549732" y="2029684"/>
            <a:ext cx="527871" cy="140468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Donut 48"/>
          <p:cNvSpPr/>
          <p:nvPr/>
        </p:nvSpPr>
        <p:spPr>
          <a:xfrm>
            <a:off x="4539243" y="2029684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5125690" y="2042768"/>
            <a:ext cx="558471" cy="114300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1" name="Straight Arrow Connector 50"/>
          <p:cNvCxnSpPr>
            <a:stCxn id="39" idx="0"/>
            <a:endCxn id="49" idx="5"/>
          </p:cNvCxnSpPr>
          <p:nvPr/>
        </p:nvCxnSpPr>
        <p:spPr>
          <a:xfrm flipV="1">
            <a:off x="4539244" y="2138413"/>
            <a:ext cx="363435" cy="2324143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 flipV="1">
            <a:off x="3389434" y="2170152"/>
            <a:ext cx="986529" cy="229240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1377047" y="3665728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688774" y="3665728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58" name="Donut 57"/>
          <p:cNvSpPr/>
          <p:nvPr/>
        </p:nvSpPr>
        <p:spPr>
          <a:xfrm>
            <a:off x="2794654" y="3495601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Donut 58"/>
          <p:cNvSpPr/>
          <p:nvPr/>
        </p:nvSpPr>
        <p:spPr>
          <a:xfrm>
            <a:off x="5095817" y="3495601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Multiply 43"/>
          <p:cNvSpPr/>
          <p:nvPr/>
        </p:nvSpPr>
        <p:spPr>
          <a:xfrm>
            <a:off x="1823794" y="3617824"/>
            <a:ext cx="605778" cy="576955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1553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5" grpId="0" animBg="1"/>
      <p:bldP spid="48" grpId="0" animBg="1"/>
      <p:bldP spid="49" grpId="0" animBg="1"/>
      <p:bldP spid="50" grpId="0" animBg="1"/>
      <p:bldP spid="58" grpId="0" animBg="1"/>
      <p:bldP spid="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Data Plane Failures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38132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9483" y="1497185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29" name="Straight Connector 28"/>
          <p:cNvCxnSpPr>
            <a:endCxn id="22" idx="2"/>
          </p:cNvCxnSpPr>
          <p:nvPr/>
        </p:nvCxnSpPr>
        <p:spPr>
          <a:xfrm flipV="1">
            <a:off x="2815300" y="1910329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692900" y="1910330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2" idx="2"/>
          </p:cNvCxnSpPr>
          <p:nvPr/>
        </p:nvCxnSpPr>
        <p:spPr>
          <a:xfrm flipH="1" flipV="1">
            <a:off x="3403160" y="1910329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5375111" y="1910329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Donut 34"/>
          <p:cNvSpPr/>
          <p:nvPr/>
        </p:nvSpPr>
        <p:spPr>
          <a:xfrm>
            <a:off x="2366388" y="2862793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Donut 35"/>
          <p:cNvSpPr/>
          <p:nvPr/>
        </p:nvSpPr>
        <p:spPr>
          <a:xfrm>
            <a:off x="5567721" y="2828313"/>
            <a:ext cx="708853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85243" y="2681027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02194" y="2747106"/>
            <a:ext cx="1040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2429572" y="1910329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5208626" y="1910330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2931999" y="1910329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3637652" y="1910330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Donut 44"/>
          <p:cNvSpPr/>
          <p:nvPr/>
        </p:nvSpPr>
        <p:spPr>
          <a:xfrm>
            <a:off x="3031178" y="2042768"/>
            <a:ext cx="425792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28964" y="1973944"/>
            <a:ext cx="1116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83613" y="1973944"/>
            <a:ext cx="133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ECMP groups</a:t>
            </a:r>
          </a:p>
        </p:txBody>
      </p:sp>
      <p:sp>
        <p:nvSpPr>
          <p:cNvPr id="48" name="Donut 47"/>
          <p:cNvSpPr/>
          <p:nvPr/>
        </p:nvSpPr>
        <p:spPr>
          <a:xfrm>
            <a:off x="3549732" y="2029684"/>
            <a:ext cx="527871" cy="140468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Donut 48"/>
          <p:cNvSpPr/>
          <p:nvPr/>
        </p:nvSpPr>
        <p:spPr>
          <a:xfrm>
            <a:off x="4369533" y="2029684"/>
            <a:ext cx="595503" cy="127384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5125690" y="2042768"/>
            <a:ext cx="558471" cy="114300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2794654" y="3495601"/>
            <a:ext cx="594779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Donut 58"/>
          <p:cNvSpPr/>
          <p:nvPr/>
        </p:nvSpPr>
        <p:spPr>
          <a:xfrm>
            <a:off x="5095816" y="3495601"/>
            <a:ext cx="697696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2515663" y="1910330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2515664" y="1918280"/>
            <a:ext cx="2287435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2870842" y="1960057"/>
            <a:ext cx="587861" cy="1761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793825" y="1927771"/>
            <a:ext cx="2193691" cy="192803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1377047" y="3665728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H="1" flipV="1">
            <a:off x="3512512" y="1911628"/>
            <a:ext cx="2281000" cy="20776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5296454" y="1911629"/>
            <a:ext cx="480148" cy="187994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688774" y="3665728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H="1" flipV="1">
            <a:off x="3564050" y="1943915"/>
            <a:ext cx="2383120" cy="110217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5473701" y="1927771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765283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85243" y="3012509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7936" y="4220170"/>
            <a:ext cx="87230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latin typeface="Arial"/>
              </a:rPr>
              <a:t>With dual-ToRs, dual-uplinks to same spine, and the use of hash-groups, </a:t>
            </a:r>
          </a:p>
          <a:p>
            <a:pPr algn="ctr"/>
            <a:r>
              <a:rPr lang="en-US">
                <a:solidFill>
                  <a:srgbClr val="8B81D2">
                    <a:lumMod val="75000"/>
                  </a:srgbClr>
                </a:solidFill>
                <a:latin typeface="Arial"/>
              </a:rPr>
              <a:t>all single data-plane failures </a:t>
            </a:r>
            <a:r>
              <a:rPr lang="en-US">
                <a:solidFill>
                  <a:srgbClr val="000000"/>
                </a:solidFill>
                <a:latin typeface="Arial"/>
              </a:rPr>
              <a:t>can be handled</a:t>
            </a:r>
            <a:r>
              <a:rPr lang="en-US">
                <a:solidFill>
                  <a:srgbClr val="5243BB"/>
                </a:solidFill>
                <a:latin typeface="Arial"/>
              </a:rPr>
              <a:t> entirely in hardware </a:t>
            </a:r>
            <a:r>
              <a:rPr lang="en-US">
                <a:solidFill>
                  <a:srgbClr val="000000"/>
                </a:solidFill>
                <a:latin typeface="Arial"/>
              </a:rPr>
              <a:t>without the involvement of the controller</a:t>
            </a:r>
          </a:p>
        </p:txBody>
      </p:sp>
    </p:spTree>
    <p:extLst>
      <p:ext uri="{BB962C8B-B14F-4D97-AF65-F5344CB8AC3E}">
        <p14:creationId xmlns:p14="http://schemas.microsoft.com/office/powerpoint/2010/main" val="226418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5" grpId="0" animBg="1"/>
      <p:bldP spid="48" grpId="0" animBg="1"/>
      <p:bldP spid="49" grpId="0" animBg="1"/>
      <p:bldP spid="50" grpId="0" animBg="1"/>
      <p:bldP spid="58" grpId="0" animBg="1"/>
      <p:bldP spid="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071" y="639488"/>
            <a:ext cx="8111614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Example Disaggregated Network</a:t>
            </a:r>
            <a:endParaRPr lang="en-US" sz="240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rgbClr val="963334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High Availability in Disaggregated Networks</a:t>
            </a:r>
            <a:endParaRPr lang="en-US" sz="2400" b="1">
              <a:solidFill>
                <a:srgbClr val="96333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Control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Data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Combined data-plane &amp; control-plane failure recovery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Dual-homing servers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vRouter HA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Headless fabric</a:t>
            </a:r>
            <a:endParaRPr lang="en-US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42566" y="874533"/>
            <a:ext cx="2626279" cy="874275"/>
            <a:chOff x="3869112" y="1820222"/>
            <a:chExt cx="5073549" cy="1460905"/>
          </a:xfrm>
        </p:grpSpPr>
        <p:sp>
          <p:nvSpPr>
            <p:cNvPr id="8" name="Rounded Rectangle 7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8" name="Straight Connector 17"/>
            <p:cNvCxnSpPr>
              <a:stCxn id="27" idx="0"/>
              <a:endCxn id="14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Straight Connector 18"/>
            <p:cNvCxnSpPr>
              <a:stCxn id="8" idx="0"/>
              <a:endCxn id="14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Straight Connector 19"/>
            <p:cNvCxnSpPr>
              <a:stCxn id="28" idx="0"/>
              <a:endCxn id="14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Straight Connector 20"/>
            <p:cNvCxnSpPr>
              <a:stCxn id="9" idx="0"/>
              <a:endCxn id="14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Straight Connector 21"/>
            <p:cNvCxnSpPr>
              <a:stCxn id="29" idx="0"/>
              <a:endCxn id="14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Straight Connector 22"/>
            <p:cNvCxnSpPr>
              <a:stCxn id="10" idx="0"/>
              <a:endCxn id="14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Straight Connector 23"/>
            <p:cNvCxnSpPr>
              <a:endCxn id="14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Straight Connector 24"/>
            <p:cNvCxnSpPr>
              <a:stCxn id="11" idx="0"/>
              <a:endCxn id="14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6" name="Straight Connector 25"/>
            <p:cNvCxnSpPr>
              <a:stCxn id="37" idx="0"/>
              <a:endCxn id="14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7" name="Rounded Rectangle 26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0" name="Straight Connector 29"/>
            <p:cNvCxnSpPr>
              <a:stCxn id="27" idx="0"/>
              <a:endCxn id="15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1" name="Straight Connector 30"/>
            <p:cNvCxnSpPr>
              <a:stCxn id="37" idx="2"/>
              <a:endCxn id="15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/>
            <p:cNvCxnSpPr>
              <a:stCxn id="28" idx="0"/>
              <a:endCxn id="15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>
              <a:stCxn id="29" idx="0"/>
              <a:endCxn id="15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Straight Connector 33"/>
            <p:cNvCxnSpPr>
              <a:endCxn id="15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stCxn id="11" idx="0"/>
              <a:endCxn id="15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Straight Connector 35"/>
            <p:cNvCxnSpPr>
              <a:stCxn id="37" idx="0"/>
              <a:endCxn id="15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7" name="Rounded Rectangle 36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8" name="Straight Connector 37"/>
            <p:cNvCxnSpPr>
              <a:stCxn id="27" idx="0"/>
              <a:endCxn id="16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/>
            <p:cNvCxnSpPr>
              <a:stCxn id="27" idx="0"/>
              <a:endCxn id="17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stCxn id="28" idx="0"/>
              <a:endCxn id="16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8" idx="0"/>
              <a:endCxn id="17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29" idx="0"/>
              <a:endCxn id="16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3" name="Straight Connector 42"/>
            <p:cNvCxnSpPr>
              <a:stCxn id="29" idx="0"/>
              <a:endCxn id="17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Connector 43"/>
            <p:cNvCxnSpPr>
              <a:endCxn id="16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5" name="Straight Connector 44"/>
            <p:cNvCxnSpPr>
              <a:endCxn id="17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Connector 45"/>
            <p:cNvCxnSpPr>
              <a:stCxn id="11" idx="0"/>
              <a:endCxn id="16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37" idx="0"/>
              <a:endCxn id="16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17" idx="2"/>
              <a:endCxn id="11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Straight Connector 48"/>
            <p:cNvCxnSpPr>
              <a:stCxn id="17" idx="2"/>
              <a:endCxn id="37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" name="Rounded Rectangle 49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261653" y="1120093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92441" y="639488"/>
            <a:ext cx="5130249" cy="122366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387230" y="3667812"/>
            <a:ext cx="5910314" cy="1186398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550933" y="3208292"/>
            <a:ext cx="5586290" cy="50965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539630" y="2408230"/>
            <a:ext cx="5158790" cy="365605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14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4495E-6 3.93584E-6 L -1.44495E-6 -0.08791 " pathEditMode="relative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Combined DP &amp; CP Failures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17703" y="3826557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656752" y="3826557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950373" y="231123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4891724" y="231123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stCxn id="3" idx="0"/>
            <a:endCxn id="6" idx="2"/>
          </p:cNvCxnSpPr>
          <p:nvPr/>
        </p:nvCxnSpPr>
        <p:spPr>
          <a:xfrm flipV="1">
            <a:off x="2882731" y="2724377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" idx="0"/>
            <a:endCxn id="7" idx="2"/>
          </p:cNvCxnSpPr>
          <p:nvPr/>
        </p:nvCxnSpPr>
        <p:spPr>
          <a:xfrm flipV="1">
            <a:off x="2882732" y="2724377"/>
            <a:ext cx="2774021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0"/>
            <a:endCxn id="6" idx="2"/>
          </p:cNvCxnSpPr>
          <p:nvPr/>
        </p:nvCxnSpPr>
        <p:spPr>
          <a:xfrm flipH="1" flipV="1">
            <a:off x="3715402" y="2724377"/>
            <a:ext cx="2706379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0"/>
            <a:endCxn id="7" idx="2"/>
          </p:cNvCxnSpPr>
          <p:nvPr/>
        </p:nvCxnSpPr>
        <p:spPr>
          <a:xfrm flipH="1" flipV="1">
            <a:off x="5656752" y="2724377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Donut 23"/>
          <p:cNvSpPr/>
          <p:nvPr/>
        </p:nvSpPr>
        <p:spPr>
          <a:xfrm>
            <a:off x="2694830" y="3561154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Donut 24"/>
          <p:cNvSpPr/>
          <p:nvPr/>
        </p:nvSpPr>
        <p:spPr>
          <a:xfrm>
            <a:off x="5556035" y="3561154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28970" y="720915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18425" y="720915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47609" y="720915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cxnSp>
        <p:nvCxnSpPr>
          <p:cNvPr id="23" name="Straight Connector 22"/>
          <p:cNvCxnSpPr>
            <a:stCxn id="20" idx="2"/>
          </p:cNvCxnSpPr>
          <p:nvPr/>
        </p:nvCxnSpPr>
        <p:spPr>
          <a:xfrm>
            <a:off x="2211900" y="1083479"/>
            <a:ext cx="282654" cy="274307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2" idx="2"/>
          </p:cNvCxnSpPr>
          <p:nvPr/>
        </p:nvCxnSpPr>
        <p:spPr>
          <a:xfrm flipH="1">
            <a:off x="6947608" y="1083479"/>
            <a:ext cx="439994" cy="274307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1" idx="2"/>
          </p:cNvCxnSpPr>
          <p:nvPr/>
        </p:nvCxnSpPr>
        <p:spPr>
          <a:xfrm flipH="1">
            <a:off x="4062560" y="1083479"/>
            <a:ext cx="829164" cy="122775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1" idx="2"/>
          </p:cNvCxnSpPr>
          <p:nvPr/>
        </p:nvCxnSpPr>
        <p:spPr>
          <a:xfrm>
            <a:off x="4891724" y="1083479"/>
            <a:ext cx="1263670" cy="122775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070559" y="1136044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80430" y="1206712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891725" y="1213241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86809" y="1206712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2" name="Left-Right Arrow 41"/>
          <p:cNvSpPr/>
          <p:nvPr/>
        </p:nvSpPr>
        <p:spPr>
          <a:xfrm>
            <a:off x="3206699" y="775781"/>
            <a:ext cx="783763" cy="26395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Left-Right Arrow 42"/>
          <p:cNvSpPr/>
          <p:nvPr/>
        </p:nvSpPr>
        <p:spPr>
          <a:xfrm>
            <a:off x="5656753" y="775781"/>
            <a:ext cx="783763" cy="26395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1890398" y="611648"/>
            <a:ext cx="804433" cy="665733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Combined DP &amp; CP Failures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17703" y="3826557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656752" y="3826557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950373" y="231123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4891724" y="231123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stCxn id="3" idx="0"/>
            <a:endCxn id="6" idx="2"/>
          </p:cNvCxnSpPr>
          <p:nvPr/>
        </p:nvCxnSpPr>
        <p:spPr>
          <a:xfrm flipV="1">
            <a:off x="2882731" y="2724377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" idx="0"/>
            <a:endCxn id="7" idx="2"/>
          </p:cNvCxnSpPr>
          <p:nvPr/>
        </p:nvCxnSpPr>
        <p:spPr>
          <a:xfrm flipV="1">
            <a:off x="2882732" y="2724377"/>
            <a:ext cx="2774021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0"/>
            <a:endCxn id="6" idx="2"/>
          </p:cNvCxnSpPr>
          <p:nvPr/>
        </p:nvCxnSpPr>
        <p:spPr>
          <a:xfrm flipH="1" flipV="1">
            <a:off x="3715402" y="2724377"/>
            <a:ext cx="2706379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0"/>
            <a:endCxn id="7" idx="2"/>
          </p:cNvCxnSpPr>
          <p:nvPr/>
        </p:nvCxnSpPr>
        <p:spPr>
          <a:xfrm flipH="1" flipV="1">
            <a:off x="5656752" y="2724377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Donut 23"/>
          <p:cNvSpPr/>
          <p:nvPr/>
        </p:nvSpPr>
        <p:spPr>
          <a:xfrm>
            <a:off x="2694830" y="3561154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Donut 24"/>
          <p:cNvSpPr/>
          <p:nvPr/>
        </p:nvSpPr>
        <p:spPr>
          <a:xfrm>
            <a:off x="5556035" y="3561154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28970" y="720915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18425" y="720915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47609" y="720915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494555" y="1088597"/>
            <a:ext cx="1963247" cy="2737959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2" idx="2"/>
          </p:cNvCxnSpPr>
          <p:nvPr/>
        </p:nvCxnSpPr>
        <p:spPr>
          <a:xfrm flipH="1">
            <a:off x="6947608" y="1083479"/>
            <a:ext cx="439994" cy="274307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1" idx="2"/>
          </p:cNvCxnSpPr>
          <p:nvPr/>
        </p:nvCxnSpPr>
        <p:spPr>
          <a:xfrm flipH="1">
            <a:off x="4072682" y="1083479"/>
            <a:ext cx="819043" cy="122775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1" idx="2"/>
          </p:cNvCxnSpPr>
          <p:nvPr/>
        </p:nvCxnSpPr>
        <p:spPr>
          <a:xfrm>
            <a:off x="4891724" y="1083479"/>
            <a:ext cx="1263670" cy="122775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072682" y="1192091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80430" y="1206712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891725" y="1213241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86809" y="1206712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2" name="Left-Right Arrow 41"/>
          <p:cNvSpPr/>
          <p:nvPr/>
        </p:nvSpPr>
        <p:spPr>
          <a:xfrm>
            <a:off x="3206699" y="775781"/>
            <a:ext cx="783763" cy="26395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Left-Right Arrow 42"/>
          <p:cNvSpPr/>
          <p:nvPr/>
        </p:nvSpPr>
        <p:spPr>
          <a:xfrm>
            <a:off x="5656753" y="775781"/>
            <a:ext cx="783763" cy="26395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1890398" y="611648"/>
            <a:ext cx="804433" cy="665733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2209463" y="1274362"/>
            <a:ext cx="1780998" cy="480029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04927" y="1708728"/>
            <a:ext cx="2063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Any state needed by the new master to control the switch has already been shared by the app via ONOS distributed stores</a:t>
            </a:r>
          </a:p>
        </p:txBody>
      </p:sp>
    </p:spTree>
    <p:extLst>
      <p:ext uri="{BB962C8B-B14F-4D97-AF65-F5344CB8AC3E}">
        <p14:creationId xmlns:p14="http://schemas.microsoft.com/office/powerpoint/2010/main" val="457239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Combined DP &amp; CP Failures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17703" y="3826557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656752" y="3826557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950373" y="231123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4891724" y="2311233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stCxn id="3" idx="0"/>
            <a:endCxn id="6" idx="2"/>
          </p:cNvCxnSpPr>
          <p:nvPr/>
        </p:nvCxnSpPr>
        <p:spPr>
          <a:xfrm flipV="1">
            <a:off x="2882731" y="2724377"/>
            <a:ext cx="832670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" idx="0"/>
            <a:endCxn id="7" idx="2"/>
          </p:cNvCxnSpPr>
          <p:nvPr/>
        </p:nvCxnSpPr>
        <p:spPr>
          <a:xfrm flipV="1">
            <a:off x="2882732" y="2724377"/>
            <a:ext cx="2774021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0"/>
            <a:endCxn id="6" idx="2"/>
          </p:cNvCxnSpPr>
          <p:nvPr/>
        </p:nvCxnSpPr>
        <p:spPr>
          <a:xfrm flipH="1" flipV="1">
            <a:off x="3715402" y="2724377"/>
            <a:ext cx="2706379" cy="110218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0"/>
            <a:endCxn id="7" idx="2"/>
          </p:cNvCxnSpPr>
          <p:nvPr/>
        </p:nvCxnSpPr>
        <p:spPr>
          <a:xfrm flipH="1" flipV="1">
            <a:off x="5656752" y="2724377"/>
            <a:ext cx="765028" cy="110218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Donut 23"/>
          <p:cNvSpPr/>
          <p:nvPr/>
        </p:nvSpPr>
        <p:spPr>
          <a:xfrm>
            <a:off x="2694830" y="3561154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Donut 24"/>
          <p:cNvSpPr/>
          <p:nvPr/>
        </p:nvSpPr>
        <p:spPr>
          <a:xfrm>
            <a:off x="5556035" y="3561154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28970" y="720915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18425" y="720915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47609" y="720915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494555" y="1088597"/>
            <a:ext cx="1963247" cy="2737959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2" idx="2"/>
          </p:cNvCxnSpPr>
          <p:nvPr/>
        </p:nvCxnSpPr>
        <p:spPr>
          <a:xfrm flipH="1">
            <a:off x="6947608" y="1083479"/>
            <a:ext cx="439994" cy="2743078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1" idx="2"/>
          </p:cNvCxnSpPr>
          <p:nvPr/>
        </p:nvCxnSpPr>
        <p:spPr>
          <a:xfrm flipH="1">
            <a:off x="4072682" y="1083479"/>
            <a:ext cx="819043" cy="122775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1" idx="2"/>
          </p:cNvCxnSpPr>
          <p:nvPr/>
        </p:nvCxnSpPr>
        <p:spPr>
          <a:xfrm>
            <a:off x="4891724" y="1083479"/>
            <a:ext cx="1263670" cy="1227754"/>
          </a:xfrm>
          <a:prstGeom prst="line">
            <a:avLst/>
          </a:prstGeom>
          <a:ln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072682" y="1192091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80430" y="1206712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891725" y="1213241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86809" y="1206712"/>
            <a:ext cx="282683" cy="14133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42" name="Left-Right Arrow 41"/>
          <p:cNvSpPr/>
          <p:nvPr/>
        </p:nvSpPr>
        <p:spPr>
          <a:xfrm>
            <a:off x="3206699" y="775781"/>
            <a:ext cx="783763" cy="26395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Left-Right Arrow 42"/>
          <p:cNvSpPr/>
          <p:nvPr/>
        </p:nvSpPr>
        <p:spPr>
          <a:xfrm>
            <a:off x="5656753" y="775781"/>
            <a:ext cx="783763" cy="263959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1890398" y="611648"/>
            <a:ext cx="804433" cy="665733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4891725" y="3051960"/>
            <a:ext cx="481315" cy="458598"/>
          </a:xfrm>
          <a:prstGeom prst="mathMultiply">
            <a:avLst>
              <a:gd name="adj1" fmla="val 7922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8711" y="2568914"/>
            <a:ext cx="2063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Any subsequent dataplane failure is handled by new master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535609" y="2998502"/>
            <a:ext cx="3427582" cy="330467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214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4071" y="639488"/>
            <a:ext cx="8111614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Example Disaggregated Network</a:t>
            </a:r>
            <a:endParaRPr lang="en-US" sz="240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rgbClr val="963334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High Availability in Disaggregated Networks</a:t>
            </a:r>
            <a:endParaRPr lang="en-US" sz="2400" b="1">
              <a:solidFill>
                <a:srgbClr val="96333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Control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Data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Combined data-plane &amp; control-plane failure recovery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Dual-homing servers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vRouter HA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Headless fabric</a:t>
            </a:r>
            <a:endParaRPr lang="en-US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542566" y="874533"/>
            <a:ext cx="2626279" cy="874275"/>
            <a:chOff x="3869112" y="1820222"/>
            <a:chExt cx="5073549" cy="1460905"/>
          </a:xfrm>
        </p:grpSpPr>
        <p:sp>
          <p:nvSpPr>
            <p:cNvPr id="24" name="Rounded Rectangle 23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4" name="Straight Connector 33"/>
            <p:cNvCxnSpPr>
              <a:stCxn id="43" idx="0"/>
              <a:endCxn id="30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stCxn id="24" idx="0"/>
              <a:endCxn id="30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Straight Connector 35"/>
            <p:cNvCxnSpPr>
              <a:stCxn id="44" idx="0"/>
              <a:endCxn id="30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7" name="Straight Connector 36"/>
            <p:cNvCxnSpPr>
              <a:stCxn id="25" idx="0"/>
              <a:endCxn id="30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" name="Straight Connector 37"/>
            <p:cNvCxnSpPr>
              <a:stCxn id="45" idx="0"/>
              <a:endCxn id="30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/>
            <p:cNvCxnSpPr>
              <a:stCxn id="26" idx="0"/>
              <a:endCxn id="30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endCxn id="30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7" idx="0"/>
              <a:endCxn id="30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53" idx="0"/>
              <a:endCxn id="30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3" name="Rounded Rectangle 42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46" name="Straight Connector 45"/>
            <p:cNvCxnSpPr>
              <a:stCxn id="43" idx="0"/>
              <a:endCxn id="31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53" idx="2"/>
              <a:endCxn id="31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44" idx="0"/>
              <a:endCxn id="31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Straight Connector 48"/>
            <p:cNvCxnSpPr>
              <a:stCxn id="45" idx="0"/>
              <a:endCxn id="31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" name="Straight Connector 49"/>
            <p:cNvCxnSpPr>
              <a:endCxn id="31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1" name="Straight Connector 50"/>
            <p:cNvCxnSpPr>
              <a:stCxn id="27" idx="0"/>
              <a:endCxn id="31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2" name="Straight Connector 51"/>
            <p:cNvCxnSpPr>
              <a:stCxn id="53" idx="0"/>
              <a:endCxn id="31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3" name="Rounded Rectangle 52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54" name="Straight Connector 53"/>
            <p:cNvCxnSpPr>
              <a:stCxn id="43" idx="0"/>
              <a:endCxn id="32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Straight Connector 54"/>
            <p:cNvCxnSpPr>
              <a:stCxn id="43" idx="0"/>
              <a:endCxn id="33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6" name="Straight Connector 55"/>
            <p:cNvCxnSpPr>
              <a:stCxn id="44" idx="0"/>
              <a:endCxn id="32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7" name="Straight Connector 56"/>
            <p:cNvCxnSpPr>
              <a:stCxn id="44" idx="0"/>
              <a:endCxn id="33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8" name="Straight Connector 57"/>
            <p:cNvCxnSpPr>
              <a:stCxn id="45" idx="0"/>
              <a:endCxn id="32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9" name="Straight Connector 58"/>
            <p:cNvCxnSpPr>
              <a:stCxn id="45" idx="0"/>
              <a:endCxn id="33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0" name="Straight Connector 59"/>
            <p:cNvCxnSpPr>
              <a:endCxn id="32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1" name="Straight Connector 60"/>
            <p:cNvCxnSpPr>
              <a:endCxn id="33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2" name="Straight Connector 61"/>
            <p:cNvCxnSpPr>
              <a:stCxn id="27" idx="0"/>
              <a:endCxn id="32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3" name="Straight Connector 62"/>
            <p:cNvCxnSpPr>
              <a:stCxn id="53" idx="0"/>
              <a:endCxn id="32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4" name="Straight Connector 63"/>
            <p:cNvCxnSpPr>
              <a:stCxn id="33" idx="2"/>
              <a:endCxn id="27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5" name="Straight Connector 64"/>
            <p:cNvCxnSpPr>
              <a:stCxn id="33" idx="2"/>
              <a:endCxn id="53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6" name="Rounded Rectangle 65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261653" y="1120093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92441" y="639488"/>
            <a:ext cx="5130249" cy="122366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387230" y="4152396"/>
            <a:ext cx="5910314" cy="701813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550933" y="3659462"/>
            <a:ext cx="5586290" cy="50965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/>
          <p:cNvSpPr/>
          <p:nvPr/>
        </p:nvSpPr>
        <p:spPr>
          <a:xfrm>
            <a:off x="539630" y="2408230"/>
            <a:ext cx="5158790" cy="86690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12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4495E-6 3.93584E-6 L -1.44495E-6 -0.08791 " pathEditMode="relative" ptsTypes="AA">
                                      <p:cBhvr>
                                        <p:cTn id="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loud 85"/>
          <p:cNvSpPr/>
          <p:nvPr/>
        </p:nvSpPr>
        <p:spPr>
          <a:xfrm>
            <a:off x="1820142" y="1681330"/>
            <a:ext cx="2239271" cy="797501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rgbClr val="66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OOB non-SDN</a:t>
            </a:r>
          </a:p>
          <a:p>
            <a:pPr algn="ctr"/>
            <a:r>
              <a:rPr lang="en-US" sz="110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Network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2-way Redundancy Everywhere Else </a:t>
            </a:r>
          </a:p>
        </p:txBody>
      </p:sp>
      <p:pic>
        <p:nvPicPr>
          <p:cNvPr id="3" name="Picture 2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8723" y="3905574"/>
            <a:ext cx="1128937" cy="194075"/>
          </a:xfrm>
          <a:prstGeom prst="rect">
            <a:avLst/>
          </a:prstGeom>
          <a:effectLst/>
        </p:spPr>
      </p:pic>
      <p:sp>
        <p:nvSpPr>
          <p:cNvPr id="4" name="Rectangle 3"/>
          <p:cNvSpPr/>
          <p:nvPr/>
        </p:nvSpPr>
        <p:spPr>
          <a:xfrm>
            <a:off x="3818722" y="2761924"/>
            <a:ext cx="1064144" cy="268907"/>
          </a:xfrm>
          <a:prstGeom prst="rect">
            <a:avLst/>
          </a:prstGeom>
          <a:solidFill>
            <a:srgbClr val="68803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ToR (Leaf 1)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8722" y="3145132"/>
            <a:ext cx="1064144" cy="268907"/>
          </a:xfrm>
          <a:prstGeom prst="rect">
            <a:avLst/>
          </a:prstGeom>
          <a:solidFill>
            <a:srgbClr val="68803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ToR (Leaf 2)</a:t>
            </a:r>
          </a:p>
        </p:txBody>
      </p:sp>
      <p:pic>
        <p:nvPicPr>
          <p:cNvPr id="7" name="Picture 6" descr="serve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8723" y="4269472"/>
            <a:ext cx="1128937" cy="194075"/>
          </a:xfrm>
          <a:prstGeom prst="rect">
            <a:avLst/>
          </a:prstGeom>
          <a:effectLst/>
        </p:spPr>
      </p:pic>
      <p:cxnSp>
        <p:nvCxnSpPr>
          <p:cNvPr id="10" name="Elbow Connector 9"/>
          <p:cNvCxnSpPr>
            <a:stCxn id="6" idx="1"/>
            <a:endCxn id="3" idx="1"/>
          </p:cNvCxnSpPr>
          <p:nvPr/>
        </p:nvCxnSpPr>
        <p:spPr>
          <a:xfrm rot="10800000" flipV="1">
            <a:off x="3818722" y="3279585"/>
            <a:ext cx="12700" cy="723026"/>
          </a:xfrm>
          <a:prstGeom prst="bentConnector3">
            <a:avLst>
              <a:gd name="adj1" fmla="val 180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4" idx="1"/>
            <a:endCxn id="7" idx="1"/>
          </p:cNvCxnSpPr>
          <p:nvPr/>
        </p:nvCxnSpPr>
        <p:spPr>
          <a:xfrm rot="10800000" flipV="1">
            <a:off x="3818722" y="2896378"/>
            <a:ext cx="12700" cy="1470131"/>
          </a:xfrm>
          <a:prstGeom prst="bentConnector3">
            <a:avLst>
              <a:gd name="adj1" fmla="val 265563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4" idx="3"/>
            <a:endCxn id="3" idx="3"/>
          </p:cNvCxnSpPr>
          <p:nvPr/>
        </p:nvCxnSpPr>
        <p:spPr>
          <a:xfrm>
            <a:off x="4882867" y="2896378"/>
            <a:ext cx="64793" cy="1106234"/>
          </a:xfrm>
          <a:prstGeom prst="bentConnector3">
            <a:avLst>
              <a:gd name="adj1" fmla="val 45281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6" idx="3"/>
            <a:endCxn id="7" idx="3"/>
          </p:cNvCxnSpPr>
          <p:nvPr/>
        </p:nvCxnSpPr>
        <p:spPr>
          <a:xfrm>
            <a:off x="4882867" y="3279585"/>
            <a:ext cx="64793" cy="1086924"/>
          </a:xfrm>
          <a:prstGeom prst="bentConnector3">
            <a:avLst>
              <a:gd name="adj1" fmla="val 65197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600403" y="3132285"/>
            <a:ext cx="1041519" cy="3043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Access Equipment</a:t>
            </a:r>
          </a:p>
        </p:txBody>
      </p:sp>
      <p:cxnSp>
        <p:nvCxnSpPr>
          <p:cNvPr id="30" name="Straight Connector 29"/>
          <p:cNvCxnSpPr>
            <a:stCxn id="27" idx="3"/>
          </p:cNvCxnSpPr>
          <p:nvPr/>
        </p:nvCxnSpPr>
        <p:spPr>
          <a:xfrm flipV="1">
            <a:off x="2641922" y="2992951"/>
            <a:ext cx="1176801" cy="2915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7" idx="3"/>
          </p:cNvCxnSpPr>
          <p:nvPr/>
        </p:nvCxnSpPr>
        <p:spPr>
          <a:xfrm flipV="1">
            <a:off x="2641922" y="3193836"/>
            <a:ext cx="1189501" cy="90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210480" y="3132285"/>
            <a:ext cx="1273830" cy="30436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Upstream</a:t>
            </a:r>
          </a:p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Router</a:t>
            </a:r>
          </a:p>
        </p:txBody>
      </p:sp>
      <p:cxnSp>
        <p:nvCxnSpPr>
          <p:cNvPr id="43" name="Straight Connector 42"/>
          <p:cNvCxnSpPr>
            <a:stCxn id="42" idx="1"/>
          </p:cNvCxnSpPr>
          <p:nvPr/>
        </p:nvCxnSpPr>
        <p:spPr>
          <a:xfrm flipH="1" flipV="1">
            <a:off x="4882866" y="2992950"/>
            <a:ext cx="1327614" cy="2915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2" idx="1"/>
          </p:cNvCxnSpPr>
          <p:nvPr/>
        </p:nvCxnSpPr>
        <p:spPr>
          <a:xfrm flipH="1" flipV="1">
            <a:off x="4882866" y="3193834"/>
            <a:ext cx="1327614" cy="90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4699767" y="1731904"/>
            <a:ext cx="1025527" cy="10300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4754100" y="1793030"/>
            <a:ext cx="1908431" cy="9688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146336" y="1521266"/>
            <a:ext cx="1064144" cy="2689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Spine 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609509" y="1518406"/>
            <a:ext cx="1064144" cy="2689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Spine M</a:t>
            </a:r>
          </a:p>
        </p:txBody>
      </p:sp>
      <p:sp>
        <p:nvSpPr>
          <p:cNvPr id="64" name="Donut 63"/>
          <p:cNvSpPr/>
          <p:nvPr/>
        </p:nvSpPr>
        <p:spPr>
          <a:xfrm>
            <a:off x="5358549" y="1920818"/>
            <a:ext cx="1100234" cy="130129"/>
          </a:xfrm>
          <a:prstGeom prst="donut">
            <a:avLst>
              <a:gd name="adj" fmla="val 25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275410" y="1620281"/>
            <a:ext cx="67916" cy="58816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6387058" y="1622514"/>
            <a:ext cx="67916" cy="58816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6495730" y="1622514"/>
            <a:ext cx="67916" cy="58816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737238" y="1920818"/>
            <a:ext cx="2018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Arial"/>
              </a:rPr>
              <a:t>min(#Spines, #ToR-uplink-ports)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18722" y="2690611"/>
            <a:ext cx="88290" cy="71313"/>
          </a:xfrm>
          <a:prstGeom prst="rect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971122" y="2687749"/>
            <a:ext cx="88290" cy="71313"/>
          </a:xfrm>
          <a:prstGeom prst="rect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1976574" y="2194197"/>
            <a:ext cx="794389" cy="188472"/>
          </a:xfrm>
          <a:prstGeom prst="roundRect">
            <a:avLst/>
          </a:prstGeom>
          <a:solidFill>
            <a:srgbClr val="C0504D">
              <a:lumMod val="75000"/>
            </a:srgbClr>
          </a:solidFill>
          <a:ln w="9525" cap="flat" cmpd="sng" algn="ctr">
            <a:solidFill>
              <a:srgbClr val="C0504D">
                <a:lumMod val="7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800" kern="0" dirty="0">
                <a:solidFill>
                  <a:prstClr val="white"/>
                </a:solidFill>
                <a:latin typeface="Calibri"/>
              </a:rPr>
              <a:t>GE L2 Mgmt. Switch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3156357" y="2207555"/>
            <a:ext cx="757446" cy="188472"/>
          </a:xfrm>
          <a:prstGeom prst="roundRect">
            <a:avLst/>
          </a:prstGeom>
          <a:solidFill>
            <a:srgbClr val="C0504D">
              <a:lumMod val="75000"/>
            </a:srgbClr>
          </a:solidFill>
          <a:ln w="9525" cap="flat" cmpd="sng" algn="ctr">
            <a:solidFill>
              <a:srgbClr val="C0504D">
                <a:lumMod val="7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800" kern="0" dirty="0">
                <a:solidFill>
                  <a:prstClr val="white"/>
                </a:solidFill>
                <a:latin typeface="Calibri"/>
              </a:rPr>
              <a:t>GE L2 Mgmt. Switch</a:t>
            </a:r>
          </a:p>
        </p:txBody>
      </p:sp>
      <p:cxnSp>
        <p:nvCxnSpPr>
          <p:cNvPr id="80" name="Straight Connector 79"/>
          <p:cNvCxnSpPr>
            <a:stCxn id="70" idx="0"/>
            <a:endCxn id="78" idx="2"/>
          </p:cNvCxnSpPr>
          <p:nvPr/>
        </p:nvCxnSpPr>
        <p:spPr>
          <a:xfrm flipH="1" flipV="1">
            <a:off x="3535081" y="2396027"/>
            <a:ext cx="480187" cy="29172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69" idx="1"/>
            <a:endCxn id="76" idx="2"/>
          </p:cNvCxnSpPr>
          <p:nvPr/>
        </p:nvCxnSpPr>
        <p:spPr>
          <a:xfrm flipH="1" flipV="1">
            <a:off x="2373768" y="2382670"/>
            <a:ext cx="1444954" cy="34359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ounded Rectangle 86"/>
          <p:cNvSpPr/>
          <p:nvPr/>
        </p:nvSpPr>
        <p:spPr>
          <a:xfrm>
            <a:off x="1670952" y="1771970"/>
            <a:ext cx="611242" cy="1812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8BAB42">
                    <a:lumMod val="50000"/>
                  </a:srgbClr>
                </a:solidFill>
                <a:latin typeface="Arial"/>
              </a:rPr>
              <a:t>ONOS 1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583783" y="1608891"/>
            <a:ext cx="611242" cy="1812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8BAB42">
                    <a:lumMod val="50000"/>
                  </a:srgbClr>
                </a:solidFill>
                <a:latin typeface="Arial"/>
              </a:rPr>
              <a:t>ONOS 2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3601391" y="1672134"/>
            <a:ext cx="611242" cy="1812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rgbClr val="8BAB42">
                    <a:lumMod val="50000"/>
                  </a:srgbClr>
                </a:solidFill>
                <a:latin typeface="Arial"/>
              </a:rPr>
              <a:t>ONOS 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10480" y="2726267"/>
            <a:ext cx="1273830" cy="30436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Upstream</a:t>
            </a:r>
          </a:p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Router</a:t>
            </a:r>
          </a:p>
        </p:txBody>
      </p:sp>
      <p:cxnSp>
        <p:nvCxnSpPr>
          <p:cNvPr id="41" name="Straight Connector 40"/>
          <p:cNvCxnSpPr>
            <a:stCxn id="40" idx="1"/>
          </p:cNvCxnSpPr>
          <p:nvPr/>
        </p:nvCxnSpPr>
        <p:spPr>
          <a:xfrm flipH="1">
            <a:off x="4882866" y="2878449"/>
            <a:ext cx="1327614" cy="1145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0" idx="1"/>
          </p:cNvCxnSpPr>
          <p:nvPr/>
        </p:nvCxnSpPr>
        <p:spPr>
          <a:xfrm flipH="1">
            <a:off x="4882866" y="2878449"/>
            <a:ext cx="1327614" cy="3153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838552" y="3669809"/>
            <a:ext cx="16457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Dual homing upstream routers and using multiple Quaggas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0535" y="2321697"/>
            <a:ext cx="16457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Dual Management ports not available currently</a:t>
            </a:r>
          </a:p>
        </p:txBody>
      </p:sp>
    </p:spTree>
    <p:extLst>
      <p:ext uri="{BB962C8B-B14F-4D97-AF65-F5344CB8AC3E}">
        <p14:creationId xmlns:p14="http://schemas.microsoft.com/office/powerpoint/2010/main" val="1172687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27" grpId="0" animBg="1"/>
      <p:bldP spid="42" grpId="0" animBg="1"/>
      <p:bldP spid="60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 animBg="1"/>
      <p:bldP spid="70" grpId="0" animBg="1"/>
      <p:bldP spid="76" grpId="0" animBg="1"/>
      <p:bldP spid="78" grpId="0" animBg="1"/>
      <p:bldP spid="87" grpId="0" animBg="1"/>
      <p:bldP spid="89" grpId="0" animBg="1"/>
      <p:bldP spid="90" grpId="0" animBg="1"/>
      <p:bldP spid="40" grpId="0" animBg="1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Server Dual Homing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6720" y="1379221"/>
            <a:ext cx="1910080" cy="5088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3943" y="3258037"/>
            <a:ext cx="1530056" cy="27764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Server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3783943" y="3997177"/>
            <a:ext cx="1530056" cy="27764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Server</a:t>
            </a:r>
          </a:p>
        </p:txBody>
      </p:sp>
      <p:cxnSp>
        <p:nvCxnSpPr>
          <p:cNvPr id="8" name="Elbow Connector 7"/>
          <p:cNvCxnSpPr>
            <a:endCxn id="6" idx="1"/>
          </p:cNvCxnSpPr>
          <p:nvPr/>
        </p:nvCxnSpPr>
        <p:spPr>
          <a:xfrm rot="16200000" flipH="1">
            <a:off x="2293403" y="1906318"/>
            <a:ext cx="1508757" cy="147232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6200000" flipH="1">
            <a:off x="3258889" y="2732976"/>
            <a:ext cx="629134" cy="420984"/>
          </a:xfrm>
          <a:prstGeom prst="bentConnector3">
            <a:avLst>
              <a:gd name="adj1" fmla="val 10813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endCxn id="7" idx="1"/>
          </p:cNvCxnSpPr>
          <p:nvPr/>
        </p:nvCxnSpPr>
        <p:spPr>
          <a:xfrm rot="16200000" flipH="1">
            <a:off x="1816603" y="2168658"/>
            <a:ext cx="2253859" cy="168082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H="1">
            <a:off x="2816729" y="3071872"/>
            <a:ext cx="1350885" cy="583542"/>
          </a:xfrm>
          <a:prstGeom prst="bentConnector3">
            <a:avLst>
              <a:gd name="adj1" fmla="val 10133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Donut 25"/>
          <p:cNvSpPr/>
          <p:nvPr/>
        </p:nvSpPr>
        <p:spPr>
          <a:xfrm>
            <a:off x="3545840" y="3200401"/>
            <a:ext cx="111760" cy="342899"/>
          </a:xfrm>
          <a:prstGeom prst="donut">
            <a:avLst>
              <a:gd name="adj" fmla="val 70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Donut 26"/>
          <p:cNvSpPr/>
          <p:nvPr/>
        </p:nvSpPr>
        <p:spPr>
          <a:xfrm>
            <a:off x="3545840" y="3931921"/>
            <a:ext cx="111760" cy="342899"/>
          </a:xfrm>
          <a:prstGeom prst="donut">
            <a:avLst>
              <a:gd name="adj" fmla="val 70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Left Brace 27"/>
          <p:cNvSpPr/>
          <p:nvPr/>
        </p:nvSpPr>
        <p:spPr>
          <a:xfrm rot="5400000" flipV="1">
            <a:off x="3037558" y="-270101"/>
            <a:ext cx="284226" cy="2864302"/>
          </a:xfrm>
          <a:prstGeom prst="leftBrace">
            <a:avLst>
              <a:gd name="adj1" fmla="val 8333"/>
              <a:gd name="adj2" fmla="val 49291"/>
            </a:avLst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71321" y="661785"/>
            <a:ext cx="308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Leaf (ToR) Pair:: same Rack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5103" y="2186941"/>
            <a:ext cx="1777681" cy="5165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666666"/>
                </a:solidFill>
                <a:latin typeface="Arial"/>
              </a:rPr>
              <a:t>Leaf Switch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1635759" y="2019300"/>
            <a:ext cx="914400" cy="0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824483" y="2834640"/>
            <a:ext cx="914400" cy="0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" y="2461066"/>
            <a:ext cx="180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Same subnet (== vlan)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1158241" y="2186940"/>
            <a:ext cx="477519" cy="274126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158240" y="2834640"/>
            <a:ext cx="1574800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9776" y="4417208"/>
            <a:ext cx="1622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Linux bonding</a:t>
            </a:r>
          </a:p>
          <a:p>
            <a:r>
              <a:rPr lang="en-US">
                <a:solidFill>
                  <a:srgbClr val="000000"/>
                </a:solidFill>
                <a:latin typeface="Arial"/>
              </a:rPr>
              <a:t>active-active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1696720" y="4274821"/>
            <a:ext cx="1767840" cy="411479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3783943" y="4759177"/>
            <a:ext cx="1530056" cy="27764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Server</a:t>
            </a:r>
          </a:p>
        </p:txBody>
      </p:sp>
      <p:cxnSp>
        <p:nvCxnSpPr>
          <p:cNvPr id="55" name="Elbow Connector 54"/>
          <p:cNvCxnSpPr/>
          <p:nvPr/>
        </p:nvCxnSpPr>
        <p:spPr>
          <a:xfrm rot="16200000" flipH="1">
            <a:off x="1292975" y="2484885"/>
            <a:ext cx="3087762" cy="1894192"/>
          </a:xfrm>
          <a:prstGeom prst="bentConnector3">
            <a:avLst>
              <a:gd name="adj1" fmla="val 9985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endCxn id="52" idx="1"/>
          </p:cNvCxnSpPr>
          <p:nvPr/>
        </p:nvCxnSpPr>
        <p:spPr>
          <a:xfrm rot="16200000" flipH="1">
            <a:off x="2306323" y="3420379"/>
            <a:ext cx="2194559" cy="760682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Donut 71"/>
          <p:cNvSpPr/>
          <p:nvPr/>
        </p:nvSpPr>
        <p:spPr>
          <a:xfrm>
            <a:off x="3545840" y="4759177"/>
            <a:ext cx="111760" cy="342899"/>
          </a:xfrm>
          <a:prstGeom prst="donut">
            <a:avLst>
              <a:gd name="adj" fmla="val 70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1671321" y="4768782"/>
            <a:ext cx="1850247" cy="40612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791200" y="1196341"/>
            <a:ext cx="30886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>
                <a:solidFill>
                  <a:srgbClr val="000000"/>
                </a:solidFill>
                <a:latin typeface="Arial"/>
              </a:rPr>
              <a:t>Bridging</a:t>
            </a:r>
            <a:r>
              <a:rPr lang="en-US">
                <a:solidFill>
                  <a:srgbClr val="000000"/>
                </a:solidFill>
                <a:latin typeface="Arial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Unicast &amp; Broadcast traffic 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Redirection over </a:t>
            </a:r>
            <a:r>
              <a:rPr lang="en-US" b="1">
                <a:solidFill>
                  <a:srgbClr val="FF6600"/>
                </a:solidFill>
                <a:latin typeface="Arial"/>
              </a:rPr>
              <a:t>pair-link </a:t>
            </a:r>
            <a:r>
              <a:rPr lang="en-US">
                <a:solidFill>
                  <a:srgbClr val="000000"/>
                </a:solidFill>
                <a:latin typeface="Arial"/>
              </a:rPr>
              <a:t>in the event of failure</a:t>
            </a:r>
          </a:p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Multiply 80"/>
          <p:cNvSpPr/>
          <p:nvPr/>
        </p:nvSpPr>
        <p:spPr>
          <a:xfrm>
            <a:off x="1940559" y="2125980"/>
            <a:ext cx="325120" cy="213360"/>
          </a:xfrm>
          <a:prstGeom prst="mathMultiply">
            <a:avLst>
              <a:gd name="adj1" fmla="val 7964"/>
            </a:avLst>
          </a:prstGeom>
          <a:solidFill>
            <a:schemeClr val="accent6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Arial"/>
            </a:endParaRPr>
          </a:p>
        </p:txBody>
      </p:sp>
      <p:cxnSp>
        <p:nvCxnSpPr>
          <p:cNvPr id="82" name="Elbow Connector 81"/>
          <p:cNvCxnSpPr>
            <a:stCxn id="3" idx="3"/>
          </p:cNvCxnSpPr>
          <p:nvPr/>
        </p:nvCxnSpPr>
        <p:spPr>
          <a:xfrm>
            <a:off x="3606800" y="1633660"/>
            <a:ext cx="599440" cy="553280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4297680" y="1882140"/>
            <a:ext cx="1493520" cy="274321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5791200" y="2820253"/>
            <a:ext cx="3088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>
                <a:solidFill>
                  <a:srgbClr val="000000"/>
                </a:solidFill>
                <a:latin typeface="Arial"/>
              </a:rPr>
              <a:t>Routing</a:t>
            </a:r>
            <a:r>
              <a:rPr lang="en-US">
                <a:solidFill>
                  <a:srgbClr val="000000"/>
                </a:solidFill>
                <a:latin typeface="Arial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Access port failure handled as a </a:t>
            </a:r>
            <a:r>
              <a:rPr lang="en-US">
                <a:solidFill>
                  <a:srgbClr val="8BAB42"/>
                </a:solidFill>
                <a:latin typeface="Arial"/>
              </a:rPr>
              <a:t>localized change </a:t>
            </a:r>
            <a:r>
              <a:rPr lang="en-US">
                <a:solidFill>
                  <a:srgbClr val="000000"/>
                </a:solidFill>
                <a:latin typeface="Arial"/>
              </a:rPr>
              <a:t>(using pair-link)  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rial"/>
              </a:rPr>
              <a:t>Does not require rerouting elsewhere in the fabric.</a:t>
            </a:r>
          </a:p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23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9" grpId="0"/>
      <p:bldP spid="81" grpId="0" animBg="1"/>
      <p:bldP spid="8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4071" y="639488"/>
            <a:ext cx="8111614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Example Disaggregated Network</a:t>
            </a:r>
            <a:endParaRPr lang="en-US" sz="240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rgbClr val="963334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High Availability in Disaggregated Networks</a:t>
            </a:r>
            <a:endParaRPr lang="en-US" sz="2400" b="1">
              <a:solidFill>
                <a:srgbClr val="96333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Control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Data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Combined data-plane &amp; control-plane failure recovery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Dual-homing servers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vRouter HA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Headless fabric</a:t>
            </a:r>
            <a:endParaRPr lang="en-US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42566" y="874533"/>
            <a:ext cx="2626279" cy="874275"/>
            <a:chOff x="3869112" y="1820222"/>
            <a:chExt cx="5073549" cy="1460905"/>
          </a:xfrm>
        </p:grpSpPr>
        <p:sp>
          <p:nvSpPr>
            <p:cNvPr id="9" name="Rounded Rectangle 8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9" name="Straight Connector 18"/>
            <p:cNvCxnSpPr>
              <a:stCxn id="28" idx="0"/>
              <a:endCxn id="15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Straight Connector 19"/>
            <p:cNvCxnSpPr>
              <a:stCxn id="9" idx="0"/>
              <a:endCxn id="15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Straight Connector 20"/>
            <p:cNvCxnSpPr>
              <a:stCxn id="29" idx="0"/>
              <a:endCxn id="15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Straight Connector 21"/>
            <p:cNvCxnSpPr>
              <a:stCxn id="10" idx="0"/>
              <a:endCxn id="15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Straight Connector 22"/>
            <p:cNvCxnSpPr>
              <a:stCxn id="30" idx="0"/>
              <a:endCxn id="15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Straight Connector 23"/>
            <p:cNvCxnSpPr>
              <a:stCxn id="11" idx="0"/>
              <a:endCxn id="15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Straight Connector 24"/>
            <p:cNvCxnSpPr>
              <a:endCxn id="15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6" name="Straight Connector 25"/>
            <p:cNvCxnSpPr>
              <a:stCxn id="12" idx="0"/>
              <a:endCxn id="15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7" name="Straight Connector 26"/>
            <p:cNvCxnSpPr>
              <a:stCxn id="38" idx="0"/>
              <a:endCxn id="15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8" name="Rounded Rectangle 27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1" name="Straight Connector 30"/>
            <p:cNvCxnSpPr>
              <a:stCxn id="28" idx="0"/>
              <a:endCxn id="16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/>
            <p:cNvCxnSpPr>
              <a:stCxn id="38" idx="2"/>
              <a:endCxn id="16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>
              <a:stCxn id="29" idx="0"/>
              <a:endCxn id="16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Straight Connector 33"/>
            <p:cNvCxnSpPr>
              <a:stCxn id="30" idx="0"/>
              <a:endCxn id="16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endCxn id="16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Straight Connector 35"/>
            <p:cNvCxnSpPr>
              <a:stCxn id="12" idx="0"/>
              <a:endCxn id="16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7" name="Straight Connector 36"/>
            <p:cNvCxnSpPr>
              <a:stCxn id="38" idx="0"/>
              <a:endCxn id="16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8" name="Rounded Rectangle 37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9" name="Straight Connector 38"/>
            <p:cNvCxnSpPr>
              <a:stCxn id="28" idx="0"/>
              <a:endCxn id="17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stCxn id="28" idx="0"/>
              <a:endCxn id="18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9" idx="0"/>
              <a:endCxn id="17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29" idx="0"/>
              <a:endCxn id="18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3" name="Straight Connector 42"/>
            <p:cNvCxnSpPr>
              <a:stCxn id="30" idx="0"/>
              <a:endCxn id="17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Connector 43"/>
            <p:cNvCxnSpPr>
              <a:stCxn id="30" idx="0"/>
              <a:endCxn id="18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5" name="Straight Connector 44"/>
            <p:cNvCxnSpPr>
              <a:endCxn id="17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Connector 45"/>
            <p:cNvCxnSpPr>
              <a:endCxn id="18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12" idx="0"/>
              <a:endCxn id="17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38" idx="0"/>
              <a:endCxn id="17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Straight Connector 48"/>
            <p:cNvCxnSpPr>
              <a:stCxn id="18" idx="2"/>
              <a:endCxn id="12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" name="Straight Connector 49"/>
            <p:cNvCxnSpPr>
              <a:stCxn id="18" idx="2"/>
              <a:endCxn id="38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1" name="Rounded Rectangle 50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261653" y="1120093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92441" y="639488"/>
            <a:ext cx="5130249" cy="122366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387230" y="4478239"/>
            <a:ext cx="5910314" cy="37597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550933" y="4085567"/>
            <a:ext cx="5586290" cy="50965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539629" y="2408230"/>
            <a:ext cx="5597593" cy="1226162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51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4495E-6 3.93584E-6 L -1.44495E-6 -0.08791 " pathEditMode="relative" ptsTypes="AA">
                                      <p:cBhvr>
                                        <p:cTn id="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 txBox="1">
            <a:spLocks/>
          </p:cNvSpPr>
          <p:nvPr/>
        </p:nvSpPr>
        <p:spPr>
          <a:xfrm>
            <a:off x="825005" y="7"/>
            <a:ext cx="7359705" cy="530087"/>
          </a:xfrm>
          <a:prstGeom prst="rect">
            <a:avLst/>
          </a:prstGeom>
          <a:noFill/>
          <a:ln>
            <a:noFill/>
          </a:ln>
        </p:spPr>
        <p:txBody>
          <a:bodyPr lIns="91399" tIns="91399" rIns="91399" bIns="9139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3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4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2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0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1800" b="0" i="0" u="none" strike="noStrike" cap="none" baseline="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defTabSz="914400"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/>
                <a:cs typeface="Calibri"/>
              </a:rPr>
              <a:t>vRouter as a VNF?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58" y="1168836"/>
            <a:ext cx="1912745" cy="143455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6432" y="2021791"/>
            <a:ext cx="1279543" cy="277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sym typeface="Arial"/>
              </a:rPr>
              <a:t>Dataplane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6432" y="1567457"/>
            <a:ext cx="1279543" cy="3204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en-US" sz="1100" kern="0" dirty="0">
                <a:solidFill>
                  <a:srgbClr val="000000"/>
                </a:solidFill>
                <a:latin typeface="Arial"/>
                <a:sym typeface="Arial"/>
              </a:rPr>
              <a:t>Control Plane</a:t>
            </a:r>
          </a:p>
          <a:p>
            <a:pPr algn="ctr" defTabSz="914400">
              <a:lnSpc>
                <a:spcPct val="80000"/>
              </a:lnSpc>
            </a:pPr>
            <a:r>
              <a:rPr lang="en-US" sz="1100" kern="0" dirty="0">
                <a:solidFill>
                  <a:srgbClr val="000000"/>
                </a:solidFill>
                <a:latin typeface="Arial"/>
                <a:sym typeface="Arial"/>
              </a:rPr>
              <a:t>(OSPF, BGP ..)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37792" y="991140"/>
            <a:ext cx="0" cy="2914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2158" y="807997"/>
            <a:ext cx="1912745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1100" kern="0">
                <a:solidFill>
                  <a:srgbClr val="000000"/>
                </a:solidFill>
                <a:latin typeface="Arial"/>
                <a:sym typeface="Arial"/>
              </a:rPr>
              <a:t>Management (CLI, SNMP, NetCONF)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09840" y="1524410"/>
            <a:ext cx="978408" cy="3634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48002" y="1460264"/>
            <a:ext cx="1156329" cy="66104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95380" y="1524409"/>
            <a:ext cx="1042592" cy="2772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lnSpc>
                <a:spcPct val="90000"/>
              </a:lnSpc>
            </a:pPr>
            <a:r>
              <a:rPr lang="en-US" sz="900" kern="0" dirty="0">
                <a:solidFill>
                  <a:srgbClr val="000000"/>
                </a:solidFill>
                <a:latin typeface="Arial"/>
                <a:sym typeface="Arial"/>
              </a:rPr>
              <a:t>Control Plane</a:t>
            </a:r>
          </a:p>
          <a:p>
            <a:pPr algn="ctr" defTabSz="914400">
              <a:lnSpc>
                <a:spcPct val="90000"/>
              </a:lnSpc>
            </a:pPr>
            <a:r>
              <a:rPr lang="en-US" sz="900" kern="0" dirty="0">
                <a:solidFill>
                  <a:srgbClr val="000000"/>
                </a:solidFill>
                <a:latin typeface="Arial"/>
                <a:sym typeface="Arial"/>
              </a:rPr>
              <a:t>(OSPF, BGP ..)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4859" y="1844665"/>
            <a:ext cx="1033114" cy="2347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000000"/>
                </a:solidFill>
                <a:latin typeface="Arial"/>
                <a:sym typeface="Arial"/>
              </a:rPr>
              <a:t>Dataplane</a:t>
            </a: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8218" y="803118"/>
            <a:ext cx="135089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1100" kern="0">
                <a:solidFill>
                  <a:srgbClr val="000000"/>
                </a:solidFill>
                <a:latin typeface="Arial"/>
                <a:sym typeface="Arial"/>
              </a:rPr>
              <a:t>Management (CLI, SNMP, NetCONF)</a:t>
            </a: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>
          <a:xfrm>
            <a:off x="6423668" y="1234005"/>
            <a:ext cx="2502" cy="226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99099" y="1567455"/>
            <a:ext cx="1772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VNF = vRouter VM</a:t>
            </a:r>
          </a:p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(vCPE, vBNG, </a:t>
            </a:r>
          </a:p>
          <a:p>
            <a:pPr algn="ctr" defTabSz="914400"/>
            <a:r>
              <a:rPr lang="en-US" sz="12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vPGW, vBRAS)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12505" y="2854137"/>
            <a:ext cx="4408695" cy="1722703"/>
            <a:chOff x="2825225" y="3634217"/>
            <a:chExt cx="4408695" cy="2296937"/>
          </a:xfrm>
        </p:grpSpPr>
        <p:pic>
          <p:nvPicPr>
            <p:cNvPr id="22" name="Picture 21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7989" y="4548617"/>
              <a:ext cx="631777" cy="1382537"/>
            </a:xfrm>
            <a:prstGeom prst="rect">
              <a:avLst/>
            </a:prstGeom>
          </p:spPr>
        </p:pic>
        <p:pic>
          <p:nvPicPr>
            <p:cNvPr id="23" name="Picture 22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957" y="4548617"/>
              <a:ext cx="631777" cy="1382537"/>
            </a:xfrm>
            <a:prstGeom prst="rect">
              <a:avLst/>
            </a:prstGeom>
          </p:spPr>
        </p:pic>
        <p:pic>
          <p:nvPicPr>
            <p:cNvPr id="24" name="Picture 23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137" y="4548617"/>
              <a:ext cx="631777" cy="1382537"/>
            </a:xfrm>
            <a:prstGeom prst="rect">
              <a:avLst/>
            </a:prstGeom>
          </p:spPr>
        </p:pic>
        <p:pic>
          <p:nvPicPr>
            <p:cNvPr id="25" name="Picture 24" descr="rack_42U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25" y="4548617"/>
              <a:ext cx="631777" cy="1382537"/>
            </a:xfrm>
            <a:prstGeom prst="rect">
              <a:avLst/>
            </a:prstGeom>
          </p:spPr>
        </p:pic>
        <p:sp>
          <p:nvSpPr>
            <p:cNvPr id="26" name="Rounded Rectangle 25"/>
            <p:cNvSpPr/>
            <p:nvPr/>
          </p:nvSpPr>
          <p:spPr>
            <a:xfrm>
              <a:off x="5941392" y="5094420"/>
              <a:ext cx="471651" cy="45567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996758" y="5161505"/>
              <a:ext cx="359416" cy="15312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CP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979305" y="5364904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DP</a:t>
              </a:r>
              <a:endParaRPr lang="en-US" sz="10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98720" y="5138070"/>
              <a:ext cx="735200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11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vRouter</a:t>
              </a:r>
            </a:p>
            <a:p>
              <a:pPr algn="ctr" defTabSz="914400"/>
              <a:r>
                <a:rPr lang="en-US" sz="11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VM</a:t>
              </a:r>
            </a:p>
          </p:txBody>
        </p:sp>
        <p:sp>
          <p:nvSpPr>
            <p:cNvPr id="31" name="Cloud 30"/>
            <p:cNvSpPr/>
            <p:nvPr/>
          </p:nvSpPr>
          <p:spPr>
            <a:xfrm>
              <a:off x="3077126" y="3634217"/>
              <a:ext cx="2919632" cy="914400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400" kern="0">
                  <a:solidFill>
                    <a:srgbClr val="000000"/>
                  </a:solidFill>
                  <a:latin typeface="Arial"/>
                  <a:sym typeface="Arial"/>
                </a:rPr>
                <a:t>Underlay Network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815" y="2868876"/>
            <a:ext cx="3468987" cy="1500350"/>
            <a:chOff x="2906519" y="3653874"/>
            <a:chExt cx="3468987" cy="2000467"/>
          </a:xfrm>
        </p:grpSpPr>
        <p:sp>
          <p:nvSpPr>
            <p:cNvPr id="33" name="Rectangle 32"/>
            <p:cNvSpPr/>
            <p:nvPr/>
          </p:nvSpPr>
          <p:spPr>
            <a:xfrm>
              <a:off x="2906519" y="5445841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21426" y="5033820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82973" y="5364904"/>
              <a:ext cx="464427" cy="2085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VNF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058170" y="3729692"/>
              <a:ext cx="3317336" cy="1582730"/>
            </a:xfrm>
            <a:custGeom>
              <a:avLst/>
              <a:gdLst>
                <a:gd name="connsiteX0" fmla="*/ 0 w 3317336"/>
                <a:gd name="connsiteY0" fmla="*/ 1108842 h 1582730"/>
                <a:gd name="connsiteX1" fmla="*/ 473905 w 3317336"/>
                <a:gd name="connsiteY1" fmla="*/ 606546 h 1582730"/>
                <a:gd name="connsiteX2" fmla="*/ 1194241 w 3317336"/>
                <a:gd name="connsiteY2" fmla="*/ 180068 h 1582730"/>
                <a:gd name="connsiteX3" fmla="*/ 2293701 w 3317336"/>
                <a:gd name="connsiteY3" fmla="*/ 454910 h 1582730"/>
                <a:gd name="connsiteX4" fmla="*/ 2938212 w 3317336"/>
                <a:gd name="connsiteY4" fmla="*/ 1402638 h 1582730"/>
                <a:gd name="connsiteX5" fmla="*/ 3051949 w 3317336"/>
                <a:gd name="connsiteY5" fmla="*/ 1487934 h 1582730"/>
                <a:gd name="connsiteX6" fmla="*/ 2653869 w 3317336"/>
                <a:gd name="connsiteY6" fmla="*/ 360137 h 1582730"/>
                <a:gd name="connsiteX7" fmla="*/ 3317336 w 3317336"/>
                <a:gd name="connsiteY7" fmla="*/ 0 h 158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7336" h="1582730">
                  <a:moveTo>
                    <a:pt x="0" y="1108842"/>
                  </a:moveTo>
                  <a:cubicBezTo>
                    <a:pt x="137432" y="935092"/>
                    <a:pt x="274865" y="761342"/>
                    <a:pt x="473905" y="606546"/>
                  </a:cubicBezTo>
                  <a:cubicBezTo>
                    <a:pt x="672945" y="451750"/>
                    <a:pt x="890942" y="205341"/>
                    <a:pt x="1194241" y="180068"/>
                  </a:cubicBezTo>
                  <a:cubicBezTo>
                    <a:pt x="1497540" y="154795"/>
                    <a:pt x="2003039" y="251148"/>
                    <a:pt x="2293701" y="454910"/>
                  </a:cubicBezTo>
                  <a:cubicBezTo>
                    <a:pt x="2584363" y="658672"/>
                    <a:pt x="2811837" y="1230467"/>
                    <a:pt x="2938212" y="1402638"/>
                  </a:cubicBezTo>
                  <a:cubicBezTo>
                    <a:pt x="3064587" y="1574809"/>
                    <a:pt x="3099340" y="1661684"/>
                    <a:pt x="3051949" y="1487934"/>
                  </a:cubicBezTo>
                  <a:cubicBezTo>
                    <a:pt x="3004558" y="1314184"/>
                    <a:pt x="2609638" y="608126"/>
                    <a:pt x="2653869" y="360137"/>
                  </a:cubicBezTo>
                  <a:cubicBezTo>
                    <a:pt x="2698100" y="112148"/>
                    <a:pt x="3317336" y="0"/>
                    <a:pt x="3317336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53371" y="3805510"/>
              <a:ext cx="2312657" cy="1728068"/>
            </a:xfrm>
            <a:custGeom>
              <a:avLst/>
              <a:gdLst>
                <a:gd name="connsiteX0" fmla="*/ 0 w 2312657"/>
                <a:gd name="connsiteY0" fmla="*/ 1298388 h 1728068"/>
                <a:gd name="connsiteX1" fmla="*/ 180084 w 2312657"/>
                <a:gd name="connsiteY1" fmla="*/ 559160 h 1728068"/>
                <a:gd name="connsiteX2" fmla="*/ 843551 w 2312657"/>
                <a:gd name="connsiteY2" fmla="*/ 473864 h 1728068"/>
                <a:gd name="connsiteX3" fmla="*/ 1317456 w 2312657"/>
                <a:gd name="connsiteY3" fmla="*/ 511774 h 1728068"/>
                <a:gd name="connsiteX4" fmla="*/ 2066227 w 2312657"/>
                <a:gd name="connsiteY4" fmla="*/ 1601661 h 1728068"/>
                <a:gd name="connsiteX5" fmla="*/ 2208398 w 2312657"/>
                <a:gd name="connsiteY5" fmla="*/ 1592184 h 1728068"/>
                <a:gd name="connsiteX6" fmla="*/ 1810318 w 2312657"/>
                <a:gd name="connsiteY6" fmla="*/ 587592 h 1728068"/>
                <a:gd name="connsiteX7" fmla="*/ 1772405 w 2312657"/>
                <a:gd name="connsiteY7" fmla="*/ 199023 h 1728068"/>
                <a:gd name="connsiteX8" fmla="*/ 2312657 w 2312657"/>
                <a:gd name="connsiteY8" fmla="*/ 0 h 172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2657" h="1728068">
                  <a:moveTo>
                    <a:pt x="0" y="1298388"/>
                  </a:moveTo>
                  <a:cubicBezTo>
                    <a:pt x="19746" y="997484"/>
                    <a:pt x="39492" y="696580"/>
                    <a:pt x="180084" y="559160"/>
                  </a:cubicBezTo>
                  <a:cubicBezTo>
                    <a:pt x="320676" y="421740"/>
                    <a:pt x="653989" y="481762"/>
                    <a:pt x="843551" y="473864"/>
                  </a:cubicBezTo>
                  <a:cubicBezTo>
                    <a:pt x="1033113" y="465966"/>
                    <a:pt x="1113677" y="323808"/>
                    <a:pt x="1317456" y="511774"/>
                  </a:cubicBezTo>
                  <a:cubicBezTo>
                    <a:pt x="1521235" y="699740"/>
                    <a:pt x="1917737" y="1421593"/>
                    <a:pt x="2066227" y="1601661"/>
                  </a:cubicBezTo>
                  <a:cubicBezTo>
                    <a:pt x="2214717" y="1781729"/>
                    <a:pt x="2251050" y="1761196"/>
                    <a:pt x="2208398" y="1592184"/>
                  </a:cubicBezTo>
                  <a:cubicBezTo>
                    <a:pt x="2165747" y="1423173"/>
                    <a:pt x="1882983" y="819785"/>
                    <a:pt x="1810318" y="587592"/>
                  </a:cubicBezTo>
                  <a:cubicBezTo>
                    <a:pt x="1737653" y="355399"/>
                    <a:pt x="1688682" y="296955"/>
                    <a:pt x="1772405" y="199023"/>
                  </a:cubicBezTo>
                  <a:cubicBezTo>
                    <a:pt x="1856128" y="101091"/>
                    <a:pt x="2312657" y="0"/>
                    <a:pt x="2312657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196503" y="3653874"/>
              <a:ext cx="1122135" cy="1851791"/>
            </a:xfrm>
            <a:custGeom>
              <a:avLst/>
              <a:gdLst>
                <a:gd name="connsiteX0" fmla="*/ 79543 w 1122135"/>
                <a:gd name="connsiteY0" fmla="*/ 1791206 h 1851791"/>
                <a:gd name="connsiteX1" fmla="*/ 3719 w 1122135"/>
                <a:gd name="connsiteY1" fmla="*/ 758182 h 1851791"/>
                <a:gd name="connsiteX2" fmla="*/ 183803 w 1122135"/>
                <a:gd name="connsiteY2" fmla="*/ 767660 h 1851791"/>
                <a:gd name="connsiteX3" fmla="*/ 866226 w 1122135"/>
                <a:gd name="connsiteY3" fmla="*/ 1800684 h 1851791"/>
                <a:gd name="connsiteX4" fmla="*/ 1112657 w 1122135"/>
                <a:gd name="connsiteY4" fmla="*/ 1563752 h 1851791"/>
                <a:gd name="connsiteX5" fmla="*/ 743011 w 1122135"/>
                <a:gd name="connsiteY5" fmla="*/ 435955 h 1851791"/>
                <a:gd name="connsiteX6" fmla="*/ 1122135 w 1122135"/>
                <a:gd name="connsiteY6" fmla="*/ 0 h 185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2135" h="1851791">
                  <a:moveTo>
                    <a:pt x="79543" y="1791206"/>
                  </a:moveTo>
                  <a:cubicBezTo>
                    <a:pt x="32942" y="1359989"/>
                    <a:pt x="-13658" y="928773"/>
                    <a:pt x="3719" y="758182"/>
                  </a:cubicBezTo>
                  <a:cubicBezTo>
                    <a:pt x="21096" y="587591"/>
                    <a:pt x="40052" y="593910"/>
                    <a:pt x="183803" y="767660"/>
                  </a:cubicBezTo>
                  <a:cubicBezTo>
                    <a:pt x="327554" y="941410"/>
                    <a:pt x="711417" y="1668002"/>
                    <a:pt x="866226" y="1800684"/>
                  </a:cubicBezTo>
                  <a:cubicBezTo>
                    <a:pt x="1021035" y="1933366"/>
                    <a:pt x="1133193" y="1791207"/>
                    <a:pt x="1112657" y="1563752"/>
                  </a:cubicBezTo>
                  <a:cubicBezTo>
                    <a:pt x="1092121" y="1336297"/>
                    <a:pt x="741431" y="696580"/>
                    <a:pt x="743011" y="435955"/>
                  </a:cubicBezTo>
                  <a:cubicBezTo>
                    <a:pt x="744591" y="175330"/>
                    <a:pt x="1122135" y="0"/>
                    <a:pt x="1122135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9144" y="4614048"/>
            <a:ext cx="3997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u="sng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Issues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kern="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Hairpinning</a:t>
            </a:r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4400"/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Embedded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 plane 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complicates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scale-out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71B-B85A-484E-AC50-1E0FB74F381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3920" y="777378"/>
            <a:ext cx="1772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VNFM</a:t>
            </a:r>
          </a:p>
          <a:p>
            <a:pPr algn="ctr"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(VNF Manager)</a:t>
            </a:r>
            <a:endParaRPr lang="en-US" sz="1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Picture 56" descr="rack_42U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20" y="2843439"/>
            <a:ext cx="1231720" cy="186379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6656063" y="2347173"/>
            <a:ext cx="519042" cy="2033020"/>
            <a:chOff x="6330943" y="3197293"/>
            <a:chExt cx="519042" cy="2710693"/>
          </a:xfrm>
        </p:grpSpPr>
        <p:grpSp>
          <p:nvGrpSpPr>
            <p:cNvPr id="12" name="Group 11"/>
            <p:cNvGrpSpPr/>
            <p:nvPr/>
          </p:nvGrpSpPr>
          <p:grpSpPr>
            <a:xfrm>
              <a:off x="6341297" y="4080003"/>
              <a:ext cx="508688" cy="1827983"/>
              <a:chOff x="6341297" y="4080003"/>
              <a:chExt cx="508688" cy="1827983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349937" y="4490720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6395253" y="4525866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6369422" y="4872309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6414738" y="4907455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6368166" y="525856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6413482" y="529370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6378334" y="5678797"/>
                <a:ext cx="471651" cy="229189"/>
                <a:chOff x="6378334" y="5678797"/>
                <a:chExt cx="471651" cy="229189"/>
              </a:xfrm>
            </p:grpSpPr>
            <p:sp>
              <p:nvSpPr>
                <p:cNvPr id="52" name="Rounded Rectangle 51"/>
                <p:cNvSpPr/>
                <p:nvPr/>
              </p:nvSpPr>
              <p:spPr>
                <a:xfrm>
                  <a:off x="6378334" y="5678797"/>
                  <a:ext cx="471651" cy="229189"/>
                </a:xfrm>
                <a:prstGeom prst="round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400" kern="0">
                    <a:solidFill>
                      <a:srgbClr val="FFFFFF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423650" y="5713943"/>
                  <a:ext cx="397329" cy="141398"/>
                </a:xfrm>
                <a:prstGeom prst="round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r>
                    <a:rPr lang="en-US" sz="900" kern="0">
                      <a:solidFill>
                        <a:srgbClr val="000000"/>
                      </a:solidFill>
                      <a:latin typeface="Arial"/>
                      <a:sym typeface="Arial"/>
                    </a:rPr>
                    <a:t>DP</a:t>
                  </a:r>
                  <a:endParaRPr lang="en-US" sz="1000" kern="0">
                    <a:solidFill>
                      <a:srgbClr val="000000"/>
                    </a:solidFill>
                    <a:latin typeface="Arial"/>
                    <a:sym typeface="Arial"/>
                  </a:endParaRPr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6341297" y="4080003"/>
                <a:ext cx="471651" cy="229189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400" kern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386613" y="4115149"/>
                <a:ext cx="397329" cy="14139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en-US" sz="900" kern="0">
                    <a:solidFill>
                      <a:srgbClr val="000000"/>
                    </a:solidFill>
                    <a:latin typeface="Arial"/>
                    <a:sym typeface="Arial"/>
                  </a:rPr>
                  <a:t>DP</a:t>
                </a:r>
                <a:endParaRPr lang="en-US" sz="1000" kern="0">
                  <a:solidFill>
                    <a:srgbClr val="00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6330943" y="3197293"/>
              <a:ext cx="397329" cy="14139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r>
                <a:rPr lang="en-US" sz="900" kern="0">
                  <a:solidFill>
                    <a:srgbClr val="000000"/>
                  </a:solidFill>
                  <a:latin typeface="Arial"/>
                  <a:sym typeface="Arial"/>
                </a:rPr>
                <a:t>CP</a:t>
              </a:r>
              <a:endParaRPr lang="en-US" sz="10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cxnSp>
          <p:nvCxnSpPr>
            <p:cNvPr id="65" name="Straight Connector 64"/>
            <p:cNvCxnSpPr>
              <a:stCxn id="56" idx="2"/>
              <a:endCxn id="54" idx="0"/>
            </p:cNvCxnSpPr>
            <p:nvPr/>
          </p:nvCxnSpPr>
          <p:spPr>
            <a:xfrm>
              <a:off x="6529608" y="3338691"/>
              <a:ext cx="47515" cy="741312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2"/>
              <a:endCxn id="47" idx="3"/>
            </p:cNvCxnSpPr>
            <p:nvPr/>
          </p:nvCxnSpPr>
          <p:spPr>
            <a:xfrm>
              <a:off x="6529608" y="3338691"/>
              <a:ext cx="262974" cy="1257874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56" idx="2"/>
              <a:endCxn id="49" idx="1"/>
            </p:cNvCxnSpPr>
            <p:nvPr/>
          </p:nvCxnSpPr>
          <p:spPr>
            <a:xfrm flipH="1">
              <a:off x="6414738" y="3338691"/>
              <a:ext cx="114870" cy="1639463"/>
            </a:xfrm>
            <a:prstGeom prst="line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4729609" y="4629447"/>
            <a:ext cx="3997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u="sng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Still </a:t>
            </a:r>
            <a:r>
              <a:rPr lang="en-US" sz="14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hairpinning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through a load-</a:t>
            </a:r>
            <a:r>
              <a:rPr lang="en-US" sz="14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balancer</a:t>
            </a:r>
            <a:endParaRPr lang="en-US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42560" y="3063240"/>
            <a:ext cx="2966720" cy="1275649"/>
            <a:chOff x="4917440" y="4165600"/>
            <a:chExt cx="2966720" cy="1700865"/>
          </a:xfrm>
        </p:grpSpPr>
        <p:sp>
          <p:nvSpPr>
            <p:cNvPr id="58" name="Sun 57"/>
            <p:cNvSpPr/>
            <p:nvPr/>
          </p:nvSpPr>
          <p:spPr>
            <a:xfrm>
              <a:off x="5847989" y="4715418"/>
              <a:ext cx="482954" cy="532811"/>
            </a:xfrm>
            <a:prstGeom prst="su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4927600" y="4947205"/>
              <a:ext cx="2956560" cy="450865"/>
            </a:xfrm>
            <a:custGeom>
              <a:avLst/>
              <a:gdLst>
                <a:gd name="connsiteX0" fmla="*/ 0 w 2956560"/>
                <a:gd name="connsiteY0" fmla="*/ 41355 h 450865"/>
                <a:gd name="connsiteX1" fmla="*/ 731520 w 2956560"/>
                <a:gd name="connsiteY1" fmla="*/ 715 h 450865"/>
                <a:gd name="connsiteX2" fmla="*/ 1270000 w 2956560"/>
                <a:gd name="connsiteY2" fmla="*/ 71835 h 450865"/>
                <a:gd name="connsiteX3" fmla="*/ 1534160 w 2956560"/>
                <a:gd name="connsiteY3" fmla="*/ 417275 h 450865"/>
                <a:gd name="connsiteX4" fmla="*/ 2956560 w 2956560"/>
                <a:gd name="connsiteY4" fmla="*/ 437595 h 45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6560" h="450865">
                  <a:moveTo>
                    <a:pt x="0" y="41355"/>
                  </a:moveTo>
                  <a:cubicBezTo>
                    <a:pt x="259926" y="18495"/>
                    <a:pt x="519853" y="-4365"/>
                    <a:pt x="731520" y="715"/>
                  </a:cubicBezTo>
                  <a:cubicBezTo>
                    <a:pt x="943187" y="5795"/>
                    <a:pt x="1136227" y="2408"/>
                    <a:pt x="1270000" y="71835"/>
                  </a:cubicBezTo>
                  <a:cubicBezTo>
                    <a:pt x="1403773" y="141262"/>
                    <a:pt x="1253067" y="356315"/>
                    <a:pt x="1534160" y="417275"/>
                  </a:cubicBezTo>
                  <a:cubicBezTo>
                    <a:pt x="1815253" y="478235"/>
                    <a:pt x="2956560" y="437595"/>
                    <a:pt x="2956560" y="437595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4917440" y="4165600"/>
              <a:ext cx="2794000" cy="894954"/>
            </a:xfrm>
            <a:custGeom>
              <a:avLst/>
              <a:gdLst>
                <a:gd name="connsiteX0" fmla="*/ 0 w 2794000"/>
                <a:gd name="connsiteY0" fmla="*/ 894080 h 894954"/>
                <a:gd name="connsiteX1" fmla="*/ 762000 w 2794000"/>
                <a:gd name="connsiteY1" fmla="*/ 873760 h 894954"/>
                <a:gd name="connsiteX2" fmla="*/ 1137920 w 2794000"/>
                <a:gd name="connsiteY2" fmla="*/ 751840 h 894954"/>
                <a:gd name="connsiteX3" fmla="*/ 1209040 w 2794000"/>
                <a:gd name="connsiteY3" fmla="*/ 223520 h 894954"/>
                <a:gd name="connsiteX4" fmla="*/ 1788160 w 2794000"/>
                <a:gd name="connsiteY4" fmla="*/ 40640 h 894954"/>
                <a:gd name="connsiteX5" fmla="*/ 2794000 w 2794000"/>
                <a:gd name="connsiteY5" fmla="*/ 0 h 89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000" h="894954">
                  <a:moveTo>
                    <a:pt x="0" y="894080"/>
                  </a:moveTo>
                  <a:cubicBezTo>
                    <a:pt x="286173" y="895773"/>
                    <a:pt x="572347" y="897467"/>
                    <a:pt x="762000" y="873760"/>
                  </a:cubicBezTo>
                  <a:cubicBezTo>
                    <a:pt x="951653" y="850053"/>
                    <a:pt x="1063413" y="860213"/>
                    <a:pt x="1137920" y="751840"/>
                  </a:cubicBezTo>
                  <a:cubicBezTo>
                    <a:pt x="1212427" y="643467"/>
                    <a:pt x="1100667" y="342053"/>
                    <a:pt x="1209040" y="223520"/>
                  </a:cubicBezTo>
                  <a:cubicBezTo>
                    <a:pt x="1317413" y="104987"/>
                    <a:pt x="1524000" y="77893"/>
                    <a:pt x="1788160" y="40640"/>
                  </a:cubicBezTo>
                  <a:cubicBezTo>
                    <a:pt x="2052320" y="3387"/>
                    <a:pt x="2794000" y="0"/>
                    <a:pt x="2794000" y="0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4937760" y="5007539"/>
              <a:ext cx="2905760" cy="858926"/>
            </a:xfrm>
            <a:custGeom>
              <a:avLst/>
              <a:gdLst>
                <a:gd name="connsiteX0" fmla="*/ 0 w 2905760"/>
                <a:gd name="connsiteY0" fmla="*/ 86766 h 858926"/>
                <a:gd name="connsiteX1" fmla="*/ 1127760 w 2905760"/>
                <a:gd name="connsiteY1" fmla="*/ 56286 h 858926"/>
                <a:gd name="connsiteX2" fmla="*/ 1422400 w 2905760"/>
                <a:gd name="connsiteY2" fmla="*/ 737006 h 858926"/>
                <a:gd name="connsiteX3" fmla="*/ 1778000 w 2905760"/>
                <a:gd name="connsiteY3" fmla="*/ 808126 h 858926"/>
                <a:gd name="connsiteX4" fmla="*/ 2519680 w 2905760"/>
                <a:gd name="connsiteY4" fmla="*/ 808126 h 858926"/>
                <a:gd name="connsiteX5" fmla="*/ 2905760 w 2905760"/>
                <a:gd name="connsiteY5" fmla="*/ 858926 h 8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5760" h="858926">
                  <a:moveTo>
                    <a:pt x="0" y="86766"/>
                  </a:moveTo>
                  <a:cubicBezTo>
                    <a:pt x="445346" y="17339"/>
                    <a:pt x="890693" y="-52087"/>
                    <a:pt x="1127760" y="56286"/>
                  </a:cubicBezTo>
                  <a:cubicBezTo>
                    <a:pt x="1364827" y="164659"/>
                    <a:pt x="1314027" y="611699"/>
                    <a:pt x="1422400" y="737006"/>
                  </a:cubicBezTo>
                  <a:cubicBezTo>
                    <a:pt x="1530773" y="862313"/>
                    <a:pt x="1595120" y="796273"/>
                    <a:pt x="1778000" y="808126"/>
                  </a:cubicBezTo>
                  <a:cubicBezTo>
                    <a:pt x="1960880" y="819979"/>
                    <a:pt x="2331720" y="799659"/>
                    <a:pt x="2519680" y="808126"/>
                  </a:cubicBezTo>
                  <a:cubicBezTo>
                    <a:pt x="2707640" y="816593"/>
                    <a:pt x="2905760" y="858926"/>
                    <a:pt x="2905760" y="858926"/>
                  </a:cubicBezTo>
                </a:path>
              </a:pathLst>
            </a:cu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 sz="1400" kern="0">
                <a:solidFill>
                  <a:srgbClr val="000000"/>
                </a:solidFill>
                <a:latin typeface="Arial"/>
                <a:sym typeface="Arial"/>
              </a:endParaRPr>
            </a:p>
          </p:txBody>
        </p:sp>
      </p:grpSp>
      <p:sp>
        <p:nvSpPr>
          <p:cNvPr id="68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vert="horz" lIns="91399" tIns="91399" rIns="91399" bIns="91399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ct val="100000"/>
              <a:buNone/>
              <a:defRPr sz="3600" b="1" i="0" u="none" strike="noStrike" cap="none" baseline="0">
                <a:solidFill>
                  <a:srgbClr val="85200C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3pPr>
            <a:lvl4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4pPr>
            <a:lvl5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5pPr>
            <a:lvl6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6pPr>
            <a:lvl7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7pPr>
            <a:lvl8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8pPr>
            <a:lvl9pPr rtl="0">
              <a:spcBef>
                <a:spcPts val="0"/>
              </a:spcBef>
              <a:buClr>
                <a:srgbClr val="85200C"/>
              </a:buClr>
              <a:buSzPct val="100000"/>
              <a:buNone/>
              <a:defRPr sz="3600" b="1">
                <a:solidFill>
                  <a:srgbClr val="85200C"/>
                </a:solidFill>
              </a:defRPr>
            </a:lvl9pPr>
          </a:lstStyle>
          <a:p>
            <a:pPr algn="ctr" defTabSz="914400"/>
            <a:r>
              <a:rPr lang="en-US" sz="3200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sz="3200" kern="0" dirty="0" smtClean="0">
                <a:solidFill>
                  <a:srgbClr val="3A81BA"/>
                </a:solidFill>
                <a:latin typeface="Calibri"/>
                <a:cs typeface="Calibri"/>
              </a:rPr>
              <a:t> in Software?</a:t>
            </a:r>
            <a:endParaRPr lang="en-US" sz="3200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0306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1" grpId="0"/>
      <p:bldP spid="39" grpId="0"/>
      <p:bldP spid="44" grpId="0"/>
      <p:bldP spid="6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821" y="20266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Trellis vRouter</a:t>
            </a:r>
            <a:endParaRPr lang="en-US" sz="3200" b="1" kern="0" dirty="0">
              <a:solidFill>
                <a:srgbClr val="FFFFFF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 app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94517" y="4545664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6500471" y="1907657"/>
            <a:ext cx="1230511" cy="2297435"/>
          </a:xfrm>
          <a:custGeom>
            <a:avLst/>
            <a:gdLst>
              <a:gd name="connsiteX0" fmla="*/ 1302270 w 1302270"/>
              <a:gd name="connsiteY0" fmla="*/ 0 h 3615987"/>
              <a:gd name="connsiteX1" fmla="*/ 333654 w 1302270"/>
              <a:gd name="connsiteY1" fmla="*/ 1355995 h 3615987"/>
              <a:gd name="connsiteX2" fmla="*/ 20 w 1302270"/>
              <a:gd name="connsiteY2" fmla="*/ 2120088 h 3615987"/>
              <a:gd name="connsiteX3" fmla="*/ 344416 w 1302270"/>
              <a:gd name="connsiteY3" fmla="*/ 2701229 h 3615987"/>
              <a:gd name="connsiteX4" fmla="*/ 1237695 w 1302270"/>
              <a:gd name="connsiteY4" fmla="*/ 3615987 h 36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270" h="3615987">
                <a:moveTo>
                  <a:pt x="1302270" y="0"/>
                </a:moveTo>
                <a:cubicBezTo>
                  <a:pt x="926483" y="501323"/>
                  <a:pt x="550696" y="1002647"/>
                  <a:pt x="333654" y="1355995"/>
                </a:cubicBezTo>
                <a:cubicBezTo>
                  <a:pt x="116612" y="1709343"/>
                  <a:pt x="-1774" y="1895882"/>
                  <a:pt x="20" y="2120088"/>
                </a:cubicBezTo>
                <a:cubicBezTo>
                  <a:pt x="1814" y="2344294"/>
                  <a:pt x="138137" y="2451913"/>
                  <a:pt x="344416" y="2701229"/>
                </a:cubicBezTo>
                <a:cubicBezTo>
                  <a:pt x="550695" y="2950545"/>
                  <a:pt x="1237695" y="3615987"/>
                  <a:pt x="1237695" y="3615987"/>
                </a:cubicBezTo>
              </a:path>
            </a:pathLst>
          </a:custGeom>
          <a:ln>
            <a:solidFill>
              <a:srgbClr val="FF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 sz="140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cxnSp>
        <p:nvCxnSpPr>
          <p:cNvPr id="6" name="Straight Arrow Connector 5"/>
          <p:cNvCxnSpPr>
            <a:stCxn id="54" idx="0"/>
            <a:endCxn id="43" idx="3"/>
          </p:cNvCxnSpPr>
          <p:nvPr/>
        </p:nvCxnSpPr>
        <p:spPr>
          <a:xfrm flipH="1" flipV="1">
            <a:off x="7533465" y="1372382"/>
            <a:ext cx="842594" cy="231837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1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5069642" y="1509541"/>
            <a:ext cx="1209457" cy="1484030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191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4821" y="20266"/>
            <a:ext cx="802770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Trellis vRouter</a:t>
            </a:r>
            <a:endParaRPr lang="en-US" sz="3200" b="1" kern="0" dirty="0">
              <a:solidFill>
                <a:srgbClr val="FFFFFF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cxnSp>
        <p:nvCxnSpPr>
          <p:cNvPr id="56" name="Straight Arrow Connector 55"/>
          <p:cNvCxnSpPr>
            <a:endCxn id="36" idx="2"/>
          </p:cNvCxnSpPr>
          <p:nvPr/>
        </p:nvCxnSpPr>
        <p:spPr>
          <a:xfrm flipV="1">
            <a:off x="1182091" y="1509945"/>
            <a:ext cx="3401194" cy="1620457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36" idx="2"/>
          </p:cNvCxnSpPr>
          <p:nvPr/>
        </p:nvCxnSpPr>
        <p:spPr>
          <a:xfrm flipV="1">
            <a:off x="2827341" y="1509944"/>
            <a:ext cx="1755944" cy="1620456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36" idx="2"/>
          </p:cNvCxnSpPr>
          <p:nvPr/>
        </p:nvCxnSpPr>
        <p:spPr>
          <a:xfrm flipH="1" flipV="1">
            <a:off x="4583305" y="1509949"/>
            <a:ext cx="136079" cy="1573226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36" idx="2"/>
          </p:cNvCxnSpPr>
          <p:nvPr/>
        </p:nvCxnSpPr>
        <p:spPr>
          <a:xfrm flipH="1" flipV="1">
            <a:off x="4583286" y="1509945"/>
            <a:ext cx="1620994" cy="157322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2" name="Arc 81"/>
          <p:cNvSpPr/>
          <p:nvPr/>
        </p:nvSpPr>
        <p:spPr>
          <a:xfrm rot="20351332">
            <a:off x="5666461" y="1190502"/>
            <a:ext cx="673941" cy="648718"/>
          </a:xfrm>
          <a:prstGeom prst="arc">
            <a:avLst>
              <a:gd name="adj1" fmla="val 10227485"/>
              <a:gd name="adj2" fmla="val 21015554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5" name="Arc 54"/>
          <p:cNvSpPr/>
          <p:nvPr/>
        </p:nvSpPr>
        <p:spPr>
          <a:xfrm rot="3443821">
            <a:off x="4771953" y="1156791"/>
            <a:ext cx="606547" cy="720798"/>
          </a:xfrm>
          <a:prstGeom prst="arc">
            <a:avLst>
              <a:gd name="adj1" fmla="val 10227485"/>
              <a:gd name="adj2" fmla="val 21015554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94517" y="4545664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572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31290"/>
            <a:ext cx="9144000" cy="3961136"/>
            <a:chOff x="0" y="1009293"/>
            <a:chExt cx="9144000" cy="5281515"/>
          </a:xfrm>
        </p:grpSpPr>
        <p:pic>
          <p:nvPicPr>
            <p:cNvPr id="30" name="Shape 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128593"/>
              <a:ext cx="9144000" cy="5162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Rounded Rectangle 30"/>
            <p:cNvSpPr/>
            <p:nvPr/>
          </p:nvSpPr>
          <p:spPr>
            <a:xfrm>
              <a:off x="7410747" y="1712683"/>
              <a:ext cx="1721601" cy="32529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0" y="1009293"/>
              <a:ext cx="9144000" cy="9946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2000" kern="0" dirty="0" smtClean="0">
                  <a:solidFill>
                    <a:srgbClr val="FFFFFF"/>
                  </a:solidFill>
                  <a:latin typeface="Calibri"/>
                  <a:sym typeface="Arial"/>
                </a:rPr>
                <a:t>ONOS Controller Cluster</a:t>
              </a:r>
              <a:endParaRPr lang="en-US" sz="2000" kern="0" dirty="0">
                <a:solidFill>
                  <a:srgbClr val="FFFFFF"/>
                </a:solidFill>
                <a:latin typeface="Calibri"/>
                <a:sym typeface="Arial"/>
              </a:endParaRPr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H="1" flipV="1">
            <a:off x="6641664" y="3183013"/>
            <a:ext cx="1089314" cy="921554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6597997" y="3197210"/>
            <a:ext cx="1132987" cy="1162197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944465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76488" y="4518318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VM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39736" y="1230323"/>
            <a:ext cx="1887131" cy="279621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>
                <a:solidFill>
                  <a:srgbClr val="000000"/>
                </a:solidFill>
                <a:latin typeface="Arial"/>
                <a:sym typeface="Arial"/>
              </a:rPr>
              <a:t>Underlay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10747" y="3244894"/>
            <a:ext cx="673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OSPF</a:t>
            </a:r>
          </a:p>
          <a:p>
            <a:pPr defTabSz="914400"/>
            <a:r>
              <a:rPr lang="en-US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I-BGP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783226" y="1234798"/>
            <a:ext cx="1750249" cy="275146"/>
          </a:xfrm>
          <a:prstGeom prst="roundRect">
            <a:avLst/>
          </a:prstGeom>
          <a:solidFill>
            <a:srgbClr val="E6E0E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 smtClean="0">
                <a:solidFill>
                  <a:srgbClr val="000000"/>
                </a:solidFill>
                <a:latin typeface="Arial"/>
                <a:sym typeface="Arial"/>
              </a:rPr>
              <a:t>vRouter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730976" y="1604208"/>
            <a:ext cx="1290166" cy="463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1400" b="1" kern="0" dirty="0" err="1">
                <a:solidFill>
                  <a:srgbClr val="000000"/>
                </a:solidFill>
                <a:latin typeface="Arial"/>
                <a:sym typeface="Arial"/>
              </a:rPr>
              <a:t>Quagga</a:t>
            </a:r>
            <a:endParaRPr lang="en-US" sz="1400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914400"/>
            <a:r>
              <a:rPr lang="en-US" sz="1400" b="1" kern="0" dirty="0">
                <a:solidFill>
                  <a:srgbClr val="000000"/>
                </a:solidFill>
                <a:latin typeface="Arial"/>
                <a:sym typeface="Arial"/>
              </a:rPr>
              <a:t>(or other)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31000" y="3986715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30999" y="4241553"/>
            <a:ext cx="811525" cy="218623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kern="0">
                <a:solidFill>
                  <a:srgbClr val="FFFFFF"/>
                </a:solidFill>
                <a:latin typeface="Arial"/>
                <a:sym typeface="Arial"/>
              </a:rPr>
              <a:t>Router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62095" y="1558843"/>
            <a:ext cx="6471370" cy="348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en-US" sz="2000" b="1" kern="0" dirty="0" smtClean="0">
                <a:solidFill>
                  <a:srgbClr val="000000"/>
                </a:solidFill>
                <a:latin typeface="Calibri"/>
                <a:sym typeface="Arial"/>
              </a:rPr>
              <a:t>ONOS</a:t>
            </a:r>
            <a:endParaRPr lang="en-US" sz="2000" b="1" kern="0" dirty="0">
              <a:solidFill>
                <a:srgbClr val="000000"/>
              </a:solidFill>
              <a:latin typeface="Calibri"/>
              <a:sym typeface="Arial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95246" y="1224883"/>
            <a:ext cx="2319450" cy="292307"/>
          </a:xfrm>
          <a:prstGeom prst="roundRect">
            <a:avLst/>
          </a:prstGeom>
          <a:solidFill>
            <a:srgbClr val="8B81D2">
              <a:lumMod val="20000"/>
              <a:lumOff val="80000"/>
            </a:srgbClr>
          </a:solidFill>
          <a:ln w="25400" cap="flat" cmpd="sng" algn="ctr">
            <a:solidFill>
              <a:srgbClr val="8B81D2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Overlay Control</a:t>
            </a:r>
          </a:p>
        </p:txBody>
      </p:sp>
      <p:sp>
        <p:nvSpPr>
          <p:cNvPr id="63" name="Oval 62"/>
          <p:cNvSpPr/>
          <p:nvPr/>
        </p:nvSpPr>
        <p:spPr>
          <a:xfrm>
            <a:off x="1107253" y="426257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 dirty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4" name="Oval 63"/>
          <p:cNvSpPr/>
          <p:nvPr/>
        </p:nvSpPr>
        <p:spPr>
          <a:xfrm>
            <a:off x="2872086" y="4288136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0409" y="4522480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388480" y="4539939"/>
            <a:ext cx="468456" cy="193682"/>
          </a:xfrm>
          <a:prstGeom prst="roundRect">
            <a:avLst/>
          </a:prstGeom>
          <a:solidFill>
            <a:schemeClr val="tx2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000" kern="0">
                <a:solidFill>
                  <a:srgbClr val="FFFFFF"/>
                </a:solidFill>
                <a:latin typeface="Arial"/>
                <a:sym typeface="Arial"/>
              </a:rPr>
              <a:t>VNF</a:t>
            </a:r>
          </a:p>
        </p:txBody>
      </p:sp>
      <p:sp>
        <p:nvSpPr>
          <p:cNvPr id="67" name="Oval 66"/>
          <p:cNvSpPr/>
          <p:nvPr/>
        </p:nvSpPr>
        <p:spPr>
          <a:xfrm>
            <a:off x="4628026" y="4317061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sp>
        <p:nvSpPr>
          <p:cNvPr id="69" name="Oval 68"/>
          <p:cNvSpPr/>
          <p:nvPr/>
        </p:nvSpPr>
        <p:spPr>
          <a:xfrm>
            <a:off x="6371361" y="4307660"/>
            <a:ext cx="559795" cy="170749"/>
          </a:xfrm>
          <a:prstGeom prst="ellipse">
            <a:avLst/>
          </a:prstGeom>
          <a:solidFill>
            <a:srgbClr val="E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800" b="1" kern="0">
                <a:solidFill>
                  <a:srgbClr val="000000"/>
                </a:solidFill>
                <a:latin typeface="Arial"/>
                <a:sym typeface="Arial"/>
              </a:rPr>
              <a:t>OVS</a:t>
            </a:r>
          </a:p>
        </p:txBody>
      </p:sp>
      <p:cxnSp>
        <p:nvCxnSpPr>
          <p:cNvPr id="70" name="Straight Arrow Connector 69"/>
          <p:cNvCxnSpPr>
            <a:stCxn id="63" idx="0"/>
            <a:endCxn id="53" idx="2"/>
          </p:cNvCxnSpPr>
          <p:nvPr/>
        </p:nvCxnSpPr>
        <p:spPr>
          <a:xfrm flipV="1">
            <a:off x="1387129" y="1517201"/>
            <a:ext cx="867842" cy="274537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4" idx="0"/>
            <a:endCxn id="53" idx="2"/>
          </p:cNvCxnSpPr>
          <p:nvPr/>
        </p:nvCxnSpPr>
        <p:spPr>
          <a:xfrm flipH="1" flipV="1">
            <a:off x="2254971" y="1517201"/>
            <a:ext cx="897010" cy="277093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67" idx="0"/>
          </p:cNvCxnSpPr>
          <p:nvPr/>
        </p:nvCxnSpPr>
        <p:spPr>
          <a:xfrm flipH="1" flipV="1">
            <a:off x="2254993" y="1558832"/>
            <a:ext cx="2652953" cy="2758218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69" idx="0"/>
            <a:endCxn id="53" idx="2"/>
          </p:cNvCxnSpPr>
          <p:nvPr/>
        </p:nvCxnSpPr>
        <p:spPr>
          <a:xfrm flipH="1" flipV="1">
            <a:off x="2254971" y="1517190"/>
            <a:ext cx="4396266" cy="2790459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7030720" y="4856166"/>
            <a:ext cx="2133600" cy="273844"/>
          </a:xfrm>
        </p:spPr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0" name="Arc 59"/>
          <p:cNvSpPr/>
          <p:nvPr/>
        </p:nvSpPr>
        <p:spPr>
          <a:xfrm rot="3401677">
            <a:off x="2850971" y="1199477"/>
            <a:ext cx="602023" cy="683501"/>
          </a:xfrm>
          <a:prstGeom prst="arc">
            <a:avLst>
              <a:gd name="adj1" fmla="val 10716697"/>
              <a:gd name="adj2" fmla="val 21400290"/>
            </a:avLst>
          </a:prstGeom>
          <a:ln w="25400">
            <a:solidFill>
              <a:srgbClr val="FF0000"/>
            </a:solidFill>
            <a:prstDash val="sysDot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140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94517" y="4554019"/>
            <a:ext cx="74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sz="1200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</a:t>
            </a:r>
            <a:endParaRPr lang="en-US" sz="12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311713" y="87565"/>
            <a:ext cx="8520599" cy="572699"/>
          </a:xfrm>
          <a:prstGeom prst="rect">
            <a:avLst/>
          </a:prstGeom>
        </p:spPr>
        <p:txBody>
          <a:bodyPr vert="horz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pPr algn="ctr" defTabSz="914400"/>
            <a:r>
              <a:rPr lang="en-US" b="1" kern="0" dirty="0" err="1" smtClean="0">
                <a:solidFill>
                  <a:srgbClr val="3A81BA"/>
                </a:solidFill>
                <a:latin typeface="Calibri"/>
                <a:cs typeface="Calibri"/>
              </a:rPr>
              <a:t>vRouter</a:t>
            </a:r>
            <a:r>
              <a:rPr lang="en-US" b="1" kern="0" dirty="0" smtClean="0">
                <a:solidFill>
                  <a:srgbClr val="3A81BA"/>
                </a:solidFill>
                <a:latin typeface="Calibri"/>
                <a:cs typeface="Calibri"/>
              </a:rPr>
              <a:t> Operation</a:t>
            </a:r>
            <a:endParaRPr lang="en-US" b="1" kern="0" dirty="0">
              <a:solidFill>
                <a:srgbClr val="3A81BA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3287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830340" y="1725157"/>
            <a:ext cx="614608" cy="393296"/>
            <a:chOff x="220635" y="5964482"/>
            <a:chExt cx="614608" cy="524394"/>
          </a:xfrm>
        </p:grpSpPr>
        <p:sp>
          <p:nvSpPr>
            <p:cNvPr id="49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0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</a:rPr>
              <a:pPr/>
              <a:t>33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8358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vRouter Dual-Homing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850795" y="3042149"/>
            <a:ext cx="614608" cy="393296"/>
            <a:chOff x="220635" y="5964482"/>
            <a:chExt cx="614608" cy="524394"/>
          </a:xfrm>
        </p:grpSpPr>
        <p:sp>
          <p:nvSpPr>
            <p:cNvPr id="7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850795" y="3697231"/>
            <a:ext cx="614608" cy="393296"/>
            <a:chOff x="220635" y="5964482"/>
            <a:chExt cx="614608" cy="524394"/>
          </a:xfrm>
        </p:grpSpPr>
        <p:sp>
          <p:nvSpPr>
            <p:cNvPr id="13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943898" y="3201740"/>
            <a:ext cx="58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N</a:t>
            </a:r>
            <a:r>
              <a:rPr lang="en-US" baseline="-25000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85244" y="3875993"/>
            <a:ext cx="58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N</a:t>
            </a:r>
            <a:r>
              <a:rPr lang="en-US" baseline="-25000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6530311" y="3241689"/>
            <a:ext cx="1320484" cy="242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453803" y="3896771"/>
            <a:ext cx="1396993" cy="56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453803" y="3371229"/>
            <a:ext cx="1396993" cy="4171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530311" y="3371229"/>
            <a:ext cx="1320484" cy="4171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98990" y="3899337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40336" y="3587428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90696" y="3333129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282" y="3059320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915703" y="3099561"/>
            <a:ext cx="614608" cy="393296"/>
            <a:chOff x="220635" y="5964482"/>
            <a:chExt cx="614608" cy="524394"/>
          </a:xfrm>
        </p:grpSpPr>
        <p:sp>
          <p:nvSpPr>
            <p:cNvPr id="29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896431" y="3703014"/>
            <a:ext cx="614608" cy="393296"/>
            <a:chOff x="220635" y="5964482"/>
            <a:chExt cx="614608" cy="524394"/>
          </a:xfrm>
        </p:grpSpPr>
        <p:sp>
          <p:nvSpPr>
            <p:cNvPr id="35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817456" y="1007609"/>
            <a:ext cx="614608" cy="393296"/>
            <a:chOff x="220635" y="5964482"/>
            <a:chExt cx="614608" cy="524394"/>
          </a:xfrm>
        </p:grpSpPr>
        <p:sp>
          <p:nvSpPr>
            <p:cNvPr id="41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910559" y="1167200"/>
            <a:ext cx="58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N</a:t>
            </a:r>
            <a:r>
              <a:rPr lang="en-US" baseline="-25000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51905" y="1841453"/>
            <a:ext cx="58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N</a:t>
            </a:r>
            <a:r>
              <a:rPr lang="en-US" baseline="-25000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cxnSp>
        <p:nvCxnSpPr>
          <p:cNvPr id="60" name="Straight Connector 59"/>
          <p:cNvCxnSpPr>
            <a:stCxn id="55" idx="4"/>
            <a:endCxn id="41" idx="2"/>
          </p:cNvCxnSpPr>
          <p:nvPr/>
        </p:nvCxnSpPr>
        <p:spPr>
          <a:xfrm flipV="1">
            <a:off x="6720168" y="1207150"/>
            <a:ext cx="1097289" cy="330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55" idx="4"/>
            <a:endCxn id="49" idx="2"/>
          </p:cNvCxnSpPr>
          <p:nvPr/>
        </p:nvCxnSpPr>
        <p:spPr>
          <a:xfrm>
            <a:off x="6720168" y="1537185"/>
            <a:ext cx="1110173" cy="3875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5742848" y="1223501"/>
            <a:ext cx="614608" cy="393296"/>
            <a:chOff x="220635" y="5964482"/>
            <a:chExt cx="614608" cy="524394"/>
          </a:xfrm>
        </p:grpSpPr>
        <p:sp>
          <p:nvSpPr>
            <p:cNvPr id="67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1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729704" y="1516624"/>
            <a:ext cx="614608" cy="393296"/>
            <a:chOff x="220635" y="5964482"/>
            <a:chExt cx="614608" cy="524394"/>
          </a:xfrm>
        </p:grpSpPr>
        <p:sp>
          <p:nvSpPr>
            <p:cNvPr id="73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5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6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7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105559" y="1337644"/>
            <a:ext cx="614608" cy="393296"/>
            <a:chOff x="220635" y="5964482"/>
            <a:chExt cx="614608" cy="524394"/>
          </a:xfrm>
        </p:grpSpPr>
        <p:sp>
          <p:nvSpPr>
            <p:cNvPr id="55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8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804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4" grpId="0"/>
      <p:bldP spid="25" grpId="0"/>
      <p:bldP spid="26" grpId="0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vRouter Dual-Homing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20215" y="3045161"/>
            <a:ext cx="1530056" cy="413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255" y="3037541"/>
            <a:ext cx="1530056" cy="413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3104" y="1522217"/>
            <a:ext cx="1530056" cy="413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4455" y="1522217"/>
            <a:ext cx="1530056" cy="413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Spine Switch</a:t>
            </a:r>
          </a:p>
        </p:txBody>
      </p:sp>
      <p:cxnSp>
        <p:nvCxnSpPr>
          <p:cNvPr id="8" name="Straight Connector 7"/>
          <p:cNvCxnSpPr>
            <a:endCxn id="6" idx="2"/>
          </p:cNvCxnSpPr>
          <p:nvPr/>
        </p:nvCxnSpPr>
        <p:spPr>
          <a:xfrm flipV="1">
            <a:off x="2050272" y="1935361"/>
            <a:ext cx="587861" cy="1761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927872" y="1935362"/>
            <a:ext cx="2287435" cy="11021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763520" y="1935362"/>
            <a:ext cx="2155612" cy="207765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4610083" y="1935361"/>
            <a:ext cx="765028" cy="110218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664544" y="1935361"/>
            <a:ext cx="832670" cy="110218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443598" y="1935362"/>
            <a:ext cx="480148" cy="18799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166971" y="1935361"/>
            <a:ext cx="2193691" cy="19280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2872624" y="1935362"/>
            <a:ext cx="2383120" cy="11021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12019" y="3690760"/>
            <a:ext cx="1530056" cy="413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923746" y="3690760"/>
            <a:ext cx="1530056" cy="413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srgbClr val="666666"/>
              </a:solidFill>
              <a:latin typeface="Arial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850795" y="3042149"/>
            <a:ext cx="614608" cy="393296"/>
            <a:chOff x="220635" y="5964482"/>
            <a:chExt cx="614608" cy="524394"/>
          </a:xfrm>
        </p:grpSpPr>
        <p:sp>
          <p:nvSpPr>
            <p:cNvPr id="35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850795" y="3697231"/>
            <a:ext cx="614608" cy="393296"/>
            <a:chOff x="220635" y="5964482"/>
            <a:chExt cx="614608" cy="524394"/>
          </a:xfrm>
        </p:grpSpPr>
        <p:sp>
          <p:nvSpPr>
            <p:cNvPr id="41" name="Can 70"/>
            <p:cNvSpPr/>
            <p:nvPr/>
          </p:nvSpPr>
          <p:spPr>
            <a:xfrm>
              <a:off x="220635" y="5972193"/>
              <a:ext cx="614608" cy="516683"/>
            </a:xfrm>
            <a:prstGeom prst="can">
              <a:avLst>
                <a:gd name="adj" fmla="val 50000"/>
              </a:avLst>
            </a:prstGeom>
            <a:solidFill>
              <a:srgbClr val="4BACC6"/>
            </a:solidFill>
            <a:ln>
              <a:solidFill>
                <a:srgbClr val="EEECE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Right Arrow 73"/>
            <p:cNvSpPr/>
            <p:nvPr/>
          </p:nvSpPr>
          <p:spPr>
            <a:xfrm rot="10800000">
              <a:off x="361200" y="5971613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Right Arrow 74"/>
            <p:cNvSpPr/>
            <p:nvPr/>
          </p:nvSpPr>
          <p:spPr>
            <a:xfrm rot="276230">
              <a:off x="533462" y="6071920"/>
              <a:ext cx="178400" cy="155005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BottomDown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Down Arrow 71"/>
            <p:cNvSpPr/>
            <p:nvPr/>
          </p:nvSpPr>
          <p:spPr>
            <a:xfrm rot="3594206">
              <a:off x="394633" y="6081895"/>
              <a:ext cx="126326" cy="164215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Down Arrow 72"/>
            <p:cNvSpPr/>
            <p:nvPr/>
          </p:nvSpPr>
          <p:spPr>
            <a:xfrm rot="14184123">
              <a:off x="559547" y="5936617"/>
              <a:ext cx="143256" cy="198986"/>
            </a:xfrm>
            <a:prstGeom prst="down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  <a:scene3d>
              <a:camera prst="isometricRightUp"/>
              <a:lightRig rig="threePt" dir="t"/>
            </a:scene3d>
          </p:spPr>
          <p:txBody>
            <a:bodyPr rtlCol="0" anchor="ctr"/>
            <a:lstStyle/>
            <a:p>
              <a:pPr algn="ctr" defTabSz="914400">
                <a:defRPr/>
              </a:pPr>
              <a:endParaRPr lang="en-US" b="1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46" name="Straight Connector 45"/>
          <p:cNvCxnSpPr>
            <a:stCxn id="4" idx="3"/>
            <a:endCxn id="35" idx="2"/>
          </p:cNvCxnSpPr>
          <p:nvPr/>
        </p:nvCxnSpPr>
        <p:spPr>
          <a:xfrm flipV="1">
            <a:off x="6530311" y="3241689"/>
            <a:ext cx="1320484" cy="242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29" idx="3"/>
            <a:endCxn id="41" idx="2"/>
          </p:cNvCxnSpPr>
          <p:nvPr/>
        </p:nvCxnSpPr>
        <p:spPr>
          <a:xfrm flipV="1">
            <a:off x="6453803" y="3896771"/>
            <a:ext cx="1396993" cy="56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453803" y="3371229"/>
            <a:ext cx="1396993" cy="4171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530311" y="3371229"/>
            <a:ext cx="1320484" cy="4171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6355080" y="2336568"/>
            <a:ext cx="660400" cy="7009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435684" y="2353160"/>
            <a:ext cx="1341120" cy="134380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766560" y="2004061"/>
            <a:ext cx="538480" cy="3491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6600"/>
                </a:solidFill>
                <a:latin typeface="Arial"/>
              </a:rPr>
              <a:t>Q</a:t>
            </a:r>
          </a:p>
        </p:txBody>
      </p:sp>
      <p:sp>
        <p:nvSpPr>
          <p:cNvPr id="65" name="Oval 64"/>
          <p:cNvSpPr/>
          <p:nvPr/>
        </p:nvSpPr>
        <p:spPr>
          <a:xfrm>
            <a:off x="7581555" y="2004061"/>
            <a:ext cx="538480" cy="3491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6600"/>
                </a:solidFill>
                <a:latin typeface="Arial"/>
              </a:rPr>
              <a:t>Q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772814" y="603876"/>
            <a:ext cx="965861" cy="3625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1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837011" y="603876"/>
            <a:ext cx="946599" cy="36256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2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879369" y="603876"/>
            <a:ext cx="879987" cy="3625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8BAB42">
                    <a:lumMod val="50000"/>
                  </a:srgbClr>
                </a:solidFill>
                <a:latin typeface="Arial"/>
              </a:rPr>
              <a:t>ONOS Instance 3</a:t>
            </a:r>
          </a:p>
        </p:txBody>
      </p:sp>
      <p:cxnSp>
        <p:nvCxnSpPr>
          <p:cNvPr id="72" name="Straight Connector 71"/>
          <p:cNvCxnSpPr>
            <a:stCxn id="64" idx="0"/>
            <a:endCxn id="69" idx="2"/>
          </p:cNvCxnSpPr>
          <p:nvPr/>
        </p:nvCxnSpPr>
        <p:spPr>
          <a:xfrm flipH="1" flipV="1">
            <a:off x="6310310" y="966439"/>
            <a:ext cx="725490" cy="10376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5" idx="0"/>
          </p:cNvCxnSpPr>
          <p:nvPr/>
        </p:nvCxnSpPr>
        <p:spPr>
          <a:xfrm flipH="1" flipV="1">
            <a:off x="7132321" y="966439"/>
            <a:ext cx="718475" cy="10376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581556" y="1065237"/>
            <a:ext cx="1242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/>
              </a:rPr>
              <a:t>FPM </a:t>
            </a:r>
          </a:p>
          <a:p>
            <a:r>
              <a:rPr lang="en-US" sz="1400">
                <a:solidFill>
                  <a:srgbClr val="000000"/>
                </a:solidFill>
                <a:latin typeface="Arial"/>
              </a:rPr>
              <a:t>Connections</a:t>
            </a:r>
          </a:p>
        </p:txBody>
      </p:sp>
      <p:cxnSp>
        <p:nvCxnSpPr>
          <p:cNvPr id="78" name="Straight Connector 77"/>
          <p:cNvCxnSpPr>
            <a:stCxn id="29" idx="0"/>
            <a:endCxn id="4" idx="2"/>
          </p:cNvCxnSpPr>
          <p:nvPr/>
        </p:nvCxnSpPr>
        <p:spPr>
          <a:xfrm flipV="1">
            <a:off x="5688775" y="3450685"/>
            <a:ext cx="76509" cy="2400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28" idx="0"/>
            <a:endCxn id="3" idx="2"/>
          </p:cNvCxnSpPr>
          <p:nvPr/>
        </p:nvCxnSpPr>
        <p:spPr>
          <a:xfrm flipH="1" flipV="1">
            <a:off x="1285243" y="3458305"/>
            <a:ext cx="91804" cy="2324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7943898" y="3201740"/>
            <a:ext cx="58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N</a:t>
            </a:r>
            <a:r>
              <a:rPr lang="en-US" baseline="-25000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985244" y="3875993"/>
            <a:ext cx="58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</a:rPr>
              <a:t>N</a:t>
            </a:r>
            <a:r>
              <a:rPr lang="en-US" baseline="-25000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096692" y="2539756"/>
            <a:ext cx="58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A1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940515" y="2709406"/>
            <a:ext cx="58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B1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480505" y="2581900"/>
            <a:ext cx="58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A2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314168" y="2789649"/>
            <a:ext cx="58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B2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80444" y="1722346"/>
            <a:ext cx="58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A1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825137" y="1727612"/>
            <a:ext cx="58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B2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598990" y="3899337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640336" y="3587428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690696" y="3333129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620282" y="3059320"/>
            <a:ext cx="344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56581" y="3055907"/>
            <a:ext cx="1193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-&gt; 201,202</a:t>
            </a:r>
            <a:endParaRPr lang="en-US" sz="12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096827" y="3079660"/>
            <a:ext cx="1035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A1 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-&gt; p1</a:t>
            </a:r>
            <a:endParaRPr lang="en-US" sz="12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096827" y="3718489"/>
            <a:ext cx="963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N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B2 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-&gt; p2</a:t>
            </a:r>
            <a:endParaRPr lang="en-US" sz="12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81476" y="3696961"/>
            <a:ext cx="1285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/>
              </a:rPr>
              <a:t>P</a:t>
            </a:r>
            <a:r>
              <a:rPr lang="en-US" sz="1200" baseline="-25000">
                <a:solidFill>
                  <a:srgbClr val="000000"/>
                </a:solidFill>
                <a:latin typeface="Arial"/>
              </a:rPr>
              <a:t>1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-&gt; 201,202</a:t>
            </a:r>
            <a:endParaRPr lang="en-US" sz="1200" baseline="-2500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5" name="Straight Connector 114"/>
          <p:cNvCxnSpPr>
            <a:stCxn id="64" idx="0"/>
            <a:endCxn id="68" idx="2"/>
          </p:cNvCxnSpPr>
          <p:nvPr/>
        </p:nvCxnSpPr>
        <p:spPr>
          <a:xfrm flipH="1" flipV="1">
            <a:off x="5255744" y="966439"/>
            <a:ext cx="1780056" cy="10376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64" idx="0"/>
          </p:cNvCxnSpPr>
          <p:nvPr/>
        </p:nvCxnSpPr>
        <p:spPr>
          <a:xfrm flipV="1">
            <a:off x="7035800" y="966439"/>
            <a:ext cx="96520" cy="10376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65" idx="0"/>
            <a:endCxn id="69" idx="2"/>
          </p:cNvCxnSpPr>
          <p:nvPr/>
        </p:nvCxnSpPr>
        <p:spPr>
          <a:xfrm flipH="1" flipV="1">
            <a:off x="6310311" y="966439"/>
            <a:ext cx="1540485" cy="10376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65" idx="0"/>
            <a:endCxn id="68" idx="2"/>
          </p:cNvCxnSpPr>
          <p:nvPr/>
        </p:nvCxnSpPr>
        <p:spPr>
          <a:xfrm flipH="1" flipV="1">
            <a:off x="5255745" y="966439"/>
            <a:ext cx="2595051" cy="10376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437138" y="966440"/>
            <a:ext cx="3659689" cy="201996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>
            <a:off x="1813134" y="966440"/>
            <a:ext cx="4460309" cy="2684709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5542112" y="966440"/>
            <a:ext cx="146663" cy="2019965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H="1">
            <a:off x="6060181" y="966440"/>
            <a:ext cx="955300" cy="2684709"/>
          </a:xfrm>
          <a:prstGeom prst="straightConnector1">
            <a:avLst/>
          </a:prstGeom>
          <a:ln>
            <a:solidFill>
              <a:srgbClr val="FF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956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  <p:bldP spid="101" grpId="0"/>
      <p:bldP spid="102" grpId="0"/>
      <p:bldP spid="103" grpId="0"/>
      <p:bldP spid="10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Outline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071" y="639488"/>
            <a:ext cx="8111614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Example Disaggregated Network</a:t>
            </a:r>
            <a:endParaRPr lang="en-US" sz="240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2800" b="1">
              <a:solidFill>
                <a:srgbClr val="963334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963334"/>
                </a:solidFill>
                <a:latin typeface="Calibri"/>
                <a:cs typeface="Calibri"/>
              </a:rPr>
              <a:t>High Availability in Disaggregated Networks</a:t>
            </a:r>
            <a:endParaRPr lang="en-US" sz="2400" b="1">
              <a:solidFill>
                <a:srgbClr val="963334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Control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Data plane redundancy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Combined data-plane &amp; control-plane failure recovery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Dual-homing servers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vRouter HA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cs typeface="Calibri"/>
              </a:rPr>
              <a:t>Headless fabric</a:t>
            </a:r>
            <a:endParaRPr lang="en-US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42566" y="874533"/>
            <a:ext cx="2626279" cy="874275"/>
            <a:chOff x="3869112" y="1820222"/>
            <a:chExt cx="5073549" cy="1460905"/>
          </a:xfrm>
        </p:grpSpPr>
        <p:sp>
          <p:nvSpPr>
            <p:cNvPr id="8" name="Rounded Rectangle 7"/>
            <p:cNvSpPr/>
            <p:nvPr/>
          </p:nvSpPr>
          <p:spPr>
            <a:xfrm>
              <a:off x="4039028" y="298894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755572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522436" y="298373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199345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199346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964054" y="29971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708181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676137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532529" y="189775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461668" y="1900729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8" name="Straight Connector 17"/>
            <p:cNvCxnSpPr>
              <a:stCxn id="27" idx="0"/>
              <a:endCxn id="14" idx="2"/>
            </p:cNvCxnSpPr>
            <p:nvPr/>
          </p:nvCxnSpPr>
          <p:spPr>
            <a:xfrm flipV="1">
              <a:off x="4348740" y="2087067"/>
              <a:ext cx="669155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Straight Connector 18"/>
            <p:cNvCxnSpPr>
              <a:stCxn id="8" idx="0"/>
              <a:endCxn id="14" idx="2"/>
            </p:cNvCxnSpPr>
            <p:nvPr/>
          </p:nvCxnSpPr>
          <p:spPr>
            <a:xfrm flipV="1">
              <a:off x="4348741" y="2087067"/>
              <a:ext cx="669154" cy="90188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Straight Connector 19"/>
            <p:cNvCxnSpPr>
              <a:stCxn id="28" idx="0"/>
              <a:endCxn id="14" idx="2"/>
            </p:cNvCxnSpPr>
            <p:nvPr/>
          </p:nvCxnSpPr>
          <p:spPr>
            <a:xfrm flipH="1" flipV="1">
              <a:off x="5017895" y="2087067"/>
              <a:ext cx="47390" cy="678275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Straight Connector 20"/>
            <p:cNvCxnSpPr>
              <a:stCxn id="9" idx="0"/>
              <a:endCxn id="14" idx="2"/>
            </p:cNvCxnSpPr>
            <p:nvPr/>
          </p:nvCxnSpPr>
          <p:spPr>
            <a:xfrm flipH="1" flipV="1">
              <a:off x="5017895" y="2087067"/>
              <a:ext cx="47391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Straight Connector 21"/>
            <p:cNvCxnSpPr>
              <a:stCxn id="29" idx="0"/>
              <a:endCxn id="14" idx="2"/>
            </p:cNvCxnSpPr>
            <p:nvPr/>
          </p:nvCxnSpPr>
          <p:spPr>
            <a:xfrm flipH="1" flipV="1">
              <a:off x="5017895" y="2087067"/>
              <a:ext cx="814254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Straight Connector 22"/>
            <p:cNvCxnSpPr>
              <a:stCxn id="10" idx="0"/>
              <a:endCxn id="14" idx="2"/>
            </p:cNvCxnSpPr>
            <p:nvPr/>
          </p:nvCxnSpPr>
          <p:spPr>
            <a:xfrm flipH="1" flipV="1">
              <a:off x="5017895" y="2087067"/>
              <a:ext cx="814255" cy="89666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Straight Connector 23"/>
            <p:cNvCxnSpPr>
              <a:endCxn id="14" idx="2"/>
            </p:cNvCxnSpPr>
            <p:nvPr/>
          </p:nvCxnSpPr>
          <p:spPr>
            <a:xfrm flipH="1" flipV="1">
              <a:off x="5017895" y="2087067"/>
              <a:ext cx="1713762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Straight Connector 24"/>
            <p:cNvCxnSpPr>
              <a:stCxn id="11" idx="0"/>
              <a:endCxn id="14" idx="2"/>
            </p:cNvCxnSpPr>
            <p:nvPr/>
          </p:nvCxnSpPr>
          <p:spPr>
            <a:xfrm flipH="1" flipV="1">
              <a:off x="5017895" y="2087067"/>
              <a:ext cx="2491164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6" name="Straight Connector 25"/>
            <p:cNvCxnSpPr>
              <a:stCxn id="37" idx="0"/>
              <a:endCxn id="14" idx="2"/>
            </p:cNvCxnSpPr>
            <p:nvPr/>
          </p:nvCxnSpPr>
          <p:spPr>
            <a:xfrm flipH="1" flipV="1">
              <a:off x="5017895" y="2087067"/>
              <a:ext cx="325587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7" name="Rounded Rectangle 26"/>
            <p:cNvSpPr/>
            <p:nvPr/>
          </p:nvSpPr>
          <p:spPr>
            <a:xfrm>
              <a:off x="4039027" y="2770557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4755571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522435" y="276534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0" name="Straight Connector 29"/>
            <p:cNvCxnSpPr>
              <a:stCxn id="27" idx="0"/>
              <a:endCxn id="15" idx="2"/>
            </p:cNvCxnSpPr>
            <p:nvPr/>
          </p:nvCxnSpPr>
          <p:spPr>
            <a:xfrm flipV="1">
              <a:off x="4348740" y="2087067"/>
              <a:ext cx="1637110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1" name="Straight Connector 30"/>
            <p:cNvCxnSpPr>
              <a:stCxn id="37" idx="2"/>
              <a:endCxn id="15" idx="2"/>
            </p:cNvCxnSpPr>
            <p:nvPr/>
          </p:nvCxnSpPr>
          <p:spPr>
            <a:xfrm flipH="1" flipV="1">
              <a:off x="5985850" y="2087067"/>
              <a:ext cx="2287917" cy="87803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/>
            <p:cNvCxnSpPr>
              <a:stCxn id="28" idx="0"/>
              <a:endCxn id="15" idx="2"/>
            </p:cNvCxnSpPr>
            <p:nvPr/>
          </p:nvCxnSpPr>
          <p:spPr>
            <a:xfrm flipV="1">
              <a:off x="5065285" y="2087067"/>
              <a:ext cx="92056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>
              <a:stCxn id="29" idx="0"/>
              <a:endCxn id="15" idx="2"/>
            </p:cNvCxnSpPr>
            <p:nvPr/>
          </p:nvCxnSpPr>
          <p:spPr>
            <a:xfrm flipV="1">
              <a:off x="5832149" y="2087067"/>
              <a:ext cx="15370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Straight Connector 33"/>
            <p:cNvCxnSpPr>
              <a:endCxn id="15" idx="2"/>
            </p:cNvCxnSpPr>
            <p:nvPr/>
          </p:nvCxnSpPr>
          <p:spPr>
            <a:xfrm flipH="1" flipV="1">
              <a:off x="5985850" y="2087067"/>
              <a:ext cx="745806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>
              <a:stCxn id="11" idx="0"/>
              <a:endCxn id="15" idx="2"/>
            </p:cNvCxnSpPr>
            <p:nvPr/>
          </p:nvCxnSpPr>
          <p:spPr>
            <a:xfrm flipH="1" flipV="1">
              <a:off x="5985850" y="2087067"/>
              <a:ext cx="1523209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Straight Connector 35"/>
            <p:cNvCxnSpPr>
              <a:stCxn id="37" idx="0"/>
              <a:endCxn id="15" idx="2"/>
            </p:cNvCxnSpPr>
            <p:nvPr/>
          </p:nvCxnSpPr>
          <p:spPr>
            <a:xfrm flipH="1" flipV="1">
              <a:off x="5985850" y="2087067"/>
              <a:ext cx="2287917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7" name="Rounded Rectangle 36"/>
            <p:cNvSpPr/>
            <p:nvPr/>
          </p:nvSpPr>
          <p:spPr>
            <a:xfrm>
              <a:off x="7964053" y="2778761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8" name="Straight Connector 37"/>
            <p:cNvCxnSpPr>
              <a:stCxn id="27" idx="0"/>
              <a:endCxn id="16" idx="2"/>
            </p:cNvCxnSpPr>
            <p:nvPr/>
          </p:nvCxnSpPr>
          <p:spPr>
            <a:xfrm flipV="1">
              <a:off x="4348740" y="2084090"/>
              <a:ext cx="2493502" cy="686468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/>
            <p:cNvCxnSpPr>
              <a:stCxn id="27" idx="0"/>
              <a:endCxn id="17" idx="2"/>
            </p:cNvCxnSpPr>
            <p:nvPr/>
          </p:nvCxnSpPr>
          <p:spPr>
            <a:xfrm flipV="1">
              <a:off x="4348740" y="2087067"/>
              <a:ext cx="3422641" cy="683490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/>
            <p:cNvCxnSpPr>
              <a:stCxn id="28" idx="0"/>
              <a:endCxn id="16" idx="2"/>
            </p:cNvCxnSpPr>
            <p:nvPr/>
          </p:nvCxnSpPr>
          <p:spPr>
            <a:xfrm flipV="1">
              <a:off x="5065285" y="2084090"/>
              <a:ext cx="1776957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Straight Connector 40"/>
            <p:cNvCxnSpPr>
              <a:stCxn id="28" idx="0"/>
              <a:endCxn id="17" idx="2"/>
            </p:cNvCxnSpPr>
            <p:nvPr/>
          </p:nvCxnSpPr>
          <p:spPr>
            <a:xfrm flipV="1">
              <a:off x="5065285" y="2087067"/>
              <a:ext cx="2706096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2" name="Straight Connector 41"/>
            <p:cNvCxnSpPr>
              <a:stCxn id="29" idx="0"/>
              <a:endCxn id="16" idx="2"/>
            </p:cNvCxnSpPr>
            <p:nvPr/>
          </p:nvCxnSpPr>
          <p:spPr>
            <a:xfrm flipV="1">
              <a:off x="5832149" y="2084090"/>
              <a:ext cx="1010093" cy="681253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3" name="Straight Connector 42"/>
            <p:cNvCxnSpPr>
              <a:stCxn id="29" idx="0"/>
              <a:endCxn id="17" idx="2"/>
            </p:cNvCxnSpPr>
            <p:nvPr/>
          </p:nvCxnSpPr>
          <p:spPr>
            <a:xfrm flipV="1">
              <a:off x="5832149" y="2087067"/>
              <a:ext cx="1939232" cy="678275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Connector 43"/>
            <p:cNvCxnSpPr>
              <a:endCxn id="16" idx="2"/>
            </p:cNvCxnSpPr>
            <p:nvPr/>
          </p:nvCxnSpPr>
          <p:spPr>
            <a:xfrm flipV="1">
              <a:off x="6731656" y="2084090"/>
              <a:ext cx="110586" cy="68796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5" name="Straight Connector 44"/>
            <p:cNvCxnSpPr>
              <a:endCxn id="17" idx="2"/>
            </p:cNvCxnSpPr>
            <p:nvPr/>
          </p:nvCxnSpPr>
          <p:spPr>
            <a:xfrm flipV="1">
              <a:off x="6731656" y="2087067"/>
              <a:ext cx="1039725" cy="68498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Connector 45"/>
            <p:cNvCxnSpPr>
              <a:stCxn id="11" idx="0"/>
              <a:endCxn id="16" idx="2"/>
            </p:cNvCxnSpPr>
            <p:nvPr/>
          </p:nvCxnSpPr>
          <p:spPr>
            <a:xfrm flipH="1" flipV="1">
              <a:off x="6842242" y="2084090"/>
              <a:ext cx="666817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Connector 46"/>
            <p:cNvCxnSpPr>
              <a:stCxn id="37" idx="0"/>
              <a:endCxn id="16" idx="2"/>
            </p:cNvCxnSpPr>
            <p:nvPr/>
          </p:nvCxnSpPr>
          <p:spPr>
            <a:xfrm flipH="1" flipV="1">
              <a:off x="6842242" y="2084090"/>
              <a:ext cx="1431525" cy="694672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Connector 47"/>
            <p:cNvCxnSpPr>
              <a:stCxn id="17" idx="2"/>
              <a:endCxn id="11" idx="0"/>
            </p:cNvCxnSpPr>
            <p:nvPr/>
          </p:nvCxnSpPr>
          <p:spPr>
            <a:xfrm flipH="1">
              <a:off x="7509059" y="2087067"/>
              <a:ext cx="262322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Straight Connector 48"/>
            <p:cNvCxnSpPr>
              <a:stCxn id="17" idx="2"/>
              <a:endCxn id="37" idx="0"/>
            </p:cNvCxnSpPr>
            <p:nvPr/>
          </p:nvCxnSpPr>
          <p:spPr>
            <a:xfrm>
              <a:off x="7771381" y="2087067"/>
              <a:ext cx="502386" cy="691694"/>
            </a:xfrm>
            <a:prstGeom prst="line">
              <a:avLst/>
            </a:prstGeom>
            <a:noFill/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" name="Rounded Rectangle 49"/>
            <p:cNvSpPr/>
            <p:nvPr/>
          </p:nvSpPr>
          <p:spPr>
            <a:xfrm>
              <a:off x="3869112" y="1820222"/>
              <a:ext cx="5073549" cy="1460905"/>
            </a:xfrm>
            <a:prstGeom prst="roundRect">
              <a:avLst/>
            </a:prstGeom>
            <a:noFill/>
            <a:ln w="12700" cap="flat" cmpd="sng" algn="ctr">
              <a:solidFill>
                <a:srgbClr val="AD0004"/>
              </a:solidFill>
              <a:prstDash val="sysDash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421945" y="300098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421944" y="2782592"/>
              <a:ext cx="619426" cy="186339"/>
            </a:xfrm>
            <a:prstGeom prst="roundRect">
              <a:avLst/>
            </a:prstGeom>
            <a:solidFill>
              <a:srgbClr val="666666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39">
                <a:defRPr/>
              </a:pPr>
              <a:endParaRPr lang="en-US" sz="500" b="1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261653" y="1120093"/>
            <a:ext cx="358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Open-source, SDN-based </a:t>
            </a:r>
          </a:p>
          <a:p>
            <a:r>
              <a:rPr lang="en-US" b="1"/>
              <a:t>Datacenter Leaf-Spine Fabric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92441" y="639488"/>
            <a:ext cx="5130249" cy="122366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539629" y="4515887"/>
            <a:ext cx="5586290" cy="50965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539629" y="2408229"/>
            <a:ext cx="5597593" cy="1710747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45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4495E-6 3.93584E-6 L -1.44495E-6 -0.08791 " pathEditMode="relative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Headless Mode</a:t>
            </a:r>
          </a:p>
        </p:txBody>
      </p:sp>
      <p:sp>
        <p:nvSpPr>
          <p:cNvPr id="2" name="Rectangle 1"/>
          <p:cNvSpPr/>
          <p:nvPr/>
        </p:nvSpPr>
        <p:spPr>
          <a:xfrm>
            <a:off x="5095084" y="1853410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Physical or Virtual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3497" y="1859149"/>
            <a:ext cx="2249182" cy="4131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666666"/>
                </a:solidFill>
                <a:latin typeface="Arial"/>
              </a:rPr>
              <a:t>Connected End-Point</a:t>
            </a:r>
          </a:p>
          <a:p>
            <a:pPr algn="ctr"/>
            <a:r>
              <a:rPr lang="en-US" sz="1000">
                <a:solidFill>
                  <a:srgbClr val="666666"/>
                </a:solidFill>
                <a:latin typeface="Arial"/>
              </a:rPr>
              <a:t>(VM, container, server, </a:t>
            </a:r>
          </a:p>
          <a:p>
            <a:pPr algn="ctr"/>
            <a:r>
              <a:rPr lang="en-US" sz="1000">
                <a:solidFill>
                  <a:srgbClr val="666666"/>
                </a:solidFill>
                <a:latin typeface="Arial"/>
              </a:rPr>
              <a:t>router, PNF etc.)</a:t>
            </a:r>
          </a:p>
        </p:txBody>
      </p:sp>
      <p:cxnSp>
        <p:nvCxnSpPr>
          <p:cNvPr id="6" name="Straight Connector 5"/>
          <p:cNvCxnSpPr>
            <a:stCxn id="4" idx="3"/>
            <a:endCxn id="2" idx="1"/>
          </p:cNvCxnSpPr>
          <p:nvPr/>
        </p:nvCxnSpPr>
        <p:spPr>
          <a:xfrm flipV="1">
            <a:off x="3572680" y="2059983"/>
            <a:ext cx="1522405" cy="5738"/>
          </a:xfrm>
          <a:prstGeom prst="line">
            <a:avLst/>
          </a:prstGeom>
          <a:ln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125681" y="1187789"/>
            <a:ext cx="1461204" cy="241001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ONOS Instance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46930" y="803337"/>
            <a:ext cx="1048695" cy="3787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666666"/>
                </a:solidFill>
                <a:latin typeface="Arial"/>
              </a:rPr>
              <a:t>ARP handler app</a:t>
            </a:r>
          </a:p>
        </p:txBody>
      </p:sp>
      <p:cxnSp>
        <p:nvCxnSpPr>
          <p:cNvPr id="10" name="Straight Connector 9"/>
          <p:cNvCxnSpPr>
            <a:stCxn id="7" idx="2"/>
            <a:endCxn id="2" idx="0"/>
          </p:cNvCxnSpPr>
          <p:nvPr/>
        </p:nvCxnSpPr>
        <p:spPr>
          <a:xfrm>
            <a:off x="5856284" y="1428790"/>
            <a:ext cx="3829" cy="42462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78690" y="1910791"/>
            <a:ext cx="7267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79237" y="1664052"/>
            <a:ext cx="1078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ARP request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607048" y="1113193"/>
            <a:ext cx="0" cy="665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097271" y="1113193"/>
            <a:ext cx="0" cy="6651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73169" y="1497184"/>
            <a:ext cx="1078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ARP reply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878690" y="2169006"/>
            <a:ext cx="7267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095084" y="4039174"/>
            <a:ext cx="1530056" cy="413144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66666"/>
                </a:solidFill>
                <a:latin typeface="Arial"/>
              </a:rPr>
              <a:t>Physical or Virtual Switch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323497" y="4044912"/>
            <a:ext cx="2249182" cy="4131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666666"/>
                </a:solidFill>
                <a:latin typeface="Arial"/>
              </a:rPr>
              <a:t>Connected End-Point</a:t>
            </a:r>
          </a:p>
          <a:p>
            <a:pPr algn="ctr"/>
            <a:r>
              <a:rPr lang="en-US" sz="1000">
                <a:solidFill>
                  <a:srgbClr val="666666"/>
                </a:solidFill>
                <a:latin typeface="Arial"/>
              </a:rPr>
              <a:t>(VM, container, server, </a:t>
            </a:r>
          </a:p>
          <a:p>
            <a:pPr algn="ctr"/>
            <a:r>
              <a:rPr lang="en-US" sz="1000">
                <a:solidFill>
                  <a:srgbClr val="666666"/>
                </a:solidFill>
                <a:latin typeface="Arial"/>
              </a:rPr>
              <a:t>router, PNF etc.)</a:t>
            </a:r>
          </a:p>
        </p:txBody>
      </p:sp>
      <p:cxnSp>
        <p:nvCxnSpPr>
          <p:cNvPr id="27" name="Straight Connector 26"/>
          <p:cNvCxnSpPr>
            <a:stCxn id="26" idx="3"/>
            <a:endCxn id="25" idx="1"/>
          </p:cNvCxnSpPr>
          <p:nvPr/>
        </p:nvCxnSpPr>
        <p:spPr>
          <a:xfrm flipV="1">
            <a:off x="3572680" y="4245746"/>
            <a:ext cx="1522405" cy="5738"/>
          </a:xfrm>
          <a:prstGeom prst="line">
            <a:avLst/>
          </a:prstGeom>
          <a:ln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5125681" y="3178452"/>
            <a:ext cx="1461204" cy="241001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FFFFFF"/>
                </a:solidFill>
                <a:latin typeface="Arial"/>
              </a:rPr>
              <a:t>ONOS Instance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02193" y="2793999"/>
            <a:ext cx="1315849" cy="3787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666666"/>
                </a:solidFill>
                <a:latin typeface="Arial"/>
              </a:rPr>
              <a:t>ARP </a:t>
            </a:r>
          </a:p>
          <a:p>
            <a:pPr algn="ctr"/>
            <a:r>
              <a:rPr lang="en-US" sz="1200">
                <a:solidFill>
                  <a:srgbClr val="666666"/>
                </a:solidFill>
                <a:latin typeface="Arial"/>
              </a:rPr>
              <a:t>delegation app</a:t>
            </a:r>
          </a:p>
        </p:txBody>
      </p:sp>
      <p:cxnSp>
        <p:nvCxnSpPr>
          <p:cNvPr id="30" name="Straight Connector 29"/>
          <p:cNvCxnSpPr>
            <a:stCxn id="28" idx="2"/>
            <a:endCxn id="25" idx="0"/>
          </p:cNvCxnSpPr>
          <p:nvPr/>
        </p:nvCxnSpPr>
        <p:spPr>
          <a:xfrm>
            <a:off x="5856284" y="3419452"/>
            <a:ext cx="3829" cy="6197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878690" y="4096554"/>
            <a:ext cx="72677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779237" y="3849815"/>
            <a:ext cx="1078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ARP request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097271" y="3103856"/>
            <a:ext cx="0" cy="6651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79237" y="4458055"/>
            <a:ext cx="1078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ARP reply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3878690" y="4354769"/>
            <a:ext cx="72677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935389" y="3776794"/>
            <a:ext cx="651497" cy="26922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66666"/>
                </a:solidFill>
                <a:latin typeface="Arial"/>
              </a:rPr>
              <a:t>ARP agent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95511" y="3487847"/>
            <a:ext cx="163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Arial"/>
              </a:rPr>
              <a:t>ARP delegation</a:t>
            </a:r>
          </a:p>
        </p:txBody>
      </p:sp>
    </p:spTree>
    <p:extLst>
      <p:ext uri="{BB962C8B-B14F-4D97-AF65-F5344CB8AC3E}">
        <p14:creationId xmlns:p14="http://schemas.microsoft.com/office/powerpoint/2010/main" val="336169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9" grpId="0" animBg="1"/>
      <p:bldP spid="32" grpId="0"/>
      <p:bldP spid="35" grpId="0"/>
      <p:bldP spid="38" grpId="0" animBg="1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5" y="3"/>
            <a:ext cx="9143999" cy="530087"/>
          </a:xfrm>
        </p:spPr>
        <p:txBody>
          <a:bodyPr/>
          <a:lstStyle/>
          <a:p>
            <a:r>
              <a:rPr lang="en-US" sz="3200" b="1" dirty="0">
                <a:solidFill>
                  <a:srgbClr val="3A81BA"/>
                </a:solidFill>
                <a:latin typeface="Calibri"/>
                <a:cs typeface="Calibri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118" y="530090"/>
            <a:ext cx="8725647" cy="470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rial"/>
              </a:rPr>
              <a:t>Disaggregated Network – Bare-metal + Open-source + SDN-based Leaf-Spine Fabric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Vlan, IPv4, IPv6, MPLS SR, IPv4 Multicast, DHCP Relay, vRouting</a:t>
            </a:r>
          </a:p>
          <a:p>
            <a:pPr lvl="1">
              <a:lnSpc>
                <a:spcPct val="130000"/>
              </a:lnSpc>
            </a:pPr>
            <a:endParaRPr lang="en-US" sz="1200">
              <a:solidFill>
                <a:srgbClr val="000000"/>
              </a:solidFill>
              <a:latin typeface="Arial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rial"/>
              </a:rPr>
              <a:t>ONOS is a</a:t>
            </a:r>
            <a:r>
              <a:rPr lang="en-US" sz="1600">
                <a:solidFill>
                  <a:srgbClr val="8B81D2"/>
                </a:solidFill>
                <a:latin typeface="Arial"/>
              </a:rPr>
              <a:t> Network Element, </a:t>
            </a:r>
            <a:r>
              <a:rPr lang="en-US" sz="1600">
                <a:solidFill>
                  <a:srgbClr val="000000"/>
                </a:solidFill>
                <a:latin typeface="Arial"/>
              </a:rPr>
              <a:t>not a management station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ONOS strength: </a:t>
            </a:r>
            <a:r>
              <a:rPr lang="en-US" sz="1200">
                <a:solidFill>
                  <a:srgbClr val="963334">
                    <a:lumMod val="60000"/>
                    <a:lumOff val="40000"/>
                  </a:srgbClr>
                </a:solidFill>
                <a:latin typeface="Arial"/>
              </a:rPr>
              <a:t>N-way redundancy &amp; scale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D07576"/>
                </a:solidFill>
                <a:latin typeface="Arial"/>
              </a:rPr>
              <a:t>3R 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recovery: </a:t>
            </a:r>
            <a:r>
              <a:rPr lang="en-US" sz="1200">
                <a:solidFill>
                  <a:srgbClr val="D07576"/>
                </a:solidFill>
                <a:latin typeface="Arial"/>
              </a:rPr>
              <a:t>R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edistribute mastership, </a:t>
            </a:r>
            <a:r>
              <a:rPr lang="en-US" sz="1200">
                <a:solidFill>
                  <a:srgbClr val="D07576"/>
                </a:solidFill>
                <a:latin typeface="Arial"/>
              </a:rPr>
              <a:t>R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etry connections, </a:t>
            </a:r>
            <a:r>
              <a:rPr lang="en-US" sz="1200">
                <a:solidFill>
                  <a:srgbClr val="D07576"/>
                </a:solidFill>
                <a:latin typeface="Arial"/>
              </a:rPr>
              <a:t>R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eboot instances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D07576"/>
                </a:solidFill>
                <a:latin typeface="Arial"/>
              </a:rPr>
              <a:t>Low probability 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of all controller instances dying simultaneously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endParaRPr lang="en-US" sz="1400">
              <a:solidFill>
                <a:srgbClr val="000000"/>
              </a:solidFill>
              <a:latin typeface="Arial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rial"/>
              </a:rPr>
              <a:t>2-way redundancy </a:t>
            </a:r>
            <a:r>
              <a:rPr lang="en-US" sz="1600">
                <a:solidFill>
                  <a:srgbClr val="8B81D2"/>
                </a:solidFill>
                <a:latin typeface="Arial"/>
              </a:rPr>
              <a:t>everywhere else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Dual-ToRs, Servers-to-ToRs, Routers-to-ToRs, Access-to-ToRs, Dual-management ports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</a:rPr>
              <a:t>Acceptable in </a:t>
            </a:r>
            <a:r>
              <a:rPr lang="en-US" sz="1200">
                <a:solidFill>
                  <a:srgbClr val="D07576"/>
                </a:solidFill>
                <a:latin typeface="Arial"/>
              </a:rPr>
              <a:t>most/all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 networking scenarios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endParaRPr lang="en-US" sz="1200">
              <a:solidFill>
                <a:srgbClr val="000000"/>
              </a:solidFill>
              <a:latin typeface="Arial"/>
            </a:endParaRP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rial"/>
              </a:rPr>
              <a:t>Headless mode: in the unlikely event that </a:t>
            </a:r>
            <a:r>
              <a:rPr lang="en-US" sz="1600">
                <a:solidFill>
                  <a:srgbClr val="8B81D2"/>
                </a:solidFill>
                <a:latin typeface="Arial"/>
              </a:rPr>
              <a:t>all controllers are lost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963334">
                    <a:lumMod val="60000"/>
                    <a:lumOff val="40000"/>
                  </a:srgbClr>
                </a:solidFill>
                <a:latin typeface="Arial"/>
              </a:rPr>
              <a:t>Existing network &amp; services continue to operate as before </a:t>
            </a:r>
          </a:p>
          <a:p>
            <a:pPr marL="1200150" lvl="2" indent="-285750">
              <a:lnSpc>
                <a:spcPct val="130000"/>
              </a:lnSpc>
              <a:buFont typeface="Arial"/>
              <a:buChar char="•"/>
            </a:pPr>
            <a:r>
              <a:rPr lang="en-US" sz="1100">
                <a:solidFill>
                  <a:srgbClr val="000000"/>
                </a:solidFill>
                <a:latin typeface="Arial"/>
              </a:rPr>
              <a:t>Even if there are subsequent data-plane failures</a:t>
            </a:r>
          </a:p>
          <a:p>
            <a:pPr marL="1200150" lvl="2" indent="-285750">
              <a:lnSpc>
                <a:spcPct val="130000"/>
              </a:lnSpc>
              <a:buFont typeface="Arial"/>
              <a:buChar char="•"/>
            </a:pPr>
            <a:r>
              <a:rPr lang="en-US" sz="1100">
                <a:solidFill>
                  <a:srgbClr val="000000"/>
                </a:solidFill>
                <a:latin typeface="Arial"/>
              </a:rPr>
              <a:t>Requires dual uplinks to same spine, local agents for ARP delegation, and pair-link reroute.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sz="1200">
                <a:solidFill>
                  <a:srgbClr val="D07576"/>
                </a:solidFill>
                <a:latin typeface="Arial"/>
              </a:rPr>
              <a:t>New</a:t>
            </a:r>
            <a:r>
              <a:rPr lang="en-US" sz="1200">
                <a:solidFill>
                  <a:srgbClr val="000000"/>
                </a:solidFill>
                <a:latin typeface="Arial"/>
              </a:rPr>
              <a:t> services, subscribers and routes, hosts (dhcp) cannot be provisioned</a:t>
            </a:r>
          </a:p>
          <a:p>
            <a:pPr marL="1200150" lvl="2" indent="-285750">
              <a:lnSpc>
                <a:spcPct val="130000"/>
              </a:lnSpc>
              <a:buFont typeface="Arial"/>
              <a:buChar char="•"/>
            </a:pPr>
            <a:r>
              <a:rPr lang="en-US" sz="1100">
                <a:solidFill>
                  <a:srgbClr val="000000"/>
                </a:solidFill>
                <a:latin typeface="Arial"/>
              </a:rPr>
              <a:t>Acceptable/tolerated in interim state</a:t>
            </a:r>
          </a:p>
        </p:txBody>
      </p:sp>
    </p:spTree>
    <p:extLst>
      <p:ext uri="{BB962C8B-B14F-4D97-AF65-F5344CB8AC3E}">
        <p14:creationId xmlns:p14="http://schemas.microsoft.com/office/powerpoint/2010/main" val="165821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NO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9303</TotalTime>
  <Words>2478</Words>
  <Application>Microsoft Macintosh PowerPoint</Application>
  <PresentationFormat>On-screen Show (16:9)</PresentationFormat>
  <Paragraphs>787</Paragraphs>
  <Slides>37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Office Theme</vt:lpstr>
      <vt:lpstr>2_ONOS</vt:lpstr>
      <vt:lpstr>3_ONOS</vt:lpstr>
      <vt:lpstr>4_ONOS</vt:lpstr>
      <vt:lpstr>1_ONOS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121</cp:revision>
  <cp:lastPrinted>2017-04-03T20:21:23Z</cp:lastPrinted>
  <dcterms:created xsi:type="dcterms:W3CDTF">2015-06-15T19:14:45Z</dcterms:created>
  <dcterms:modified xsi:type="dcterms:W3CDTF">2017-04-04T17:02:18Z</dcterms:modified>
</cp:coreProperties>
</file>