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gif" ContentType="image/gi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6.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7.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76" r:id="rId4"/>
    <p:sldMasterId id="2147483681" r:id="rId5"/>
    <p:sldMasterId id="2147483698" r:id="rId6"/>
    <p:sldMasterId id="2147483712" r:id="rId7"/>
    <p:sldMasterId id="2147483726" r:id="rId8"/>
  </p:sldMasterIdLst>
  <p:notesMasterIdLst>
    <p:notesMasterId r:id="rId36"/>
  </p:notesMasterIdLst>
  <p:sldIdLst>
    <p:sldId id="286" r:id="rId9"/>
    <p:sldId id="287" r:id="rId10"/>
    <p:sldId id="268" r:id="rId11"/>
    <p:sldId id="269" r:id="rId12"/>
    <p:sldId id="270" r:id="rId13"/>
    <p:sldId id="271" r:id="rId14"/>
    <p:sldId id="258" r:id="rId15"/>
    <p:sldId id="259" r:id="rId16"/>
    <p:sldId id="280" r:id="rId17"/>
    <p:sldId id="260" r:id="rId18"/>
    <p:sldId id="288" r:id="rId19"/>
    <p:sldId id="281" r:id="rId20"/>
    <p:sldId id="282" r:id="rId21"/>
    <p:sldId id="283" r:id="rId22"/>
    <p:sldId id="284" r:id="rId23"/>
    <p:sldId id="285" r:id="rId24"/>
    <p:sldId id="289" r:id="rId25"/>
    <p:sldId id="290" r:id="rId26"/>
    <p:sldId id="291" r:id="rId27"/>
    <p:sldId id="292" r:id="rId28"/>
    <p:sldId id="293" r:id="rId29"/>
    <p:sldId id="294" r:id="rId30"/>
    <p:sldId id="299" r:id="rId31"/>
    <p:sldId id="298" r:id="rId32"/>
    <p:sldId id="297" r:id="rId33"/>
    <p:sldId id="302" r:id="rId34"/>
    <p:sldId id="301" r:id="rId35"/>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222" autoAdjust="0"/>
  </p:normalViewPr>
  <p:slideViewPr>
    <p:cSldViewPr snapToGrid="0" snapToObjects="1">
      <p:cViewPr varScale="1">
        <p:scale>
          <a:sx n="126" d="100"/>
          <a:sy n="126" d="100"/>
        </p:scale>
        <p:origin x="-1128" y="-104"/>
      </p:cViewPr>
      <p:guideLst>
        <p:guide orient="horz" pos="1800"/>
        <p:guide pos="2880"/>
      </p:guideLst>
    </p:cSldViewPr>
  </p:slideViewPr>
  <p:notesTextViewPr>
    <p:cViewPr>
      <p:scale>
        <a:sx n="100" d="100"/>
        <a:sy n="100" d="100"/>
      </p:scale>
      <p:origin x="0" y="0"/>
    </p:cViewPr>
  </p:notesTextViewPr>
  <p:sorterViewPr>
    <p:cViewPr>
      <p:scale>
        <a:sx n="115" d="100"/>
        <a:sy n="115" d="100"/>
      </p:scale>
      <p:origin x="0" y="1024"/>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9" Type="http://schemas.openxmlformats.org/officeDocument/2006/relationships/slide" Target="slides/slide1.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DE48EC-FBE4-8243-AACC-588B42B931C4}" type="datetimeFigureOut">
              <a:t>3/20/17</a:t>
            </a:fld>
            <a:endParaRPr lang="en-US"/>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59C0DE-C240-AC45-A526-DB9FD147CED5}" type="slidenum">
              <a:t>‹#›</a:t>
            </a:fld>
            <a:endParaRPr lang="en-US"/>
          </a:p>
        </p:txBody>
      </p:sp>
    </p:spTree>
    <p:extLst>
      <p:ext uri="{BB962C8B-B14F-4D97-AF65-F5344CB8AC3E}">
        <p14:creationId xmlns:p14="http://schemas.microsoft.com/office/powerpoint/2010/main" val="300020699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Shape 40"/>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1" name="Shape 4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800" b="0" i="0" u="none" strike="noStrike" cap="none" dirty="0">
              <a:solidFill>
                <a:srgbClr val="FF0000"/>
              </a:solidFill>
              <a:latin typeface="Arial"/>
              <a:ea typeface="Arial"/>
              <a:cs typeface="Arial"/>
              <a:sym typeface="Arial"/>
            </a:endParaRPr>
          </a:p>
        </p:txBody>
      </p:sp>
    </p:spTree>
    <p:extLst>
      <p:ext uri="{BB962C8B-B14F-4D97-AF65-F5344CB8AC3E}">
        <p14:creationId xmlns:p14="http://schemas.microsoft.com/office/powerpoint/2010/main" val="629247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a:t>Let’s start with a thought experiment –</a:t>
            </a:r>
            <a:r>
              <a:rPr lang="en-US" baseline="0" dirty="0"/>
              <a:t> lets say I was a large service provider, and I had a residential, enterprise and cellular subscriber base.</a:t>
            </a:r>
          </a:p>
          <a:p>
            <a:r>
              <a:rPr lang="en-US" baseline="0" dirty="0"/>
              <a:t>The first thing to recognize is that Access solutions are a massive part of the SP business. Yes metro and long-haul core networks are nice, but they are shared (amortized) by the usage of millions of subscribers. The real costs are in reaching those millions of customers.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So lets say I needed to build the infrastructure for this customer base to provide the services each set needs. . I might say that …</a:t>
            </a:r>
            <a:endParaRPr lang="en-US" dirty="0"/>
          </a:p>
          <a:p>
            <a:endParaRPr lang="en-US" dirty="0"/>
          </a:p>
        </p:txBody>
      </p:sp>
      <p:sp>
        <p:nvSpPr>
          <p:cNvPr id="4" name="Slide Number Placeholder 3"/>
          <p:cNvSpPr>
            <a:spLocks noGrp="1"/>
          </p:cNvSpPr>
          <p:nvPr>
            <p:ph type="sldNum" sz="quarter" idx="10"/>
          </p:nvPr>
        </p:nvSpPr>
        <p:spPr/>
        <p:txBody>
          <a:bodyPr/>
          <a:lstStyle/>
          <a:p>
            <a:fld id="{BB032481-A2BB-C945-9138-1A03FF2BFCFD}" type="slidenum">
              <a:rPr>
                <a:solidFill>
                  <a:prstClr val="black"/>
                </a:solidFill>
                <a:latin typeface="Calibri"/>
              </a:rPr>
              <a:pPr/>
              <a:t>3</a:t>
            </a:fld>
            <a:endParaRPr lang="en-US" dirty="0">
              <a:solidFill>
                <a:prstClr val="black"/>
              </a:solidFill>
              <a:latin typeface="Calibri"/>
            </a:endParaRPr>
          </a:p>
        </p:txBody>
      </p:sp>
    </p:spTree>
    <p:extLst>
      <p:ext uri="{BB962C8B-B14F-4D97-AF65-F5344CB8AC3E}">
        <p14:creationId xmlns:p14="http://schemas.microsoft.com/office/powerpoint/2010/main" val="3407720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a:t>At&amp;T alone operates</a:t>
            </a:r>
            <a:r>
              <a:rPr lang="en-US" baseline="0" dirty="0"/>
              <a:t> thousands of these each serving 10 – 100k subs</a:t>
            </a:r>
          </a:p>
          <a:p>
            <a:r>
              <a:rPr lang="en-US" baseline="0" dirty="0"/>
              <a:t>By one count more than 300 different boxes in a large CO</a:t>
            </a:r>
            <a:endParaRPr lang="en-US" dirty="0"/>
          </a:p>
        </p:txBody>
      </p:sp>
      <p:sp>
        <p:nvSpPr>
          <p:cNvPr id="4" name="Slide Number Placeholder 3"/>
          <p:cNvSpPr>
            <a:spLocks noGrp="1"/>
          </p:cNvSpPr>
          <p:nvPr>
            <p:ph type="sldNum" sz="quarter" idx="10"/>
          </p:nvPr>
        </p:nvSpPr>
        <p:spPr/>
        <p:txBody>
          <a:bodyPr/>
          <a:lstStyle/>
          <a:p>
            <a:fld id="{BB032481-A2BB-C945-9138-1A03FF2BFCFD}" type="slidenum">
              <a:rPr>
                <a:solidFill>
                  <a:prstClr val="black"/>
                </a:solidFill>
                <a:latin typeface="Calibri"/>
              </a:rPr>
              <a:pPr/>
              <a:t>4</a:t>
            </a:fld>
            <a:endParaRPr lang="en-US" dirty="0">
              <a:solidFill>
                <a:prstClr val="black"/>
              </a:solidFill>
              <a:latin typeface="Calibri"/>
            </a:endParaRPr>
          </a:p>
        </p:txBody>
      </p:sp>
    </p:spTree>
    <p:extLst>
      <p:ext uri="{BB962C8B-B14F-4D97-AF65-F5344CB8AC3E}">
        <p14:creationId xmlns:p14="http://schemas.microsoft.com/office/powerpoint/2010/main" val="3407720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a:t>Instead of thinking about boxes that do many</a:t>
            </a:r>
            <a:r>
              <a:rPr lang="en-US" baseline="0"/>
              <a:t> functions,  or boxes that do the same thing as other boxes but with a different name for a different market, lets think in terms of building blocks.</a:t>
            </a:r>
          </a:p>
          <a:p>
            <a:r>
              <a:rPr lang="en-US" baseline="0"/>
              <a:t>We can readily recognize from the previous slide that there are common elements in each set of services and infrastructures. So it really makes sense to think in terms of building blocks</a:t>
            </a:r>
            <a:endParaRPr lang="en-US"/>
          </a:p>
          <a:p>
            <a:endParaRPr lang="en-US"/>
          </a:p>
          <a:p>
            <a:r>
              <a:rPr lang="en-US"/>
              <a:t>For each of these building blocks,</a:t>
            </a:r>
            <a:r>
              <a:rPr lang="en-US" baseline="0"/>
              <a:t> why stay stuck in 50 years of legacy. Why not use the best of breed technology that has emerged over the last 10 years.</a:t>
            </a:r>
            <a:endParaRPr lang="en-US"/>
          </a:p>
        </p:txBody>
      </p:sp>
      <p:sp>
        <p:nvSpPr>
          <p:cNvPr id="4" name="Slide Number Placeholder 3"/>
          <p:cNvSpPr>
            <a:spLocks noGrp="1"/>
          </p:cNvSpPr>
          <p:nvPr>
            <p:ph type="sldNum" sz="quarter" idx="10"/>
          </p:nvPr>
        </p:nvSpPr>
        <p:spPr/>
        <p:txBody>
          <a:bodyPr/>
          <a:lstStyle/>
          <a:p>
            <a:fld id="{BB032481-A2BB-C945-9138-1A03FF2BFCFD}" type="slidenum">
              <a:rPr>
                <a:solidFill>
                  <a:prstClr val="black"/>
                </a:solidFill>
                <a:latin typeface="Calibri"/>
              </a:rPr>
              <a:pPr/>
              <a:t>5</a:t>
            </a:fld>
            <a:endParaRPr lang="en-US">
              <a:solidFill>
                <a:prstClr val="black"/>
              </a:solidFill>
              <a:latin typeface="Calibri"/>
            </a:endParaRPr>
          </a:p>
        </p:txBody>
      </p:sp>
    </p:spTree>
    <p:extLst>
      <p:ext uri="{BB962C8B-B14F-4D97-AF65-F5344CB8AC3E}">
        <p14:creationId xmlns:p14="http://schemas.microsoft.com/office/powerpoint/2010/main" val="3407720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a:t>Instead of thinking about boxes that do many</a:t>
            </a:r>
            <a:r>
              <a:rPr lang="en-US" baseline="0"/>
              <a:t> functions,  or boxes that do the same thing as other boxes but with a different name for a different market, lets think in terms of building blocks.</a:t>
            </a:r>
          </a:p>
          <a:p>
            <a:r>
              <a:rPr lang="en-US" baseline="0"/>
              <a:t>We can readily recognize from the previous slide that there are common elements in each set of services and infrastructures. So it really makes sense to think in terms of building blocks</a:t>
            </a:r>
            <a:endParaRPr lang="en-US"/>
          </a:p>
          <a:p>
            <a:endParaRPr lang="en-US"/>
          </a:p>
          <a:p>
            <a:r>
              <a:rPr lang="en-US"/>
              <a:t>For each of these building blocks,</a:t>
            </a:r>
            <a:r>
              <a:rPr lang="en-US" baseline="0"/>
              <a:t> why stay stuck in 50 years of legacy. Why not use the best of breed technology that has emerged over the last 10 years.</a:t>
            </a:r>
            <a:endParaRPr lang="en-US"/>
          </a:p>
        </p:txBody>
      </p:sp>
      <p:sp>
        <p:nvSpPr>
          <p:cNvPr id="4" name="Slide Number Placeholder 3"/>
          <p:cNvSpPr>
            <a:spLocks noGrp="1"/>
          </p:cNvSpPr>
          <p:nvPr>
            <p:ph type="sldNum" sz="quarter" idx="10"/>
          </p:nvPr>
        </p:nvSpPr>
        <p:spPr/>
        <p:txBody>
          <a:bodyPr/>
          <a:lstStyle/>
          <a:p>
            <a:fld id="{BB032481-A2BB-C945-9138-1A03FF2BFCFD}" type="slidenum">
              <a:rPr>
                <a:solidFill>
                  <a:prstClr val="black"/>
                </a:solidFill>
                <a:latin typeface="Calibri"/>
              </a:rPr>
              <a:pPr/>
              <a:t>6</a:t>
            </a:fld>
            <a:endParaRPr lang="en-US">
              <a:solidFill>
                <a:prstClr val="black"/>
              </a:solidFill>
              <a:latin typeface="Calibri"/>
            </a:endParaRPr>
          </a:p>
        </p:txBody>
      </p:sp>
    </p:spTree>
    <p:extLst>
      <p:ext uri="{BB962C8B-B14F-4D97-AF65-F5344CB8AC3E}">
        <p14:creationId xmlns:p14="http://schemas.microsoft.com/office/powerpoint/2010/main" val="3407720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sz="1200" b="1" kern="1200" smtClean="0">
                <a:solidFill>
                  <a:schemeClr val="tx1"/>
                </a:solidFill>
                <a:latin typeface="+mn-lt"/>
                <a:ea typeface="+mn-ea"/>
                <a:cs typeface="+mn-cs"/>
              </a:rPr>
              <a:t>AT&amp;T is not threatened not just by Google's commodity hardware</a:t>
            </a:r>
            <a:r>
              <a:rPr lang="en-US" sz="1200" b="0" kern="1200" smtClean="0">
                <a:solidFill>
                  <a:schemeClr val="tx1"/>
                </a:solidFill>
                <a:latin typeface="+mn-lt"/>
                <a:ea typeface="+mn-ea"/>
                <a:cs typeface="+mn-cs"/>
              </a:rPr>
              <a:t>, per se (of course they'd like to replicate it so they too can enjoy reduced costs),</a:t>
            </a:r>
          </a:p>
          <a:p>
            <a:r>
              <a:rPr lang="en-US" sz="1200" b="1" kern="1200" smtClean="0">
                <a:solidFill>
                  <a:schemeClr val="tx1"/>
                </a:solidFill>
                <a:latin typeface="+mn-lt"/>
                <a:ea typeface="+mn-ea"/>
                <a:cs typeface="+mn-cs"/>
              </a:rPr>
              <a:t>AT&amp;T isn't going to increase revenue just by re-creating their current suite of services on commodity.</a:t>
            </a:r>
            <a:endParaRPr lang="en-US" dirty="0"/>
          </a:p>
        </p:txBody>
      </p:sp>
      <p:sp>
        <p:nvSpPr>
          <p:cNvPr id="4" name="Slide Number Placeholder 3"/>
          <p:cNvSpPr>
            <a:spLocks noGrp="1"/>
          </p:cNvSpPr>
          <p:nvPr>
            <p:ph type="sldNum" sz="quarter" idx="10"/>
          </p:nvPr>
        </p:nvSpPr>
        <p:spPr/>
        <p:txBody>
          <a:bodyPr/>
          <a:lstStyle/>
          <a:p>
            <a:fld id="{FEF13E6E-9E4A-C347-8B50-0C6729603C8B}" type="slidenum">
              <a:rPr lang="en-US" smtClean="0">
                <a:solidFill>
                  <a:prstClr val="black"/>
                </a:solidFill>
                <a:latin typeface="Calibri"/>
              </a:rPr>
              <a:pPr/>
              <a:t>7</a:t>
            </a:fld>
            <a:endParaRPr lang="en-US">
              <a:solidFill>
                <a:prstClr val="black"/>
              </a:solidFill>
              <a:latin typeface="Calibri"/>
            </a:endParaRPr>
          </a:p>
        </p:txBody>
      </p:sp>
    </p:spTree>
    <p:extLst>
      <p:ext uri="{BB962C8B-B14F-4D97-AF65-F5344CB8AC3E}">
        <p14:creationId xmlns:p14="http://schemas.microsoft.com/office/powerpoint/2010/main" val="14146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sz="1200" b="1" kern="1200" smtClean="0">
                <a:solidFill>
                  <a:schemeClr val="tx1"/>
                </a:solidFill>
                <a:latin typeface="+mn-lt"/>
                <a:ea typeface="+mn-ea"/>
                <a:cs typeface="+mn-cs"/>
              </a:rPr>
              <a:t>that once we'd gained parity with the status quo, the real value was in what we would enable next</a:t>
            </a:r>
            <a:r>
              <a:rPr lang="en-US" sz="1200" b="0" kern="1200" smtClean="0">
                <a:solidFill>
                  <a:schemeClr val="tx1"/>
                </a:solidFill>
                <a:latin typeface="+mn-lt"/>
                <a:ea typeface="+mn-ea"/>
                <a:cs typeface="+mn-cs"/>
              </a:rPr>
              <a:t>.</a:t>
            </a:r>
          </a:p>
          <a:p>
            <a:endParaRPr lang="en-US" sz="1200" b="0" kern="1200" smtClean="0">
              <a:solidFill>
                <a:schemeClr val="tx1"/>
              </a:solidFill>
              <a:latin typeface="+mn-lt"/>
              <a:ea typeface="+mn-ea"/>
              <a:cs typeface="+mn-cs"/>
            </a:endParaRPr>
          </a:p>
          <a:p>
            <a:r>
              <a:rPr lang="en-US"/>
              <a:t>But we must look beyond Capex/Opex savings as the only benefit of CORD, because that is only half of the story.</a:t>
            </a:r>
          </a:p>
          <a:p>
            <a:r>
              <a:rPr lang="en-US"/>
              <a:t>The other half is the fact that with CORD, we are bringing the ability to take advantage of low-latency and edge-computing to the access. </a:t>
            </a:r>
          </a:p>
          <a:p>
            <a:r>
              <a:rPr lang="en-US"/>
              <a:t>We know that nearly all future services will benefit from these features, but it will require flexible cloud-like infrastructure at the access, not far-away in some DC.</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FEF13E6E-9E4A-C347-8B50-0C6729603C8B}" type="slidenum">
              <a:rPr lang="en-US" smtClean="0">
                <a:solidFill>
                  <a:prstClr val="black"/>
                </a:solidFill>
                <a:latin typeface="Calibri"/>
              </a:rPr>
              <a:pPr/>
              <a:t>8</a:t>
            </a:fld>
            <a:endParaRPr lang="en-US">
              <a:solidFill>
                <a:prstClr val="black"/>
              </a:solidFill>
              <a:latin typeface="Calibri"/>
            </a:endParaRPr>
          </a:p>
        </p:txBody>
      </p:sp>
    </p:spTree>
    <p:extLst>
      <p:ext uri="{BB962C8B-B14F-4D97-AF65-F5344CB8AC3E}">
        <p14:creationId xmlns:p14="http://schemas.microsoft.com/office/powerpoint/2010/main" val="14146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a:t>We use the best</a:t>
            </a:r>
            <a:r>
              <a:rPr lang="en-US" baseline="0"/>
              <a:t> of breed technology that has emerged over the last 10 years to create one common platform</a:t>
            </a:r>
            <a:endParaRPr lang="en-US"/>
          </a:p>
        </p:txBody>
      </p:sp>
      <p:sp>
        <p:nvSpPr>
          <p:cNvPr id="4" name="Slide Number Placeholder 3"/>
          <p:cNvSpPr>
            <a:spLocks noGrp="1"/>
          </p:cNvSpPr>
          <p:nvPr>
            <p:ph type="sldNum" sz="quarter" idx="10"/>
          </p:nvPr>
        </p:nvSpPr>
        <p:spPr/>
        <p:txBody>
          <a:bodyPr/>
          <a:lstStyle/>
          <a:p>
            <a:fld id="{BB032481-A2BB-C945-9138-1A03FF2BFCFD}" type="slidenum">
              <a:rPr lang="en-US">
                <a:solidFill>
                  <a:prstClr val="black"/>
                </a:solidFill>
                <a:latin typeface="Calibri"/>
              </a:rPr>
              <a:pPr/>
              <a:t>9</a:t>
            </a:fld>
            <a:endParaRPr lang="en-US">
              <a:solidFill>
                <a:prstClr val="black"/>
              </a:solidFill>
              <a:latin typeface="Calibri"/>
            </a:endParaRPr>
          </a:p>
        </p:txBody>
      </p:sp>
    </p:spTree>
    <p:extLst>
      <p:ext uri="{BB962C8B-B14F-4D97-AF65-F5344CB8AC3E}">
        <p14:creationId xmlns:p14="http://schemas.microsoft.com/office/powerpoint/2010/main" val="2235908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7151D2A-960A-1541-8F52-D5DE846BA7F3}" type="slidenum">
              <a:rPr lang="en-US" smtClean="0">
                <a:solidFill>
                  <a:prstClr val="black"/>
                </a:solidFill>
                <a:latin typeface="Calibri"/>
              </a:rPr>
              <a:pPr/>
              <a:t>24</a:t>
            </a:fld>
            <a:endParaRPr lang="en-US">
              <a:solidFill>
                <a:prstClr val="black"/>
              </a:solidFill>
              <a:latin typeface="Calibri"/>
            </a:endParaRPr>
          </a:p>
        </p:txBody>
      </p:sp>
    </p:spTree>
    <p:extLst>
      <p:ext uri="{BB962C8B-B14F-4D97-AF65-F5344CB8AC3E}">
        <p14:creationId xmlns:p14="http://schemas.microsoft.com/office/powerpoint/2010/main" val="12073717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685800" y="685800"/>
            <a:ext cx="5486400" cy="3429000"/>
          </a:xfrm>
        </p:spPr>
      </p:sp>
      <p:sp>
        <p:nvSpPr>
          <p:cNvPr id="3" name="슬라이드 노트 개체 틀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0695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altLang="ja-JP" dirty="0" smtClean="0"/>
          </a:p>
        </p:txBody>
      </p:sp>
      <p:sp>
        <p:nvSpPr>
          <p:cNvPr id="4" name="Slide Number Placeholder 3"/>
          <p:cNvSpPr>
            <a:spLocks noGrp="1"/>
          </p:cNvSpPr>
          <p:nvPr>
            <p:ph type="sldNum" sz="quarter" idx="10"/>
          </p:nvPr>
        </p:nvSpPr>
        <p:spPr>
          <a:xfrm>
            <a:off x="4071650" y="8974720"/>
            <a:ext cx="3114887" cy="472440"/>
          </a:xfrm>
          <a:prstGeom prst="rect">
            <a:avLst/>
          </a:prstGeom>
        </p:spPr>
        <p:txBody>
          <a:bodyPr/>
          <a:lstStyle/>
          <a:p>
            <a:fld id="{53D7D749-80CD-4CC8-88FA-18DF18F83F3E}" type="slidenum">
              <a:rPr lang="en-CA" smtClean="0">
                <a:solidFill>
                  <a:prstClr val="black"/>
                </a:solidFill>
                <a:latin typeface="Calibri"/>
              </a:rPr>
              <a:pPr/>
              <a:t>26</a:t>
            </a:fld>
            <a:endParaRPr lang="en-CA" dirty="0">
              <a:solidFill>
                <a:prstClr val="black"/>
              </a:solidFill>
              <a:latin typeface="Calibri"/>
            </a:endParaRPr>
          </a:p>
        </p:txBody>
      </p:sp>
    </p:spTree>
    <p:extLst>
      <p:ext uri="{BB962C8B-B14F-4D97-AF65-F5344CB8AC3E}">
        <p14:creationId xmlns:p14="http://schemas.microsoft.com/office/powerpoint/2010/main" val="46683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jpg"/><Relationship Id="rId3"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jpg"/><Relationship Id="rId3"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jpg"/><Relationship Id="rId3"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jpg"/><Relationship Id="rId3"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71"/>
            <a:ext cx="7772400" cy="1225021"/>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C29D55-326C-214B-AB24-39C3D3AAA35E}" type="datetimeFigureOut">
              <a:t>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A08553-D6E4-974D-A004-6910033ACBCB}" type="slidenum">
              <a:t>‹#›</a:t>
            </a:fld>
            <a:endParaRPr lang="en-US"/>
          </a:p>
        </p:txBody>
      </p:sp>
    </p:spTree>
    <p:extLst>
      <p:ext uri="{BB962C8B-B14F-4D97-AF65-F5344CB8AC3E}">
        <p14:creationId xmlns:p14="http://schemas.microsoft.com/office/powerpoint/2010/main" val="3780683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C29D55-326C-214B-AB24-39C3D3AAA35E}" type="datetimeFigureOut">
              <a:t>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A08553-D6E4-974D-A004-6910033ACBCB}" type="slidenum">
              <a:t>‹#›</a:t>
            </a:fld>
            <a:endParaRPr lang="en-US"/>
          </a:p>
        </p:txBody>
      </p:sp>
    </p:spTree>
    <p:extLst>
      <p:ext uri="{BB962C8B-B14F-4D97-AF65-F5344CB8AC3E}">
        <p14:creationId xmlns:p14="http://schemas.microsoft.com/office/powerpoint/2010/main" val="323734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30"/>
            <a:ext cx="7772400" cy="1135063"/>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C29D55-326C-214B-AB24-39C3D3AAA35E}" type="datetimeFigureOut">
              <a:t>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A08553-D6E4-974D-A004-6910033ACBCB}" type="slidenum">
              <a:t>‹#›</a:t>
            </a:fld>
            <a:endParaRPr lang="en-US"/>
          </a:p>
        </p:txBody>
      </p:sp>
    </p:spTree>
    <p:extLst>
      <p:ext uri="{BB962C8B-B14F-4D97-AF65-F5344CB8AC3E}">
        <p14:creationId xmlns:p14="http://schemas.microsoft.com/office/powerpoint/2010/main" val="810622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C29D55-326C-214B-AB24-39C3D3AAA35E}" type="datetimeFigureOut">
              <a:t>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A08553-D6E4-974D-A004-6910033ACBCB}" type="slidenum">
              <a:t>‹#›</a:t>
            </a:fld>
            <a:endParaRPr lang="en-US"/>
          </a:p>
        </p:txBody>
      </p:sp>
    </p:spTree>
    <p:extLst>
      <p:ext uri="{BB962C8B-B14F-4D97-AF65-F5344CB8AC3E}">
        <p14:creationId xmlns:p14="http://schemas.microsoft.com/office/powerpoint/2010/main" val="191924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263"/>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279263"/>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C29D55-326C-214B-AB24-39C3D3AAA35E}" type="datetimeFigureOut">
              <a:t>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A08553-D6E4-974D-A004-6910033ACBCB}" type="slidenum">
              <a:t>‹#›</a:t>
            </a:fld>
            <a:endParaRPr lang="en-US"/>
          </a:p>
        </p:txBody>
      </p:sp>
    </p:spTree>
    <p:extLst>
      <p:ext uri="{BB962C8B-B14F-4D97-AF65-F5344CB8AC3E}">
        <p14:creationId xmlns:p14="http://schemas.microsoft.com/office/powerpoint/2010/main" val="67057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C29D55-326C-214B-AB24-39C3D3AAA35E}" type="datetimeFigureOut">
              <a:t>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A08553-D6E4-974D-A004-6910033ACBCB}" type="slidenum">
              <a:t>‹#›</a:t>
            </a:fld>
            <a:endParaRPr lang="en-US"/>
          </a:p>
        </p:txBody>
      </p:sp>
    </p:spTree>
    <p:extLst>
      <p:ext uri="{BB962C8B-B14F-4D97-AF65-F5344CB8AC3E}">
        <p14:creationId xmlns:p14="http://schemas.microsoft.com/office/powerpoint/2010/main" val="1004245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C29D55-326C-214B-AB24-39C3D3AAA35E}" type="datetimeFigureOut">
              <a:t>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A08553-D6E4-974D-A004-6910033ACBCB}" type="slidenum">
              <a:t>‹#›</a:t>
            </a:fld>
            <a:endParaRPr lang="en-US"/>
          </a:p>
        </p:txBody>
      </p:sp>
    </p:spTree>
    <p:extLst>
      <p:ext uri="{BB962C8B-B14F-4D97-AF65-F5344CB8AC3E}">
        <p14:creationId xmlns:p14="http://schemas.microsoft.com/office/powerpoint/2010/main" val="1915199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27543"/>
            <a:ext cx="3008313" cy="968376"/>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195920"/>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C29D55-326C-214B-AB24-39C3D3AAA35E}" type="datetimeFigureOut">
              <a:t>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A08553-D6E4-974D-A004-6910033ACBCB}" type="slidenum">
              <a:t>‹#›</a:t>
            </a:fld>
            <a:endParaRPr lang="en-US"/>
          </a:p>
        </p:txBody>
      </p:sp>
    </p:spTree>
    <p:extLst>
      <p:ext uri="{BB962C8B-B14F-4D97-AF65-F5344CB8AC3E}">
        <p14:creationId xmlns:p14="http://schemas.microsoft.com/office/powerpoint/2010/main" val="1440561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C29D55-326C-214B-AB24-39C3D3AAA35E}" type="datetimeFigureOut">
              <a:t>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A08553-D6E4-974D-A004-6910033ACBCB}" type="slidenum">
              <a:t>‹#›</a:t>
            </a:fld>
            <a:endParaRPr lang="en-US"/>
          </a:p>
        </p:txBody>
      </p:sp>
    </p:spTree>
    <p:extLst>
      <p:ext uri="{BB962C8B-B14F-4D97-AF65-F5344CB8AC3E}">
        <p14:creationId xmlns:p14="http://schemas.microsoft.com/office/powerpoint/2010/main" val="2329158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C29D55-326C-214B-AB24-39C3D3AAA35E}" type="datetimeFigureOut">
              <a:t>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A08553-D6E4-974D-A004-6910033ACBCB}" type="slidenum">
              <a:t>‹#›</a:t>
            </a:fld>
            <a:endParaRPr lang="en-US"/>
          </a:p>
        </p:txBody>
      </p:sp>
    </p:spTree>
    <p:extLst>
      <p:ext uri="{BB962C8B-B14F-4D97-AF65-F5344CB8AC3E}">
        <p14:creationId xmlns:p14="http://schemas.microsoft.com/office/powerpoint/2010/main" val="3284150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70"/>
            <a:ext cx="2057400" cy="487627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870"/>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C29D55-326C-214B-AB24-39C3D3AAA35E}" type="datetimeFigureOut">
              <a:t>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A08553-D6E4-974D-A004-6910033ACBCB}" type="slidenum">
              <a:t>‹#›</a:t>
            </a:fld>
            <a:endParaRPr lang="en-US"/>
          </a:p>
        </p:txBody>
      </p:sp>
    </p:spTree>
    <p:extLst>
      <p:ext uri="{BB962C8B-B14F-4D97-AF65-F5344CB8AC3E}">
        <p14:creationId xmlns:p14="http://schemas.microsoft.com/office/powerpoint/2010/main" val="1994190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74"/>
            <a:ext cx="7772400" cy="1225021"/>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7A5CE-E599-7642-8786-3ADC1D542065}" type="datetimeFigureOut">
              <a:rPr lang="en-US">
                <a:solidFill>
                  <a:prstClr val="black">
                    <a:tint val="75000"/>
                  </a:prstClr>
                </a:solidFill>
                <a:latin typeface="Calibri"/>
              </a:rPr>
              <a:pPr/>
              <a:t>3/20/17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F1B6B47-DAE1-DD45-923B-491EDDAE67E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16915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7A5CE-E599-7642-8786-3ADC1D542065}" type="datetimeFigureOut">
              <a:rPr lang="en-US">
                <a:solidFill>
                  <a:prstClr val="black">
                    <a:tint val="75000"/>
                  </a:prstClr>
                </a:solidFill>
                <a:latin typeface="Calibri"/>
              </a:rPr>
              <a:pPr/>
              <a:t>3/20/17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F1B6B47-DAE1-DD45-923B-491EDDAE67E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60680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35"/>
            <a:ext cx="7772400" cy="1135063"/>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7A5CE-E599-7642-8786-3ADC1D542065}" type="datetimeFigureOut">
              <a:rPr lang="en-US">
                <a:solidFill>
                  <a:prstClr val="black">
                    <a:tint val="75000"/>
                  </a:prstClr>
                </a:solidFill>
                <a:latin typeface="Calibri"/>
              </a:rPr>
              <a:pPr/>
              <a:t>3/20/17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F1B6B47-DAE1-DD45-923B-491EDDAE67E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422939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7A5CE-E599-7642-8786-3ADC1D542065}" type="datetimeFigureOut">
              <a:rPr lang="en-US">
                <a:solidFill>
                  <a:prstClr val="black">
                    <a:tint val="75000"/>
                  </a:prstClr>
                </a:solidFill>
                <a:latin typeface="Calibri"/>
              </a:rPr>
              <a:pPr/>
              <a:t>3/20/17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F1B6B47-DAE1-DD45-923B-491EDDAE67E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562712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264"/>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279264"/>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7A5CE-E599-7642-8786-3ADC1D542065}" type="datetimeFigureOut">
              <a:rPr lang="en-US">
                <a:solidFill>
                  <a:prstClr val="black">
                    <a:tint val="75000"/>
                  </a:prstClr>
                </a:solidFill>
                <a:latin typeface="Calibri"/>
              </a:rPr>
              <a:pPr/>
              <a:t>3/20/17</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F1B6B47-DAE1-DD45-923B-491EDDAE67E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3996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7A5CE-E599-7642-8786-3ADC1D542065}" type="datetimeFigureOut">
              <a:rPr lang="en-US">
                <a:solidFill>
                  <a:prstClr val="black">
                    <a:tint val="75000"/>
                  </a:prstClr>
                </a:solidFill>
                <a:latin typeface="Calibri"/>
              </a:rPr>
              <a:pPr/>
              <a:t>3/20/17</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F1B6B47-DAE1-DD45-923B-491EDDAE67E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85674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7A5CE-E599-7642-8786-3ADC1D542065}" type="datetimeFigureOut">
              <a:rPr lang="en-US">
                <a:solidFill>
                  <a:prstClr val="black">
                    <a:tint val="75000"/>
                  </a:prstClr>
                </a:solidFill>
                <a:latin typeface="Calibri"/>
              </a:rPr>
              <a:pPr/>
              <a:t>3/20/17</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F1B6B47-DAE1-DD45-923B-491EDDAE67E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48500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27545"/>
            <a:ext cx="3008313" cy="968376"/>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546"/>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195920"/>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7A5CE-E599-7642-8786-3ADC1D542065}" type="datetimeFigureOut">
              <a:rPr lang="en-US">
                <a:solidFill>
                  <a:prstClr val="black">
                    <a:tint val="75000"/>
                  </a:prstClr>
                </a:solidFill>
                <a:latin typeface="Calibri"/>
              </a:rPr>
              <a:pPr/>
              <a:t>3/20/17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F1B6B47-DAE1-DD45-923B-491EDDAE67E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358668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7A5CE-E599-7642-8786-3ADC1D542065}" type="datetimeFigureOut">
              <a:rPr lang="en-US">
                <a:solidFill>
                  <a:prstClr val="black">
                    <a:tint val="75000"/>
                  </a:prstClr>
                </a:solidFill>
                <a:latin typeface="Calibri"/>
              </a:rPr>
              <a:pPr/>
              <a:t>3/20/17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F1B6B47-DAE1-DD45-923B-491EDDAE67E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53321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7A5CE-E599-7642-8786-3ADC1D542065}" type="datetimeFigureOut">
              <a:rPr lang="en-US">
                <a:solidFill>
                  <a:prstClr val="black">
                    <a:tint val="75000"/>
                  </a:prstClr>
                </a:solidFill>
                <a:latin typeface="Calibri"/>
              </a:rPr>
              <a:pPr/>
              <a:t>3/20/17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F1B6B47-DAE1-DD45-923B-491EDDAE67E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180616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73"/>
            <a:ext cx="2057400" cy="487627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873"/>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7A5CE-E599-7642-8786-3ADC1D542065}" type="datetimeFigureOut">
              <a:rPr lang="en-US">
                <a:solidFill>
                  <a:prstClr val="black">
                    <a:tint val="75000"/>
                  </a:prstClr>
                </a:solidFill>
                <a:latin typeface="Calibri"/>
              </a:rPr>
              <a:pPr/>
              <a:t>3/20/17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F1B6B47-DAE1-DD45-923B-491EDDAE67E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563496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1"/>
        <p:cNvGrpSpPr/>
        <p:nvPr/>
      </p:nvGrpSpPr>
      <p:grpSpPr>
        <a:xfrm>
          <a:off x="0" y="0"/>
          <a:ext cx="0" cy="0"/>
          <a:chOff x="0" y="0"/>
          <a:chExt cx="0" cy="0"/>
        </a:xfrm>
      </p:grpSpPr>
      <p:sp>
        <p:nvSpPr>
          <p:cNvPr id="12" name="Shape 12"/>
          <p:cNvSpPr/>
          <p:nvPr/>
        </p:nvSpPr>
        <p:spPr>
          <a:xfrm>
            <a:off x="0" y="2118170"/>
            <a:ext cx="9144000" cy="2235331"/>
          </a:xfrm>
          <a:prstGeom prst="rect">
            <a:avLst/>
          </a:prstGeom>
          <a:solidFill>
            <a:srgbClr val="007EC4"/>
          </a:solidFill>
          <a:ln>
            <a:noFill/>
          </a:ln>
        </p:spPr>
        <p:txBody>
          <a:bodyPr lIns="91425" tIns="91425" rIns="91425" bIns="91425" anchor="ctr" anchorCtr="0">
            <a:noAutofit/>
          </a:bodyPr>
          <a:lstStyle/>
          <a:p>
            <a:pPr defTabSz="914400">
              <a:buClr>
                <a:srgbClr val="000000"/>
              </a:buClr>
              <a:buFont typeface="Arial"/>
              <a:buNone/>
            </a:pPr>
            <a:endParaRPr sz="1400" kern="0">
              <a:solidFill>
                <a:srgbClr val="000000"/>
              </a:solidFill>
              <a:latin typeface="Arial"/>
              <a:ea typeface="Arial"/>
              <a:cs typeface="Arial"/>
              <a:sym typeface="Arial"/>
            </a:endParaRPr>
          </a:p>
        </p:txBody>
      </p:sp>
      <p:sp>
        <p:nvSpPr>
          <p:cNvPr id="13" name="Shape 13"/>
          <p:cNvSpPr txBox="1">
            <a:spLocks noGrp="1"/>
          </p:cNvSpPr>
          <p:nvPr>
            <p:ph type="ctrTitle"/>
          </p:nvPr>
        </p:nvSpPr>
        <p:spPr>
          <a:xfrm>
            <a:off x="311713" y="2118170"/>
            <a:ext cx="8520599" cy="2235331"/>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FFFFFF"/>
              </a:buClr>
              <a:buFont typeface="Droid Sans"/>
              <a:buNone/>
              <a:defRPr sz="2800" b="0" i="0" u="none" strike="noStrike" cap="none">
                <a:solidFill>
                  <a:srgbClr val="FFFFFF"/>
                </a:solidFill>
                <a:latin typeface="Calibri"/>
                <a:ea typeface="Calibri"/>
                <a:cs typeface="Calibri"/>
                <a:sym typeface="Calibri"/>
              </a:defRPr>
            </a:lvl1pPr>
            <a:lvl2pPr lvl="1" indent="0" algn="ctr">
              <a:spcBef>
                <a:spcPts val="0"/>
              </a:spcBef>
              <a:buClr>
                <a:srgbClr val="FFFFFF"/>
              </a:buClr>
              <a:buFont typeface="Arial"/>
              <a:buNone/>
              <a:defRPr sz="5200">
                <a:solidFill>
                  <a:srgbClr val="FFFFFF"/>
                </a:solidFill>
              </a:defRPr>
            </a:lvl2pPr>
            <a:lvl3pPr lvl="2" indent="0" algn="ctr">
              <a:spcBef>
                <a:spcPts val="0"/>
              </a:spcBef>
              <a:buClr>
                <a:srgbClr val="FFFFFF"/>
              </a:buClr>
              <a:buFont typeface="Arial"/>
              <a:buNone/>
              <a:defRPr sz="5200">
                <a:solidFill>
                  <a:srgbClr val="FFFFFF"/>
                </a:solidFill>
              </a:defRPr>
            </a:lvl3pPr>
            <a:lvl4pPr lvl="3" indent="0" algn="ctr">
              <a:spcBef>
                <a:spcPts val="0"/>
              </a:spcBef>
              <a:buClr>
                <a:srgbClr val="FFFFFF"/>
              </a:buClr>
              <a:buFont typeface="Arial"/>
              <a:buNone/>
              <a:defRPr sz="5200">
                <a:solidFill>
                  <a:srgbClr val="FFFFFF"/>
                </a:solidFill>
              </a:defRPr>
            </a:lvl4pPr>
            <a:lvl5pPr lvl="4" indent="0" algn="ctr">
              <a:spcBef>
                <a:spcPts val="0"/>
              </a:spcBef>
              <a:buClr>
                <a:srgbClr val="FFFFFF"/>
              </a:buClr>
              <a:buFont typeface="Arial"/>
              <a:buNone/>
              <a:defRPr sz="5200">
                <a:solidFill>
                  <a:srgbClr val="FFFFFF"/>
                </a:solidFill>
              </a:defRPr>
            </a:lvl5pPr>
            <a:lvl6pPr lvl="5" indent="0" algn="ctr">
              <a:spcBef>
                <a:spcPts val="0"/>
              </a:spcBef>
              <a:buClr>
                <a:srgbClr val="FFFFFF"/>
              </a:buClr>
              <a:buFont typeface="Arial"/>
              <a:buNone/>
              <a:defRPr sz="5200">
                <a:solidFill>
                  <a:srgbClr val="FFFFFF"/>
                </a:solidFill>
              </a:defRPr>
            </a:lvl6pPr>
            <a:lvl7pPr lvl="6" indent="0" algn="ctr">
              <a:spcBef>
                <a:spcPts val="0"/>
              </a:spcBef>
              <a:buClr>
                <a:srgbClr val="FFFFFF"/>
              </a:buClr>
              <a:buFont typeface="Arial"/>
              <a:buNone/>
              <a:defRPr sz="5200">
                <a:solidFill>
                  <a:srgbClr val="FFFFFF"/>
                </a:solidFill>
              </a:defRPr>
            </a:lvl7pPr>
            <a:lvl8pPr lvl="7" indent="0" algn="ctr">
              <a:spcBef>
                <a:spcPts val="0"/>
              </a:spcBef>
              <a:buClr>
                <a:srgbClr val="FFFFFF"/>
              </a:buClr>
              <a:buFont typeface="Arial"/>
              <a:buNone/>
              <a:defRPr sz="5200">
                <a:solidFill>
                  <a:srgbClr val="FFFFFF"/>
                </a:solidFill>
              </a:defRPr>
            </a:lvl8pPr>
            <a:lvl9pPr lvl="8" indent="0" algn="ctr">
              <a:spcBef>
                <a:spcPts val="0"/>
              </a:spcBef>
              <a:buClr>
                <a:srgbClr val="FFFFFF"/>
              </a:buClr>
              <a:buFont typeface="Arial"/>
              <a:buNone/>
              <a:defRPr sz="5200">
                <a:solidFill>
                  <a:srgbClr val="FFFFFF"/>
                </a:solidFill>
              </a:defRPr>
            </a:lvl9pPr>
          </a:lstStyle>
          <a:p>
            <a:endParaRPr/>
          </a:p>
        </p:txBody>
      </p:sp>
      <p:pic>
        <p:nvPicPr>
          <p:cNvPr id="14" name="Shape 14"/>
          <p:cNvPicPr preferRelativeResize="0"/>
          <p:nvPr/>
        </p:nvPicPr>
        <p:blipFill rotWithShape="1">
          <a:blip r:embed="rId2">
            <a:alphaModFix/>
          </a:blip>
          <a:srcRect/>
          <a:stretch/>
        </p:blipFill>
        <p:spPr>
          <a:xfrm>
            <a:off x="0" y="12"/>
            <a:ext cx="9143998" cy="2118161"/>
          </a:xfrm>
          <a:prstGeom prst="rect">
            <a:avLst/>
          </a:prstGeom>
          <a:noFill/>
          <a:ln>
            <a:noFill/>
          </a:ln>
        </p:spPr>
      </p:pic>
      <p:pic>
        <p:nvPicPr>
          <p:cNvPr id="15" name="Shape 15"/>
          <p:cNvPicPr preferRelativeResize="0"/>
          <p:nvPr/>
        </p:nvPicPr>
        <p:blipFill rotWithShape="1">
          <a:blip r:embed="rId3">
            <a:alphaModFix/>
          </a:blip>
          <a:srcRect/>
          <a:stretch/>
        </p:blipFill>
        <p:spPr>
          <a:xfrm>
            <a:off x="6277631" y="4584672"/>
            <a:ext cx="2857499" cy="1217083"/>
          </a:xfrm>
          <a:prstGeom prst="rect">
            <a:avLst/>
          </a:prstGeom>
          <a:noFill/>
          <a:ln>
            <a:noFill/>
          </a:ln>
        </p:spPr>
      </p:pic>
    </p:spTree>
    <p:extLst>
      <p:ext uri="{BB962C8B-B14F-4D97-AF65-F5344CB8AC3E}">
        <p14:creationId xmlns:p14="http://schemas.microsoft.com/office/powerpoint/2010/main" val="34984368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5296960"/>
            <a:ext cx="2133600" cy="304271"/>
          </a:xfrm>
          <a:prstGeom prst="rect">
            <a:avLst/>
          </a:prstGeom>
        </p:spPr>
        <p:txBody>
          <a:bodyPr/>
          <a:lstStyle/>
          <a:p>
            <a:endParaRPr lang="en-US" sz="1400" kern="0">
              <a:solidFill>
                <a:prstClr val="black"/>
              </a:solidFill>
              <a:latin typeface="Calibri"/>
              <a:ea typeface="Arial"/>
              <a:cs typeface="Arial"/>
              <a:sym typeface="Arial"/>
            </a:endParaRPr>
          </a:p>
        </p:txBody>
      </p:sp>
      <p:sp>
        <p:nvSpPr>
          <p:cNvPr id="4" name="Footer Placeholder 3"/>
          <p:cNvSpPr>
            <a:spLocks noGrp="1"/>
          </p:cNvSpPr>
          <p:nvPr>
            <p:ph type="ftr" sz="quarter" idx="11"/>
          </p:nvPr>
        </p:nvSpPr>
        <p:spPr>
          <a:xfrm>
            <a:off x="3124200" y="5296960"/>
            <a:ext cx="2895600" cy="304271"/>
          </a:xfrm>
          <a:prstGeom prst="rect">
            <a:avLst/>
          </a:prstGeom>
        </p:spPr>
        <p:txBody>
          <a:bodyPr/>
          <a:lstStyle/>
          <a:p>
            <a:endParaRPr lang="en-US" sz="1400" kern="0">
              <a:solidFill>
                <a:prstClr val="black"/>
              </a:solidFill>
              <a:latin typeface="Calibri"/>
              <a:ea typeface="Arial"/>
              <a:cs typeface="Arial"/>
              <a:sym typeface="Arial"/>
            </a:endParaRPr>
          </a:p>
        </p:txBody>
      </p:sp>
      <p:sp>
        <p:nvSpPr>
          <p:cNvPr id="5" name="Slide Number Placeholder 4"/>
          <p:cNvSpPr>
            <a:spLocks noGrp="1"/>
          </p:cNvSpPr>
          <p:nvPr>
            <p:ph type="sldNum" sz="quarter" idx="12"/>
          </p:nvPr>
        </p:nvSpPr>
        <p:spPr/>
        <p:txBody>
          <a:bodyPr/>
          <a:lstStyle/>
          <a:p>
            <a:fld id="{EB2E0DE6-AFBA-9749-B768-F702E93C15D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629873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aption">
    <p:spTree>
      <p:nvGrpSpPr>
        <p:cNvPr id="1" name="Shape 204"/>
        <p:cNvGrpSpPr/>
        <p:nvPr/>
      </p:nvGrpSpPr>
      <p:grpSpPr>
        <a:xfrm>
          <a:off x="0" y="0"/>
          <a:ext cx="0" cy="0"/>
          <a:chOff x="0" y="0"/>
          <a:chExt cx="0" cy="0"/>
        </a:xfrm>
      </p:grpSpPr>
      <p:sp>
        <p:nvSpPr>
          <p:cNvPr id="205" name="Shape 205"/>
          <p:cNvSpPr txBox="1">
            <a:spLocks noGrp="1"/>
          </p:cNvSpPr>
          <p:nvPr>
            <p:ph type="body" idx="1"/>
          </p:nvPr>
        </p:nvSpPr>
        <p:spPr>
          <a:xfrm>
            <a:off x="457200" y="4895928"/>
            <a:ext cx="8229600" cy="577332"/>
          </a:xfrm>
          <a:prstGeom prst="rect">
            <a:avLst/>
          </a:prstGeom>
        </p:spPr>
        <p:txBody>
          <a:bodyPr lIns="91399" tIns="91399" rIns="91399" bIns="91399" anchor="t" anchorCtr="0"/>
          <a:lstStyle>
            <a:lvl1pPr algn="ctr" rtl="0">
              <a:spcBef>
                <a:spcPts val="360"/>
              </a:spcBef>
              <a:buSzPct val="100000"/>
              <a:buNone/>
              <a:defRPr sz="1800"/>
            </a:lvl1pPr>
          </a:lstStyle>
          <a:p>
            <a:endParaRPr/>
          </a:p>
        </p:txBody>
      </p:sp>
      <p:sp>
        <p:nvSpPr>
          <p:cNvPr id="206" name="Shape 206"/>
          <p:cNvSpPr txBox="1">
            <a:spLocks noGrp="1"/>
          </p:cNvSpPr>
          <p:nvPr>
            <p:ph type="sldNum" idx="12"/>
          </p:nvPr>
        </p:nvSpPr>
        <p:spPr>
          <a:xfrm>
            <a:off x="8556859" y="5277611"/>
            <a:ext cx="548699" cy="437333"/>
          </a:xfrm>
          <a:prstGeom prst="rect">
            <a:avLst/>
          </a:prstGeom>
        </p:spPr>
        <p:txBody>
          <a:bodyPr lIns="91399" tIns="91399" rIns="91399" bIns="91399" anchor="ctr" anchorCtr="0">
            <a:noAutofit/>
          </a:bodyPr>
          <a:lstStyle>
            <a:lvl1pPr rtl="0">
              <a:spcBef>
                <a:spcPts val="0"/>
              </a:spcBef>
              <a:buNone/>
              <a:defRPr/>
            </a:lvl1pPr>
          </a:lstStyle>
          <a:p>
            <a:fld id="{00000000-1234-1234-1234-123412341234}" type="slidenum">
              <a:rPr lang="en-US">
                <a:solidFill>
                  <a:srgbClr val="000000"/>
                </a:solidFill>
              </a:rPr>
              <a:pPr/>
              <a:t>‹#›</a:t>
            </a:fld>
            <a:endParaRPr lang="en-US" dirty="0">
              <a:solidFill>
                <a:srgbClr val="000000"/>
              </a:solidFill>
            </a:endParaRPr>
          </a:p>
        </p:txBody>
      </p:sp>
      <p:sp>
        <p:nvSpPr>
          <p:cNvPr id="5" name="Shape 22"/>
          <p:cNvSpPr/>
          <p:nvPr userDrawn="1"/>
        </p:nvSpPr>
        <p:spPr>
          <a:xfrm>
            <a:off x="0" y="1"/>
            <a:ext cx="9144000" cy="629982"/>
          </a:xfrm>
          <a:prstGeom prst="rect">
            <a:avLst/>
          </a:prstGeom>
          <a:solidFill>
            <a:srgbClr val="007EC4"/>
          </a:solidFill>
          <a:ln>
            <a:noFill/>
          </a:ln>
        </p:spPr>
        <p:txBody>
          <a:bodyPr lIns="91425" tIns="91425" rIns="91425" bIns="91425" anchor="ctr" anchorCtr="0">
            <a:noAutofit/>
          </a:bodyPr>
          <a:lstStyle/>
          <a:p>
            <a:endParaRPr sz="3200">
              <a:solidFill>
                <a:srgbClr val="FFFFFF"/>
              </a:solidFill>
              <a:latin typeface="Arial"/>
              <a:ea typeface="Arial"/>
              <a:cs typeface="Arial"/>
              <a:sym typeface="Arial"/>
            </a:endParaRPr>
          </a:p>
        </p:txBody>
      </p:sp>
      <p:pic>
        <p:nvPicPr>
          <p:cNvPr id="6" name="Shape 26"/>
          <p:cNvPicPr preferRelativeResize="0"/>
          <p:nvPr userDrawn="1"/>
        </p:nvPicPr>
        <p:blipFill>
          <a:blip r:embed="rId2">
            <a:alphaModFix/>
          </a:blip>
          <a:stretch>
            <a:fillRect/>
          </a:stretch>
        </p:blipFill>
        <p:spPr>
          <a:xfrm>
            <a:off x="8472465" y="55381"/>
            <a:ext cx="548699" cy="507402"/>
          </a:xfrm>
          <a:prstGeom prst="rect">
            <a:avLst/>
          </a:prstGeom>
          <a:noFill/>
          <a:ln>
            <a:noFill/>
          </a:ln>
        </p:spPr>
      </p:pic>
      <p:sp>
        <p:nvSpPr>
          <p:cNvPr id="8" name="Title 1"/>
          <p:cNvSpPr>
            <a:spLocks noGrp="1"/>
          </p:cNvSpPr>
          <p:nvPr>
            <p:ph type="title"/>
          </p:nvPr>
        </p:nvSpPr>
        <p:spPr>
          <a:xfrm>
            <a:off x="311713" y="41425"/>
            <a:ext cx="8520599" cy="636332"/>
          </a:xfrm>
          <a:prstGeom prst="rect">
            <a:avLst/>
          </a:prstGeom>
          <a:noFill/>
          <a:ln>
            <a:noFill/>
          </a:ln>
        </p:spPr>
        <p:txBody>
          <a:bodyPr vert="horz"/>
          <a:lstStyle>
            <a:lvl1pPr>
              <a:defRPr sz="3200">
                <a:solidFill>
                  <a:srgbClr val="FFFFFF"/>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FFFFFF"/>
                </a:solidFill>
                <a:effectLst/>
                <a:uLnTx/>
                <a:uFillTx/>
              </a:rPr>
              <a:t>Click to edit Master title style</a:t>
            </a:r>
            <a:endParaRPr kumimoji="0" lang="en-US" sz="1800" b="0" i="0" u="none" strike="noStrike" kern="0" cap="none" spc="0" normalizeH="0" baseline="0" noProof="0" dirty="0">
              <a:ln>
                <a:noFill/>
              </a:ln>
              <a:solidFill>
                <a:srgbClr val="FFFFFF"/>
              </a:solidFill>
              <a:effectLst/>
              <a:uLnTx/>
              <a:uFillTx/>
            </a:endParaRPr>
          </a:p>
        </p:txBody>
      </p:sp>
    </p:spTree>
    <p:extLst>
      <p:ext uri="{BB962C8B-B14F-4D97-AF65-F5344CB8AC3E}">
        <p14:creationId xmlns:p14="http://schemas.microsoft.com/office/powerpoint/2010/main" val="22846245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66"/>
            <a:ext cx="7772400" cy="1225021"/>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26CEC981-8888-9447-8838-3F91F9F47D58}" type="datetime1">
              <a:rPr lang="en-US">
                <a:solidFill>
                  <a:srgbClr val="000000"/>
                </a:solidFill>
                <a:latin typeface="Arial"/>
                <a:ea typeface="Arial"/>
                <a:cs typeface="Arial"/>
                <a:sym typeface="Arial"/>
              </a:rPr>
              <a:pPr/>
              <a:t>3/20/17</a:t>
            </a:fld>
            <a:endParaRPr lang="en-US">
              <a:solidFill>
                <a:prstClr val="black">
                  <a:tint val="75000"/>
                </a:prstClr>
              </a:solidFill>
              <a:latin typeface="Calibri"/>
              <a:ea typeface="Arial"/>
              <a:cs typeface="Arial"/>
              <a:sym typeface="Arial"/>
            </a:endParaRPr>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US">
              <a:solidFill>
                <a:prstClr val="black">
                  <a:tint val="75000"/>
                </a:prstClr>
              </a:solidFill>
              <a:latin typeface="Calibri"/>
              <a:ea typeface="Arial"/>
              <a:cs typeface="Arial"/>
              <a:sym typeface="Arial"/>
            </a:endParaRPr>
          </a:p>
        </p:txBody>
      </p:sp>
      <p:sp>
        <p:nvSpPr>
          <p:cNvPr id="6" name="Slide Number Placeholder 5"/>
          <p:cNvSpPr>
            <a:spLocks noGrp="1"/>
          </p:cNvSpPr>
          <p:nvPr>
            <p:ph type="sldNum" sz="quarter" idx="12"/>
          </p:nvPr>
        </p:nvSpPr>
        <p:spPr/>
        <p:txBody>
          <a:bodyPr/>
          <a:lstStyle/>
          <a:p>
            <a:fld id="{0207D71B-B85A-484E-AC50-1E0FB74F3811}"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807333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5296960"/>
            <a:ext cx="2133600" cy="304271"/>
          </a:xfrm>
          <a:prstGeom prst="rect">
            <a:avLst/>
          </a:prstGeom>
        </p:spPr>
        <p:txBody>
          <a:bodyPr/>
          <a:lstStyle/>
          <a:p>
            <a:pPr defTabSz="914400"/>
            <a:fld id="{D0FC36D7-F3C6-EA4C-96AF-E2C40B93113F}" type="datetime1">
              <a:rPr lang="en-US" sz="1400" kern="0">
                <a:solidFill>
                  <a:srgbClr val="000000"/>
                </a:solidFill>
                <a:latin typeface="Arial"/>
                <a:ea typeface="Arial"/>
                <a:cs typeface="Arial"/>
                <a:sym typeface="Arial"/>
              </a:rPr>
              <a:pPr defTabSz="914400"/>
              <a:t>3/20/17</a:t>
            </a:fld>
            <a:endParaRPr lang="en-US" sz="1400" kern="0">
              <a:solidFill>
                <a:prstClr val="black">
                  <a:tint val="75000"/>
                </a:prstClr>
              </a:solidFill>
              <a:latin typeface="Calibri"/>
              <a:ea typeface="Arial"/>
              <a:cs typeface="Arial"/>
              <a:sym typeface="Arial"/>
            </a:endParaRPr>
          </a:p>
        </p:txBody>
      </p:sp>
      <p:sp>
        <p:nvSpPr>
          <p:cNvPr id="3" name="Footer Placeholder 2"/>
          <p:cNvSpPr>
            <a:spLocks noGrp="1"/>
          </p:cNvSpPr>
          <p:nvPr>
            <p:ph type="ftr" sz="quarter" idx="11"/>
          </p:nvPr>
        </p:nvSpPr>
        <p:spPr>
          <a:xfrm>
            <a:off x="3124200" y="5296960"/>
            <a:ext cx="2895600" cy="304271"/>
          </a:xfrm>
          <a:prstGeom prst="rect">
            <a:avLst/>
          </a:prstGeom>
        </p:spPr>
        <p:txBody>
          <a:bodyPr/>
          <a:lstStyle/>
          <a:p>
            <a:pPr defTabSz="914400"/>
            <a:endParaRPr lang="en-US" sz="1400" kern="0">
              <a:solidFill>
                <a:prstClr val="black">
                  <a:tint val="75000"/>
                </a:prstClr>
              </a:solidFill>
              <a:latin typeface="Calibri"/>
              <a:ea typeface="Arial"/>
              <a:cs typeface="Arial"/>
              <a:sym typeface="Arial"/>
            </a:endParaRPr>
          </a:p>
        </p:txBody>
      </p:sp>
      <p:sp>
        <p:nvSpPr>
          <p:cNvPr id="4" name="Slide Number Placeholder 3"/>
          <p:cNvSpPr>
            <a:spLocks noGrp="1"/>
          </p:cNvSpPr>
          <p:nvPr>
            <p:ph type="sldNum" sz="quarter" idx="12"/>
          </p:nvPr>
        </p:nvSpPr>
        <p:spPr/>
        <p:txBody>
          <a:bodyPr/>
          <a:lstStyle/>
          <a:p>
            <a:fld id="{526183F2-CCC9-2144-B50D-6A6C2FC336B8}"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82481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aption">
    <p:spTree>
      <p:nvGrpSpPr>
        <p:cNvPr id="1" name="Shape 204"/>
        <p:cNvGrpSpPr/>
        <p:nvPr/>
      </p:nvGrpSpPr>
      <p:grpSpPr>
        <a:xfrm>
          <a:off x="0" y="0"/>
          <a:ext cx="0" cy="0"/>
          <a:chOff x="0" y="0"/>
          <a:chExt cx="0" cy="0"/>
        </a:xfrm>
      </p:grpSpPr>
      <p:sp>
        <p:nvSpPr>
          <p:cNvPr id="205" name="Shape 205"/>
          <p:cNvSpPr txBox="1">
            <a:spLocks noGrp="1"/>
          </p:cNvSpPr>
          <p:nvPr>
            <p:ph type="body" idx="1"/>
          </p:nvPr>
        </p:nvSpPr>
        <p:spPr>
          <a:xfrm>
            <a:off x="457200" y="4895928"/>
            <a:ext cx="8229600" cy="577332"/>
          </a:xfrm>
          <a:prstGeom prst="rect">
            <a:avLst/>
          </a:prstGeom>
        </p:spPr>
        <p:txBody>
          <a:bodyPr lIns="91399" tIns="91399" rIns="91399" bIns="91399" anchor="t" anchorCtr="0"/>
          <a:lstStyle>
            <a:lvl1pPr algn="ctr" rtl="0">
              <a:spcBef>
                <a:spcPts val="360"/>
              </a:spcBef>
              <a:buSzPct val="100000"/>
              <a:buNone/>
              <a:defRPr sz="1800"/>
            </a:lvl1pPr>
          </a:lstStyle>
          <a:p>
            <a:endParaRPr/>
          </a:p>
        </p:txBody>
      </p:sp>
      <p:sp>
        <p:nvSpPr>
          <p:cNvPr id="206" name="Shape 206"/>
          <p:cNvSpPr txBox="1">
            <a:spLocks noGrp="1"/>
          </p:cNvSpPr>
          <p:nvPr>
            <p:ph type="sldNum" idx="12"/>
          </p:nvPr>
        </p:nvSpPr>
        <p:spPr>
          <a:xfrm>
            <a:off x="8556857" y="5277611"/>
            <a:ext cx="548699" cy="437333"/>
          </a:xfrm>
          <a:prstGeom prst="rect">
            <a:avLst/>
          </a:prstGeom>
        </p:spPr>
        <p:txBody>
          <a:bodyPr lIns="91399" tIns="91399" rIns="91399" bIns="91399" anchor="ctr" anchorCtr="0">
            <a:noAutofit/>
          </a:bodyPr>
          <a:lstStyle>
            <a:lvl1pPr rtl="0">
              <a:spcBef>
                <a:spcPts val="0"/>
              </a:spcBef>
              <a:buNone/>
              <a:defRPr/>
            </a:lvl1pPr>
          </a:lstStyle>
          <a:p>
            <a:fld id="{00000000-1234-1234-1234-123412341234}" type="slidenum">
              <a:rPr lang="en-US">
                <a:solidFill>
                  <a:srgbClr val="000000"/>
                </a:solidFill>
              </a:rPr>
              <a:pPr/>
              <a:t>‹#›</a:t>
            </a:fld>
            <a:endParaRPr lang="en-US" dirty="0">
              <a:solidFill>
                <a:srgbClr val="000000"/>
              </a:solidFill>
            </a:endParaRPr>
          </a:p>
        </p:txBody>
      </p:sp>
      <p:sp>
        <p:nvSpPr>
          <p:cNvPr id="5" name="Shape 22"/>
          <p:cNvSpPr/>
          <p:nvPr userDrawn="1"/>
        </p:nvSpPr>
        <p:spPr>
          <a:xfrm>
            <a:off x="0" y="1"/>
            <a:ext cx="9144000" cy="629982"/>
          </a:xfrm>
          <a:prstGeom prst="rect">
            <a:avLst/>
          </a:prstGeom>
          <a:solidFill>
            <a:srgbClr val="007EC4"/>
          </a:solidFill>
          <a:ln>
            <a:noFill/>
          </a:ln>
        </p:spPr>
        <p:txBody>
          <a:bodyPr lIns="91425" tIns="91425" rIns="91425" bIns="91425" anchor="ctr" anchorCtr="0">
            <a:noAutofit/>
          </a:bodyPr>
          <a:lstStyle/>
          <a:p>
            <a:endParaRPr sz="3200">
              <a:solidFill>
                <a:srgbClr val="FFFFFF"/>
              </a:solidFill>
              <a:latin typeface="Arial"/>
              <a:ea typeface="Arial"/>
              <a:cs typeface="Arial"/>
              <a:sym typeface="Arial"/>
            </a:endParaRPr>
          </a:p>
        </p:txBody>
      </p:sp>
      <p:pic>
        <p:nvPicPr>
          <p:cNvPr id="6" name="Shape 26"/>
          <p:cNvPicPr preferRelativeResize="0"/>
          <p:nvPr userDrawn="1"/>
        </p:nvPicPr>
        <p:blipFill>
          <a:blip r:embed="rId2">
            <a:alphaModFix/>
          </a:blip>
          <a:stretch>
            <a:fillRect/>
          </a:stretch>
        </p:blipFill>
        <p:spPr>
          <a:xfrm>
            <a:off x="8472463" y="55381"/>
            <a:ext cx="548699" cy="507402"/>
          </a:xfrm>
          <a:prstGeom prst="rect">
            <a:avLst/>
          </a:prstGeom>
          <a:noFill/>
          <a:ln>
            <a:noFill/>
          </a:ln>
        </p:spPr>
      </p:pic>
      <p:sp>
        <p:nvSpPr>
          <p:cNvPr id="8" name="Title 1"/>
          <p:cNvSpPr>
            <a:spLocks noGrp="1"/>
          </p:cNvSpPr>
          <p:nvPr>
            <p:ph type="title"/>
          </p:nvPr>
        </p:nvSpPr>
        <p:spPr>
          <a:xfrm>
            <a:off x="311713" y="41425"/>
            <a:ext cx="8520599" cy="636332"/>
          </a:xfrm>
          <a:prstGeom prst="rect">
            <a:avLst/>
          </a:prstGeom>
          <a:noFill/>
          <a:ln>
            <a:noFill/>
          </a:ln>
        </p:spPr>
        <p:txBody>
          <a:bodyPr vert="horz"/>
          <a:lstStyle>
            <a:lvl1pPr>
              <a:defRPr sz="3200">
                <a:solidFill>
                  <a:srgbClr val="FFFFFF"/>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FFFFFF"/>
                </a:solidFill>
                <a:effectLst/>
                <a:uLnTx/>
                <a:uFillTx/>
              </a:rPr>
              <a:t>Click to edit Master title style</a:t>
            </a:r>
            <a:endParaRPr kumimoji="0" lang="en-US" sz="1800" b="0" i="0" u="none" strike="noStrike" kern="0" cap="none" spc="0" normalizeH="0" baseline="0" noProof="0" dirty="0">
              <a:ln>
                <a:noFill/>
              </a:ln>
              <a:solidFill>
                <a:srgbClr val="FFFFFF"/>
              </a:solidFill>
              <a:effectLst/>
              <a:uLnTx/>
              <a:uFillTx/>
            </a:endParaRPr>
          </a:p>
        </p:txBody>
      </p:sp>
    </p:spTree>
    <p:extLst>
      <p:ext uri="{BB962C8B-B14F-4D97-AF65-F5344CB8AC3E}">
        <p14:creationId xmlns:p14="http://schemas.microsoft.com/office/powerpoint/2010/main" val="35139451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65"/>
            <a:ext cx="7772400" cy="1225021"/>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26CEC981-8888-9447-8838-3F91F9F47D58}" type="datetime1">
              <a:rPr lang="en-US">
                <a:solidFill>
                  <a:srgbClr val="000000"/>
                </a:solidFill>
                <a:latin typeface="Arial"/>
                <a:ea typeface="Arial"/>
                <a:cs typeface="Arial"/>
                <a:sym typeface="Arial"/>
              </a:rPr>
              <a:pPr/>
              <a:t>3/20/17</a:t>
            </a:fld>
            <a:endParaRPr lang="en-US">
              <a:solidFill>
                <a:prstClr val="black">
                  <a:tint val="75000"/>
                </a:prstClr>
              </a:solidFill>
              <a:latin typeface="Calibri"/>
              <a:ea typeface="Arial"/>
              <a:cs typeface="Arial"/>
              <a:sym typeface="Arial"/>
            </a:endParaRPr>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US">
              <a:solidFill>
                <a:prstClr val="black">
                  <a:tint val="75000"/>
                </a:prstClr>
              </a:solidFill>
              <a:latin typeface="Calibri"/>
              <a:ea typeface="Arial"/>
              <a:cs typeface="Arial"/>
              <a:sym typeface="Arial"/>
            </a:endParaRPr>
          </a:p>
        </p:txBody>
      </p:sp>
      <p:sp>
        <p:nvSpPr>
          <p:cNvPr id="6" name="Slide Number Placeholder 5"/>
          <p:cNvSpPr>
            <a:spLocks noGrp="1"/>
          </p:cNvSpPr>
          <p:nvPr>
            <p:ph type="sldNum" sz="quarter" idx="12"/>
          </p:nvPr>
        </p:nvSpPr>
        <p:spPr/>
        <p:txBody>
          <a:bodyPr/>
          <a:lstStyle/>
          <a:p>
            <a:fld id="{0207D71B-B85A-484E-AC50-1E0FB74F3811}"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784730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fld id="{18198022-8652-4F42-8F31-4D27174314F3}" type="datetimeFigureOut">
              <a:rPr lang="en-US">
                <a:solidFill>
                  <a:srgbClr val="000000"/>
                </a:solidFill>
                <a:latin typeface="Arial"/>
                <a:ea typeface="Arial"/>
                <a:cs typeface="Arial"/>
                <a:sym typeface="Arial"/>
              </a:rPr>
              <a:pPr/>
              <a:t>3/20/17</a:t>
            </a:fld>
            <a:endParaRPr lang="en-US">
              <a:solidFill>
                <a:srgbClr val="000000"/>
              </a:solidFill>
              <a:latin typeface="Arial"/>
              <a:ea typeface="Arial"/>
              <a:cs typeface="Arial"/>
              <a:sym typeface="Arial"/>
            </a:endParaRPr>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endParaRPr lang="en-US">
              <a:solidFill>
                <a:srgbClr val="000000"/>
              </a:solidFill>
              <a:latin typeface="Arial"/>
              <a:ea typeface="Arial"/>
              <a:cs typeface="Arial"/>
              <a:sym typeface="Arial"/>
            </a:endParaRPr>
          </a:p>
        </p:txBody>
      </p:sp>
      <p:sp>
        <p:nvSpPr>
          <p:cNvPr id="6" name="Slide Number Placeholder 5"/>
          <p:cNvSpPr>
            <a:spLocks noGrp="1"/>
          </p:cNvSpPr>
          <p:nvPr>
            <p:ph type="sldNum" sz="quarter" idx="12"/>
          </p:nvPr>
        </p:nvSpPr>
        <p:spPr/>
        <p:txBody>
          <a:bodyPr/>
          <a:lstStyle/>
          <a:p>
            <a:fld id="{74085199-995D-D448-AB10-D94C940FE57F}" type="slidenum">
              <a:rPr>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069909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5296960"/>
            <a:ext cx="2133600" cy="304271"/>
          </a:xfrm>
          <a:prstGeom prst="rect">
            <a:avLst/>
          </a:prstGeom>
        </p:spPr>
        <p:txBody>
          <a:bodyPr/>
          <a:lstStyle/>
          <a:p>
            <a:pPr defTabSz="914400"/>
            <a:fld id="{D0FC36D7-F3C6-EA4C-96AF-E2C40B93113F}" type="datetime1">
              <a:rPr lang="en-US" sz="1400" kern="0">
                <a:solidFill>
                  <a:srgbClr val="000000"/>
                </a:solidFill>
                <a:latin typeface="Arial"/>
                <a:ea typeface="Arial"/>
                <a:cs typeface="Arial"/>
                <a:sym typeface="Arial"/>
              </a:rPr>
              <a:pPr defTabSz="914400"/>
              <a:t>3/20/17</a:t>
            </a:fld>
            <a:endParaRPr lang="en-US" sz="1400" kern="0">
              <a:solidFill>
                <a:prstClr val="black">
                  <a:tint val="75000"/>
                </a:prstClr>
              </a:solidFill>
              <a:latin typeface="Calibri"/>
              <a:ea typeface="Arial"/>
              <a:cs typeface="Arial"/>
              <a:sym typeface="Arial"/>
            </a:endParaRPr>
          </a:p>
        </p:txBody>
      </p:sp>
      <p:sp>
        <p:nvSpPr>
          <p:cNvPr id="3" name="Footer Placeholder 2"/>
          <p:cNvSpPr>
            <a:spLocks noGrp="1"/>
          </p:cNvSpPr>
          <p:nvPr>
            <p:ph type="ftr" sz="quarter" idx="11"/>
          </p:nvPr>
        </p:nvSpPr>
        <p:spPr>
          <a:xfrm>
            <a:off x="3124200" y="5296960"/>
            <a:ext cx="2895600" cy="304271"/>
          </a:xfrm>
          <a:prstGeom prst="rect">
            <a:avLst/>
          </a:prstGeom>
        </p:spPr>
        <p:txBody>
          <a:bodyPr/>
          <a:lstStyle/>
          <a:p>
            <a:pPr defTabSz="914400"/>
            <a:endParaRPr lang="en-US" sz="1400" kern="0">
              <a:solidFill>
                <a:prstClr val="black">
                  <a:tint val="75000"/>
                </a:prstClr>
              </a:solidFill>
              <a:latin typeface="Calibri"/>
              <a:ea typeface="Arial"/>
              <a:cs typeface="Arial"/>
              <a:sym typeface="Arial"/>
            </a:endParaRPr>
          </a:p>
        </p:txBody>
      </p:sp>
      <p:sp>
        <p:nvSpPr>
          <p:cNvPr id="4" name="Slide Number Placeholder 3"/>
          <p:cNvSpPr>
            <a:spLocks noGrp="1"/>
          </p:cNvSpPr>
          <p:nvPr>
            <p:ph type="sldNum" sz="quarter" idx="12"/>
          </p:nvPr>
        </p:nvSpPr>
        <p:spPr/>
        <p:txBody>
          <a:bodyPr/>
          <a:lstStyle/>
          <a:p>
            <a:fld id="{526183F2-CCC9-2144-B50D-6A6C2FC336B8}"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281600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Shape 9"/>
        <p:cNvGrpSpPr/>
        <p:nvPr/>
      </p:nvGrpSpPr>
      <p:grpSpPr>
        <a:xfrm>
          <a:off x="0" y="0"/>
          <a:ext cx="0" cy="0"/>
          <a:chOff x="0" y="0"/>
          <a:chExt cx="0" cy="0"/>
        </a:xfrm>
      </p:grpSpPr>
      <p:sp>
        <p:nvSpPr>
          <p:cNvPr id="10" name="Shape 10"/>
          <p:cNvSpPr/>
          <p:nvPr/>
        </p:nvSpPr>
        <p:spPr>
          <a:xfrm>
            <a:off x="0" y="2118167"/>
            <a:ext cx="9144000" cy="2235332"/>
          </a:xfrm>
          <a:prstGeom prst="rect">
            <a:avLst/>
          </a:prstGeom>
          <a:solidFill>
            <a:srgbClr val="007EC4"/>
          </a:solidFill>
          <a:ln>
            <a:noFill/>
          </a:ln>
        </p:spPr>
        <p:txBody>
          <a:bodyPr lIns="91425" tIns="91425" rIns="91425" bIns="91425" anchor="ctr" anchorCtr="0">
            <a:noAutofit/>
          </a:bodyPr>
          <a:lstStyle/>
          <a:p>
            <a:pPr>
              <a:defRPr/>
            </a:pPr>
            <a:endParaRPr>
              <a:solidFill>
                <a:prstClr val="black"/>
              </a:solidFill>
              <a:latin typeface="Calibri"/>
              <a:ea typeface="Arial"/>
              <a:cs typeface="Arial"/>
              <a:sym typeface="Arial"/>
            </a:endParaRPr>
          </a:p>
        </p:txBody>
      </p:sp>
      <p:sp>
        <p:nvSpPr>
          <p:cNvPr id="11" name="Shape 11"/>
          <p:cNvSpPr txBox="1">
            <a:spLocks noGrp="1"/>
          </p:cNvSpPr>
          <p:nvPr>
            <p:ph type="ctrTitle"/>
          </p:nvPr>
        </p:nvSpPr>
        <p:spPr>
          <a:xfrm>
            <a:off x="311713" y="2118165"/>
            <a:ext cx="8520599" cy="2235332"/>
          </a:xfrm>
          <a:prstGeom prst="rect">
            <a:avLst/>
          </a:prstGeom>
        </p:spPr>
        <p:txBody>
          <a:bodyPr lIns="91425" tIns="91425" rIns="91425" bIns="91425" anchor="ctr" anchorCtr="0">
            <a:normAutofit/>
          </a:bodyPr>
          <a:lstStyle>
            <a:lvl1pPr lvl="0" algn="ctr">
              <a:spcBef>
                <a:spcPts val="0"/>
              </a:spcBef>
              <a:buClr>
                <a:srgbClr val="FFFFFF"/>
              </a:buClr>
              <a:buSzPct val="100000"/>
              <a:buFont typeface="Droid Sans"/>
              <a:defRPr sz="4400">
                <a:solidFill>
                  <a:srgbClr val="FFFFFF"/>
                </a:solidFill>
                <a:latin typeface="+mj-lt"/>
                <a:ea typeface="Droid Sans"/>
                <a:cs typeface="Droid Sans"/>
                <a:sym typeface="Droid Sans"/>
              </a:defRPr>
            </a:lvl1pPr>
            <a:lvl2pPr lvl="1" algn="ctr">
              <a:spcBef>
                <a:spcPts val="0"/>
              </a:spcBef>
              <a:buClr>
                <a:srgbClr val="FFFFFF"/>
              </a:buClr>
              <a:buSzPct val="100000"/>
              <a:defRPr sz="5200">
                <a:solidFill>
                  <a:srgbClr val="FFFFFF"/>
                </a:solidFill>
              </a:defRPr>
            </a:lvl2pPr>
            <a:lvl3pPr lvl="2" algn="ctr">
              <a:spcBef>
                <a:spcPts val="0"/>
              </a:spcBef>
              <a:buClr>
                <a:srgbClr val="FFFFFF"/>
              </a:buClr>
              <a:buSzPct val="100000"/>
              <a:defRPr sz="5200">
                <a:solidFill>
                  <a:srgbClr val="FFFFFF"/>
                </a:solidFill>
              </a:defRPr>
            </a:lvl3pPr>
            <a:lvl4pPr lvl="3" algn="ctr">
              <a:spcBef>
                <a:spcPts val="0"/>
              </a:spcBef>
              <a:buClr>
                <a:srgbClr val="FFFFFF"/>
              </a:buClr>
              <a:buSzPct val="100000"/>
              <a:defRPr sz="5200">
                <a:solidFill>
                  <a:srgbClr val="FFFFFF"/>
                </a:solidFill>
              </a:defRPr>
            </a:lvl4pPr>
            <a:lvl5pPr lvl="4" algn="ctr">
              <a:spcBef>
                <a:spcPts val="0"/>
              </a:spcBef>
              <a:buClr>
                <a:srgbClr val="FFFFFF"/>
              </a:buClr>
              <a:buSzPct val="100000"/>
              <a:defRPr sz="5200">
                <a:solidFill>
                  <a:srgbClr val="FFFFFF"/>
                </a:solidFill>
              </a:defRPr>
            </a:lvl5pPr>
            <a:lvl6pPr lvl="5" algn="ctr">
              <a:spcBef>
                <a:spcPts val="0"/>
              </a:spcBef>
              <a:buClr>
                <a:srgbClr val="FFFFFF"/>
              </a:buClr>
              <a:buSzPct val="100000"/>
              <a:defRPr sz="5200">
                <a:solidFill>
                  <a:srgbClr val="FFFFFF"/>
                </a:solidFill>
              </a:defRPr>
            </a:lvl6pPr>
            <a:lvl7pPr lvl="6" algn="ctr">
              <a:spcBef>
                <a:spcPts val="0"/>
              </a:spcBef>
              <a:buClr>
                <a:srgbClr val="FFFFFF"/>
              </a:buClr>
              <a:buSzPct val="100000"/>
              <a:defRPr sz="5200">
                <a:solidFill>
                  <a:srgbClr val="FFFFFF"/>
                </a:solidFill>
              </a:defRPr>
            </a:lvl7pPr>
            <a:lvl8pPr lvl="7" algn="ctr">
              <a:spcBef>
                <a:spcPts val="0"/>
              </a:spcBef>
              <a:buClr>
                <a:srgbClr val="FFFFFF"/>
              </a:buClr>
              <a:buSzPct val="100000"/>
              <a:defRPr sz="5200">
                <a:solidFill>
                  <a:srgbClr val="FFFFFF"/>
                </a:solidFill>
              </a:defRPr>
            </a:lvl8pPr>
            <a:lvl9pPr lvl="8" algn="ctr">
              <a:spcBef>
                <a:spcPts val="0"/>
              </a:spcBef>
              <a:buClr>
                <a:srgbClr val="FFFFFF"/>
              </a:buClr>
              <a:buSzPct val="100000"/>
              <a:defRPr sz="5200">
                <a:solidFill>
                  <a:srgbClr val="FFFFFF"/>
                </a:solidFill>
              </a:defRPr>
            </a:lvl9pPr>
          </a:lstStyle>
          <a:p>
            <a:r>
              <a:rPr lang="en-US"/>
              <a:t>Click to edit Master title style</a:t>
            </a:r>
            <a:endParaRPr dirty="0"/>
          </a:p>
        </p:txBody>
      </p:sp>
      <p:pic>
        <p:nvPicPr>
          <p:cNvPr id="12" name="Shape 12"/>
          <p:cNvPicPr preferRelativeResize="0"/>
          <p:nvPr/>
        </p:nvPicPr>
        <p:blipFill rotWithShape="1">
          <a:blip r:embed="rId2">
            <a:alphaModFix/>
            <a:extLst>
              <a:ext uri="{28A0092B-C50C-407E-A947-70E740481C1C}">
                <a14:useLocalDpi xmlns:a14="http://schemas.microsoft.com/office/drawing/2010/main" val="0"/>
              </a:ext>
            </a:extLst>
          </a:blip>
          <a:srcRect/>
          <a:stretch/>
        </p:blipFill>
        <p:spPr>
          <a:xfrm>
            <a:off x="0" y="-1"/>
            <a:ext cx="9143998" cy="2118161"/>
          </a:xfrm>
          <a:prstGeom prst="rect">
            <a:avLst/>
          </a:prstGeom>
          <a:noFill/>
          <a:ln>
            <a:noFill/>
          </a:ln>
        </p:spPr>
      </p:pic>
      <p:pic>
        <p:nvPicPr>
          <p:cNvPr id="13" name="Shape 13"/>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7137469" y="5069959"/>
            <a:ext cx="2001027" cy="657323"/>
          </a:xfrm>
          <a:prstGeom prst="rect">
            <a:avLst/>
          </a:prstGeom>
          <a:noFill/>
          <a:ln>
            <a:noFill/>
          </a:ln>
        </p:spPr>
      </p:pic>
    </p:spTree>
    <p:extLst>
      <p:ext uri="{BB962C8B-B14F-4D97-AF65-F5344CB8AC3E}">
        <p14:creationId xmlns:p14="http://schemas.microsoft.com/office/powerpoint/2010/main" val="10432810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65"/>
            <a:ext cx="7772400" cy="1225021"/>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6" name="Slide Number Placeholder 5"/>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392366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6" name="Slide Number Placeholder 5"/>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736178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2"/>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6" name="Slide Number Placeholder 5"/>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43819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000125"/>
            <a:ext cx="4038600" cy="28283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00125"/>
            <a:ext cx="4038600" cy="28283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7" name="Slide Number Placeholder 6"/>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458332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8" name="Footer Placeholder 7"/>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9" name="Slide Number Placeholder 8"/>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365422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4" name="Footer Placeholder 3"/>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5" name="Slide Number Placeholder 4"/>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228269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3" name="Footer Placeholder 2"/>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4" name="Slide Number Placeholder 3"/>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645769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27541"/>
            <a:ext cx="3008313" cy="968376"/>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195920"/>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7" name="Slide Number Placeholder 6"/>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540885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4472792"/>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7" name="Slide Number Placeholder 6"/>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604814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6" name="Slide Number Placeholder 5"/>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633066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1979"/>
            <a:ext cx="2057400" cy="365654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71979"/>
            <a:ext cx="6019800" cy="36565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6" name="Slide Number Placeholder 5"/>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180847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FlowEngine">
    <p:spTree>
      <p:nvGrpSpPr>
        <p:cNvPr id="1" name=""/>
        <p:cNvGrpSpPr/>
        <p:nvPr/>
      </p:nvGrpSpPr>
      <p:grpSpPr>
        <a:xfrm>
          <a:off x="0" y="0"/>
          <a:ext cx="0" cy="0"/>
          <a:chOff x="0" y="0"/>
          <a:chExt cx="0" cy="0"/>
        </a:xfrm>
      </p:grpSpPr>
      <p:sp>
        <p:nvSpPr>
          <p:cNvPr id="57" name="Title Placeholder 2"/>
          <p:cNvSpPr>
            <a:spLocks noGrp="1"/>
          </p:cNvSpPr>
          <p:nvPr>
            <p:ph type="title"/>
          </p:nvPr>
        </p:nvSpPr>
        <p:spPr>
          <a:xfrm>
            <a:off x="97970" y="12"/>
            <a:ext cx="7086602" cy="623719"/>
          </a:xfrm>
          <a:prstGeom prst="rect">
            <a:avLst/>
          </a:prstGeom>
        </p:spPr>
        <p:txBody>
          <a:bodyPr vert="horz" lIns="68580" tIns="34290" rIns="68580" bIns="34290" rtlCol="0" anchor="ctr">
            <a:normAutofit/>
          </a:bodyPr>
          <a:lstStyle/>
          <a:p>
            <a:r>
              <a:rPr lang="en-US"/>
              <a:t>Click to edit Master title style</a:t>
            </a:r>
          </a:p>
        </p:txBody>
      </p:sp>
      <p:sp>
        <p:nvSpPr>
          <p:cNvPr id="59" name="Content Placeholder 8"/>
          <p:cNvSpPr>
            <a:spLocks noGrp="1"/>
          </p:cNvSpPr>
          <p:nvPr>
            <p:ph sz="quarter" idx="10"/>
          </p:nvPr>
        </p:nvSpPr>
        <p:spPr>
          <a:xfrm>
            <a:off x="157162" y="1026583"/>
            <a:ext cx="8834438" cy="4381500"/>
          </a:xfrm>
        </p:spPr>
        <p:txBody>
          <a:bodyPr/>
          <a:lstStyle>
            <a:lvl2pPr>
              <a:defRPr b="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p:cNvGrpSpPr/>
          <p:nvPr/>
        </p:nvGrpSpPr>
        <p:grpSpPr>
          <a:xfrm>
            <a:off x="97981" y="555826"/>
            <a:ext cx="1748909" cy="306916"/>
            <a:chOff x="130627" y="666991"/>
            <a:chExt cx="2331878" cy="368299"/>
          </a:xfrm>
        </p:grpSpPr>
        <p:sp>
          <p:nvSpPr>
            <p:cNvPr id="17" name="Oval 16"/>
            <p:cNvSpPr/>
            <p:nvPr/>
          </p:nvSpPr>
          <p:spPr>
            <a:xfrm>
              <a:off x="209827" y="666991"/>
              <a:ext cx="359809" cy="368299"/>
            </a:xfrm>
            <a:prstGeom prst="ellipse">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19" name="Oval 18"/>
            <p:cNvSpPr/>
            <p:nvPr/>
          </p:nvSpPr>
          <p:spPr>
            <a:xfrm>
              <a:off x="209827" y="666991"/>
              <a:ext cx="359809" cy="368299"/>
            </a:xfrm>
            <a:prstGeom prst="ellipse">
              <a:avLst/>
            </a:prstGeom>
            <a:solidFill>
              <a:srgbClr val="14904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149046"/>
                </a:solidFill>
                <a:latin typeface="Calibri"/>
                <a:sym typeface="Arial"/>
              </a:endParaRPr>
            </a:p>
          </p:txBody>
        </p:sp>
        <p:sp>
          <p:nvSpPr>
            <p:cNvPr id="20" name="TextBox 19"/>
            <p:cNvSpPr txBox="1"/>
            <p:nvPr/>
          </p:nvSpPr>
          <p:spPr>
            <a:xfrm>
              <a:off x="130627" y="719981"/>
              <a:ext cx="510712" cy="258533"/>
            </a:xfrm>
            <a:prstGeom prst="rect">
              <a:avLst/>
            </a:prstGeom>
            <a:noFill/>
          </p:spPr>
          <p:txBody>
            <a:bodyPr wrap="square" rtlCol="0">
              <a:spAutoFit/>
            </a:bodyPr>
            <a:lstStyle/>
            <a:p>
              <a:pPr algn="ctr">
                <a:defRPr/>
              </a:pPr>
              <a:r>
                <a:rPr lang="en-US" sz="800" dirty="0">
                  <a:solidFill>
                    <a:srgbClr val="FFFFFF"/>
                  </a:solidFill>
                  <a:latin typeface="Calibri"/>
                  <a:ea typeface="Arial"/>
                  <a:cs typeface="Arial"/>
                  <a:sym typeface="Arial"/>
                </a:rPr>
                <a:t>TD</a:t>
              </a:r>
            </a:p>
          </p:txBody>
        </p:sp>
        <p:grpSp>
          <p:nvGrpSpPr>
            <p:cNvPr id="22" name="Group 21"/>
            <p:cNvGrpSpPr/>
            <p:nvPr/>
          </p:nvGrpSpPr>
          <p:grpSpPr>
            <a:xfrm>
              <a:off x="585918" y="666991"/>
              <a:ext cx="510712" cy="368299"/>
              <a:chOff x="554276" y="1041473"/>
              <a:chExt cx="510712" cy="368299"/>
            </a:xfrm>
          </p:grpSpPr>
          <p:sp>
            <p:nvSpPr>
              <p:cNvPr id="23" name="Oval 22"/>
              <p:cNvSpPr/>
              <p:nvPr userDrawn="1"/>
            </p:nvSpPr>
            <p:spPr>
              <a:xfrm>
                <a:off x="633476" y="1041473"/>
                <a:ext cx="359809" cy="368299"/>
              </a:xfrm>
              <a:prstGeom prst="ellipse">
                <a:avLst/>
              </a:prstGeom>
              <a:solidFill>
                <a:srgbClr val="C0C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24" name="TextBox 23"/>
              <p:cNvSpPr txBox="1"/>
              <p:nvPr userDrawn="1"/>
            </p:nvSpPr>
            <p:spPr>
              <a:xfrm>
                <a:off x="554276" y="1094463"/>
                <a:ext cx="510712" cy="258533"/>
              </a:xfrm>
              <a:prstGeom prst="rect">
                <a:avLst/>
              </a:prstGeom>
              <a:noFill/>
            </p:spPr>
            <p:txBody>
              <a:bodyPr wrap="square" rtlCol="0">
                <a:spAutoFit/>
              </a:bodyPr>
              <a:lstStyle/>
              <a:p>
                <a:pPr algn="ctr">
                  <a:defRPr/>
                </a:pPr>
                <a:r>
                  <a:rPr lang="en-US" sz="800" dirty="0">
                    <a:solidFill>
                      <a:srgbClr val="DDDDDD"/>
                    </a:solidFill>
                    <a:latin typeface="Calibri"/>
                    <a:ea typeface="Arial"/>
                    <a:cs typeface="Arial"/>
                    <a:sym typeface="Arial"/>
                  </a:rPr>
                  <a:t>MP</a:t>
                </a:r>
              </a:p>
            </p:txBody>
          </p:sp>
        </p:grpSp>
        <p:grpSp>
          <p:nvGrpSpPr>
            <p:cNvPr id="25" name="Group 24"/>
            <p:cNvGrpSpPr/>
            <p:nvPr/>
          </p:nvGrpSpPr>
          <p:grpSpPr>
            <a:xfrm>
              <a:off x="1041209" y="666991"/>
              <a:ext cx="510712" cy="368299"/>
              <a:chOff x="1019086" y="1041118"/>
              <a:chExt cx="510712" cy="368299"/>
            </a:xfrm>
          </p:grpSpPr>
          <p:sp>
            <p:nvSpPr>
              <p:cNvPr id="26" name="Oval 25"/>
              <p:cNvSpPr/>
              <p:nvPr userDrawn="1"/>
            </p:nvSpPr>
            <p:spPr>
              <a:xfrm>
                <a:off x="1098286" y="1041118"/>
                <a:ext cx="359809" cy="368299"/>
              </a:xfrm>
              <a:prstGeom prst="ellipse">
                <a:avLst/>
              </a:prstGeom>
              <a:solidFill>
                <a:srgbClr val="C0C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27" name="TextBox 26"/>
              <p:cNvSpPr txBox="1"/>
              <p:nvPr userDrawn="1"/>
            </p:nvSpPr>
            <p:spPr>
              <a:xfrm>
                <a:off x="1019086" y="1094108"/>
                <a:ext cx="510712" cy="258533"/>
              </a:xfrm>
              <a:prstGeom prst="rect">
                <a:avLst/>
              </a:prstGeom>
              <a:noFill/>
            </p:spPr>
            <p:txBody>
              <a:bodyPr wrap="square" rtlCol="0">
                <a:spAutoFit/>
              </a:bodyPr>
              <a:lstStyle/>
              <a:p>
                <a:pPr algn="ctr">
                  <a:defRPr/>
                </a:pPr>
                <a:r>
                  <a:rPr lang="en-US" sz="800" dirty="0">
                    <a:solidFill>
                      <a:srgbClr val="DDDDDD"/>
                    </a:solidFill>
                    <a:latin typeface="Calibri"/>
                    <a:ea typeface="Arial"/>
                    <a:cs typeface="Arial"/>
                    <a:sym typeface="Arial"/>
                  </a:rPr>
                  <a:t>SC</a:t>
                </a:r>
              </a:p>
            </p:txBody>
          </p:sp>
        </p:grpSp>
        <p:grpSp>
          <p:nvGrpSpPr>
            <p:cNvPr id="28" name="Group 27"/>
            <p:cNvGrpSpPr/>
            <p:nvPr/>
          </p:nvGrpSpPr>
          <p:grpSpPr>
            <a:xfrm>
              <a:off x="1496501" y="666991"/>
              <a:ext cx="510712" cy="368299"/>
              <a:chOff x="1481141" y="1044365"/>
              <a:chExt cx="510712" cy="368299"/>
            </a:xfrm>
          </p:grpSpPr>
          <p:sp>
            <p:nvSpPr>
              <p:cNvPr id="29" name="Oval 28"/>
              <p:cNvSpPr/>
              <p:nvPr userDrawn="1"/>
            </p:nvSpPr>
            <p:spPr>
              <a:xfrm>
                <a:off x="1560341" y="1044365"/>
                <a:ext cx="359809" cy="368299"/>
              </a:xfrm>
              <a:prstGeom prst="ellipse">
                <a:avLst/>
              </a:prstGeom>
              <a:solidFill>
                <a:srgbClr val="C0C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32" name="TextBox 31"/>
              <p:cNvSpPr txBox="1"/>
              <p:nvPr userDrawn="1"/>
            </p:nvSpPr>
            <p:spPr>
              <a:xfrm>
                <a:off x="1481141" y="1097355"/>
                <a:ext cx="510712" cy="258533"/>
              </a:xfrm>
              <a:prstGeom prst="rect">
                <a:avLst/>
              </a:prstGeom>
              <a:noFill/>
            </p:spPr>
            <p:txBody>
              <a:bodyPr wrap="square" rtlCol="0">
                <a:spAutoFit/>
              </a:bodyPr>
              <a:lstStyle/>
              <a:p>
                <a:pPr algn="ctr">
                  <a:defRPr/>
                </a:pPr>
                <a:r>
                  <a:rPr lang="en-US" sz="800" dirty="0">
                    <a:solidFill>
                      <a:srgbClr val="DDDDDD"/>
                    </a:solidFill>
                    <a:latin typeface="Calibri"/>
                    <a:ea typeface="Arial"/>
                    <a:cs typeface="Arial"/>
                    <a:sym typeface="Arial"/>
                  </a:rPr>
                  <a:t>EP</a:t>
                </a:r>
              </a:p>
            </p:txBody>
          </p:sp>
        </p:grpSp>
        <p:sp>
          <p:nvSpPr>
            <p:cNvPr id="35" name="Oval 34"/>
            <p:cNvSpPr/>
            <p:nvPr/>
          </p:nvSpPr>
          <p:spPr>
            <a:xfrm>
              <a:off x="2030993" y="666991"/>
              <a:ext cx="359809" cy="368299"/>
            </a:xfrm>
            <a:prstGeom prst="ellipse">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grpSp>
          <p:nvGrpSpPr>
            <p:cNvPr id="38" name="Group 37"/>
            <p:cNvGrpSpPr/>
            <p:nvPr/>
          </p:nvGrpSpPr>
          <p:grpSpPr>
            <a:xfrm>
              <a:off x="1951793" y="666991"/>
              <a:ext cx="510712" cy="368299"/>
              <a:chOff x="130627" y="665367"/>
              <a:chExt cx="510712" cy="368299"/>
            </a:xfrm>
          </p:grpSpPr>
          <p:sp>
            <p:nvSpPr>
              <p:cNvPr id="39" name="Oval 38"/>
              <p:cNvSpPr/>
              <p:nvPr userDrawn="1"/>
            </p:nvSpPr>
            <p:spPr>
              <a:xfrm>
                <a:off x="209827" y="665367"/>
                <a:ext cx="359809" cy="368299"/>
              </a:xfrm>
              <a:prstGeom prst="ellipse">
                <a:avLst/>
              </a:prstGeom>
              <a:solidFill>
                <a:srgbClr val="C0C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40" name="TextBox 39"/>
              <p:cNvSpPr txBox="1"/>
              <p:nvPr userDrawn="1"/>
            </p:nvSpPr>
            <p:spPr>
              <a:xfrm>
                <a:off x="130627" y="718357"/>
                <a:ext cx="510712" cy="258533"/>
              </a:xfrm>
              <a:prstGeom prst="rect">
                <a:avLst/>
              </a:prstGeom>
              <a:noFill/>
            </p:spPr>
            <p:txBody>
              <a:bodyPr wrap="square" rtlCol="0">
                <a:spAutoFit/>
              </a:bodyPr>
              <a:lstStyle/>
              <a:p>
                <a:pPr algn="ctr">
                  <a:defRPr/>
                </a:pPr>
                <a:r>
                  <a:rPr lang="en-US" sz="800" dirty="0">
                    <a:solidFill>
                      <a:srgbClr val="DDDDDD"/>
                    </a:solidFill>
                    <a:latin typeface="Calibri"/>
                    <a:ea typeface="Arial"/>
                    <a:cs typeface="Arial"/>
                    <a:sym typeface="Arial"/>
                  </a:rPr>
                  <a:t>PS</a:t>
                </a:r>
              </a:p>
            </p:txBody>
          </p:sp>
        </p:grpSp>
        <p:sp>
          <p:nvSpPr>
            <p:cNvPr id="21" name="Oval 20"/>
            <p:cNvSpPr/>
            <p:nvPr userDrawn="1"/>
          </p:nvSpPr>
          <p:spPr>
            <a:xfrm>
              <a:off x="209827" y="666991"/>
              <a:ext cx="359809" cy="368299"/>
            </a:xfrm>
            <a:prstGeom prst="ellipse">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30" name="Oval 29"/>
            <p:cNvSpPr/>
            <p:nvPr userDrawn="1"/>
          </p:nvSpPr>
          <p:spPr>
            <a:xfrm>
              <a:off x="209827" y="666991"/>
              <a:ext cx="359809" cy="368299"/>
            </a:xfrm>
            <a:prstGeom prst="ellipse">
              <a:avLst/>
            </a:prstGeom>
            <a:solidFill>
              <a:srgbClr val="14904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149046"/>
                </a:solidFill>
                <a:latin typeface="Calibri"/>
                <a:sym typeface="Arial"/>
              </a:endParaRPr>
            </a:p>
          </p:txBody>
        </p:sp>
        <p:sp>
          <p:nvSpPr>
            <p:cNvPr id="31" name="TextBox 30"/>
            <p:cNvSpPr txBox="1"/>
            <p:nvPr userDrawn="1"/>
          </p:nvSpPr>
          <p:spPr>
            <a:xfrm>
              <a:off x="130627" y="719981"/>
              <a:ext cx="510712" cy="258533"/>
            </a:xfrm>
            <a:prstGeom prst="rect">
              <a:avLst/>
            </a:prstGeom>
            <a:noFill/>
          </p:spPr>
          <p:txBody>
            <a:bodyPr wrap="square" rtlCol="0">
              <a:spAutoFit/>
            </a:bodyPr>
            <a:lstStyle/>
            <a:p>
              <a:pPr algn="ctr">
                <a:defRPr/>
              </a:pPr>
              <a:r>
                <a:rPr lang="en-US" sz="800" dirty="0">
                  <a:solidFill>
                    <a:srgbClr val="FFFFFF"/>
                  </a:solidFill>
                  <a:latin typeface="Calibri"/>
                  <a:ea typeface="Arial"/>
                  <a:cs typeface="Arial"/>
                  <a:sym typeface="Arial"/>
                </a:rPr>
                <a:t>TD</a:t>
              </a:r>
            </a:p>
          </p:txBody>
        </p:sp>
        <p:grpSp>
          <p:nvGrpSpPr>
            <p:cNvPr id="33" name="Group 32"/>
            <p:cNvGrpSpPr/>
            <p:nvPr userDrawn="1"/>
          </p:nvGrpSpPr>
          <p:grpSpPr>
            <a:xfrm>
              <a:off x="585918" y="666991"/>
              <a:ext cx="510712" cy="368299"/>
              <a:chOff x="554276" y="1041473"/>
              <a:chExt cx="510712" cy="368299"/>
            </a:xfrm>
          </p:grpSpPr>
          <p:sp>
            <p:nvSpPr>
              <p:cNvPr id="34" name="Oval 33"/>
              <p:cNvSpPr/>
              <p:nvPr userDrawn="1"/>
            </p:nvSpPr>
            <p:spPr>
              <a:xfrm>
                <a:off x="633476" y="1041473"/>
                <a:ext cx="359809" cy="368299"/>
              </a:xfrm>
              <a:prstGeom prst="ellipse">
                <a:avLst/>
              </a:prstGeom>
              <a:solidFill>
                <a:srgbClr val="C0C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36" name="TextBox 35"/>
              <p:cNvSpPr txBox="1"/>
              <p:nvPr userDrawn="1"/>
            </p:nvSpPr>
            <p:spPr>
              <a:xfrm>
                <a:off x="554276" y="1094463"/>
                <a:ext cx="510712" cy="258533"/>
              </a:xfrm>
              <a:prstGeom prst="rect">
                <a:avLst/>
              </a:prstGeom>
              <a:noFill/>
            </p:spPr>
            <p:txBody>
              <a:bodyPr wrap="square" rtlCol="0">
                <a:spAutoFit/>
              </a:bodyPr>
              <a:lstStyle/>
              <a:p>
                <a:pPr algn="ctr">
                  <a:defRPr/>
                </a:pPr>
                <a:r>
                  <a:rPr lang="en-US" sz="800" dirty="0">
                    <a:solidFill>
                      <a:srgbClr val="DDDDDD"/>
                    </a:solidFill>
                    <a:latin typeface="Calibri"/>
                    <a:ea typeface="Arial"/>
                    <a:cs typeface="Arial"/>
                    <a:sym typeface="Arial"/>
                  </a:rPr>
                  <a:t>MP</a:t>
                </a:r>
              </a:p>
            </p:txBody>
          </p:sp>
        </p:grpSp>
        <p:grpSp>
          <p:nvGrpSpPr>
            <p:cNvPr id="37" name="Group 36"/>
            <p:cNvGrpSpPr/>
            <p:nvPr userDrawn="1"/>
          </p:nvGrpSpPr>
          <p:grpSpPr>
            <a:xfrm>
              <a:off x="1041209" y="666991"/>
              <a:ext cx="510712" cy="368299"/>
              <a:chOff x="1019086" y="1041118"/>
              <a:chExt cx="510712" cy="368299"/>
            </a:xfrm>
          </p:grpSpPr>
          <p:sp>
            <p:nvSpPr>
              <p:cNvPr id="41" name="Oval 40"/>
              <p:cNvSpPr/>
              <p:nvPr userDrawn="1"/>
            </p:nvSpPr>
            <p:spPr>
              <a:xfrm>
                <a:off x="1098286" y="1041118"/>
                <a:ext cx="359809" cy="368299"/>
              </a:xfrm>
              <a:prstGeom prst="ellipse">
                <a:avLst/>
              </a:prstGeom>
              <a:solidFill>
                <a:srgbClr val="C0C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42" name="TextBox 41"/>
              <p:cNvSpPr txBox="1"/>
              <p:nvPr userDrawn="1"/>
            </p:nvSpPr>
            <p:spPr>
              <a:xfrm>
                <a:off x="1019086" y="1094108"/>
                <a:ext cx="510712" cy="258533"/>
              </a:xfrm>
              <a:prstGeom prst="rect">
                <a:avLst/>
              </a:prstGeom>
              <a:noFill/>
            </p:spPr>
            <p:txBody>
              <a:bodyPr wrap="square" rtlCol="0">
                <a:spAutoFit/>
              </a:bodyPr>
              <a:lstStyle/>
              <a:p>
                <a:pPr algn="ctr">
                  <a:defRPr/>
                </a:pPr>
                <a:r>
                  <a:rPr lang="en-US" sz="800" dirty="0">
                    <a:solidFill>
                      <a:srgbClr val="DDDDDD"/>
                    </a:solidFill>
                    <a:latin typeface="Calibri"/>
                    <a:ea typeface="Arial"/>
                    <a:cs typeface="Arial"/>
                    <a:sym typeface="Arial"/>
                  </a:rPr>
                  <a:t>SC</a:t>
                </a:r>
              </a:p>
            </p:txBody>
          </p:sp>
        </p:grpSp>
        <p:grpSp>
          <p:nvGrpSpPr>
            <p:cNvPr id="43" name="Group 42"/>
            <p:cNvGrpSpPr/>
            <p:nvPr userDrawn="1"/>
          </p:nvGrpSpPr>
          <p:grpSpPr>
            <a:xfrm>
              <a:off x="1496501" y="666991"/>
              <a:ext cx="510712" cy="368299"/>
              <a:chOff x="1481141" y="1044365"/>
              <a:chExt cx="510712" cy="368299"/>
            </a:xfrm>
          </p:grpSpPr>
          <p:sp>
            <p:nvSpPr>
              <p:cNvPr id="44" name="Oval 43"/>
              <p:cNvSpPr/>
              <p:nvPr userDrawn="1"/>
            </p:nvSpPr>
            <p:spPr>
              <a:xfrm>
                <a:off x="1560341" y="1044365"/>
                <a:ext cx="359809" cy="368299"/>
              </a:xfrm>
              <a:prstGeom prst="ellipse">
                <a:avLst/>
              </a:prstGeom>
              <a:solidFill>
                <a:srgbClr val="C0C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45" name="TextBox 44"/>
              <p:cNvSpPr txBox="1"/>
              <p:nvPr userDrawn="1"/>
            </p:nvSpPr>
            <p:spPr>
              <a:xfrm>
                <a:off x="1481141" y="1097355"/>
                <a:ext cx="510712" cy="258533"/>
              </a:xfrm>
              <a:prstGeom prst="rect">
                <a:avLst/>
              </a:prstGeom>
              <a:noFill/>
            </p:spPr>
            <p:txBody>
              <a:bodyPr wrap="square" rtlCol="0">
                <a:spAutoFit/>
              </a:bodyPr>
              <a:lstStyle/>
              <a:p>
                <a:pPr algn="ctr">
                  <a:defRPr/>
                </a:pPr>
                <a:r>
                  <a:rPr lang="en-US" sz="800" dirty="0">
                    <a:solidFill>
                      <a:srgbClr val="DDDDDD"/>
                    </a:solidFill>
                    <a:latin typeface="Calibri"/>
                    <a:ea typeface="Arial"/>
                    <a:cs typeface="Arial"/>
                    <a:sym typeface="Arial"/>
                  </a:rPr>
                  <a:t>EP</a:t>
                </a:r>
              </a:p>
            </p:txBody>
          </p:sp>
        </p:grpSp>
        <p:sp>
          <p:nvSpPr>
            <p:cNvPr id="46" name="Oval 45"/>
            <p:cNvSpPr/>
            <p:nvPr userDrawn="1"/>
          </p:nvSpPr>
          <p:spPr>
            <a:xfrm>
              <a:off x="2030993" y="666991"/>
              <a:ext cx="359809" cy="368299"/>
            </a:xfrm>
            <a:prstGeom prst="ellipse">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grpSp>
          <p:nvGrpSpPr>
            <p:cNvPr id="47" name="Group 46"/>
            <p:cNvGrpSpPr/>
            <p:nvPr userDrawn="1"/>
          </p:nvGrpSpPr>
          <p:grpSpPr>
            <a:xfrm>
              <a:off x="1951793" y="666991"/>
              <a:ext cx="510712" cy="368299"/>
              <a:chOff x="130627" y="665367"/>
              <a:chExt cx="510712" cy="368299"/>
            </a:xfrm>
          </p:grpSpPr>
          <p:sp>
            <p:nvSpPr>
              <p:cNvPr id="48" name="Oval 47"/>
              <p:cNvSpPr/>
              <p:nvPr userDrawn="1"/>
            </p:nvSpPr>
            <p:spPr>
              <a:xfrm>
                <a:off x="209827" y="665367"/>
                <a:ext cx="359809" cy="368299"/>
              </a:xfrm>
              <a:prstGeom prst="ellipse">
                <a:avLst/>
              </a:prstGeom>
              <a:solidFill>
                <a:srgbClr val="C0C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49" name="TextBox 48"/>
              <p:cNvSpPr txBox="1"/>
              <p:nvPr userDrawn="1"/>
            </p:nvSpPr>
            <p:spPr>
              <a:xfrm>
                <a:off x="130627" y="718357"/>
                <a:ext cx="510712" cy="258533"/>
              </a:xfrm>
              <a:prstGeom prst="rect">
                <a:avLst/>
              </a:prstGeom>
              <a:noFill/>
            </p:spPr>
            <p:txBody>
              <a:bodyPr wrap="square" rtlCol="0">
                <a:spAutoFit/>
              </a:bodyPr>
              <a:lstStyle/>
              <a:p>
                <a:pPr algn="ctr">
                  <a:defRPr/>
                </a:pPr>
                <a:r>
                  <a:rPr lang="en-US" sz="800" dirty="0">
                    <a:solidFill>
                      <a:srgbClr val="DDDDDD"/>
                    </a:solidFill>
                    <a:latin typeface="Calibri"/>
                    <a:ea typeface="Arial"/>
                    <a:cs typeface="Arial"/>
                    <a:sym typeface="Arial"/>
                  </a:rPr>
                  <a:t>PS</a:t>
                </a:r>
              </a:p>
            </p:txBody>
          </p:sp>
        </p:grpSp>
      </p:grpSp>
    </p:spTree>
    <p:extLst>
      <p:ext uri="{BB962C8B-B14F-4D97-AF65-F5344CB8AC3E}">
        <p14:creationId xmlns:p14="http://schemas.microsoft.com/office/powerpoint/2010/main" val="15662003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Shape 9"/>
        <p:cNvGrpSpPr/>
        <p:nvPr/>
      </p:nvGrpSpPr>
      <p:grpSpPr>
        <a:xfrm>
          <a:off x="0" y="0"/>
          <a:ext cx="0" cy="0"/>
          <a:chOff x="0" y="0"/>
          <a:chExt cx="0" cy="0"/>
        </a:xfrm>
      </p:grpSpPr>
      <p:sp>
        <p:nvSpPr>
          <p:cNvPr id="10" name="Shape 10"/>
          <p:cNvSpPr/>
          <p:nvPr/>
        </p:nvSpPr>
        <p:spPr>
          <a:xfrm>
            <a:off x="0" y="2118167"/>
            <a:ext cx="9144000" cy="2235332"/>
          </a:xfrm>
          <a:prstGeom prst="rect">
            <a:avLst/>
          </a:prstGeom>
          <a:solidFill>
            <a:srgbClr val="007EC4"/>
          </a:solidFill>
          <a:ln>
            <a:noFill/>
          </a:ln>
        </p:spPr>
        <p:txBody>
          <a:bodyPr lIns="91425" tIns="91425" rIns="91425" bIns="91425" anchor="ctr" anchorCtr="0">
            <a:noAutofit/>
          </a:bodyPr>
          <a:lstStyle/>
          <a:p>
            <a:pPr>
              <a:defRPr/>
            </a:pPr>
            <a:endParaRPr>
              <a:solidFill>
                <a:prstClr val="black"/>
              </a:solidFill>
              <a:latin typeface="Calibri"/>
              <a:ea typeface="Arial"/>
              <a:cs typeface="Arial"/>
              <a:sym typeface="Arial"/>
            </a:endParaRPr>
          </a:p>
        </p:txBody>
      </p:sp>
      <p:sp>
        <p:nvSpPr>
          <p:cNvPr id="11" name="Shape 11"/>
          <p:cNvSpPr txBox="1">
            <a:spLocks noGrp="1"/>
          </p:cNvSpPr>
          <p:nvPr>
            <p:ph type="ctrTitle"/>
          </p:nvPr>
        </p:nvSpPr>
        <p:spPr>
          <a:xfrm>
            <a:off x="311711" y="2118165"/>
            <a:ext cx="8520599" cy="2235332"/>
          </a:xfrm>
          <a:prstGeom prst="rect">
            <a:avLst/>
          </a:prstGeom>
        </p:spPr>
        <p:txBody>
          <a:bodyPr lIns="91425" tIns="91425" rIns="91425" bIns="91425" anchor="ctr" anchorCtr="0">
            <a:normAutofit/>
          </a:bodyPr>
          <a:lstStyle>
            <a:lvl1pPr lvl="0" algn="ctr">
              <a:spcBef>
                <a:spcPts val="0"/>
              </a:spcBef>
              <a:buClr>
                <a:srgbClr val="FFFFFF"/>
              </a:buClr>
              <a:buSzPct val="100000"/>
              <a:buFont typeface="Droid Sans"/>
              <a:defRPr sz="4400">
                <a:solidFill>
                  <a:srgbClr val="FFFFFF"/>
                </a:solidFill>
                <a:latin typeface="+mj-lt"/>
                <a:ea typeface="Droid Sans"/>
                <a:cs typeface="Droid Sans"/>
                <a:sym typeface="Droid Sans"/>
              </a:defRPr>
            </a:lvl1pPr>
            <a:lvl2pPr lvl="1" algn="ctr">
              <a:spcBef>
                <a:spcPts val="0"/>
              </a:spcBef>
              <a:buClr>
                <a:srgbClr val="FFFFFF"/>
              </a:buClr>
              <a:buSzPct val="100000"/>
              <a:defRPr sz="5200">
                <a:solidFill>
                  <a:srgbClr val="FFFFFF"/>
                </a:solidFill>
              </a:defRPr>
            </a:lvl2pPr>
            <a:lvl3pPr lvl="2" algn="ctr">
              <a:spcBef>
                <a:spcPts val="0"/>
              </a:spcBef>
              <a:buClr>
                <a:srgbClr val="FFFFFF"/>
              </a:buClr>
              <a:buSzPct val="100000"/>
              <a:defRPr sz="5200">
                <a:solidFill>
                  <a:srgbClr val="FFFFFF"/>
                </a:solidFill>
              </a:defRPr>
            </a:lvl3pPr>
            <a:lvl4pPr lvl="3" algn="ctr">
              <a:spcBef>
                <a:spcPts val="0"/>
              </a:spcBef>
              <a:buClr>
                <a:srgbClr val="FFFFFF"/>
              </a:buClr>
              <a:buSzPct val="100000"/>
              <a:defRPr sz="5200">
                <a:solidFill>
                  <a:srgbClr val="FFFFFF"/>
                </a:solidFill>
              </a:defRPr>
            </a:lvl4pPr>
            <a:lvl5pPr lvl="4" algn="ctr">
              <a:spcBef>
                <a:spcPts val="0"/>
              </a:spcBef>
              <a:buClr>
                <a:srgbClr val="FFFFFF"/>
              </a:buClr>
              <a:buSzPct val="100000"/>
              <a:defRPr sz="5200">
                <a:solidFill>
                  <a:srgbClr val="FFFFFF"/>
                </a:solidFill>
              </a:defRPr>
            </a:lvl5pPr>
            <a:lvl6pPr lvl="5" algn="ctr">
              <a:spcBef>
                <a:spcPts val="0"/>
              </a:spcBef>
              <a:buClr>
                <a:srgbClr val="FFFFFF"/>
              </a:buClr>
              <a:buSzPct val="100000"/>
              <a:defRPr sz="5200">
                <a:solidFill>
                  <a:srgbClr val="FFFFFF"/>
                </a:solidFill>
              </a:defRPr>
            </a:lvl6pPr>
            <a:lvl7pPr lvl="6" algn="ctr">
              <a:spcBef>
                <a:spcPts val="0"/>
              </a:spcBef>
              <a:buClr>
                <a:srgbClr val="FFFFFF"/>
              </a:buClr>
              <a:buSzPct val="100000"/>
              <a:defRPr sz="5200">
                <a:solidFill>
                  <a:srgbClr val="FFFFFF"/>
                </a:solidFill>
              </a:defRPr>
            </a:lvl7pPr>
            <a:lvl8pPr lvl="7" algn="ctr">
              <a:spcBef>
                <a:spcPts val="0"/>
              </a:spcBef>
              <a:buClr>
                <a:srgbClr val="FFFFFF"/>
              </a:buClr>
              <a:buSzPct val="100000"/>
              <a:defRPr sz="5200">
                <a:solidFill>
                  <a:srgbClr val="FFFFFF"/>
                </a:solidFill>
              </a:defRPr>
            </a:lvl8pPr>
            <a:lvl9pPr lvl="8" algn="ctr">
              <a:spcBef>
                <a:spcPts val="0"/>
              </a:spcBef>
              <a:buClr>
                <a:srgbClr val="FFFFFF"/>
              </a:buClr>
              <a:buSzPct val="100000"/>
              <a:defRPr sz="5200">
                <a:solidFill>
                  <a:srgbClr val="FFFFFF"/>
                </a:solidFill>
              </a:defRPr>
            </a:lvl9pPr>
          </a:lstStyle>
          <a:p>
            <a:r>
              <a:rPr lang="en-US"/>
              <a:t>Click to edit Master title style</a:t>
            </a:r>
            <a:endParaRPr dirty="0"/>
          </a:p>
        </p:txBody>
      </p:sp>
      <p:pic>
        <p:nvPicPr>
          <p:cNvPr id="12" name="Shape 12"/>
          <p:cNvPicPr preferRelativeResize="0"/>
          <p:nvPr/>
        </p:nvPicPr>
        <p:blipFill rotWithShape="1">
          <a:blip r:embed="rId2">
            <a:alphaModFix/>
            <a:extLst>
              <a:ext uri="{28A0092B-C50C-407E-A947-70E740481C1C}">
                <a14:useLocalDpi xmlns:a14="http://schemas.microsoft.com/office/drawing/2010/main" val="0"/>
              </a:ext>
            </a:extLst>
          </a:blip>
          <a:srcRect/>
          <a:stretch/>
        </p:blipFill>
        <p:spPr>
          <a:xfrm>
            <a:off x="0" y="-1"/>
            <a:ext cx="9143998" cy="2118161"/>
          </a:xfrm>
          <a:prstGeom prst="rect">
            <a:avLst/>
          </a:prstGeom>
          <a:noFill/>
          <a:ln>
            <a:noFill/>
          </a:ln>
        </p:spPr>
      </p:pic>
      <p:pic>
        <p:nvPicPr>
          <p:cNvPr id="13" name="Shape 13"/>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7137461" y="5069954"/>
            <a:ext cx="2001027" cy="657323"/>
          </a:xfrm>
          <a:prstGeom prst="rect">
            <a:avLst/>
          </a:prstGeom>
          <a:noFill/>
          <a:ln>
            <a:noFill/>
          </a:ln>
        </p:spPr>
      </p:pic>
    </p:spTree>
    <p:extLst>
      <p:ext uri="{BB962C8B-B14F-4D97-AF65-F5344CB8AC3E}">
        <p14:creationId xmlns:p14="http://schemas.microsoft.com/office/powerpoint/2010/main" val="7873014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61"/>
            <a:ext cx="7772400" cy="1225021"/>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6" name="Slide Number Placeholder 5"/>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928055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6" name="Slide Number Placeholder 5"/>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306538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2"/>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6" name="Slide Number Placeholder 5"/>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429849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000125"/>
            <a:ext cx="4038600" cy="28283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00125"/>
            <a:ext cx="4038600" cy="28283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7" name="Slide Number Placeholder 6"/>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162919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8" name="Footer Placeholder 7"/>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9" name="Slide Number Placeholder 8"/>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122005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4" name="Footer Placeholder 3"/>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5" name="Slide Number Placeholder 4"/>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932354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3" name="Footer Placeholder 2"/>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4" name="Slide Number Placeholder 3"/>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944810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2" y="227541"/>
            <a:ext cx="3008313" cy="968376"/>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2" y="1195920"/>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7" name="Slide Number Placeholder 6"/>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49312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4472787"/>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6" name="Footer Placeholder 5"/>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7" name="Slide Number Placeholder 6"/>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91618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6" name="Slide Number Placeholder 5"/>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0749277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1979"/>
            <a:ext cx="2057400" cy="365654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71979"/>
            <a:ext cx="6019800" cy="36565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pPr>
              <a:defRPr/>
            </a:pPr>
            <a:fld id="{B857DEFB-982D-0149-A2AC-0CED585E726A}" type="datetimeFigureOut">
              <a:rPr lang="en-US" smtClean="0">
                <a:solidFill>
                  <a:prstClr val="black"/>
                </a:solidFill>
                <a:latin typeface="Calibri"/>
                <a:ea typeface="Arial"/>
                <a:cs typeface="Arial"/>
                <a:sym typeface="Arial"/>
              </a:rPr>
              <a:pPr>
                <a:defRPr/>
              </a:pPr>
              <a:t>3/20/17</a:t>
            </a:fld>
            <a:endParaRPr lang="en-US">
              <a:solidFill>
                <a:prstClr val="black"/>
              </a:solidFill>
              <a:latin typeface="Calibri"/>
              <a:ea typeface="Arial"/>
              <a:cs typeface="Arial"/>
              <a:sym typeface="Arial"/>
            </a:endParaRPr>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pPr>
              <a:defRPr/>
            </a:pPr>
            <a:endParaRPr lang="en-US">
              <a:solidFill>
                <a:prstClr val="black"/>
              </a:solidFill>
              <a:latin typeface="Calibri"/>
              <a:ea typeface="Arial"/>
              <a:cs typeface="Arial"/>
              <a:sym typeface="Arial"/>
            </a:endParaRPr>
          </a:p>
        </p:txBody>
      </p:sp>
      <p:sp>
        <p:nvSpPr>
          <p:cNvPr id="6" name="Slide Number Placeholder 5"/>
          <p:cNvSpPr>
            <a:spLocks noGrp="1"/>
          </p:cNvSpPr>
          <p:nvPr>
            <p:ph type="sldNum" sz="quarter" idx="12"/>
          </p:nvPr>
        </p:nvSpPr>
        <p:spPr/>
        <p:txBody>
          <a:bodyPr/>
          <a:lstStyle/>
          <a:p>
            <a:pPr>
              <a:defRPr/>
            </a:pPr>
            <a:fld id="{EB2E0DE6-AFBA-9749-B768-F702E93C15D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922476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FlowEngine">
    <p:spTree>
      <p:nvGrpSpPr>
        <p:cNvPr id="1" name=""/>
        <p:cNvGrpSpPr/>
        <p:nvPr/>
      </p:nvGrpSpPr>
      <p:grpSpPr>
        <a:xfrm>
          <a:off x="0" y="0"/>
          <a:ext cx="0" cy="0"/>
          <a:chOff x="0" y="0"/>
          <a:chExt cx="0" cy="0"/>
        </a:xfrm>
      </p:grpSpPr>
      <p:sp>
        <p:nvSpPr>
          <p:cNvPr id="57" name="Title Placeholder 2"/>
          <p:cNvSpPr>
            <a:spLocks noGrp="1"/>
          </p:cNvSpPr>
          <p:nvPr>
            <p:ph type="title"/>
          </p:nvPr>
        </p:nvSpPr>
        <p:spPr>
          <a:xfrm>
            <a:off x="97970" y="7"/>
            <a:ext cx="7086602" cy="623719"/>
          </a:xfrm>
          <a:prstGeom prst="rect">
            <a:avLst/>
          </a:prstGeom>
        </p:spPr>
        <p:txBody>
          <a:bodyPr vert="horz" lIns="68580" tIns="34290" rIns="68580" bIns="34290" rtlCol="0" anchor="ctr">
            <a:normAutofit/>
          </a:bodyPr>
          <a:lstStyle/>
          <a:p>
            <a:r>
              <a:rPr lang="en-US"/>
              <a:t>Click to edit Master title style</a:t>
            </a:r>
          </a:p>
        </p:txBody>
      </p:sp>
      <p:sp>
        <p:nvSpPr>
          <p:cNvPr id="59" name="Content Placeholder 8"/>
          <p:cNvSpPr>
            <a:spLocks noGrp="1"/>
          </p:cNvSpPr>
          <p:nvPr>
            <p:ph sz="quarter" idx="10"/>
          </p:nvPr>
        </p:nvSpPr>
        <p:spPr>
          <a:xfrm>
            <a:off x="157162" y="1026583"/>
            <a:ext cx="8834438" cy="4381500"/>
          </a:xfrm>
        </p:spPr>
        <p:txBody>
          <a:bodyPr/>
          <a:lstStyle>
            <a:lvl2pPr>
              <a:defRPr b="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p:cNvGrpSpPr/>
          <p:nvPr/>
        </p:nvGrpSpPr>
        <p:grpSpPr>
          <a:xfrm>
            <a:off x="97981" y="555826"/>
            <a:ext cx="1748909" cy="306916"/>
            <a:chOff x="130627" y="666991"/>
            <a:chExt cx="2331878" cy="368299"/>
          </a:xfrm>
        </p:grpSpPr>
        <p:sp>
          <p:nvSpPr>
            <p:cNvPr id="17" name="Oval 16"/>
            <p:cNvSpPr/>
            <p:nvPr/>
          </p:nvSpPr>
          <p:spPr>
            <a:xfrm>
              <a:off x="209827" y="666991"/>
              <a:ext cx="359809" cy="368299"/>
            </a:xfrm>
            <a:prstGeom prst="ellipse">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19" name="Oval 18"/>
            <p:cNvSpPr/>
            <p:nvPr/>
          </p:nvSpPr>
          <p:spPr>
            <a:xfrm>
              <a:off x="209827" y="666991"/>
              <a:ext cx="359809" cy="368299"/>
            </a:xfrm>
            <a:prstGeom prst="ellipse">
              <a:avLst/>
            </a:prstGeom>
            <a:solidFill>
              <a:srgbClr val="14904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149046"/>
                </a:solidFill>
                <a:latin typeface="Calibri"/>
                <a:sym typeface="Arial"/>
              </a:endParaRPr>
            </a:p>
          </p:txBody>
        </p:sp>
        <p:sp>
          <p:nvSpPr>
            <p:cNvPr id="20" name="TextBox 19"/>
            <p:cNvSpPr txBox="1"/>
            <p:nvPr/>
          </p:nvSpPr>
          <p:spPr>
            <a:xfrm>
              <a:off x="130627" y="719981"/>
              <a:ext cx="510712" cy="258533"/>
            </a:xfrm>
            <a:prstGeom prst="rect">
              <a:avLst/>
            </a:prstGeom>
            <a:noFill/>
          </p:spPr>
          <p:txBody>
            <a:bodyPr wrap="square" rtlCol="0">
              <a:spAutoFit/>
            </a:bodyPr>
            <a:lstStyle/>
            <a:p>
              <a:pPr algn="ctr">
                <a:defRPr/>
              </a:pPr>
              <a:r>
                <a:rPr lang="en-US" sz="800" dirty="0">
                  <a:solidFill>
                    <a:srgbClr val="FFFFFF"/>
                  </a:solidFill>
                  <a:latin typeface="Calibri"/>
                  <a:ea typeface="Arial"/>
                  <a:cs typeface="Arial"/>
                  <a:sym typeface="Arial"/>
                </a:rPr>
                <a:t>TD</a:t>
              </a:r>
            </a:p>
          </p:txBody>
        </p:sp>
        <p:grpSp>
          <p:nvGrpSpPr>
            <p:cNvPr id="22" name="Group 21"/>
            <p:cNvGrpSpPr/>
            <p:nvPr/>
          </p:nvGrpSpPr>
          <p:grpSpPr>
            <a:xfrm>
              <a:off x="585918" y="666991"/>
              <a:ext cx="510712" cy="368299"/>
              <a:chOff x="554276" y="1041473"/>
              <a:chExt cx="510712" cy="368299"/>
            </a:xfrm>
          </p:grpSpPr>
          <p:sp>
            <p:nvSpPr>
              <p:cNvPr id="23" name="Oval 22"/>
              <p:cNvSpPr/>
              <p:nvPr userDrawn="1"/>
            </p:nvSpPr>
            <p:spPr>
              <a:xfrm>
                <a:off x="633476" y="1041473"/>
                <a:ext cx="359809" cy="368299"/>
              </a:xfrm>
              <a:prstGeom prst="ellipse">
                <a:avLst/>
              </a:prstGeom>
              <a:solidFill>
                <a:srgbClr val="C0C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24" name="TextBox 23"/>
              <p:cNvSpPr txBox="1"/>
              <p:nvPr userDrawn="1"/>
            </p:nvSpPr>
            <p:spPr>
              <a:xfrm>
                <a:off x="554276" y="1094463"/>
                <a:ext cx="510712" cy="258533"/>
              </a:xfrm>
              <a:prstGeom prst="rect">
                <a:avLst/>
              </a:prstGeom>
              <a:noFill/>
            </p:spPr>
            <p:txBody>
              <a:bodyPr wrap="square" rtlCol="0">
                <a:spAutoFit/>
              </a:bodyPr>
              <a:lstStyle/>
              <a:p>
                <a:pPr algn="ctr">
                  <a:defRPr/>
                </a:pPr>
                <a:r>
                  <a:rPr lang="en-US" sz="800" dirty="0">
                    <a:solidFill>
                      <a:srgbClr val="DDDDDD"/>
                    </a:solidFill>
                    <a:latin typeface="Calibri"/>
                    <a:ea typeface="Arial"/>
                    <a:cs typeface="Arial"/>
                    <a:sym typeface="Arial"/>
                  </a:rPr>
                  <a:t>MP</a:t>
                </a:r>
              </a:p>
            </p:txBody>
          </p:sp>
        </p:grpSp>
        <p:grpSp>
          <p:nvGrpSpPr>
            <p:cNvPr id="25" name="Group 24"/>
            <p:cNvGrpSpPr/>
            <p:nvPr/>
          </p:nvGrpSpPr>
          <p:grpSpPr>
            <a:xfrm>
              <a:off x="1041209" y="666991"/>
              <a:ext cx="510712" cy="368299"/>
              <a:chOff x="1019086" y="1041118"/>
              <a:chExt cx="510712" cy="368299"/>
            </a:xfrm>
          </p:grpSpPr>
          <p:sp>
            <p:nvSpPr>
              <p:cNvPr id="26" name="Oval 25"/>
              <p:cNvSpPr/>
              <p:nvPr userDrawn="1"/>
            </p:nvSpPr>
            <p:spPr>
              <a:xfrm>
                <a:off x="1098286" y="1041118"/>
                <a:ext cx="359809" cy="368299"/>
              </a:xfrm>
              <a:prstGeom prst="ellipse">
                <a:avLst/>
              </a:prstGeom>
              <a:solidFill>
                <a:srgbClr val="C0C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27" name="TextBox 26"/>
              <p:cNvSpPr txBox="1"/>
              <p:nvPr userDrawn="1"/>
            </p:nvSpPr>
            <p:spPr>
              <a:xfrm>
                <a:off x="1019086" y="1094108"/>
                <a:ext cx="510712" cy="258533"/>
              </a:xfrm>
              <a:prstGeom prst="rect">
                <a:avLst/>
              </a:prstGeom>
              <a:noFill/>
            </p:spPr>
            <p:txBody>
              <a:bodyPr wrap="square" rtlCol="0">
                <a:spAutoFit/>
              </a:bodyPr>
              <a:lstStyle/>
              <a:p>
                <a:pPr algn="ctr">
                  <a:defRPr/>
                </a:pPr>
                <a:r>
                  <a:rPr lang="en-US" sz="800" dirty="0">
                    <a:solidFill>
                      <a:srgbClr val="DDDDDD"/>
                    </a:solidFill>
                    <a:latin typeface="Calibri"/>
                    <a:ea typeface="Arial"/>
                    <a:cs typeface="Arial"/>
                    <a:sym typeface="Arial"/>
                  </a:rPr>
                  <a:t>SC</a:t>
                </a:r>
              </a:p>
            </p:txBody>
          </p:sp>
        </p:grpSp>
        <p:grpSp>
          <p:nvGrpSpPr>
            <p:cNvPr id="28" name="Group 27"/>
            <p:cNvGrpSpPr/>
            <p:nvPr/>
          </p:nvGrpSpPr>
          <p:grpSpPr>
            <a:xfrm>
              <a:off x="1496501" y="666991"/>
              <a:ext cx="510712" cy="368299"/>
              <a:chOff x="1481141" y="1044365"/>
              <a:chExt cx="510712" cy="368299"/>
            </a:xfrm>
          </p:grpSpPr>
          <p:sp>
            <p:nvSpPr>
              <p:cNvPr id="29" name="Oval 28"/>
              <p:cNvSpPr/>
              <p:nvPr userDrawn="1"/>
            </p:nvSpPr>
            <p:spPr>
              <a:xfrm>
                <a:off x="1560341" y="1044365"/>
                <a:ext cx="359809" cy="368299"/>
              </a:xfrm>
              <a:prstGeom prst="ellipse">
                <a:avLst/>
              </a:prstGeom>
              <a:solidFill>
                <a:srgbClr val="C0C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32" name="TextBox 31"/>
              <p:cNvSpPr txBox="1"/>
              <p:nvPr userDrawn="1"/>
            </p:nvSpPr>
            <p:spPr>
              <a:xfrm>
                <a:off x="1481141" y="1097355"/>
                <a:ext cx="510712" cy="258533"/>
              </a:xfrm>
              <a:prstGeom prst="rect">
                <a:avLst/>
              </a:prstGeom>
              <a:noFill/>
            </p:spPr>
            <p:txBody>
              <a:bodyPr wrap="square" rtlCol="0">
                <a:spAutoFit/>
              </a:bodyPr>
              <a:lstStyle/>
              <a:p>
                <a:pPr algn="ctr">
                  <a:defRPr/>
                </a:pPr>
                <a:r>
                  <a:rPr lang="en-US" sz="800" dirty="0">
                    <a:solidFill>
                      <a:srgbClr val="DDDDDD"/>
                    </a:solidFill>
                    <a:latin typeface="Calibri"/>
                    <a:ea typeface="Arial"/>
                    <a:cs typeface="Arial"/>
                    <a:sym typeface="Arial"/>
                  </a:rPr>
                  <a:t>EP</a:t>
                </a:r>
              </a:p>
            </p:txBody>
          </p:sp>
        </p:grpSp>
        <p:sp>
          <p:nvSpPr>
            <p:cNvPr id="35" name="Oval 34"/>
            <p:cNvSpPr/>
            <p:nvPr/>
          </p:nvSpPr>
          <p:spPr>
            <a:xfrm>
              <a:off x="2030993" y="666991"/>
              <a:ext cx="359809" cy="368299"/>
            </a:xfrm>
            <a:prstGeom prst="ellipse">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grpSp>
          <p:nvGrpSpPr>
            <p:cNvPr id="38" name="Group 37"/>
            <p:cNvGrpSpPr/>
            <p:nvPr/>
          </p:nvGrpSpPr>
          <p:grpSpPr>
            <a:xfrm>
              <a:off x="1951793" y="666991"/>
              <a:ext cx="510712" cy="368299"/>
              <a:chOff x="130627" y="665367"/>
              <a:chExt cx="510712" cy="368299"/>
            </a:xfrm>
          </p:grpSpPr>
          <p:sp>
            <p:nvSpPr>
              <p:cNvPr id="39" name="Oval 38"/>
              <p:cNvSpPr/>
              <p:nvPr userDrawn="1"/>
            </p:nvSpPr>
            <p:spPr>
              <a:xfrm>
                <a:off x="209827" y="665367"/>
                <a:ext cx="359809" cy="368299"/>
              </a:xfrm>
              <a:prstGeom prst="ellipse">
                <a:avLst/>
              </a:prstGeom>
              <a:solidFill>
                <a:srgbClr val="C0C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40" name="TextBox 39"/>
              <p:cNvSpPr txBox="1"/>
              <p:nvPr userDrawn="1"/>
            </p:nvSpPr>
            <p:spPr>
              <a:xfrm>
                <a:off x="130627" y="718357"/>
                <a:ext cx="510712" cy="258533"/>
              </a:xfrm>
              <a:prstGeom prst="rect">
                <a:avLst/>
              </a:prstGeom>
              <a:noFill/>
            </p:spPr>
            <p:txBody>
              <a:bodyPr wrap="square" rtlCol="0">
                <a:spAutoFit/>
              </a:bodyPr>
              <a:lstStyle/>
              <a:p>
                <a:pPr algn="ctr">
                  <a:defRPr/>
                </a:pPr>
                <a:r>
                  <a:rPr lang="en-US" sz="800" dirty="0">
                    <a:solidFill>
                      <a:srgbClr val="DDDDDD"/>
                    </a:solidFill>
                    <a:latin typeface="Calibri"/>
                    <a:ea typeface="Arial"/>
                    <a:cs typeface="Arial"/>
                    <a:sym typeface="Arial"/>
                  </a:rPr>
                  <a:t>PS</a:t>
                </a:r>
              </a:p>
            </p:txBody>
          </p:sp>
        </p:grpSp>
        <p:sp>
          <p:nvSpPr>
            <p:cNvPr id="21" name="Oval 20"/>
            <p:cNvSpPr/>
            <p:nvPr userDrawn="1"/>
          </p:nvSpPr>
          <p:spPr>
            <a:xfrm>
              <a:off x="209827" y="666991"/>
              <a:ext cx="359809" cy="368299"/>
            </a:xfrm>
            <a:prstGeom prst="ellipse">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30" name="Oval 29"/>
            <p:cNvSpPr/>
            <p:nvPr userDrawn="1"/>
          </p:nvSpPr>
          <p:spPr>
            <a:xfrm>
              <a:off x="209827" y="666991"/>
              <a:ext cx="359809" cy="368299"/>
            </a:xfrm>
            <a:prstGeom prst="ellipse">
              <a:avLst/>
            </a:prstGeom>
            <a:solidFill>
              <a:srgbClr val="14904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149046"/>
                </a:solidFill>
                <a:latin typeface="Calibri"/>
                <a:sym typeface="Arial"/>
              </a:endParaRPr>
            </a:p>
          </p:txBody>
        </p:sp>
        <p:sp>
          <p:nvSpPr>
            <p:cNvPr id="31" name="TextBox 30"/>
            <p:cNvSpPr txBox="1"/>
            <p:nvPr userDrawn="1"/>
          </p:nvSpPr>
          <p:spPr>
            <a:xfrm>
              <a:off x="130627" y="719981"/>
              <a:ext cx="510712" cy="258533"/>
            </a:xfrm>
            <a:prstGeom prst="rect">
              <a:avLst/>
            </a:prstGeom>
            <a:noFill/>
          </p:spPr>
          <p:txBody>
            <a:bodyPr wrap="square" rtlCol="0">
              <a:spAutoFit/>
            </a:bodyPr>
            <a:lstStyle/>
            <a:p>
              <a:pPr algn="ctr">
                <a:defRPr/>
              </a:pPr>
              <a:r>
                <a:rPr lang="en-US" sz="800" dirty="0">
                  <a:solidFill>
                    <a:srgbClr val="FFFFFF"/>
                  </a:solidFill>
                  <a:latin typeface="Calibri"/>
                  <a:ea typeface="Arial"/>
                  <a:cs typeface="Arial"/>
                  <a:sym typeface="Arial"/>
                </a:rPr>
                <a:t>TD</a:t>
              </a:r>
            </a:p>
          </p:txBody>
        </p:sp>
        <p:grpSp>
          <p:nvGrpSpPr>
            <p:cNvPr id="33" name="Group 32"/>
            <p:cNvGrpSpPr/>
            <p:nvPr userDrawn="1"/>
          </p:nvGrpSpPr>
          <p:grpSpPr>
            <a:xfrm>
              <a:off x="585918" y="666991"/>
              <a:ext cx="510712" cy="368299"/>
              <a:chOff x="554276" y="1041473"/>
              <a:chExt cx="510712" cy="368299"/>
            </a:xfrm>
          </p:grpSpPr>
          <p:sp>
            <p:nvSpPr>
              <p:cNvPr id="34" name="Oval 33"/>
              <p:cNvSpPr/>
              <p:nvPr userDrawn="1"/>
            </p:nvSpPr>
            <p:spPr>
              <a:xfrm>
                <a:off x="633476" y="1041473"/>
                <a:ext cx="359809" cy="368299"/>
              </a:xfrm>
              <a:prstGeom prst="ellipse">
                <a:avLst/>
              </a:prstGeom>
              <a:solidFill>
                <a:srgbClr val="C0C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36" name="TextBox 35"/>
              <p:cNvSpPr txBox="1"/>
              <p:nvPr userDrawn="1"/>
            </p:nvSpPr>
            <p:spPr>
              <a:xfrm>
                <a:off x="554276" y="1094463"/>
                <a:ext cx="510712" cy="258533"/>
              </a:xfrm>
              <a:prstGeom prst="rect">
                <a:avLst/>
              </a:prstGeom>
              <a:noFill/>
            </p:spPr>
            <p:txBody>
              <a:bodyPr wrap="square" rtlCol="0">
                <a:spAutoFit/>
              </a:bodyPr>
              <a:lstStyle/>
              <a:p>
                <a:pPr algn="ctr">
                  <a:defRPr/>
                </a:pPr>
                <a:r>
                  <a:rPr lang="en-US" sz="800" dirty="0">
                    <a:solidFill>
                      <a:srgbClr val="DDDDDD"/>
                    </a:solidFill>
                    <a:latin typeface="Calibri"/>
                    <a:ea typeface="Arial"/>
                    <a:cs typeface="Arial"/>
                    <a:sym typeface="Arial"/>
                  </a:rPr>
                  <a:t>MP</a:t>
                </a:r>
              </a:p>
            </p:txBody>
          </p:sp>
        </p:grpSp>
        <p:grpSp>
          <p:nvGrpSpPr>
            <p:cNvPr id="37" name="Group 36"/>
            <p:cNvGrpSpPr/>
            <p:nvPr userDrawn="1"/>
          </p:nvGrpSpPr>
          <p:grpSpPr>
            <a:xfrm>
              <a:off x="1041209" y="666991"/>
              <a:ext cx="510712" cy="368299"/>
              <a:chOff x="1019086" y="1041118"/>
              <a:chExt cx="510712" cy="368299"/>
            </a:xfrm>
          </p:grpSpPr>
          <p:sp>
            <p:nvSpPr>
              <p:cNvPr id="41" name="Oval 40"/>
              <p:cNvSpPr/>
              <p:nvPr userDrawn="1"/>
            </p:nvSpPr>
            <p:spPr>
              <a:xfrm>
                <a:off x="1098286" y="1041118"/>
                <a:ext cx="359809" cy="368299"/>
              </a:xfrm>
              <a:prstGeom prst="ellipse">
                <a:avLst/>
              </a:prstGeom>
              <a:solidFill>
                <a:srgbClr val="C0C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42" name="TextBox 41"/>
              <p:cNvSpPr txBox="1"/>
              <p:nvPr userDrawn="1"/>
            </p:nvSpPr>
            <p:spPr>
              <a:xfrm>
                <a:off x="1019086" y="1094108"/>
                <a:ext cx="510712" cy="258533"/>
              </a:xfrm>
              <a:prstGeom prst="rect">
                <a:avLst/>
              </a:prstGeom>
              <a:noFill/>
            </p:spPr>
            <p:txBody>
              <a:bodyPr wrap="square" rtlCol="0">
                <a:spAutoFit/>
              </a:bodyPr>
              <a:lstStyle/>
              <a:p>
                <a:pPr algn="ctr">
                  <a:defRPr/>
                </a:pPr>
                <a:r>
                  <a:rPr lang="en-US" sz="800" dirty="0">
                    <a:solidFill>
                      <a:srgbClr val="DDDDDD"/>
                    </a:solidFill>
                    <a:latin typeface="Calibri"/>
                    <a:ea typeface="Arial"/>
                    <a:cs typeface="Arial"/>
                    <a:sym typeface="Arial"/>
                  </a:rPr>
                  <a:t>SC</a:t>
                </a:r>
              </a:p>
            </p:txBody>
          </p:sp>
        </p:grpSp>
        <p:grpSp>
          <p:nvGrpSpPr>
            <p:cNvPr id="43" name="Group 42"/>
            <p:cNvGrpSpPr/>
            <p:nvPr userDrawn="1"/>
          </p:nvGrpSpPr>
          <p:grpSpPr>
            <a:xfrm>
              <a:off x="1496501" y="666991"/>
              <a:ext cx="510712" cy="368299"/>
              <a:chOff x="1481141" y="1044365"/>
              <a:chExt cx="510712" cy="368299"/>
            </a:xfrm>
          </p:grpSpPr>
          <p:sp>
            <p:nvSpPr>
              <p:cNvPr id="44" name="Oval 43"/>
              <p:cNvSpPr/>
              <p:nvPr userDrawn="1"/>
            </p:nvSpPr>
            <p:spPr>
              <a:xfrm>
                <a:off x="1560341" y="1044365"/>
                <a:ext cx="359809" cy="368299"/>
              </a:xfrm>
              <a:prstGeom prst="ellipse">
                <a:avLst/>
              </a:prstGeom>
              <a:solidFill>
                <a:srgbClr val="C0C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45" name="TextBox 44"/>
              <p:cNvSpPr txBox="1"/>
              <p:nvPr userDrawn="1"/>
            </p:nvSpPr>
            <p:spPr>
              <a:xfrm>
                <a:off x="1481141" y="1097355"/>
                <a:ext cx="510712" cy="258533"/>
              </a:xfrm>
              <a:prstGeom prst="rect">
                <a:avLst/>
              </a:prstGeom>
              <a:noFill/>
            </p:spPr>
            <p:txBody>
              <a:bodyPr wrap="square" rtlCol="0">
                <a:spAutoFit/>
              </a:bodyPr>
              <a:lstStyle/>
              <a:p>
                <a:pPr algn="ctr">
                  <a:defRPr/>
                </a:pPr>
                <a:r>
                  <a:rPr lang="en-US" sz="800" dirty="0">
                    <a:solidFill>
                      <a:srgbClr val="DDDDDD"/>
                    </a:solidFill>
                    <a:latin typeface="Calibri"/>
                    <a:ea typeface="Arial"/>
                    <a:cs typeface="Arial"/>
                    <a:sym typeface="Arial"/>
                  </a:rPr>
                  <a:t>EP</a:t>
                </a:r>
              </a:p>
            </p:txBody>
          </p:sp>
        </p:grpSp>
        <p:sp>
          <p:nvSpPr>
            <p:cNvPr id="46" name="Oval 45"/>
            <p:cNvSpPr/>
            <p:nvPr userDrawn="1"/>
          </p:nvSpPr>
          <p:spPr>
            <a:xfrm>
              <a:off x="2030993" y="666991"/>
              <a:ext cx="359809" cy="368299"/>
            </a:xfrm>
            <a:prstGeom prst="ellipse">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grpSp>
          <p:nvGrpSpPr>
            <p:cNvPr id="47" name="Group 46"/>
            <p:cNvGrpSpPr/>
            <p:nvPr userDrawn="1"/>
          </p:nvGrpSpPr>
          <p:grpSpPr>
            <a:xfrm>
              <a:off x="1951793" y="666991"/>
              <a:ext cx="510712" cy="368299"/>
              <a:chOff x="130627" y="665367"/>
              <a:chExt cx="510712" cy="368299"/>
            </a:xfrm>
          </p:grpSpPr>
          <p:sp>
            <p:nvSpPr>
              <p:cNvPr id="48" name="Oval 47"/>
              <p:cNvSpPr/>
              <p:nvPr userDrawn="1"/>
            </p:nvSpPr>
            <p:spPr>
              <a:xfrm>
                <a:off x="209827" y="665367"/>
                <a:ext cx="359809" cy="368299"/>
              </a:xfrm>
              <a:prstGeom prst="ellipse">
                <a:avLst/>
              </a:prstGeom>
              <a:solidFill>
                <a:srgbClr val="C0C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sym typeface="Arial"/>
                </a:endParaRPr>
              </a:p>
            </p:txBody>
          </p:sp>
          <p:sp>
            <p:nvSpPr>
              <p:cNvPr id="49" name="TextBox 48"/>
              <p:cNvSpPr txBox="1"/>
              <p:nvPr userDrawn="1"/>
            </p:nvSpPr>
            <p:spPr>
              <a:xfrm>
                <a:off x="130627" y="718357"/>
                <a:ext cx="510712" cy="258533"/>
              </a:xfrm>
              <a:prstGeom prst="rect">
                <a:avLst/>
              </a:prstGeom>
              <a:noFill/>
            </p:spPr>
            <p:txBody>
              <a:bodyPr wrap="square" rtlCol="0">
                <a:spAutoFit/>
              </a:bodyPr>
              <a:lstStyle/>
              <a:p>
                <a:pPr algn="ctr">
                  <a:defRPr/>
                </a:pPr>
                <a:r>
                  <a:rPr lang="en-US" sz="800" dirty="0">
                    <a:solidFill>
                      <a:srgbClr val="DDDDDD"/>
                    </a:solidFill>
                    <a:latin typeface="Calibri"/>
                    <a:ea typeface="Arial"/>
                    <a:cs typeface="Arial"/>
                    <a:sym typeface="Arial"/>
                  </a:rPr>
                  <a:t>PS</a:t>
                </a:r>
              </a:p>
            </p:txBody>
          </p:sp>
        </p:grpSp>
      </p:grpSp>
    </p:spTree>
    <p:extLst>
      <p:ext uri="{BB962C8B-B14F-4D97-AF65-F5344CB8AC3E}">
        <p14:creationId xmlns:p14="http://schemas.microsoft.com/office/powerpoint/2010/main" val="14560034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Shape 9"/>
        <p:cNvGrpSpPr/>
        <p:nvPr/>
      </p:nvGrpSpPr>
      <p:grpSpPr>
        <a:xfrm>
          <a:off x="0" y="0"/>
          <a:ext cx="0" cy="0"/>
          <a:chOff x="0" y="0"/>
          <a:chExt cx="0" cy="0"/>
        </a:xfrm>
      </p:grpSpPr>
      <p:sp>
        <p:nvSpPr>
          <p:cNvPr id="10" name="Shape 10"/>
          <p:cNvSpPr/>
          <p:nvPr/>
        </p:nvSpPr>
        <p:spPr>
          <a:xfrm>
            <a:off x="0" y="2118167"/>
            <a:ext cx="9144000" cy="2235332"/>
          </a:xfrm>
          <a:prstGeom prst="rect">
            <a:avLst/>
          </a:prstGeom>
          <a:solidFill>
            <a:srgbClr val="007EC4"/>
          </a:solidFill>
          <a:ln>
            <a:noFill/>
          </a:ln>
        </p:spPr>
        <p:txBody>
          <a:bodyPr lIns="91425" tIns="91425" rIns="91425" bIns="91425" anchor="ctr" anchorCtr="0">
            <a:noAutofit/>
          </a:bodyPr>
          <a:lstStyle/>
          <a:p>
            <a:endParaRPr>
              <a:solidFill>
                <a:prstClr val="black"/>
              </a:solidFill>
              <a:latin typeface="Calibri"/>
            </a:endParaRPr>
          </a:p>
        </p:txBody>
      </p:sp>
      <p:sp>
        <p:nvSpPr>
          <p:cNvPr id="11" name="Shape 11"/>
          <p:cNvSpPr txBox="1">
            <a:spLocks noGrp="1"/>
          </p:cNvSpPr>
          <p:nvPr>
            <p:ph type="ctrTitle"/>
          </p:nvPr>
        </p:nvSpPr>
        <p:spPr>
          <a:xfrm>
            <a:off x="311701" y="2118165"/>
            <a:ext cx="8520599" cy="2235332"/>
          </a:xfrm>
          <a:prstGeom prst="rect">
            <a:avLst/>
          </a:prstGeom>
        </p:spPr>
        <p:txBody>
          <a:bodyPr lIns="91425" tIns="91425" rIns="91425" bIns="91425" anchor="ctr" anchorCtr="0">
            <a:normAutofit/>
          </a:bodyPr>
          <a:lstStyle>
            <a:lvl1pPr lvl="0" algn="ctr">
              <a:spcBef>
                <a:spcPts val="0"/>
              </a:spcBef>
              <a:buClr>
                <a:srgbClr val="FFFFFF"/>
              </a:buClr>
              <a:buSzPct val="100000"/>
              <a:buFont typeface="Droid Sans"/>
              <a:defRPr sz="4400">
                <a:solidFill>
                  <a:srgbClr val="FFFFFF"/>
                </a:solidFill>
                <a:latin typeface="+mj-lt"/>
                <a:ea typeface="Droid Sans"/>
                <a:cs typeface="Droid Sans"/>
                <a:sym typeface="Droid Sans"/>
              </a:defRPr>
            </a:lvl1pPr>
            <a:lvl2pPr lvl="1" algn="ctr">
              <a:spcBef>
                <a:spcPts val="0"/>
              </a:spcBef>
              <a:buClr>
                <a:srgbClr val="FFFFFF"/>
              </a:buClr>
              <a:buSzPct val="100000"/>
              <a:defRPr sz="5200">
                <a:solidFill>
                  <a:srgbClr val="FFFFFF"/>
                </a:solidFill>
              </a:defRPr>
            </a:lvl2pPr>
            <a:lvl3pPr lvl="2" algn="ctr">
              <a:spcBef>
                <a:spcPts val="0"/>
              </a:spcBef>
              <a:buClr>
                <a:srgbClr val="FFFFFF"/>
              </a:buClr>
              <a:buSzPct val="100000"/>
              <a:defRPr sz="5200">
                <a:solidFill>
                  <a:srgbClr val="FFFFFF"/>
                </a:solidFill>
              </a:defRPr>
            </a:lvl3pPr>
            <a:lvl4pPr lvl="3" algn="ctr">
              <a:spcBef>
                <a:spcPts val="0"/>
              </a:spcBef>
              <a:buClr>
                <a:srgbClr val="FFFFFF"/>
              </a:buClr>
              <a:buSzPct val="100000"/>
              <a:defRPr sz="5200">
                <a:solidFill>
                  <a:srgbClr val="FFFFFF"/>
                </a:solidFill>
              </a:defRPr>
            </a:lvl4pPr>
            <a:lvl5pPr lvl="4" algn="ctr">
              <a:spcBef>
                <a:spcPts val="0"/>
              </a:spcBef>
              <a:buClr>
                <a:srgbClr val="FFFFFF"/>
              </a:buClr>
              <a:buSzPct val="100000"/>
              <a:defRPr sz="5200">
                <a:solidFill>
                  <a:srgbClr val="FFFFFF"/>
                </a:solidFill>
              </a:defRPr>
            </a:lvl5pPr>
            <a:lvl6pPr lvl="5" algn="ctr">
              <a:spcBef>
                <a:spcPts val="0"/>
              </a:spcBef>
              <a:buClr>
                <a:srgbClr val="FFFFFF"/>
              </a:buClr>
              <a:buSzPct val="100000"/>
              <a:defRPr sz="5200">
                <a:solidFill>
                  <a:srgbClr val="FFFFFF"/>
                </a:solidFill>
              </a:defRPr>
            </a:lvl6pPr>
            <a:lvl7pPr lvl="6" algn="ctr">
              <a:spcBef>
                <a:spcPts val="0"/>
              </a:spcBef>
              <a:buClr>
                <a:srgbClr val="FFFFFF"/>
              </a:buClr>
              <a:buSzPct val="100000"/>
              <a:defRPr sz="5200">
                <a:solidFill>
                  <a:srgbClr val="FFFFFF"/>
                </a:solidFill>
              </a:defRPr>
            </a:lvl7pPr>
            <a:lvl8pPr lvl="7" algn="ctr">
              <a:spcBef>
                <a:spcPts val="0"/>
              </a:spcBef>
              <a:buClr>
                <a:srgbClr val="FFFFFF"/>
              </a:buClr>
              <a:buSzPct val="100000"/>
              <a:defRPr sz="5200">
                <a:solidFill>
                  <a:srgbClr val="FFFFFF"/>
                </a:solidFill>
              </a:defRPr>
            </a:lvl8pPr>
            <a:lvl9pPr lvl="8" algn="ctr">
              <a:spcBef>
                <a:spcPts val="0"/>
              </a:spcBef>
              <a:buClr>
                <a:srgbClr val="FFFFFF"/>
              </a:buClr>
              <a:buSzPct val="100000"/>
              <a:defRPr sz="5200">
                <a:solidFill>
                  <a:srgbClr val="FFFFFF"/>
                </a:solidFill>
              </a:defRPr>
            </a:lvl9pPr>
          </a:lstStyle>
          <a:p>
            <a:r>
              <a:rPr lang="en-US" dirty="0" smtClean="0"/>
              <a:t>Click to edit Master title style</a:t>
            </a:r>
            <a:endParaRPr dirty="0"/>
          </a:p>
        </p:txBody>
      </p:sp>
      <p:pic>
        <p:nvPicPr>
          <p:cNvPr id="12" name="Shape 12"/>
          <p:cNvPicPr preferRelativeResize="0"/>
          <p:nvPr/>
        </p:nvPicPr>
        <p:blipFill rotWithShape="1">
          <a:blip r:embed="rId2">
            <a:alphaModFix/>
          </a:blip>
          <a:srcRect t="50794" b="17856"/>
          <a:stretch/>
        </p:blipFill>
        <p:spPr>
          <a:xfrm>
            <a:off x="0" y="-1"/>
            <a:ext cx="9143998" cy="2118161"/>
          </a:xfrm>
          <a:prstGeom prst="rect">
            <a:avLst/>
          </a:prstGeom>
          <a:noFill/>
          <a:ln>
            <a:noFill/>
          </a:ln>
        </p:spPr>
      </p:pic>
      <p:pic>
        <p:nvPicPr>
          <p:cNvPr id="13" name="Shape 13"/>
          <p:cNvPicPr preferRelativeResize="0"/>
          <p:nvPr/>
        </p:nvPicPr>
        <p:blipFill>
          <a:blip r:embed="rId3">
            <a:alphaModFix/>
          </a:blip>
          <a:stretch>
            <a:fillRect/>
          </a:stretch>
        </p:blipFill>
        <p:spPr>
          <a:xfrm>
            <a:off x="7137451" y="5069949"/>
            <a:ext cx="2001027" cy="657323"/>
          </a:xfrm>
          <a:prstGeom prst="rect">
            <a:avLst/>
          </a:prstGeom>
          <a:noFill/>
          <a:ln>
            <a:noFill/>
          </a:ln>
        </p:spPr>
      </p:pic>
    </p:spTree>
    <p:extLst>
      <p:ext uri="{BB962C8B-B14F-4D97-AF65-F5344CB8AC3E}">
        <p14:creationId xmlns:p14="http://schemas.microsoft.com/office/powerpoint/2010/main" val="195967081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5296959"/>
            <a:ext cx="2133600" cy="304271"/>
          </a:xfrm>
          <a:prstGeom prst="rect">
            <a:avLst/>
          </a:prstGeom>
        </p:spPr>
        <p:txBody>
          <a:bodyPr/>
          <a:lstStyle/>
          <a:p>
            <a:endParaRPr lang="en-US" dirty="0">
              <a:solidFill>
                <a:prstClr val="black"/>
              </a:solidFill>
              <a:latin typeface="Calibri"/>
            </a:endParaRPr>
          </a:p>
        </p:txBody>
      </p:sp>
      <p:sp>
        <p:nvSpPr>
          <p:cNvPr id="5" name="Footer Placeholder 4"/>
          <p:cNvSpPr>
            <a:spLocks noGrp="1"/>
          </p:cNvSpPr>
          <p:nvPr>
            <p:ph type="ftr" sz="quarter" idx="11"/>
          </p:nvPr>
        </p:nvSpPr>
        <p:spPr>
          <a:xfrm>
            <a:off x="3124200" y="5296959"/>
            <a:ext cx="2895600" cy="304271"/>
          </a:xfrm>
          <a:prstGeom prst="rect">
            <a:avLst/>
          </a:prstGeom>
        </p:spPr>
        <p:txBody>
          <a:bodyPr/>
          <a:lstStyle/>
          <a:p>
            <a:endParaRPr lang="en-US" dirty="0">
              <a:solidFill>
                <a:prstClr val="black"/>
              </a:solidFill>
              <a:latin typeface="Calibri"/>
            </a:endParaRPr>
          </a:p>
        </p:txBody>
      </p:sp>
      <p:sp>
        <p:nvSpPr>
          <p:cNvPr id="6" name="Slide Number Placeholder 5"/>
          <p:cNvSpPr>
            <a:spLocks noGrp="1"/>
          </p:cNvSpPr>
          <p:nvPr>
            <p:ph type="sldNum" sz="quarter" idx="12"/>
          </p:nvPr>
        </p:nvSpPr>
        <p:spPr/>
        <p:txBody>
          <a:bodyPr/>
          <a:lstStyle/>
          <a:p>
            <a:fld id="{EB2E0DE6-AFBA-9749-B768-F702E93C15D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783806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5296959"/>
            <a:ext cx="2133600" cy="304271"/>
          </a:xfrm>
          <a:prstGeom prst="rect">
            <a:avLst/>
          </a:prstGeom>
        </p:spPr>
        <p:txBody>
          <a:bodyPr/>
          <a:lstStyle/>
          <a:p>
            <a:endParaRPr lang="en-US" dirty="0">
              <a:solidFill>
                <a:prstClr val="black"/>
              </a:solidFill>
              <a:latin typeface="Calibri"/>
            </a:endParaRPr>
          </a:p>
        </p:txBody>
      </p:sp>
      <p:sp>
        <p:nvSpPr>
          <p:cNvPr id="5" name="Footer Placeholder 4"/>
          <p:cNvSpPr>
            <a:spLocks noGrp="1"/>
          </p:cNvSpPr>
          <p:nvPr>
            <p:ph type="ftr" sz="quarter" idx="11"/>
          </p:nvPr>
        </p:nvSpPr>
        <p:spPr>
          <a:xfrm>
            <a:off x="3124200" y="5296959"/>
            <a:ext cx="2895600" cy="304271"/>
          </a:xfrm>
          <a:prstGeom prst="rect">
            <a:avLst/>
          </a:prstGeom>
        </p:spPr>
        <p:txBody>
          <a:bodyPr/>
          <a:lstStyle/>
          <a:p>
            <a:endParaRPr lang="en-US" dirty="0">
              <a:solidFill>
                <a:prstClr val="black"/>
              </a:solidFill>
              <a:latin typeface="Calibri"/>
            </a:endParaRPr>
          </a:p>
        </p:txBody>
      </p:sp>
      <p:sp>
        <p:nvSpPr>
          <p:cNvPr id="6" name="Slide Number Placeholder 5"/>
          <p:cNvSpPr>
            <a:spLocks noGrp="1"/>
          </p:cNvSpPr>
          <p:nvPr>
            <p:ph type="sldNum" sz="quarter" idx="12"/>
          </p:nvPr>
        </p:nvSpPr>
        <p:spPr/>
        <p:txBody>
          <a:bodyPr/>
          <a:lstStyle/>
          <a:p>
            <a:fld id="{EB2E0DE6-AFBA-9749-B768-F702E93C15D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2759360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5296959"/>
            <a:ext cx="2133600" cy="304271"/>
          </a:xfrm>
          <a:prstGeom prst="rect">
            <a:avLst/>
          </a:prstGeom>
        </p:spPr>
        <p:txBody>
          <a:bodyPr/>
          <a:lstStyle/>
          <a:p>
            <a:endParaRPr lang="en-US" dirty="0">
              <a:solidFill>
                <a:prstClr val="black"/>
              </a:solidFill>
              <a:latin typeface="Calibri"/>
            </a:endParaRPr>
          </a:p>
        </p:txBody>
      </p:sp>
      <p:sp>
        <p:nvSpPr>
          <p:cNvPr id="5" name="Footer Placeholder 4"/>
          <p:cNvSpPr>
            <a:spLocks noGrp="1"/>
          </p:cNvSpPr>
          <p:nvPr>
            <p:ph type="ftr" sz="quarter" idx="11"/>
          </p:nvPr>
        </p:nvSpPr>
        <p:spPr>
          <a:xfrm>
            <a:off x="3124200" y="5296959"/>
            <a:ext cx="2895600" cy="304271"/>
          </a:xfrm>
          <a:prstGeom prst="rect">
            <a:avLst/>
          </a:prstGeom>
        </p:spPr>
        <p:txBody>
          <a:bodyPr/>
          <a:lstStyle/>
          <a:p>
            <a:endParaRPr lang="en-US" dirty="0">
              <a:solidFill>
                <a:prstClr val="black"/>
              </a:solidFill>
              <a:latin typeface="Calibri"/>
            </a:endParaRPr>
          </a:p>
        </p:txBody>
      </p:sp>
      <p:sp>
        <p:nvSpPr>
          <p:cNvPr id="6" name="Slide Number Placeholder 5"/>
          <p:cNvSpPr>
            <a:spLocks noGrp="1"/>
          </p:cNvSpPr>
          <p:nvPr>
            <p:ph type="sldNum" sz="quarter" idx="12"/>
          </p:nvPr>
        </p:nvSpPr>
        <p:spPr/>
        <p:txBody>
          <a:bodyPr/>
          <a:lstStyle/>
          <a:p>
            <a:fld id="{EB2E0DE6-AFBA-9749-B768-F702E93C15D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94953163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00125"/>
            <a:ext cx="4038600" cy="28283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00125"/>
            <a:ext cx="4038600" cy="28283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5296959"/>
            <a:ext cx="2133600" cy="304271"/>
          </a:xfrm>
          <a:prstGeom prst="rect">
            <a:avLst/>
          </a:prstGeom>
        </p:spPr>
        <p:txBody>
          <a:bodyPr/>
          <a:lstStyle/>
          <a:p>
            <a:endParaRPr lang="en-US" dirty="0">
              <a:solidFill>
                <a:prstClr val="black"/>
              </a:solidFill>
              <a:latin typeface="Calibri"/>
            </a:endParaRPr>
          </a:p>
        </p:txBody>
      </p:sp>
      <p:sp>
        <p:nvSpPr>
          <p:cNvPr id="6" name="Footer Placeholder 5"/>
          <p:cNvSpPr>
            <a:spLocks noGrp="1"/>
          </p:cNvSpPr>
          <p:nvPr>
            <p:ph type="ftr" sz="quarter" idx="11"/>
          </p:nvPr>
        </p:nvSpPr>
        <p:spPr>
          <a:xfrm>
            <a:off x="3124200" y="5296959"/>
            <a:ext cx="2895600" cy="304271"/>
          </a:xfrm>
          <a:prstGeom prst="rect">
            <a:avLst/>
          </a:prstGeom>
        </p:spPr>
        <p:txBody>
          <a:bodyPr/>
          <a:lstStyle/>
          <a:p>
            <a:endParaRPr lang="en-US" dirty="0">
              <a:solidFill>
                <a:prstClr val="black"/>
              </a:solidFill>
              <a:latin typeface="Calibri"/>
            </a:endParaRPr>
          </a:p>
        </p:txBody>
      </p:sp>
      <p:sp>
        <p:nvSpPr>
          <p:cNvPr id="7" name="Slide Number Placeholder 6"/>
          <p:cNvSpPr>
            <a:spLocks noGrp="1"/>
          </p:cNvSpPr>
          <p:nvPr>
            <p:ph type="sldNum" sz="quarter" idx="12"/>
          </p:nvPr>
        </p:nvSpPr>
        <p:spPr/>
        <p:txBody>
          <a:bodyPr/>
          <a:lstStyle/>
          <a:p>
            <a:fld id="{EB2E0DE6-AFBA-9749-B768-F702E93C15D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060410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5296959"/>
            <a:ext cx="2133600" cy="304271"/>
          </a:xfrm>
          <a:prstGeom prst="rect">
            <a:avLst/>
          </a:prstGeom>
        </p:spPr>
        <p:txBody>
          <a:bodyPr/>
          <a:lstStyle/>
          <a:p>
            <a:endParaRPr lang="en-US" dirty="0">
              <a:solidFill>
                <a:prstClr val="black"/>
              </a:solidFill>
              <a:latin typeface="Calibri"/>
            </a:endParaRPr>
          </a:p>
        </p:txBody>
      </p:sp>
      <p:sp>
        <p:nvSpPr>
          <p:cNvPr id="8" name="Footer Placeholder 7"/>
          <p:cNvSpPr>
            <a:spLocks noGrp="1"/>
          </p:cNvSpPr>
          <p:nvPr>
            <p:ph type="ftr" sz="quarter" idx="11"/>
          </p:nvPr>
        </p:nvSpPr>
        <p:spPr>
          <a:xfrm>
            <a:off x="3124200" y="5296959"/>
            <a:ext cx="2895600" cy="304271"/>
          </a:xfrm>
          <a:prstGeom prst="rect">
            <a:avLst/>
          </a:prstGeom>
        </p:spPr>
        <p:txBody>
          <a:bodyPr/>
          <a:lstStyle/>
          <a:p>
            <a:endParaRPr lang="en-US" dirty="0">
              <a:solidFill>
                <a:prstClr val="black"/>
              </a:solidFill>
              <a:latin typeface="Calibri"/>
            </a:endParaRPr>
          </a:p>
        </p:txBody>
      </p:sp>
      <p:sp>
        <p:nvSpPr>
          <p:cNvPr id="9" name="Slide Number Placeholder 8"/>
          <p:cNvSpPr>
            <a:spLocks noGrp="1"/>
          </p:cNvSpPr>
          <p:nvPr>
            <p:ph type="sldNum" sz="quarter" idx="12"/>
          </p:nvPr>
        </p:nvSpPr>
        <p:spPr/>
        <p:txBody>
          <a:bodyPr/>
          <a:lstStyle/>
          <a:p>
            <a:fld id="{EB2E0DE6-AFBA-9749-B768-F702E93C15D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582441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5296959"/>
            <a:ext cx="2133600" cy="304271"/>
          </a:xfrm>
          <a:prstGeom prst="rect">
            <a:avLst/>
          </a:prstGeom>
        </p:spPr>
        <p:txBody>
          <a:bodyPr/>
          <a:lstStyle/>
          <a:p>
            <a:endParaRPr lang="en-US" dirty="0">
              <a:solidFill>
                <a:prstClr val="black"/>
              </a:solidFill>
              <a:latin typeface="Calibri"/>
            </a:endParaRPr>
          </a:p>
        </p:txBody>
      </p:sp>
      <p:sp>
        <p:nvSpPr>
          <p:cNvPr id="4" name="Footer Placeholder 3"/>
          <p:cNvSpPr>
            <a:spLocks noGrp="1"/>
          </p:cNvSpPr>
          <p:nvPr>
            <p:ph type="ftr" sz="quarter" idx="11"/>
          </p:nvPr>
        </p:nvSpPr>
        <p:spPr>
          <a:xfrm>
            <a:off x="3124200" y="5296959"/>
            <a:ext cx="2895600" cy="304271"/>
          </a:xfrm>
          <a:prstGeom prst="rect">
            <a:avLst/>
          </a:prstGeom>
        </p:spPr>
        <p:txBody>
          <a:bodyPr/>
          <a:lstStyle/>
          <a:p>
            <a:endParaRPr lang="en-US" dirty="0">
              <a:solidFill>
                <a:prstClr val="black"/>
              </a:solidFill>
              <a:latin typeface="Calibri"/>
            </a:endParaRPr>
          </a:p>
        </p:txBody>
      </p:sp>
      <p:sp>
        <p:nvSpPr>
          <p:cNvPr id="5" name="Slide Number Placeholder 4"/>
          <p:cNvSpPr>
            <a:spLocks noGrp="1"/>
          </p:cNvSpPr>
          <p:nvPr>
            <p:ph type="sldNum" sz="quarter" idx="12"/>
          </p:nvPr>
        </p:nvSpPr>
        <p:spPr/>
        <p:txBody>
          <a:bodyPr/>
          <a:lstStyle/>
          <a:p>
            <a:fld id="{EB2E0DE6-AFBA-9749-B768-F702E93C15D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067982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5296959"/>
            <a:ext cx="2133600" cy="304271"/>
          </a:xfrm>
          <a:prstGeom prst="rect">
            <a:avLst/>
          </a:prstGeom>
        </p:spPr>
        <p:txBody>
          <a:bodyPr/>
          <a:lstStyle/>
          <a:p>
            <a:endParaRPr lang="en-US" dirty="0">
              <a:solidFill>
                <a:prstClr val="black"/>
              </a:solidFill>
              <a:latin typeface="Calibri"/>
            </a:endParaRPr>
          </a:p>
        </p:txBody>
      </p:sp>
      <p:sp>
        <p:nvSpPr>
          <p:cNvPr id="3" name="Footer Placeholder 2"/>
          <p:cNvSpPr>
            <a:spLocks noGrp="1"/>
          </p:cNvSpPr>
          <p:nvPr>
            <p:ph type="ftr" sz="quarter" idx="11"/>
          </p:nvPr>
        </p:nvSpPr>
        <p:spPr>
          <a:xfrm>
            <a:off x="3124200" y="5296959"/>
            <a:ext cx="2895600" cy="304271"/>
          </a:xfrm>
          <a:prstGeom prst="rect">
            <a:avLst/>
          </a:prstGeom>
        </p:spPr>
        <p:txBody>
          <a:bodyPr/>
          <a:lstStyle/>
          <a:p>
            <a:endParaRPr lang="en-US" dirty="0">
              <a:solidFill>
                <a:prstClr val="black"/>
              </a:solidFill>
              <a:latin typeface="Calibri"/>
            </a:endParaRPr>
          </a:p>
        </p:txBody>
      </p:sp>
      <p:sp>
        <p:nvSpPr>
          <p:cNvPr id="4" name="Slide Number Placeholder 3"/>
          <p:cNvSpPr>
            <a:spLocks noGrp="1"/>
          </p:cNvSpPr>
          <p:nvPr>
            <p:ph type="sldNum" sz="quarter" idx="12"/>
          </p:nvPr>
        </p:nvSpPr>
        <p:spPr/>
        <p:txBody>
          <a:bodyPr/>
          <a:lstStyle/>
          <a:p>
            <a:fld id="{EB2E0DE6-AFBA-9749-B768-F702E93C15D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7009318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6"/>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27543"/>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195918"/>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5296959"/>
            <a:ext cx="2133600" cy="304271"/>
          </a:xfrm>
          <a:prstGeom prst="rect">
            <a:avLst/>
          </a:prstGeom>
        </p:spPr>
        <p:txBody>
          <a:bodyPr/>
          <a:lstStyle/>
          <a:p>
            <a:endParaRPr lang="en-US" dirty="0">
              <a:solidFill>
                <a:prstClr val="black"/>
              </a:solidFill>
              <a:latin typeface="Calibri"/>
            </a:endParaRPr>
          </a:p>
        </p:txBody>
      </p:sp>
      <p:sp>
        <p:nvSpPr>
          <p:cNvPr id="6" name="Footer Placeholder 5"/>
          <p:cNvSpPr>
            <a:spLocks noGrp="1"/>
          </p:cNvSpPr>
          <p:nvPr>
            <p:ph type="ftr" sz="quarter" idx="11"/>
          </p:nvPr>
        </p:nvSpPr>
        <p:spPr>
          <a:xfrm>
            <a:off x="3124200" y="5296959"/>
            <a:ext cx="2895600" cy="304271"/>
          </a:xfrm>
          <a:prstGeom prst="rect">
            <a:avLst/>
          </a:prstGeom>
        </p:spPr>
        <p:txBody>
          <a:bodyPr/>
          <a:lstStyle/>
          <a:p>
            <a:endParaRPr lang="en-US" dirty="0">
              <a:solidFill>
                <a:prstClr val="black"/>
              </a:solidFill>
              <a:latin typeface="Calibri"/>
            </a:endParaRPr>
          </a:p>
        </p:txBody>
      </p:sp>
      <p:sp>
        <p:nvSpPr>
          <p:cNvPr id="7" name="Slide Number Placeholder 6"/>
          <p:cNvSpPr>
            <a:spLocks noGrp="1"/>
          </p:cNvSpPr>
          <p:nvPr>
            <p:ph type="sldNum" sz="quarter" idx="12"/>
          </p:nvPr>
        </p:nvSpPr>
        <p:spPr/>
        <p:txBody>
          <a:bodyPr/>
          <a:lstStyle/>
          <a:p>
            <a:fld id="{EB2E0DE6-AFBA-9749-B768-F702E93C15D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8003944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4472782"/>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5296959"/>
            <a:ext cx="2133600" cy="304271"/>
          </a:xfrm>
          <a:prstGeom prst="rect">
            <a:avLst/>
          </a:prstGeom>
        </p:spPr>
        <p:txBody>
          <a:bodyPr/>
          <a:lstStyle/>
          <a:p>
            <a:endParaRPr lang="en-US" dirty="0">
              <a:solidFill>
                <a:prstClr val="black"/>
              </a:solidFill>
              <a:latin typeface="Calibri"/>
            </a:endParaRPr>
          </a:p>
        </p:txBody>
      </p:sp>
      <p:sp>
        <p:nvSpPr>
          <p:cNvPr id="6" name="Footer Placeholder 5"/>
          <p:cNvSpPr>
            <a:spLocks noGrp="1"/>
          </p:cNvSpPr>
          <p:nvPr>
            <p:ph type="ftr" sz="quarter" idx="11"/>
          </p:nvPr>
        </p:nvSpPr>
        <p:spPr>
          <a:xfrm>
            <a:off x="3124200" y="5296959"/>
            <a:ext cx="2895600" cy="304271"/>
          </a:xfrm>
          <a:prstGeom prst="rect">
            <a:avLst/>
          </a:prstGeom>
        </p:spPr>
        <p:txBody>
          <a:bodyPr/>
          <a:lstStyle/>
          <a:p>
            <a:endParaRPr lang="en-US" dirty="0">
              <a:solidFill>
                <a:prstClr val="black"/>
              </a:solidFill>
              <a:latin typeface="Calibri"/>
            </a:endParaRPr>
          </a:p>
        </p:txBody>
      </p:sp>
      <p:sp>
        <p:nvSpPr>
          <p:cNvPr id="7" name="Slide Number Placeholder 6"/>
          <p:cNvSpPr>
            <a:spLocks noGrp="1"/>
          </p:cNvSpPr>
          <p:nvPr>
            <p:ph type="sldNum" sz="quarter" idx="12"/>
          </p:nvPr>
        </p:nvSpPr>
        <p:spPr/>
        <p:txBody>
          <a:bodyPr/>
          <a:lstStyle/>
          <a:p>
            <a:fld id="{EB2E0DE6-AFBA-9749-B768-F702E93C15D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375957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5296959"/>
            <a:ext cx="2133600" cy="304271"/>
          </a:xfrm>
          <a:prstGeom prst="rect">
            <a:avLst/>
          </a:prstGeom>
        </p:spPr>
        <p:txBody>
          <a:bodyPr/>
          <a:lstStyle/>
          <a:p>
            <a:endParaRPr lang="en-US" dirty="0">
              <a:solidFill>
                <a:prstClr val="black"/>
              </a:solidFill>
              <a:latin typeface="Calibri"/>
            </a:endParaRPr>
          </a:p>
        </p:txBody>
      </p:sp>
      <p:sp>
        <p:nvSpPr>
          <p:cNvPr id="5" name="Footer Placeholder 4"/>
          <p:cNvSpPr>
            <a:spLocks noGrp="1"/>
          </p:cNvSpPr>
          <p:nvPr>
            <p:ph type="ftr" sz="quarter" idx="11"/>
          </p:nvPr>
        </p:nvSpPr>
        <p:spPr>
          <a:xfrm>
            <a:off x="3124200" y="5296959"/>
            <a:ext cx="2895600" cy="304271"/>
          </a:xfrm>
          <a:prstGeom prst="rect">
            <a:avLst/>
          </a:prstGeom>
        </p:spPr>
        <p:txBody>
          <a:bodyPr/>
          <a:lstStyle/>
          <a:p>
            <a:endParaRPr lang="en-US" dirty="0">
              <a:solidFill>
                <a:prstClr val="black"/>
              </a:solidFill>
              <a:latin typeface="Calibri"/>
            </a:endParaRPr>
          </a:p>
        </p:txBody>
      </p:sp>
      <p:sp>
        <p:nvSpPr>
          <p:cNvPr id="6" name="Slide Number Placeholder 5"/>
          <p:cNvSpPr>
            <a:spLocks noGrp="1"/>
          </p:cNvSpPr>
          <p:nvPr>
            <p:ph type="sldNum" sz="quarter" idx="12"/>
          </p:nvPr>
        </p:nvSpPr>
        <p:spPr/>
        <p:txBody>
          <a:bodyPr/>
          <a:lstStyle/>
          <a:p>
            <a:fld id="{EB2E0DE6-AFBA-9749-B768-F702E93C15D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81053816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1979"/>
            <a:ext cx="2057400" cy="365654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71979"/>
            <a:ext cx="6019800" cy="365654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5296959"/>
            <a:ext cx="2133600" cy="304271"/>
          </a:xfrm>
          <a:prstGeom prst="rect">
            <a:avLst/>
          </a:prstGeom>
        </p:spPr>
        <p:txBody>
          <a:bodyPr/>
          <a:lstStyle/>
          <a:p>
            <a:endParaRPr lang="en-US" dirty="0">
              <a:solidFill>
                <a:prstClr val="black"/>
              </a:solidFill>
              <a:latin typeface="Calibri"/>
            </a:endParaRPr>
          </a:p>
        </p:txBody>
      </p:sp>
      <p:sp>
        <p:nvSpPr>
          <p:cNvPr id="5" name="Footer Placeholder 4"/>
          <p:cNvSpPr>
            <a:spLocks noGrp="1"/>
          </p:cNvSpPr>
          <p:nvPr>
            <p:ph type="ftr" sz="quarter" idx="11"/>
          </p:nvPr>
        </p:nvSpPr>
        <p:spPr>
          <a:xfrm>
            <a:off x="3124200" y="5296959"/>
            <a:ext cx="2895600" cy="304271"/>
          </a:xfrm>
          <a:prstGeom prst="rect">
            <a:avLst/>
          </a:prstGeom>
        </p:spPr>
        <p:txBody>
          <a:bodyPr/>
          <a:lstStyle/>
          <a:p>
            <a:endParaRPr lang="en-US" dirty="0">
              <a:solidFill>
                <a:prstClr val="black"/>
              </a:solidFill>
              <a:latin typeface="Calibri"/>
            </a:endParaRPr>
          </a:p>
        </p:txBody>
      </p:sp>
      <p:sp>
        <p:nvSpPr>
          <p:cNvPr id="6" name="Slide Number Placeholder 5"/>
          <p:cNvSpPr>
            <a:spLocks noGrp="1"/>
          </p:cNvSpPr>
          <p:nvPr>
            <p:ph type="sldNum" sz="quarter" idx="12"/>
          </p:nvPr>
        </p:nvSpPr>
        <p:spPr/>
        <p:txBody>
          <a:bodyPr/>
          <a:lstStyle/>
          <a:p>
            <a:fld id="{EB2E0DE6-AFBA-9749-B768-F702E93C15D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8407205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4" Type="http://schemas.openxmlformats.org/officeDocument/2006/relationships/image" Target="../media/image1.png"/><Relationship Id="rId1" Type="http://schemas.openxmlformats.org/officeDocument/2006/relationships/slideLayout" Target="../slideLayouts/slideLayout23.xml"/><Relationship Id="rId2"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4" Type="http://schemas.openxmlformats.org/officeDocument/2006/relationships/theme" Target="../theme/theme4.xml"/><Relationship Id="rId1" Type="http://schemas.openxmlformats.org/officeDocument/2006/relationships/slideLayout" Target="../slideLayouts/slideLayout25.xml"/><Relationship Id="rId2"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0.xml"/><Relationship Id="rId4" Type="http://schemas.openxmlformats.org/officeDocument/2006/relationships/slideLayout" Target="../slideLayouts/slideLayout31.xml"/><Relationship Id="rId5" Type="http://schemas.openxmlformats.org/officeDocument/2006/relationships/theme" Target="../theme/theme5.xml"/><Relationship Id="rId1" Type="http://schemas.openxmlformats.org/officeDocument/2006/relationships/slideLayout" Target="../slideLayouts/slideLayout28.xml"/><Relationship Id="rId2"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42.xml"/><Relationship Id="rId12" Type="http://schemas.openxmlformats.org/officeDocument/2006/relationships/slideLayout" Target="../slideLayouts/slideLayout43.xml"/><Relationship Id="rId13" Type="http://schemas.openxmlformats.org/officeDocument/2006/relationships/slideLayout" Target="../slideLayouts/slideLayout44.xml"/><Relationship Id="rId14" Type="http://schemas.openxmlformats.org/officeDocument/2006/relationships/theme" Target="../theme/theme6.xml"/><Relationship Id="rId15" Type="http://schemas.openxmlformats.org/officeDocument/2006/relationships/image" Target="../media/image1.png"/><Relationship Id="rId1" Type="http://schemas.openxmlformats.org/officeDocument/2006/relationships/slideLayout" Target="../slideLayouts/slideLayout32.xml"/><Relationship Id="rId2" Type="http://schemas.openxmlformats.org/officeDocument/2006/relationships/slideLayout" Target="../slideLayouts/slideLayout33.xml"/><Relationship Id="rId3" Type="http://schemas.openxmlformats.org/officeDocument/2006/relationships/slideLayout" Target="../slideLayouts/slideLayout34.xml"/><Relationship Id="rId4" Type="http://schemas.openxmlformats.org/officeDocument/2006/relationships/slideLayout" Target="../slideLayouts/slideLayout35.xml"/><Relationship Id="rId5" Type="http://schemas.openxmlformats.org/officeDocument/2006/relationships/slideLayout" Target="../slideLayouts/slideLayout36.xml"/><Relationship Id="rId6" Type="http://schemas.openxmlformats.org/officeDocument/2006/relationships/slideLayout" Target="../slideLayouts/slideLayout37.xml"/><Relationship Id="rId7" Type="http://schemas.openxmlformats.org/officeDocument/2006/relationships/slideLayout" Target="../slideLayouts/slideLayout38.xml"/><Relationship Id="rId8" Type="http://schemas.openxmlformats.org/officeDocument/2006/relationships/slideLayout" Target="../slideLayouts/slideLayout39.xml"/><Relationship Id="rId9" Type="http://schemas.openxmlformats.org/officeDocument/2006/relationships/slideLayout" Target="../slideLayouts/slideLayout40.xml"/><Relationship Id="rId10" Type="http://schemas.openxmlformats.org/officeDocument/2006/relationships/slideLayout" Target="../slideLayouts/slideLayout41.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slideLayout" Target="../slideLayouts/slideLayout56.xml"/><Relationship Id="rId13" Type="http://schemas.openxmlformats.org/officeDocument/2006/relationships/slideLayout" Target="../slideLayouts/slideLayout57.xml"/><Relationship Id="rId14" Type="http://schemas.openxmlformats.org/officeDocument/2006/relationships/theme" Target="../theme/theme7.xml"/><Relationship Id="rId15" Type="http://schemas.openxmlformats.org/officeDocument/2006/relationships/image" Target="../media/image1.png"/><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68.xml"/><Relationship Id="rId12" Type="http://schemas.openxmlformats.org/officeDocument/2006/relationships/slideLayout" Target="../slideLayouts/slideLayout69.xml"/><Relationship Id="rId13" Type="http://schemas.openxmlformats.org/officeDocument/2006/relationships/theme" Target="../theme/theme8.xml"/><Relationship Id="rId14" Type="http://schemas.openxmlformats.org/officeDocument/2006/relationships/image" Target="../media/image1.png"/><Relationship Id="rId1" Type="http://schemas.openxmlformats.org/officeDocument/2006/relationships/slideLayout" Target="../slideLayouts/slideLayout58.xml"/><Relationship Id="rId2" Type="http://schemas.openxmlformats.org/officeDocument/2006/relationships/slideLayout" Target="../slideLayouts/slideLayout59.xml"/><Relationship Id="rId3" Type="http://schemas.openxmlformats.org/officeDocument/2006/relationships/slideLayout" Target="../slideLayouts/slideLayout60.xml"/><Relationship Id="rId4" Type="http://schemas.openxmlformats.org/officeDocument/2006/relationships/slideLayout" Target="../slideLayouts/slideLayout61.xml"/><Relationship Id="rId5" Type="http://schemas.openxmlformats.org/officeDocument/2006/relationships/slideLayout" Target="../slideLayouts/slideLayout62.xml"/><Relationship Id="rId6" Type="http://schemas.openxmlformats.org/officeDocument/2006/relationships/slideLayout" Target="../slideLayouts/slideLayout63.xml"/><Relationship Id="rId7" Type="http://schemas.openxmlformats.org/officeDocument/2006/relationships/slideLayout" Target="../slideLayouts/slideLayout64.xml"/><Relationship Id="rId8" Type="http://schemas.openxmlformats.org/officeDocument/2006/relationships/slideLayout" Target="../slideLayouts/slideLayout65.xml"/><Relationship Id="rId9" Type="http://schemas.openxmlformats.org/officeDocument/2006/relationships/slideLayout" Target="../slideLayouts/slideLayout66.xml"/><Relationship Id="rId10"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5296970"/>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B6C29D55-326C-214B-AB24-39C3D3AAA35E}" type="datetimeFigureOut">
              <a:t>3/20/17</a:t>
            </a:fld>
            <a:endParaRPr lang="en-US"/>
          </a:p>
        </p:txBody>
      </p:sp>
      <p:sp>
        <p:nvSpPr>
          <p:cNvPr id="5" name="Footer Placeholder 4"/>
          <p:cNvSpPr>
            <a:spLocks noGrp="1"/>
          </p:cNvSpPr>
          <p:nvPr>
            <p:ph type="ftr" sz="quarter" idx="3"/>
          </p:nvPr>
        </p:nvSpPr>
        <p:spPr>
          <a:xfrm>
            <a:off x="3124200" y="5296970"/>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296970"/>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F7A08553-D6E4-974D-A004-6910033ACBCB}" type="slidenum">
              <a:t>‹#›</a:t>
            </a:fld>
            <a:endParaRPr lang="en-US"/>
          </a:p>
        </p:txBody>
      </p:sp>
    </p:spTree>
    <p:extLst>
      <p:ext uri="{BB962C8B-B14F-4D97-AF65-F5344CB8AC3E}">
        <p14:creationId xmlns:p14="http://schemas.microsoft.com/office/powerpoint/2010/main" val="29121003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5296970"/>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6D77A5CE-E599-7642-8786-3ADC1D542065}" type="datetimeFigureOut">
              <a:rPr lang="en-US">
                <a:solidFill>
                  <a:prstClr val="black">
                    <a:tint val="75000"/>
                  </a:prstClr>
                </a:solidFill>
                <a:latin typeface="Calibri"/>
              </a:rPr>
              <a:pPr/>
              <a:t>3/20/17</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5296970"/>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5296970"/>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CF1B6B47-DAE1-DD45-923B-491EDDAE67E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451392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13" y="97288"/>
            <a:ext cx="8520599" cy="636332"/>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0" i="0" u="none" strike="noStrike" cap="none">
                <a:solidFill>
                  <a:schemeClr val="dk1"/>
                </a:solidFill>
                <a:latin typeface="Arial"/>
                <a:ea typeface="Arial"/>
                <a:cs typeface="Arial"/>
                <a:sym typeface="Arial"/>
              </a:defRPr>
            </a:lvl1pPr>
            <a:lvl2pPr lvl="1" indent="0">
              <a:spcBef>
                <a:spcPts val="0"/>
              </a:spcBef>
              <a:buClr>
                <a:schemeClr val="dk1"/>
              </a:buClr>
              <a:buFont typeface="Arial"/>
              <a:buNone/>
              <a:defRPr sz="2800">
                <a:solidFill>
                  <a:schemeClr val="dk1"/>
                </a:solidFill>
              </a:defRPr>
            </a:lvl2pPr>
            <a:lvl3pPr lvl="2" indent="0">
              <a:spcBef>
                <a:spcPts val="0"/>
              </a:spcBef>
              <a:buClr>
                <a:schemeClr val="dk1"/>
              </a:buClr>
              <a:buFont typeface="Arial"/>
              <a:buNone/>
              <a:defRPr sz="2800">
                <a:solidFill>
                  <a:schemeClr val="dk1"/>
                </a:solidFill>
              </a:defRPr>
            </a:lvl3pPr>
            <a:lvl4pPr lvl="3" indent="0">
              <a:spcBef>
                <a:spcPts val="0"/>
              </a:spcBef>
              <a:buClr>
                <a:schemeClr val="dk1"/>
              </a:buClr>
              <a:buFont typeface="Arial"/>
              <a:buNone/>
              <a:defRPr sz="2800">
                <a:solidFill>
                  <a:schemeClr val="dk1"/>
                </a:solidFill>
              </a:defRPr>
            </a:lvl4pPr>
            <a:lvl5pPr lvl="4" indent="0">
              <a:spcBef>
                <a:spcPts val="0"/>
              </a:spcBef>
              <a:buClr>
                <a:schemeClr val="dk1"/>
              </a:buClr>
              <a:buFont typeface="Arial"/>
              <a:buNone/>
              <a:defRPr sz="2800">
                <a:solidFill>
                  <a:schemeClr val="dk1"/>
                </a:solidFill>
              </a:defRPr>
            </a:lvl5pPr>
            <a:lvl6pPr lvl="5" indent="0">
              <a:spcBef>
                <a:spcPts val="0"/>
              </a:spcBef>
              <a:buClr>
                <a:schemeClr val="dk1"/>
              </a:buClr>
              <a:buFont typeface="Arial"/>
              <a:buNone/>
              <a:defRPr sz="2800">
                <a:solidFill>
                  <a:schemeClr val="dk1"/>
                </a:solidFill>
              </a:defRPr>
            </a:lvl6pPr>
            <a:lvl7pPr lvl="6" indent="0">
              <a:spcBef>
                <a:spcPts val="0"/>
              </a:spcBef>
              <a:buClr>
                <a:schemeClr val="dk1"/>
              </a:buClr>
              <a:buFont typeface="Arial"/>
              <a:buNone/>
              <a:defRPr sz="2800">
                <a:solidFill>
                  <a:schemeClr val="dk1"/>
                </a:solidFill>
              </a:defRPr>
            </a:lvl7pPr>
            <a:lvl8pPr lvl="7" indent="0">
              <a:spcBef>
                <a:spcPts val="0"/>
              </a:spcBef>
              <a:buClr>
                <a:schemeClr val="dk1"/>
              </a:buClr>
              <a:buFont typeface="Arial"/>
              <a:buNone/>
              <a:defRPr sz="2800">
                <a:solidFill>
                  <a:schemeClr val="dk1"/>
                </a:solidFill>
              </a:defRPr>
            </a:lvl8pPr>
            <a:lvl9pPr lvl="8" indent="0">
              <a:spcBef>
                <a:spcPts val="0"/>
              </a:spcBef>
              <a:buClr>
                <a:schemeClr val="dk1"/>
              </a:buClr>
              <a:buFont typeface="Arial"/>
              <a:buNone/>
              <a:defRPr sz="2800">
                <a:solidFill>
                  <a:schemeClr val="dk1"/>
                </a:solidFill>
              </a:defRPr>
            </a:lvl9pPr>
          </a:lstStyle>
          <a:p>
            <a:endParaRPr/>
          </a:p>
        </p:txBody>
      </p:sp>
      <p:sp>
        <p:nvSpPr>
          <p:cNvPr id="7" name="Shape 7"/>
          <p:cNvSpPr txBox="1">
            <a:spLocks noGrp="1"/>
          </p:cNvSpPr>
          <p:nvPr>
            <p:ph type="body" idx="1"/>
          </p:nvPr>
        </p:nvSpPr>
        <p:spPr>
          <a:xfrm>
            <a:off x="311713" y="1280528"/>
            <a:ext cx="8520599" cy="37960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Arial"/>
              <a:buNone/>
              <a:defRPr sz="1800" b="0" i="0" u="none" strike="noStrike" cap="none">
                <a:solidFill>
                  <a:schemeClr val="dk2"/>
                </a:solidFill>
                <a:latin typeface="Arial"/>
                <a:ea typeface="Arial"/>
                <a:cs typeface="Arial"/>
                <a:sym typeface="Arial"/>
              </a:defRPr>
            </a:lvl1pPr>
            <a:lvl2pPr marL="457200" marR="0" lvl="1"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2pPr>
            <a:lvl3pPr marL="914400" marR="0" lvl="2"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3pPr>
            <a:lvl4pPr marL="1371600" marR="0" lvl="3"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4pPr>
            <a:lvl5pPr marL="1828800" marR="0" lvl="4"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5pPr>
            <a:lvl6pPr marL="2286000" marR="0" lvl="5"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6pPr>
            <a:lvl7pPr marL="2743200" marR="0" lvl="6"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7pPr>
            <a:lvl8pPr marL="3200400" marR="0" lvl="7"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8pPr>
            <a:lvl9pPr marL="3657600" marR="0" lvl="8" indent="0" algn="l" rtl="0">
              <a:lnSpc>
                <a:spcPct val="115000"/>
              </a:lnSpc>
              <a:spcBef>
                <a:spcPts val="0"/>
              </a:spcBef>
              <a:spcAft>
                <a:spcPts val="1600"/>
              </a:spcAft>
              <a:buClr>
                <a:schemeClr val="dk2"/>
              </a:buClr>
              <a:buFont typeface="Arial"/>
              <a:buNone/>
              <a:defRPr sz="1400" b="0" i="0" u="none" strike="noStrike" cap="none">
                <a:solidFill>
                  <a:schemeClr val="dk2"/>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8472478" y="5181351"/>
            <a:ext cx="548699" cy="437333"/>
          </a:xfrm>
          <a:prstGeom prst="rect">
            <a:avLst/>
          </a:prstGeom>
          <a:noFill/>
          <a:ln>
            <a:noFill/>
          </a:ln>
        </p:spPr>
        <p:txBody>
          <a:bodyPr lIns="91425" tIns="91425" rIns="91425" bIns="91425" anchor="ctr" anchorCtr="0">
            <a:noAutofit/>
          </a:bodyPr>
          <a:lstStyle/>
          <a:p>
            <a:pPr algn="r" defTabSz="914400">
              <a:buClr>
                <a:srgbClr val="595959"/>
              </a:buClr>
              <a:buSzPct val="25000"/>
              <a:buFont typeface="Arial"/>
              <a:buNone/>
            </a:pPr>
            <a:fld id="{00000000-1234-1234-1234-123412341234}" type="slidenum">
              <a:rPr lang="en-US" sz="1000" kern="0">
                <a:solidFill>
                  <a:srgbClr val="595959"/>
                </a:solidFill>
                <a:latin typeface="Arial"/>
                <a:ea typeface="Arial"/>
                <a:cs typeface="Arial"/>
                <a:sym typeface="Arial"/>
              </a:rPr>
              <a:pPr algn="r" defTabSz="914400">
                <a:buClr>
                  <a:srgbClr val="595959"/>
                </a:buClr>
                <a:buSzPct val="25000"/>
                <a:buFont typeface="Arial"/>
                <a:buNone/>
              </a:pPr>
              <a:t>‹#›</a:t>
            </a:fld>
            <a:endParaRPr lang="en-US" sz="1000" kern="0">
              <a:solidFill>
                <a:srgbClr val="595959"/>
              </a:solidFill>
              <a:latin typeface="Arial"/>
              <a:ea typeface="Arial"/>
              <a:cs typeface="Arial"/>
              <a:sym typeface="Arial"/>
            </a:endParaRPr>
          </a:p>
        </p:txBody>
      </p:sp>
      <p:sp>
        <p:nvSpPr>
          <p:cNvPr id="9" name="Shape 9"/>
          <p:cNvSpPr/>
          <p:nvPr/>
        </p:nvSpPr>
        <p:spPr>
          <a:xfrm>
            <a:off x="0" y="5"/>
            <a:ext cx="9144000" cy="836212"/>
          </a:xfrm>
          <a:prstGeom prst="rect">
            <a:avLst/>
          </a:prstGeom>
          <a:solidFill>
            <a:srgbClr val="007EC4"/>
          </a:solidFill>
          <a:ln>
            <a:noFill/>
          </a:ln>
        </p:spPr>
        <p:txBody>
          <a:bodyPr lIns="91425" tIns="91425" rIns="91425" bIns="91425" anchor="ctr" anchorCtr="0">
            <a:noAutofit/>
          </a:bodyPr>
          <a:lstStyle/>
          <a:p>
            <a:pPr defTabSz="914400">
              <a:buClr>
                <a:srgbClr val="000000"/>
              </a:buClr>
              <a:buFont typeface="Arial"/>
              <a:buNone/>
            </a:pPr>
            <a:endParaRPr sz="1400" kern="0">
              <a:solidFill>
                <a:srgbClr val="000000"/>
              </a:solidFill>
              <a:latin typeface="Arial"/>
              <a:ea typeface="Arial"/>
              <a:cs typeface="Arial"/>
              <a:sym typeface="Arial"/>
            </a:endParaRPr>
          </a:p>
        </p:txBody>
      </p:sp>
      <p:pic>
        <p:nvPicPr>
          <p:cNvPr id="10" name="Shape 10"/>
          <p:cNvPicPr preferRelativeResize="0"/>
          <p:nvPr/>
        </p:nvPicPr>
        <p:blipFill rotWithShape="1">
          <a:blip r:embed="rId4">
            <a:alphaModFix/>
          </a:blip>
          <a:srcRect/>
          <a:stretch/>
        </p:blipFill>
        <p:spPr>
          <a:xfrm>
            <a:off x="8472463" y="122578"/>
            <a:ext cx="548699" cy="609666"/>
          </a:xfrm>
          <a:prstGeom prst="rect">
            <a:avLst/>
          </a:prstGeom>
          <a:noFill/>
          <a:ln>
            <a:noFill/>
          </a:ln>
        </p:spPr>
      </p:pic>
    </p:spTree>
    <p:extLst>
      <p:ext uri="{BB962C8B-B14F-4D97-AF65-F5344CB8AC3E}">
        <p14:creationId xmlns:p14="http://schemas.microsoft.com/office/powerpoint/2010/main" val="496779476"/>
      </p:ext>
    </p:extLst>
  </p:cSld>
  <p:clrMap bg1="lt1" tx1="dk1" bg2="dk2" tx2="lt2" accent1="accent1" accent2="accent2" accent3="accent3" accent4="accent4" accent5="accent5" accent6="accent6" hlink="hlink" folHlink="folHlink"/>
  <p:sldLayoutIdLst>
    <p:sldLayoutId id="2147483673" r:id="rId1"/>
    <p:sldLayoutId id="2147483675"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0"/>
        <p:cNvGrpSpPr/>
        <p:nvPr/>
      </p:nvGrpSpPr>
      <p:grpSpPr>
        <a:xfrm>
          <a:off x="0" y="0"/>
          <a:ext cx="0" cy="0"/>
          <a:chOff x="0" y="0"/>
          <a:chExt cx="0" cy="0"/>
        </a:xfrm>
      </p:grpSpPr>
      <p:sp>
        <p:nvSpPr>
          <p:cNvPr id="181" name="Shape 181"/>
          <p:cNvSpPr txBox="1">
            <a:spLocks noGrp="1"/>
          </p:cNvSpPr>
          <p:nvPr>
            <p:ph type="title"/>
          </p:nvPr>
        </p:nvSpPr>
        <p:spPr>
          <a:xfrm>
            <a:off x="377775" y="3"/>
            <a:ext cx="8229600" cy="952667"/>
          </a:xfrm>
          <a:prstGeom prst="rect">
            <a:avLst/>
          </a:prstGeom>
          <a:noFill/>
          <a:ln>
            <a:noFill/>
          </a:ln>
        </p:spPr>
        <p:txBody>
          <a:bodyPr lIns="91399" tIns="91399" rIns="91399" bIns="91399" anchor="b" anchorCtr="0"/>
          <a:lstStyle>
            <a:lvl1pPr rtl="0">
              <a:spcBef>
                <a:spcPts val="0"/>
              </a:spcBef>
              <a:buClr>
                <a:srgbClr val="85200C"/>
              </a:buClr>
              <a:buSzPct val="100000"/>
              <a:buNone/>
              <a:defRPr sz="3600" b="1">
                <a:solidFill>
                  <a:srgbClr val="85200C"/>
                </a:solidFill>
              </a:defRPr>
            </a:lvl1pPr>
            <a:lvl2pPr rtl="0">
              <a:spcBef>
                <a:spcPts val="0"/>
              </a:spcBef>
              <a:buClr>
                <a:srgbClr val="85200C"/>
              </a:buClr>
              <a:buSzPct val="100000"/>
              <a:buNone/>
              <a:defRPr sz="3600" b="1">
                <a:solidFill>
                  <a:srgbClr val="85200C"/>
                </a:solidFill>
              </a:defRPr>
            </a:lvl2pPr>
            <a:lvl3pPr rtl="0">
              <a:spcBef>
                <a:spcPts val="0"/>
              </a:spcBef>
              <a:buClr>
                <a:srgbClr val="85200C"/>
              </a:buClr>
              <a:buSzPct val="100000"/>
              <a:buNone/>
              <a:defRPr sz="3600" b="1">
                <a:solidFill>
                  <a:srgbClr val="85200C"/>
                </a:solidFill>
              </a:defRPr>
            </a:lvl3pPr>
            <a:lvl4pPr rtl="0">
              <a:spcBef>
                <a:spcPts val="0"/>
              </a:spcBef>
              <a:buClr>
                <a:srgbClr val="85200C"/>
              </a:buClr>
              <a:buSzPct val="100000"/>
              <a:buNone/>
              <a:defRPr sz="3600" b="1">
                <a:solidFill>
                  <a:srgbClr val="85200C"/>
                </a:solidFill>
              </a:defRPr>
            </a:lvl4pPr>
            <a:lvl5pPr rtl="0">
              <a:spcBef>
                <a:spcPts val="0"/>
              </a:spcBef>
              <a:buClr>
                <a:srgbClr val="85200C"/>
              </a:buClr>
              <a:buSzPct val="100000"/>
              <a:buNone/>
              <a:defRPr sz="3600" b="1">
                <a:solidFill>
                  <a:srgbClr val="85200C"/>
                </a:solidFill>
              </a:defRPr>
            </a:lvl5pPr>
            <a:lvl6pPr rtl="0">
              <a:spcBef>
                <a:spcPts val="0"/>
              </a:spcBef>
              <a:buClr>
                <a:srgbClr val="85200C"/>
              </a:buClr>
              <a:buSzPct val="100000"/>
              <a:buNone/>
              <a:defRPr sz="3600" b="1">
                <a:solidFill>
                  <a:srgbClr val="85200C"/>
                </a:solidFill>
              </a:defRPr>
            </a:lvl6pPr>
            <a:lvl7pPr rtl="0">
              <a:spcBef>
                <a:spcPts val="0"/>
              </a:spcBef>
              <a:buClr>
                <a:srgbClr val="85200C"/>
              </a:buClr>
              <a:buSzPct val="100000"/>
              <a:buNone/>
              <a:defRPr sz="3600" b="1">
                <a:solidFill>
                  <a:srgbClr val="85200C"/>
                </a:solidFill>
              </a:defRPr>
            </a:lvl7pPr>
            <a:lvl8pPr rtl="0">
              <a:spcBef>
                <a:spcPts val="0"/>
              </a:spcBef>
              <a:buClr>
                <a:srgbClr val="85200C"/>
              </a:buClr>
              <a:buSzPct val="100000"/>
              <a:buNone/>
              <a:defRPr sz="3600" b="1">
                <a:solidFill>
                  <a:srgbClr val="85200C"/>
                </a:solidFill>
              </a:defRPr>
            </a:lvl8pPr>
            <a:lvl9pPr rtl="0">
              <a:spcBef>
                <a:spcPts val="0"/>
              </a:spcBef>
              <a:buClr>
                <a:srgbClr val="85200C"/>
              </a:buClr>
              <a:buSzPct val="100000"/>
              <a:buNone/>
              <a:defRPr sz="3600" b="1">
                <a:solidFill>
                  <a:srgbClr val="85200C"/>
                </a:solidFill>
              </a:defRPr>
            </a:lvl9pPr>
          </a:lstStyle>
          <a:p>
            <a:r>
              <a:rPr lang="en-US"/>
              <a:t>ss</a:t>
            </a:r>
            <a:endParaRPr/>
          </a:p>
        </p:txBody>
      </p:sp>
      <p:sp>
        <p:nvSpPr>
          <p:cNvPr id="182" name="Shape 182"/>
          <p:cNvSpPr txBox="1">
            <a:spLocks noGrp="1"/>
          </p:cNvSpPr>
          <p:nvPr>
            <p:ph type="body" idx="1"/>
          </p:nvPr>
        </p:nvSpPr>
        <p:spPr>
          <a:xfrm>
            <a:off x="457200" y="844805"/>
            <a:ext cx="8229600" cy="4432667"/>
          </a:xfrm>
          <a:prstGeom prst="rect">
            <a:avLst/>
          </a:prstGeom>
          <a:noFill/>
          <a:ln>
            <a:noFill/>
          </a:ln>
        </p:spPr>
        <p:txBody>
          <a:bodyPr lIns="91399" tIns="91399" rIns="91399" bIns="91399" anchor="t" anchorCtr="0"/>
          <a:lstStyle>
            <a:lvl1pPr rtl="0">
              <a:spcBef>
                <a:spcPts val="600"/>
              </a:spcBef>
              <a:buClr>
                <a:schemeClr val="dk1"/>
              </a:buClr>
              <a:buSzPct val="100000"/>
              <a:defRPr sz="3200">
                <a:solidFill>
                  <a:schemeClr val="dk1"/>
                </a:solidFill>
              </a:defRPr>
            </a:lvl1pPr>
            <a:lvl2pPr rtl="0">
              <a:spcBef>
                <a:spcPts val="480"/>
              </a:spcBef>
              <a:buClr>
                <a:schemeClr val="dk1"/>
              </a:buClr>
              <a:buSzPct val="100000"/>
              <a:defRPr sz="2800">
                <a:solidFill>
                  <a:schemeClr val="dk1"/>
                </a:solidFill>
              </a:defRPr>
            </a:lvl2pPr>
            <a:lvl3pPr rtl="0">
              <a:spcBef>
                <a:spcPts val="480"/>
              </a:spcBef>
              <a:buClr>
                <a:schemeClr val="dk1"/>
              </a:buClr>
              <a:buSzPct val="100000"/>
              <a:defRPr sz="2400">
                <a:solidFill>
                  <a:schemeClr val="dk1"/>
                </a:solidFill>
              </a:defRPr>
            </a:lvl3pPr>
            <a:lvl4pPr rtl="0">
              <a:spcBef>
                <a:spcPts val="360"/>
              </a:spcBef>
              <a:buClr>
                <a:schemeClr val="dk1"/>
              </a:buClr>
              <a:buSzPct val="100000"/>
              <a:defRPr sz="2200">
                <a:solidFill>
                  <a:schemeClr val="dk1"/>
                </a:solidFill>
              </a:defRPr>
            </a:lvl4pPr>
            <a:lvl5pPr rtl="0">
              <a:spcBef>
                <a:spcPts val="360"/>
              </a:spcBef>
              <a:buClr>
                <a:schemeClr val="dk1"/>
              </a:buClr>
              <a:buSzPct val="100000"/>
              <a:defRPr sz="2000">
                <a:solidFill>
                  <a:schemeClr val="dk1"/>
                </a:solidFill>
              </a:defRPr>
            </a:lvl5pPr>
            <a:lvl6pPr rtl="0">
              <a:spcBef>
                <a:spcPts val="360"/>
              </a:spcBef>
              <a:buClr>
                <a:schemeClr val="dk1"/>
              </a:buClr>
              <a:buSzPct val="100000"/>
              <a:defRPr sz="1800">
                <a:solidFill>
                  <a:schemeClr val="dk1"/>
                </a:solidFill>
              </a:defRPr>
            </a:lvl6pPr>
            <a:lvl7pPr rtl="0">
              <a:spcBef>
                <a:spcPts val="360"/>
              </a:spcBef>
              <a:buClr>
                <a:schemeClr val="dk1"/>
              </a:buClr>
              <a:buSzPct val="100000"/>
              <a:defRPr sz="1800">
                <a:solidFill>
                  <a:schemeClr val="dk1"/>
                </a:solidFill>
              </a:defRPr>
            </a:lvl7pPr>
            <a:lvl8pPr rtl="0">
              <a:spcBef>
                <a:spcPts val="360"/>
              </a:spcBef>
              <a:buClr>
                <a:schemeClr val="dk1"/>
              </a:buClr>
              <a:buSzPct val="100000"/>
              <a:defRPr sz="1800">
                <a:solidFill>
                  <a:schemeClr val="dk1"/>
                </a:solidFill>
              </a:defRPr>
            </a:lvl8pPr>
            <a:lvl9pPr rtl="0">
              <a:spcBef>
                <a:spcPts val="360"/>
              </a:spcBef>
              <a:buClr>
                <a:schemeClr val="dk1"/>
              </a:buClr>
              <a:buSzPct val="100000"/>
              <a:defRPr sz="1800">
                <a:solidFill>
                  <a:schemeClr val="dk1"/>
                </a:solidFill>
              </a:defRPr>
            </a:lvl9pPr>
          </a:lstStyle>
          <a:p>
            <a:endParaRPr/>
          </a:p>
        </p:txBody>
      </p:sp>
      <p:sp>
        <p:nvSpPr>
          <p:cNvPr id="183" name="Shape 183"/>
          <p:cNvSpPr txBox="1">
            <a:spLocks noGrp="1"/>
          </p:cNvSpPr>
          <p:nvPr>
            <p:ph type="sldNum" idx="12"/>
          </p:nvPr>
        </p:nvSpPr>
        <p:spPr>
          <a:xfrm>
            <a:off x="8556859" y="5277611"/>
            <a:ext cx="548699" cy="437333"/>
          </a:xfrm>
          <a:prstGeom prst="rect">
            <a:avLst/>
          </a:prstGeom>
          <a:noFill/>
          <a:ln>
            <a:noFill/>
          </a:ln>
        </p:spPr>
        <p:txBody>
          <a:bodyPr lIns="91399" tIns="91399" rIns="91399" bIns="91399" anchor="ctr" anchorCtr="0">
            <a:noAutofit/>
          </a:bodyPr>
          <a:lstStyle>
            <a:lvl1pPr algn="r" rtl="0">
              <a:spcBef>
                <a:spcPts val="0"/>
              </a:spcBef>
              <a:buNone/>
              <a:defRPr sz="1300">
                <a:solidFill>
                  <a:schemeClr val="dk1"/>
                </a:solidFill>
              </a:defRPr>
            </a:lvl1pPr>
          </a:lstStyle>
          <a:p>
            <a:pPr defTabSz="914118"/>
            <a:fld id="{00000000-1234-1234-1234-123412341234}" type="slidenum">
              <a:rPr lang="en-US" kern="0" smtClean="0">
                <a:solidFill>
                  <a:srgbClr val="000000"/>
                </a:solidFill>
                <a:latin typeface="Arial"/>
                <a:ea typeface="Arial"/>
                <a:cs typeface="Arial"/>
                <a:sym typeface="Arial"/>
                <a:rtl val="0"/>
              </a:rPr>
              <a:pPr defTabSz="914118"/>
              <a:t>‹#›</a:t>
            </a:fld>
            <a:endParaRPr lang="en-US" kern="0" dirty="0">
              <a:solidFill>
                <a:srgbClr val="000000"/>
              </a:solidFill>
              <a:latin typeface="Arial"/>
              <a:ea typeface="Arial"/>
              <a:cs typeface="Arial"/>
              <a:sym typeface="Arial"/>
              <a:rtl val="0"/>
            </a:endParaRPr>
          </a:p>
        </p:txBody>
      </p:sp>
    </p:spTree>
    <p:extLst>
      <p:ext uri="{BB962C8B-B14F-4D97-AF65-F5344CB8AC3E}">
        <p14:creationId xmlns:p14="http://schemas.microsoft.com/office/powerpoint/2010/main" val="1350505295"/>
      </p:ext>
    </p:extLst>
  </p:cSld>
  <p:clrMap bg1="lt1" tx1="dk1" bg2="dk2" tx2="lt2" accent1="accent1" accent2="accent2" accent3="accent3" accent4="accent4" accent5="accent5" accent6="accent6" hlink="hlink" folHlink="folHlink"/>
  <p:sldLayoutIdLst>
    <p:sldLayoutId id="2147483677" r:id="rId1"/>
    <p:sldLayoutId id="2147483678" r:id="rId2"/>
    <p:sldLayoutId id="2147483680" r:id="rId3"/>
  </p:sldLayoutIdLst>
  <p:hf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3200" b="0" i="0" u="none" strike="noStrike" cap="none" baseline="0">
          <a:solidFill>
            <a:schemeClr val="bg1"/>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0"/>
        <p:cNvGrpSpPr/>
        <p:nvPr/>
      </p:nvGrpSpPr>
      <p:grpSpPr>
        <a:xfrm>
          <a:off x="0" y="0"/>
          <a:ext cx="0" cy="0"/>
          <a:chOff x="0" y="0"/>
          <a:chExt cx="0" cy="0"/>
        </a:xfrm>
      </p:grpSpPr>
      <p:sp>
        <p:nvSpPr>
          <p:cNvPr id="181" name="Shape 181"/>
          <p:cNvSpPr txBox="1">
            <a:spLocks noGrp="1"/>
          </p:cNvSpPr>
          <p:nvPr>
            <p:ph type="title"/>
          </p:nvPr>
        </p:nvSpPr>
        <p:spPr>
          <a:xfrm>
            <a:off x="377775" y="3"/>
            <a:ext cx="8229600" cy="952667"/>
          </a:xfrm>
          <a:prstGeom prst="rect">
            <a:avLst/>
          </a:prstGeom>
          <a:noFill/>
          <a:ln>
            <a:noFill/>
          </a:ln>
        </p:spPr>
        <p:txBody>
          <a:bodyPr lIns="91399" tIns="91399" rIns="91399" bIns="91399" anchor="b" anchorCtr="0"/>
          <a:lstStyle>
            <a:lvl1pPr rtl="0">
              <a:spcBef>
                <a:spcPts val="0"/>
              </a:spcBef>
              <a:buClr>
                <a:srgbClr val="85200C"/>
              </a:buClr>
              <a:buSzPct val="100000"/>
              <a:buNone/>
              <a:defRPr sz="3600" b="1">
                <a:solidFill>
                  <a:srgbClr val="85200C"/>
                </a:solidFill>
              </a:defRPr>
            </a:lvl1pPr>
            <a:lvl2pPr rtl="0">
              <a:spcBef>
                <a:spcPts val="0"/>
              </a:spcBef>
              <a:buClr>
                <a:srgbClr val="85200C"/>
              </a:buClr>
              <a:buSzPct val="100000"/>
              <a:buNone/>
              <a:defRPr sz="3600" b="1">
                <a:solidFill>
                  <a:srgbClr val="85200C"/>
                </a:solidFill>
              </a:defRPr>
            </a:lvl2pPr>
            <a:lvl3pPr rtl="0">
              <a:spcBef>
                <a:spcPts val="0"/>
              </a:spcBef>
              <a:buClr>
                <a:srgbClr val="85200C"/>
              </a:buClr>
              <a:buSzPct val="100000"/>
              <a:buNone/>
              <a:defRPr sz="3600" b="1">
                <a:solidFill>
                  <a:srgbClr val="85200C"/>
                </a:solidFill>
              </a:defRPr>
            </a:lvl3pPr>
            <a:lvl4pPr rtl="0">
              <a:spcBef>
                <a:spcPts val="0"/>
              </a:spcBef>
              <a:buClr>
                <a:srgbClr val="85200C"/>
              </a:buClr>
              <a:buSzPct val="100000"/>
              <a:buNone/>
              <a:defRPr sz="3600" b="1">
                <a:solidFill>
                  <a:srgbClr val="85200C"/>
                </a:solidFill>
              </a:defRPr>
            </a:lvl4pPr>
            <a:lvl5pPr rtl="0">
              <a:spcBef>
                <a:spcPts val="0"/>
              </a:spcBef>
              <a:buClr>
                <a:srgbClr val="85200C"/>
              </a:buClr>
              <a:buSzPct val="100000"/>
              <a:buNone/>
              <a:defRPr sz="3600" b="1">
                <a:solidFill>
                  <a:srgbClr val="85200C"/>
                </a:solidFill>
              </a:defRPr>
            </a:lvl5pPr>
            <a:lvl6pPr rtl="0">
              <a:spcBef>
                <a:spcPts val="0"/>
              </a:spcBef>
              <a:buClr>
                <a:srgbClr val="85200C"/>
              </a:buClr>
              <a:buSzPct val="100000"/>
              <a:buNone/>
              <a:defRPr sz="3600" b="1">
                <a:solidFill>
                  <a:srgbClr val="85200C"/>
                </a:solidFill>
              </a:defRPr>
            </a:lvl6pPr>
            <a:lvl7pPr rtl="0">
              <a:spcBef>
                <a:spcPts val="0"/>
              </a:spcBef>
              <a:buClr>
                <a:srgbClr val="85200C"/>
              </a:buClr>
              <a:buSzPct val="100000"/>
              <a:buNone/>
              <a:defRPr sz="3600" b="1">
                <a:solidFill>
                  <a:srgbClr val="85200C"/>
                </a:solidFill>
              </a:defRPr>
            </a:lvl7pPr>
            <a:lvl8pPr rtl="0">
              <a:spcBef>
                <a:spcPts val="0"/>
              </a:spcBef>
              <a:buClr>
                <a:srgbClr val="85200C"/>
              </a:buClr>
              <a:buSzPct val="100000"/>
              <a:buNone/>
              <a:defRPr sz="3600" b="1">
                <a:solidFill>
                  <a:srgbClr val="85200C"/>
                </a:solidFill>
              </a:defRPr>
            </a:lvl8pPr>
            <a:lvl9pPr rtl="0">
              <a:spcBef>
                <a:spcPts val="0"/>
              </a:spcBef>
              <a:buClr>
                <a:srgbClr val="85200C"/>
              </a:buClr>
              <a:buSzPct val="100000"/>
              <a:buNone/>
              <a:defRPr sz="3600" b="1">
                <a:solidFill>
                  <a:srgbClr val="85200C"/>
                </a:solidFill>
              </a:defRPr>
            </a:lvl9pPr>
          </a:lstStyle>
          <a:p>
            <a:r>
              <a:rPr lang="en-US"/>
              <a:t>ss</a:t>
            </a:r>
            <a:endParaRPr/>
          </a:p>
        </p:txBody>
      </p:sp>
      <p:sp>
        <p:nvSpPr>
          <p:cNvPr id="182" name="Shape 182"/>
          <p:cNvSpPr txBox="1">
            <a:spLocks noGrp="1"/>
          </p:cNvSpPr>
          <p:nvPr>
            <p:ph type="body" idx="1"/>
          </p:nvPr>
        </p:nvSpPr>
        <p:spPr>
          <a:xfrm>
            <a:off x="457200" y="844805"/>
            <a:ext cx="8229600" cy="4432667"/>
          </a:xfrm>
          <a:prstGeom prst="rect">
            <a:avLst/>
          </a:prstGeom>
          <a:noFill/>
          <a:ln>
            <a:noFill/>
          </a:ln>
        </p:spPr>
        <p:txBody>
          <a:bodyPr lIns="91399" tIns="91399" rIns="91399" bIns="91399" anchor="t" anchorCtr="0"/>
          <a:lstStyle>
            <a:lvl1pPr rtl="0">
              <a:spcBef>
                <a:spcPts val="600"/>
              </a:spcBef>
              <a:buClr>
                <a:schemeClr val="dk1"/>
              </a:buClr>
              <a:buSzPct val="100000"/>
              <a:defRPr sz="3200">
                <a:solidFill>
                  <a:schemeClr val="dk1"/>
                </a:solidFill>
              </a:defRPr>
            </a:lvl1pPr>
            <a:lvl2pPr rtl="0">
              <a:spcBef>
                <a:spcPts val="480"/>
              </a:spcBef>
              <a:buClr>
                <a:schemeClr val="dk1"/>
              </a:buClr>
              <a:buSzPct val="100000"/>
              <a:defRPr sz="2800">
                <a:solidFill>
                  <a:schemeClr val="dk1"/>
                </a:solidFill>
              </a:defRPr>
            </a:lvl2pPr>
            <a:lvl3pPr rtl="0">
              <a:spcBef>
                <a:spcPts val="480"/>
              </a:spcBef>
              <a:buClr>
                <a:schemeClr val="dk1"/>
              </a:buClr>
              <a:buSzPct val="100000"/>
              <a:defRPr sz="2400">
                <a:solidFill>
                  <a:schemeClr val="dk1"/>
                </a:solidFill>
              </a:defRPr>
            </a:lvl3pPr>
            <a:lvl4pPr rtl="0">
              <a:spcBef>
                <a:spcPts val="360"/>
              </a:spcBef>
              <a:buClr>
                <a:schemeClr val="dk1"/>
              </a:buClr>
              <a:buSzPct val="100000"/>
              <a:defRPr sz="2200">
                <a:solidFill>
                  <a:schemeClr val="dk1"/>
                </a:solidFill>
              </a:defRPr>
            </a:lvl4pPr>
            <a:lvl5pPr rtl="0">
              <a:spcBef>
                <a:spcPts val="360"/>
              </a:spcBef>
              <a:buClr>
                <a:schemeClr val="dk1"/>
              </a:buClr>
              <a:buSzPct val="100000"/>
              <a:defRPr sz="2000">
                <a:solidFill>
                  <a:schemeClr val="dk1"/>
                </a:solidFill>
              </a:defRPr>
            </a:lvl5pPr>
            <a:lvl6pPr rtl="0">
              <a:spcBef>
                <a:spcPts val="360"/>
              </a:spcBef>
              <a:buClr>
                <a:schemeClr val="dk1"/>
              </a:buClr>
              <a:buSzPct val="100000"/>
              <a:defRPr sz="1800">
                <a:solidFill>
                  <a:schemeClr val="dk1"/>
                </a:solidFill>
              </a:defRPr>
            </a:lvl6pPr>
            <a:lvl7pPr rtl="0">
              <a:spcBef>
                <a:spcPts val="360"/>
              </a:spcBef>
              <a:buClr>
                <a:schemeClr val="dk1"/>
              </a:buClr>
              <a:buSzPct val="100000"/>
              <a:defRPr sz="1800">
                <a:solidFill>
                  <a:schemeClr val="dk1"/>
                </a:solidFill>
              </a:defRPr>
            </a:lvl7pPr>
            <a:lvl8pPr rtl="0">
              <a:spcBef>
                <a:spcPts val="360"/>
              </a:spcBef>
              <a:buClr>
                <a:schemeClr val="dk1"/>
              </a:buClr>
              <a:buSzPct val="100000"/>
              <a:defRPr sz="1800">
                <a:solidFill>
                  <a:schemeClr val="dk1"/>
                </a:solidFill>
              </a:defRPr>
            </a:lvl8pPr>
            <a:lvl9pPr rtl="0">
              <a:spcBef>
                <a:spcPts val="360"/>
              </a:spcBef>
              <a:buClr>
                <a:schemeClr val="dk1"/>
              </a:buClr>
              <a:buSzPct val="100000"/>
              <a:defRPr sz="1800">
                <a:solidFill>
                  <a:schemeClr val="dk1"/>
                </a:solidFill>
              </a:defRPr>
            </a:lvl9pPr>
          </a:lstStyle>
          <a:p>
            <a:endParaRPr/>
          </a:p>
        </p:txBody>
      </p:sp>
      <p:sp>
        <p:nvSpPr>
          <p:cNvPr id="183" name="Shape 183"/>
          <p:cNvSpPr txBox="1">
            <a:spLocks noGrp="1"/>
          </p:cNvSpPr>
          <p:nvPr>
            <p:ph type="sldNum" idx="12"/>
          </p:nvPr>
        </p:nvSpPr>
        <p:spPr>
          <a:xfrm>
            <a:off x="8556857" y="5277611"/>
            <a:ext cx="548699" cy="437333"/>
          </a:xfrm>
          <a:prstGeom prst="rect">
            <a:avLst/>
          </a:prstGeom>
          <a:noFill/>
          <a:ln>
            <a:noFill/>
          </a:ln>
        </p:spPr>
        <p:txBody>
          <a:bodyPr lIns="91399" tIns="91399" rIns="91399" bIns="91399" anchor="ctr" anchorCtr="0">
            <a:noAutofit/>
          </a:bodyPr>
          <a:lstStyle>
            <a:lvl1pPr algn="r" rtl="0">
              <a:spcBef>
                <a:spcPts val="0"/>
              </a:spcBef>
              <a:buNone/>
              <a:defRPr sz="1300">
                <a:solidFill>
                  <a:schemeClr val="dk1"/>
                </a:solidFill>
              </a:defRPr>
            </a:lvl1pPr>
          </a:lstStyle>
          <a:p>
            <a:pPr defTabSz="914118"/>
            <a:fld id="{00000000-1234-1234-1234-123412341234}" type="slidenum">
              <a:rPr lang="en-US" kern="0" smtClean="0">
                <a:solidFill>
                  <a:srgbClr val="000000"/>
                </a:solidFill>
                <a:latin typeface="Arial"/>
                <a:ea typeface="Arial"/>
                <a:cs typeface="Arial"/>
                <a:sym typeface="Arial"/>
                <a:rtl val="0"/>
              </a:rPr>
              <a:pPr defTabSz="914118"/>
              <a:t>‹#›</a:t>
            </a:fld>
            <a:endParaRPr lang="en-US" kern="0" dirty="0">
              <a:solidFill>
                <a:srgbClr val="000000"/>
              </a:solidFill>
              <a:latin typeface="Arial"/>
              <a:ea typeface="Arial"/>
              <a:cs typeface="Arial"/>
              <a:sym typeface="Arial"/>
              <a:rtl val="0"/>
            </a:endParaRPr>
          </a:p>
        </p:txBody>
      </p:sp>
    </p:spTree>
    <p:extLst>
      <p:ext uri="{BB962C8B-B14F-4D97-AF65-F5344CB8AC3E}">
        <p14:creationId xmlns:p14="http://schemas.microsoft.com/office/powerpoint/2010/main" val="3143180646"/>
      </p:ext>
    </p:extLst>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Lst>
  <p:hf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3200" b="0" i="0" u="none" strike="noStrike" cap="none" baseline="0">
          <a:solidFill>
            <a:schemeClr val="bg1"/>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hape 22"/>
          <p:cNvSpPr/>
          <p:nvPr/>
        </p:nvSpPr>
        <p:spPr>
          <a:xfrm>
            <a:off x="0" y="2"/>
            <a:ext cx="9144000" cy="846667"/>
          </a:xfrm>
          <a:prstGeom prst="rect">
            <a:avLst/>
          </a:prstGeom>
          <a:solidFill>
            <a:srgbClr val="007EC4"/>
          </a:solidFill>
          <a:ln>
            <a:noFill/>
          </a:ln>
        </p:spPr>
        <p:txBody>
          <a:bodyPr lIns="91425" tIns="91425" rIns="91425" bIns="91425" anchor="ctr" anchorCtr="0">
            <a:noAutofit/>
          </a:bodyPr>
          <a:lstStyle/>
          <a:p>
            <a:pPr>
              <a:defRPr/>
            </a:pPr>
            <a:endParaRPr>
              <a:solidFill>
                <a:prstClr val="white"/>
              </a:solidFill>
              <a:latin typeface="Calibri"/>
              <a:ea typeface="Arial"/>
              <a:cs typeface="Arial"/>
              <a:sym typeface="Arial"/>
            </a:endParaRPr>
          </a:p>
        </p:txBody>
      </p:sp>
      <p:sp>
        <p:nvSpPr>
          <p:cNvPr id="2" name="Title Placeholder 1"/>
          <p:cNvSpPr>
            <a:spLocks noGrp="1"/>
          </p:cNvSpPr>
          <p:nvPr>
            <p:ph type="title"/>
          </p:nvPr>
        </p:nvSpPr>
        <p:spPr>
          <a:xfrm>
            <a:off x="54113" y="61752"/>
            <a:ext cx="9034670" cy="67485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93261" y="1079807"/>
            <a:ext cx="8895522" cy="40253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691236" y="5410730"/>
            <a:ext cx="452783" cy="304271"/>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EB2E0DE6-AFBA-9749-B768-F702E93C15D3}" type="slidenum">
              <a:rPr lang="en-US" smtClean="0">
                <a:solidFill>
                  <a:prstClr val="black">
                    <a:tint val="75000"/>
                  </a:prstClr>
                </a:solidFill>
                <a:latin typeface="Calibri"/>
                <a:ea typeface="Arial"/>
                <a:cs typeface="Arial"/>
                <a:sym typeface="Arial"/>
              </a:rPr>
              <a:pPr>
                <a:defRPr/>
              </a:pPr>
              <a:t>‹#›</a:t>
            </a:fld>
            <a:endParaRPr lang="en-US">
              <a:solidFill>
                <a:prstClr val="black">
                  <a:tint val="75000"/>
                </a:prstClr>
              </a:solidFill>
              <a:latin typeface="Calibri"/>
              <a:ea typeface="Arial"/>
              <a:cs typeface="Arial"/>
              <a:sym typeface="Arial"/>
            </a:endParaRPr>
          </a:p>
        </p:txBody>
      </p:sp>
      <p:pic>
        <p:nvPicPr>
          <p:cNvPr id="8" name="Shape 26"/>
          <p:cNvPicPr preferRelativeResize="0"/>
          <p:nvPr/>
        </p:nvPicPr>
        <p:blipFill>
          <a:blip r:embed="rId15">
            <a:alphaModFix/>
            <a:extLst>
              <a:ext uri="{28A0092B-C50C-407E-A947-70E740481C1C}">
                <a14:useLocalDpi xmlns:a14="http://schemas.microsoft.com/office/drawing/2010/main" val="0"/>
              </a:ext>
            </a:extLst>
          </a:blip>
          <a:stretch>
            <a:fillRect/>
          </a:stretch>
        </p:blipFill>
        <p:spPr>
          <a:xfrm>
            <a:off x="8594884" y="0"/>
            <a:ext cx="548699" cy="609666"/>
          </a:xfrm>
          <a:prstGeom prst="rect">
            <a:avLst/>
          </a:prstGeom>
          <a:noFill/>
          <a:ln>
            <a:noFill/>
          </a:ln>
        </p:spPr>
      </p:pic>
    </p:spTree>
    <p:extLst>
      <p:ext uri="{BB962C8B-B14F-4D97-AF65-F5344CB8AC3E}">
        <p14:creationId xmlns:p14="http://schemas.microsoft.com/office/powerpoint/2010/main" val="230146676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txStyles>
    <p:titleStyle>
      <a:lvl1pPr algn="ctr" defTabSz="457200" rtl="0" eaLnBrk="1" latinLnBrk="0" hangingPunct="1">
        <a:spcBef>
          <a:spcPct val="0"/>
        </a:spcBef>
        <a:buNone/>
        <a:defRPr sz="3600" kern="1200">
          <a:solidFill>
            <a:srgbClr val="FFFFFF"/>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hape 22"/>
          <p:cNvSpPr/>
          <p:nvPr/>
        </p:nvSpPr>
        <p:spPr>
          <a:xfrm>
            <a:off x="0" y="2"/>
            <a:ext cx="9144000" cy="846667"/>
          </a:xfrm>
          <a:prstGeom prst="rect">
            <a:avLst/>
          </a:prstGeom>
          <a:solidFill>
            <a:srgbClr val="007EC4"/>
          </a:solidFill>
          <a:ln>
            <a:noFill/>
          </a:ln>
        </p:spPr>
        <p:txBody>
          <a:bodyPr lIns="91425" tIns="91425" rIns="91425" bIns="91425" anchor="ctr" anchorCtr="0">
            <a:noAutofit/>
          </a:bodyPr>
          <a:lstStyle/>
          <a:p>
            <a:pPr>
              <a:defRPr/>
            </a:pPr>
            <a:endParaRPr>
              <a:solidFill>
                <a:prstClr val="white"/>
              </a:solidFill>
              <a:latin typeface="Calibri"/>
              <a:ea typeface="Arial"/>
              <a:cs typeface="Arial"/>
              <a:sym typeface="Arial"/>
            </a:endParaRPr>
          </a:p>
        </p:txBody>
      </p:sp>
      <p:sp>
        <p:nvSpPr>
          <p:cNvPr id="2" name="Title Placeholder 1"/>
          <p:cNvSpPr>
            <a:spLocks noGrp="1"/>
          </p:cNvSpPr>
          <p:nvPr>
            <p:ph type="title"/>
          </p:nvPr>
        </p:nvSpPr>
        <p:spPr>
          <a:xfrm>
            <a:off x="54113" y="61747"/>
            <a:ext cx="9034670" cy="67485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93261" y="1079807"/>
            <a:ext cx="8895522" cy="40253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691228" y="5410730"/>
            <a:ext cx="452783" cy="304271"/>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EB2E0DE6-AFBA-9749-B768-F702E93C15D3}" type="slidenum">
              <a:rPr lang="en-US" smtClean="0">
                <a:solidFill>
                  <a:prstClr val="black">
                    <a:tint val="75000"/>
                  </a:prstClr>
                </a:solidFill>
                <a:latin typeface="Calibri"/>
                <a:ea typeface="Arial"/>
                <a:cs typeface="Arial"/>
                <a:sym typeface="Arial"/>
              </a:rPr>
              <a:pPr>
                <a:defRPr/>
              </a:pPr>
              <a:t>‹#›</a:t>
            </a:fld>
            <a:endParaRPr lang="en-US">
              <a:solidFill>
                <a:prstClr val="black">
                  <a:tint val="75000"/>
                </a:prstClr>
              </a:solidFill>
              <a:latin typeface="Calibri"/>
              <a:ea typeface="Arial"/>
              <a:cs typeface="Arial"/>
              <a:sym typeface="Arial"/>
            </a:endParaRPr>
          </a:p>
        </p:txBody>
      </p:sp>
      <p:pic>
        <p:nvPicPr>
          <p:cNvPr id="8" name="Shape 26"/>
          <p:cNvPicPr preferRelativeResize="0"/>
          <p:nvPr/>
        </p:nvPicPr>
        <p:blipFill>
          <a:blip r:embed="rId15">
            <a:alphaModFix/>
            <a:extLst>
              <a:ext uri="{28A0092B-C50C-407E-A947-70E740481C1C}">
                <a14:useLocalDpi xmlns:a14="http://schemas.microsoft.com/office/drawing/2010/main" val="0"/>
              </a:ext>
            </a:extLst>
          </a:blip>
          <a:stretch>
            <a:fillRect/>
          </a:stretch>
        </p:blipFill>
        <p:spPr>
          <a:xfrm>
            <a:off x="8594876" y="0"/>
            <a:ext cx="548699" cy="609666"/>
          </a:xfrm>
          <a:prstGeom prst="rect">
            <a:avLst/>
          </a:prstGeom>
          <a:noFill/>
          <a:ln>
            <a:noFill/>
          </a:ln>
        </p:spPr>
      </p:pic>
    </p:spTree>
    <p:extLst>
      <p:ext uri="{BB962C8B-B14F-4D97-AF65-F5344CB8AC3E}">
        <p14:creationId xmlns:p14="http://schemas.microsoft.com/office/powerpoint/2010/main" val="401226465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txStyles>
    <p:titleStyle>
      <a:lvl1pPr algn="ctr" defTabSz="457200" rtl="0" eaLnBrk="1" latinLnBrk="0" hangingPunct="1">
        <a:spcBef>
          <a:spcPct val="0"/>
        </a:spcBef>
        <a:buNone/>
        <a:defRPr sz="3600" kern="1200">
          <a:solidFill>
            <a:srgbClr val="FFFFFF"/>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hape 22"/>
          <p:cNvSpPr/>
          <p:nvPr/>
        </p:nvSpPr>
        <p:spPr>
          <a:xfrm>
            <a:off x="0" y="0"/>
            <a:ext cx="9144000" cy="846667"/>
          </a:xfrm>
          <a:prstGeom prst="rect">
            <a:avLst/>
          </a:prstGeom>
          <a:solidFill>
            <a:srgbClr val="007EC4"/>
          </a:solidFill>
          <a:ln>
            <a:noFill/>
          </a:ln>
        </p:spPr>
        <p:txBody>
          <a:bodyPr lIns="91425" tIns="91425" rIns="91425" bIns="91425" anchor="ctr" anchorCtr="0">
            <a:noAutofit/>
          </a:bodyPr>
          <a:lstStyle/>
          <a:p>
            <a:endParaRPr>
              <a:solidFill>
                <a:prstClr val="white"/>
              </a:solidFill>
              <a:latin typeface="Calibri"/>
            </a:endParaRPr>
          </a:p>
        </p:txBody>
      </p:sp>
      <p:sp>
        <p:nvSpPr>
          <p:cNvPr id="2" name="Title Placeholder 1"/>
          <p:cNvSpPr>
            <a:spLocks noGrp="1"/>
          </p:cNvSpPr>
          <p:nvPr>
            <p:ph type="title"/>
          </p:nvPr>
        </p:nvSpPr>
        <p:spPr>
          <a:xfrm>
            <a:off x="54113" y="61742"/>
            <a:ext cx="9034670" cy="674859"/>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93261" y="1079807"/>
            <a:ext cx="8895522" cy="402533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8691218" y="5410729"/>
            <a:ext cx="452783"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EB2E0DE6-AFBA-9749-B768-F702E93C15D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pic>
        <p:nvPicPr>
          <p:cNvPr id="8" name="Shape 26"/>
          <p:cNvPicPr preferRelativeResize="0"/>
          <p:nvPr/>
        </p:nvPicPr>
        <p:blipFill>
          <a:blip r:embed="rId14">
            <a:alphaModFix/>
          </a:blip>
          <a:stretch>
            <a:fillRect/>
          </a:stretch>
        </p:blipFill>
        <p:spPr>
          <a:xfrm>
            <a:off x="8594866" y="0"/>
            <a:ext cx="548699" cy="609666"/>
          </a:xfrm>
          <a:prstGeom prst="rect">
            <a:avLst/>
          </a:prstGeom>
          <a:noFill/>
          <a:ln>
            <a:noFill/>
          </a:ln>
        </p:spPr>
      </p:pic>
    </p:spTree>
    <p:extLst>
      <p:ext uri="{BB962C8B-B14F-4D97-AF65-F5344CB8AC3E}">
        <p14:creationId xmlns:p14="http://schemas.microsoft.com/office/powerpoint/2010/main" val="1000115315"/>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hf hdr="0" ftr="0" dt="0"/>
  <p:txStyles>
    <p:titleStyle>
      <a:lvl1pPr algn="ctr" defTabSz="457200" rtl="0" eaLnBrk="1" latinLnBrk="0" hangingPunct="1">
        <a:spcBef>
          <a:spcPct val="0"/>
        </a:spcBef>
        <a:buNone/>
        <a:defRPr sz="3600" kern="1200">
          <a:solidFill>
            <a:srgbClr val="FFFFFF"/>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9" Type="http://schemas.openxmlformats.org/officeDocument/2006/relationships/image" Target="../media/image11.jpg"/><Relationship Id="rId20" Type="http://schemas.openxmlformats.org/officeDocument/2006/relationships/image" Target="../media/image22.jpeg"/><Relationship Id="rId21" Type="http://schemas.openxmlformats.org/officeDocument/2006/relationships/image" Target="../media/image23.png"/><Relationship Id="rId22" Type="http://schemas.openxmlformats.org/officeDocument/2006/relationships/image" Target="../media/image24.jpeg"/><Relationship Id="rId23" Type="http://schemas.openxmlformats.org/officeDocument/2006/relationships/image" Target="../media/image25.jpeg"/><Relationship Id="rId24" Type="http://schemas.openxmlformats.org/officeDocument/2006/relationships/image" Target="../media/image26.jpeg"/><Relationship Id="rId25" Type="http://schemas.openxmlformats.org/officeDocument/2006/relationships/image" Target="../media/image27.jpeg"/><Relationship Id="rId26" Type="http://schemas.openxmlformats.org/officeDocument/2006/relationships/image" Target="../media/image28.png"/><Relationship Id="rId27" Type="http://schemas.openxmlformats.org/officeDocument/2006/relationships/image" Target="../media/image29.png"/><Relationship Id="rId28" Type="http://schemas.openxmlformats.org/officeDocument/2006/relationships/image" Target="../media/image30.png"/><Relationship Id="rId29" Type="http://schemas.openxmlformats.org/officeDocument/2006/relationships/image" Target="../media/image31.png"/><Relationship Id="rId30" Type="http://schemas.openxmlformats.org/officeDocument/2006/relationships/image" Target="../media/image32.png"/><Relationship Id="rId10" Type="http://schemas.openxmlformats.org/officeDocument/2006/relationships/image" Target="../media/image12.png"/><Relationship Id="rId11" Type="http://schemas.openxmlformats.org/officeDocument/2006/relationships/image" Target="../media/image13.png"/><Relationship Id="rId12" Type="http://schemas.openxmlformats.org/officeDocument/2006/relationships/image" Target="../media/image14.png"/><Relationship Id="rId13" Type="http://schemas.openxmlformats.org/officeDocument/2006/relationships/image" Target="../media/image15.png"/><Relationship Id="rId14" Type="http://schemas.openxmlformats.org/officeDocument/2006/relationships/image" Target="../media/image16.jpeg"/><Relationship Id="rId15" Type="http://schemas.openxmlformats.org/officeDocument/2006/relationships/image" Target="../media/image17.png"/><Relationship Id="rId16" Type="http://schemas.openxmlformats.org/officeDocument/2006/relationships/image" Target="../media/image18.png"/><Relationship Id="rId17" Type="http://schemas.openxmlformats.org/officeDocument/2006/relationships/image" Target="../media/image19.png"/><Relationship Id="rId18" Type="http://schemas.openxmlformats.org/officeDocument/2006/relationships/image" Target="../media/image20.png"/><Relationship Id="rId19" Type="http://schemas.openxmlformats.org/officeDocument/2006/relationships/image" Target="../media/image21.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jpeg"/><Relationship Id="rId8" Type="http://schemas.openxmlformats.org/officeDocument/2006/relationships/image" Target="../media/image10.png"/></Relationships>
</file>

<file path=ppt/slides/_rels/slide4.xml.rels><?xml version="1.0" encoding="UTF-8" standalone="yes"?>
<Relationships xmlns="http://schemas.openxmlformats.org/package/2006/relationships"><Relationship Id="rId9" Type="http://schemas.openxmlformats.org/officeDocument/2006/relationships/image" Target="../media/image11.jpg"/><Relationship Id="rId20" Type="http://schemas.openxmlformats.org/officeDocument/2006/relationships/image" Target="../media/image22.jpeg"/><Relationship Id="rId21" Type="http://schemas.openxmlformats.org/officeDocument/2006/relationships/image" Target="../media/image23.png"/><Relationship Id="rId22" Type="http://schemas.openxmlformats.org/officeDocument/2006/relationships/image" Target="../media/image24.jpeg"/><Relationship Id="rId23" Type="http://schemas.openxmlformats.org/officeDocument/2006/relationships/image" Target="../media/image25.jpeg"/><Relationship Id="rId24" Type="http://schemas.openxmlformats.org/officeDocument/2006/relationships/image" Target="../media/image26.jpeg"/><Relationship Id="rId25" Type="http://schemas.openxmlformats.org/officeDocument/2006/relationships/image" Target="../media/image27.jpeg"/><Relationship Id="rId26" Type="http://schemas.openxmlformats.org/officeDocument/2006/relationships/image" Target="../media/image28.png"/><Relationship Id="rId27" Type="http://schemas.openxmlformats.org/officeDocument/2006/relationships/image" Target="../media/image29.png"/><Relationship Id="rId28" Type="http://schemas.openxmlformats.org/officeDocument/2006/relationships/image" Target="../media/image30.png"/><Relationship Id="rId29" Type="http://schemas.openxmlformats.org/officeDocument/2006/relationships/image" Target="../media/image31.png"/><Relationship Id="rId30" Type="http://schemas.openxmlformats.org/officeDocument/2006/relationships/image" Target="../media/image33.jpg"/><Relationship Id="rId10" Type="http://schemas.openxmlformats.org/officeDocument/2006/relationships/image" Target="../media/image12.png"/><Relationship Id="rId11" Type="http://schemas.openxmlformats.org/officeDocument/2006/relationships/image" Target="../media/image13.png"/><Relationship Id="rId12" Type="http://schemas.openxmlformats.org/officeDocument/2006/relationships/image" Target="../media/image14.png"/><Relationship Id="rId13" Type="http://schemas.openxmlformats.org/officeDocument/2006/relationships/image" Target="../media/image15.png"/><Relationship Id="rId14" Type="http://schemas.openxmlformats.org/officeDocument/2006/relationships/image" Target="../media/image16.jpeg"/><Relationship Id="rId15" Type="http://schemas.openxmlformats.org/officeDocument/2006/relationships/image" Target="../media/image17.png"/><Relationship Id="rId16" Type="http://schemas.openxmlformats.org/officeDocument/2006/relationships/image" Target="../media/image18.png"/><Relationship Id="rId17" Type="http://schemas.openxmlformats.org/officeDocument/2006/relationships/image" Target="../media/image19.png"/><Relationship Id="rId18" Type="http://schemas.openxmlformats.org/officeDocument/2006/relationships/image" Target="../media/image20.png"/><Relationship Id="rId19" Type="http://schemas.openxmlformats.org/officeDocument/2006/relationships/image" Target="../media/image21.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jpeg"/><Relationship Id="rId8"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30.png"/><Relationship Id="rId11" Type="http://schemas.openxmlformats.org/officeDocument/2006/relationships/image" Target="../media/image34.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5.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sdxcentral.com/articles/news/ihs-markit-70-carriers-will-deploy-cord-central-office/2017/01/"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5.gif"/><Relationship Id="rId1" Type="http://schemas.openxmlformats.org/officeDocument/2006/relationships/slideLayout" Target="../slideLayouts/slideLayout29.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1.png"/><Relationship Id="rId3" Type="http://schemas.openxmlformats.org/officeDocument/2006/relationships/image" Target="../media/image3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1.png"/><Relationship Id="rId3"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1.png"/><Relationship Id="rId3"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37.png"/><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3" Type="http://schemas.openxmlformats.org/officeDocument/2006/relationships/image" Target="../media/image35.gif"/><Relationship Id="rId4" Type="http://schemas.openxmlformats.org/officeDocument/2006/relationships/image" Target="../media/image38.wmf"/><Relationship Id="rId5" Type="http://schemas.openxmlformats.org/officeDocument/2006/relationships/image" Target="../media/image39.jpg"/><Relationship Id="rId6" Type="http://schemas.openxmlformats.org/officeDocument/2006/relationships/image" Target="../media/image40.jpeg"/><Relationship Id="rId7" Type="http://schemas.openxmlformats.org/officeDocument/2006/relationships/image" Target="../media/image41.png"/><Relationship Id="rId1" Type="http://schemas.openxmlformats.org/officeDocument/2006/relationships/slideLayout" Target="../slideLayouts/slideLayout52.xml"/><Relationship Id="rId2" Type="http://schemas.openxmlformats.org/officeDocument/2006/relationships/notesSlide" Target="../notesSlides/notesSlide9.xml"/></Relationships>
</file>

<file path=ppt/slides/_rels/slide25.xml.rels><?xml version="1.0" encoding="UTF-8" standalone="yes"?>
<Relationships xmlns="http://schemas.openxmlformats.org/package/2006/relationships"><Relationship Id="rId3" Type="http://schemas.openxmlformats.org/officeDocument/2006/relationships/image" Target="../media/image42.emf"/><Relationship Id="rId4" Type="http://schemas.openxmlformats.org/officeDocument/2006/relationships/image" Target="../media/image43.png"/><Relationship Id="rId5" Type="http://schemas.microsoft.com/office/2007/relationships/hdphoto" Target="../media/hdphoto1.wdp"/><Relationship Id="rId6" Type="http://schemas.openxmlformats.org/officeDocument/2006/relationships/image" Target="../media/image44.png"/><Relationship Id="rId7" Type="http://schemas.openxmlformats.org/officeDocument/2006/relationships/image" Target="../media/image45.png"/><Relationship Id="rId1" Type="http://schemas.openxmlformats.org/officeDocument/2006/relationships/slideLayout" Target="../slideLayouts/slideLayout39.xml"/><Relationship Id="rId2" Type="http://schemas.openxmlformats.org/officeDocument/2006/relationships/notesSlide" Target="../notesSlides/notesSlide10.xml"/></Relationships>
</file>

<file path=ppt/slides/_rels/slide26.xml.rels><?xml version="1.0" encoding="UTF-8" standalone="yes"?>
<Relationships xmlns="http://schemas.openxmlformats.org/package/2006/relationships"><Relationship Id="rId3" Type="http://schemas.openxmlformats.org/officeDocument/2006/relationships/image" Target="../media/image35.gif"/><Relationship Id="rId4" Type="http://schemas.openxmlformats.org/officeDocument/2006/relationships/image" Target="../media/image46.jpg"/><Relationship Id="rId1" Type="http://schemas.openxmlformats.org/officeDocument/2006/relationships/slideLayout" Target="../slideLayouts/slideLayout60.xml"/><Relationship Id="rId2" Type="http://schemas.openxmlformats.org/officeDocument/2006/relationships/notesSlide" Target="../notesSlides/notesSlide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Shape 43"/>
          <p:cNvSpPr txBox="1">
            <a:spLocks noGrp="1"/>
          </p:cNvSpPr>
          <p:nvPr>
            <p:ph type="ctrTitle"/>
          </p:nvPr>
        </p:nvSpPr>
        <p:spPr>
          <a:xfrm>
            <a:off x="311713" y="2118170"/>
            <a:ext cx="8520599" cy="2235331"/>
          </a:xfrm>
          <a:prstGeom prst="rect">
            <a:avLst/>
          </a:prstGeom>
          <a:noFill/>
          <a:ln>
            <a:noFill/>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Droid Sans"/>
              <a:buNone/>
            </a:pPr>
            <a:r>
              <a:rPr lang="en-US" sz="3600" b="1" i="0" u="none" strike="noStrike" cap="none" dirty="0">
                <a:solidFill>
                  <a:schemeClr val="lt1"/>
                </a:solidFill>
                <a:latin typeface="Calibri"/>
                <a:ea typeface="Calibri"/>
                <a:cs typeface="Calibri"/>
                <a:sym typeface="Calibri"/>
              </a:rPr>
              <a:t>CORD: Transforming Service Provider Access Infrastructure</a:t>
            </a:r>
            <a:r>
              <a:rPr lang="en-US" sz="4400" b="1" i="0" u="none" strike="noStrike" cap="none" dirty="0">
                <a:solidFill>
                  <a:schemeClr val="lt1"/>
                </a:solidFill>
                <a:latin typeface="Calibri"/>
                <a:ea typeface="Calibri"/>
                <a:cs typeface="Calibri"/>
                <a:sym typeface="Calibri"/>
              </a:rPr>
              <a:t/>
            </a:r>
            <a:br>
              <a:rPr lang="en-US" sz="4400" b="1" i="0" u="none" strike="noStrike" cap="none" dirty="0">
                <a:solidFill>
                  <a:schemeClr val="lt1"/>
                </a:solidFill>
                <a:latin typeface="Calibri"/>
                <a:ea typeface="Calibri"/>
                <a:cs typeface="Calibri"/>
                <a:sym typeface="Calibri"/>
              </a:rPr>
            </a:br>
            <a:r>
              <a:rPr lang="en-US" sz="2000" b="1" dirty="0">
                <a:solidFill>
                  <a:schemeClr val="lt1"/>
                </a:solidFill>
              </a:rPr>
              <a:t>Saurav Das</a:t>
            </a:r>
            <a:br>
              <a:rPr lang="en-US" sz="2000" b="1" dirty="0">
                <a:solidFill>
                  <a:schemeClr val="lt1"/>
                </a:solidFill>
              </a:rPr>
            </a:br>
            <a:r>
              <a:rPr lang="en-US" sz="2000" b="1" dirty="0">
                <a:solidFill>
                  <a:schemeClr val="lt1"/>
                </a:solidFill>
              </a:rPr>
              <a:t>Principal Architect, ONF</a:t>
            </a:r>
            <a:endParaRPr lang="en-US" sz="1800" b="1" dirty="0">
              <a:solidFill>
                <a:schemeClr val="lt1"/>
              </a:solidFill>
            </a:endParaRPr>
          </a:p>
        </p:txBody>
      </p:sp>
    </p:spTree>
    <p:extLst>
      <p:ext uri="{BB962C8B-B14F-4D97-AF65-F5344CB8AC3E}">
        <p14:creationId xmlns:p14="http://schemas.microsoft.com/office/powerpoint/2010/main" val="977231947"/>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08806" y="1356278"/>
            <a:ext cx="8623500" cy="3503524"/>
          </a:xfrm>
          <a:prstGeom prst="rect">
            <a:avLst/>
          </a:prstGeom>
          <a:noFill/>
        </p:spPr>
        <p:txBody>
          <a:bodyPr wrap="square" rtlCol="0">
            <a:spAutoFit/>
          </a:bodyPr>
          <a:lstStyle/>
          <a:p>
            <a:pPr defTabSz="914400"/>
            <a:r>
              <a:rPr lang="en-US" sz="2800" b="1" kern="0" dirty="0">
                <a:solidFill>
                  <a:srgbClr val="3A81BA"/>
                </a:solidFill>
                <a:latin typeface="Calibri"/>
                <a:ea typeface="Arial"/>
                <a:cs typeface="Calibri"/>
                <a:sym typeface="Arial"/>
              </a:rPr>
              <a:t>Why CORD?</a:t>
            </a:r>
            <a:endParaRPr lang="en-US" sz="2800" b="1" kern="0" dirty="0" smtClean="0">
              <a:solidFill>
                <a:srgbClr val="3A81BA"/>
              </a:solidFill>
              <a:latin typeface="Calibri"/>
              <a:ea typeface="Arial"/>
              <a:cs typeface="Calibri"/>
              <a:sym typeface="Arial"/>
            </a:endParaRPr>
          </a:p>
          <a:p>
            <a:pPr defTabSz="914400">
              <a:lnSpc>
                <a:spcPct val="120000"/>
              </a:lnSpc>
            </a:pPr>
            <a:endParaRPr lang="en-US" sz="2800" b="1" kern="0" dirty="0">
              <a:solidFill>
                <a:srgbClr val="3A81BA"/>
              </a:solidFill>
              <a:latin typeface="Calibri"/>
              <a:ea typeface="Arial"/>
              <a:cs typeface="Calibri"/>
              <a:sym typeface="Arial"/>
            </a:endParaRPr>
          </a:p>
          <a:p>
            <a:pPr defTabSz="914400">
              <a:lnSpc>
                <a:spcPct val="120000"/>
              </a:lnSpc>
            </a:pPr>
            <a:r>
              <a:rPr lang="en-US" sz="2800" b="1" kern="0" dirty="0">
                <a:solidFill>
                  <a:srgbClr val="3A81BA"/>
                </a:solidFill>
                <a:latin typeface="Calibri"/>
                <a:ea typeface="Arial"/>
                <a:cs typeface="Calibri"/>
                <a:sym typeface="Arial"/>
              </a:rPr>
              <a:t>CORD Technology Differentiators</a:t>
            </a:r>
          </a:p>
          <a:p>
            <a:pPr defTabSz="914400">
              <a:lnSpc>
                <a:spcPct val="120000"/>
              </a:lnSpc>
            </a:pPr>
            <a:endParaRPr lang="en-US" sz="2800" b="1" kern="0" dirty="0" err="1">
              <a:solidFill>
                <a:srgbClr val="3A81BA"/>
              </a:solidFill>
              <a:latin typeface="Calibri"/>
              <a:ea typeface="Arial"/>
              <a:cs typeface="Calibri"/>
              <a:sym typeface="Arial"/>
            </a:endParaRPr>
          </a:p>
          <a:p>
            <a:pPr defTabSz="914400">
              <a:lnSpc>
                <a:spcPct val="120000"/>
              </a:lnSpc>
            </a:pPr>
            <a:r>
              <a:rPr lang="en-US" sz="2800" b="1" kern="0" dirty="0" err="1">
                <a:solidFill>
                  <a:srgbClr val="3A81BA"/>
                </a:solidFill>
                <a:latin typeface="Calibri"/>
                <a:ea typeface="Arial"/>
                <a:cs typeface="Calibri"/>
                <a:sym typeface="Arial"/>
              </a:rPr>
              <a:t>Different Flavors of CORD</a:t>
            </a:r>
            <a:endParaRPr lang="en-US" sz="2400" b="1" kern="0" dirty="0">
              <a:solidFill>
                <a:srgbClr val="000000"/>
              </a:solidFill>
              <a:latin typeface="Calibri"/>
              <a:ea typeface="Arial"/>
              <a:cs typeface="Calibri"/>
              <a:sym typeface="Wingdings"/>
            </a:endParaRPr>
          </a:p>
          <a:p>
            <a:pPr marL="0" lvl="1" defTabSz="914400">
              <a:lnSpc>
                <a:spcPct val="120000"/>
              </a:lnSpc>
            </a:pPr>
            <a:endParaRPr lang="en-US" sz="2800" b="1" kern="0" dirty="0">
              <a:solidFill>
                <a:srgbClr val="3A81BA"/>
              </a:solidFill>
              <a:latin typeface="Arial"/>
              <a:ea typeface="Arial"/>
              <a:cs typeface="Arial"/>
              <a:sym typeface="Arial"/>
            </a:endParaRPr>
          </a:p>
          <a:p>
            <a:pPr defTabSz="914400">
              <a:lnSpc>
                <a:spcPct val="120000"/>
              </a:lnSpc>
            </a:pPr>
            <a:endParaRPr lang="en-US" sz="2200" b="1" kern="0" dirty="0">
              <a:solidFill>
                <a:srgbClr val="000000"/>
              </a:solidFill>
              <a:latin typeface="Arial"/>
              <a:ea typeface="Arial"/>
              <a:cs typeface="Arial"/>
              <a:sym typeface="Wingdings"/>
            </a:endParaRPr>
          </a:p>
        </p:txBody>
      </p:sp>
      <p:sp>
        <p:nvSpPr>
          <p:cNvPr id="6" name="Shape 22"/>
          <p:cNvSpPr/>
          <p:nvPr/>
        </p:nvSpPr>
        <p:spPr>
          <a:xfrm>
            <a:off x="0" y="1"/>
            <a:ext cx="9144000" cy="629982"/>
          </a:xfrm>
          <a:prstGeom prst="rect">
            <a:avLst/>
          </a:prstGeom>
          <a:solidFill>
            <a:srgbClr val="007EC4"/>
          </a:solidFill>
          <a:ln>
            <a:noFill/>
          </a:ln>
        </p:spPr>
        <p:txBody>
          <a:bodyPr lIns="91425" tIns="91425" rIns="91425" bIns="91425" anchor="ctr" anchorCtr="0">
            <a:noAutofit/>
          </a:bodyPr>
          <a:lstStyle/>
          <a:p>
            <a:pPr defTabSz="914400"/>
            <a:endParaRPr sz="3200" kern="0">
              <a:solidFill>
                <a:srgbClr val="FFFFFF"/>
              </a:solidFill>
              <a:latin typeface="Arial"/>
              <a:ea typeface="Arial"/>
              <a:cs typeface="Arial"/>
              <a:sym typeface="Arial"/>
            </a:endParaRPr>
          </a:p>
        </p:txBody>
      </p:sp>
      <p:pic>
        <p:nvPicPr>
          <p:cNvPr id="7" name="Shape 26"/>
          <p:cNvPicPr preferRelativeResize="0"/>
          <p:nvPr/>
        </p:nvPicPr>
        <p:blipFill>
          <a:blip r:embed="rId2">
            <a:alphaModFix/>
          </a:blip>
          <a:stretch>
            <a:fillRect/>
          </a:stretch>
        </p:blipFill>
        <p:spPr>
          <a:xfrm>
            <a:off x="8472467" y="55381"/>
            <a:ext cx="548699" cy="507402"/>
          </a:xfrm>
          <a:prstGeom prst="rect">
            <a:avLst/>
          </a:prstGeom>
          <a:noFill/>
          <a:ln>
            <a:noFill/>
          </a:ln>
        </p:spPr>
      </p:pic>
      <p:sp>
        <p:nvSpPr>
          <p:cNvPr id="8" name="Text Placeholder 1"/>
          <p:cNvSpPr txBox="1">
            <a:spLocks/>
          </p:cNvSpPr>
          <p:nvPr/>
        </p:nvSpPr>
        <p:spPr>
          <a:xfrm>
            <a:off x="825006" y="8"/>
            <a:ext cx="7359705" cy="588986"/>
          </a:xfrm>
          <a:prstGeom prst="rect">
            <a:avLst/>
          </a:prstGeom>
          <a:noFill/>
          <a:ln>
            <a:noFill/>
          </a:ln>
        </p:spPr>
        <p:txBody>
          <a:bodyPr lIns="91399" tIns="91399" rIns="91399" bIns="91399" anchor="t" anchorCtr="0"/>
          <a:lstStyle>
            <a:defPPr marR="0" algn="l" rtl="0">
              <a:lnSpc>
                <a:spcPct val="100000"/>
              </a:lnSpc>
              <a:spcBef>
                <a:spcPts val="0"/>
              </a:spcBef>
              <a:spcAft>
                <a:spcPts val="0"/>
              </a:spcAft>
            </a:defPPr>
            <a:lvl1pPr marL="0" marR="0" indent="0" algn="ctr" rtl="0">
              <a:lnSpc>
                <a:spcPct val="100000"/>
              </a:lnSpc>
              <a:spcBef>
                <a:spcPts val="600"/>
              </a:spcBef>
              <a:spcAft>
                <a:spcPts val="0"/>
              </a:spcAft>
              <a:buClr>
                <a:schemeClr val="dk1"/>
              </a:buClr>
              <a:buSzPct val="100000"/>
              <a:buNone/>
              <a:defRPr sz="3200" b="0" i="0" u="none" strike="noStrike" cap="none" baseline="0">
                <a:solidFill>
                  <a:schemeClr val="tx1">
                    <a:tint val="75000"/>
                  </a:schemeClr>
                </a:solidFill>
                <a:latin typeface="Arial"/>
                <a:ea typeface="Arial"/>
                <a:cs typeface="Arial"/>
                <a:sym typeface="Arial"/>
                <a:rtl val="0"/>
              </a:defRPr>
            </a:lvl1pPr>
            <a:lvl2pPr marL="457200" marR="0" indent="0" algn="ctr" rtl="0">
              <a:lnSpc>
                <a:spcPct val="100000"/>
              </a:lnSpc>
              <a:spcBef>
                <a:spcPts val="480"/>
              </a:spcBef>
              <a:spcAft>
                <a:spcPts val="0"/>
              </a:spcAft>
              <a:buClr>
                <a:schemeClr val="dk1"/>
              </a:buClr>
              <a:buSzPct val="100000"/>
              <a:buNone/>
              <a:defRPr sz="2800" b="0" i="0" u="none" strike="noStrike" cap="none" baseline="0">
                <a:solidFill>
                  <a:schemeClr val="tx1">
                    <a:tint val="75000"/>
                  </a:schemeClr>
                </a:solidFill>
                <a:latin typeface="Arial"/>
                <a:ea typeface="Arial"/>
                <a:cs typeface="Arial"/>
                <a:sym typeface="Arial"/>
                <a:rtl val="0"/>
              </a:defRPr>
            </a:lvl2pPr>
            <a:lvl3pPr marL="914400" marR="0" indent="0" algn="ctr" rtl="0">
              <a:lnSpc>
                <a:spcPct val="100000"/>
              </a:lnSpc>
              <a:spcBef>
                <a:spcPts val="480"/>
              </a:spcBef>
              <a:spcAft>
                <a:spcPts val="0"/>
              </a:spcAft>
              <a:buClr>
                <a:schemeClr val="dk1"/>
              </a:buClr>
              <a:buSzPct val="100000"/>
              <a:buNone/>
              <a:defRPr sz="2400" b="0" i="0" u="none" strike="noStrike" cap="none" baseline="0">
                <a:solidFill>
                  <a:schemeClr val="tx1">
                    <a:tint val="75000"/>
                  </a:schemeClr>
                </a:solidFill>
                <a:latin typeface="Arial"/>
                <a:ea typeface="Arial"/>
                <a:cs typeface="Arial"/>
                <a:sym typeface="Arial"/>
                <a:rtl val="0"/>
              </a:defRPr>
            </a:lvl3pPr>
            <a:lvl4pPr marL="1371600" marR="0" indent="0" algn="ctr" rtl="0">
              <a:lnSpc>
                <a:spcPct val="100000"/>
              </a:lnSpc>
              <a:spcBef>
                <a:spcPts val="360"/>
              </a:spcBef>
              <a:spcAft>
                <a:spcPts val="0"/>
              </a:spcAft>
              <a:buClr>
                <a:schemeClr val="dk1"/>
              </a:buClr>
              <a:buSzPct val="100000"/>
              <a:buNone/>
              <a:defRPr sz="2200" b="0" i="0" u="none" strike="noStrike" cap="none" baseline="0">
                <a:solidFill>
                  <a:schemeClr val="tx1">
                    <a:tint val="75000"/>
                  </a:schemeClr>
                </a:solidFill>
                <a:latin typeface="Arial"/>
                <a:ea typeface="Arial"/>
                <a:cs typeface="Arial"/>
                <a:sym typeface="Arial"/>
                <a:rtl val="0"/>
              </a:defRPr>
            </a:lvl4pPr>
            <a:lvl5pPr marL="1828800" marR="0" indent="0" algn="ctr" rtl="0">
              <a:lnSpc>
                <a:spcPct val="100000"/>
              </a:lnSpc>
              <a:spcBef>
                <a:spcPts val="360"/>
              </a:spcBef>
              <a:spcAft>
                <a:spcPts val="0"/>
              </a:spcAft>
              <a:buClr>
                <a:schemeClr val="dk1"/>
              </a:buClr>
              <a:buSzPct val="100000"/>
              <a:buNone/>
              <a:defRPr sz="2000" b="0" i="0" u="none" strike="noStrike" cap="none" baseline="0">
                <a:solidFill>
                  <a:schemeClr val="tx1">
                    <a:tint val="75000"/>
                  </a:schemeClr>
                </a:solidFill>
                <a:latin typeface="Arial"/>
                <a:ea typeface="Arial"/>
                <a:cs typeface="Arial"/>
                <a:sym typeface="Arial"/>
                <a:rtl val="0"/>
              </a:defRPr>
            </a:lvl5pPr>
            <a:lvl6pPr marL="22860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6pPr>
            <a:lvl7pPr marL="27432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7pPr>
            <a:lvl8pPr marL="32004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8pPr>
            <a:lvl9pPr marL="36576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9pPr>
          </a:lstStyle>
          <a:p>
            <a:pPr defTabSz="914400">
              <a:buClr>
                <a:srgbClr val="000000"/>
              </a:buClr>
            </a:pPr>
            <a:r>
              <a:rPr lang="en-US" b="1" kern="0" dirty="0">
                <a:solidFill>
                  <a:srgbClr val="FFFFFF"/>
                </a:solidFill>
                <a:latin typeface="Calibri"/>
                <a:cs typeface="Calibri"/>
              </a:rPr>
              <a:t>Outline</a:t>
            </a:r>
          </a:p>
        </p:txBody>
      </p:sp>
      <p:sp>
        <p:nvSpPr>
          <p:cNvPr id="9" name="Slide Number Placeholder 8"/>
          <p:cNvSpPr>
            <a:spLocks noGrp="1"/>
          </p:cNvSpPr>
          <p:nvPr>
            <p:ph type="sldNum" sz="quarter" idx="12"/>
          </p:nvPr>
        </p:nvSpPr>
        <p:spPr/>
        <p:txBody>
          <a:bodyPr/>
          <a:lstStyle/>
          <a:p>
            <a:fld id="{0207D71B-B85A-484E-AC50-1E0FB74F3811}" type="slidenum">
              <a:rPr lang="en-US">
                <a:solidFill>
                  <a:prstClr val="black">
                    <a:tint val="75000"/>
                  </a:prstClr>
                </a:solidFill>
                <a:latin typeface="Calibri"/>
              </a:rPr>
              <a:pPr/>
              <a:t>2</a:t>
            </a:fld>
            <a:endParaRPr lang="en-US">
              <a:solidFill>
                <a:prstClr val="black">
                  <a:tint val="75000"/>
                </a:prstClr>
              </a:solidFill>
              <a:latin typeface="Calibri"/>
            </a:endParaRPr>
          </a:p>
        </p:txBody>
      </p:sp>
      <p:sp>
        <p:nvSpPr>
          <p:cNvPr id="12" name="Shape 22"/>
          <p:cNvSpPr/>
          <p:nvPr/>
        </p:nvSpPr>
        <p:spPr>
          <a:xfrm>
            <a:off x="0" y="4"/>
            <a:ext cx="9144000" cy="836214"/>
          </a:xfrm>
          <a:prstGeom prst="rect">
            <a:avLst/>
          </a:prstGeom>
          <a:solidFill>
            <a:srgbClr val="007EC4"/>
          </a:solidFill>
          <a:ln>
            <a:noFill/>
          </a:ln>
        </p:spPr>
        <p:txBody>
          <a:bodyPr lIns="91425" tIns="91425" rIns="91425" bIns="91425" anchor="ctr" anchorCtr="0">
            <a:noAutofit/>
          </a:bodyPr>
          <a:lstStyle/>
          <a:p>
            <a:pPr defTabSz="914400"/>
            <a:endParaRPr sz="1400" kern="0">
              <a:solidFill>
                <a:srgbClr val="000000"/>
              </a:solidFill>
              <a:latin typeface="Arial"/>
              <a:ea typeface="Arial"/>
              <a:cs typeface="Arial"/>
              <a:sym typeface="Arial"/>
            </a:endParaRPr>
          </a:p>
        </p:txBody>
      </p:sp>
      <p:pic>
        <p:nvPicPr>
          <p:cNvPr id="13" name="Shape 26"/>
          <p:cNvPicPr preferRelativeResize="0"/>
          <p:nvPr/>
        </p:nvPicPr>
        <p:blipFill>
          <a:blip r:embed="rId2">
            <a:alphaModFix/>
          </a:blip>
          <a:stretch>
            <a:fillRect/>
          </a:stretch>
        </p:blipFill>
        <p:spPr>
          <a:xfrm>
            <a:off x="8472469" y="122588"/>
            <a:ext cx="548699" cy="609666"/>
          </a:xfrm>
          <a:prstGeom prst="rect">
            <a:avLst/>
          </a:prstGeom>
          <a:noFill/>
          <a:ln>
            <a:noFill/>
          </a:ln>
        </p:spPr>
      </p:pic>
      <p:sp>
        <p:nvSpPr>
          <p:cNvPr id="14" name="Title 1"/>
          <p:cNvSpPr txBox="1">
            <a:spLocks/>
          </p:cNvSpPr>
          <p:nvPr/>
        </p:nvSpPr>
        <p:spPr>
          <a:xfrm>
            <a:off x="311713" y="97295"/>
            <a:ext cx="8520599" cy="636332"/>
          </a:xfrm>
          <a:prstGeom prst="rect">
            <a:avLst/>
          </a:prstGeom>
          <a:noFill/>
          <a:ln>
            <a:noFill/>
          </a:ln>
        </p:spPr>
        <p:txBody>
          <a:bodyPr vert="horz" lIns="91399" tIns="91399" rIns="91399" bIns="91399" anchor="ctr" anchorCtr="0"/>
          <a:lstStyle>
            <a:defPPr marR="0" algn="l" rtl="0">
              <a:lnSpc>
                <a:spcPct val="100000"/>
              </a:lnSpc>
              <a:spcBef>
                <a:spcPts val="0"/>
              </a:spcBef>
              <a:spcAft>
                <a:spcPts val="0"/>
              </a:spcAft>
            </a:defPPr>
            <a:lvl1pPr marR="0" algn="l" rtl="0">
              <a:lnSpc>
                <a:spcPct val="100000"/>
              </a:lnSpc>
              <a:spcBef>
                <a:spcPts val="0"/>
              </a:spcBef>
              <a:spcAft>
                <a:spcPts val="0"/>
              </a:spcAft>
              <a:buClr>
                <a:srgbClr val="85200C"/>
              </a:buClr>
              <a:buSzPct val="100000"/>
              <a:buNone/>
              <a:defRPr sz="3600" b="1" i="0" u="none" strike="noStrike" cap="none" baseline="0">
                <a:solidFill>
                  <a:schemeClr val="bg1"/>
                </a:solidFill>
                <a:latin typeface="Arial"/>
                <a:ea typeface="Arial"/>
                <a:cs typeface="Arial"/>
                <a:sym typeface="Arial"/>
                <a:rtl val="0"/>
              </a:defRPr>
            </a:lvl1pPr>
            <a:lvl2pPr marR="0" algn="l" rtl="0">
              <a:lnSpc>
                <a:spcPct val="100000"/>
              </a:lnSpc>
              <a:spcBef>
                <a:spcPts val="0"/>
              </a:spcBef>
              <a:spcAft>
                <a:spcPts val="0"/>
              </a:spcAft>
              <a:buClr>
                <a:srgbClr val="85200C"/>
              </a:buClr>
              <a:buSzPct val="100000"/>
              <a:buNone/>
              <a:defRPr sz="3600" b="1" i="0" u="none" strike="noStrike" cap="none" baseline="0">
                <a:solidFill>
                  <a:srgbClr val="85200C"/>
                </a:solidFill>
                <a:latin typeface="Arial"/>
                <a:ea typeface="Arial"/>
                <a:cs typeface="Arial"/>
                <a:sym typeface="Arial"/>
                <a:rtl val="0"/>
              </a:defRPr>
            </a:lvl2pPr>
            <a:lvl3pPr rtl="0">
              <a:spcBef>
                <a:spcPts val="0"/>
              </a:spcBef>
              <a:buClr>
                <a:srgbClr val="85200C"/>
              </a:buClr>
              <a:buSzPct val="100000"/>
              <a:buNone/>
              <a:defRPr sz="3600" b="1">
                <a:solidFill>
                  <a:srgbClr val="85200C"/>
                </a:solidFill>
              </a:defRPr>
            </a:lvl3pPr>
            <a:lvl4pPr rtl="0">
              <a:spcBef>
                <a:spcPts val="0"/>
              </a:spcBef>
              <a:buClr>
                <a:srgbClr val="85200C"/>
              </a:buClr>
              <a:buSzPct val="100000"/>
              <a:buNone/>
              <a:defRPr sz="3600" b="1">
                <a:solidFill>
                  <a:srgbClr val="85200C"/>
                </a:solidFill>
              </a:defRPr>
            </a:lvl4pPr>
            <a:lvl5pPr rtl="0">
              <a:spcBef>
                <a:spcPts val="0"/>
              </a:spcBef>
              <a:buClr>
                <a:srgbClr val="85200C"/>
              </a:buClr>
              <a:buSzPct val="100000"/>
              <a:buNone/>
              <a:defRPr sz="3600" b="1">
                <a:solidFill>
                  <a:srgbClr val="85200C"/>
                </a:solidFill>
              </a:defRPr>
            </a:lvl5pPr>
            <a:lvl6pPr rtl="0">
              <a:spcBef>
                <a:spcPts val="0"/>
              </a:spcBef>
              <a:buClr>
                <a:srgbClr val="85200C"/>
              </a:buClr>
              <a:buSzPct val="100000"/>
              <a:buNone/>
              <a:defRPr sz="3600" b="1">
                <a:solidFill>
                  <a:srgbClr val="85200C"/>
                </a:solidFill>
              </a:defRPr>
            </a:lvl6pPr>
            <a:lvl7pPr rtl="0">
              <a:spcBef>
                <a:spcPts val="0"/>
              </a:spcBef>
              <a:buClr>
                <a:srgbClr val="85200C"/>
              </a:buClr>
              <a:buSzPct val="100000"/>
              <a:buNone/>
              <a:defRPr sz="3600" b="1">
                <a:solidFill>
                  <a:srgbClr val="85200C"/>
                </a:solidFill>
              </a:defRPr>
            </a:lvl7pPr>
            <a:lvl8pPr rtl="0">
              <a:spcBef>
                <a:spcPts val="0"/>
              </a:spcBef>
              <a:buClr>
                <a:srgbClr val="85200C"/>
              </a:buClr>
              <a:buSzPct val="100000"/>
              <a:buNone/>
              <a:defRPr sz="3600" b="1">
                <a:solidFill>
                  <a:srgbClr val="85200C"/>
                </a:solidFill>
              </a:defRPr>
            </a:lvl8pPr>
            <a:lvl9pPr rtl="0">
              <a:spcBef>
                <a:spcPts val="0"/>
              </a:spcBef>
              <a:buClr>
                <a:srgbClr val="85200C"/>
              </a:buClr>
              <a:buSzPct val="100000"/>
              <a:buNone/>
              <a:defRPr sz="3600" b="1">
                <a:solidFill>
                  <a:srgbClr val="85200C"/>
                </a:solidFill>
              </a:defRPr>
            </a:lvl9pPr>
          </a:lstStyle>
          <a:p>
            <a:pPr defTabSz="914400"/>
            <a:r>
              <a:rPr lang="en-US" kern="0" dirty="0" smtClean="0">
                <a:solidFill>
                  <a:srgbClr val="FFFFFF"/>
                </a:solidFill>
                <a:latin typeface="Calibri (Heading)"/>
                <a:cs typeface="Calibri (Heading)"/>
              </a:rPr>
              <a:t>Outline</a:t>
            </a:r>
            <a:endParaRPr lang="en-US" kern="0" dirty="0">
              <a:solidFill>
                <a:srgbClr val="FFFFFF"/>
              </a:solidFill>
              <a:latin typeface="Calibri (Heading)"/>
              <a:cs typeface="Calibri (Heading)"/>
            </a:endParaRPr>
          </a:p>
        </p:txBody>
      </p:sp>
      <p:sp>
        <p:nvSpPr>
          <p:cNvPr id="2" name="Rounded Rectangle 1"/>
          <p:cNvSpPr/>
          <p:nvPr/>
        </p:nvSpPr>
        <p:spPr>
          <a:xfrm>
            <a:off x="208806" y="2156996"/>
            <a:ext cx="5634054" cy="2479523"/>
          </a:xfrm>
          <a:prstGeom prst="roundRect">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34669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fade">
                                      <p:cBhvr>
                                        <p:cTn id="17" dur="500"/>
                                        <p:tgtEl>
                                          <p:spTgt spid="1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 name="Group 183"/>
          <p:cNvGrpSpPr/>
          <p:nvPr/>
        </p:nvGrpSpPr>
        <p:grpSpPr>
          <a:xfrm>
            <a:off x="3329793" y="499790"/>
            <a:ext cx="1048144" cy="1943465"/>
            <a:chOff x="3329793" y="599742"/>
            <a:chExt cx="1048144" cy="2332162"/>
          </a:xfrm>
        </p:grpSpPr>
        <p:pic>
          <p:nvPicPr>
            <p:cNvPr id="6" name="Picture 1571" descr="图片9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9476" y="1088572"/>
              <a:ext cx="490382" cy="64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28"/>
            <p:cNvSpPr txBox="1"/>
            <p:nvPr/>
          </p:nvSpPr>
          <p:spPr>
            <a:xfrm>
              <a:off x="3329793" y="2322506"/>
              <a:ext cx="1048144" cy="609398"/>
            </a:xfrm>
            <a:prstGeom prst="rect">
              <a:avLst/>
            </a:prstGeom>
            <a:noFill/>
          </p:spPr>
          <p:txBody>
            <a:bodyPr wrap="square" rtlCol="0">
              <a:spAutoFit/>
            </a:bodyPr>
            <a:lstStyle/>
            <a:p>
              <a:r>
                <a:rPr lang="en-US" sz="900" dirty="0">
                  <a:solidFill>
                    <a:prstClr val="black"/>
                  </a:solidFill>
                  <a:latin typeface="Calibri"/>
                </a:rPr>
                <a:t>G/GE/XG-PON</a:t>
              </a:r>
            </a:p>
            <a:p>
              <a:r>
                <a:rPr lang="en-US" sz="900">
                  <a:solidFill>
                    <a:prstClr val="black"/>
                  </a:solidFill>
                  <a:latin typeface="Calibri"/>
                </a:rPr>
                <a:t>xDSL</a:t>
              </a:r>
              <a:r>
                <a:rPr lang="en-US" sz="900" dirty="0">
                  <a:solidFill>
                    <a:prstClr val="black"/>
                  </a:solidFill>
                  <a:latin typeface="Calibri"/>
                </a:rPr>
                <a:t>/G.Fast</a:t>
              </a:r>
            </a:p>
            <a:p>
              <a:r>
                <a:rPr lang="en-US" sz="900" dirty="0">
                  <a:solidFill>
                    <a:prstClr val="black"/>
                  </a:solidFill>
                  <a:latin typeface="Calibri"/>
                </a:rPr>
                <a:t>Cable/</a:t>
              </a:r>
              <a:r>
                <a:rPr lang="en-US" sz="900">
                  <a:solidFill>
                    <a:prstClr val="black"/>
                  </a:solidFill>
                  <a:latin typeface="Calibri"/>
                </a:rPr>
                <a:t>Docsis</a:t>
              </a:r>
              <a:endParaRPr lang="en-US" sz="900" dirty="0">
                <a:solidFill>
                  <a:prstClr val="black"/>
                </a:solidFill>
                <a:latin typeface="Calibri"/>
              </a:endParaRPr>
            </a:p>
          </p:txBody>
        </p:sp>
        <p:pic>
          <p:nvPicPr>
            <p:cNvPr id="31" name="image43.png"/>
            <p:cNvPicPr/>
            <p:nvPr/>
          </p:nvPicPr>
          <p:blipFill>
            <a:blip r:embed="rId4">
              <a:extLst/>
            </a:blip>
            <a:stretch>
              <a:fillRect/>
            </a:stretch>
          </p:blipFill>
          <p:spPr>
            <a:xfrm>
              <a:off x="3399727" y="1802702"/>
              <a:ext cx="694512" cy="586698"/>
            </a:xfrm>
            <a:prstGeom prst="rect">
              <a:avLst/>
            </a:prstGeom>
            <a:ln w="12700" cap="flat">
              <a:noFill/>
              <a:miter lim="400000"/>
            </a:ln>
            <a:effectLst/>
          </p:spPr>
        </p:pic>
        <p:sp>
          <p:nvSpPr>
            <p:cNvPr id="57" name="TextBox 56"/>
            <p:cNvSpPr txBox="1"/>
            <p:nvPr/>
          </p:nvSpPr>
          <p:spPr>
            <a:xfrm>
              <a:off x="3477382" y="599742"/>
              <a:ext cx="561731" cy="498598"/>
            </a:xfrm>
            <a:prstGeom prst="rect">
              <a:avLst/>
            </a:prstGeom>
            <a:noFill/>
          </p:spPr>
          <p:txBody>
            <a:bodyPr wrap="square" rtlCol="0">
              <a:spAutoFit/>
            </a:bodyPr>
            <a:lstStyle/>
            <a:p>
              <a:r>
                <a:rPr lang="en-US" sz="1050" dirty="0">
                  <a:solidFill>
                    <a:prstClr val="black"/>
                  </a:solidFill>
                  <a:latin typeface="Calibri"/>
                </a:rPr>
                <a:t>Access</a:t>
              </a:r>
            </a:p>
            <a:p>
              <a:r>
                <a:rPr lang="en-US" sz="1050" dirty="0">
                  <a:solidFill>
                    <a:prstClr val="black"/>
                  </a:solidFill>
                  <a:latin typeface="Calibri"/>
                </a:rPr>
                <a:t>Switch</a:t>
              </a:r>
            </a:p>
          </p:txBody>
        </p:sp>
      </p:grpSp>
      <p:grpSp>
        <p:nvGrpSpPr>
          <p:cNvPr id="185" name="Group 184"/>
          <p:cNvGrpSpPr/>
          <p:nvPr/>
        </p:nvGrpSpPr>
        <p:grpSpPr>
          <a:xfrm>
            <a:off x="4039122" y="463475"/>
            <a:ext cx="1801297" cy="1534943"/>
            <a:chOff x="4039113" y="556152"/>
            <a:chExt cx="1801297" cy="1841932"/>
          </a:xfrm>
        </p:grpSpPr>
        <p:cxnSp>
          <p:nvCxnSpPr>
            <p:cNvPr id="35" name="Straight Connector 34"/>
            <p:cNvCxnSpPr/>
            <p:nvPr/>
          </p:nvCxnSpPr>
          <p:spPr>
            <a:xfrm>
              <a:off x="4039113" y="1388654"/>
              <a:ext cx="745763"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4039113" y="1475619"/>
              <a:ext cx="745763" cy="48381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4094239" y="2056190"/>
              <a:ext cx="690637"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V="1">
              <a:off x="4094239" y="1475619"/>
              <a:ext cx="690637" cy="48381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54" name="Picture 53"/>
            <p:cNvPicPr>
              <a:picLocks noChangeAspect="1"/>
            </p:cNvPicPr>
            <p:nvPr/>
          </p:nvPicPr>
          <p:blipFill>
            <a:blip r:embed="rId5"/>
            <a:stretch>
              <a:fillRect/>
            </a:stretch>
          </p:blipFill>
          <p:spPr>
            <a:xfrm>
              <a:off x="4784876" y="1070589"/>
              <a:ext cx="804496" cy="589964"/>
            </a:xfrm>
            <a:prstGeom prst="rect">
              <a:avLst/>
            </a:prstGeom>
          </p:spPr>
        </p:pic>
        <p:pic>
          <p:nvPicPr>
            <p:cNvPr id="55" name="Picture 54"/>
            <p:cNvPicPr>
              <a:picLocks noChangeAspect="1"/>
            </p:cNvPicPr>
            <p:nvPr/>
          </p:nvPicPr>
          <p:blipFill>
            <a:blip r:embed="rId6"/>
            <a:stretch>
              <a:fillRect/>
            </a:stretch>
          </p:blipFill>
          <p:spPr>
            <a:xfrm>
              <a:off x="4736496" y="1739139"/>
              <a:ext cx="880061" cy="658945"/>
            </a:xfrm>
            <a:prstGeom prst="rect">
              <a:avLst/>
            </a:prstGeom>
          </p:spPr>
        </p:pic>
        <p:sp>
          <p:nvSpPr>
            <p:cNvPr id="58" name="TextBox 57"/>
            <p:cNvSpPr txBox="1"/>
            <p:nvPr/>
          </p:nvSpPr>
          <p:spPr>
            <a:xfrm>
              <a:off x="4613578" y="556152"/>
              <a:ext cx="1226832" cy="498598"/>
            </a:xfrm>
            <a:prstGeom prst="rect">
              <a:avLst/>
            </a:prstGeom>
            <a:noFill/>
          </p:spPr>
          <p:txBody>
            <a:bodyPr wrap="square" rtlCol="0">
              <a:spAutoFit/>
            </a:bodyPr>
            <a:lstStyle/>
            <a:p>
              <a:r>
                <a:rPr lang="en-US" sz="1050" dirty="0">
                  <a:solidFill>
                    <a:prstClr val="black"/>
                  </a:solidFill>
                  <a:latin typeface="Calibri"/>
                </a:rPr>
                <a:t>Ethernet</a:t>
              </a:r>
            </a:p>
            <a:p>
              <a:r>
                <a:rPr lang="en-US" sz="1050" dirty="0">
                  <a:solidFill>
                    <a:prstClr val="black"/>
                  </a:solidFill>
                  <a:latin typeface="Calibri"/>
                </a:rPr>
                <a:t>Aggregation Switch</a:t>
              </a:r>
            </a:p>
          </p:txBody>
        </p:sp>
      </p:grpSp>
      <p:grpSp>
        <p:nvGrpSpPr>
          <p:cNvPr id="186" name="Group 185"/>
          <p:cNvGrpSpPr/>
          <p:nvPr/>
        </p:nvGrpSpPr>
        <p:grpSpPr>
          <a:xfrm>
            <a:off x="5679233" y="463460"/>
            <a:ext cx="2158487" cy="1600686"/>
            <a:chOff x="5679227" y="556152"/>
            <a:chExt cx="2158487" cy="1920823"/>
          </a:xfrm>
        </p:grpSpPr>
        <p:cxnSp>
          <p:nvCxnSpPr>
            <p:cNvPr id="48" name="Straight Connector 47"/>
            <p:cNvCxnSpPr/>
            <p:nvPr/>
          </p:nvCxnSpPr>
          <p:spPr>
            <a:xfrm>
              <a:off x="5679227" y="1382607"/>
              <a:ext cx="745763"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5734353" y="2050143"/>
              <a:ext cx="690637"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5679227" y="1493386"/>
              <a:ext cx="745763" cy="48381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V="1">
              <a:off x="5734353" y="1493386"/>
              <a:ext cx="690637" cy="48381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53" name="image11.jpeg" descr="Product Small Photo"/>
            <p:cNvPicPr/>
            <p:nvPr/>
          </p:nvPicPr>
          <p:blipFill>
            <a:blip r:embed="rId7">
              <a:extLst/>
            </a:blip>
            <a:stretch>
              <a:fillRect/>
            </a:stretch>
          </p:blipFill>
          <p:spPr>
            <a:xfrm>
              <a:off x="6524346" y="1726598"/>
              <a:ext cx="800967" cy="750377"/>
            </a:xfrm>
            <a:prstGeom prst="rect">
              <a:avLst/>
            </a:prstGeom>
            <a:ln w="12700" cap="flat">
              <a:noFill/>
              <a:miter lim="400000"/>
            </a:ln>
            <a:effectLst/>
          </p:spPr>
        </p:pic>
        <p:pic>
          <p:nvPicPr>
            <p:cNvPr id="56" name="Picture 55"/>
            <p:cNvPicPr>
              <a:picLocks noChangeAspect="1"/>
            </p:cNvPicPr>
            <p:nvPr/>
          </p:nvPicPr>
          <p:blipFill>
            <a:blip r:embed="rId8"/>
            <a:stretch>
              <a:fillRect/>
            </a:stretch>
          </p:blipFill>
          <p:spPr>
            <a:xfrm>
              <a:off x="6524346" y="930126"/>
              <a:ext cx="749255" cy="784376"/>
            </a:xfrm>
            <a:prstGeom prst="rect">
              <a:avLst/>
            </a:prstGeom>
          </p:spPr>
        </p:pic>
        <p:sp>
          <p:nvSpPr>
            <p:cNvPr id="59" name="TextBox 58"/>
            <p:cNvSpPr txBox="1"/>
            <p:nvPr/>
          </p:nvSpPr>
          <p:spPr>
            <a:xfrm>
              <a:off x="6490742" y="556152"/>
              <a:ext cx="1346972" cy="498598"/>
            </a:xfrm>
            <a:prstGeom prst="rect">
              <a:avLst/>
            </a:prstGeom>
            <a:noFill/>
          </p:spPr>
          <p:txBody>
            <a:bodyPr wrap="square" rtlCol="0">
              <a:spAutoFit/>
            </a:bodyPr>
            <a:lstStyle/>
            <a:p>
              <a:r>
                <a:rPr lang="en-US" sz="1050" dirty="0">
                  <a:solidFill>
                    <a:prstClr val="black"/>
                  </a:solidFill>
                  <a:latin typeface="Calibri"/>
                </a:rPr>
                <a:t>BNG (router with per subscriber policies)</a:t>
              </a:r>
            </a:p>
          </p:txBody>
        </p:sp>
      </p:grpSp>
      <p:grpSp>
        <p:nvGrpSpPr>
          <p:cNvPr id="180" name="Group 179"/>
          <p:cNvGrpSpPr/>
          <p:nvPr/>
        </p:nvGrpSpPr>
        <p:grpSpPr>
          <a:xfrm>
            <a:off x="60494" y="498514"/>
            <a:ext cx="3303219" cy="1552659"/>
            <a:chOff x="60475" y="598188"/>
            <a:chExt cx="3303219" cy="1863191"/>
          </a:xfrm>
          <a:noFill/>
        </p:grpSpPr>
        <p:pic>
          <p:nvPicPr>
            <p:cNvPr id="5" name="Picture 4" descr="house-icon.jpg"/>
            <p:cNvPicPr>
              <a:picLocks noChangeAspect="1"/>
            </p:cNvPicPr>
            <p:nvPr/>
          </p:nvPicPr>
          <p:blipFill>
            <a:blip r:embed="rId9">
              <a:alphaModFix amt="21000"/>
              <a:extLst>
                <a:ext uri="{28A0092B-C50C-407E-A947-70E740481C1C}">
                  <a14:useLocalDpi xmlns:a14="http://schemas.microsoft.com/office/drawing/2010/main" val="0"/>
                </a:ext>
              </a:extLst>
            </a:blip>
            <a:stretch>
              <a:fillRect/>
            </a:stretch>
          </p:blipFill>
          <p:spPr>
            <a:xfrm>
              <a:off x="544907" y="1088572"/>
              <a:ext cx="875723" cy="589257"/>
            </a:xfrm>
            <a:prstGeom prst="rect">
              <a:avLst/>
            </a:prstGeom>
            <a:grpFill/>
          </p:spPr>
        </p:pic>
        <p:cxnSp>
          <p:nvCxnSpPr>
            <p:cNvPr id="12" name="Straight Connector 11"/>
            <p:cNvCxnSpPr/>
            <p:nvPr/>
          </p:nvCxnSpPr>
          <p:spPr>
            <a:xfrm>
              <a:off x="2491619" y="1411932"/>
              <a:ext cx="798286" cy="0"/>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552095" y="1712778"/>
              <a:ext cx="732962" cy="0"/>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237791" y="2009331"/>
              <a:ext cx="1049666" cy="0"/>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4" name="Cloud 3"/>
            <p:cNvSpPr/>
            <p:nvPr/>
          </p:nvSpPr>
          <p:spPr>
            <a:xfrm>
              <a:off x="266095" y="834569"/>
              <a:ext cx="2286000" cy="1626810"/>
            </a:xfrm>
            <a:prstGeom prst="cloud">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62" name="TextBox 61"/>
            <p:cNvSpPr txBox="1"/>
            <p:nvPr/>
          </p:nvSpPr>
          <p:spPr>
            <a:xfrm>
              <a:off x="60475" y="788489"/>
              <a:ext cx="1227667" cy="627864"/>
            </a:xfrm>
            <a:prstGeom prst="rect">
              <a:avLst/>
            </a:prstGeom>
            <a:grpFill/>
          </p:spPr>
          <p:txBody>
            <a:bodyPr wrap="square" rtlCol="0">
              <a:spAutoFit/>
            </a:bodyPr>
            <a:lstStyle/>
            <a:p>
              <a:r>
                <a:rPr lang="en-US" sz="1400" dirty="0">
                  <a:solidFill>
                    <a:prstClr val="black"/>
                  </a:solidFill>
                  <a:latin typeface="Calibri"/>
                </a:rPr>
                <a:t>Residential</a:t>
              </a:r>
            </a:p>
            <a:p>
              <a:r>
                <a:rPr lang="en-US" sz="1400" dirty="0">
                  <a:solidFill>
                    <a:prstClr val="black"/>
                  </a:solidFill>
                  <a:latin typeface="Calibri"/>
                </a:rPr>
                <a:t>Subscribers</a:t>
              </a:r>
            </a:p>
          </p:txBody>
        </p:sp>
        <p:pic>
          <p:nvPicPr>
            <p:cNvPr id="66" name="Picture 65"/>
            <p:cNvPicPr>
              <a:picLocks noChangeAspect="1"/>
            </p:cNvPicPr>
            <p:nvPr/>
          </p:nvPicPr>
          <p:blipFill>
            <a:blip r:embed="rId10"/>
            <a:stretch>
              <a:fillRect/>
            </a:stretch>
          </p:blipFill>
          <p:spPr>
            <a:xfrm>
              <a:off x="1003576" y="1677829"/>
              <a:ext cx="834108" cy="614438"/>
            </a:xfrm>
            <a:prstGeom prst="rect">
              <a:avLst/>
            </a:prstGeom>
            <a:grpFill/>
          </p:spPr>
        </p:pic>
        <p:pic>
          <p:nvPicPr>
            <p:cNvPr id="67" name="Picture 66"/>
            <p:cNvPicPr>
              <a:picLocks noChangeAspect="1"/>
            </p:cNvPicPr>
            <p:nvPr/>
          </p:nvPicPr>
          <p:blipFill>
            <a:blip r:embed="rId11"/>
            <a:stretch>
              <a:fillRect/>
            </a:stretch>
          </p:blipFill>
          <p:spPr>
            <a:xfrm>
              <a:off x="1607300" y="971776"/>
              <a:ext cx="630491" cy="679867"/>
            </a:xfrm>
            <a:prstGeom prst="rect">
              <a:avLst/>
            </a:prstGeom>
            <a:grpFill/>
          </p:spPr>
        </p:pic>
        <p:sp>
          <p:nvSpPr>
            <p:cNvPr id="74" name="TextBox 73"/>
            <p:cNvSpPr txBox="1"/>
            <p:nvPr/>
          </p:nvSpPr>
          <p:spPr>
            <a:xfrm>
              <a:off x="2315550" y="598188"/>
              <a:ext cx="1048144" cy="886397"/>
            </a:xfrm>
            <a:prstGeom prst="rect">
              <a:avLst/>
            </a:prstGeom>
            <a:grpFill/>
          </p:spPr>
          <p:txBody>
            <a:bodyPr wrap="square" rtlCol="0">
              <a:spAutoFit/>
            </a:bodyPr>
            <a:lstStyle/>
            <a:p>
              <a:r>
                <a:rPr lang="en-US" sz="1050" dirty="0">
                  <a:solidFill>
                    <a:prstClr val="black"/>
                  </a:solidFill>
                  <a:latin typeface="Calibri"/>
                </a:rPr>
                <a:t>TV</a:t>
              </a:r>
            </a:p>
            <a:p>
              <a:r>
                <a:rPr lang="en-US" sz="1050" dirty="0">
                  <a:solidFill>
                    <a:prstClr val="black"/>
                  </a:solidFill>
                  <a:latin typeface="Calibri"/>
                </a:rPr>
                <a:t>Internet</a:t>
              </a:r>
            </a:p>
            <a:p>
              <a:r>
                <a:rPr lang="en-US" sz="1050" dirty="0">
                  <a:solidFill>
                    <a:prstClr val="black"/>
                  </a:solidFill>
                  <a:latin typeface="Calibri"/>
                </a:rPr>
                <a:t>Landlines</a:t>
              </a:r>
            </a:p>
            <a:p>
              <a:r>
                <a:rPr lang="en-US" sz="1050" dirty="0">
                  <a:solidFill>
                    <a:prstClr val="black"/>
                  </a:solidFill>
                  <a:latin typeface="Calibri"/>
                </a:rPr>
                <a:t>Home Sec etc.</a:t>
              </a:r>
            </a:p>
          </p:txBody>
        </p:sp>
      </p:grpSp>
      <p:grpSp>
        <p:nvGrpSpPr>
          <p:cNvPr id="181" name="Group 180"/>
          <p:cNvGrpSpPr/>
          <p:nvPr/>
        </p:nvGrpSpPr>
        <p:grpSpPr>
          <a:xfrm>
            <a:off x="60494" y="2220181"/>
            <a:ext cx="3303219" cy="1459829"/>
            <a:chOff x="60475" y="2664196"/>
            <a:chExt cx="3303219" cy="1751795"/>
          </a:xfrm>
          <a:noFill/>
        </p:grpSpPr>
        <p:sp>
          <p:nvSpPr>
            <p:cNvPr id="61" name="Cloud 60"/>
            <p:cNvSpPr/>
            <p:nvPr/>
          </p:nvSpPr>
          <p:spPr>
            <a:xfrm>
              <a:off x="227363" y="2789181"/>
              <a:ext cx="2286000" cy="1626810"/>
            </a:xfrm>
            <a:prstGeom prst="cloud">
              <a:avLst/>
            </a:prstGeom>
            <a:grp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alibri"/>
              </a:endParaRPr>
            </a:p>
          </p:txBody>
        </p:sp>
        <p:pic>
          <p:nvPicPr>
            <p:cNvPr id="63" name="Picture 62"/>
            <p:cNvPicPr>
              <a:picLocks noChangeAspect="1"/>
            </p:cNvPicPr>
            <p:nvPr/>
          </p:nvPicPr>
          <p:blipFill>
            <a:blip r:embed="rId12"/>
            <a:stretch>
              <a:fillRect/>
            </a:stretch>
          </p:blipFill>
          <p:spPr>
            <a:xfrm>
              <a:off x="1288142" y="2886527"/>
              <a:ext cx="904119" cy="696703"/>
            </a:xfrm>
            <a:prstGeom prst="rect">
              <a:avLst/>
            </a:prstGeom>
            <a:grpFill/>
          </p:spPr>
        </p:pic>
        <p:pic>
          <p:nvPicPr>
            <p:cNvPr id="64" name="Picture 63"/>
            <p:cNvPicPr>
              <a:picLocks noChangeAspect="1"/>
            </p:cNvPicPr>
            <p:nvPr/>
          </p:nvPicPr>
          <p:blipFill>
            <a:blip r:embed="rId13"/>
            <a:stretch>
              <a:fillRect/>
            </a:stretch>
          </p:blipFill>
          <p:spPr>
            <a:xfrm>
              <a:off x="725758" y="3425992"/>
              <a:ext cx="664633" cy="664633"/>
            </a:xfrm>
            <a:prstGeom prst="rect">
              <a:avLst/>
            </a:prstGeom>
            <a:grpFill/>
          </p:spPr>
        </p:pic>
        <p:cxnSp>
          <p:nvCxnSpPr>
            <p:cNvPr id="68" name="Straight Connector 67"/>
            <p:cNvCxnSpPr/>
            <p:nvPr/>
          </p:nvCxnSpPr>
          <p:spPr>
            <a:xfrm>
              <a:off x="2491619" y="3315739"/>
              <a:ext cx="798286" cy="0"/>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2486771" y="3640310"/>
              <a:ext cx="798286" cy="0"/>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2192261" y="3940039"/>
              <a:ext cx="1103692" cy="0"/>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71" name="TextBox 70"/>
            <p:cNvSpPr txBox="1"/>
            <p:nvPr/>
          </p:nvSpPr>
          <p:spPr>
            <a:xfrm>
              <a:off x="60475" y="2705087"/>
              <a:ext cx="1227667" cy="627864"/>
            </a:xfrm>
            <a:prstGeom prst="rect">
              <a:avLst/>
            </a:prstGeom>
            <a:grpFill/>
          </p:spPr>
          <p:txBody>
            <a:bodyPr wrap="square" rtlCol="0">
              <a:spAutoFit/>
            </a:bodyPr>
            <a:lstStyle/>
            <a:p>
              <a:r>
                <a:rPr lang="en-US" sz="1400" dirty="0">
                  <a:solidFill>
                    <a:prstClr val="black"/>
                  </a:solidFill>
                  <a:latin typeface="Calibri"/>
                </a:rPr>
                <a:t>Enterprise</a:t>
              </a:r>
            </a:p>
            <a:p>
              <a:r>
                <a:rPr lang="en-US" sz="1400" dirty="0">
                  <a:solidFill>
                    <a:prstClr val="black"/>
                  </a:solidFill>
                  <a:latin typeface="Calibri"/>
                </a:rPr>
                <a:t>Customers</a:t>
              </a:r>
            </a:p>
          </p:txBody>
        </p:sp>
        <p:sp>
          <p:nvSpPr>
            <p:cNvPr id="76" name="TextBox 75"/>
            <p:cNvSpPr txBox="1"/>
            <p:nvPr/>
          </p:nvSpPr>
          <p:spPr>
            <a:xfrm>
              <a:off x="2237791" y="2664196"/>
              <a:ext cx="1125903" cy="692497"/>
            </a:xfrm>
            <a:prstGeom prst="rect">
              <a:avLst/>
            </a:prstGeom>
            <a:grpFill/>
          </p:spPr>
          <p:txBody>
            <a:bodyPr wrap="square" rtlCol="0">
              <a:spAutoFit/>
            </a:bodyPr>
            <a:lstStyle/>
            <a:p>
              <a:r>
                <a:rPr lang="en-US" sz="1050">
                  <a:solidFill>
                    <a:prstClr val="black"/>
                  </a:solidFill>
                  <a:latin typeface="Calibri"/>
                </a:rPr>
                <a:t>Ckts</a:t>
              </a:r>
              <a:r>
                <a:rPr lang="en-US" sz="1050" dirty="0">
                  <a:solidFill>
                    <a:prstClr val="black"/>
                  </a:solidFill>
                  <a:latin typeface="Calibri"/>
                </a:rPr>
                <a:t>: T1/E1/DS3</a:t>
              </a:r>
            </a:p>
            <a:p>
              <a:r>
                <a:rPr lang="en-US" sz="1050" dirty="0">
                  <a:solidFill>
                    <a:prstClr val="black"/>
                  </a:solidFill>
                  <a:latin typeface="Calibri"/>
                </a:rPr>
                <a:t>Carrier Ethernet</a:t>
              </a:r>
            </a:p>
            <a:p>
              <a:r>
                <a:rPr lang="en-US" sz="1050" dirty="0">
                  <a:solidFill>
                    <a:prstClr val="black"/>
                  </a:solidFill>
                  <a:latin typeface="Calibri"/>
                </a:rPr>
                <a:t>MPLS VPNs</a:t>
              </a:r>
            </a:p>
          </p:txBody>
        </p:sp>
      </p:grpSp>
      <p:pic>
        <p:nvPicPr>
          <p:cNvPr id="77" name="Picture 1571" descr="图片9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7382" y="2465589"/>
            <a:ext cx="490382" cy="53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image18.jpeg" descr="Large Photo"/>
          <p:cNvPicPr/>
          <p:nvPr/>
        </p:nvPicPr>
        <p:blipFill>
          <a:blip r:embed="rId14">
            <a:extLst/>
          </a:blip>
          <a:stretch>
            <a:fillRect/>
          </a:stretch>
        </p:blipFill>
        <p:spPr>
          <a:xfrm>
            <a:off x="6475248" y="2385328"/>
            <a:ext cx="782859" cy="750277"/>
          </a:xfrm>
          <a:prstGeom prst="rect">
            <a:avLst/>
          </a:prstGeom>
          <a:ln w="12700" cap="flat">
            <a:noFill/>
            <a:miter lim="400000"/>
          </a:ln>
          <a:effectLst/>
        </p:spPr>
      </p:pic>
      <p:cxnSp>
        <p:nvCxnSpPr>
          <p:cNvPr id="79" name="Straight Connector 78"/>
          <p:cNvCxnSpPr/>
          <p:nvPr/>
        </p:nvCxnSpPr>
        <p:spPr>
          <a:xfrm>
            <a:off x="4072480" y="2760449"/>
            <a:ext cx="2507343"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82" name="Picture 81"/>
          <p:cNvPicPr>
            <a:picLocks noChangeAspect="1"/>
          </p:cNvPicPr>
          <p:nvPr/>
        </p:nvPicPr>
        <p:blipFill>
          <a:blip r:embed="rId15"/>
          <a:stretch>
            <a:fillRect/>
          </a:stretch>
        </p:blipFill>
        <p:spPr>
          <a:xfrm>
            <a:off x="4288275" y="2900365"/>
            <a:ext cx="1390952" cy="579563"/>
          </a:xfrm>
          <a:prstGeom prst="rect">
            <a:avLst/>
          </a:prstGeom>
        </p:spPr>
      </p:pic>
      <p:cxnSp>
        <p:nvCxnSpPr>
          <p:cNvPr id="83" name="Straight Connector 82"/>
          <p:cNvCxnSpPr/>
          <p:nvPr/>
        </p:nvCxnSpPr>
        <p:spPr>
          <a:xfrm>
            <a:off x="4072477" y="2854998"/>
            <a:ext cx="221343" cy="98266"/>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3329793" y="3033592"/>
            <a:ext cx="958482"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flipV="1">
            <a:off x="5679249" y="2855017"/>
            <a:ext cx="900583" cy="194019"/>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3324258" y="3284374"/>
            <a:ext cx="969552"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5679227" y="3179549"/>
            <a:ext cx="95086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99" name="Picture 98"/>
          <p:cNvPicPr>
            <a:picLocks noChangeAspect="1"/>
          </p:cNvPicPr>
          <p:nvPr/>
        </p:nvPicPr>
        <p:blipFill>
          <a:blip r:embed="rId16"/>
          <a:stretch>
            <a:fillRect/>
          </a:stretch>
        </p:blipFill>
        <p:spPr>
          <a:xfrm>
            <a:off x="6478646" y="3207876"/>
            <a:ext cx="767352" cy="614328"/>
          </a:xfrm>
          <a:prstGeom prst="rect">
            <a:avLst/>
          </a:prstGeom>
        </p:spPr>
      </p:pic>
      <p:cxnSp>
        <p:nvCxnSpPr>
          <p:cNvPr id="101" name="Straight Connector 100"/>
          <p:cNvCxnSpPr/>
          <p:nvPr/>
        </p:nvCxnSpPr>
        <p:spPr>
          <a:xfrm>
            <a:off x="5685298" y="3286389"/>
            <a:ext cx="811515" cy="26897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4" name="TextBox 103"/>
          <p:cNvSpPr txBox="1"/>
          <p:nvPr/>
        </p:nvSpPr>
        <p:spPr>
          <a:xfrm>
            <a:off x="4377937" y="3419437"/>
            <a:ext cx="1238620" cy="415498"/>
          </a:xfrm>
          <a:prstGeom prst="rect">
            <a:avLst/>
          </a:prstGeom>
          <a:noFill/>
        </p:spPr>
        <p:txBody>
          <a:bodyPr wrap="square" rtlCol="0">
            <a:spAutoFit/>
          </a:bodyPr>
          <a:lstStyle/>
          <a:p>
            <a:r>
              <a:rPr lang="en-US" sz="1050" dirty="0">
                <a:solidFill>
                  <a:prstClr val="black"/>
                </a:solidFill>
                <a:latin typeface="Calibri"/>
              </a:rPr>
              <a:t>Carrier Ethernet</a:t>
            </a:r>
          </a:p>
          <a:p>
            <a:r>
              <a:rPr lang="en-US" sz="1050" dirty="0">
                <a:solidFill>
                  <a:prstClr val="black"/>
                </a:solidFill>
                <a:latin typeface="Calibri"/>
              </a:rPr>
              <a:t>Switch</a:t>
            </a:r>
          </a:p>
        </p:txBody>
      </p:sp>
      <p:sp>
        <p:nvSpPr>
          <p:cNvPr id="105" name="TextBox 104"/>
          <p:cNvSpPr txBox="1"/>
          <p:nvPr/>
        </p:nvSpPr>
        <p:spPr>
          <a:xfrm>
            <a:off x="6524346" y="2212188"/>
            <a:ext cx="800968" cy="253916"/>
          </a:xfrm>
          <a:prstGeom prst="rect">
            <a:avLst/>
          </a:prstGeom>
          <a:noFill/>
        </p:spPr>
        <p:txBody>
          <a:bodyPr wrap="square" rtlCol="0">
            <a:spAutoFit/>
          </a:bodyPr>
          <a:lstStyle/>
          <a:p>
            <a:r>
              <a:rPr lang="en-US" sz="1050" dirty="0">
                <a:solidFill>
                  <a:prstClr val="black"/>
                </a:solidFill>
                <a:latin typeface="Calibri"/>
              </a:rPr>
              <a:t>PE- Router</a:t>
            </a:r>
          </a:p>
        </p:txBody>
      </p:sp>
      <p:sp>
        <p:nvSpPr>
          <p:cNvPr id="106" name="TextBox 105"/>
          <p:cNvSpPr txBox="1"/>
          <p:nvPr/>
        </p:nvSpPr>
        <p:spPr>
          <a:xfrm>
            <a:off x="6490741" y="3781887"/>
            <a:ext cx="1238116" cy="415498"/>
          </a:xfrm>
          <a:prstGeom prst="rect">
            <a:avLst/>
          </a:prstGeom>
          <a:noFill/>
        </p:spPr>
        <p:txBody>
          <a:bodyPr wrap="square" rtlCol="0">
            <a:spAutoFit/>
          </a:bodyPr>
          <a:lstStyle/>
          <a:p>
            <a:r>
              <a:rPr lang="en-US" sz="1050" dirty="0">
                <a:solidFill>
                  <a:prstClr val="black"/>
                </a:solidFill>
                <a:latin typeface="Calibri"/>
              </a:rPr>
              <a:t>Optical Transport Switch</a:t>
            </a:r>
          </a:p>
        </p:txBody>
      </p:sp>
      <p:pic>
        <p:nvPicPr>
          <p:cNvPr id="124" name="Picture 123"/>
          <p:cNvPicPr>
            <a:picLocks noChangeAspect="1"/>
          </p:cNvPicPr>
          <p:nvPr/>
        </p:nvPicPr>
        <p:blipFill>
          <a:blip r:embed="rId17"/>
          <a:stretch>
            <a:fillRect/>
          </a:stretch>
        </p:blipFill>
        <p:spPr>
          <a:xfrm>
            <a:off x="4344144" y="4748091"/>
            <a:ext cx="838713" cy="763944"/>
          </a:xfrm>
          <a:prstGeom prst="rect">
            <a:avLst/>
          </a:prstGeom>
        </p:spPr>
      </p:pic>
      <p:pic>
        <p:nvPicPr>
          <p:cNvPr id="125" name="Picture 124"/>
          <p:cNvPicPr>
            <a:picLocks noChangeAspect="1"/>
          </p:cNvPicPr>
          <p:nvPr/>
        </p:nvPicPr>
        <p:blipFill>
          <a:blip r:embed="rId18"/>
          <a:stretch>
            <a:fillRect/>
          </a:stretch>
        </p:blipFill>
        <p:spPr>
          <a:xfrm flipV="1">
            <a:off x="4394583" y="4113307"/>
            <a:ext cx="727784" cy="430098"/>
          </a:xfrm>
          <a:prstGeom prst="rect">
            <a:avLst/>
          </a:prstGeom>
        </p:spPr>
      </p:pic>
      <p:pic>
        <p:nvPicPr>
          <p:cNvPr id="127" name="Picture 126"/>
          <p:cNvPicPr>
            <a:picLocks noChangeAspect="1"/>
          </p:cNvPicPr>
          <p:nvPr/>
        </p:nvPicPr>
        <p:blipFill>
          <a:blip r:embed="rId19"/>
          <a:stretch>
            <a:fillRect/>
          </a:stretch>
        </p:blipFill>
        <p:spPr>
          <a:xfrm>
            <a:off x="6221268" y="4743932"/>
            <a:ext cx="817638" cy="793087"/>
          </a:xfrm>
          <a:prstGeom prst="rect">
            <a:avLst/>
          </a:prstGeom>
        </p:spPr>
      </p:pic>
      <p:cxnSp>
        <p:nvCxnSpPr>
          <p:cNvPr id="130" name="Straight Connector 129"/>
          <p:cNvCxnSpPr/>
          <p:nvPr/>
        </p:nvCxnSpPr>
        <p:spPr>
          <a:xfrm>
            <a:off x="3902002" y="4487691"/>
            <a:ext cx="492617" cy="0"/>
          </a:xfrm>
          <a:prstGeom prst="line">
            <a:avLst/>
          </a:prstGeom>
          <a:ln>
            <a:solidFill>
              <a:schemeClr val="bg1">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34" name="Straight Connector 133"/>
          <p:cNvCxnSpPr>
            <a:stCxn id="124" idx="0"/>
            <a:endCxn id="125" idx="0"/>
          </p:cNvCxnSpPr>
          <p:nvPr/>
        </p:nvCxnSpPr>
        <p:spPr>
          <a:xfrm flipH="1" flipV="1">
            <a:off x="4758495" y="4543410"/>
            <a:ext cx="5013" cy="204686"/>
          </a:xfrm>
          <a:prstGeom prst="line">
            <a:avLst/>
          </a:prstGeom>
          <a:ln>
            <a:solidFill>
              <a:schemeClr val="bg1">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a:off x="3901966" y="4773822"/>
            <a:ext cx="537020" cy="234129"/>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p:cNvCxnSpPr>
            <a:stCxn id="124" idx="3"/>
            <a:endCxn id="127" idx="1"/>
          </p:cNvCxnSpPr>
          <p:nvPr/>
        </p:nvCxnSpPr>
        <p:spPr>
          <a:xfrm>
            <a:off x="5182844" y="5130080"/>
            <a:ext cx="1038424" cy="10411"/>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43" name="TextBox 142"/>
          <p:cNvSpPr txBox="1"/>
          <p:nvPr/>
        </p:nvSpPr>
        <p:spPr>
          <a:xfrm>
            <a:off x="5118171" y="4087769"/>
            <a:ext cx="561056" cy="415498"/>
          </a:xfrm>
          <a:prstGeom prst="rect">
            <a:avLst/>
          </a:prstGeom>
          <a:noFill/>
        </p:spPr>
        <p:txBody>
          <a:bodyPr wrap="square" rtlCol="0">
            <a:spAutoFit/>
          </a:bodyPr>
          <a:lstStyle/>
          <a:p>
            <a:r>
              <a:rPr lang="en-US" sz="1050" dirty="0">
                <a:solidFill>
                  <a:prstClr val="black"/>
                </a:solidFill>
                <a:latin typeface="Calibri"/>
              </a:rPr>
              <a:t>MME/HSS</a:t>
            </a:r>
          </a:p>
        </p:txBody>
      </p:sp>
      <p:sp>
        <p:nvSpPr>
          <p:cNvPr id="144" name="TextBox 143"/>
          <p:cNvSpPr txBox="1"/>
          <p:nvPr/>
        </p:nvSpPr>
        <p:spPr>
          <a:xfrm>
            <a:off x="5118171" y="5341098"/>
            <a:ext cx="561056" cy="253916"/>
          </a:xfrm>
          <a:prstGeom prst="rect">
            <a:avLst/>
          </a:prstGeom>
          <a:noFill/>
        </p:spPr>
        <p:txBody>
          <a:bodyPr wrap="square" rtlCol="0">
            <a:spAutoFit/>
          </a:bodyPr>
          <a:lstStyle/>
          <a:p>
            <a:r>
              <a:rPr lang="en-US" sz="1050" dirty="0">
                <a:solidFill>
                  <a:prstClr val="black"/>
                </a:solidFill>
                <a:latin typeface="Calibri"/>
              </a:rPr>
              <a:t>S-GW</a:t>
            </a:r>
          </a:p>
        </p:txBody>
      </p:sp>
      <p:sp>
        <p:nvSpPr>
          <p:cNvPr id="145" name="TextBox 144"/>
          <p:cNvSpPr txBox="1"/>
          <p:nvPr/>
        </p:nvSpPr>
        <p:spPr>
          <a:xfrm>
            <a:off x="6424990" y="4548948"/>
            <a:ext cx="561056" cy="253916"/>
          </a:xfrm>
          <a:prstGeom prst="rect">
            <a:avLst/>
          </a:prstGeom>
          <a:noFill/>
        </p:spPr>
        <p:txBody>
          <a:bodyPr wrap="square" rtlCol="0">
            <a:spAutoFit/>
          </a:bodyPr>
          <a:lstStyle/>
          <a:p>
            <a:r>
              <a:rPr lang="en-US" sz="1050" dirty="0">
                <a:solidFill>
                  <a:prstClr val="black"/>
                </a:solidFill>
                <a:latin typeface="Calibri"/>
              </a:rPr>
              <a:t>P-GW</a:t>
            </a:r>
          </a:p>
        </p:txBody>
      </p:sp>
      <p:sp>
        <p:nvSpPr>
          <p:cNvPr id="146" name="Shape 101"/>
          <p:cNvSpPr/>
          <p:nvPr/>
        </p:nvSpPr>
        <p:spPr>
          <a:xfrm>
            <a:off x="8480493" y="3048470"/>
            <a:ext cx="542032" cy="2615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defRPr sz="1900">
                <a:solidFill>
                  <a:srgbClr val="0070C0"/>
                </a:solidFill>
                <a:latin typeface="Calibri"/>
                <a:ea typeface="Calibri"/>
                <a:cs typeface="Calibri"/>
                <a:sym typeface="Calibri"/>
              </a:defRPr>
            </a:lvl1pPr>
          </a:lstStyle>
          <a:p>
            <a:pPr defTabSz="257129">
              <a:defRPr sz="1800">
                <a:solidFill>
                  <a:srgbClr val="000000"/>
                </a:solidFill>
              </a:defRPr>
            </a:pPr>
            <a:r>
              <a:rPr sz="1100" kern="0" dirty="0">
                <a:solidFill>
                  <a:srgbClr val="000000"/>
                </a:solidFill>
              </a:rPr>
              <a:t>Firewall</a:t>
            </a:r>
          </a:p>
        </p:txBody>
      </p:sp>
      <p:pic>
        <p:nvPicPr>
          <p:cNvPr id="147" name="image12.jpeg" descr="http://www.checkpoint.com/images/products/appliances/graphics/main-320x215.jpg"/>
          <p:cNvPicPr/>
          <p:nvPr/>
        </p:nvPicPr>
        <p:blipFill>
          <a:blip r:embed="rId20">
            <a:extLst/>
          </a:blip>
          <a:srcRect l="56769" t="13052" r="4461"/>
          <a:stretch>
            <a:fillRect/>
          </a:stretch>
        </p:blipFill>
        <p:spPr>
          <a:xfrm>
            <a:off x="8485908" y="2646657"/>
            <a:ext cx="478684" cy="416719"/>
          </a:xfrm>
          <a:prstGeom prst="rect">
            <a:avLst/>
          </a:prstGeom>
          <a:ln w="12700" cap="flat">
            <a:noFill/>
            <a:miter lim="400000"/>
          </a:ln>
          <a:effectLst/>
        </p:spPr>
      </p:pic>
      <p:pic>
        <p:nvPicPr>
          <p:cNvPr id="148" name="image13.png"/>
          <p:cNvPicPr/>
          <p:nvPr/>
        </p:nvPicPr>
        <p:blipFill>
          <a:blip r:embed="rId21">
            <a:extLst/>
          </a:blip>
          <a:srcRect l="17577" t="40077" r="63269" b="42200"/>
          <a:stretch>
            <a:fillRect/>
          </a:stretch>
        </p:blipFill>
        <p:spPr>
          <a:xfrm>
            <a:off x="8406463" y="5118599"/>
            <a:ext cx="666042" cy="222498"/>
          </a:xfrm>
          <a:prstGeom prst="rect">
            <a:avLst/>
          </a:prstGeom>
          <a:ln w="12700" cap="flat">
            <a:noFill/>
            <a:miter lim="400000"/>
          </a:ln>
          <a:effectLst/>
        </p:spPr>
      </p:pic>
      <p:sp>
        <p:nvSpPr>
          <p:cNvPr id="149" name="Shape 104"/>
          <p:cNvSpPr/>
          <p:nvPr/>
        </p:nvSpPr>
        <p:spPr>
          <a:xfrm>
            <a:off x="8452653" y="5319347"/>
            <a:ext cx="287524" cy="2615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defRPr sz="1900">
                <a:solidFill>
                  <a:srgbClr val="0070C0"/>
                </a:solidFill>
                <a:latin typeface="Calibri"/>
                <a:ea typeface="Calibri"/>
                <a:cs typeface="Calibri"/>
                <a:sym typeface="Calibri"/>
              </a:defRPr>
            </a:lvl1pPr>
          </a:lstStyle>
          <a:p>
            <a:pPr defTabSz="257129">
              <a:defRPr sz="1800">
                <a:solidFill>
                  <a:srgbClr val="000000"/>
                </a:solidFill>
              </a:defRPr>
            </a:pPr>
            <a:r>
              <a:rPr sz="1100" kern="0" dirty="0">
                <a:solidFill>
                  <a:srgbClr val="000000"/>
                </a:solidFill>
              </a:rPr>
              <a:t>DPI</a:t>
            </a:r>
          </a:p>
        </p:txBody>
      </p:sp>
      <p:pic>
        <p:nvPicPr>
          <p:cNvPr id="150" name="image14.jpeg" descr="http://di1.shopping.com/images1/pi/98/4d/f4/20219018-100x100-0-0.jpg"/>
          <p:cNvPicPr/>
          <p:nvPr/>
        </p:nvPicPr>
        <p:blipFill>
          <a:blip r:embed="rId22">
            <a:extLst/>
          </a:blip>
          <a:srcRect t="17110" b="18084"/>
          <a:stretch>
            <a:fillRect/>
          </a:stretch>
        </p:blipFill>
        <p:spPr>
          <a:xfrm>
            <a:off x="7382110" y="5104894"/>
            <a:ext cx="762430" cy="283518"/>
          </a:xfrm>
          <a:prstGeom prst="rect">
            <a:avLst/>
          </a:prstGeom>
          <a:ln w="12700" cap="flat">
            <a:noFill/>
            <a:miter lim="400000"/>
          </a:ln>
          <a:effectLst/>
        </p:spPr>
      </p:pic>
      <p:sp>
        <p:nvSpPr>
          <p:cNvPr id="151" name="Shape 106"/>
          <p:cNvSpPr/>
          <p:nvPr/>
        </p:nvSpPr>
        <p:spPr>
          <a:xfrm>
            <a:off x="7478496" y="5346741"/>
            <a:ext cx="345382" cy="2615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defRPr sz="1900">
                <a:solidFill>
                  <a:srgbClr val="0070C0"/>
                </a:solidFill>
                <a:latin typeface="Calibri"/>
                <a:ea typeface="Calibri"/>
                <a:cs typeface="Calibri"/>
                <a:sym typeface="Calibri"/>
              </a:defRPr>
            </a:lvl1pPr>
          </a:lstStyle>
          <a:p>
            <a:pPr defTabSz="257129">
              <a:defRPr sz="1800">
                <a:solidFill>
                  <a:srgbClr val="000000"/>
                </a:solidFill>
              </a:defRPr>
            </a:pPr>
            <a:r>
              <a:rPr sz="1100" kern="0">
                <a:solidFill>
                  <a:srgbClr val="000000"/>
                </a:solidFill>
              </a:rPr>
              <a:t>CDN</a:t>
            </a:r>
          </a:p>
        </p:txBody>
      </p:sp>
      <p:pic>
        <p:nvPicPr>
          <p:cNvPr id="152" name="image15.jpeg" descr="http://solacecdn.s3.amazonaws.com/new/wp-content/uploads/2010/02/3260_front_200p-wide.jpg"/>
          <p:cNvPicPr/>
          <p:nvPr/>
        </p:nvPicPr>
        <p:blipFill>
          <a:blip r:embed="rId23">
            <a:extLst/>
          </a:blip>
          <a:stretch>
            <a:fillRect/>
          </a:stretch>
        </p:blipFill>
        <p:spPr>
          <a:xfrm>
            <a:off x="8375202" y="4326113"/>
            <a:ext cx="766761" cy="349747"/>
          </a:xfrm>
          <a:prstGeom prst="rect">
            <a:avLst/>
          </a:prstGeom>
          <a:ln w="12700" cap="flat">
            <a:noFill/>
            <a:miter lim="400000"/>
          </a:ln>
          <a:effectLst/>
        </p:spPr>
      </p:pic>
      <p:sp>
        <p:nvSpPr>
          <p:cNvPr id="153" name="Shape 108"/>
          <p:cNvSpPr/>
          <p:nvPr/>
        </p:nvSpPr>
        <p:spPr>
          <a:xfrm>
            <a:off x="8515913" y="4676609"/>
            <a:ext cx="597617" cy="4308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gn="ctr" defTabSz="257129">
              <a:defRPr sz="1800"/>
            </a:pPr>
            <a:r>
              <a:rPr sz="1100" kern="0" dirty="0">
                <a:solidFill>
                  <a:srgbClr val="000000"/>
                </a:solidFill>
                <a:latin typeface="Calibri"/>
                <a:ea typeface="Calibri"/>
                <a:cs typeface="Calibri"/>
                <a:sym typeface="Calibri"/>
              </a:rPr>
              <a:t>Message</a:t>
            </a:r>
            <a:endParaRPr sz="1400" kern="0" dirty="0">
              <a:solidFill>
                <a:srgbClr val="000000"/>
              </a:solidFill>
              <a:latin typeface="Arial"/>
              <a:ea typeface="Arial"/>
              <a:cs typeface="Arial"/>
              <a:sym typeface="Arial"/>
            </a:endParaRPr>
          </a:p>
          <a:p>
            <a:pPr algn="ctr" defTabSz="257129">
              <a:defRPr sz="1800"/>
            </a:pPr>
            <a:r>
              <a:rPr sz="1100" kern="0" dirty="0">
                <a:solidFill>
                  <a:srgbClr val="000000"/>
                </a:solidFill>
                <a:latin typeface="Calibri"/>
                <a:ea typeface="Calibri"/>
                <a:cs typeface="Calibri"/>
                <a:sym typeface="Calibri"/>
              </a:rPr>
              <a:t>Router</a:t>
            </a:r>
          </a:p>
        </p:txBody>
      </p:sp>
      <p:pic>
        <p:nvPicPr>
          <p:cNvPr id="154" name="image16.jpeg" descr="http://farm5.static.flickr.com/4111/4949006335_e8a306f6c2.jpg"/>
          <p:cNvPicPr/>
          <p:nvPr/>
        </p:nvPicPr>
        <p:blipFill>
          <a:blip r:embed="rId24">
            <a:extLst/>
          </a:blip>
          <a:stretch>
            <a:fillRect/>
          </a:stretch>
        </p:blipFill>
        <p:spPr>
          <a:xfrm>
            <a:off x="7520238" y="1038776"/>
            <a:ext cx="658462" cy="411510"/>
          </a:xfrm>
          <a:prstGeom prst="rect">
            <a:avLst/>
          </a:prstGeom>
          <a:ln w="12700" cap="flat">
            <a:noFill/>
            <a:miter lim="400000"/>
          </a:ln>
          <a:effectLst/>
        </p:spPr>
      </p:pic>
      <p:sp>
        <p:nvSpPr>
          <p:cNvPr id="155" name="Shape 110"/>
          <p:cNvSpPr/>
          <p:nvPr/>
        </p:nvSpPr>
        <p:spPr>
          <a:xfrm>
            <a:off x="7524121" y="1398198"/>
            <a:ext cx="715676" cy="4308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gn="ctr" defTabSz="257129">
              <a:defRPr sz="1800"/>
            </a:pPr>
            <a:r>
              <a:rPr sz="1100" kern="0" dirty="0">
                <a:solidFill>
                  <a:srgbClr val="000000"/>
                </a:solidFill>
                <a:latin typeface="Calibri"/>
                <a:ea typeface="Calibri"/>
                <a:cs typeface="Calibri"/>
                <a:sym typeface="Calibri"/>
              </a:rPr>
              <a:t>Carrier</a:t>
            </a:r>
            <a:br>
              <a:rPr sz="1100" kern="0" dirty="0">
                <a:solidFill>
                  <a:srgbClr val="000000"/>
                </a:solidFill>
                <a:latin typeface="Calibri"/>
                <a:ea typeface="Calibri"/>
                <a:cs typeface="Calibri"/>
                <a:sym typeface="Calibri"/>
              </a:rPr>
            </a:br>
            <a:r>
              <a:rPr sz="1100" kern="0" dirty="0">
                <a:solidFill>
                  <a:srgbClr val="000000"/>
                </a:solidFill>
                <a:latin typeface="Calibri"/>
                <a:ea typeface="Calibri"/>
                <a:cs typeface="Calibri"/>
                <a:sym typeface="Calibri"/>
              </a:rPr>
              <a:t>Grade NAT</a:t>
            </a:r>
          </a:p>
        </p:txBody>
      </p:sp>
      <p:pic>
        <p:nvPicPr>
          <p:cNvPr id="156" name="image17.jpeg" descr="http://partners.varphonex.com/images/acme_border_controller.jpg"/>
          <p:cNvPicPr/>
          <p:nvPr/>
        </p:nvPicPr>
        <p:blipFill rotWithShape="1">
          <a:blip r:embed="rId25">
            <a:extLst/>
          </a:blip>
          <a:srcRect t="25451" r="5466"/>
          <a:stretch/>
        </p:blipFill>
        <p:spPr>
          <a:xfrm>
            <a:off x="7477945" y="4205564"/>
            <a:ext cx="636801" cy="337840"/>
          </a:xfrm>
          <a:prstGeom prst="rect">
            <a:avLst/>
          </a:prstGeom>
          <a:ln w="12700" cap="flat">
            <a:noFill/>
            <a:miter lim="400000"/>
          </a:ln>
          <a:effectLst/>
        </p:spPr>
      </p:pic>
      <p:sp>
        <p:nvSpPr>
          <p:cNvPr id="157" name="Shape 112"/>
          <p:cNvSpPr/>
          <p:nvPr/>
        </p:nvSpPr>
        <p:spPr>
          <a:xfrm>
            <a:off x="7447819" y="4500989"/>
            <a:ext cx="951530" cy="4308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gn="ctr" defTabSz="257129">
              <a:defRPr sz="1800"/>
            </a:pPr>
            <a:r>
              <a:rPr sz="1100" kern="0" dirty="0">
                <a:solidFill>
                  <a:srgbClr val="000000"/>
                </a:solidFill>
                <a:latin typeface="Calibri"/>
                <a:ea typeface="Calibri"/>
                <a:cs typeface="Calibri"/>
                <a:sym typeface="Calibri"/>
              </a:rPr>
              <a:t>Session Border</a:t>
            </a:r>
            <a:endParaRPr sz="1400" kern="0" dirty="0">
              <a:solidFill>
                <a:srgbClr val="000000"/>
              </a:solidFill>
              <a:latin typeface="Arial"/>
              <a:ea typeface="Arial"/>
              <a:cs typeface="Arial"/>
              <a:sym typeface="Arial"/>
            </a:endParaRPr>
          </a:p>
          <a:p>
            <a:pPr algn="ctr" defTabSz="257129">
              <a:defRPr sz="1800"/>
            </a:pPr>
            <a:r>
              <a:rPr sz="1100" kern="0" dirty="0">
                <a:solidFill>
                  <a:srgbClr val="000000"/>
                </a:solidFill>
                <a:latin typeface="Calibri"/>
                <a:ea typeface="Calibri"/>
                <a:cs typeface="Calibri"/>
                <a:sym typeface="Calibri"/>
              </a:rPr>
              <a:t>Controller</a:t>
            </a:r>
          </a:p>
        </p:txBody>
      </p:sp>
      <p:pic>
        <p:nvPicPr>
          <p:cNvPr id="164" name="image16.jpeg" descr="http://farm5.static.flickr.com/4111/4949006335_e8a306f6c2.jpg"/>
          <p:cNvPicPr/>
          <p:nvPr/>
        </p:nvPicPr>
        <p:blipFill>
          <a:blip r:embed="rId24">
            <a:extLst/>
          </a:blip>
          <a:stretch>
            <a:fillRect/>
          </a:stretch>
        </p:blipFill>
        <p:spPr>
          <a:xfrm>
            <a:off x="7524121" y="2598016"/>
            <a:ext cx="658462" cy="411510"/>
          </a:xfrm>
          <a:prstGeom prst="rect">
            <a:avLst/>
          </a:prstGeom>
          <a:ln w="12700" cap="flat">
            <a:noFill/>
            <a:miter lim="400000"/>
          </a:ln>
          <a:effectLst/>
        </p:spPr>
      </p:pic>
      <p:sp>
        <p:nvSpPr>
          <p:cNvPr id="165" name="Shape 110"/>
          <p:cNvSpPr/>
          <p:nvPr/>
        </p:nvSpPr>
        <p:spPr>
          <a:xfrm>
            <a:off x="7528004" y="2957439"/>
            <a:ext cx="715676" cy="4308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gn="ctr" defTabSz="257129">
              <a:defRPr sz="1800"/>
            </a:pPr>
            <a:r>
              <a:rPr sz="1100" kern="0" dirty="0">
                <a:solidFill>
                  <a:srgbClr val="000000"/>
                </a:solidFill>
                <a:latin typeface="Calibri"/>
                <a:ea typeface="Calibri"/>
                <a:cs typeface="Calibri"/>
                <a:sym typeface="Calibri"/>
              </a:rPr>
              <a:t>Carrier</a:t>
            </a:r>
            <a:br>
              <a:rPr sz="1100" kern="0" dirty="0">
                <a:solidFill>
                  <a:srgbClr val="000000"/>
                </a:solidFill>
                <a:latin typeface="Calibri"/>
                <a:ea typeface="Calibri"/>
                <a:cs typeface="Calibri"/>
                <a:sym typeface="Calibri"/>
              </a:rPr>
            </a:br>
            <a:r>
              <a:rPr sz="1100" kern="0" dirty="0">
                <a:solidFill>
                  <a:srgbClr val="000000"/>
                </a:solidFill>
                <a:latin typeface="Calibri"/>
                <a:ea typeface="Calibri"/>
                <a:cs typeface="Calibri"/>
                <a:sym typeface="Calibri"/>
              </a:rPr>
              <a:t>Grade NAT</a:t>
            </a:r>
          </a:p>
        </p:txBody>
      </p:sp>
      <p:pic>
        <p:nvPicPr>
          <p:cNvPr id="166" name="image13.png"/>
          <p:cNvPicPr/>
          <p:nvPr/>
        </p:nvPicPr>
        <p:blipFill>
          <a:blip r:embed="rId21">
            <a:extLst/>
          </a:blip>
          <a:srcRect l="17577" t="40077" r="63269" b="42200"/>
          <a:stretch>
            <a:fillRect/>
          </a:stretch>
        </p:blipFill>
        <p:spPr>
          <a:xfrm>
            <a:off x="7551286" y="1867433"/>
            <a:ext cx="666042" cy="222498"/>
          </a:xfrm>
          <a:prstGeom prst="rect">
            <a:avLst/>
          </a:prstGeom>
          <a:ln w="12700" cap="flat">
            <a:noFill/>
            <a:miter lim="400000"/>
          </a:ln>
          <a:effectLst/>
        </p:spPr>
      </p:pic>
      <p:sp>
        <p:nvSpPr>
          <p:cNvPr id="167" name="Shape 104"/>
          <p:cNvSpPr/>
          <p:nvPr/>
        </p:nvSpPr>
        <p:spPr>
          <a:xfrm>
            <a:off x="7597476" y="2032898"/>
            <a:ext cx="287524" cy="2615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defRPr sz="1900">
                <a:solidFill>
                  <a:srgbClr val="0070C0"/>
                </a:solidFill>
                <a:latin typeface="Calibri"/>
                <a:ea typeface="Calibri"/>
                <a:cs typeface="Calibri"/>
                <a:sym typeface="Calibri"/>
              </a:defRPr>
            </a:lvl1pPr>
          </a:lstStyle>
          <a:p>
            <a:pPr defTabSz="257129">
              <a:defRPr sz="1800">
                <a:solidFill>
                  <a:srgbClr val="000000"/>
                </a:solidFill>
              </a:defRPr>
            </a:pPr>
            <a:r>
              <a:rPr sz="1100" kern="0" dirty="0">
                <a:solidFill>
                  <a:srgbClr val="000000"/>
                </a:solidFill>
              </a:rPr>
              <a:t>DPI</a:t>
            </a:r>
          </a:p>
        </p:txBody>
      </p:sp>
      <p:pic>
        <p:nvPicPr>
          <p:cNvPr id="168" name="image13.png"/>
          <p:cNvPicPr/>
          <p:nvPr/>
        </p:nvPicPr>
        <p:blipFill>
          <a:blip r:embed="rId21">
            <a:extLst/>
          </a:blip>
          <a:srcRect l="17577" t="40077" r="63269" b="42200"/>
          <a:stretch>
            <a:fillRect/>
          </a:stretch>
        </p:blipFill>
        <p:spPr>
          <a:xfrm>
            <a:off x="7577638" y="3463201"/>
            <a:ext cx="666042" cy="222498"/>
          </a:xfrm>
          <a:prstGeom prst="rect">
            <a:avLst/>
          </a:prstGeom>
          <a:ln w="12700" cap="flat">
            <a:noFill/>
            <a:miter lim="400000"/>
          </a:ln>
          <a:effectLst/>
        </p:spPr>
      </p:pic>
      <p:sp>
        <p:nvSpPr>
          <p:cNvPr id="169" name="Shape 104"/>
          <p:cNvSpPr/>
          <p:nvPr/>
        </p:nvSpPr>
        <p:spPr>
          <a:xfrm>
            <a:off x="7623828" y="3663947"/>
            <a:ext cx="287524" cy="2615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defRPr sz="1900">
                <a:solidFill>
                  <a:srgbClr val="0070C0"/>
                </a:solidFill>
                <a:latin typeface="Calibri"/>
                <a:ea typeface="Calibri"/>
                <a:cs typeface="Calibri"/>
                <a:sym typeface="Calibri"/>
              </a:defRPr>
            </a:lvl1pPr>
          </a:lstStyle>
          <a:p>
            <a:pPr defTabSz="257129">
              <a:defRPr sz="1800">
                <a:solidFill>
                  <a:srgbClr val="000000"/>
                </a:solidFill>
              </a:defRPr>
            </a:pPr>
            <a:r>
              <a:rPr sz="1100" kern="0" dirty="0">
                <a:solidFill>
                  <a:srgbClr val="000000"/>
                </a:solidFill>
              </a:rPr>
              <a:t>DPI</a:t>
            </a:r>
          </a:p>
        </p:txBody>
      </p:sp>
      <p:sp>
        <p:nvSpPr>
          <p:cNvPr id="171" name="Title 1"/>
          <p:cNvSpPr txBox="1">
            <a:spLocks/>
          </p:cNvSpPr>
          <p:nvPr/>
        </p:nvSpPr>
        <p:spPr>
          <a:xfrm>
            <a:off x="0" y="1"/>
            <a:ext cx="9144000" cy="365786"/>
          </a:xfrm>
          <a:prstGeom prst="rect">
            <a:avLst/>
          </a:prstGeom>
        </p:spPr>
        <p:txBody>
          <a:bodyPr vert="horz" lIns="91390" tIns="45695" rIns="91390" bIns="45695" rtlCol="0" anchor="ctr">
            <a:noAutofit/>
          </a:bodyPr>
          <a:lstStyle>
            <a:lvl1pPr algn="ctr" defTabSz="456986" rtl="0" eaLnBrk="1" latinLnBrk="0" hangingPunct="1">
              <a:spcBef>
                <a:spcPct val="0"/>
              </a:spcBef>
              <a:buNone/>
              <a:defRPr sz="4400" kern="1200">
                <a:solidFill>
                  <a:schemeClr val="tx1"/>
                </a:solidFill>
                <a:latin typeface="+mj-lt"/>
                <a:ea typeface="+mj-ea"/>
                <a:cs typeface="+mj-cs"/>
              </a:defRPr>
            </a:lvl1pPr>
          </a:lstStyle>
          <a:p>
            <a:pPr defTabSz="456923">
              <a:defRPr/>
            </a:pPr>
            <a:r>
              <a:rPr lang="en-US" sz="2800" b="1" dirty="0" smtClean="0">
                <a:solidFill>
                  <a:srgbClr val="1F497D">
                    <a:lumMod val="60000"/>
                    <a:lumOff val="40000"/>
                  </a:srgbClr>
                </a:solidFill>
                <a:latin typeface="Calibri"/>
                <a:cs typeface="Arial"/>
              </a:rPr>
              <a:t>SP Access Network Evolution</a:t>
            </a:r>
          </a:p>
        </p:txBody>
      </p:sp>
      <p:grpSp>
        <p:nvGrpSpPr>
          <p:cNvPr id="182" name="Group 181"/>
          <p:cNvGrpSpPr/>
          <p:nvPr/>
        </p:nvGrpSpPr>
        <p:grpSpPr>
          <a:xfrm>
            <a:off x="111924" y="3882650"/>
            <a:ext cx="3251770" cy="1466486"/>
            <a:chOff x="111924" y="4659175"/>
            <a:chExt cx="3251770" cy="1759783"/>
          </a:xfrm>
          <a:noFill/>
        </p:grpSpPr>
        <p:sp>
          <p:nvSpPr>
            <p:cNvPr id="107" name="Cloud 106"/>
            <p:cNvSpPr/>
            <p:nvPr/>
          </p:nvSpPr>
          <p:spPr>
            <a:xfrm>
              <a:off x="227363" y="4792148"/>
              <a:ext cx="2286000" cy="1626810"/>
            </a:xfrm>
            <a:prstGeom prst="cloud">
              <a:avLst/>
            </a:prstGeom>
            <a:grp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08" name="TextBox 107"/>
            <p:cNvSpPr txBox="1"/>
            <p:nvPr/>
          </p:nvSpPr>
          <p:spPr>
            <a:xfrm>
              <a:off x="111924" y="4659175"/>
              <a:ext cx="1495376" cy="627864"/>
            </a:xfrm>
            <a:prstGeom prst="rect">
              <a:avLst/>
            </a:prstGeom>
            <a:grpFill/>
          </p:spPr>
          <p:txBody>
            <a:bodyPr wrap="square" rtlCol="0">
              <a:spAutoFit/>
            </a:bodyPr>
            <a:lstStyle/>
            <a:p>
              <a:r>
                <a:rPr lang="en-US" sz="1400" dirty="0">
                  <a:solidFill>
                    <a:prstClr val="black"/>
                  </a:solidFill>
                  <a:latin typeface="Calibri"/>
                </a:rPr>
                <a:t>Mobile (Cellular)</a:t>
              </a:r>
            </a:p>
            <a:p>
              <a:r>
                <a:rPr lang="en-US" sz="1400" dirty="0">
                  <a:solidFill>
                    <a:prstClr val="black"/>
                  </a:solidFill>
                  <a:latin typeface="Calibri"/>
                </a:rPr>
                <a:t>Subscribers</a:t>
              </a:r>
            </a:p>
          </p:txBody>
        </p:sp>
        <p:pic>
          <p:nvPicPr>
            <p:cNvPr id="110" name="Picture 109"/>
            <p:cNvPicPr>
              <a:picLocks noChangeAspect="1"/>
            </p:cNvPicPr>
            <p:nvPr/>
          </p:nvPicPr>
          <p:blipFill>
            <a:blip r:embed="rId26"/>
            <a:stretch>
              <a:fillRect/>
            </a:stretch>
          </p:blipFill>
          <p:spPr>
            <a:xfrm>
              <a:off x="399851" y="5309403"/>
              <a:ext cx="603724" cy="603724"/>
            </a:xfrm>
            <a:prstGeom prst="rect">
              <a:avLst/>
            </a:prstGeom>
            <a:grpFill/>
          </p:spPr>
        </p:pic>
        <p:pic>
          <p:nvPicPr>
            <p:cNvPr id="112" name="Picture 111"/>
            <p:cNvPicPr>
              <a:picLocks noChangeAspect="1"/>
            </p:cNvPicPr>
            <p:nvPr/>
          </p:nvPicPr>
          <p:blipFill>
            <a:blip r:embed="rId27"/>
            <a:stretch>
              <a:fillRect/>
            </a:stretch>
          </p:blipFill>
          <p:spPr>
            <a:xfrm>
              <a:off x="1560285" y="4963988"/>
              <a:ext cx="423333" cy="762529"/>
            </a:xfrm>
            <a:prstGeom prst="rect">
              <a:avLst/>
            </a:prstGeom>
            <a:grpFill/>
          </p:spPr>
        </p:pic>
        <p:pic>
          <p:nvPicPr>
            <p:cNvPr id="113" name="Picture 112"/>
            <p:cNvPicPr>
              <a:picLocks noChangeAspect="1"/>
            </p:cNvPicPr>
            <p:nvPr/>
          </p:nvPicPr>
          <p:blipFill>
            <a:blip r:embed="rId28"/>
            <a:stretch>
              <a:fillRect/>
            </a:stretch>
          </p:blipFill>
          <p:spPr>
            <a:xfrm>
              <a:off x="1062440" y="5771913"/>
              <a:ext cx="358190" cy="457133"/>
            </a:xfrm>
            <a:prstGeom prst="rect">
              <a:avLst/>
            </a:prstGeom>
            <a:grpFill/>
          </p:spPr>
        </p:pic>
        <p:cxnSp>
          <p:nvCxnSpPr>
            <p:cNvPr id="115" name="Straight Connector 114"/>
            <p:cNvCxnSpPr/>
            <p:nvPr/>
          </p:nvCxnSpPr>
          <p:spPr>
            <a:xfrm>
              <a:off x="2491619" y="5385229"/>
              <a:ext cx="798286" cy="0"/>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a:off x="2486771" y="5709800"/>
              <a:ext cx="798286" cy="0"/>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2192261" y="6009529"/>
              <a:ext cx="1103692" cy="0"/>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72" name="TextBox 171"/>
            <p:cNvSpPr txBox="1"/>
            <p:nvPr/>
          </p:nvSpPr>
          <p:spPr>
            <a:xfrm>
              <a:off x="2315550" y="4747292"/>
              <a:ext cx="1048144" cy="692497"/>
            </a:xfrm>
            <a:prstGeom prst="rect">
              <a:avLst/>
            </a:prstGeom>
            <a:grpFill/>
          </p:spPr>
          <p:txBody>
            <a:bodyPr wrap="square" rtlCol="0">
              <a:spAutoFit/>
            </a:bodyPr>
            <a:lstStyle/>
            <a:p>
              <a:r>
                <a:rPr lang="en-US" sz="1050" dirty="0">
                  <a:solidFill>
                    <a:prstClr val="black"/>
                  </a:solidFill>
                  <a:latin typeface="Calibri"/>
                </a:rPr>
                <a:t>Voice</a:t>
              </a:r>
            </a:p>
            <a:p>
              <a:r>
                <a:rPr lang="en-US" sz="1050" dirty="0">
                  <a:solidFill>
                    <a:prstClr val="black"/>
                  </a:solidFill>
                  <a:latin typeface="Calibri"/>
                </a:rPr>
                <a:t>Data</a:t>
              </a:r>
            </a:p>
            <a:p>
              <a:r>
                <a:rPr lang="en-US" sz="1050" dirty="0">
                  <a:solidFill>
                    <a:prstClr val="black"/>
                  </a:solidFill>
                  <a:latin typeface="Calibri"/>
                </a:rPr>
                <a:t>Video</a:t>
              </a:r>
            </a:p>
          </p:txBody>
        </p:sp>
      </p:grpSp>
      <p:grpSp>
        <p:nvGrpSpPr>
          <p:cNvPr id="183" name="Group 182"/>
          <p:cNvGrpSpPr/>
          <p:nvPr/>
        </p:nvGrpSpPr>
        <p:grpSpPr>
          <a:xfrm>
            <a:off x="111935" y="5308791"/>
            <a:ext cx="3081221" cy="431620"/>
            <a:chOff x="111924" y="6401612"/>
            <a:chExt cx="3081221" cy="517944"/>
          </a:xfrm>
        </p:grpSpPr>
        <p:sp>
          <p:nvSpPr>
            <p:cNvPr id="173" name="Left Brace 172"/>
            <p:cNvSpPr/>
            <p:nvPr/>
          </p:nvSpPr>
          <p:spPr>
            <a:xfrm rot="16200000">
              <a:off x="1534502" y="4979034"/>
              <a:ext cx="236065" cy="3081221"/>
            </a:xfrm>
            <a:prstGeom prst="leftBrace">
              <a:avLst>
                <a:gd name="adj1" fmla="val 83125"/>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prstClr val="black"/>
                </a:solidFill>
                <a:latin typeface="Calibri"/>
              </a:endParaRPr>
            </a:p>
          </p:txBody>
        </p:sp>
        <p:sp>
          <p:nvSpPr>
            <p:cNvPr id="174" name="TextBox 173"/>
            <p:cNvSpPr txBox="1"/>
            <p:nvPr/>
          </p:nvSpPr>
          <p:spPr>
            <a:xfrm>
              <a:off x="227363" y="6550223"/>
              <a:ext cx="2839239" cy="369333"/>
            </a:xfrm>
            <a:prstGeom prst="rect">
              <a:avLst/>
            </a:prstGeom>
            <a:noFill/>
          </p:spPr>
          <p:txBody>
            <a:bodyPr wrap="none" rtlCol="0">
              <a:spAutoFit/>
            </a:bodyPr>
            <a:lstStyle/>
            <a:p>
              <a:r>
                <a:rPr lang="en-US" sz="1400" b="1" dirty="0">
                  <a:solidFill>
                    <a:srgbClr val="C0504D"/>
                  </a:solidFill>
                  <a:latin typeface="Calibri"/>
                </a:rPr>
                <a:t>Access is a large part of SP Business</a:t>
              </a:r>
            </a:p>
          </p:txBody>
        </p:sp>
      </p:grpSp>
      <p:pic>
        <p:nvPicPr>
          <p:cNvPr id="176" name="Picture 1571" descr="图片9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7382" y="4321119"/>
            <a:ext cx="490382" cy="53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 name="TextBox 176"/>
          <p:cNvSpPr txBox="1"/>
          <p:nvPr/>
        </p:nvSpPr>
        <p:spPr>
          <a:xfrm>
            <a:off x="3441135" y="3940182"/>
            <a:ext cx="754165" cy="415498"/>
          </a:xfrm>
          <a:prstGeom prst="rect">
            <a:avLst/>
          </a:prstGeom>
          <a:noFill/>
        </p:spPr>
        <p:txBody>
          <a:bodyPr wrap="square" rtlCol="0">
            <a:spAutoFit/>
          </a:bodyPr>
          <a:lstStyle/>
          <a:p>
            <a:r>
              <a:rPr lang="en-US" sz="1050" dirty="0">
                <a:solidFill>
                  <a:prstClr val="black"/>
                </a:solidFill>
                <a:latin typeface="Calibri"/>
              </a:rPr>
              <a:t>Backhaul</a:t>
            </a:r>
          </a:p>
          <a:p>
            <a:r>
              <a:rPr lang="en-US" sz="1050" dirty="0">
                <a:solidFill>
                  <a:prstClr val="black"/>
                </a:solidFill>
                <a:latin typeface="Calibri"/>
              </a:rPr>
              <a:t>Switch</a:t>
            </a:r>
          </a:p>
        </p:txBody>
      </p:sp>
      <p:pic>
        <p:nvPicPr>
          <p:cNvPr id="178" name="Picture 177"/>
          <p:cNvPicPr>
            <a:picLocks noChangeAspect="1"/>
          </p:cNvPicPr>
          <p:nvPr/>
        </p:nvPicPr>
        <p:blipFill>
          <a:blip r:embed="rId29"/>
          <a:stretch>
            <a:fillRect/>
          </a:stretch>
        </p:blipFill>
        <p:spPr>
          <a:xfrm>
            <a:off x="8375202" y="3362964"/>
            <a:ext cx="693765" cy="384823"/>
          </a:xfrm>
          <a:prstGeom prst="rect">
            <a:avLst/>
          </a:prstGeom>
        </p:spPr>
      </p:pic>
      <p:sp>
        <p:nvSpPr>
          <p:cNvPr id="179" name="Shape 104"/>
          <p:cNvSpPr/>
          <p:nvPr/>
        </p:nvSpPr>
        <p:spPr>
          <a:xfrm>
            <a:off x="8430131" y="3648809"/>
            <a:ext cx="759170" cy="4308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defRPr sz="1900">
                <a:solidFill>
                  <a:srgbClr val="0070C0"/>
                </a:solidFill>
                <a:latin typeface="Calibri"/>
                <a:ea typeface="Calibri"/>
                <a:cs typeface="Calibri"/>
                <a:sym typeface="Calibri"/>
              </a:defRPr>
            </a:lvl1pPr>
          </a:lstStyle>
          <a:p>
            <a:pPr defTabSz="257129">
              <a:defRPr sz="1800">
                <a:solidFill>
                  <a:srgbClr val="000000"/>
                </a:solidFill>
              </a:defRPr>
            </a:pPr>
            <a:r>
              <a:rPr lang="en-US" sz="1100" kern="0" dirty="0">
                <a:solidFill>
                  <a:srgbClr val="000000"/>
                </a:solidFill>
              </a:rPr>
              <a:t>WAN </a:t>
            </a:r>
          </a:p>
          <a:p>
            <a:pPr defTabSz="257129">
              <a:defRPr sz="1800">
                <a:solidFill>
                  <a:srgbClr val="000000"/>
                </a:solidFill>
              </a:defRPr>
            </a:pPr>
            <a:r>
              <a:rPr lang="en-US" sz="1100" kern="0" dirty="0">
                <a:solidFill>
                  <a:srgbClr val="000000"/>
                </a:solidFill>
              </a:rPr>
              <a:t>Accelerator</a:t>
            </a:r>
            <a:endParaRPr sz="1100" kern="0" dirty="0">
              <a:solidFill>
                <a:srgbClr val="000000"/>
              </a:solidFill>
            </a:endParaRPr>
          </a:p>
        </p:txBody>
      </p:sp>
      <p:pic>
        <p:nvPicPr>
          <p:cNvPr id="2" name="Picture 1"/>
          <p:cNvPicPr>
            <a:picLocks noChangeAspect="1"/>
          </p:cNvPicPr>
          <p:nvPr/>
        </p:nvPicPr>
        <p:blipFill>
          <a:blip r:embed="rId30"/>
          <a:stretch>
            <a:fillRect/>
          </a:stretch>
        </p:blipFill>
        <p:spPr>
          <a:xfrm>
            <a:off x="8217366" y="1772316"/>
            <a:ext cx="1027301" cy="368090"/>
          </a:xfrm>
          <a:prstGeom prst="rect">
            <a:avLst/>
          </a:prstGeom>
        </p:spPr>
      </p:pic>
      <p:sp>
        <p:nvSpPr>
          <p:cNvPr id="109" name="Shape 104"/>
          <p:cNvSpPr/>
          <p:nvPr/>
        </p:nvSpPr>
        <p:spPr>
          <a:xfrm>
            <a:off x="8596453" y="2130220"/>
            <a:ext cx="507179" cy="2615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defRPr sz="1900">
                <a:solidFill>
                  <a:srgbClr val="0070C0"/>
                </a:solidFill>
                <a:latin typeface="Calibri"/>
                <a:ea typeface="Calibri"/>
                <a:cs typeface="Calibri"/>
                <a:sym typeface="Calibri"/>
              </a:defRPr>
            </a:lvl1pPr>
          </a:lstStyle>
          <a:p>
            <a:pPr defTabSz="257129">
              <a:defRPr sz="1800">
                <a:solidFill>
                  <a:srgbClr val="000000"/>
                </a:solidFill>
              </a:defRPr>
            </a:pPr>
            <a:r>
              <a:rPr lang="en-US" sz="1100" kern="0" dirty="0">
                <a:solidFill>
                  <a:srgbClr val="000000"/>
                </a:solidFill>
              </a:rPr>
              <a:t>IDS/IPS</a:t>
            </a:r>
            <a:endParaRPr sz="1100" kern="0" dirty="0">
              <a:solidFill>
                <a:srgbClr val="000000"/>
              </a:solidFill>
            </a:endParaRPr>
          </a:p>
        </p:txBody>
      </p:sp>
      <p:sp>
        <p:nvSpPr>
          <p:cNvPr id="111" name="Shape 101"/>
          <p:cNvSpPr/>
          <p:nvPr/>
        </p:nvSpPr>
        <p:spPr>
          <a:xfrm>
            <a:off x="8506243" y="1478467"/>
            <a:ext cx="542032" cy="2615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defRPr sz="1900">
                <a:solidFill>
                  <a:srgbClr val="0070C0"/>
                </a:solidFill>
                <a:latin typeface="Calibri"/>
                <a:ea typeface="Calibri"/>
                <a:cs typeface="Calibri"/>
                <a:sym typeface="Calibri"/>
              </a:defRPr>
            </a:lvl1pPr>
          </a:lstStyle>
          <a:p>
            <a:pPr defTabSz="257129">
              <a:defRPr sz="1800">
                <a:solidFill>
                  <a:srgbClr val="000000"/>
                </a:solidFill>
              </a:defRPr>
            </a:pPr>
            <a:r>
              <a:rPr sz="1100" kern="0" dirty="0">
                <a:solidFill>
                  <a:srgbClr val="000000"/>
                </a:solidFill>
              </a:rPr>
              <a:t>Firewall</a:t>
            </a:r>
          </a:p>
        </p:txBody>
      </p:sp>
      <p:pic>
        <p:nvPicPr>
          <p:cNvPr id="114" name="image12.jpeg" descr="http://www.checkpoint.com/images/products/appliances/graphics/main-320x215.jpg"/>
          <p:cNvPicPr/>
          <p:nvPr/>
        </p:nvPicPr>
        <p:blipFill>
          <a:blip r:embed="rId20">
            <a:extLst/>
          </a:blip>
          <a:srcRect l="56769" t="13052" r="4461"/>
          <a:stretch>
            <a:fillRect/>
          </a:stretch>
        </p:blipFill>
        <p:spPr>
          <a:xfrm>
            <a:off x="8511658" y="1076652"/>
            <a:ext cx="478684" cy="416719"/>
          </a:xfrm>
          <a:prstGeom prst="rect">
            <a:avLst/>
          </a:prstGeom>
          <a:ln w="12700" cap="flat">
            <a:noFill/>
            <a:miter lim="400000"/>
          </a:ln>
          <a:effectLst/>
        </p:spPr>
      </p:pic>
    </p:spTree>
    <p:extLst>
      <p:ext uri="{BB962C8B-B14F-4D97-AF65-F5344CB8AC3E}">
        <p14:creationId xmlns:p14="http://schemas.microsoft.com/office/powerpoint/2010/main" val="13239743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0"/>
                                        </p:tgtEl>
                                        <p:attrNameLst>
                                          <p:attrName>style.visibility</p:attrName>
                                        </p:attrNameLst>
                                      </p:cBhvr>
                                      <p:to>
                                        <p:strVal val="visible"/>
                                      </p:to>
                                    </p:set>
                                    <p:animEffect transition="in" filter="fade">
                                      <p:cBhvr>
                                        <p:cTn id="7" dur="500"/>
                                        <p:tgtEl>
                                          <p:spTgt spid="18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1"/>
                                        </p:tgtEl>
                                        <p:attrNameLst>
                                          <p:attrName>style.visibility</p:attrName>
                                        </p:attrNameLst>
                                      </p:cBhvr>
                                      <p:to>
                                        <p:strVal val="visible"/>
                                      </p:to>
                                    </p:set>
                                    <p:animEffect transition="in" filter="fade">
                                      <p:cBhvr>
                                        <p:cTn id="12" dur="500"/>
                                        <p:tgtEl>
                                          <p:spTgt spid="18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2"/>
                                        </p:tgtEl>
                                        <p:attrNameLst>
                                          <p:attrName>style.visibility</p:attrName>
                                        </p:attrNameLst>
                                      </p:cBhvr>
                                      <p:to>
                                        <p:strVal val="visible"/>
                                      </p:to>
                                    </p:set>
                                    <p:animEffect transition="in" filter="fade">
                                      <p:cBhvr>
                                        <p:cTn id="17" dur="500"/>
                                        <p:tgtEl>
                                          <p:spTgt spid="18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3"/>
                                        </p:tgtEl>
                                        <p:attrNameLst>
                                          <p:attrName>style.visibility</p:attrName>
                                        </p:attrNameLst>
                                      </p:cBhvr>
                                      <p:to>
                                        <p:strVal val="visible"/>
                                      </p:to>
                                    </p:set>
                                    <p:animEffect transition="in" filter="fade">
                                      <p:cBhvr>
                                        <p:cTn id="22" dur="500"/>
                                        <p:tgtEl>
                                          <p:spTgt spid="18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4"/>
                                        </p:tgtEl>
                                        <p:attrNameLst>
                                          <p:attrName>style.visibility</p:attrName>
                                        </p:attrNameLst>
                                      </p:cBhvr>
                                      <p:to>
                                        <p:strVal val="visible"/>
                                      </p:to>
                                    </p:set>
                                    <p:animEffect transition="in" filter="fade">
                                      <p:cBhvr>
                                        <p:cTn id="27" dur="500"/>
                                        <p:tgtEl>
                                          <p:spTgt spid="18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5"/>
                                        </p:tgtEl>
                                        <p:attrNameLst>
                                          <p:attrName>style.visibility</p:attrName>
                                        </p:attrNameLst>
                                      </p:cBhvr>
                                      <p:to>
                                        <p:strVal val="visible"/>
                                      </p:to>
                                    </p:set>
                                    <p:animEffect transition="in" filter="fade">
                                      <p:cBhvr>
                                        <p:cTn id="32" dur="500"/>
                                        <p:tgtEl>
                                          <p:spTgt spid="18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6"/>
                                        </p:tgtEl>
                                        <p:attrNameLst>
                                          <p:attrName>style.visibility</p:attrName>
                                        </p:attrNameLst>
                                      </p:cBhvr>
                                      <p:to>
                                        <p:strVal val="visible"/>
                                      </p:to>
                                    </p:set>
                                    <p:animEffect transition="in" filter="fade">
                                      <p:cBhvr>
                                        <p:cTn id="37" dur="500"/>
                                        <p:tgtEl>
                                          <p:spTgt spid="18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fade">
                                      <p:cBhvr>
                                        <p:cTn id="42" dur="500"/>
                                        <p:tgtEl>
                                          <p:spTgt spid="77"/>
                                        </p:tgtEl>
                                      </p:cBhvr>
                                    </p:animEffect>
                                  </p:childTnLst>
                                </p:cTn>
                              </p:par>
                              <p:par>
                                <p:cTn id="43" presetID="10" presetClass="entr" presetSubtype="0" fill="hold" nodeType="with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fade">
                                      <p:cBhvr>
                                        <p:cTn id="45" dur="500"/>
                                        <p:tgtEl>
                                          <p:spTgt spid="79"/>
                                        </p:tgtEl>
                                      </p:cBhvr>
                                    </p:animEffect>
                                  </p:childTnLst>
                                </p:cTn>
                              </p:par>
                              <p:par>
                                <p:cTn id="46" presetID="10" presetClass="entr" presetSubtype="0" fill="hold" nodeType="withEffect">
                                  <p:stCondLst>
                                    <p:cond delay="0"/>
                                  </p:stCondLst>
                                  <p:childTnLst>
                                    <p:set>
                                      <p:cBhvr>
                                        <p:cTn id="47" dur="1" fill="hold">
                                          <p:stCondLst>
                                            <p:cond delay="0"/>
                                          </p:stCondLst>
                                        </p:cTn>
                                        <p:tgtEl>
                                          <p:spTgt spid="78"/>
                                        </p:tgtEl>
                                        <p:attrNameLst>
                                          <p:attrName>style.visibility</p:attrName>
                                        </p:attrNameLst>
                                      </p:cBhvr>
                                      <p:to>
                                        <p:strVal val="visible"/>
                                      </p:to>
                                    </p:set>
                                    <p:animEffect transition="in" filter="fade">
                                      <p:cBhvr>
                                        <p:cTn id="48" dur="500"/>
                                        <p:tgtEl>
                                          <p:spTgt spid="7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5"/>
                                        </p:tgtEl>
                                        <p:attrNameLst>
                                          <p:attrName>style.visibility</p:attrName>
                                        </p:attrNameLst>
                                      </p:cBhvr>
                                      <p:to>
                                        <p:strVal val="visible"/>
                                      </p:to>
                                    </p:set>
                                    <p:animEffect transition="in" filter="fade">
                                      <p:cBhvr>
                                        <p:cTn id="51" dur="500"/>
                                        <p:tgtEl>
                                          <p:spTgt spid="105"/>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83"/>
                                        </p:tgtEl>
                                        <p:attrNameLst>
                                          <p:attrName>style.visibility</p:attrName>
                                        </p:attrNameLst>
                                      </p:cBhvr>
                                      <p:to>
                                        <p:strVal val="visible"/>
                                      </p:to>
                                    </p:set>
                                    <p:animEffect transition="in" filter="fade">
                                      <p:cBhvr>
                                        <p:cTn id="56" dur="500"/>
                                        <p:tgtEl>
                                          <p:spTgt spid="83"/>
                                        </p:tgtEl>
                                      </p:cBhvr>
                                    </p:animEffect>
                                  </p:childTnLst>
                                </p:cTn>
                              </p:par>
                              <p:par>
                                <p:cTn id="57" presetID="10" presetClass="entr" presetSubtype="0" fill="hold" nodeType="with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fade">
                                      <p:cBhvr>
                                        <p:cTn id="59" dur="500"/>
                                        <p:tgtEl>
                                          <p:spTgt spid="82"/>
                                        </p:tgtEl>
                                      </p:cBhvr>
                                    </p:animEffect>
                                  </p:childTnLst>
                                </p:cTn>
                              </p:par>
                              <p:par>
                                <p:cTn id="60" presetID="10" presetClass="entr" presetSubtype="0" fill="hold" nodeType="withEffect">
                                  <p:stCondLst>
                                    <p:cond delay="0"/>
                                  </p:stCondLst>
                                  <p:childTnLst>
                                    <p:set>
                                      <p:cBhvr>
                                        <p:cTn id="61" dur="1" fill="hold">
                                          <p:stCondLst>
                                            <p:cond delay="0"/>
                                          </p:stCondLst>
                                        </p:cTn>
                                        <p:tgtEl>
                                          <p:spTgt spid="86"/>
                                        </p:tgtEl>
                                        <p:attrNameLst>
                                          <p:attrName>style.visibility</p:attrName>
                                        </p:attrNameLst>
                                      </p:cBhvr>
                                      <p:to>
                                        <p:strVal val="visible"/>
                                      </p:to>
                                    </p:set>
                                    <p:animEffect transition="in" filter="fade">
                                      <p:cBhvr>
                                        <p:cTn id="62" dur="500"/>
                                        <p:tgtEl>
                                          <p:spTgt spid="8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fade">
                                      <p:cBhvr>
                                        <p:cTn id="65" dur="500"/>
                                        <p:tgtEl>
                                          <p:spTgt spid="104"/>
                                        </p:tgtEl>
                                      </p:cBhvr>
                                    </p:animEffect>
                                  </p:childTnLst>
                                </p:cTn>
                              </p:par>
                              <p:par>
                                <p:cTn id="66" presetID="10" presetClass="entr" presetSubtype="0" fill="hold" nodeType="with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fade">
                                      <p:cBhvr>
                                        <p:cTn id="68" dur="500"/>
                                        <p:tgtEl>
                                          <p:spTgt spid="94"/>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90"/>
                                        </p:tgtEl>
                                        <p:attrNameLst>
                                          <p:attrName>style.visibility</p:attrName>
                                        </p:attrNameLst>
                                      </p:cBhvr>
                                      <p:to>
                                        <p:strVal val="visible"/>
                                      </p:to>
                                    </p:set>
                                    <p:animEffect transition="in" filter="fade">
                                      <p:cBhvr>
                                        <p:cTn id="73" dur="500"/>
                                        <p:tgtEl>
                                          <p:spTgt spid="90"/>
                                        </p:tgtEl>
                                      </p:cBhvr>
                                    </p:animEffect>
                                  </p:childTnLst>
                                </p:cTn>
                              </p:par>
                              <p:par>
                                <p:cTn id="74" presetID="10" presetClass="entr" presetSubtype="0" fill="hold" nodeType="withEffect">
                                  <p:stCondLst>
                                    <p:cond delay="0"/>
                                  </p:stCondLst>
                                  <p:childTnLst>
                                    <p:set>
                                      <p:cBhvr>
                                        <p:cTn id="75" dur="1" fill="hold">
                                          <p:stCondLst>
                                            <p:cond delay="0"/>
                                          </p:stCondLst>
                                        </p:cTn>
                                        <p:tgtEl>
                                          <p:spTgt spid="96"/>
                                        </p:tgtEl>
                                        <p:attrNameLst>
                                          <p:attrName>style.visibility</p:attrName>
                                        </p:attrNameLst>
                                      </p:cBhvr>
                                      <p:to>
                                        <p:strVal val="visible"/>
                                      </p:to>
                                    </p:set>
                                    <p:animEffect transition="in" filter="fade">
                                      <p:cBhvr>
                                        <p:cTn id="76" dur="500"/>
                                        <p:tgtEl>
                                          <p:spTgt spid="96"/>
                                        </p:tgtEl>
                                      </p:cBhvr>
                                    </p:animEffect>
                                  </p:childTnLst>
                                </p:cTn>
                              </p:par>
                              <p:par>
                                <p:cTn id="77" presetID="10" presetClass="entr" presetSubtype="0" fill="hold" nodeType="withEffect">
                                  <p:stCondLst>
                                    <p:cond delay="0"/>
                                  </p:stCondLst>
                                  <p:childTnLst>
                                    <p:set>
                                      <p:cBhvr>
                                        <p:cTn id="78" dur="1" fill="hold">
                                          <p:stCondLst>
                                            <p:cond delay="0"/>
                                          </p:stCondLst>
                                        </p:cTn>
                                        <p:tgtEl>
                                          <p:spTgt spid="101"/>
                                        </p:tgtEl>
                                        <p:attrNameLst>
                                          <p:attrName>style.visibility</p:attrName>
                                        </p:attrNameLst>
                                      </p:cBhvr>
                                      <p:to>
                                        <p:strVal val="visible"/>
                                      </p:to>
                                    </p:set>
                                    <p:animEffect transition="in" filter="fade">
                                      <p:cBhvr>
                                        <p:cTn id="79" dur="500"/>
                                        <p:tgtEl>
                                          <p:spTgt spid="101"/>
                                        </p:tgtEl>
                                      </p:cBhvr>
                                    </p:animEffect>
                                  </p:childTnLst>
                                </p:cTn>
                              </p:par>
                              <p:par>
                                <p:cTn id="80" presetID="10" presetClass="entr" presetSubtype="0" fill="hold" nodeType="withEffect">
                                  <p:stCondLst>
                                    <p:cond delay="0"/>
                                  </p:stCondLst>
                                  <p:childTnLst>
                                    <p:set>
                                      <p:cBhvr>
                                        <p:cTn id="81" dur="1" fill="hold">
                                          <p:stCondLst>
                                            <p:cond delay="0"/>
                                          </p:stCondLst>
                                        </p:cTn>
                                        <p:tgtEl>
                                          <p:spTgt spid="99"/>
                                        </p:tgtEl>
                                        <p:attrNameLst>
                                          <p:attrName>style.visibility</p:attrName>
                                        </p:attrNameLst>
                                      </p:cBhvr>
                                      <p:to>
                                        <p:strVal val="visible"/>
                                      </p:to>
                                    </p:set>
                                    <p:animEffect transition="in" filter="fade">
                                      <p:cBhvr>
                                        <p:cTn id="82" dur="500"/>
                                        <p:tgtEl>
                                          <p:spTgt spid="9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06"/>
                                        </p:tgtEl>
                                        <p:attrNameLst>
                                          <p:attrName>style.visibility</p:attrName>
                                        </p:attrNameLst>
                                      </p:cBhvr>
                                      <p:to>
                                        <p:strVal val="visible"/>
                                      </p:to>
                                    </p:set>
                                    <p:animEffect transition="in" filter="fade">
                                      <p:cBhvr>
                                        <p:cTn id="85" dur="500"/>
                                        <p:tgtEl>
                                          <p:spTgt spid="106"/>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176"/>
                                        </p:tgtEl>
                                        <p:attrNameLst>
                                          <p:attrName>style.visibility</p:attrName>
                                        </p:attrNameLst>
                                      </p:cBhvr>
                                      <p:to>
                                        <p:strVal val="visible"/>
                                      </p:to>
                                    </p:set>
                                    <p:animEffect transition="in" filter="fade">
                                      <p:cBhvr>
                                        <p:cTn id="90" dur="500"/>
                                        <p:tgtEl>
                                          <p:spTgt spid="176"/>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77"/>
                                        </p:tgtEl>
                                        <p:attrNameLst>
                                          <p:attrName>style.visibility</p:attrName>
                                        </p:attrNameLst>
                                      </p:cBhvr>
                                      <p:to>
                                        <p:strVal val="visible"/>
                                      </p:to>
                                    </p:set>
                                    <p:animEffect transition="in" filter="fade">
                                      <p:cBhvr>
                                        <p:cTn id="93" dur="500"/>
                                        <p:tgtEl>
                                          <p:spTgt spid="177"/>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130"/>
                                        </p:tgtEl>
                                        <p:attrNameLst>
                                          <p:attrName>style.visibility</p:attrName>
                                        </p:attrNameLst>
                                      </p:cBhvr>
                                      <p:to>
                                        <p:strVal val="visible"/>
                                      </p:to>
                                    </p:set>
                                    <p:animEffect transition="in" filter="fade">
                                      <p:cBhvr>
                                        <p:cTn id="98" dur="500"/>
                                        <p:tgtEl>
                                          <p:spTgt spid="130"/>
                                        </p:tgtEl>
                                      </p:cBhvr>
                                    </p:animEffect>
                                  </p:childTnLst>
                                </p:cTn>
                              </p:par>
                              <p:par>
                                <p:cTn id="99" presetID="10" presetClass="entr" presetSubtype="0" fill="hold" nodeType="withEffect">
                                  <p:stCondLst>
                                    <p:cond delay="0"/>
                                  </p:stCondLst>
                                  <p:childTnLst>
                                    <p:set>
                                      <p:cBhvr>
                                        <p:cTn id="100" dur="1" fill="hold">
                                          <p:stCondLst>
                                            <p:cond delay="0"/>
                                          </p:stCondLst>
                                        </p:cTn>
                                        <p:tgtEl>
                                          <p:spTgt spid="125"/>
                                        </p:tgtEl>
                                        <p:attrNameLst>
                                          <p:attrName>style.visibility</p:attrName>
                                        </p:attrNameLst>
                                      </p:cBhvr>
                                      <p:to>
                                        <p:strVal val="visible"/>
                                      </p:to>
                                    </p:set>
                                    <p:animEffect transition="in" filter="fade">
                                      <p:cBhvr>
                                        <p:cTn id="101" dur="500"/>
                                        <p:tgtEl>
                                          <p:spTgt spid="12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143"/>
                                        </p:tgtEl>
                                        <p:attrNameLst>
                                          <p:attrName>style.visibility</p:attrName>
                                        </p:attrNameLst>
                                      </p:cBhvr>
                                      <p:to>
                                        <p:strVal val="visible"/>
                                      </p:to>
                                    </p:set>
                                    <p:animEffect transition="in" filter="fade">
                                      <p:cBhvr>
                                        <p:cTn id="104" dur="500"/>
                                        <p:tgtEl>
                                          <p:spTgt spid="143"/>
                                        </p:tgtEl>
                                      </p:cBhvr>
                                    </p:animEffect>
                                  </p:childTnLst>
                                </p:cTn>
                              </p:par>
                              <p:par>
                                <p:cTn id="105" presetID="10" presetClass="entr" presetSubtype="0" fill="hold" nodeType="withEffect">
                                  <p:stCondLst>
                                    <p:cond delay="0"/>
                                  </p:stCondLst>
                                  <p:childTnLst>
                                    <p:set>
                                      <p:cBhvr>
                                        <p:cTn id="106" dur="1" fill="hold">
                                          <p:stCondLst>
                                            <p:cond delay="0"/>
                                          </p:stCondLst>
                                        </p:cTn>
                                        <p:tgtEl>
                                          <p:spTgt spid="134"/>
                                        </p:tgtEl>
                                        <p:attrNameLst>
                                          <p:attrName>style.visibility</p:attrName>
                                        </p:attrNameLst>
                                      </p:cBhvr>
                                      <p:to>
                                        <p:strVal val="visible"/>
                                      </p:to>
                                    </p:set>
                                    <p:animEffect transition="in" filter="fade">
                                      <p:cBhvr>
                                        <p:cTn id="107" dur="500"/>
                                        <p:tgtEl>
                                          <p:spTgt spid="134"/>
                                        </p:tgtEl>
                                      </p:cBhvr>
                                    </p:animEffect>
                                  </p:childTnLst>
                                </p:cTn>
                              </p:par>
                              <p:par>
                                <p:cTn id="108" presetID="10" presetClass="entr" presetSubtype="0" fill="hold" nodeType="withEffect">
                                  <p:stCondLst>
                                    <p:cond delay="0"/>
                                  </p:stCondLst>
                                  <p:childTnLst>
                                    <p:set>
                                      <p:cBhvr>
                                        <p:cTn id="109" dur="1" fill="hold">
                                          <p:stCondLst>
                                            <p:cond delay="0"/>
                                          </p:stCondLst>
                                        </p:cTn>
                                        <p:tgtEl>
                                          <p:spTgt spid="137"/>
                                        </p:tgtEl>
                                        <p:attrNameLst>
                                          <p:attrName>style.visibility</p:attrName>
                                        </p:attrNameLst>
                                      </p:cBhvr>
                                      <p:to>
                                        <p:strVal val="visible"/>
                                      </p:to>
                                    </p:set>
                                    <p:animEffect transition="in" filter="fade">
                                      <p:cBhvr>
                                        <p:cTn id="110" dur="500"/>
                                        <p:tgtEl>
                                          <p:spTgt spid="137"/>
                                        </p:tgtEl>
                                      </p:cBhvr>
                                    </p:animEffect>
                                  </p:childTnLst>
                                </p:cTn>
                              </p:par>
                              <p:par>
                                <p:cTn id="111" presetID="10" presetClass="entr" presetSubtype="0" fill="hold" nodeType="withEffect">
                                  <p:stCondLst>
                                    <p:cond delay="0"/>
                                  </p:stCondLst>
                                  <p:childTnLst>
                                    <p:set>
                                      <p:cBhvr>
                                        <p:cTn id="112" dur="1" fill="hold">
                                          <p:stCondLst>
                                            <p:cond delay="0"/>
                                          </p:stCondLst>
                                        </p:cTn>
                                        <p:tgtEl>
                                          <p:spTgt spid="124"/>
                                        </p:tgtEl>
                                        <p:attrNameLst>
                                          <p:attrName>style.visibility</p:attrName>
                                        </p:attrNameLst>
                                      </p:cBhvr>
                                      <p:to>
                                        <p:strVal val="visible"/>
                                      </p:to>
                                    </p:set>
                                    <p:animEffect transition="in" filter="fade">
                                      <p:cBhvr>
                                        <p:cTn id="113" dur="500"/>
                                        <p:tgtEl>
                                          <p:spTgt spid="12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139"/>
                                        </p:tgtEl>
                                        <p:attrNameLst>
                                          <p:attrName>style.visibility</p:attrName>
                                        </p:attrNameLst>
                                      </p:cBhvr>
                                      <p:to>
                                        <p:strVal val="visible"/>
                                      </p:to>
                                    </p:set>
                                    <p:animEffect transition="in" filter="fade">
                                      <p:cBhvr>
                                        <p:cTn id="118" dur="500"/>
                                        <p:tgtEl>
                                          <p:spTgt spid="139"/>
                                        </p:tgtEl>
                                      </p:cBhvr>
                                    </p:animEffect>
                                  </p:childTnLst>
                                </p:cTn>
                              </p:par>
                              <p:par>
                                <p:cTn id="119" presetID="10" presetClass="entr" presetSubtype="0" fill="hold" nodeType="withEffect">
                                  <p:stCondLst>
                                    <p:cond delay="0"/>
                                  </p:stCondLst>
                                  <p:childTnLst>
                                    <p:set>
                                      <p:cBhvr>
                                        <p:cTn id="120" dur="1" fill="hold">
                                          <p:stCondLst>
                                            <p:cond delay="0"/>
                                          </p:stCondLst>
                                        </p:cTn>
                                        <p:tgtEl>
                                          <p:spTgt spid="127"/>
                                        </p:tgtEl>
                                        <p:attrNameLst>
                                          <p:attrName>style.visibility</p:attrName>
                                        </p:attrNameLst>
                                      </p:cBhvr>
                                      <p:to>
                                        <p:strVal val="visible"/>
                                      </p:to>
                                    </p:set>
                                    <p:animEffect transition="in" filter="fade">
                                      <p:cBhvr>
                                        <p:cTn id="121" dur="500"/>
                                        <p:tgtEl>
                                          <p:spTgt spid="127"/>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144"/>
                                        </p:tgtEl>
                                        <p:attrNameLst>
                                          <p:attrName>style.visibility</p:attrName>
                                        </p:attrNameLst>
                                      </p:cBhvr>
                                      <p:to>
                                        <p:strVal val="visible"/>
                                      </p:to>
                                    </p:set>
                                    <p:animEffect transition="in" filter="fade">
                                      <p:cBhvr>
                                        <p:cTn id="124" dur="500"/>
                                        <p:tgtEl>
                                          <p:spTgt spid="144"/>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145"/>
                                        </p:tgtEl>
                                        <p:attrNameLst>
                                          <p:attrName>style.visibility</p:attrName>
                                        </p:attrNameLst>
                                      </p:cBhvr>
                                      <p:to>
                                        <p:strVal val="visible"/>
                                      </p:to>
                                    </p:set>
                                    <p:animEffect transition="in" filter="fade">
                                      <p:cBhvr>
                                        <p:cTn id="127" dur="500"/>
                                        <p:tgtEl>
                                          <p:spTgt spid="145"/>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156"/>
                                        </p:tgtEl>
                                        <p:attrNameLst>
                                          <p:attrName>style.visibility</p:attrName>
                                        </p:attrNameLst>
                                      </p:cBhvr>
                                      <p:to>
                                        <p:strVal val="visible"/>
                                      </p:to>
                                    </p:set>
                                    <p:animEffect transition="in" filter="fade">
                                      <p:cBhvr>
                                        <p:cTn id="132" dur="500"/>
                                        <p:tgtEl>
                                          <p:spTgt spid="156"/>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157"/>
                                        </p:tgtEl>
                                        <p:attrNameLst>
                                          <p:attrName>style.visibility</p:attrName>
                                        </p:attrNameLst>
                                      </p:cBhvr>
                                      <p:to>
                                        <p:strVal val="visible"/>
                                      </p:to>
                                    </p:set>
                                    <p:animEffect transition="in" filter="fade">
                                      <p:cBhvr>
                                        <p:cTn id="135" dur="500"/>
                                        <p:tgtEl>
                                          <p:spTgt spid="157"/>
                                        </p:tgtEl>
                                      </p:cBhvr>
                                    </p:animEffect>
                                  </p:childTnLst>
                                </p:cTn>
                              </p:par>
                              <p:par>
                                <p:cTn id="136" presetID="10" presetClass="entr" presetSubtype="0" fill="hold" nodeType="withEffect">
                                  <p:stCondLst>
                                    <p:cond delay="0"/>
                                  </p:stCondLst>
                                  <p:childTnLst>
                                    <p:set>
                                      <p:cBhvr>
                                        <p:cTn id="137" dur="1" fill="hold">
                                          <p:stCondLst>
                                            <p:cond delay="0"/>
                                          </p:stCondLst>
                                        </p:cTn>
                                        <p:tgtEl>
                                          <p:spTgt spid="152"/>
                                        </p:tgtEl>
                                        <p:attrNameLst>
                                          <p:attrName>style.visibility</p:attrName>
                                        </p:attrNameLst>
                                      </p:cBhvr>
                                      <p:to>
                                        <p:strVal val="visible"/>
                                      </p:to>
                                    </p:set>
                                    <p:animEffect transition="in" filter="fade">
                                      <p:cBhvr>
                                        <p:cTn id="138" dur="500"/>
                                        <p:tgtEl>
                                          <p:spTgt spid="152"/>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153"/>
                                        </p:tgtEl>
                                        <p:attrNameLst>
                                          <p:attrName>style.visibility</p:attrName>
                                        </p:attrNameLst>
                                      </p:cBhvr>
                                      <p:to>
                                        <p:strVal val="visible"/>
                                      </p:to>
                                    </p:set>
                                    <p:animEffect transition="in" filter="fade">
                                      <p:cBhvr>
                                        <p:cTn id="141" dur="500"/>
                                        <p:tgtEl>
                                          <p:spTgt spid="153"/>
                                        </p:tgtEl>
                                      </p:cBhvr>
                                    </p:animEffect>
                                  </p:childTnLst>
                                </p:cTn>
                              </p:par>
                              <p:par>
                                <p:cTn id="142" presetID="10" presetClass="entr" presetSubtype="0" fill="hold" nodeType="withEffect">
                                  <p:stCondLst>
                                    <p:cond delay="0"/>
                                  </p:stCondLst>
                                  <p:childTnLst>
                                    <p:set>
                                      <p:cBhvr>
                                        <p:cTn id="143" dur="1" fill="hold">
                                          <p:stCondLst>
                                            <p:cond delay="0"/>
                                          </p:stCondLst>
                                        </p:cTn>
                                        <p:tgtEl>
                                          <p:spTgt spid="150"/>
                                        </p:tgtEl>
                                        <p:attrNameLst>
                                          <p:attrName>style.visibility</p:attrName>
                                        </p:attrNameLst>
                                      </p:cBhvr>
                                      <p:to>
                                        <p:strVal val="visible"/>
                                      </p:to>
                                    </p:set>
                                    <p:animEffect transition="in" filter="fade">
                                      <p:cBhvr>
                                        <p:cTn id="144" dur="500"/>
                                        <p:tgtEl>
                                          <p:spTgt spid="150"/>
                                        </p:tgtEl>
                                      </p:cBhvr>
                                    </p:animEffect>
                                  </p:childTnLst>
                                </p:cTn>
                              </p:par>
                              <p:par>
                                <p:cTn id="145" presetID="10" presetClass="entr" presetSubtype="0" fill="hold" nodeType="withEffect">
                                  <p:stCondLst>
                                    <p:cond delay="0"/>
                                  </p:stCondLst>
                                  <p:childTnLst>
                                    <p:set>
                                      <p:cBhvr>
                                        <p:cTn id="146" dur="1" fill="hold">
                                          <p:stCondLst>
                                            <p:cond delay="0"/>
                                          </p:stCondLst>
                                        </p:cTn>
                                        <p:tgtEl>
                                          <p:spTgt spid="148"/>
                                        </p:tgtEl>
                                        <p:attrNameLst>
                                          <p:attrName>style.visibility</p:attrName>
                                        </p:attrNameLst>
                                      </p:cBhvr>
                                      <p:to>
                                        <p:strVal val="visible"/>
                                      </p:to>
                                    </p:set>
                                    <p:animEffect transition="in" filter="fade">
                                      <p:cBhvr>
                                        <p:cTn id="147" dur="500"/>
                                        <p:tgtEl>
                                          <p:spTgt spid="148"/>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149"/>
                                        </p:tgtEl>
                                        <p:attrNameLst>
                                          <p:attrName>style.visibility</p:attrName>
                                        </p:attrNameLst>
                                      </p:cBhvr>
                                      <p:to>
                                        <p:strVal val="visible"/>
                                      </p:to>
                                    </p:set>
                                    <p:animEffect transition="in" filter="fade">
                                      <p:cBhvr>
                                        <p:cTn id="150" dur="500"/>
                                        <p:tgtEl>
                                          <p:spTgt spid="149"/>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151"/>
                                        </p:tgtEl>
                                        <p:attrNameLst>
                                          <p:attrName>style.visibility</p:attrName>
                                        </p:attrNameLst>
                                      </p:cBhvr>
                                      <p:to>
                                        <p:strVal val="visible"/>
                                      </p:to>
                                    </p:set>
                                    <p:animEffect transition="in" filter="fade">
                                      <p:cBhvr>
                                        <p:cTn id="153" dur="500"/>
                                        <p:tgtEl>
                                          <p:spTgt spid="151"/>
                                        </p:tgtEl>
                                      </p:cBhvr>
                                    </p:animEffect>
                                  </p:childTnLst>
                                </p:cTn>
                              </p:par>
                              <p:par>
                                <p:cTn id="154" presetID="10" presetClass="entr" presetSubtype="0" fill="hold" nodeType="withEffect">
                                  <p:stCondLst>
                                    <p:cond delay="0"/>
                                  </p:stCondLst>
                                  <p:childTnLst>
                                    <p:set>
                                      <p:cBhvr>
                                        <p:cTn id="155" dur="1" fill="hold">
                                          <p:stCondLst>
                                            <p:cond delay="0"/>
                                          </p:stCondLst>
                                        </p:cTn>
                                        <p:tgtEl>
                                          <p:spTgt spid="178"/>
                                        </p:tgtEl>
                                        <p:attrNameLst>
                                          <p:attrName>style.visibility</p:attrName>
                                        </p:attrNameLst>
                                      </p:cBhvr>
                                      <p:to>
                                        <p:strVal val="visible"/>
                                      </p:to>
                                    </p:set>
                                    <p:animEffect transition="in" filter="fade">
                                      <p:cBhvr>
                                        <p:cTn id="156" dur="500"/>
                                        <p:tgtEl>
                                          <p:spTgt spid="178"/>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179"/>
                                        </p:tgtEl>
                                        <p:attrNameLst>
                                          <p:attrName>style.visibility</p:attrName>
                                        </p:attrNameLst>
                                      </p:cBhvr>
                                      <p:to>
                                        <p:strVal val="visible"/>
                                      </p:to>
                                    </p:set>
                                    <p:animEffect transition="in" filter="fade">
                                      <p:cBhvr>
                                        <p:cTn id="159" dur="500"/>
                                        <p:tgtEl>
                                          <p:spTgt spid="179"/>
                                        </p:tgtEl>
                                      </p:cBhvr>
                                    </p:animEffect>
                                  </p:childTnLst>
                                </p:cTn>
                              </p:par>
                              <p:par>
                                <p:cTn id="160" presetID="10" presetClass="entr" presetSubtype="0" fill="hold" nodeType="withEffect">
                                  <p:stCondLst>
                                    <p:cond delay="0"/>
                                  </p:stCondLst>
                                  <p:childTnLst>
                                    <p:set>
                                      <p:cBhvr>
                                        <p:cTn id="161" dur="1" fill="hold">
                                          <p:stCondLst>
                                            <p:cond delay="0"/>
                                          </p:stCondLst>
                                        </p:cTn>
                                        <p:tgtEl>
                                          <p:spTgt spid="147"/>
                                        </p:tgtEl>
                                        <p:attrNameLst>
                                          <p:attrName>style.visibility</p:attrName>
                                        </p:attrNameLst>
                                      </p:cBhvr>
                                      <p:to>
                                        <p:strVal val="visible"/>
                                      </p:to>
                                    </p:set>
                                    <p:animEffect transition="in" filter="fade">
                                      <p:cBhvr>
                                        <p:cTn id="162" dur="500"/>
                                        <p:tgtEl>
                                          <p:spTgt spid="147"/>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146"/>
                                        </p:tgtEl>
                                        <p:attrNameLst>
                                          <p:attrName>style.visibility</p:attrName>
                                        </p:attrNameLst>
                                      </p:cBhvr>
                                      <p:to>
                                        <p:strVal val="visible"/>
                                      </p:to>
                                    </p:set>
                                    <p:animEffect transition="in" filter="fade">
                                      <p:cBhvr>
                                        <p:cTn id="165" dur="500"/>
                                        <p:tgtEl>
                                          <p:spTgt spid="146"/>
                                        </p:tgtEl>
                                      </p:cBhvr>
                                    </p:animEffect>
                                  </p:childTnLst>
                                </p:cTn>
                              </p:par>
                              <p:par>
                                <p:cTn id="166" presetID="10" presetClass="entr" presetSubtype="0" fill="hold" nodeType="withEffect">
                                  <p:stCondLst>
                                    <p:cond delay="0"/>
                                  </p:stCondLst>
                                  <p:childTnLst>
                                    <p:set>
                                      <p:cBhvr>
                                        <p:cTn id="167" dur="1" fill="hold">
                                          <p:stCondLst>
                                            <p:cond delay="0"/>
                                          </p:stCondLst>
                                        </p:cTn>
                                        <p:tgtEl>
                                          <p:spTgt spid="2"/>
                                        </p:tgtEl>
                                        <p:attrNameLst>
                                          <p:attrName>style.visibility</p:attrName>
                                        </p:attrNameLst>
                                      </p:cBhvr>
                                      <p:to>
                                        <p:strVal val="visible"/>
                                      </p:to>
                                    </p:set>
                                    <p:animEffect transition="in" filter="fade">
                                      <p:cBhvr>
                                        <p:cTn id="168" dur="500"/>
                                        <p:tgtEl>
                                          <p:spTgt spid="2"/>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109"/>
                                        </p:tgtEl>
                                        <p:attrNameLst>
                                          <p:attrName>style.visibility</p:attrName>
                                        </p:attrNameLst>
                                      </p:cBhvr>
                                      <p:to>
                                        <p:strVal val="visible"/>
                                      </p:to>
                                    </p:set>
                                    <p:animEffect transition="in" filter="fade">
                                      <p:cBhvr>
                                        <p:cTn id="171" dur="500"/>
                                        <p:tgtEl>
                                          <p:spTgt spid="109"/>
                                        </p:tgtEl>
                                      </p:cBhvr>
                                    </p:animEffect>
                                  </p:childTnLst>
                                </p:cTn>
                              </p:par>
                            </p:childTnLst>
                          </p:cTn>
                        </p:par>
                      </p:childTnLst>
                    </p:cTn>
                  </p:par>
                  <p:par>
                    <p:cTn id="172" fill="hold">
                      <p:stCondLst>
                        <p:cond delay="indefinite"/>
                      </p:stCondLst>
                      <p:childTnLst>
                        <p:par>
                          <p:cTn id="173" fill="hold">
                            <p:stCondLst>
                              <p:cond delay="0"/>
                            </p:stCondLst>
                            <p:childTnLst>
                              <p:par>
                                <p:cTn id="174" presetID="10" presetClass="entr" presetSubtype="0" fill="hold" nodeType="clickEffect">
                                  <p:stCondLst>
                                    <p:cond delay="0"/>
                                  </p:stCondLst>
                                  <p:childTnLst>
                                    <p:set>
                                      <p:cBhvr>
                                        <p:cTn id="175" dur="1" fill="hold">
                                          <p:stCondLst>
                                            <p:cond delay="0"/>
                                          </p:stCondLst>
                                        </p:cTn>
                                        <p:tgtEl>
                                          <p:spTgt spid="168"/>
                                        </p:tgtEl>
                                        <p:attrNameLst>
                                          <p:attrName>style.visibility</p:attrName>
                                        </p:attrNameLst>
                                      </p:cBhvr>
                                      <p:to>
                                        <p:strVal val="visible"/>
                                      </p:to>
                                    </p:set>
                                    <p:animEffect transition="in" filter="fade">
                                      <p:cBhvr>
                                        <p:cTn id="176" dur="500"/>
                                        <p:tgtEl>
                                          <p:spTgt spid="168"/>
                                        </p:tgtEl>
                                      </p:cBhvr>
                                    </p:animEffect>
                                  </p:childTnLst>
                                </p:cTn>
                              </p:par>
                              <p:par>
                                <p:cTn id="177" presetID="10" presetClass="entr" presetSubtype="0" fill="hold" nodeType="withEffect">
                                  <p:stCondLst>
                                    <p:cond delay="0"/>
                                  </p:stCondLst>
                                  <p:childTnLst>
                                    <p:set>
                                      <p:cBhvr>
                                        <p:cTn id="178" dur="1" fill="hold">
                                          <p:stCondLst>
                                            <p:cond delay="0"/>
                                          </p:stCondLst>
                                        </p:cTn>
                                        <p:tgtEl>
                                          <p:spTgt spid="164"/>
                                        </p:tgtEl>
                                        <p:attrNameLst>
                                          <p:attrName>style.visibility</p:attrName>
                                        </p:attrNameLst>
                                      </p:cBhvr>
                                      <p:to>
                                        <p:strVal val="visible"/>
                                      </p:to>
                                    </p:set>
                                    <p:animEffect transition="in" filter="fade">
                                      <p:cBhvr>
                                        <p:cTn id="179" dur="500"/>
                                        <p:tgtEl>
                                          <p:spTgt spid="164"/>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165"/>
                                        </p:tgtEl>
                                        <p:attrNameLst>
                                          <p:attrName>style.visibility</p:attrName>
                                        </p:attrNameLst>
                                      </p:cBhvr>
                                      <p:to>
                                        <p:strVal val="visible"/>
                                      </p:to>
                                    </p:set>
                                    <p:animEffect transition="in" filter="fade">
                                      <p:cBhvr>
                                        <p:cTn id="182" dur="500"/>
                                        <p:tgtEl>
                                          <p:spTgt spid="165"/>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169"/>
                                        </p:tgtEl>
                                        <p:attrNameLst>
                                          <p:attrName>style.visibility</p:attrName>
                                        </p:attrNameLst>
                                      </p:cBhvr>
                                      <p:to>
                                        <p:strVal val="visible"/>
                                      </p:to>
                                    </p:set>
                                    <p:animEffect transition="in" filter="fade">
                                      <p:cBhvr>
                                        <p:cTn id="185" dur="500"/>
                                        <p:tgtEl>
                                          <p:spTgt spid="169"/>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167"/>
                                        </p:tgtEl>
                                        <p:attrNameLst>
                                          <p:attrName>style.visibility</p:attrName>
                                        </p:attrNameLst>
                                      </p:cBhvr>
                                      <p:to>
                                        <p:strVal val="visible"/>
                                      </p:to>
                                    </p:set>
                                    <p:animEffect transition="in" filter="fade">
                                      <p:cBhvr>
                                        <p:cTn id="188" dur="500"/>
                                        <p:tgtEl>
                                          <p:spTgt spid="167"/>
                                        </p:tgtEl>
                                      </p:cBhvr>
                                    </p:animEffect>
                                  </p:childTnLst>
                                </p:cTn>
                              </p:par>
                              <p:par>
                                <p:cTn id="189" presetID="10" presetClass="entr" presetSubtype="0" fill="hold" nodeType="withEffect">
                                  <p:stCondLst>
                                    <p:cond delay="0"/>
                                  </p:stCondLst>
                                  <p:childTnLst>
                                    <p:set>
                                      <p:cBhvr>
                                        <p:cTn id="190" dur="1" fill="hold">
                                          <p:stCondLst>
                                            <p:cond delay="0"/>
                                          </p:stCondLst>
                                        </p:cTn>
                                        <p:tgtEl>
                                          <p:spTgt spid="166"/>
                                        </p:tgtEl>
                                        <p:attrNameLst>
                                          <p:attrName>style.visibility</p:attrName>
                                        </p:attrNameLst>
                                      </p:cBhvr>
                                      <p:to>
                                        <p:strVal val="visible"/>
                                      </p:to>
                                    </p:set>
                                    <p:animEffect transition="in" filter="fade">
                                      <p:cBhvr>
                                        <p:cTn id="191" dur="500"/>
                                        <p:tgtEl>
                                          <p:spTgt spid="166"/>
                                        </p:tgtEl>
                                      </p:cBhvr>
                                    </p:animEffect>
                                  </p:childTnLst>
                                </p:cTn>
                              </p:par>
                              <p:par>
                                <p:cTn id="192" presetID="10" presetClass="entr" presetSubtype="0" fill="hold" nodeType="withEffect">
                                  <p:stCondLst>
                                    <p:cond delay="0"/>
                                  </p:stCondLst>
                                  <p:childTnLst>
                                    <p:set>
                                      <p:cBhvr>
                                        <p:cTn id="193" dur="1" fill="hold">
                                          <p:stCondLst>
                                            <p:cond delay="0"/>
                                          </p:stCondLst>
                                        </p:cTn>
                                        <p:tgtEl>
                                          <p:spTgt spid="154"/>
                                        </p:tgtEl>
                                        <p:attrNameLst>
                                          <p:attrName>style.visibility</p:attrName>
                                        </p:attrNameLst>
                                      </p:cBhvr>
                                      <p:to>
                                        <p:strVal val="visible"/>
                                      </p:to>
                                    </p:set>
                                    <p:animEffect transition="in" filter="fade">
                                      <p:cBhvr>
                                        <p:cTn id="194" dur="500"/>
                                        <p:tgtEl>
                                          <p:spTgt spid="154"/>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155"/>
                                        </p:tgtEl>
                                        <p:attrNameLst>
                                          <p:attrName>style.visibility</p:attrName>
                                        </p:attrNameLst>
                                      </p:cBhvr>
                                      <p:to>
                                        <p:strVal val="visible"/>
                                      </p:to>
                                    </p:set>
                                    <p:animEffect transition="in" filter="fade">
                                      <p:cBhvr>
                                        <p:cTn id="197" dur="500"/>
                                        <p:tgtEl>
                                          <p:spTgt spid="155"/>
                                        </p:tgtEl>
                                      </p:cBhvr>
                                    </p:animEffect>
                                  </p:childTnLst>
                                </p:cTn>
                              </p:par>
                              <p:par>
                                <p:cTn id="198" presetID="10" presetClass="entr" presetSubtype="0" fill="hold" nodeType="withEffect">
                                  <p:stCondLst>
                                    <p:cond delay="0"/>
                                  </p:stCondLst>
                                  <p:childTnLst>
                                    <p:set>
                                      <p:cBhvr>
                                        <p:cTn id="199" dur="1" fill="hold">
                                          <p:stCondLst>
                                            <p:cond delay="0"/>
                                          </p:stCondLst>
                                        </p:cTn>
                                        <p:tgtEl>
                                          <p:spTgt spid="114"/>
                                        </p:tgtEl>
                                        <p:attrNameLst>
                                          <p:attrName>style.visibility</p:attrName>
                                        </p:attrNameLst>
                                      </p:cBhvr>
                                      <p:to>
                                        <p:strVal val="visible"/>
                                      </p:to>
                                    </p:set>
                                    <p:animEffect transition="in" filter="fade">
                                      <p:cBhvr>
                                        <p:cTn id="200" dur="500"/>
                                        <p:tgtEl>
                                          <p:spTgt spid="114"/>
                                        </p:tgtEl>
                                      </p:cBhvr>
                                    </p:animEffect>
                                  </p:childTnLst>
                                </p:cTn>
                              </p:par>
                              <p:par>
                                <p:cTn id="201" presetID="10" presetClass="entr" presetSubtype="0" fill="hold" grpId="0" nodeType="withEffect">
                                  <p:stCondLst>
                                    <p:cond delay="0"/>
                                  </p:stCondLst>
                                  <p:childTnLst>
                                    <p:set>
                                      <p:cBhvr>
                                        <p:cTn id="202" dur="1" fill="hold">
                                          <p:stCondLst>
                                            <p:cond delay="0"/>
                                          </p:stCondLst>
                                        </p:cTn>
                                        <p:tgtEl>
                                          <p:spTgt spid="111"/>
                                        </p:tgtEl>
                                        <p:attrNameLst>
                                          <p:attrName>style.visibility</p:attrName>
                                        </p:attrNameLst>
                                      </p:cBhvr>
                                      <p:to>
                                        <p:strVal val="visible"/>
                                      </p:to>
                                    </p:set>
                                    <p:animEffect transition="in" filter="fade">
                                      <p:cBhvr>
                                        <p:cTn id="203"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5" grpId="0"/>
      <p:bldP spid="106" grpId="0"/>
      <p:bldP spid="143" grpId="0"/>
      <p:bldP spid="144" grpId="0"/>
      <p:bldP spid="145" grpId="0"/>
      <p:bldP spid="146" grpId="0"/>
      <p:bldP spid="149" grpId="0"/>
      <p:bldP spid="151" grpId="0"/>
      <p:bldP spid="153" grpId="0"/>
      <p:bldP spid="155" grpId="0"/>
      <p:bldP spid="157" grpId="0"/>
      <p:bldP spid="165" grpId="0"/>
      <p:bldP spid="167" grpId="0"/>
      <p:bldP spid="169" grpId="0"/>
      <p:bldP spid="177" grpId="0"/>
      <p:bldP spid="179" grpId="0"/>
      <p:bldP spid="109" grpId="0"/>
      <p:bldP spid="1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 name="Group 183"/>
          <p:cNvGrpSpPr/>
          <p:nvPr/>
        </p:nvGrpSpPr>
        <p:grpSpPr>
          <a:xfrm>
            <a:off x="3329793" y="499790"/>
            <a:ext cx="1048144" cy="1943465"/>
            <a:chOff x="3329793" y="599742"/>
            <a:chExt cx="1048144" cy="2332162"/>
          </a:xfrm>
        </p:grpSpPr>
        <p:pic>
          <p:nvPicPr>
            <p:cNvPr id="6" name="Picture 1571" descr="图片9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9476" y="1088572"/>
              <a:ext cx="490382" cy="64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28"/>
            <p:cNvSpPr txBox="1"/>
            <p:nvPr/>
          </p:nvSpPr>
          <p:spPr>
            <a:xfrm>
              <a:off x="3329793" y="2322506"/>
              <a:ext cx="1048144" cy="609398"/>
            </a:xfrm>
            <a:prstGeom prst="rect">
              <a:avLst/>
            </a:prstGeom>
            <a:noFill/>
          </p:spPr>
          <p:txBody>
            <a:bodyPr wrap="square" rtlCol="0">
              <a:spAutoFit/>
            </a:bodyPr>
            <a:lstStyle/>
            <a:p>
              <a:r>
                <a:rPr lang="en-US" sz="900" dirty="0">
                  <a:solidFill>
                    <a:prstClr val="black"/>
                  </a:solidFill>
                  <a:latin typeface="Calibri"/>
                </a:rPr>
                <a:t>G/GE/XG-PON</a:t>
              </a:r>
            </a:p>
            <a:p>
              <a:r>
                <a:rPr lang="en-US" sz="900" dirty="0">
                  <a:solidFill>
                    <a:prstClr val="black"/>
                  </a:solidFill>
                  <a:latin typeface="Calibri"/>
                </a:rPr>
                <a:t>xDSL/G.Fast</a:t>
              </a:r>
            </a:p>
            <a:p>
              <a:r>
                <a:rPr lang="en-US" sz="900" dirty="0">
                  <a:solidFill>
                    <a:prstClr val="black"/>
                  </a:solidFill>
                  <a:latin typeface="Calibri"/>
                </a:rPr>
                <a:t>Cable/Docsis</a:t>
              </a:r>
            </a:p>
          </p:txBody>
        </p:sp>
        <p:pic>
          <p:nvPicPr>
            <p:cNvPr id="31" name="image43.png"/>
            <p:cNvPicPr/>
            <p:nvPr/>
          </p:nvPicPr>
          <p:blipFill>
            <a:blip r:embed="rId4">
              <a:extLst/>
            </a:blip>
            <a:stretch>
              <a:fillRect/>
            </a:stretch>
          </p:blipFill>
          <p:spPr>
            <a:xfrm>
              <a:off x="3399727" y="1802702"/>
              <a:ext cx="694512" cy="586698"/>
            </a:xfrm>
            <a:prstGeom prst="rect">
              <a:avLst/>
            </a:prstGeom>
            <a:ln w="12700" cap="flat">
              <a:noFill/>
              <a:miter lim="400000"/>
            </a:ln>
            <a:effectLst/>
          </p:spPr>
        </p:pic>
        <p:sp>
          <p:nvSpPr>
            <p:cNvPr id="57" name="TextBox 56"/>
            <p:cNvSpPr txBox="1"/>
            <p:nvPr/>
          </p:nvSpPr>
          <p:spPr>
            <a:xfrm>
              <a:off x="3477382" y="599742"/>
              <a:ext cx="561731" cy="498598"/>
            </a:xfrm>
            <a:prstGeom prst="rect">
              <a:avLst/>
            </a:prstGeom>
            <a:noFill/>
          </p:spPr>
          <p:txBody>
            <a:bodyPr wrap="square" rtlCol="0">
              <a:spAutoFit/>
            </a:bodyPr>
            <a:lstStyle/>
            <a:p>
              <a:r>
                <a:rPr lang="en-US" sz="1050" dirty="0">
                  <a:solidFill>
                    <a:prstClr val="black"/>
                  </a:solidFill>
                  <a:latin typeface="Calibri"/>
                </a:rPr>
                <a:t>Access</a:t>
              </a:r>
            </a:p>
            <a:p>
              <a:r>
                <a:rPr lang="en-US" sz="1050" dirty="0">
                  <a:solidFill>
                    <a:prstClr val="black"/>
                  </a:solidFill>
                  <a:latin typeface="Calibri"/>
                </a:rPr>
                <a:t>Device</a:t>
              </a:r>
            </a:p>
          </p:txBody>
        </p:sp>
      </p:grpSp>
      <p:grpSp>
        <p:nvGrpSpPr>
          <p:cNvPr id="185" name="Group 184"/>
          <p:cNvGrpSpPr/>
          <p:nvPr/>
        </p:nvGrpSpPr>
        <p:grpSpPr>
          <a:xfrm>
            <a:off x="4039113" y="463475"/>
            <a:ext cx="1695240" cy="1534943"/>
            <a:chOff x="4039113" y="556152"/>
            <a:chExt cx="1695240" cy="1841932"/>
          </a:xfrm>
        </p:grpSpPr>
        <p:cxnSp>
          <p:nvCxnSpPr>
            <p:cNvPr id="35" name="Straight Connector 34"/>
            <p:cNvCxnSpPr/>
            <p:nvPr/>
          </p:nvCxnSpPr>
          <p:spPr>
            <a:xfrm>
              <a:off x="4039113" y="1388654"/>
              <a:ext cx="745763"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4039113" y="1475619"/>
              <a:ext cx="745763" cy="48381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4094239" y="2056190"/>
              <a:ext cx="690637"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V="1">
              <a:off x="4094239" y="1475619"/>
              <a:ext cx="690637" cy="48381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54" name="Picture 53"/>
            <p:cNvPicPr>
              <a:picLocks noChangeAspect="1"/>
            </p:cNvPicPr>
            <p:nvPr/>
          </p:nvPicPr>
          <p:blipFill>
            <a:blip r:embed="rId5"/>
            <a:stretch>
              <a:fillRect/>
            </a:stretch>
          </p:blipFill>
          <p:spPr>
            <a:xfrm>
              <a:off x="4784876" y="1070589"/>
              <a:ext cx="804496" cy="589964"/>
            </a:xfrm>
            <a:prstGeom prst="rect">
              <a:avLst/>
            </a:prstGeom>
          </p:spPr>
        </p:pic>
        <p:pic>
          <p:nvPicPr>
            <p:cNvPr id="55" name="Picture 54"/>
            <p:cNvPicPr>
              <a:picLocks noChangeAspect="1"/>
            </p:cNvPicPr>
            <p:nvPr/>
          </p:nvPicPr>
          <p:blipFill>
            <a:blip r:embed="rId6"/>
            <a:stretch>
              <a:fillRect/>
            </a:stretch>
          </p:blipFill>
          <p:spPr>
            <a:xfrm>
              <a:off x="4736496" y="1739139"/>
              <a:ext cx="880061" cy="658945"/>
            </a:xfrm>
            <a:prstGeom prst="rect">
              <a:avLst/>
            </a:prstGeom>
          </p:spPr>
        </p:pic>
        <p:sp>
          <p:nvSpPr>
            <p:cNvPr id="58" name="TextBox 57"/>
            <p:cNvSpPr txBox="1"/>
            <p:nvPr/>
          </p:nvSpPr>
          <p:spPr>
            <a:xfrm>
              <a:off x="4899782" y="556152"/>
              <a:ext cx="834571" cy="692497"/>
            </a:xfrm>
            <a:prstGeom prst="rect">
              <a:avLst/>
            </a:prstGeom>
            <a:noFill/>
          </p:spPr>
          <p:txBody>
            <a:bodyPr wrap="square" rtlCol="0">
              <a:spAutoFit/>
            </a:bodyPr>
            <a:lstStyle/>
            <a:p>
              <a:r>
                <a:rPr lang="en-US" sz="1050" dirty="0">
                  <a:solidFill>
                    <a:prstClr val="black"/>
                  </a:solidFill>
                  <a:latin typeface="Calibri"/>
                </a:rPr>
                <a:t>Ethernet</a:t>
              </a:r>
            </a:p>
            <a:p>
              <a:r>
                <a:rPr lang="en-US" sz="1050" dirty="0">
                  <a:solidFill>
                    <a:prstClr val="black"/>
                  </a:solidFill>
                  <a:latin typeface="Calibri"/>
                </a:rPr>
                <a:t>Aggregation</a:t>
              </a:r>
            </a:p>
            <a:p>
              <a:r>
                <a:rPr lang="en-US" sz="1050" dirty="0">
                  <a:solidFill>
                    <a:prstClr val="black"/>
                  </a:solidFill>
                  <a:latin typeface="Calibri"/>
                </a:rPr>
                <a:t>Switch</a:t>
              </a:r>
            </a:p>
          </p:txBody>
        </p:sp>
      </p:grpSp>
      <p:grpSp>
        <p:nvGrpSpPr>
          <p:cNvPr id="186" name="Group 185"/>
          <p:cNvGrpSpPr/>
          <p:nvPr/>
        </p:nvGrpSpPr>
        <p:grpSpPr>
          <a:xfrm>
            <a:off x="5679233" y="463460"/>
            <a:ext cx="2158487" cy="1600686"/>
            <a:chOff x="5679227" y="556152"/>
            <a:chExt cx="2158487" cy="1920823"/>
          </a:xfrm>
        </p:grpSpPr>
        <p:cxnSp>
          <p:nvCxnSpPr>
            <p:cNvPr id="48" name="Straight Connector 47"/>
            <p:cNvCxnSpPr/>
            <p:nvPr/>
          </p:nvCxnSpPr>
          <p:spPr>
            <a:xfrm>
              <a:off x="5679227" y="1382607"/>
              <a:ext cx="745763"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5734353" y="2050143"/>
              <a:ext cx="690637"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5679227" y="1493386"/>
              <a:ext cx="745763" cy="48381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V="1">
              <a:off x="5734353" y="1493386"/>
              <a:ext cx="690637" cy="48381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53" name="image11.jpeg" descr="Product Small Photo"/>
            <p:cNvPicPr/>
            <p:nvPr/>
          </p:nvPicPr>
          <p:blipFill>
            <a:blip r:embed="rId7">
              <a:extLst/>
            </a:blip>
            <a:stretch>
              <a:fillRect/>
            </a:stretch>
          </p:blipFill>
          <p:spPr>
            <a:xfrm>
              <a:off x="6524346" y="1726598"/>
              <a:ext cx="800967" cy="750377"/>
            </a:xfrm>
            <a:prstGeom prst="rect">
              <a:avLst/>
            </a:prstGeom>
            <a:ln w="12700" cap="flat">
              <a:noFill/>
              <a:miter lim="400000"/>
            </a:ln>
            <a:effectLst/>
          </p:spPr>
        </p:pic>
        <p:pic>
          <p:nvPicPr>
            <p:cNvPr id="56" name="Picture 55"/>
            <p:cNvPicPr>
              <a:picLocks noChangeAspect="1"/>
            </p:cNvPicPr>
            <p:nvPr/>
          </p:nvPicPr>
          <p:blipFill>
            <a:blip r:embed="rId8"/>
            <a:stretch>
              <a:fillRect/>
            </a:stretch>
          </p:blipFill>
          <p:spPr>
            <a:xfrm>
              <a:off x="6524346" y="930126"/>
              <a:ext cx="749255" cy="784376"/>
            </a:xfrm>
            <a:prstGeom prst="rect">
              <a:avLst/>
            </a:prstGeom>
          </p:spPr>
        </p:pic>
        <p:sp>
          <p:nvSpPr>
            <p:cNvPr id="59" name="TextBox 58"/>
            <p:cNvSpPr txBox="1"/>
            <p:nvPr/>
          </p:nvSpPr>
          <p:spPr>
            <a:xfrm>
              <a:off x="6490742" y="556152"/>
              <a:ext cx="1346972" cy="498598"/>
            </a:xfrm>
            <a:prstGeom prst="rect">
              <a:avLst/>
            </a:prstGeom>
            <a:noFill/>
          </p:spPr>
          <p:txBody>
            <a:bodyPr wrap="square" rtlCol="0">
              <a:spAutoFit/>
            </a:bodyPr>
            <a:lstStyle/>
            <a:p>
              <a:r>
                <a:rPr lang="en-US" sz="1050" dirty="0">
                  <a:solidFill>
                    <a:prstClr val="black"/>
                  </a:solidFill>
                  <a:latin typeface="Calibri"/>
                </a:rPr>
                <a:t>BNG (router with per subscriber policies)</a:t>
              </a:r>
            </a:p>
          </p:txBody>
        </p:sp>
      </p:grpSp>
      <p:grpSp>
        <p:nvGrpSpPr>
          <p:cNvPr id="180" name="Group 179"/>
          <p:cNvGrpSpPr/>
          <p:nvPr/>
        </p:nvGrpSpPr>
        <p:grpSpPr>
          <a:xfrm>
            <a:off x="60482" y="657078"/>
            <a:ext cx="3229430" cy="1394076"/>
            <a:chOff x="60475" y="788489"/>
            <a:chExt cx="3229430" cy="1672890"/>
          </a:xfrm>
        </p:grpSpPr>
        <p:cxnSp>
          <p:nvCxnSpPr>
            <p:cNvPr id="17" name="Straight Connector 16"/>
            <p:cNvCxnSpPr/>
            <p:nvPr/>
          </p:nvCxnSpPr>
          <p:spPr>
            <a:xfrm>
              <a:off x="2544142" y="1714502"/>
              <a:ext cx="745763"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5" name="Picture 4" descr="house-icon.jpg"/>
            <p:cNvPicPr>
              <a:picLocks noChangeAspect="1"/>
            </p:cNvPicPr>
            <p:nvPr/>
          </p:nvPicPr>
          <p:blipFill>
            <a:blip r:embed="rId9">
              <a:alphaModFix amt="21000"/>
              <a:extLst>
                <a:ext uri="{28A0092B-C50C-407E-A947-70E740481C1C}">
                  <a14:useLocalDpi xmlns:a14="http://schemas.microsoft.com/office/drawing/2010/main" val="0"/>
                </a:ext>
              </a:extLst>
            </a:blip>
            <a:stretch>
              <a:fillRect/>
            </a:stretch>
          </p:blipFill>
          <p:spPr>
            <a:xfrm>
              <a:off x="544907" y="1088572"/>
              <a:ext cx="875723" cy="589257"/>
            </a:xfrm>
            <a:prstGeom prst="rect">
              <a:avLst/>
            </a:prstGeom>
          </p:spPr>
        </p:pic>
        <p:cxnSp>
          <p:nvCxnSpPr>
            <p:cNvPr id="12" name="Straight Connector 11"/>
            <p:cNvCxnSpPr/>
            <p:nvPr/>
          </p:nvCxnSpPr>
          <p:spPr>
            <a:xfrm>
              <a:off x="2491619" y="1411932"/>
              <a:ext cx="798286"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237791" y="2025825"/>
              <a:ext cx="1049666"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4" name="Cloud 3"/>
            <p:cNvSpPr/>
            <p:nvPr/>
          </p:nvSpPr>
          <p:spPr>
            <a:xfrm>
              <a:off x="266095" y="834569"/>
              <a:ext cx="2286000" cy="1626810"/>
            </a:xfrm>
            <a:prstGeom prst="cloud">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62" name="TextBox 61"/>
            <p:cNvSpPr txBox="1"/>
            <p:nvPr/>
          </p:nvSpPr>
          <p:spPr>
            <a:xfrm>
              <a:off x="60475" y="788489"/>
              <a:ext cx="1227667" cy="627864"/>
            </a:xfrm>
            <a:prstGeom prst="rect">
              <a:avLst/>
            </a:prstGeom>
            <a:noFill/>
          </p:spPr>
          <p:txBody>
            <a:bodyPr wrap="square" rtlCol="0">
              <a:spAutoFit/>
            </a:bodyPr>
            <a:lstStyle/>
            <a:p>
              <a:r>
                <a:rPr lang="en-US" sz="1400" dirty="0">
                  <a:solidFill>
                    <a:prstClr val="black"/>
                  </a:solidFill>
                  <a:latin typeface="Calibri"/>
                </a:rPr>
                <a:t>Residential</a:t>
              </a:r>
            </a:p>
            <a:p>
              <a:r>
                <a:rPr lang="en-US" sz="1400" dirty="0">
                  <a:solidFill>
                    <a:prstClr val="black"/>
                  </a:solidFill>
                  <a:latin typeface="Calibri"/>
                </a:rPr>
                <a:t>Subscribers</a:t>
              </a:r>
            </a:p>
          </p:txBody>
        </p:sp>
        <p:pic>
          <p:nvPicPr>
            <p:cNvPr id="66" name="Picture 65"/>
            <p:cNvPicPr>
              <a:picLocks noChangeAspect="1"/>
            </p:cNvPicPr>
            <p:nvPr/>
          </p:nvPicPr>
          <p:blipFill>
            <a:blip r:embed="rId10"/>
            <a:stretch>
              <a:fillRect/>
            </a:stretch>
          </p:blipFill>
          <p:spPr>
            <a:xfrm>
              <a:off x="1003576" y="1677829"/>
              <a:ext cx="834108" cy="614438"/>
            </a:xfrm>
            <a:prstGeom prst="rect">
              <a:avLst/>
            </a:prstGeom>
          </p:spPr>
        </p:pic>
        <p:pic>
          <p:nvPicPr>
            <p:cNvPr id="67" name="Picture 66"/>
            <p:cNvPicPr>
              <a:picLocks noChangeAspect="1"/>
            </p:cNvPicPr>
            <p:nvPr/>
          </p:nvPicPr>
          <p:blipFill>
            <a:blip r:embed="rId11"/>
            <a:stretch>
              <a:fillRect/>
            </a:stretch>
          </p:blipFill>
          <p:spPr>
            <a:xfrm>
              <a:off x="1607300" y="971776"/>
              <a:ext cx="630491" cy="679867"/>
            </a:xfrm>
            <a:prstGeom prst="rect">
              <a:avLst/>
            </a:prstGeom>
          </p:spPr>
        </p:pic>
      </p:grpSp>
      <p:grpSp>
        <p:nvGrpSpPr>
          <p:cNvPr id="181" name="Group 180"/>
          <p:cNvGrpSpPr/>
          <p:nvPr/>
        </p:nvGrpSpPr>
        <p:grpSpPr>
          <a:xfrm>
            <a:off x="60482" y="2254249"/>
            <a:ext cx="3235478" cy="1425753"/>
            <a:chOff x="60475" y="2705087"/>
            <a:chExt cx="3235478" cy="1710904"/>
          </a:xfrm>
        </p:grpSpPr>
        <p:sp>
          <p:nvSpPr>
            <p:cNvPr id="61" name="Cloud 60"/>
            <p:cNvSpPr/>
            <p:nvPr/>
          </p:nvSpPr>
          <p:spPr>
            <a:xfrm>
              <a:off x="227363" y="2789181"/>
              <a:ext cx="2286000" cy="1626810"/>
            </a:xfrm>
            <a:prstGeom prst="cloud">
              <a:avLst/>
            </a:prstGeom>
            <a:no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alibri"/>
              </a:endParaRPr>
            </a:p>
          </p:txBody>
        </p:sp>
        <p:pic>
          <p:nvPicPr>
            <p:cNvPr id="63" name="Picture 62"/>
            <p:cNvPicPr>
              <a:picLocks noChangeAspect="1"/>
            </p:cNvPicPr>
            <p:nvPr/>
          </p:nvPicPr>
          <p:blipFill>
            <a:blip r:embed="rId12"/>
            <a:stretch>
              <a:fillRect/>
            </a:stretch>
          </p:blipFill>
          <p:spPr>
            <a:xfrm>
              <a:off x="1288142" y="2886527"/>
              <a:ext cx="904119" cy="696703"/>
            </a:xfrm>
            <a:prstGeom prst="rect">
              <a:avLst/>
            </a:prstGeom>
          </p:spPr>
        </p:pic>
        <p:pic>
          <p:nvPicPr>
            <p:cNvPr id="64" name="Picture 63"/>
            <p:cNvPicPr>
              <a:picLocks noChangeAspect="1"/>
            </p:cNvPicPr>
            <p:nvPr/>
          </p:nvPicPr>
          <p:blipFill>
            <a:blip r:embed="rId13"/>
            <a:stretch>
              <a:fillRect/>
            </a:stretch>
          </p:blipFill>
          <p:spPr>
            <a:xfrm>
              <a:off x="725758" y="3425992"/>
              <a:ext cx="664633" cy="664633"/>
            </a:xfrm>
            <a:prstGeom prst="rect">
              <a:avLst/>
            </a:prstGeom>
          </p:spPr>
        </p:pic>
        <p:cxnSp>
          <p:nvCxnSpPr>
            <p:cNvPr id="68" name="Straight Connector 67"/>
            <p:cNvCxnSpPr/>
            <p:nvPr/>
          </p:nvCxnSpPr>
          <p:spPr>
            <a:xfrm>
              <a:off x="2491619" y="3315739"/>
              <a:ext cx="798286"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2486771" y="3640310"/>
              <a:ext cx="798286"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2192261" y="3940039"/>
              <a:ext cx="1103692"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71" name="TextBox 70"/>
            <p:cNvSpPr txBox="1"/>
            <p:nvPr/>
          </p:nvSpPr>
          <p:spPr>
            <a:xfrm>
              <a:off x="60475" y="2705087"/>
              <a:ext cx="1227667" cy="627864"/>
            </a:xfrm>
            <a:prstGeom prst="rect">
              <a:avLst/>
            </a:prstGeom>
            <a:noFill/>
          </p:spPr>
          <p:txBody>
            <a:bodyPr wrap="square" rtlCol="0">
              <a:spAutoFit/>
            </a:bodyPr>
            <a:lstStyle/>
            <a:p>
              <a:r>
                <a:rPr lang="en-US" sz="1400" dirty="0">
                  <a:solidFill>
                    <a:prstClr val="black"/>
                  </a:solidFill>
                  <a:latin typeface="Calibri"/>
                </a:rPr>
                <a:t>Enterprise</a:t>
              </a:r>
            </a:p>
            <a:p>
              <a:r>
                <a:rPr lang="en-US" sz="1400" dirty="0">
                  <a:solidFill>
                    <a:prstClr val="black"/>
                  </a:solidFill>
                  <a:latin typeface="Calibri"/>
                </a:rPr>
                <a:t>Customers</a:t>
              </a:r>
            </a:p>
          </p:txBody>
        </p:sp>
      </p:grpSp>
      <p:pic>
        <p:nvPicPr>
          <p:cNvPr id="77" name="Picture 1571" descr="图片9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7382" y="2465589"/>
            <a:ext cx="490382" cy="53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image18.jpeg" descr="Large Photo"/>
          <p:cNvPicPr/>
          <p:nvPr/>
        </p:nvPicPr>
        <p:blipFill>
          <a:blip r:embed="rId14">
            <a:extLst/>
          </a:blip>
          <a:stretch>
            <a:fillRect/>
          </a:stretch>
        </p:blipFill>
        <p:spPr>
          <a:xfrm>
            <a:off x="6475248" y="2385328"/>
            <a:ext cx="782859" cy="750277"/>
          </a:xfrm>
          <a:prstGeom prst="rect">
            <a:avLst/>
          </a:prstGeom>
          <a:ln w="12700" cap="flat">
            <a:noFill/>
            <a:miter lim="400000"/>
          </a:ln>
          <a:effectLst/>
        </p:spPr>
      </p:pic>
      <p:cxnSp>
        <p:nvCxnSpPr>
          <p:cNvPr id="79" name="Straight Connector 78"/>
          <p:cNvCxnSpPr/>
          <p:nvPr/>
        </p:nvCxnSpPr>
        <p:spPr>
          <a:xfrm>
            <a:off x="4072480" y="2760449"/>
            <a:ext cx="2507343"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82" name="Picture 81"/>
          <p:cNvPicPr>
            <a:picLocks noChangeAspect="1"/>
          </p:cNvPicPr>
          <p:nvPr/>
        </p:nvPicPr>
        <p:blipFill>
          <a:blip r:embed="rId15"/>
          <a:stretch>
            <a:fillRect/>
          </a:stretch>
        </p:blipFill>
        <p:spPr>
          <a:xfrm>
            <a:off x="4288275" y="2900365"/>
            <a:ext cx="1390952" cy="579563"/>
          </a:xfrm>
          <a:prstGeom prst="rect">
            <a:avLst/>
          </a:prstGeom>
        </p:spPr>
      </p:pic>
      <p:cxnSp>
        <p:nvCxnSpPr>
          <p:cNvPr id="83" name="Straight Connector 82"/>
          <p:cNvCxnSpPr/>
          <p:nvPr/>
        </p:nvCxnSpPr>
        <p:spPr>
          <a:xfrm>
            <a:off x="4072477" y="2854998"/>
            <a:ext cx="221343" cy="98266"/>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3329793" y="3033592"/>
            <a:ext cx="958482"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flipV="1">
            <a:off x="5679249" y="2855017"/>
            <a:ext cx="900583" cy="194019"/>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3324258" y="3284374"/>
            <a:ext cx="969552"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5679227" y="3179549"/>
            <a:ext cx="95086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99" name="Picture 98"/>
          <p:cNvPicPr>
            <a:picLocks noChangeAspect="1"/>
          </p:cNvPicPr>
          <p:nvPr/>
        </p:nvPicPr>
        <p:blipFill>
          <a:blip r:embed="rId16"/>
          <a:stretch>
            <a:fillRect/>
          </a:stretch>
        </p:blipFill>
        <p:spPr>
          <a:xfrm>
            <a:off x="6478646" y="3207876"/>
            <a:ext cx="767352" cy="614328"/>
          </a:xfrm>
          <a:prstGeom prst="rect">
            <a:avLst/>
          </a:prstGeom>
        </p:spPr>
      </p:pic>
      <p:cxnSp>
        <p:nvCxnSpPr>
          <p:cNvPr id="101" name="Straight Connector 100"/>
          <p:cNvCxnSpPr/>
          <p:nvPr/>
        </p:nvCxnSpPr>
        <p:spPr>
          <a:xfrm>
            <a:off x="5685298" y="3286389"/>
            <a:ext cx="811515" cy="26897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4" name="TextBox 103"/>
          <p:cNvSpPr txBox="1"/>
          <p:nvPr/>
        </p:nvSpPr>
        <p:spPr>
          <a:xfrm>
            <a:off x="4377937" y="3419437"/>
            <a:ext cx="1238620" cy="415498"/>
          </a:xfrm>
          <a:prstGeom prst="rect">
            <a:avLst/>
          </a:prstGeom>
          <a:noFill/>
        </p:spPr>
        <p:txBody>
          <a:bodyPr wrap="square" rtlCol="0">
            <a:spAutoFit/>
          </a:bodyPr>
          <a:lstStyle/>
          <a:p>
            <a:r>
              <a:rPr lang="en-US" sz="1050" dirty="0">
                <a:solidFill>
                  <a:prstClr val="black"/>
                </a:solidFill>
                <a:latin typeface="Calibri"/>
              </a:rPr>
              <a:t>Carrier Ethernet</a:t>
            </a:r>
          </a:p>
          <a:p>
            <a:r>
              <a:rPr lang="en-US" sz="1050" dirty="0">
                <a:solidFill>
                  <a:prstClr val="black"/>
                </a:solidFill>
                <a:latin typeface="Calibri"/>
              </a:rPr>
              <a:t>Switch</a:t>
            </a:r>
          </a:p>
        </p:txBody>
      </p:sp>
      <p:sp>
        <p:nvSpPr>
          <p:cNvPr id="105" name="TextBox 104"/>
          <p:cNvSpPr txBox="1"/>
          <p:nvPr/>
        </p:nvSpPr>
        <p:spPr>
          <a:xfrm>
            <a:off x="6524346" y="2212188"/>
            <a:ext cx="800968" cy="253916"/>
          </a:xfrm>
          <a:prstGeom prst="rect">
            <a:avLst/>
          </a:prstGeom>
          <a:noFill/>
        </p:spPr>
        <p:txBody>
          <a:bodyPr wrap="square" rtlCol="0">
            <a:spAutoFit/>
          </a:bodyPr>
          <a:lstStyle/>
          <a:p>
            <a:r>
              <a:rPr lang="en-US" sz="1050" dirty="0">
                <a:solidFill>
                  <a:prstClr val="black"/>
                </a:solidFill>
                <a:latin typeface="Calibri"/>
              </a:rPr>
              <a:t>PE- Router</a:t>
            </a:r>
          </a:p>
        </p:txBody>
      </p:sp>
      <p:sp>
        <p:nvSpPr>
          <p:cNvPr id="106" name="TextBox 105"/>
          <p:cNvSpPr txBox="1"/>
          <p:nvPr/>
        </p:nvSpPr>
        <p:spPr>
          <a:xfrm>
            <a:off x="6490741" y="3781887"/>
            <a:ext cx="1238116" cy="415498"/>
          </a:xfrm>
          <a:prstGeom prst="rect">
            <a:avLst/>
          </a:prstGeom>
          <a:noFill/>
        </p:spPr>
        <p:txBody>
          <a:bodyPr wrap="square" rtlCol="0">
            <a:spAutoFit/>
          </a:bodyPr>
          <a:lstStyle/>
          <a:p>
            <a:r>
              <a:rPr lang="en-US" sz="1050" dirty="0">
                <a:solidFill>
                  <a:prstClr val="black"/>
                </a:solidFill>
                <a:latin typeface="Calibri"/>
              </a:rPr>
              <a:t>Optical Transport Switch</a:t>
            </a:r>
          </a:p>
        </p:txBody>
      </p:sp>
      <p:pic>
        <p:nvPicPr>
          <p:cNvPr id="124" name="Picture 123"/>
          <p:cNvPicPr>
            <a:picLocks noChangeAspect="1"/>
          </p:cNvPicPr>
          <p:nvPr/>
        </p:nvPicPr>
        <p:blipFill>
          <a:blip r:embed="rId17"/>
          <a:stretch>
            <a:fillRect/>
          </a:stretch>
        </p:blipFill>
        <p:spPr>
          <a:xfrm>
            <a:off x="4344144" y="4748091"/>
            <a:ext cx="838713" cy="763944"/>
          </a:xfrm>
          <a:prstGeom prst="rect">
            <a:avLst/>
          </a:prstGeom>
        </p:spPr>
      </p:pic>
      <p:pic>
        <p:nvPicPr>
          <p:cNvPr id="125" name="Picture 124"/>
          <p:cNvPicPr>
            <a:picLocks noChangeAspect="1"/>
          </p:cNvPicPr>
          <p:nvPr/>
        </p:nvPicPr>
        <p:blipFill>
          <a:blip r:embed="rId18"/>
          <a:stretch>
            <a:fillRect/>
          </a:stretch>
        </p:blipFill>
        <p:spPr>
          <a:xfrm flipV="1">
            <a:off x="4394583" y="4113307"/>
            <a:ext cx="727784" cy="430098"/>
          </a:xfrm>
          <a:prstGeom prst="rect">
            <a:avLst/>
          </a:prstGeom>
        </p:spPr>
      </p:pic>
      <p:pic>
        <p:nvPicPr>
          <p:cNvPr id="127" name="Picture 126"/>
          <p:cNvPicPr>
            <a:picLocks noChangeAspect="1"/>
          </p:cNvPicPr>
          <p:nvPr/>
        </p:nvPicPr>
        <p:blipFill>
          <a:blip r:embed="rId19"/>
          <a:stretch>
            <a:fillRect/>
          </a:stretch>
        </p:blipFill>
        <p:spPr>
          <a:xfrm>
            <a:off x="6221268" y="4743932"/>
            <a:ext cx="817638" cy="793087"/>
          </a:xfrm>
          <a:prstGeom prst="rect">
            <a:avLst/>
          </a:prstGeom>
        </p:spPr>
      </p:pic>
      <p:cxnSp>
        <p:nvCxnSpPr>
          <p:cNvPr id="130" name="Straight Connector 129"/>
          <p:cNvCxnSpPr/>
          <p:nvPr/>
        </p:nvCxnSpPr>
        <p:spPr>
          <a:xfrm>
            <a:off x="3902002" y="4487691"/>
            <a:ext cx="492617" cy="0"/>
          </a:xfrm>
          <a:prstGeom prst="line">
            <a:avLst/>
          </a:prstGeom>
          <a:ln>
            <a:solidFill>
              <a:schemeClr val="bg1">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34" name="Straight Connector 133"/>
          <p:cNvCxnSpPr>
            <a:stCxn id="124" idx="0"/>
            <a:endCxn id="125" idx="0"/>
          </p:cNvCxnSpPr>
          <p:nvPr/>
        </p:nvCxnSpPr>
        <p:spPr>
          <a:xfrm flipH="1" flipV="1">
            <a:off x="4758495" y="4543410"/>
            <a:ext cx="5013" cy="204686"/>
          </a:xfrm>
          <a:prstGeom prst="line">
            <a:avLst/>
          </a:prstGeom>
          <a:ln>
            <a:solidFill>
              <a:schemeClr val="bg1">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a:off x="3901966" y="4773822"/>
            <a:ext cx="537020" cy="234129"/>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p:cNvCxnSpPr>
            <a:stCxn id="124" idx="3"/>
            <a:endCxn id="127" idx="1"/>
          </p:cNvCxnSpPr>
          <p:nvPr/>
        </p:nvCxnSpPr>
        <p:spPr>
          <a:xfrm>
            <a:off x="5182844" y="5130080"/>
            <a:ext cx="1038424" cy="10411"/>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43" name="TextBox 142"/>
          <p:cNvSpPr txBox="1"/>
          <p:nvPr/>
        </p:nvSpPr>
        <p:spPr>
          <a:xfrm>
            <a:off x="5118171" y="4087769"/>
            <a:ext cx="561056" cy="415498"/>
          </a:xfrm>
          <a:prstGeom prst="rect">
            <a:avLst/>
          </a:prstGeom>
          <a:noFill/>
        </p:spPr>
        <p:txBody>
          <a:bodyPr wrap="square" rtlCol="0">
            <a:spAutoFit/>
          </a:bodyPr>
          <a:lstStyle/>
          <a:p>
            <a:r>
              <a:rPr lang="en-US" sz="1050" dirty="0">
                <a:solidFill>
                  <a:prstClr val="black"/>
                </a:solidFill>
                <a:latin typeface="Calibri"/>
              </a:rPr>
              <a:t>MME/HSS</a:t>
            </a:r>
          </a:p>
        </p:txBody>
      </p:sp>
      <p:sp>
        <p:nvSpPr>
          <p:cNvPr id="144" name="TextBox 143"/>
          <p:cNvSpPr txBox="1"/>
          <p:nvPr/>
        </p:nvSpPr>
        <p:spPr>
          <a:xfrm>
            <a:off x="5118171" y="5341098"/>
            <a:ext cx="561056" cy="253916"/>
          </a:xfrm>
          <a:prstGeom prst="rect">
            <a:avLst/>
          </a:prstGeom>
          <a:noFill/>
        </p:spPr>
        <p:txBody>
          <a:bodyPr wrap="square" rtlCol="0">
            <a:spAutoFit/>
          </a:bodyPr>
          <a:lstStyle/>
          <a:p>
            <a:r>
              <a:rPr lang="en-US" sz="1050" dirty="0">
                <a:solidFill>
                  <a:prstClr val="black"/>
                </a:solidFill>
                <a:latin typeface="Calibri"/>
              </a:rPr>
              <a:t>S-GW</a:t>
            </a:r>
          </a:p>
        </p:txBody>
      </p:sp>
      <p:sp>
        <p:nvSpPr>
          <p:cNvPr id="145" name="TextBox 144"/>
          <p:cNvSpPr txBox="1"/>
          <p:nvPr/>
        </p:nvSpPr>
        <p:spPr>
          <a:xfrm>
            <a:off x="6424990" y="4548948"/>
            <a:ext cx="561056" cy="253916"/>
          </a:xfrm>
          <a:prstGeom prst="rect">
            <a:avLst/>
          </a:prstGeom>
          <a:noFill/>
        </p:spPr>
        <p:txBody>
          <a:bodyPr wrap="square" rtlCol="0">
            <a:spAutoFit/>
          </a:bodyPr>
          <a:lstStyle/>
          <a:p>
            <a:r>
              <a:rPr lang="en-US" sz="1050" dirty="0">
                <a:solidFill>
                  <a:prstClr val="black"/>
                </a:solidFill>
                <a:latin typeface="Calibri"/>
              </a:rPr>
              <a:t>P-GW</a:t>
            </a:r>
          </a:p>
        </p:txBody>
      </p:sp>
      <p:sp>
        <p:nvSpPr>
          <p:cNvPr id="146" name="Shape 101"/>
          <p:cNvSpPr/>
          <p:nvPr/>
        </p:nvSpPr>
        <p:spPr>
          <a:xfrm>
            <a:off x="8480493" y="3048470"/>
            <a:ext cx="542032" cy="2615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defRPr sz="1900">
                <a:solidFill>
                  <a:srgbClr val="0070C0"/>
                </a:solidFill>
                <a:latin typeface="Calibri"/>
                <a:ea typeface="Calibri"/>
                <a:cs typeface="Calibri"/>
                <a:sym typeface="Calibri"/>
              </a:defRPr>
            </a:lvl1pPr>
          </a:lstStyle>
          <a:p>
            <a:pPr defTabSz="257129">
              <a:defRPr sz="1800">
                <a:solidFill>
                  <a:srgbClr val="000000"/>
                </a:solidFill>
              </a:defRPr>
            </a:pPr>
            <a:r>
              <a:rPr sz="1100" kern="0" dirty="0">
                <a:solidFill>
                  <a:srgbClr val="000000"/>
                </a:solidFill>
              </a:rPr>
              <a:t>Firewall</a:t>
            </a:r>
          </a:p>
        </p:txBody>
      </p:sp>
      <p:pic>
        <p:nvPicPr>
          <p:cNvPr id="147" name="image12.jpeg" descr="http://www.checkpoint.com/images/products/appliances/graphics/main-320x215.jpg"/>
          <p:cNvPicPr/>
          <p:nvPr/>
        </p:nvPicPr>
        <p:blipFill>
          <a:blip r:embed="rId20">
            <a:extLst/>
          </a:blip>
          <a:srcRect l="56769" t="13052" r="4461"/>
          <a:stretch>
            <a:fillRect/>
          </a:stretch>
        </p:blipFill>
        <p:spPr>
          <a:xfrm>
            <a:off x="8485908" y="2646657"/>
            <a:ext cx="478684" cy="416719"/>
          </a:xfrm>
          <a:prstGeom prst="rect">
            <a:avLst/>
          </a:prstGeom>
          <a:ln w="12700" cap="flat">
            <a:noFill/>
            <a:miter lim="400000"/>
          </a:ln>
          <a:effectLst/>
        </p:spPr>
      </p:pic>
      <p:pic>
        <p:nvPicPr>
          <p:cNvPr id="148" name="image13.png"/>
          <p:cNvPicPr/>
          <p:nvPr/>
        </p:nvPicPr>
        <p:blipFill>
          <a:blip r:embed="rId21">
            <a:extLst/>
          </a:blip>
          <a:srcRect l="17577" t="40077" r="63269" b="42200"/>
          <a:stretch>
            <a:fillRect/>
          </a:stretch>
        </p:blipFill>
        <p:spPr>
          <a:xfrm>
            <a:off x="8406463" y="5118599"/>
            <a:ext cx="666042" cy="222498"/>
          </a:xfrm>
          <a:prstGeom prst="rect">
            <a:avLst/>
          </a:prstGeom>
          <a:ln w="12700" cap="flat">
            <a:noFill/>
            <a:miter lim="400000"/>
          </a:ln>
          <a:effectLst/>
        </p:spPr>
      </p:pic>
      <p:sp>
        <p:nvSpPr>
          <p:cNvPr id="149" name="Shape 104"/>
          <p:cNvSpPr/>
          <p:nvPr/>
        </p:nvSpPr>
        <p:spPr>
          <a:xfrm>
            <a:off x="8452653" y="5319347"/>
            <a:ext cx="287524" cy="2615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defRPr sz="1900">
                <a:solidFill>
                  <a:srgbClr val="0070C0"/>
                </a:solidFill>
                <a:latin typeface="Calibri"/>
                <a:ea typeface="Calibri"/>
                <a:cs typeface="Calibri"/>
                <a:sym typeface="Calibri"/>
              </a:defRPr>
            </a:lvl1pPr>
          </a:lstStyle>
          <a:p>
            <a:pPr defTabSz="257129">
              <a:defRPr sz="1800">
                <a:solidFill>
                  <a:srgbClr val="000000"/>
                </a:solidFill>
              </a:defRPr>
            </a:pPr>
            <a:r>
              <a:rPr sz="1100" kern="0" dirty="0">
                <a:solidFill>
                  <a:srgbClr val="000000"/>
                </a:solidFill>
              </a:rPr>
              <a:t>DPI</a:t>
            </a:r>
          </a:p>
        </p:txBody>
      </p:sp>
      <p:pic>
        <p:nvPicPr>
          <p:cNvPr id="150" name="image14.jpeg" descr="http://di1.shopping.com/images1/pi/98/4d/f4/20219018-100x100-0-0.jpg"/>
          <p:cNvPicPr/>
          <p:nvPr/>
        </p:nvPicPr>
        <p:blipFill>
          <a:blip r:embed="rId22">
            <a:extLst/>
          </a:blip>
          <a:srcRect t="17110" b="18084"/>
          <a:stretch>
            <a:fillRect/>
          </a:stretch>
        </p:blipFill>
        <p:spPr>
          <a:xfrm>
            <a:off x="7382110" y="5104894"/>
            <a:ext cx="762430" cy="283518"/>
          </a:xfrm>
          <a:prstGeom prst="rect">
            <a:avLst/>
          </a:prstGeom>
          <a:ln w="12700" cap="flat">
            <a:noFill/>
            <a:miter lim="400000"/>
          </a:ln>
          <a:effectLst/>
        </p:spPr>
      </p:pic>
      <p:sp>
        <p:nvSpPr>
          <p:cNvPr id="151" name="Shape 106"/>
          <p:cNvSpPr/>
          <p:nvPr/>
        </p:nvSpPr>
        <p:spPr>
          <a:xfrm>
            <a:off x="7478496" y="5346741"/>
            <a:ext cx="345382" cy="2615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defRPr sz="1900">
                <a:solidFill>
                  <a:srgbClr val="0070C0"/>
                </a:solidFill>
                <a:latin typeface="Calibri"/>
                <a:ea typeface="Calibri"/>
                <a:cs typeface="Calibri"/>
                <a:sym typeface="Calibri"/>
              </a:defRPr>
            </a:lvl1pPr>
          </a:lstStyle>
          <a:p>
            <a:pPr defTabSz="257129">
              <a:defRPr sz="1800">
                <a:solidFill>
                  <a:srgbClr val="000000"/>
                </a:solidFill>
              </a:defRPr>
            </a:pPr>
            <a:r>
              <a:rPr sz="1100" kern="0">
                <a:solidFill>
                  <a:srgbClr val="000000"/>
                </a:solidFill>
              </a:rPr>
              <a:t>CDN</a:t>
            </a:r>
          </a:p>
        </p:txBody>
      </p:sp>
      <p:pic>
        <p:nvPicPr>
          <p:cNvPr id="152" name="image15.jpeg" descr="http://solacecdn.s3.amazonaws.com/new/wp-content/uploads/2010/02/3260_front_200p-wide.jpg"/>
          <p:cNvPicPr/>
          <p:nvPr/>
        </p:nvPicPr>
        <p:blipFill>
          <a:blip r:embed="rId23">
            <a:extLst/>
          </a:blip>
          <a:stretch>
            <a:fillRect/>
          </a:stretch>
        </p:blipFill>
        <p:spPr>
          <a:xfrm>
            <a:off x="8375202" y="4326113"/>
            <a:ext cx="766761" cy="349747"/>
          </a:xfrm>
          <a:prstGeom prst="rect">
            <a:avLst/>
          </a:prstGeom>
          <a:ln w="12700" cap="flat">
            <a:noFill/>
            <a:miter lim="400000"/>
          </a:ln>
          <a:effectLst/>
        </p:spPr>
      </p:pic>
      <p:sp>
        <p:nvSpPr>
          <p:cNvPr id="153" name="Shape 108"/>
          <p:cNvSpPr/>
          <p:nvPr/>
        </p:nvSpPr>
        <p:spPr>
          <a:xfrm>
            <a:off x="8515913" y="4676609"/>
            <a:ext cx="597617" cy="4308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gn="ctr" defTabSz="257129">
              <a:defRPr sz="1800"/>
            </a:pPr>
            <a:r>
              <a:rPr sz="1100" kern="0" dirty="0">
                <a:solidFill>
                  <a:srgbClr val="000000"/>
                </a:solidFill>
                <a:latin typeface="Calibri"/>
                <a:ea typeface="Calibri"/>
                <a:cs typeface="Calibri"/>
                <a:sym typeface="Calibri"/>
              </a:rPr>
              <a:t>Message</a:t>
            </a:r>
            <a:endParaRPr sz="1400" kern="0" dirty="0">
              <a:solidFill>
                <a:srgbClr val="000000"/>
              </a:solidFill>
              <a:latin typeface="Arial"/>
              <a:ea typeface="Arial"/>
              <a:cs typeface="Arial"/>
              <a:sym typeface="Arial"/>
            </a:endParaRPr>
          </a:p>
          <a:p>
            <a:pPr algn="ctr" defTabSz="257129">
              <a:defRPr sz="1800"/>
            </a:pPr>
            <a:r>
              <a:rPr sz="1100" kern="0" dirty="0">
                <a:solidFill>
                  <a:srgbClr val="000000"/>
                </a:solidFill>
                <a:latin typeface="Calibri"/>
                <a:ea typeface="Calibri"/>
                <a:cs typeface="Calibri"/>
                <a:sym typeface="Calibri"/>
              </a:rPr>
              <a:t>Router</a:t>
            </a:r>
          </a:p>
        </p:txBody>
      </p:sp>
      <p:pic>
        <p:nvPicPr>
          <p:cNvPr id="154" name="image16.jpeg" descr="http://farm5.static.flickr.com/4111/4949006335_e8a306f6c2.jpg"/>
          <p:cNvPicPr/>
          <p:nvPr/>
        </p:nvPicPr>
        <p:blipFill>
          <a:blip r:embed="rId24">
            <a:extLst/>
          </a:blip>
          <a:stretch>
            <a:fillRect/>
          </a:stretch>
        </p:blipFill>
        <p:spPr>
          <a:xfrm>
            <a:off x="7520238" y="1038776"/>
            <a:ext cx="658462" cy="411510"/>
          </a:xfrm>
          <a:prstGeom prst="rect">
            <a:avLst/>
          </a:prstGeom>
          <a:ln w="12700" cap="flat">
            <a:noFill/>
            <a:miter lim="400000"/>
          </a:ln>
          <a:effectLst/>
        </p:spPr>
      </p:pic>
      <p:sp>
        <p:nvSpPr>
          <p:cNvPr id="155" name="Shape 110"/>
          <p:cNvSpPr/>
          <p:nvPr/>
        </p:nvSpPr>
        <p:spPr>
          <a:xfrm>
            <a:off x="7524121" y="1398198"/>
            <a:ext cx="715676" cy="4308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gn="ctr" defTabSz="257129">
              <a:defRPr sz="1800"/>
            </a:pPr>
            <a:r>
              <a:rPr sz="1100" kern="0" dirty="0">
                <a:solidFill>
                  <a:srgbClr val="000000"/>
                </a:solidFill>
                <a:latin typeface="Calibri"/>
                <a:ea typeface="Calibri"/>
                <a:cs typeface="Calibri"/>
                <a:sym typeface="Calibri"/>
              </a:rPr>
              <a:t>Carrier</a:t>
            </a:r>
            <a:br>
              <a:rPr sz="1100" kern="0" dirty="0">
                <a:solidFill>
                  <a:srgbClr val="000000"/>
                </a:solidFill>
                <a:latin typeface="Calibri"/>
                <a:ea typeface="Calibri"/>
                <a:cs typeface="Calibri"/>
                <a:sym typeface="Calibri"/>
              </a:rPr>
            </a:br>
            <a:r>
              <a:rPr sz="1100" kern="0" dirty="0">
                <a:solidFill>
                  <a:srgbClr val="000000"/>
                </a:solidFill>
                <a:latin typeface="Calibri"/>
                <a:ea typeface="Calibri"/>
                <a:cs typeface="Calibri"/>
                <a:sym typeface="Calibri"/>
              </a:rPr>
              <a:t>Grade NAT</a:t>
            </a:r>
          </a:p>
        </p:txBody>
      </p:sp>
      <p:pic>
        <p:nvPicPr>
          <p:cNvPr id="156" name="image17.jpeg" descr="http://partners.varphonex.com/images/acme_border_controller.jpg"/>
          <p:cNvPicPr/>
          <p:nvPr/>
        </p:nvPicPr>
        <p:blipFill rotWithShape="1">
          <a:blip r:embed="rId25">
            <a:extLst/>
          </a:blip>
          <a:srcRect t="25451" r="5466"/>
          <a:stretch/>
        </p:blipFill>
        <p:spPr>
          <a:xfrm>
            <a:off x="7477945" y="4205564"/>
            <a:ext cx="636801" cy="337840"/>
          </a:xfrm>
          <a:prstGeom prst="rect">
            <a:avLst/>
          </a:prstGeom>
          <a:ln w="12700" cap="flat">
            <a:noFill/>
            <a:miter lim="400000"/>
          </a:ln>
          <a:effectLst/>
        </p:spPr>
      </p:pic>
      <p:sp>
        <p:nvSpPr>
          <p:cNvPr id="157" name="Shape 112"/>
          <p:cNvSpPr/>
          <p:nvPr/>
        </p:nvSpPr>
        <p:spPr>
          <a:xfrm>
            <a:off x="7447819" y="4500989"/>
            <a:ext cx="951530" cy="4308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gn="ctr" defTabSz="257129">
              <a:defRPr sz="1800"/>
            </a:pPr>
            <a:r>
              <a:rPr sz="1100" kern="0" dirty="0">
                <a:solidFill>
                  <a:srgbClr val="000000"/>
                </a:solidFill>
                <a:latin typeface="Calibri"/>
                <a:ea typeface="Calibri"/>
                <a:cs typeface="Calibri"/>
                <a:sym typeface="Calibri"/>
              </a:rPr>
              <a:t>Session Border</a:t>
            </a:r>
            <a:endParaRPr sz="1400" kern="0" dirty="0">
              <a:solidFill>
                <a:srgbClr val="000000"/>
              </a:solidFill>
              <a:latin typeface="Arial"/>
              <a:ea typeface="Arial"/>
              <a:cs typeface="Arial"/>
              <a:sym typeface="Arial"/>
            </a:endParaRPr>
          </a:p>
          <a:p>
            <a:pPr algn="ctr" defTabSz="257129">
              <a:defRPr sz="1800"/>
            </a:pPr>
            <a:r>
              <a:rPr sz="1100" kern="0" dirty="0">
                <a:solidFill>
                  <a:srgbClr val="000000"/>
                </a:solidFill>
                <a:latin typeface="Calibri"/>
                <a:ea typeface="Calibri"/>
                <a:cs typeface="Calibri"/>
                <a:sym typeface="Calibri"/>
              </a:rPr>
              <a:t>Controller</a:t>
            </a:r>
          </a:p>
        </p:txBody>
      </p:sp>
      <p:sp>
        <p:nvSpPr>
          <p:cNvPr id="158" name="Shape 101"/>
          <p:cNvSpPr/>
          <p:nvPr/>
        </p:nvSpPr>
        <p:spPr>
          <a:xfrm>
            <a:off x="5578542" y="4795047"/>
            <a:ext cx="542032" cy="2615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defRPr sz="1900">
                <a:solidFill>
                  <a:srgbClr val="0070C0"/>
                </a:solidFill>
                <a:latin typeface="Calibri"/>
                <a:ea typeface="Calibri"/>
                <a:cs typeface="Calibri"/>
                <a:sym typeface="Calibri"/>
              </a:defRPr>
            </a:lvl1pPr>
          </a:lstStyle>
          <a:p>
            <a:pPr defTabSz="257129">
              <a:defRPr sz="1800">
                <a:solidFill>
                  <a:srgbClr val="000000"/>
                </a:solidFill>
              </a:defRPr>
            </a:pPr>
            <a:r>
              <a:rPr sz="1100" kern="0" dirty="0">
                <a:solidFill>
                  <a:srgbClr val="000000"/>
                </a:solidFill>
              </a:rPr>
              <a:t>Firewall</a:t>
            </a:r>
          </a:p>
        </p:txBody>
      </p:sp>
      <p:pic>
        <p:nvPicPr>
          <p:cNvPr id="159" name="image12.jpeg" descr="http://www.checkpoint.com/images/products/appliances/graphics/main-320x215.jpg"/>
          <p:cNvPicPr/>
          <p:nvPr/>
        </p:nvPicPr>
        <p:blipFill>
          <a:blip r:embed="rId20">
            <a:extLst/>
          </a:blip>
          <a:srcRect l="56769" t="13052" r="4461"/>
          <a:stretch>
            <a:fillRect/>
          </a:stretch>
        </p:blipFill>
        <p:spPr>
          <a:xfrm>
            <a:off x="5583957" y="4393233"/>
            <a:ext cx="478684" cy="416719"/>
          </a:xfrm>
          <a:prstGeom prst="rect">
            <a:avLst/>
          </a:prstGeom>
          <a:ln w="12700" cap="flat">
            <a:noFill/>
            <a:miter lim="400000"/>
          </a:ln>
          <a:effectLst/>
        </p:spPr>
      </p:pic>
      <p:sp>
        <p:nvSpPr>
          <p:cNvPr id="160" name="Shape 101"/>
          <p:cNvSpPr/>
          <p:nvPr/>
        </p:nvSpPr>
        <p:spPr>
          <a:xfrm>
            <a:off x="5823299" y="794931"/>
            <a:ext cx="542032" cy="2615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defRPr sz="1900">
                <a:solidFill>
                  <a:srgbClr val="0070C0"/>
                </a:solidFill>
                <a:latin typeface="Calibri"/>
                <a:ea typeface="Calibri"/>
                <a:cs typeface="Calibri"/>
                <a:sym typeface="Calibri"/>
              </a:defRPr>
            </a:lvl1pPr>
          </a:lstStyle>
          <a:p>
            <a:pPr defTabSz="257129">
              <a:defRPr sz="1800">
                <a:solidFill>
                  <a:srgbClr val="000000"/>
                </a:solidFill>
              </a:defRPr>
            </a:pPr>
            <a:r>
              <a:rPr sz="1100" kern="0" dirty="0">
                <a:solidFill>
                  <a:srgbClr val="000000"/>
                </a:solidFill>
              </a:rPr>
              <a:t>Firewall</a:t>
            </a:r>
          </a:p>
        </p:txBody>
      </p:sp>
      <p:pic>
        <p:nvPicPr>
          <p:cNvPr id="161" name="image12.jpeg" descr="http://www.checkpoint.com/images/products/appliances/graphics/main-320x215.jpg"/>
          <p:cNvPicPr/>
          <p:nvPr/>
        </p:nvPicPr>
        <p:blipFill>
          <a:blip r:embed="rId20">
            <a:extLst/>
          </a:blip>
          <a:srcRect l="56769" t="13052" r="4461"/>
          <a:stretch>
            <a:fillRect/>
          </a:stretch>
        </p:blipFill>
        <p:spPr>
          <a:xfrm>
            <a:off x="5828714" y="393118"/>
            <a:ext cx="478684" cy="416719"/>
          </a:xfrm>
          <a:prstGeom prst="rect">
            <a:avLst/>
          </a:prstGeom>
          <a:ln w="12700" cap="flat">
            <a:noFill/>
            <a:miter lim="400000"/>
          </a:ln>
          <a:effectLst/>
        </p:spPr>
      </p:pic>
      <p:pic>
        <p:nvPicPr>
          <p:cNvPr id="162" name="image16.jpeg" descr="http://farm5.static.flickr.com/4111/4949006335_e8a306f6c2.jpg"/>
          <p:cNvPicPr/>
          <p:nvPr/>
        </p:nvPicPr>
        <p:blipFill>
          <a:blip r:embed="rId24">
            <a:extLst/>
          </a:blip>
          <a:stretch>
            <a:fillRect/>
          </a:stretch>
        </p:blipFill>
        <p:spPr>
          <a:xfrm>
            <a:off x="5679227" y="1921967"/>
            <a:ext cx="658462" cy="411510"/>
          </a:xfrm>
          <a:prstGeom prst="rect">
            <a:avLst/>
          </a:prstGeom>
          <a:ln w="12700" cap="flat">
            <a:noFill/>
            <a:miter lim="400000"/>
          </a:ln>
          <a:effectLst/>
        </p:spPr>
      </p:pic>
      <p:sp>
        <p:nvSpPr>
          <p:cNvPr id="163" name="Shape 110"/>
          <p:cNvSpPr/>
          <p:nvPr/>
        </p:nvSpPr>
        <p:spPr>
          <a:xfrm>
            <a:off x="5683110" y="2246109"/>
            <a:ext cx="715676" cy="4308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gn="ctr" defTabSz="257129">
              <a:defRPr sz="1800"/>
            </a:pPr>
            <a:r>
              <a:rPr sz="1100" kern="0" dirty="0">
                <a:solidFill>
                  <a:srgbClr val="000000"/>
                </a:solidFill>
                <a:latin typeface="Calibri"/>
                <a:ea typeface="Calibri"/>
                <a:cs typeface="Calibri"/>
                <a:sym typeface="Calibri"/>
              </a:rPr>
              <a:t>Carrier</a:t>
            </a:r>
            <a:br>
              <a:rPr sz="1100" kern="0" dirty="0">
                <a:solidFill>
                  <a:srgbClr val="000000"/>
                </a:solidFill>
                <a:latin typeface="Calibri"/>
                <a:ea typeface="Calibri"/>
                <a:cs typeface="Calibri"/>
                <a:sym typeface="Calibri"/>
              </a:rPr>
            </a:br>
            <a:r>
              <a:rPr sz="1100" kern="0" dirty="0">
                <a:solidFill>
                  <a:srgbClr val="000000"/>
                </a:solidFill>
                <a:latin typeface="Calibri"/>
                <a:ea typeface="Calibri"/>
                <a:cs typeface="Calibri"/>
                <a:sym typeface="Calibri"/>
              </a:rPr>
              <a:t>Grade NAT</a:t>
            </a:r>
          </a:p>
        </p:txBody>
      </p:sp>
      <p:pic>
        <p:nvPicPr>
          <p:cNvPr id="164" name="image16.jpeg" descr="http://farm5.static.flickr.com/4111/4949006335_e8a306f6c2.jpg"/>
          <p:cNvPicPr/>
          <p:nvPr/>
        </p:nvPicPr>
        <p:blipFill>
          <a:blip r:embed="rId24">
            <a:extLst/>
          </a:blip>
          <a:stretch>
            <a:fillRect/>
          </a:stretch>
        </p:blipFill>
        <p:spPr>
          <a:xfrm>
            <a:off x="7524121" y="2598016"/>
            <a:ext cx="658462" cy="411510"/>
          </a:xfrm>
          <a:prstGeom prst="rect">
            <a:avLst/>
          </a:prstGeom>
          <a:ln w="12700" cap="flat">
            <a:noFill/>
            <a:miter lim="400000"/>
          </a:ln>
          <a:effectLst/>
        </p:spPr>
      </p:pic>
      <p:sp>
        <p:nvSpPr>
          <p:cNvPr id="165" name="Shape 110"/>
          <p:cNvSpPr/>
          <p:nvPr/>
        </p:nvSpPr>
        <p:spPr>
          <a:xfrm>
            <a:off x="7528004" y="2957439"/>
            <a:ext cx="715676" cy="4308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gn="ctr" defTabSz="257129">
              <a:defRPr sz="1800"/>
            </a:pPr>
            <a:r>
              <a:rPr sz="1100" kern="0" dirty="0">
                <a:solidFill>
                  <a:srgbClr val="000000"/>
                </a:solidFill>
                <a:latin typeface="Calibri"/>
                <a:ea typeface="Calibri"/>
                <a:cs typeface="Calibri"/>
                <a:sym typeface="Calibri"/>
              </a:rPr>
              <a:t>Carrier</a:t>
            </a:r>
            <a:br>
              <a:rPr sz="1100" kern="0" dirty="0">
                <a:solidFill>
                  <a:srgbClr val="000000"/>
                </a:solidFill>
                <a:latin typeface="Calibri"/>
                <a:ea typeface="Calibri"/>
                <a:cs typeface="Calibri"/>
                <a:sym typeface="Calibri"/>
              </a:rPr>
            </a:br>
            <a:r>
              <a:rPr sz="1100" kern="0" dirty="0">
                <a:solidFill>
                  <a:srgbClr val="000000"/>
                </a:solidFill>
                <a:latin typeface="Calibri"/>
                <a:ea typeface="Calibri"/>
                <a:cs typeface="Calibri"/>
                <a:sym typeface="Calibri"/>
              </a:rPr>
              <a:t>Grade NAT</a:t>
            </a:r>
          </a:p>
        </p:txBody>
      </p:sp>
      <p:pic>
        <p:nvPicPr>
          <p:cNvPr id="166" name="image13.png"/>
          <p:cNvPicPr/>
          <p:nvPr/>
        </p:nvPicPr>
        <p:blipFill>
          <a:blip r:embed="rId21">
            <a:extLst/>
          </a:blip>
          <a:srcRect l="17577" t="40077" r="63269" b="42200"/>
          <a:stretch>
            <a:fillRect/>
          </a:stretch>
        </p:blipFill>
        <p:spPr>
          <a:xfrm>
            <a:off x="7611766" y="1789682"/>
            <a:ext cx="666042" cy="222498"/>
          </a:xfrm>
          <a:prstGeom prst="rect">
            <a:avLst/>
          </a:prstGeom>
          <a:ln w="12700" cap="flat">
            <a:noFill/>
            <a:miter lim="400000"/>
          </a:ln>
          <a:effectLst/>
        </p:spPr>
      </p:pic>
      <p:sp>
        <p:nvSpPr>
          <p:cNvPr id="167" name="Shape 104"/>
          <p:cNvSpPr/>
          <p:nvPr/>
        </p:nvSpPr>
        <p:spPr>
          <a:xfrm>
            <a:off x="7657956" y="1955147"/>
            <a:ext cx="287524" cy="2615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defRPr sz="1900">
                <a:solidFill>
                  <a:srgbClr val="0070C0"/>
                </a:solidFill>
                <a:latin typeface="Calibri"/>
                <a:ea typeface="Calibri"/>
                <a:cs typeface="Calibri"/>
                <a:sym typeface="Calibri"/>
              </a:defRPr>
            </a:lvl1pPr>
          </a:lstStyle>
          <a:p>
            <a:pPr defTabSz="257129">
              <a:defRPr sz="1800">
                <a:solidFill>
                  <a:srgbClr val="000000"/>
                </a:solidFill>
              </a:defRPr>
            </a:pPr>
            <a:r>
              <a:rPr sz="1100" kern="0" dirty="0">
                <a:solidFill>
                  <a:srgbClr val="000000"/>
                </a:solidFill>
              </a:rPr>
              <a:t>DPI</a:t>
            </a:r>
          </a:p>
        </p:txBody>
      </p:sp>
      <p:pic>
        <p:nvPicPr>
          <p:cNvPr id="168" name="image13.png"/>
          <p:cNvPicPr/>
          <p:nvPr/>
        </p:nvPicPr>
        <p:blipFill>
          <a:blip r:embed="rId21">
            <a:extLst/>
          </a:blip>
          <a:srcRect l="17577" t="40077" r="63269" b="42200"/>
          <a:stretch>
            <a:fillRect/>
          </a:stretch>
        </p:blipFill>
        <p:spPr>
          <a:xfrm>
            <a:off x="7577638" y="3463201"/>
            <a:ext cx="666042" cy="222498"/>
          </a:xfrm>
          <a:prstGeom prst="rect">
            <a:avLst/>
          </a:prstGeom>
          <a:ln w="12700" cap="flat">
            <a:noFill/>
            <a:miter lim="400000"/>
          </a:ln>
          <a:effectLst/>
        </p:spPr>
      </p:pic>
      <p:sp>
        <p:nvSpPr>
          <p:cNvPr id="169" name="Shape 104"/>
          <p:cNvSpPr/>
          <p:nvPr/>
        </p:nvSpPr>
        <p:spPr>
          <a:xfrm>
            <a:off x="7623828" y="3663947"/>
            <a:ext cx="287524" cy="2615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defRPr sz="1900">
                <a:solidFill>
                  <a:srgbClr val="0070C0"/>
                </a:solidFill>
                <a:latin typeface="Calibri"/>
                <a:ea typeface="Calibri"/>
                <a:cs typeface="Calibri"/>
                <a:sym typeface="Calibri"/>
              </a:defRPr>
            </a:lvl1pPr>
          </a:lstStyle>
          <a:p>
            <a:pPr defTabSz="257129">
              <a:defRPr sz="1800">
                <a:solidFill>
                  <a:srgbClr val="000000"/>
                </a:solidFill>
              </a:defRPr>
            </a:pPr>
            <a:r>
              <a:rPr sz="1100" kern="0" dirty="0">
                <a:solidFill>
                  <a:srgbClr val="000000"/>
                </a:solidFill>
              </a:rPr>
              <a:t>DPI</a:t>
            </a:r>
          </a:p>
        </p:txBody>
      </p:sp>
      <p:grpSp>
        <p:nvGrpSpPr>
          <p:cNvPr id="182" name="Group 181"/>
          <p:cNvGrpSpPr/>
          <p:nvPr/>
        </p:nvGrpSpPr>
        <p:grpSpPr>
          <a:xfrm>
            <a:off x="111942" y="3882650"/>
            <a:ext cx="3184029" cy="1466486"/>
            <a:chOff x="111924" y="4659175"/>
            <a:chExt cx="3184029" cy="1759783"/>
          </a:xfrm>
        </p:grpSpPr>
        <p:sp>
          <p:nvSpPr>
            <p:cNvPr id="107" name="Cloud 106"/>
            <p:cNvSpPr/>
            <p:nvPr/>
          </p:nvSpPr>
          <p:spPr>
            <a:xfrm>
              <a:off x="227363" y="4792148"/>
              <a:ext cx="2286000" cy="1626810"/>
            </a:xfrm>
            <a:prstGeom prst="cloud">
              <a:avLst/>
            </a:prstGeom>
            <a:no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08" name="TextBox 107"/>
            <p:cNvSpPr txBox="1"/>
            <p:nvPr/>
          </p:nvSpPr>
          <p:spPr>
            <a:xfrm>
              <a:off x="111924" y="4659175"/>
              <a:ext cx="1495376" cy="627864"/>
            </a:xfrm>
            <a:prstGeom prst="rect">
              <a:avLst/>
            </a:prstGeom>
            <a:noFill/>
          </p:spPr>
          <p:txBody>
            <a:bodyPr wrap="square" rtlCol="0">
              <a:spAutoFit/>
            </a:bodyPr>
            <a:lstStyle/>
            <a:p>
              <a:r>
                <a:rPr lang="en-US" sz="1400" dirty="0">
                  <a:solidFill>
                    <a:prstClr val="black"/>
                  </a:solidFill>
                  <a:latin typeface="Calibri"/>
                </a:rPr>
                <a:t>Mobile (Cellular)</a:t>
              </a:r>
            </a:p>
            <a:p>
              <a:r>
                <a:rPr lang="en-US" sz="1400" dirty="0">
                  <a:solidFill>
                    <a:prstClr val="black"/>
                  </a:solidFill>
                  <a:latin typeface="Calibri"/>
                </a:rPr>
                <a:t>Subscribers</a:t>
              </a:r>
            </a:p>
          </p:txBody>
        </p:sp>
        <p:pic>
          <p:nvPicPr>
            <p:cNvPr id="110" name="Picture 109"/>
            <p:cNvPicPr>
              <a:picLocks noChangeAspect="1"/>
            </p:cNvPicPr>
            <p:nvPr/>
          </p:nvPicPr>
          <p:blipFill>
            <a:blip r:embed="rId26"/>
            <a:stretch>
              <a:fillRect/>
            </a:stretch>
          </p:blipFill>
          <p:spPr>
            <a:xfrm>
              <a:off x="399851" y="5309403"/>
              <a:ext cx="603724" cy="603724"/>
            </a:xfrm>
            <a:prstGeom prst="rect">
              <a:avLst/>
            </a:prstGeom>
          </p:spPr>
        </p:pic>
        <p:pic>
          <p:nvPicPr>
            <p:cNvPr id="112" name="Picture 111"/>
            <p:cNvPicPr>
              <a:picLocks noChangeAspect="1"/>
            </p:cNvPicPr>
            <p:nvPr/>
          </p:nvPicPr>
          <p:blipFill>
            <a:blip r:embed="rId27"/>
            <a:stretch>
              <a:fillRect/>
            </a:stretch>
          </p:blipFill>
          <p:spPr>
            <a:xfrm>
              <a:off x="1560285" y="4963988"/>
              <a:ext cx="423333" cy="762529"/>
            </a:xfrm>
            <a:prstGeom prst="rect">
              <a:avLst/>
            </a:prstGeom>
          </p:spPr>
        </p:pic>
        <p:pic>
          <p:nvPicPr>
            <p:cNvPr id="113" name="Picture 112"/>
            <p:cNvPicPr>
              <a:picLocks noChangeAspect="1"/>
            </p:cNvPicPr>
            <p:nvPr/>
          </p:nvPicPr>
          <p:blipFill>
            <a:blip r:embed="rId28"/>
            <a:stretch>
              <a:fillRect/>
            </a:stretch>
          </p:blipFill>
          <p:spPr>
            <a:xfrm>
              <a:off x="1062440" y="5771913"/>
              <a:ext cx="358190" cy="457133"/>
            </a:xfrm>
            <a:prstGeom prst="rect">
              <a:avLst/>
            </a:prstGeom>
          </p:spPr>
        </p:pic>
        <p:cxnSp>
          <p:nvCxnSpPr>
            <p:cNvPr id="115" name="Straight Connector 114"/>
            <p:cNvCxnSpPr/>
            <p:nvPr/>
          </p:nvCxnSpPr>
          <p:spPr>
            <a:xfrm>
              <a:off x="2491619" y="5385229"/>
              <a:ext cx="798286"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a:off x="2486771" y="5709800"/>
              <a:ext cx="798286"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2192261" y="6009529"/>
              <a:ext cx="1103692"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83" name="Group 182"/>
          <p:cNvGrpSpPr/>
          <p:nvPr/>
        </p:nvGrpSpPr>
        <p:grpSpPr>
          <a:xfrm>
            <a:off x="111935" y="5317430"/>
            <a:ext cx="3081221" cy="431620"/>
            <a:chOff x="111924" y="6401612"/>
            <a:chExt cx="3081221" cy="517944"/>
          </a:xfrm>
        </p:grpSpPr>
        <p:sp>
          <p:nvSpPr>
            <p:cNvPr id="173" name="Left Brace 172"/>
            <p:cNvSpPr/>
            <p:nvPr/>
          </p:nvSpPr>
          <p:spPr>
            <a:xfrm rot="16200000">
              <a:off x="1534502" y="4979034"/>
              <a:ext cx="236065" cy="3081221"/>
            </a:xfrm>
            <a:prstGeom prst="leftBrace">
              <a:avLst>
                <a:gd name="adj1" fmla="val 83125"/>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prstClr val="black"/>
                </a:solidFill>
                <a:latin typeface="Calibri"/>
              </a:endParaRPr>
            </a:p>
          </p:txBody>
        </p:sp>
        <p:sp>
          <p:nvSpPr>
            <p:cNvPr id="174" name="TextBox 173"/>
            <p:cNvSpPr txBox="1"/>
            <p:nvPr/>
          </p:nvSpPr>
          <p:spPr>
            <a:xfrm>
              <a:off x="227363" y="6550223"/>
              <a:ext cx="2839239" cy="369333"/>
            </a:xfrm>
            <a:prstGeom prst="rect">
              <a:avLst/>
            </a:prstGeom>
            <a:noFill/>
          </p:spPr>
          <p:txBody>
            <a:bodyPr wrap="none" rtlCol="0">
              <a:spAutoFit/>
            </a:bodyPr>
            <a:lstStyle/>
            <a:p>
              <a:r>
                <a:rPr lang="en-US" sz="1400" b="1" dirty="0">
                  <a:solidFill>
                    <a:srgbClr val="C0504D"/>
                  </a:solidFill>
                  <a:latin typeface="Calibri"/>
                </a:rPr>
                <a:t>Access is a large part of SP Business</a:t>
              </a:r>
            </a:p>
          </p:txBody>
        </p:sp>
      </p:grpSp>
      <p:pic>
        <p:nvPicPr>
          <p:cNvPr id="176" name="Picture 1571" descr="图片9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7382" y="4321119"/>
            <a:ext cx="490382" cy="53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 name="TextBox 176"/>
          <p:cNvSpPr txBox="1"/>
          <p:nvPr/>
        </p:nvSpPr>
        <p:spPr>
          <a:xfrm>
            <a:off x="3441135" y="3940182"/>
            <a:ext cx="754165" cy="415498"/>
          </a:xfrm>
          <a:prstGeom prst="rect">
            <a:avLst/>
          </a:prstGeom>
          <a:noFill/>
        </p:spPr>
        <p:txBody>
          <a:bodyPr wrap="square" rtlCol="0">
            <a:spAutoFit/>
          </a:bodyPr>
          <a:lstStyle/>
          <a:p>
            <a:r>
              <a:rPr lang="en-US" sz="1050" dirty="0">
                <a:solidFill>
                  <a:prstClr val="black"/>
                </a:solidFill>
                <a:latin typeface="Calibri"/>
              </a:rPr>
              <a:t>Backhaul</a:t>
            </a:r>
          </a:p>
          <a:p>
            <a:r>
              <a:rPr lang="en-US" sz="1050" dirty="0">
                <a:solidFill>
                  <a:prstClr val="black"/>
                </a:solidFill>
                <a:latin typeface="Calibri"/>
              </a:rPr>
              <a:t>Device</a:t>
            </a:r>
          </a:p>
        </p:txBody>
      </p:sp>
      <p:pic>
        <p:nvPicPr>
          <p:cNvPr id="178" name="Picture 177"/>
          <p:cNvPicPr>
            <a:picLocks noChangeAspect="1"/>
          </p:cNvPicPr>
          <p:nvPr/>
        </p:nvPicPr>
        <p:blipFill>
          <a:blip r:embed="rId29"/>
          <a:stretch>
            <a:fillRect/>
          </a:stretch>
        </p:blipFill>
        <p:spPr>
          <a:xfrm>
            <a:off x="8375202" y="3362964"/>
            <a:ext cx="693765" cy="384823"/>
          </a:xfrm>
          <a:prstGeom prst="rect">
            <a:avLst/>
          </a:prstGeom>
        </p:spPr>
      </p:pic>
      <p:sp>
        <p:nvSpPr>
          <p:cNvPr id="179" name="Shape 104"/>
          <p:cNvSpPr/>
          <p:nvPr/>
        </p:nvSpPr>
        <p:spPr>
          <a:xfrm>
            <a:off x="8430131" y="3648809"/>
            <a:ext cx="759170" cy="4308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defRPr sz="1900">
                <a:solidFill>
                  <a:srgbClr val="0070C0"/>
                </a:solidFill>
                <a:latin typeface="Calibri"/>
                <a:ea typeface="Calibri"/>
                <a:cs typeface="Calibri"/>
                <a:sym typeface="Calibri"/>
              </a:defRPr>
            </a:lvl1pPr>
          </a:lstStyle>
          <a:p>
            <a:pPr defTabSz="257129">
              <a:defRPr sz="1800">
                <a:solidFill>
                  <a:srgbClr val="000000"/>
                </a:solidFill>
              </a:defRPr>
            </a:pPr>
            <a:r>
              <a:rPr lang="en-US" sz="1100" kern="0" dirty="0">
                <a:solidFill>
                  <a:srgbClr val="000000"/>
                </a:solidFill>
              </a:rPr>
              <a:t>WAN </a:t>
            </a:r>
          </a:p>
          <a:p>
            <a:pPr defTabSz="257129">
              <a:defRPr sz="1800">
                <a:solidFill>
                  <a:srgbClr val="000000"/>
                </a:solidFill>
              </a:defRPr>
            </a:pPr>
            <a:r>
              <a:rPr lang="en-US" sz="1100" kern="0" dirty="0">
                <a:solidFill>
                  <a:srgbClr val="000000"/>
                </a:solidFill>
              </a:rPr>
              <a:t>Accelerator</a:t>
            </a:r>
            <a:endParaRPr sz="1100" kern="0" dirty="0">
              <a:solidFill>
                <a:srgbClr val="000000"/>
              </a:solidFill>
            </a:endParaRPr>
          </a:p>
        </p:txBody>
      </p:sp>
      <p:sp>
        <p:nvSpPr>
          <p:cNvPr id="7" name="Rounded Rectangle 6"/>
          <p:cNvSpPr/>
          <p:nvPr/>
        </p:nvSpPr>
        <p:spPr>
          <a:xfrm>
            <a:off x="3321358" y="454821"/>
            <a:ext cx="5778224" cy="5186022"/>
          </a:xfrm>
          <a:prstGeom prst="roundRect">
            <a:avLst/>
          </a:prstGeom>
          <a:gradFill>
            <a:gsLst>
              <a:gs pos="0">
                <a:schemeClr val="accent1">
                  <a:tint val="50000"/>
                  <a:satMod val="300000"/>
                  <a:alpha val="84000"/>
                </a:schemeClr>
              </a:gs>
              <a:gs pos="53000">
                <a:schemeClr val="accent1">
                  <a:tint val="37000"/>
                  <a:satMod val="300000"/>
                  <a:alpha val="89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solidFill>
                <a:prstClr val="black"/>
              </a:solidFill>
              <a:latin typeface="Calibri"/>
            </a:endParaRPr>
          </a:p>
        </p:txBody>
      </p:sp>
      <p:sp>
        <p:nvSpPr>
          <p:cNvPr id="8" name="TextBox 7"/>
          <p:cNvSpPr txBox="1"/>
          <p:nvPr/>
        </p:nvSpPr>
        <p:spPr>
          <a:xfrm>
            <a:off x="3591834" y="1342356"/>
            <a:ext cx="2833162" cy="1015663"/>
          </a:xfrm>
          <a:prstGeom prst="rect">
            <a:avLst/>
          </a:prstGeom>
          <a:noFill/>
        </p:spPr>
        <p:txBody>
          <a:bodyPr wrap="square" rtlCol="0">
            <a:spAutoFit/>
          </a:bodyPr>
          <a:lstStyle/>
          <a:p>
            <a:r>
              <a:rPr lang="en-US" sz="2000" b="1" dirty="0">
                <a:solidFill>
                  <a:prstClr val="black"/>
                </a:solidFill>
                <a:latin typeface="Calibri"/>
              </a:rPr>
              <a:t>By some counts </a:t>
            </a:r>
            <a:r>
              <a:rPr lang="en-US" sz="2000" b="1" dirty="0">
                <a:solidFill>
                  <a:prstClr val="black"/>
                </a:solidFill>
                <a:latin typeface="Calibri"/>
                <a:sym typeface="Wingdings"/>
              </a:rPr>
              <a:t> 50-300 different boxes in a large CO</a:t>
            </a:r>
            <a:endParaRPr lang="en-US" sz="2000" b="1" dirty="0">
              <a:solidFill>
                <a:prstClr val="black"/>
              </a:solidFill>
              <a:latin typeface="Calibri"/>
            </a:endParaRPr>
          </a:p>
        </p:txBody>
      </p:sp>
      <p:sp>
        <p:nvSpPr>
          <p:cNvPr id="114" name="TextBox 113"/>
          <p:cNvSpPr txBox="1"/>
          <p:nvPr/>
        </p:nvSpPr>
        <p:spPr>
          <a:xfrm>
            <a:off x="3674236" y="3018266"/>
            <a:ext cx="4956228" cy="1015663"/>
          </a:xfrm>
          <a:prstGeom prst="rect">
            <a:avLst/>
          </a:prstGeom>
          <a:noFill/>
        </p:spPr>
        <p:txBody>
          <a:bodyPr wrap="square" rtlCol="0">
            <a:spAutoFit/>
          </a:bodyPr>
          <a:lstStyle/>
          <a:p>
            <a:r>
              <a:rPr lang="en-US" sz="2000" b="1" dirty="0">
                <a:solidFill>
                  <a:srgbClr val="000000"/>
                </a:solidFill>
                <a:latin typeface="Calibri"/>
              </a:rPr>
              <a:t>Tremendous source of </a:t>
            </a:r>
            <a:r>
              <a:rPr lang="en-US" sz="2000" b="1" dirty="0">
                <a:solidFill>
                  <a:srgbClr val="C0504D"/>
                </a:solidFill>
                <a:latin typeface="Calibri"/>
              </a:rPr>
              <a:t>high Capex/Opex</a:t>
            </a:r>
          </a:p>
          <a:p>
            <a:r>
              <a:rPr lang="en-US" sz="2000" b="1" dirty="0">
                <a:solidFill>
                  <a:srgbClr val="C0504D"/>
                </a:solidFill>
                <a:latin typeface="Calibri"/>
              </a:rPr>
              <a:t>Not agile </a:t>
            </a:r>
            <a:r>
              <a:rPr lang="en-US" sz="2000" b="1" dirty="0">
                <a:solidFill>
                  <a:srgbClr val="000000"/>
                </a:solidFill>
                <a:latin typeface="Calibri"/>
                <a:sym typeface="Wingdings"/>
              </a:rPr>
              <a:t></a:t>
            </a:r>
            <a:r>
              <a:rPr lang="en-US" sz="2000" b="1" dirty="0">
                <a:solidFill>
                  <a:srgbClr val="000000"/>
                </a:solidFill>
                <a:latin typeface="Calibri"/>
              </a:rPr>
              <a:t> hard to manage/operate  		          		 </a:t>
            </a:r>
            <a:r>
              <a:rPr lang="en-US" sz="2000" b="1" dirty="0">
                <a:solidFill>
                  <a:srgbClr val="000000"/>
                </a:solidFill>
                <a:latin typeface="Calibri"/>
                <a:sym typeface="Wingdings"/>
              </a:rPr>
              <a:t> hard to </a:t>
            </a:r>
            <a:r>
              <a:rPr lang="en-US" sz="2000" b="1" dirty="0">
                <a:solidFill>
                  <a:srgbClr val="000000"/>
                </a:solidFill>
                <a:latin typeface="Calibri"/>
              </a:rPr>
              <a:t>create new services</a:t>
            </a:r>
          </a:p>
        </p:txBody>
      </p:sp>
      <p:pic>
        <p:nvPicPr>
          <p:cNvPr id="118" name="Picture 117" descr="images.jpg"/>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6478646" y="488607"/>
            <a:ext cx="2151818" cy="2393990"/>
          </a:xfrm>
          <a:prstGeom prst="rect">
            <a:avLst/>
          </a:prstGeom>
        </p:spPr>
      </p:pic>
      <p:sp>
        <p:nvSpPr>
          <p:cNvPr id="111" name="TextBox 110"/>
          <p:cNvSpPr txBox="1"/>
          <p:nvPr/>
        </p:nvSpPr>
        <p:spPr>
          <a:xfrm>
            <a:off x="3732604" y="4454818"/>
            <a:ext cx="5119965" cy="461665"/>
          </a:xfrm>
          <a:prstGeom prst="rect">
            <a:avLst/>
          </a:prstGeom>
          <a:noFill/>
        </p:spPr>
        <p:txBody>
          <a:bodyPr wrap="square" rtlCol="0">
            <a:spAutoFit/>
          </a:bodyPr>
          <a:lstStyle/>
          <a:p>
            <a:r>
              <a:rPr lang="en-US" sz="2400" b="1" dirty="0">
                <a:solidFill>
                  <a:srgbClr val="C0504D"/>
                </a:solidFill>
                <a:latin typeface="Calibri"/>
              </a:rPr>
              <a:t>Is there a transformative approach?</a:t>
            </a:r>
          </a:p>
        </p:txBody>
      </p:sp>
      <p:sp>
        <p:nvSpPr>
          <p:cNvPr id="119" name="Title 1"/>
          <p:cNvSpPr txBox="1">
            <a:spLocks/>
          </p:cNvSpPr>
          <p:nvPr/>
        </p:nvSpPr>
        <p:spPr>
          <a:xfrm>
            <a:off x="0" y="1"/>
            <a:ext cx="9144000" cy="365786"/>
          </a:xfrm>
          <a:prstGeom prst="rect">
            <a:avLst/>
          </a:prstGeom>
        </p:spPr>
        <p:txBody>
          <a:bodyPr vert="horz" lIns="91390" tIns="45695" rIns="91390" bIns="45695" rtlCol="0" anchor="ctr">
            <a:noAutofit/>
          </a:bodyPr>
          <a:lstStyle>
            <a:lvl1pPr algn="ctr" defTabSz="456986" rtl="0" eaLnBrk="1" latinLnBrk="0" hangingPunct="1">
              <a:spcBef>
                <a:spcPct val="0"/>
              </a:spcBef>
              <a:buNone/>
              <a:defRPr sz="4400" kern="1200">
                <a:solidFill>
                  <a:schemeClr val="tx1"/>
                </a:solidFill>
                <a:latin typeface="+mj-lt"/>
                <a:ea typeface="+mj-ea"/>
                <a:cs typeface="+mj-cs"/>
              </a:defRPr>
            </a:lvl1pPr>
          </a:lstStyle>
          <a:p>
            <a:pPr defTabSz="456923">
              <a:defRPr/>
            </a:pPr>
            <a:r>
              <a:rPr lang="en-US" sz="2800" b="1" dirty="0" smtClean="0">
                <a:solidFill>
                  <a:srgbClr val="1F497D">
                    <a:lumMod val="60000"/>
                    <a:lumOff val="40000"/>
                  </a:srgbClr>
                </a:solidFill>
                <a:latin typeface="Calibri"/>
                <a:cs typeface="Arial"/>
              </a:rPr>
              <a:t>SP Access Network Evolution</a:t>
            </a:r>
          </a:p>
        </p:txBody>
      </p:sp>
    </p:spTree>
    <p:extLst>
      <p:ext uri="{BB962C8B-B14F-4D97-AF65-F5344CB8AC3E}">
        <p14:creationId xmlns:p14="http://schemas.microsoft.com/office/powerpoint/2010/main" val="21734384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500"/>
                                        <p:tgtEl>
                                          <p:spTgt spid="1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fade">
                                      <p:cBhvr>
                                        <p:cTn id="12"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p:bldP spid="1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0" name="Group 179"/>
          <p:cNvGrpSpPr/>
          <p:nvPr/>
        </p:nvGrpSpPr>
        <p:grpSpPr>
          <a:xfrm>
            <a:off x="60482" y="657078"/>
            <a:ext cx="3229430" cy="1394076"/>
            <a:chOff x="60475" y="788489"/>
            <a:chExt cx="3229430" cy="1672890"/>
          </a:xfrm>
        </p:grpSpPr>
        <p:cxnSp>
          <p:nvCxnSpPr>
            <p:cNvPr id="17" name="Straight Connector 16"/>
            <p:cNvCxnSpPr/>
            <p:nvPr/>
          </p:nvCxnSpPr>
          <p:spPr>
            <a:xfrm>
              <a:off x="2544142" y="1714502"/>
              <a:ext cx="745763"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5" name="Picture 4" descr="house-icon.jpg"/>
            <p:cNvPicPr>
              <a:picLocks noChangeAspect="1"/>
            </p:cNvPicPr>
            <p:nvPr/>
          </p:nvPicPr>
          <p:blipFill>
            <a:blip r:embed="rId3">
              <a:alphaModFix amt="21000"/>
              <a:extLst>
                <a:ext uri="{28A0092B-C50C-407E-A947-70E740481C1C}">
                  <a14:useLocalDpi xmlns:a14="http://schemas.microsoft.com/office/drawing/2010/main" val="0"/>
                </a:ext>
              </a:extLst>
            </a:blip>
            <a:stretch>
              <a:fillRect/>
            </a:stretch>
          </p:blipFill>
          <p:spPr>
            <a:xfrm>
              <a:off x="544907" y="1088572"/>
              <a:ext cx="875723" cy="589257"/>
            </a:xfrm>
            <a:prstGeom prst="rect">
              <a:avLst/>
            </a:prstGeom>
          </p:spPr>
        </p:pic>
        <p:cxnSp>
          <p:nvCxnSpPr>
            <p:cNvPr id="12" name="Straight Connector 11"/>
            <p:cNvCxnSpPr/>
            <p:nvPr/>
          </p:nvCxnSpPr>
          <p:spPr>
            <a:xfrm>
              <a:off x="2491619" y="1411932"/>
              <a:ext cx="798286"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237791" y="2034072"/>
              <a:ext cx="1049666"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4" name="Cloud 3"/>
            <p:cNvSpPr/>
            <p:nvPr/>
          </p:nvSpPr>
          <p:spPr>
            <a:xfrm>
              <a:off x="266095" y="834569"/>
              <a:ext cx="2286000" cy="1626810"/>
            </a:xfrm>
            <a:prstGeom prst="cloud">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62" name="TextBox 61"/>
            <p:cNvSpPr txBox="1"/>
            <p:nvPr/>
          </p:nvSpPr>
          <p:spPr>
            <a:xfrm>
              <a:off x="60475" y="788489"/>
              <a:ext cx="1227667" cy="627864"/>
            </a:xfrm>
            <a:prstGeom prst="rect">
              <a:avLst/>
            </a:prstGeom>
            <a:noFill/>
          </p:spPr>
          <p:txBody>
            <a:bodyPr wrap="square" rtlCol="0">
              <a:spAutoFit/>
            </a:bodyPr>
            <a:lstStyle/>
            <a:p>
              <a:r>
                <a:rPr lang="en-US" sz="1400" dirty="0">
                  <a:solidFill>
                    <a:prstClr val="black"/>
                  </a:solidFill>
                  <a:latin typeface="Calibri"/>
                </a:rPr>
                <a:t>Residential</a:t>
              </a:r>
            </a:p>
            <a:p>
              <a:r>
                <a:rPr lang="en-US" sz="1400" dirty="0">
                  <a:solidFill>
                    <a:prstClr val="black"/>
                  </a:solidFill>
                  <a:latin typeface="Calibri"/>
                </a:rPr>
                <a:t>Subscribers</a:t>
              </a:r>
            </a:p>
          </p:txBody>
        </p:sp>
        <p:pic>
          <p:nvPicPr>
            <p:cNvPr id="66" name="Picture 65"/>
            <p:cNvPicPr>
              <a:picLocks noChangeAspect="1"/>
            </p:cNvPicPr>
            <p:nvPr/>
          </p:nvPicPr>
          <p:blipFill>
            <a:blip r:embed="rId4"/>
            <a:stretch>
              <a:fillRect/>
            </a:stretch>
          </p:blipFill>
          <p:spPr>
            <a:xfrm>
              <a:off x="1003576" y="1677829"/>
              <a:ext cx="834108" cy="614438"/>
            </a:xfrm>
            <a:prstGeom prst="rect">
              <a:avLst/>
            </a:prstGeom>
          </p:spPr>
        </p:pic>
        <p:pic>
          <p:nvPicPr>
            <p:cNvPr id="67" name="Picture 66"/>
            <p:cNvPicPr>
              <a:picLocks noChangeAspect="1"/>
            </p:cNvPicPr>
            <p:nvPr/>
          </p:nvPicPr>
          <p:blipFill>
            <a:blip r:embed="rId5"/>
            <a:stretch>
              <a:fillRect/>
            </a:stretch>
          </p:blipFill>
          <p:spPr>
            <a:xfrm>
              <a:off x="1607300" y="971776"/>
              <a:ext cx="630491" cy="679867"/>
            </a:xfrm>
            <a:prstGeom prst="rect">
              <a:avLst/>
            </a:prstGeom>
          </p:spPr>
        </p:pic>
      </p:grpSp>
      <p:grpSp>
        <p:nvGrpSpPr>
          <p:cNvPr id="181" name="Group 180"/>
          <p:cNvGrpSpPr/>
          <p:nvPr/>
        </p:nvGrpSpPr>
        <p:grpSpPr>
          <a:xfrm>
            <a:off x="60482" y="2254249"/>
            <a:ext cx="3235478" cy="1425753"/>
            <a:chOff x="60475" y="2705087"/>
            <a:chExt cx="3235478" cy="1710904"/>
          </a:xfrm>
        </p:grpSpPr>
        <p:sp>
          <p:nvSpPr>
            <p:cNvPr id="61" name="Cloud 60"/>
            <p:cNvSpPr/>
            <p:nvPr/>
          </p:nvSpPr>
          <p:spPr>
            <a:xfrm>
              <a:off x="227363" y="2789181"/>
              <a:ext cx="2286000" cy="1626810"/>
            </a:xfrm>
            <a:prstGeom prst="cloud">
              <a:avLst/>
            </a:prstGeom>
            <a:no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alibri"/>
              </a:endParaRPr>
            </a:p>
          </p:txBody>
        </p:sp>
        <p:pic>
          <p:nvPicPr>
            <p:cNvPr id="63" name="Picture 62"/>
            <p:cNvPicPr>
              <a:picLocks noChangeAspect="1"/>
            </p:cNvPicPr>
            <p:nvPr/>
          </p:nvPicPr>
          <p:blipFill>
            <a:blip r:embed="rId6"/>
            <a:stretch>
              <a:fillRect/>
            </a:stretch>
          </p:blipFill>
          <p:spPr>
            <a:xfrm>
              <a:off x="1288142" y="2886527"/>
              <a:ext cx="904119" cy="696703"/>
            </a:xfrm>
            <a:prstGeom prst="rect">
              <a:avLst/>
            </a:prstGeom>
          </p:spPr>
        </p:pic>
        <p:pic>
          <p:nvPicPr>
            <p:cNvPr id="64" name="Picture 63"/>
            <p:cNvPicPr>
              <a:picLocks noChangeAspect="1"/>
            </p:cNvPicPr>
            <p:nvPr/>
          </p:nvPicPr>
          <p:blipFill>
            <a:blip r:embed="rId7"/>
            <a:stretch>
              <a:fillRect/>
            </a:stretch>
          </p:blipFill>
          <p:spPr>
            <a:xfrm>
              <a:off x="725758" y="3425992"/>
              <a:ext cx="664633" cy="664633"/>
            </a:xfrm>
            <a:prstGeom prst="rect">
              <a:avLst/>
            </a:prstGeom>
          </p:spPr>
        </p:pic>
        <p:cxnSp>
          <p:nvCxnSpPr>
            <p:cNvPr id="68" name="Straight Connector 67"/>
            <p:cNvCxnSpPr/>
            <p:nvPr/>
          </p:nvCxnSpPr>
          <p:spPr>
            <a:xfrm>
              <a:off x="2491619" y="3315739"/>
              <a:ext cx="798286"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2486771" y="3640310"/>
              <a:ext cx="798286"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2192261" y="3940039"/>
              <a:ext cx="1103692"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71" name="TextBox 70"/>
            <p:cNvSpPr txBox="1"/>
            <p:nvPr/>
          </p:nvSpPr>
          <p:spPr>
            <a:xfrm>
              <a:off x="60475" y="2705087"/>
              <a:ext cx="1227667" cy="627864"/>
            </a:xfrm>
            <a:prstGeom prst="rect">
              <a:avLst/>
            </a:prstGeom>
            <a:noFill/>
          </p:spPr>
          <p:txBody>
            <a:bodyPr wrap="square" rtlCol="0">
              <a:spAutoFit/>
            </a:bodyPr>
            <a:lstStyle/>
            <a:p>
              <a:r>
                <a:rPr lang="en-US" sz="1400" dirty="0">
                  <a:solidFill>
                    <a:prstClr val="black"/>
                  </a:solidFill>
                  <a:latin typeface="Calibri"/>
                </a:rPr>
                <a:t>Enterprise</a:t>
              </a:r>
            </a:p>
            <a:p>
              <a:r>
                <a:rPr lang="en-US" sz="1400" dirty="0">
                  <a:solidFill>
                    <a:prstClr val="black"/>
                  </a:solidFill>
                  <a:latin typeface="Calibri"/>
                </a:rPr>
                <a:t>Customers</a:t>
              </a:r>
            </a:p>
          </p:txBody>
        </p:sp>
      </p:grpSp>
      <p:grpSp>
        <p:nvGrpSpPr>
          <p:cNvPr id="182" name="Group 181"/>
          <p:cNvGrpSpPr/>
          <p:nvPr/>
        </p:nvGrpSpPr>
        <p:grpSpPr>
          <a:xfrm>
            <a:off x="111942" y="3882650"/>
            <a:ext cx="3184029" cy="1466486"/>
            <a:chOff x="111924" y="4659175"/>
            <a:chExt cx="3184029" cy="1759783"/>
          </a:xfrm>
        </p:grpSpPr>
        <p:sp>
          <p:nvSpPr>
            <p:cNvPr id="107" name="Cloud 106"/>
            <p:cNvSpPr/>
            <p:nvPr/>
          </p:nvSpPr>
          <p:spPr>
            <a:xfrm>
              <a:off x="227363" y="4792148"/>
              <a:ext cx="2286000" cy="1626810"/>
            </a:xfrm>
            <a:prstGeom prst="cloud">
              <a:avLst/>
            </a:prstGeom>
            <a:no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08" name="TextBox 107"/>
            <p:cNvSpPr txBox="1"/>
            <p:nvPr/>
          </p:nvSpPr>
          <p:spPr>
            <a:xfrm>
              <a:off x="111924" y="4659175"/>
              <a:ext cx="1495376" cy="627864"/>
            </a:xfrm>
            <a:prstGeom prst="rect">
              <a:avLst/>
            </a:prstGeom>
            <a:noFill/>
          </p:spPr>
          <p:txBody>
            <a:bodyPr wrap="square" rtlCol="0">
              <a:spAutoFit/>
            </a:bodyPr>
            <a:lstStyle/>
            <a:p>
              <a:r>
                <a:rPr lang="en-US" sz="1400" dirty="0">
                  <a:solidFill>
                    <a:prstClr val="black"/>
                  </a:solidFill>
                  <a:latin typeface="Calibri"/>
                </a:rPr>
                <a:t>Mobile (Cellular)</a:t>
              </a:r>
            </a:p>
            <a:p>
              <a:r>
                <a:rPr lang="en-US" sz="1400" dirty="0">
                  <a:solidFill>
                    <a:prstClr val="black"/>
                  </a:solidFill>
                  <a:latin typeface="Calibri"/>
                </a:rPr>
                <a:t>Subscribers</a:t>
              </a:r>
            </a:p>
          </p:txBody>
        </p:sp>
        <p:pic>
          <p:nvPicPr>
            <p:cNvPr id="110" name="Picture 109"/>
            <p:cNvPicPr>
              <a:picLocks noChangeAspect="1"/>
            </p:cNvPicPr>
            <p:nvPr/>
          </p:nvPicPr>
          <p:blipFill>
            <a:blip r:embed="rId8"/>
            <a:stretch>
              <a:fillRect/>
            </a:stretch>
          </p:blipFill>
          <p:spPr>
            <a:xfrm>
              <a:off x="399851" y="5309403"/>
              <a:ext cx="603724" cy="603724"/>
            </a:xfrm>
            <a:prstGeom prst="rect">
              <a:avLst/>
            </a:prstGeom>
          </p:spPr>
        </p:pic>
        <p:pic>
          <p:nvPicPr>
            <p:cNvPr id="112" name="Picture 111"/>
            <p:cNvPicPr>
              <a:picLocks noChangeAspect="1"/>
            </p:cNvPicPr>
            <p:nvPr/>
          </p:nvPicPr>
          <p:blipFill>
            <a:blip r:embed="rId9"/>
            <a:stretch>
              <a:fillRect/>
            </a:stretch>
          </p:blipFill>
          <p:spPr>
            <a:xfrm>
              <a:off x="1560285" y="4963988"/>
              <a:ext cx="423333" cy="762529"/>
            </a:xfrm>
            <a:prstGeom prst="rect">
              <a:avLst/>
            </a:prstGeom>
          </p:spPr>
        </p:pic>
        <p:pic>
          <p:nvPicPr>
            <p:cNvPr id="113" name="Picture 112"/>
            <p:cNvPicPr>
              <a:picLocks noChangeAspect="1"/>
            </p:cNvPicPr>
            <p:nvPr/>
          </p:nvPicPr>
          <p:blipFill>
            <a:blip r:embed="rId10"/>
            <a:stretch>
              <a:fillRect/>
            </a:stretch>
          </p:blipFill>
          <p:spPr>
            <a:xfrm>
              <a:off x="1062440" y="5771913"/>
              <a:ext cx="358190" cy="457133"/>
            </a:xfrm>
            <a:prstGeom prst="rect">
              <a:avLst/>
            </a:prstGeom>
          </p:spPr>
        </p:pic>
        <p:cxnSp>
          <p:nvCxnSpPr>
            <p:cNvPr id="115" name="Straight Connector 114"/>
            <p:cNvCxnSpPr/>
            <p:nvPr/>
          </p:nvCxnSpPr>
          <p:spPr>
            <a:xfrm>
              <a:off x="2491619" y="5385229"/>
              <a:ext cx="798286"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a:off x="2486771" y="5709800"/>
              <a:ext cx="798286"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2192261" y="6009529"/>
              <a:ext cx="1103692"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83" name="Group 182"/>
          <p:cNvGrpSpPr/>
          <p:nvPr/>
        </p:nvGrpSpPr>
        <p:grpSpPr>
          <a:xfrm>
            <a:off x="111935" y="5334708"/>
            <a:ext cx="3081221" cy="431620"/>
            <a:chOff x="111924" y="6401612"/>
            <a:chExt cx="3081221" cy="517944"/>
          </a:xfrm>
        </p:grpSpPr>
        <p:sp>
          <p:nvSpPr>
            <p:cNvPr id="173" name="Left Brace 172"/>
            <p:cNvSpPr/>
            <p:nvPr/>
          </p:nvSpPr>
          <p:spPr>
            <a:xfrm rot="16200000">
              <a:off x="1534502" y="4979034"/>
              <a:ext cx="236065" cy="3081221"/>
            </a:xfrm>
            <a:prstGeom prst="leftBrace">
              <a:avLst>
                <a:gd name="adj1" fmla="val 83125"/>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prstClr val="black"/>
                </a:solidFill>
                <a:latin typeface="Calibri"/>
              </a:endParaRPr>
            </a:p>
          </p:txBody>
        </p:sp>
        <p:sp>
          <p:nvSpPr>
            <p:cNvPr id="174" name="TextBox 173"/>
            <p:cNvSpPr txBox="1"/>
            <p:nvPr/>
          </p:nvSpPr>
          <p:spPr>
            <a:xfrm>
              <a:off x="227363" y="6550223"/>
              <a:ext cx="2839239" cy="369333"/>
            </a:xfrm>
            <a:prstGeom prst="rect">
              <a:avLst/>
            </a:prstGeom>
            <a:noFill/>
          </p:spPr>
          <p:txBody>
            <a:bodyPr wrap="none" rtlCol="0">
              <a:spAutoFit/>
            </a:bodyPr>
            <a:lstStyle/>
            <a:p>
              <a:r>
                <a:rPr lang="en-US" sz="1400" b="1" dirty="0">
                  <a:solidFill>
                    <a:srgbClr val="C0504D"/>
                  </a:solidFill>
                  <a:latin typeface="Calibri"/>
                </a:rPr>
                <a:t>Access is a large part of SP Business</a:t>
              </a:r>
            </a:p>
          </p:txBody>
        </p:sp>
      </p:grpSp>
      <p:sp>
        <p:nvSpPr>
          <p:cNvPr id="120" name="Title 1"/>
          <p:cNvSpPr txBox="1">
            <a:spLocks/>
          </p:cNvSpPr>
          <p:nvPr/>
        </p:nvSpPr>
        <p:spPr>
          <a:xfrm>
            <a:off x="0" y="1"/>
            <a:ext cx="9144000" cy="365786"/>
          </a:xfrm>
          <a:prstGeom prst="rect">
            <a:avLst/>
          </a:prstGeom>
        </p:spPr>
        <p:txBody>
          <a:bodyPr vert="horz" lIns="91390" tIns="45695" rIns="91390" bIns="45695" rtlCol="0" anchor="ctr">
            <a:noAutofit/>
          </a:bodyPr>
          <a:lstStyle>
            <a:lvl1pPr algn="ctr" defTabSz="456986" rtl="0" eaLnBrk="1" latinLnBrk="0" hangingPunct="1">
              <a:spcBef>
                <a:spcPct val="0"/>
              </a:spcBef>
              <a:buNone/>
              <a:defRPr sz="4400" kern="1200">
                <a:solidFill>
                  <a:schemeClr val="tx1"/>
                </a:solidFill>
                <a:latin typeface="+mj-lt"/>
                <a:ea typeface="+mj-ea"/>
                <a:cs typeface="+mj-cs"/>
              </a:defRPr>
            </a:lvl1pPr>
          </a:lstStyle>
          <a:p>
            <a:pPr defTabSz="456923">
              <a:defRPr/>
            </a:pPr>
            <a:r>
              <a:rPr lang="en-US" sz="2800" b="1" dirty="0" smtClean="0">
                <a:solidFill>
                  <a:srgbClr val="1F497D">
                    <a:lumMod val="60000"/>
                    <a:lumOff val="40000"/>
                  </a:srgbClr>
                </a:solidFill>
                <a:latin typeface="Calibri"/>
                <a:cs typeface="Arial"/>
              </a:rPr>
              <a:t>Thought Experiment</a:t>
            </a:r>
          </a:p>
        </p:txBody>
      </p:sp>
      <p:pic>
        <p:nvPicPr>
          <p:cNvPr id="3" name="Picture 2"/>
          <p:cNvPicPr>
            <a:picLocks noChangeAspect="1"/>
          </p:cNvPicPr>
          <p:nvPr/>
        </p:nvPicPr>
        <p:blipFill>
          <a:blip r:embed="rId11"/>
          <a:stretch>
            <a:fillRect/>
          </a:stretch>
        </p:blipFill>
        <p:spPr>
          <a:xfrm>
            <a:off x="4217864" y="5116295"/>
            <a:ext cx="3616909" cy="1197416"/>
          </a:xfrm>
          <a:prstGeom prst="rect">
            <a:avLst/>
          </a:prstGeom>
        </p:spPr>
      </p:pic>
      <p:sp>
        <p:nvSpPr>
          <p:cNvPr id="6" name="Trapezoid 5"/>
          <p:cNvSpPr/>
          <p:nvPr/>
        </p:nvSpPr>
        <p:spPr>
          <a:xfrm rot="16200000">
            <a:off x="1819660" y="2914510"/>
            <a:ext cx="3865596" cy="537979"/>
          </a:xfrm>
          <a:prstGeom prst="trapezoid">
            <a:avLst>
              <a:gd name="adj" fmla="val 21392"/>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solidFill>
                  <a:srgbClr val="FFFFFF"/>
                </a:solidFill>
                <a:latin typeface="Calibri"/>
              </a:rPr>
              <a:t>Access Adaptation Layer</a:t>
            </a:r>
          </a:p>
        </p:txBody>
      </p:sp>
      <p:sp>
        <p:nvSpPr>
          <p:cNvPr id="39" name="Trapezoid 38"/>
          <p:cNvSpPr/>
          <p:nvPr/>
        </p:nvSpPr>
        <p:spPr>
          <a:xfrm rot="5400000">
            <a:off x="6277046" y="2914510"/>
            <a:ext cx="3865598" cy="537979"/>
          </a:xfrm>
          <a:prstGeom prst="trapezoid">
            <a:avLst>
              <a:gd name="adj" fmla="val 21392"/>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latin typeface="Calibri"/>
              </a:rPr>
              <a:t>WAN Adaptation Layer</a:t>
            </a:r>
          </a:p>
        </p:txBody>
      </p:sp>
      <p:sp>
        <p:nvSpPr>
          <p:cNvPr id="7" name="Rounded Rectangle 6"/>
          <p:cNvSpPr/>
          <p:nvPr/>
        </p:nvSpPr>
        <p:spPr>
          <a:xfrm>
            <a:off x="4098821" y="3845427"/>
            <a:ext cx="3735948" cy="124890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solidFill>
                <a:prstClr val="white"/>
              </a:solidFill>
              <a:latin typeface="Calibri"/>
            </a:endParaRPr>
          </a:p>
        </p:txBody>
      </p:sp>
      <p:sp>
        <p:nvSpPr>
          <p:cNvPr id="41" name="Rounded Rectangle 40"/>
          <p:cNvSpPr/>
          <p:nvPr/>
        </p:nvSpPr>
        <p:spPr>
          <a:xfrm>
            <a:off x="4098821" y="2507608"/>
            <a:ext cx="3735948" cy="127656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solidFill>
                <a:prstClr val="white"/>
              </a:solidFill>
              <a:latin typeface="Calibri"/>
            </a:endParaRPr>
          </a:p>
        </p:txBody>
      </p:sp>
      <p:sp>
        <p:nvSpPr>
          <p:cNvPr id="42" name="Rounded Rectangle 41"/>
          <p:cNvSpPr/>
          <p:nvPr/>
        </p:nvSpPr>
        <p:spPr>
          <a:xfrm>
            <a:off x="4098821" y="1269331"/>
            <a:ext cx="3735948" cy="1177809"/>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solidFill>
                <a:prstClr val="white"/>
              </a:solidFill>
              <a:latin typeface="Calibri"/>
            </a:endParaRPr>
          </a:p>
        </p:txBody>
      </p:sp>
      <p:sp>
        <p:nvSpPr>
          <p:cNvPr id="43" name="Rounded Rectangle 42"/>
          <p:cNvSpPr/>
          <p:nvPr/>
        </p:nvSpPr>
        <p:spPr>
          <a:xfrm>
            <a:off x="3483466" y="603694"/>
            <a:ext cx="4995379" cy="598329"/>
          </a:xfrm>
          <a:prstGeom prst="roundRect">
            <a:avLst/>
          </a:prstGeom>
          <a:solidFill>
            <a:schemeClr val="tx1">
              <a:lumMod val="50000"/>
              <a:lumOff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rgbClr val="FFFFFF"/>
                </a:solidFill>
                <a:latin typeface="Calibri"/>
              </a:rPr>
              <a:t>Service Creation </a:t>
            </a:r>
            <a:r>
              <a:rPr lang="en-US" b="1" dirty="0" err="1">
                <a:solidFill>
                  <a:srgbClr val="FFFFFF"/>
                </a:solidFill>
                <a:latin typeface="Calibri"/>
              </a:rPr>
              <a:t>Platfrom</a:t>
            </a:r>
            <a:endParaRPr lang="en-US" b="1">
              <a:solidFill>
                <a:srgbClr val="FFFFFF"/>
              </a:solidFill>
              <a:latin typeface="Calibri"/>
            </a:endParaRPr>
          </a:p>
          <a:p>
            <a:pPr algn="ctr"/>
            <a:endParaRPr lang="en-US" sz="100" b="1">
              <a:solidFill>
                <a:prstClr val="white"/>
              </a:solidFill>
              <a:latin typeface="Calibri"/>
            </a:endParaRPr>
          </a:p>
          <a:p>
            <a:pPr algn="ctr"/>
            <a:r>
              <a:rPr lang="en-US" sz="1400">
                <a:solidFill>
                  <a:prstClr val="white"/>
                </a:solidFill>
                <a:latin typeface="Calibri"/>
              </a:rPr>
              <a:t>-- Onboarding, Composition, Orchestration, Analytics</a:t>
            </a:r>
          </a:p>
        </p:txBody>
      </p:sp>
      <p:sp>
        <p:nvSpPr>
          <p:cNvPr id="8" name="TextBox 7"/>
          <p:cNvSpPr txBox="1"/>
          <p:nvPr/>
        </p:nvSpPr>
        <p:spPr>
          <a:xfrm>
            <a:off x="4816359" y="1236274"/>
            <a:ext cx="2363346" cy="1184940"/>
          </a:xfrm>
          <a:prstGeom prst="rect">
            <a:avLst/>
          </a:prstGeom>
          <a:noFill/>
          <a:ln>
            <a:noFill/>
          </a:ln>
        </p:spPr>
        <p:txBody>
          <a:bodyPr wrap="square" rtlCol="0">
            <a:spAutoFit/>
          </a:bodyPr>
          <a:lstStyle/>
          <a:p>
            <a:r>
              <a:rPr lang="en-US" b="1">
                <a:solidFill>
                  <a:srgbClr val="FFFFFF"/>
                </a:solidFill>
                <a:latin typeface="Calibri"/>
              </a:rPr>
              <a:t>Control Plane Services</a:t>
            </a:r>
          </a:p>
          <a:p>
            <a:endParaRPr lang="en-US" sz="500" b="1">
              <a:solidFill>
                <a:srgbClr val="FFFFFF"/>
              </a:solidFill>
              <a:latin typeface="Calibri"/>
            </a:endParaRPr>
          </a:p>
          <a:p>
            <a:r>
              <a:rPr lang="en-US" sz="1600">
                <a:solidFill>
                  <a:srgbClr val="FFFFFF"/>
                </a:solidFill>
                <a:latin typeface="Calibri"/>
              </a:rPr>
              <a:t> -- Authentication</a:t>
            </a:r>
          </a:p>
          <a:p>
            <a:r>
              <a:rPr lang="en-US" sz="1600">
                <a:solidFill>
                  <a:srgbClr val="FFFFFF"/>
                </a:solidFill>
                <a:latin typeface="Calibri"/>
              </a:rPr>
              <a:t> -- Per subscriber policies</a:t>
            </a:r>
          </a:p>
          <a:p>
            <a:r>
              <a:rPr lang="en-US" sz="1600">
                <a:solidFill>
                  <a:srgbClr val="FFFFFF"/>
                </a:solidFill>
                <a:latin typeface="Calibri"/>
              </a:rPr>
              <a:t> -- Plumbing control</a:t>
            </a:r>
          </a:p>
        </p:txBody>
      </p:sp>
      <p:sp>
        <p:nvSpPr>
          <p:cNvPr id="45" name="TextBox 44"/>
          <p:cNvSpPr txBox="1"/>
          <p:nvPr/>
        </p:nvSpPr>
        <p:spPr>
          <a:xfrm>
            <a:off x="4816891" y="2507606"/>
            <a:ext cx="3017878" cy="1184940"/>
          </a:xfrm>
          <a:prstGeom prst="rect">
            <a:avLst/>
          </a:prstGeom>
          <a:noFill/>
          <a:ln>
            <a:noFill/>
          </a:ln>
        </p:spPr>
        <p:txBody>
          <a:bodyPr wrap="square" rtlCol="0">
            <a:spAutoFit/>
          </a:bodyPr>
          <a:lstStyle/>
          <a:p>
            <a:r>
              <a:rPr lang="en-US" b="1">
                <a:solidFill>
                  <a:srgbClr val="FFFFFF"/>
                </a:solidFill>
                <a:latin typeface="Calibri"/>
              </a:rPr>
              <a:t>Data Plane Plumbing</a:t>
            </a:r>
          </a:p>
          <a:p>
            <a:endParaRPr lang="en-US" sz="500" b="1">
              <a:solidFill>
                <a:srgbClr val="FFFFFF"/>
              </a:solidFill>
              <a:latin typeface="Calibri"/>
            </a:endParaRPr>
          </a:p>
          <a:p>
            <a:r>
              <a:rPr lang="en-US" sz="1600">
                <a:solidFill>
                  <a:srgbClr val="FFFFFF"/>
                </a:solidFill>
                <a:latin typeface="Calibri"/>
              </a:rPr>
              <a:t> -- Switching, Routing</a:t>
            </a:r>
          </a:p>
          <a:p>
            <a:r>
              <a:rPr lang="en-US" sz="1600">
                <a:solidFill>
                  <a:srgbClr val="FFFFFF"/>
                </a:solidFill>
                <a:latin typeface="Calibri"/>
              </a:rPr>
              <a:t> -- Virtualization, Encaps</a:t>
            </a:r>
          </a:p>
          <a:p>
            <a:r>
              <a:rPr lang="en-US" sz="1600">
                <a:solidFill>
                  <a:srgbClr val="FFFFFF"/>
                </a:solidFill>
                <a:latin typeface="Calibri"/>
              </a:rPr>
              <a:t> -- Service Chains</a:t>
            </a:r>
          </a:p>
        </p:txBody>
      </p:sp>
      <p:sp>
        <p:nvSpPr>
          <p:cNvPr id="46" name="TextBox 45"/>
          <p:cNvSpPr txBox="1"/>
          <p:nvPr/>
        </p:nvSpPr>
        <p:spPr>
          <a:xfrm>
            <a:off x="4816359" y="3857563"/>
            <a:ext cx="2470559" cy="1184940"/>
          </a:xfrm>
          <a:prstGeom prst="rect">
            <a:avLst/>
          </a:prstGeom>
          <a:noFill/>
          <a:ln>
            <a:noFill/>
          </a:ln>
        </p:spPr>
        <p:txBody>
          <a:bodyPr wrap="square" rtlCol="0">
            <a:spAutoFit/>
          </a:bodyPr>
          <a:lstStyle/>
          <a:p>
            <a:r>
              <a:rPr lang="en-US" b="1">
                <a:solidFill>
                  <a:srgbClr val="FFFFFF"/>
                </a:solidFill>
                <a:latin typeface="Calibri"/>
              </a:rPr>
              <a:t>Data Plane Services</a:t>
            </a:r>
          </a:p>
          <a:p>
            <a:endParaRPr lang="en-US" sz="500" b="1">
              <a:solidFill>
                <a:srgbClr val="FFFFFF"/>
              </a:solidFill>
              <a:latin typeface="Calibri"/>
            </a:endParaRPr>
          </a:p>
          <a:p>
            <a:r>
              <a:rPr lang="en-US" sz="1600">
                <a:solidFill>
                  <a:srgbClr val="FFFFFF"/>
                </a:solidFill>
                <a:latin typeface="Calibri"/>
              </a:rPr>
              <a:t> -- Spl. Fn: DPI, NAT, IDS</a:t>
            </a:r>
          </a:p>
          <a:p>
            <a:r>
              <a:rPr lang="en-US" sz="1600">
                <a:solidFill>
                  <a:srgbClr val="FFFFFF"/>
                </a:solidFill>
                <a:latin typeface="Calibri"/>
              </a:rPr>
              <a:t> -- Policy Enforcement: FW</a:t>
            </a:r>
          </a:p>
          <a:p>
            <a:r>
              <a:rPr lang="en-US" sz="1600">
                <a:solidFill>
                  <a:srgbClr val="FFFFFF"/>
                </a:solidFill>
                <a:latin typeface="Calibri"/>
              </a:rPr>
              <a:t> -- Opt.: CDN, WanX</a:t>
            </a:r>
          </a:p>
        </p:txBody>
      </p:sp>
      <p:sp>
        <p:nvSpPr>
          <p:cNvPr id="11" name="Up Arrow 10"/>
          <p:cNvSpPr/>
          <p:nvPr/>
        </p:nvSpPr>
        <p:spPr>
          <a:xfrm>
            <a:off x="5509080" y="357168"/>
            <a:ext cx="255660" cy="237878"/>
          </a:xfrm>
          <a:prstGeom prst="upArrow">
            <a:avLst/>
          </a:prstGeom>
          <a:solidFill>
            <a:srgbClr val="7F7F7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0" name="Straight Connector 49"/>
          <p:cNvCxnSpPr/>
          <p:nvPr/>
        </p:nvCxnSpPr>
        <p:spPr>
          <a:xfrm>
            <a:off x="8478832" y="2303133"/>
            <a:ext cx="510534"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8478833" y="2854993"/>
            <a:ext cx="510534"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8478833" y="3434239"/>
            <a:ext cx="510534"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8436810" y="2495383"/>
            <a:ext cx="1048144" cy="738664"/>
          </a:xfrm>
          <a:prstGeom prst="rect">
            <a:avLst/>
          </a:prstGeom>
          <a:noFill/>
        </p:spPr>
        <p:txBody>
          <a:bodyPr wrap="square" rtlCol="0">
            <a:spAutoFit/>
          </a:bodyPr>
          <a:lstStyle/>
          <a:p>
            <a:r>
              <a:rPr lang="en-US" sz="1050">
                <a:solidFill>
                  <a:prstClr val="black"/>
                </a:solidFill>
                <a:latin typeface="Calibri"/>
              </a:rPr>
              <a:t>WAN</a:t>
            </a:r>
          </a:p>
          <a:p>
            <a:r>
              <a:rPr lang="en-US" sz="1050">
                <a:solidFill>
                  <a:prstClr val="black"/>
                </a:solidFill>
                <a:latin typeface="Calibri"/>
              </a:rPr>
              <a:t>Protocols,</a:t>
            </a:r>
          </a:p>
          <a:p>
            <a:r>
              <a:rPr lang="en-US" sz="1050">
                <a:solidFill>
                  <a:prstClr val="black"/>
                </a:solidFill>
                <a:latin typeface="Calibri"/>
              </a:rPr>
              <a:t>Encaps,</a:t>
            </a:r>
          </a:p>
          <a:p>
            <a:r>
              <a:rPr lang="en-US" sz="1050">
                <a:solidFill>
                  <a:prstClr val="black"/>
                </a:solidFill>
                <a:latin typeface="Calibri"/>
              </a:rPr>
              <a:t>Optical</a:t>
            </a:r>
          </a:p>
        </p:txBody>
      </p:sp>
      <p:sp>
        <p:nvSpPr>
          <p:cNvPr id="59" name="TextBox 58"/>
          <p:cNvSpPr txBox="1"/>
          <p:nvPr/>
        </p:nvSpPr>
        <p:spPr>
          <a:xfrm>
            <a:off x="5867450" y="365800"/>
            <a:ext cx="2750796" cy="276999"/>
          </a:xfrm>
          <a:prstGeom prst="rect">
            <a:avLst/>
          </a:prstGeom>
          <a:noFill/>
        </p:spPr>
        <p:txBody>
          <a:bodyPr wrap="square" rtlCol="0">
            <a:spAutoFit/>
          </a:bodyPr>
          <a:lstStyle/>
          <a:p>
            <a:r>
              <a:rPr lang="en-US" sz="1200">
                <a:solidFill>
                  <a:prstClr val="black"/>
                </a:solidFill>
                <a:latin typeface="Calibri"/>
              </a:rPr>
              <a:t>Services APIs for Operators &amp; Customers</a:t>
            </a:r>
          </a:p>
        </p:txBody>
      </p:sp>
    </p:spTree>
    <p:extLst>
      <p:ext uri="{BB962C8B-B14F-4D97-AF65-F5344CB8AC3E}">
        <p14:creationId xmlns:p14="http://schemas.microsoft.com/office/powerpoint/2010/main" val="33771873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childTnLst>
                                </p:cTn>
                              </p:par>
                              <p:par>
                                <p:cTn id="18" presetID="10" presetClass="entr" presetSubtype="0" fill="hold" nodeType="with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500"/>
                                        <p:tgtEl>
                                          <p:spTgt spid="54"/>
                                        </p:tgtEl>
                                      </p:cBhvr>
                                    </p:animEffect>
                                  </p:childTnLst>
                                </p:cTn>
                              </p:par>
                              <p:par>
                                <p:cTn id="21" presetID="10" presetClass="entr" presetSubtype="0"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fade">
                                      <p:cBhvr>
                                        <p:cTn id="23" dur="500"/>
                                        <p:tgtEl>
                                          <p:spTgt spid="53"/>
                                        </p:tgtEl>
                                      </p:cBhvr>
                                    </p:animEffect>
                                  </p:childTnLst>
                                </p:cTn>
                              </p:par>
                              <p:par>
                                <p:cTn id="24" presetID="10" presetClass="entr" presetSubtype="0" fill="hold"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500"/>
                                        <p:tgtEl>
                                          <p:spTgt spid="5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500"/>
                                        <p:tgtEl>
                                          <p:spTgt spid="4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fade">
                                      <p:cBhvr>
                                        <p:cTn id="50" dur="500"/>
                                        <p:tgtEl>
                                          <p:spTgt spid="4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500"/>
                                        <p:tgtEl>
                                          <p:spTgt spid="4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500"/>
                                        <p:tgtEl>
                                          <p:spTgt spid="1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9" grpId="0" animBg="1"/>
      <p:bldP spid="7" grpId="0" animBg="1"/>
      <p:bldP spid="41" grpId="0" animBg="1"/>
      <p:bldP spid="42" grpId="0" animBg="1"/>
      <p:bldP spid="43" grpId="0" animBg="1"/>
      <p:bldP spid="8" grpId="0"/>
      <p:bldP spid="45" grpId="0"/>
      <p:bldP spid="46" grpId="0"/>
      <p:bldP spid="11" grpId="0" animBg="1"/>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ounded Rectangle 50"/>
          <p:cNvSpPr/>
          <p:nvPr/>
        </p:nvSpPr>
        <p:spPr>
          <a:xfrm>
            <a:off x="4139390" y="2167560"/>
            <a:ext cx="4663430" cy="446423"/>
          </a:xfrm>
          <a:prstGeom prst="round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solidFill>
                  <a:srgbClr val="FFFFFF"/>
                </a:solidFill>
                <a:latin typeface="Calibri"/>
              </a:rPr>
              <a:t>ONOS Controller Cluster</a:t>
            </a:r>
            <a:endParaRPr lang="en-US" b="1" dirty="0">
              <a:solidFill>
                <a:srgbClr val="FFFFFF"/>
              </a:solidFill>
              <a:latin typeface="Calibri"/>
            </a:endParaRPr>
          </a:p>
        </p:txBody>
      </p:sp>
      <p:sp>
        <p:nvSpPr>
          <p:cNvPr id="52" name="Rounded Rectangle 51"/>
          <p:cNvSpPr/>
          <p:nvPr/>
        </p:nvSpPr>
        <p:spPr>
          <a:xfrm>
            <a:off x="7979896" y="1439625"/>
            <a:ext cx="749900" cy="67912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a:solidFill>
                  <a:srgbClr val="FFFFFF"/>
                </a:solidFill>
                <a:latin typeface="Calibri"/>
              </a:rPr>
              <a:t>vRouter</a:t>
            </a:r>
          </a:p>
          <a:p>
            <a:pPr algn="ctr"/>
            <a:r>
              <a:rPr lang="en-US" sz="1200" b="1">
                <a:solidFill>
                  <a:srgbClr val="FFFFFF"/>
                </a:solidFill>
                <a:latin typeface="Calibri"/>
              </a:rPr>
              <a:t>Control</a:t>
            </a:r>
          </a:p>
        </p:txBody>
      </p:sp>
      <p:sp>
        <p:nvSpPr>
          <p:cNvPr id="55" name="Rounded Rectangle 54"/>
          <p:cNvSpPr/>
          <p:nvPr/>
        </p:nvSpPr>
        <p:spPr>
          <a:xfrm>
            <a:off x="4103824" y="1448360"/>
            <a:ext cx="749900" cy="67912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b="1">
                <a:solidFill>
                  <a:prstClr val="white"/>
                </a:solidFill>
                <a:latin typeface="Calibri"/>
              </a:rPr>
              <a:t>vOLT Control</a:t>
            </a:r>
          </a:p>
        </p:txBody>
      </p:sp>
      <p:sp>
        <p:nvSpPr>
          <p:cNvPr id="56" name="Rounded Rectangle 55"/>
          <p:cNvSpPr/>
          <p:nvPr/>
        </p:nvSpPr>
        <p:spPr>
          <a:xfrm>
            <a:off x="6124165" y="1439625"/>
            <a:ext cx="891002" cy="679122"/>
          </a:xfrm>
          <a:prstGeom prst="roundRect">
            <a:avLst/>
          </a:prstGeom>
          <a:solidFill>
            <a:schemeClr val="bg2">
              <a:lumMod val="50000"/>
            </a:schemeClr>
          </a:solidFill>
          <a:ln>
            <a:solidFill>
              <a:srgbClr val="595959"/>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200" b="1">
                <a:solidFill>
                  <a:prstClr val="white"/>
                </a:solidFill>
                <a:latin typeface="Calibri"/>
              </a:rPr>
              <a:t>Virtual Network</a:t>
            </a:r>
          </a:p>
          <a:p>
            <a:pPr algn="ctr"/>
            <a:r>
              <a:rPr lang="en-US" sz="1200" b="1">
                <a:solidFill>
                  <a:prstClr val="white"/>
                </a:solidFill>
                <a:latin typeface="Calibri"/>
              </a:rPr>
              <a:t>Overlay</a:t>
            </a:r>
          </a:p>
        </p:txBody>
      </p:sp>
      <p:sp>
        <p:nvSpPr>
          <p:cNvPr id="57" name="Rounded Rectangle 56"/>
          <p:cNvSpPr/>
          <p:nvPr/>
        </p:nvSpPr>
        <p:spPr>
          <a:xfrm>
            <a:off x="7074565" y="1448365"/>
            <a:ext cx="849622" cy="6635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rgbClr val="FFFFFF"/>
                </a:solidFill>
                <a:latin typeface="Calibri"/>
              </a:rPr>
              <a:t>Fabric</a:t>
            </a:r>
          </a:p>
          <a:p>
            <a:pPr algn="ctr"/>
            <a:r>
              <a:rPr lang="en-US" sz="1200" b="1">
                <a:solidFill>
                  <a:srgbClr val="FFFFFF"/>
                </a:solidFill>
                <a:latin typeface="Calibri"/>
              </a:rPr>
              <a:t>Underlay</a:t>
            </a:r>
          </a:p>
        </p:txBody>
      </p:sp>
      <p:sp>
        <p:nvSpPr>
          <p:cNvPr id="60" name="Rounded Rectangle 59"/>
          <p:cNvSpPr/>
          <p:nvPr/>
        </p:nvSpPr>
        <p:spPr>
          <a:xfrm>
            <a:off x="4920861" y="1441355"/>
            <a:ext cx="1141314" cy="67912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200" b="1">
                <a:solidFill>
                  <a:prstClr val="white"/>
                </a:solidFill>
                <a:latin typeface="Calibri"/>
              </a:rPr>
              <a:t>Other Apps</a:t>
            </a:r>
          </a:p>
          <a:p>
            <a:pPr algn="ctr"/>
            <a:r>
              <a:rPr lang="en-US" sz="1200" b="1">
                <a:solidFill>
                  <a:prstClr val="white"/>
                </a:solidFill>
                <a:latin typeface="Calibri"/>
              </a:rPr>
              <a:t>(Aux/Policies)</a:t>
            </a:r>
          </a:p>
        </p:txBody>
      </p:sp>
      <p:sp>
        <p:nvSpPr>
          <p:cNvPr id="65" name="Rounded Rectangle 64"/>
          <p:cNvSpPr/>
          <p:nvPr/>
        </p:nvSpPr>
        <p:spPr>
          <a:xfrm>
            <a:off x="4100201" y="821287"/>
            <a:ext cx="4663430" cy="570008"/>
          </a:xfrm>
          <a:prstGeom prst="roundRect">
            <a:avLst/>
          </a:prstGeom>
          <a:solidFill>
            <a:srgbClr val="7F7F7F"/>
          </a:solidFill>
          <a:ln>
            <a:solidFill>
              <a:srgbClr val="00000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b="1" dirty="0" smtClean="0">
                <a:solidFill>
                  <a:srgbClr val="FFFFFF"/>
                </a:solidFill>
                <a:latin typeface="Calibri"/>
              </a:rPr>
              <a:t>XOS</a:t>
            </a:r>
            <a:endParaRPr lang="en-US" b="1" dirty="0">
              <a:solidFill>
                <a:srgbClr val="FFFFFF"/>
              </a:solidFill>
              <a:latin typeface="Calibri"/>
            </a:endParaRPr>
          </a:p>
        </p:txBody>
      </p:sp>
      <p:grpSp>
        <p:nvGrpSpPr>
          <p:cNvPr id="72" name="Group 71"/>
          <p:cNvGrpSpPr/>
          <p:nvPr/>
        </p:nvGrpSpPr>
        <p:grpSpPr>
          <a:xfrm>
            <a:off x="4062258" y="2729422"/>
            <a:ext cx="5057312" cy="1480311"/>
            <a:chOff x="795727" y="3296455"/>
            <a:chExt cx="7529279" cy="1958298"/>
          </a:xfrm>
          <a:solidFill>
            <a:srgbClr val="8064A2"/>
          </a:solidFill>
        </p:grpSpPr>
        <p:cxnSp>
          <p:nvCxnSpPr>
            <p:cNvPr id="80" name="Straight Connector 79"/>
            <p:cNvCxnSpPr/>
            <p:nvPr/>
          </p:nvCxnSpPr>
          <p:spPr>
            <a:xfrm>
              <a:off x="1493520" y="4717611"/>
              <a:ext cx="0" cy="537142"/>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nvGrpSpPr>
            <p:cNvPr id="73" name="Group 72"/>
            <p:cNvGrpSpPr/>
            <p:nvPr/>
          </p:nvGrpSpPr>
          <p:grpSpPr>
            <a:xfrm>
              <a:off x="795727" y="3296455"/>
              <a:ext cx="7045731" cy="1730339"/>
              <a:chOff x="2005472" y="3314714"/>
              <a:chExt cx="4863371" cy="1569475"/>
            </a:xfrm>
            <a:grpFill/>
          </p:grpSpPr>
          <p:sp>
            <p:nvSpPr>
              <p:cNvPr id="82" name="Rounded Rectangle 81"/>
              <p:cNvSpPr/>
              <p:nvPr/>
            </p:nvSpPr>
            <p:spPr>
              <a:xfrm>
                <a:off x="2828386" y="4636411"/>
                <a:ext cx="711377" cy="226784"/>
              </a:xfrm>
              <a:prstGeom prst="roundRect">
                <a:avLst/>
              </a:prstGeom>
              <a:grp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a:solidFill>
                      <a:srgbClr val="FFFFFF"/>
                    </a:solidFill>
                    <a:latin typeface="Calibri"/>
                  </a:rPr>
                  <a:t>White Box</a:t>
                </a:r>
              </a:p>
            </p:txBody>
          </p:sp>
          <p:sp>
            <p:nvSpPr>
              <p:cNvPr id="83" name="Rounded Rectangle 82"/>
              <p:cNvSpPr/>
              <p:nvPr/>
            </p:nvSpPr>
            <p:spPr>
              <a:xfrm>
                <a:off x="3709088" y="4636411"/>
                <a:ext cx="711377" cy="226784"/>
              </a:xfrm>
              <a:prstGeom prst="roundRect">
                <a:avLst/>
              </a:prstGeom>
              <a:grp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a:solidFill>
                      <a:srgbClr val="FFFFFF"/>
                    </a:solidFill>
                    <a:latin typeface="Calibri"/>
                  </a:rPr>
                  <a:t>White Box</a:t>
                </a:r>
              </a:p>
            </p:txBody>
          </p:sp>
          <p:sp>
            <p:nvSpPr>
              <p:cNvPr id="84" name="Rounded Rectangle 83"/>
              <p:cNvSpPr/>
              <p:nvPr/>
            </p:nvSpPr>
            <p:spPr>
              <a:xfrm>
                <a:off x="5634928" y="4386951"/>
                <a:ext cx="711377" cy="226784"/>
              </a:xfrm>
              <a:prstGeom prst="roundRect">
                <a:avLst/>
              </a:prstGeom>
              <a:grp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a:solidFill>
                      <a:srgbClr val="FFFFFF"/>
                    </a:solidFill>
                    <a:latin typeface="Calibri"/>
                  </a:rPr>
                  <a:t>White Box</a:t>
                </a:r>
              </a:p>
            </p:txBody>
          </p:sp>
          <p:sp>
            <p:nvSpPr>
              <p:cNvPr id="85" name="Rounded Rectangle 84"/>
              <p:cNvSpPr/>
              <p:nvPr/>
            </p:nvSpPr>
            <p:spPr>
              <a:xfrm>
                <a:off x="5634929" y="4652743"/>
                <a:ext cx="711377" cy="226784"/>
              </a:xfrm>
              <a:prstGeom prst="roundRect">
                <a:avLst/>
              </a:prstGeom>
              <a:grp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a:solidFill>
                      <a:srgbClr val="FFFFFF"/>
                    </a:solidFill>
                    <a:latin typeface="Calibri"/>
                  </a:rPr>
                  <a:t>White Box</a:t>
                </a:r>
              </a:p>
            </p:txBody>
          </p:sp>
          <p:sp>
            <p:nvSpPr>
              <p:cNvPr id="86" name="Rounded Rectangle 85"/>
              <p:cNvSpPr/>
              <p:nvPr/>
            </p:nvSpPr>
            <p:spPr>
              <a:xfrm>
                <a:off x="2773960" y="3318338"/>
                <a:ext cx="711377" cy="226784"/>
              </a:xfrm>
              <a:prstGeom prst="roundRect">
                <a:avLst/>
              </a:prstGeom>
              <a:grp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a:solidFill>
                      <a:srgbClr val="FFFFFF"/>
                    </a:solidFill>
                    <a:latin typeface="Calibri"/>
                  </a:rPr>
                  <a:t>White Box</a:t>
                </a:r>
              </a:p>
            </p:txBody>
          </p:sp>
          <p:sp>
            <p:nvSpPr>
              <p:cNvPr id="87" name="Rounded Rectangle 86"/>
              <p:cNvSpPr/>
              <p:nvPr/>
            </p:nvSpPr>
            <p:spPr>
              <a:xfrm>
                <a:off x="3885605" y="3318338"/>
                <a:ext cx="711377" cy="226784"/>
              </a:xfrm>
              <a:prstGeom prst="roundRect">
                <a:avLst/>
              </a:prstGeom>
              <a:grp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a:solidFill>
                      <a:srgbClr val="FFFFFF"/>
                    </a:solidFill>
                    <a:latin typeface="Calibri"/>
                  </a:rPr>
                  <a:t>White Box</a:t>
                </a:r>
              </a:p>
            </p:txBody>
          </p:sp>
          <p:sp>
            <p:nvSpPr>
              <p:cNvPr id="88" name="Rounded Rectangle 87"/>
              <p:cNvSpPr/>
              <p:nvPr/>
            </p:nvSpPr>
            <p:spPr>
              <a:xfrm>
                <a:off x="4869125" y="3314714"/>
                <a:ext cx="711377" cy="226784"/>
              </a:xfrm>
              <a:prstGeom prst="roundRect">
                <a:avLst/>
              </a:prstGeom>
              <a:grp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a:solidFill>
                      <a:srgbClr val="FFFFFF"/>
                    </a:solidFill>
                    <a:latin typeface="Calibri"/>
                  </a:rPr>
                  <a:t>White Box</a:t>
                </a:r>
              </a:p>
            </p:txBody>
          </p:sp>
          <p:sp>
            <p:nvSpPr>
              <p:cNvPr id="89" name="Rounded Rectangle 88"/>
              <p:cNvSpPr/>
              <p:nvPr/>
            </p:nvSpPr>
            <p:spPr>
              <a:xfrm>
                <a:off x="5936191" y="3318338"/>
                <a:ext cx="711377" cy="226784"/>
              </a:xfrm>
              <a:prstGeom prst="roundRect">
                <a:avLst/>
              </a:prstGeom>
              <a:grp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a:solidFill>
                      <a:srgbClr val="FFFFFF"/>
                    </a:solidFill>
                    <a:latin typeface="Calibri"/>
                  </a:rPr>
                  <a:t>White Box</a:t>
                </a:r>
              </a:p>
            </p:txBody>
          </p:sp>
          <p:cxnSp>
            <p:nvCxnSpPr>
              <p:cNvPr id="90" name="Straight Connector 89"/>
              <p:cNvCxnSpPr>
                <a:stCxn id="97" idx="0"/>
                <a:endCxn id="86" idx="2"/>
              </p:cNvCxnSpPr>
              <p:nvPr/>
            </p:nvCxnSpPr>
            <p:spPr>
              <a:xfrm flipV="1">
                <a:off x="2361161" y="3545122"/>
                <a:ext cx="768488" cy="831844"/>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a:stCxn id="98" idx="0"/>
                <a:endCxn id="86" idx="2"/>
              </p:cNvCxnSpPr>
              <p:nvPr/>
            </p:nvCxnSpPr>
            <p:spPr>
              <a:xfrm flipH="1" flipV="1">
                <a:off x="3129649" y="3545122"/>
                <a:ext cx="54425" cy="825497"/>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92" name="Straight Connector 91"/>
              <p:cNvCxnSpPr>
                <a:stCxn id="82" idx="0"/>
                <a:endCxn id="86" idx="2"/>
              </p:cNvCxnSpPr>
              <p:nvPr/>
            </p:nvCxnSpPr>
            <p:spPr>
              <a:xfrm flipH="1" flipV="1">
                <a:off x="3129649" y="3545122"/>
                <a:ext cx="54426" cy="1091289"/>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a:stCxn id="99" idx="0"/>
                <a:endCxn id="86" idx="2"/>
              </p:cNvCxnSpPr>
              <p:nvPr/>
            </p:nvCxnSpPr>
            <p:spPr>
              <a:xfrm flipH="1" flipV="1">
                <a:off x="3129649" y="3545122"/>
                <a:ext cx="935127" cy="825497"/>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a:endCxn id="86" idx="2"/>
              </p:cNvCxnSpPr>
              <p:nvPr/>
            </p:nvCxnSpPr>
            <p:spPr>
              <a:xfrm flipH="1" flipV="1">
                <a:off x="3129649" y="3545122"/>
                <a:ext cx="1968163" cy="833663"/>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5" name="Straight Connector 94"/>
              <p:cNvCxnSpPr>
                <a:stCxn id="84" idx="0"/>
                <a:endCxn id="86" idx="2"/>
              </p:cNvCxnSpPr>
              <p:nvPr/>
            </p:nvCxnSpPr>
            <p:spPr>
              <a:xfrm flipH="1" flipV="1">
                <a:off x="3129649" y="3545122"/>
                <a:ext cx="2860968" cy="841829"/>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a:endCxn id="86" idx="2"/>
              </p:cNvCxnSpPr>
              <p:nvPr/>
            </p:nvCxnSpPr>
            <p:spPr>
              <a:xfrm flipH="1" flipV="1">
                <a:off x="3129649" y="3545122"/>
                <a:ext cx="3739194" cy="841829"/>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97" name="Rounded Rectangle 96"/>
              <p:cNvSpPr/>
              <p:nvPr/>
            </p:nvSpPr>
            <p:spPr>
              <a:xfrm>
                <a:off x="2005472" y="4376966"/>
                <a:ext cx="711377" cy="226784"/>
              </a:xfrm>
              <a:prstGeom prst="roundRect">
                <a:avLst/>
              </a:prstGeom>
              <a:grp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a:solidFill>
                      <a:srgbClr val="FFFFFF"/>
                    </a:solidFill>
                    <a:latin typeface="Calibri"/>
                  </a:rPr>
                  <a:t>White Box</a:t>
                </a:r>
              </a:p>
            </p:txBody>
          </p:sp>
          <p:sp>
            <p:nvSpPr>
              <p:cNvPr id="98" name="Rounded Rectangle 97"/>
              <p:cNvSpPr/>
              <p:nvPr/>
            </p:nvSpPr>
            <p:spPr>
              <a:xfrm>
                <a:off x="2828385" y="4370619"/>
                <a:ext cx="711377" cy="226784"/>
              </a:xfrm>
              <a:prstGeom prst="roundRect">
                <a:avLst/>
              </a:prstGeom>
              <a:grp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a:solidFill>
                      <a:srgbClr val="FFFFFF"/>
                    </a:solidFill>
                    <a:latin typeface="Calibri"/>
                  </a:rPr>
                  <a:t>White Box</a:t>
                </a:r>
              </a:p>
            </p:txBody>
          </p:sp>
          <p:sp>
            <p:nvSpPr>
              <p:cNvPr id="99" name="Rounded Rectangle 98"/>
              <p:cNvSpPr/>
              <p:nvPr/>
            </p:nvSpPr>
            <p:spPr>
              <a:xfrm>
                <a:off x="3709087" y="4370619"/>
                <a:ext cx="711377" cy="226784"/>
              </a:xfrm>
              <a:prstGeom prst="roundRect">
                <a:avLst/>
              </a:prstGeom>
              <a:grp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a:solidFill>
                      <a:srgbClr val="FFFFFF"/>
                    </a:solidFill>
                    <a:latin typeface="Calibri"/>
                  </a:rPr>
                  <a:t>White Box</a:t>
                </a:r>
              </a:p>
            </p:txBody>
          </p:sp>
          <p:cxnSp>
            <p:nvCxnSpPr>
              <p:cNvPr id="100" name="Straight Connector 99"/>
              <p:cNvCxnSpPr>
                <a:stCxn id="97" idx="0"/>
                <a:endCxn id="87" idx="2"/>
              </p:cNvCxnSpPr>
              <p:nvPr/>
            </p:nvCxnSpPr>
            <p:spPr>
              <a:xfrm flipV="1">
                <a:off x="2361161" y="3545122"/>
                <a:ext cx="1880133" cy="831844"/>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p:cNvCxnSpPr>
                <a:stCxn id="98" idx="0"/>
                <a:endCxn id="87" idx="2"/>
              </p:cNvCxnSpPr>
              <p:nvPr/>
            </p:nvCxnSpPr>
            <p:spPr>
              <a:xfrm flipV="1">
                <a:off x="3184074" y="3545122"/>
                <a:ext cx="1057220" cy="825497"/>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p:cNvCxnSpPr>
                <a:stCxn id="99" idx="0"/>
                <a:endCxn id="87" idx="2"/>
              </p:cNvCxnSpPr>
              <p:nvPr/>
            </p:nvCxnSpPr>
            <p:spPr>
              <a:xfrm flipV="1">
                <a:off x="4064776" y="3545122"/>
                <a:ext cx="176518" cy="825497"/>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p:cNvCxnSpPr>
                <a:endCxn id="87" idx="2"/>
              </p:cNvCxnSpPr>
              <p:nvPr/>
            </p:nvCxnSpPr>
            <p:spPr>
              <a:xfrm flipH="1" flipV="1">
                <a:off x="4241294" y="3545122"/>
                <a:ext cx="856518" cy="833663"/>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p:cNvCxnSpPr>
                <a:stCxn id="84" idx="0"/>
                <a:endCxn id="87" idx="2"/>
              </p:cNvCxnSpPr>
              <p:nvPr/>
            </p:nvCxnSpPr>
            <p:spPr>
              <a:xfrm flipH="1" flipV="1">
                <a:off x="4241294" y="3545122"/>
                <a:ext cx="1749323" cy="841829"/>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p:cNvCxnSpPr>
                <a:endCxn id="87" idx="2"/>
              </p:cNvCxnSpPr>
              <p:nvPr/>
            </p:nvCxnSpPr>
            <p:spPr>
              <a:xfrm flipH="1" flipV="1">
                <a:off x="4241294" y="3545122"/>
                <a:ext cx="2627549" cy="841829"/>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p:cNvCxnSpPr>
                <a:stCxn id="97" idx="0"/>
                <a:endCxn id="88" idx="2"/>
              </p:cNvCxnSpPr>
              <p:nvPr/>
            </p:nvCxnSpPr>
            <p:spPr>
              <a:xfrm flipV="1">
                <a:off x="2361161" y="3541498"/>
                <a:ext cx="2863653" cy="835468"/>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p:cNvCxnSpPr>
                <a:stCxn id="97" idx="0"/>
                <a:endCxn id="89" idx="2"/>
              </p:cNvCxnSpPr>
              <p:nvPr/>
            </p:nvCxnSpPr>
            <p:spPr>
              <a:xfrm flipV="1">
                <a:off x="2361161" y="3545122"/>
                <a:ext cx="3930719" cy="831844"/>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p:cNvCxnSpPr>
                <a:stCxn id="98" idx="0"/>
                <a:endCxn id="88" idx="2"/>
              </p:cNvCxnSpPr>
              <p:nvPr/>
            </p:nvCxnSpPr>
            <p:spPr>
              <a:xfrm flipV="1">
                <a:off x="3184074" y="3541498"/>
                <a:ext cx="2040740" cy="829121"/>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p:cNvCxnSpPr>
                <a:stCxn id="98" idx="0"/>
                <a:endCxn id="89" idx="2"/>
              </p:cNvCxnSpPr>
              <p:nvPr/>
            </p:nvCxnSpPr>
            <p:spPr>
              <a:xfrm flipV="1">
                <a:off x="3184074" y="3545122"/>
                <a:ext cx="3107806" cy="825497"/>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a:stCxn id="99" idx="0"/>
                <a:endCxn id="88" idx="2"/>
              </p:cNvCxnSpPr>
              <p:nvPr/>
            </p:nvCxnSpPr>
            <p:spPr>
              <a:xfrm flipV="1">
                <a:off x="4064776" y="3541498"/>
                <a:ext cx="1160038" cy="829121"/>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a:stCxn id="99" idx="0"/>
                <a:endCxn id="89" idx="2"/>
              </p:cNvCxnSpPr>
              <p:nvPr/>
            </p:nvCxnSpPr>
            <p:spPr>
              <a:xfrm flipV="1">
                <a:off x="4064776" y="3545122"/>
                <a:ext cx="2227104" cy="825497"/>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p:cNvCxnSpPr>
                <a:endCxn id="88" idx="2"/>
              </p:cNvCxnSpPr>
              <p:nvPr/>
            </p:nvCxnSpPr>
            <p:spPr>
              <a:xfrm flipV="1">
                <a:off x="5097812" y="3541498"/>
                <a:ext cx="127002" cy="837287"/>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p:cNvCxnSpPr>
                <a:endCxn id="89" idx="2"/>
              </p:cNvCxnSpPr>
              <p:nvPr/>
            </p:nvCxnSpPr>
            <p:spPr>
              <a:xfrm flipV="1">
                <a:off x="5097812" y="3545122"/>
                <a:ext cx="1194068" cy="833663"/>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p:cNvCxnSpPr>
                <a:stCxn id="84" idx="0"/>
                <a:endCxn id="88" idx="2"/>
              </p:cNvCxnSpPr>
              <p:nvPr/>
            </p:nvCxnSpPr>
            <p:spPr>
              <a:xfrm flipH="1" flipV="1">
                <a:off x="5224814" y="3541498"/>
                <a:ext cx="765803" cy="845453"/>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4" name="Straight Connector 123"/>
              <p:cNvCxnSpPr>
                <a:endCxn id="88" idx="2"/>
              </p:cNvCxnSpPr>
              <p:nvPr/>
            </p:nvCxnSpPr>
            <p:spPr>
              <a:xfrm flipH="1" flipV="1">
                <a:off x="5224814" y="3541498"/>
                <a:ext cx="1644029" cy="845453"/>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p:cNvCxnSpPr>
                <a:stCxn id="89" idx="2"/>
                <a:endCxn id="84" idx="0"/>
              </p:cNvCxnSpPr>
              <p:nvPr/>
            </p:nvCxnSpPr>
            <p:spPr>
              <a:xfrm flipH="1">
                <a:off x="5990617" y="3545122"/>
                <a:ext cx="301263" cy="841829"/>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p:cNvCxnSpPr>
                <a:stCxn id="89" idx="2"/>
              </p:cNvCxnSpPr>
              <p:nvPr/>
            </p:nvCxnSpPr>
            <p:spPr>
              <a:xfrm>
                <a:off x="6291880" y="3545122"/>
                <a:ext cx="576963" cy="841829"/>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27" name="Rounded Rectangle 126"/>
              <p:cNvSpPr/>
              <p:nvPr/>
            </p:nvSpPr>
            <p:spPr>
              <a:xfrm>
                <a:off x="4742125" y="4657405"/>
                <a:ext cx="711377" cy="226784"/>
              </a:xfrm>
              <a:prstGeom prst="roundRect">
                <a:avLst/>
              </a:prstGeom>
              <a:grp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a:solidFill>
                      <a:srgbClr val="FFFFFF"/>
                    </a:solidFill>
                    <a:latin typeface="Calibri"/>
                  </a:rPr>
                  <a:t>White Box</a:t>
                </a:r>
              </a:p>
            </p:txBody>
          </p:sp>
          <p:sp>
            <p:nvSpPr>
              <p:cNvPr id="128" name="Rounded Rectangle 127"/>
              <p:cNvSpPr/>
              <p:nvPr/>
            </p:nvSpPr>
            <p:spPr>
              <a:xfrm>
                <a:off x="4742124" y="4391613"/>
                <a:ext cx="711377" cy="226784"/>
              </a:xfrm>
              <a:prstGeom prst="roundRect">
                <a:avLst/>
              </a:prstGeom>
              <a:grp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a:solidFill>
                      <a:srgbClr val="FFFFFF"/>
                    </a:solidFill>
                    <a:latin typeface="Calibri"/>
                  </a:rPr>
                  <a:t>White Box</a:t>
                </a:r>
              </a:p>
            </p:txBody>
          </p:sp>
          <p:sp>
            <p:nvSpPr>
              <p:cNvPr id="129" name="Rounded Rectangle 128"/>
              <p:cNvSpPr/>
              <p:nvPr/>
            </p:nvSpPr>
            <p:spPr>
              <a:xfrm>
                <a:off x="2005473" y="4642758"/>
                <a:ext cx="711377" cy="226784"/>
              </a:xfrm>
              <a:prstGeom prst="roundRect">
                <a:avLst/>
              </a:prstGeom>
              <a:grp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a:solidFill>
                      <a:srgbClr val="FFFFFF"/>
                    </a:solidFill>
                    <a:latin typeface="Calibri"/>
                  </a:rPr>
                  <a:t>White Box</a:t>
                </a:r>
              </a:p>
            </p:txBody>
          </p:sp>
        </p:grpSp>
        <p:sp>
          <p:nvSpPr>
            <p:cNvPr id="75" name="Rounded Rectangle 74"/>
            <p:cNvSpPr/>
            <p:nvPr/>
          </p:nvSpPr>
          <p:spPr>
            <a:xfrm>
              <a:off x="7294410" y="4472284"/>
              <a:ext cx="1030596" cy="250028"/>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900" b="1" dirty="0">
                  <a:solidFill>
                    <a:srgbClr val="FFFFFF"/>
                  </a:solidFill>
                  <a:latin typeface="Calibri"/>
                </a:rPr>
                <a:t>White Box</a:t>
              </a:r>
            </a:p>
          </p:txBody>
        </p:sp>
        <p:sp>
          <p:nvSpPr>
            <p:cNvPr id="77" name="Rounded Rectangle 76"/>
            <p:cNvSpPr/>
            <p:nvPr/>
          </p:nvSpPr>
          <p:spPr>
            <a:xfrm>
              <a:off x="7294410" y="4776766"/>
              <a:ext cx="1030596" cy="250028"/>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900" b="1" dirty="0">
                  <a:solidFill>
                    <a:srgbClr val="FFFFFF"/>
                  </a:solidFill>
                  <a:latin typeface="Calibri"/>
                </a:rPr>
                <a:t>White Box</a:t>
              </a:r>
            </a:p>
          </p:txBody>
        </p:sp>
        <p:cxnSp>
          <p:nvCxnSpPr>
            <p:cNvPr id="81" name="Straight Connector 80"/>
            <p:cNvCxnSpPr/>
            <p:nvPr/>
          </p:nvCxnSpPr>
          <p:spPr>
            <a:xfrm>
              <a:off x="1066800" y="5021654"/>
              <a:ext cx="0" cy="233099"/>
            </a:xfrm>
            <a:prstGeom prst="line">
              <a:avLst/>
            </a:prstGeom>
            <a:grpFill/>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pic>
        <p:nvPicPr>
          <p:cNvPr id="150" name="Picture 149" descr="rack_42U.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6165" y="4123341"/>
            <a:ext cx="686578" cy="1097229"/>
          </a:xfrm>
          <a:prstGeom prst="rect">
            <a:avLst/>
          </a:prstGeom>
        </p:spPr>
      </p:pic>
      <p:pic>
        <p:nvPicPr>
          <p:cNvPr id="151" name="Picture 150" descr="rack_42U.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5496" y="4123341"/>
            <a:ext cx="686578" cy="1097229"/>
          </a:xfrm>
          <a:prstGeom prst="rect">
            <a:avLst/>
          </a:prstGeom>
        </p:spPr>
      </p:pic>
      <p:pic>
        <p:nvPicPr>
          <p:cNvPr id="152" name="Picture 151" descr="rack_42U.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2639" y="4123341"/>
            <a:ext cx="686578" cy="1097229"/>
          </a:xfrm>
          <a:prstGeom prst="rect">
            <a:avLst/>
          </a:prstGeom>
        </p:spPr>
      </p:pic>
      <p:pic>
        <p:nvPicPr>
          <p:cNvPr id="153" name="Picture 152" descr="rack_42U.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8690" y="4123341"/>
            <a:ext cx="686578" cy="1097229"/>
          </a:xfrm>
          <a:prstGeom prst="rect">
            <a:avLst/>
          </a:prstGeom>
        </p:spPr>
      </p:pic>
      <p:pic>
        <p:nvPicPr>
          <p:cNvPr id="154" name="Picture 153" descr="rack_42U.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4604" y="4123341"/>
            <a:ext cx="686578" cy="1097229"/>
          </a:xfrm>
          <a:prstGeom prst="rect">
            <a:avLst/>
          </a:prstGeom>
        </p:spPr>
      </p:pic>
      <p:pic>
        <p:nvPicPr>
          <p:cNvPr id="155" name="Picture 154" descr="rack_42U.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7333" y="4123341"/>
            <a:ext cx="686578" cy="1097229"/>
          </a:xfrm>
          <a:prstGeom prst="rect">
            <a:avLst/>
          </a:prstGeom>
        </p:spPr>
      </p:pic>
      <p:grpSp>
        <p:nvGrpSpPr>
          <p:cNvPr id="3" name="Group 2"/>
          <p:cNvGrpSpPr/>
          <p:nvPr/>
        </p:nvGrpSpPr>
        <p:grpSpPr>
          <a:xfrm>
            <a:off x="5020710" y="4401220"/>
            <a:ext cx="3978260" cy="770696"/>
            <a:chOff x="5020710" y="4301327"/>
            <a:chExt cx="3978260" cy="770696"/>
          </a:xfrm>
        </p:grpSpPr>
        <p:sp>
          <p:nvSpPr>
            <p:cNvPr id="130" name="Rounded Rectangle 129"/>
            <p:cNvSpPr/>
            <p:nvPr/>
          </p:nvSpPr>
          <p:spPr>
            <a:xfrm>
              <a:off x="5020710" y="4301327"/>
              <a:ext cx="390540" cy="206330"/>
            </a:xfrm>
            <a:prstGeom prst="roundRect">
              <a:avLst/>
            </a:prstGeom>
            <a:solidFill>
              <a:srgbClr val="2B5DCE"/>
            </a:solidFill>
          </p:spPr>
          <p:style>
            <a:lnRef idx="1">
              <a:schemeClr val="accent1"/>
            </a:lnRef>
            <a:fillRef idx="3">
              <a:schemeClr val="accent1"/>
            </a:fillRef>
            <a:effectRef idx="2">
              <a:schemeClr val="accent1"/>
            </a:effectRef>
            <a:fontRef idx="minor">
              <a:schemeClr val="lt1"/>
            </a:fontRef>
          </p:style>
          <p:txBody>
            <a:bodyPr lIns="91394" tIns="45697" rIns="91394" bIns="45697" rtlCol="0" anchor="ctr"/>
            <a:lstStyle/>
            <a:p>
              <a:pPr defTabSz="913892"/>
              <a:r>
                <a:rPr lang="en-US" sz="700" kern="0" dirty="0" err="1">
                  <a:solidFill>
                    <a:srgbClr val="FFFFFF"/>
                  </a:solidFill>
                  <a:latin typeface="Arial"/>
                  <a:sym typeface="Arial"/>
                  <a:rtl val="0"/>
                </a:rPr>
                <a:t>vSG</a:t>
              </a:r>
              <a:endParaRPr lang="en-US" sz="700" kern="0" dirty="0">
                <a:solidFill>
                  <a:srgbClr val="FFFFFF"/>
                </a:solidFill>
                <a:latin typeface="Arial"/>
                <a:sym typeface="Arial"/>
                <a:rtl val="0"/>
              </a:endParaRPr>
            </a:p>
          </p:txBody>
        </p:sp>
        <p:sp>
          <p:nvSpPr>
            <p:cNvPr id="131" name="Rounded Rectangle 130"/>
            <p:cNvSpPr/>
            <p:nvPr/>
          </p:nvSpPr>
          <p:spPr>
            <a:xfrm>
              <a:off x="5020710" y="4582006"/>
              <a:ext cx="390540" cy="210062"/>
            </a:xfrm>
            <a:prstGeom prst="roundRect">
              <a:avLst/>
            </a:prstGeom>
            <a:solidFill>
              <a:srgbClr val="2B5DCE"/>
            </a:solidFill>
          </p:spPr>
          <p:style>
            <a:lnRef idx="1">
              <a:schemeClr val="accent1"/>
            </a:lnRef>
            <a:fillRef idx="3">
              <a:schemeClr val="accent1"/>
            </a:fillRef>
            <a:effectRef idx="2">
              <a:schemeClr val="accent1"/>
            </a:effectRef>
            <a:fontRef idx="minor">
              <a:schemeClr val="lt1"/>
            </a:fontRef>
          </p:style>
          <p:txBody>
            <a:bodyPr lIns="91394" tIns="45697" rIns="91394" bIns="45697" rtlCol="0" anchor="ctr"/>
            <a:lstStyle/>
            <a:p>
              <a:pPr defTabSz="913892"/>
              <a:r>
                <a:rPr lang="en-US" sz="700" kern="0" dirty="0" err="1">
                  <a:solidFill>
                    <a:srgbClr val="FFFFFF"/>
                  </a:solidFill>
                  <a:latin typeface="Arial"/>
                  <a:sym typeface="Arial"/>
                  <a:rtl val="0"/>
                </a:rPr>
                <a:t>vSG</a:t>
              </a:r>
              <a:endParaRPr lang="en-US" sz="700" kern="0" dirty="0">
                <a:solidFill>
                  <a:srgbClr val="FFFFFF"/>
                </a:solidFill>
                <a:latin typeface="Arial"/>
                <a:sym typeface="Arial"/>
                <a:rtl val="0"/>
              </a:endParaRPr>
            </a:p>
          </p:txBody>
        </p:sp>
        <p:sp>
          <p:nvSpPr>
            <p:cNvPr id="132" name="Rounded Rectangle 131"/>
            <p:cNvSpPr/>
            <p:nvPr/>
          </p:nvSpPr>
          <p:spPr>
            <a:xfrm>
              <a:off x="5029361" y="4865280"/>
              <a:ext cx="390540" cy="206743"/>
            </a:xfrm>
            <a:prstGeom prst="roundRect">
              <a:avLst/>
            </a:prstGeom>
            <a:solidFill>
              <a:srgbClr val="2B5DCE"/>
            </a:solidFill>
          </p:spPr>
          <p:style>
            <a:lnRef idx="1">
              <a:schemeClr val="accent1"/>
            </a:lnRef>
            <a:fillRef idx="3">
              <a:schemeClr val="accent1"/>
            </a:fillRef>
            <a:effectRef idx="2">
              <a:schemeClr val="accent1"/>
            </a:effectRef>
            <a:fontRef idx="minor">
              <a:schemeClr val="lt1"/>
            </a:fontRef>
          </p:style>
          <p:txBody>
            <a:bodyPr lIns="91394" tIns="45697" rIns="91394" bIns="45697" rtlCol="0" anchor="ctr"/>
            <a:lstStyle/>
            <a:p>
              <a:pPr defTabSz="913892"/>
              <a:r>
                <a:rPr lang="en-US" sz="700" kern="0" dirty="0" err="1">
                  <a:solidFill>
                    <a:srgbClr val="FFFFFF"/>
                  </a:solidFill>
                  <a:latin typeface="Arial"/>
                  <a:sym typeface="Arial"/>
                  <a:rtl val="0"/>
                </a:rPr>
                <a:t>vSG</a:t>
              </a:r>
              <a:endParaRPr lang="en-US" sz="700" kern="0" dirty="0">
                <a:solidFill>
                  <a:srgbClr val="FFFFFF"/>
                </a:solidFill>
                <a:latin typeface="Arial"/>
                <a:sym typeface="Arial"/>
                <a:rtl val="0"/>
              </a:endParaRPr>
            </a:p>
          </p:txBody>
        </p:sp>
        <p:sp>
          <p:nvSpPr>
            <p:cNvPr id="133" name="Rounded Rectangle 132"/>
            <p:cNvSpPr/>
            <p:nvPr/>
          </p:nvSpPr>
          <p:spPr>
            <a:xfrm>
              <a:off x="5893383" y="4328470"/>
              <a:ext cx="390542" cy="199519"/>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lIns="91394" tIns="45697" rIns="91394" bIns="45697" rtlCol="0" anchor="ctr"/>
            <a:lstStyle/>
            <a:p>
              <a:pPr defTabSz="913892"/>
              <a:r>
                <a:rPr lang="en-US" sz="700" kern="0" dirty="0" err="1">
                  <a:solidFill>
                    <a:srgbClr val="FFFFFF"/>
                  </a:solidFill>
                  <a:latin typeface="Arial"/>
                  <a:sym typeface="Arial"/>
                  <a:rtl val="0"/>
                </a:rPr>
                <a:t>VNF</a:t>
              </a:r>
              <a:endParaRPr lang="en-US" sz="700" kern="0" dirty="0">
                <a:solidFill>
                  <a:srgbClr val="FFFFFF"/>
                </a:solidFill>
                <a:latin typeface="Arial"/>
                <a:sym typeface="Arial"/>
                <a:rtl val="0"/>
              </a:endParaRPr>
            </a:p>
          </p:txBody>
        </p:sp>
        <p:sp>
          <p:nvSpPr>
            <p:cNvPr id="134" name="Rounded Rectangle 133"/>
            <p:cNvSpPr/>
            <p:nvPr/>
          </p:nvSpPr>
          <p:spPr>
            <a:xfrm>
              <a:off x="6895284" y="4601205"/>
              <a:ext cx="390542" cy="167839"/>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lIns="91394" tIns="45697" rIns="91394" bIns="45697" rtlCol="0" anchor="ctr"/>
            <a:lstStyle/>
            <a:p>
              <a:pPr defTabSz="913892"/>
              <a:r>
                <a:rPr lang="en-US" sz="700" kern="0" dirty="0" err="1">
                  <a:solidFill>
                    <a:srgbClr val="FFFFFF"/>
                  </a:solidFill>
                  <a:latin typeface="Arial"/>
                  <a:sym typeface="Arial"/>
                  <a:rtl val="0"/>
                </a:rPr>
                <a:t>VNF</a:t>
              </a:r>
              <a:endParaRPr lang="en-US" sz="700" kern="0" dirty="0">
                <a:solidFill>
                  <a:srgbClr val="FFFFFF"/>
                </a:solidFill>
                <a:latin typeface="Arial"/>
                <a:sym typeface="Arial"/>
                <a:rtl val="0"/>
              </a:endParaRPr>
            </a:p>
          </p:txBody>
        </p:sp>
        <p:sp>
          <p:nvSpPr>
            <p:cNvPr id="135" name="Rounded Rectangle 134"/>
            <p:cNvSpPr/>
            <p:nvPr/>
          </p:nvSpPr>
          <p:spPr>
            <a:xfrm>
              <a:off x="7704298" y="4347401"/>
              <a:ext cx="390542" cy="192952"/>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lIns="91394" tIns="45697" rIns="91394" bIns="45697" rtlCol="0" anchor="ctr"/>
            <a:lstStyle/>
            <a:p>
              <a:pPr defTabSz="913892"/>
              <a:r>
                <a:rPr lang="en-US" sz="700" kern="0" dirty="0" err="1">
                  <a:solidFill>
                    <a:srgbClr val="FFFFFF"/>
                  </a:solidFill>
                  <a:latin typeface="Arial"/>
                  <a:sym typeface="Arial"/>
                  <a:rtl val="0"/>
                </a:rPr>
                <a:t>VNF</a:t>
              </a:r>
              <a:endParaRPr lang="en-US" sz="700" kern="0" dirty="0">
                <a:solidFill>
                  <a:srgbClr val="FFFFFF"/>
                </a:solidFill>
                <a:latin typeface="Arial"/>
                <a:sym typeface="Arial"/>
                <a:rtl val="0"/>
              </a:endParaRPr>
            </a:p>
          </p:txBody>
        </p:sp>
        <p:sp>
          <p:nvSpPr>
            <p:cNvPr id="136" name="Rounded Rectangle 135"/>
            <p:cNvSpPr/>
            <p:nvPr/>
          </p:nvSpPr>
          <p:spPr>
            <a:xfrm>
              <a:off x="6885680" y="4339110"/>
              <a:ext cx="390542" cy="198940"/>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lIns="91394" tIns="45697" rIns="91394" bIns="45697" rtlCol="0" anchor="ctr"/>
            <a:lstStyle/>
            <a:p>
              <a:pPr defTabSz="913892"/>
              <a:r>
                <a:rPr lang="en-US" sz="700" kern="0" dirty="0" err="1">
                  <a:solidFill>
                    <a:srgbClr val="FFFFFF"/>
                  </a:solidFill>
                  <a:latin typeface="Arial"/>
                  <a:sym typeface="Arial"/>
                  <a:rtl val="0"/>
                </a:rPr>
                <a:t>VNF</a:t>
              </a:r>
              <a:endParaRPr lang="en-US" sz="700" kern="0" dirty="0">
                <a:solidFill>
                  <a:srgbClr val="FFFFFF"/>
                </a:solidFill>
                <a:latin typeface="Arial"/>
                <a:sym typeface="Arial"/>
                <a:rtl val="0"/>
              </a:endParaRPr>
            </a:p>
          </p:txBody>
        </p:sp>
        <p:sp>
          <p:nvSpPr>
            <p:cNvPr id="137" name="Rounded Rectangle 136"/>
            <p:cNvSpPr/>
            <p:nvPr/>
          </p:nvSpPr>
          <p:spPr>
            <a:xfrm>
              <a:off x="7713685" y="4612302"/>
              <a:ext cx="390542" cy="190606"/>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lIns="91394" tIns="45697" rIns="91394" bIns="45697" rtlCol="0" anchor="ctr"/>
            <a:lstStyle/>
            <a:p>
              <a:pPr defTabSz="913892"/>
              <a:r>
                <a:rPr lang="en-US" sz="700" kern="0" dirty="0" err="1">
                  <a:solidFill>
                    <a:srgbClr val="FFFFFF"/>
                  </a:solidFill>
                  <a:latin typeface="Arial"/>
                  <a:sym typeface="Arial"/>
                  <a:rtl val="0"/>
                </a:rPr>
                <a:t>VNF</a:t>
              </a:r>
              <a:endParaRPr lang="en-US" sz="700" kern="0" dirty="0">
                <a:solidFill>
                  <a:srgbClr val="FFFFFF"/>
                </a:solidFill>
                <a:latin typeface="Arial"/>
                <a:sym typeface="Arial"/>
                <a:rtl val="0"/>
              </a:endParaRPr>
            </a:p>
          </p:txBody>
        </p:sp>
        <p:sp>
          <p:nvSpPr>
            <p:cNvPr id="138" name="Rounded Rectangle 137"/>
            <p:cNvSpPr/>
            <p:nvPr/>
          </p:nvSpPr>
          <p:spPr>
            <a:xfrm>
              <a:off x="8608428" y="4632390"/>
              <a:ext cx="390542" cy="159679"/>
            </a:xfrm>
            <a:prstGeom prst="roundRect">
              <a:avLst/>
            </a:prstGeom>
            <a:ln/>
          </p:spPr>
          <p:style>
            <a:lnRef idx="2">
              <a:schemeClr val="accent5">
                <a:shade val="50000"/>
              </a:schemeClr>
            </a:lnRef>
            <a:fillRef idx="1">
              <a:schemeClr val="accent5"/>
            </a:fillRef>
            <a:effectRef idx="0">
              <a:schemeClr val="accent5"/>
            </a:effectRef>
            <a:fontRef idx="minor">
              <a:schemeClr val="lt1"/>
            </a:fontRef>
          </p:style>
          <p:txBody>
            <a:bodyPr lIns="91394" tIns="45697" rIns="91394" bIns="45697" rtlCol="0" anchor="ctr"/>
            <a:lstStyle/>
            <a:p>
              <a:pPr defTabSz="913892"/>
              <a:r>
                <a:rPr lang="en-US" sz="700" kern="0" dirty="0" err="1">
                  <a:solidFill>
                    <a:srgbClr val="FFFFFF"/>
                  </a:solidFill>
                  <a:latin typeface="Arial"/>
                  <a:sym typeface="Arial"/>
                  <a:rtl val="0"/>
                </a:rPr>
                <a:t>VNF</a:t>
              </a:r>
              <a:endParaRPr lang="en-US" sz="700" kern="0" dirty="0">
                <a:solidFill>
                  <a:srgbClr val="FFFFFF"/>
                </a:solidFill>
                <a:latin typeface="Arial"/>
                <a:sym typeface="Arial"/>
                <a:rtl val="0"/>
              </a:endParaRPr>
            </a:p>
          </p:txBody>
        </p:sp>
        <p:sp>
          <p:nvSpPr>
            <p:cNvPr id="139" name="Rounded Rectangle 138"/>
            <p:cNvSpPr/>
            <p:nvPr/>
          </p:nvSpPr>
          <p:spPr>
            <a:xfrm>
              <a:off x="5893383" y="4614969"/>
              <a:ext cx="390542" cy="164579"/>
            </a:xfrm>
            <a:prstGeom prst="roundRect">
              <a:avLst/>
            </a:prstGeom>
            <a:ln/>
          </p:spPr>
          <p:style>
            <a:lnRef idx="2">
              <a:schemeClr val="accent5">
                <a:shade val="50000"/>
              </a:schemeClr>
            </a:lnRef>
            <a:fillRef idx="1">
              <a:schemeClr val="accent5"/>
            </a:fillRef>
            <a:effectRef idx="0">
              <a:schemeClr val="accent5"/>
            </a:effectRef>
            <a:fontRef idx="minor">
              <a:schemeClr val="lt1"/>
            </a:fontRef>
          </p:style>
          <p:txBody>
            <a:bodyPr lIns="91394" tIns="45697" rIns="91394" bIns="45697" rtlCol="0" anchor="ctr"/>
            <a:lstStyle/>
            <a:p>
              <a:pPr defTabSz="913892"/>
              <a:r>
                <a:rPr lang="en-US" sz="700" kern="0" dirty="0" err="1">
                  <a:solidFill>
                    <a:srgbClr val="FFFFFF"/>
                  </a:solidFill>
                  <a:latin typeface="Arial"/>
                  <a:sym typeface="Arial"/>
                  <a:rtl val="0"/>
                </a:rPr>
                <a:t>VNF</a:t>
              </a:r>
              <a:endParaRPr lang="en-US" sz="700" kern="0" dirty="0">
                <a:solidFill>
                  <a:srgbClr val="FFFFFF"/>
                </a:solidFill>
                <a:latin typeface="Arial"/>
                <a:sym typeface="Arial"/>
                <a:rtl val="0"/>
              </a:endParaRPr>
            </a:p>
          </p:txBody>
        </p:sp>
        <p:sp>
          <p:nvSpPr>
            <p:cNvPr id="140" name="Rounded Rectangle 139"/>
            <p:cNvSpPr/>
            <p:nvPr/>
          </p:nvSpPr>
          <p:spPr>
            <a:xfrm>
              <a:off x="6886616" y="4845806"/>
              <a:ext cx="390542" cy="192952"/>
            </a:xfrm>
            <a:prstGeom prst="roundRect">
              <a:avLst/>
            </a:prstGeom>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91394" tIns="45697" rIns="91394" bIns="45697" rtlCol="0" anchor="ctr"/>
            <a:lstStyle/>
            <a:p>
              <a:pPr defTabSz="913892"/>
              <a:r>
                <a:rPr lang="en-US" sz="700" kern="0" dirty="0" err="1">
                  <a:solidFill>
                    <a:prstClr val="black">
                      <a:lumMod val="50000"/>
                      <a:lumOff val="50000"/>
                    </a:prstClr>
                  </a:solidFill>
                  <a:latin typeface="Arial"/>
                  <a:sym typeface="Arial"/>
                  <a:rtl val="0"/>
                </a:rPr>
                <a:t>VNF</a:t>
              </a:r>
              <a:endParaRPr lang="en-US" sz="700" kern="0" dirty="0">
                <a:solidFill>
                  <a:prstClr val="black">
                    <a:lumMod val="50000"/>
                    <a:lumOff val="50000"/>
                  </a:prstClr>
                </a:solidFill>
                <a:latin typeface="Arial"/>
                <a:sym typeface="Arial"/>
                <a:rtl val="0"/>
              </a:endParaRPr>
            </a:p>
          </p:txBody>
        </p:sp>
        <p:sp>
          <p:nvSpPr>
            <p:cNvPr id="141" name="Rounded Rectangle 140"/>
            <p:cNvSpPr/>
            <p:nvPr/>
          </p:nvSpPr>
          <p:spPr>
            <a:xfrm>
              <a:off x="7705034" y="4873084"/>
              <a:ext cx="390542" cy="182384"/>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lIns="91394" tIns="45697" rIns="91394" bIns="45697" rtlCol="0" anchor="ctr"/>
            <a:lstStyle/>
            <a:p>
              <a:pPr defTabSz="913892"/>
              <a:r>
                <a:rPr lang="en-US" sz="700" kern="0" dirty="0" err="1">
                  <a:solidFill>
                    <a:srgbClr val="FFFFFF"/>
                  </a:solidFill>
                  <a:latin typeface="Arial"/>
                  <a:sym typeface="Arial"/>
                  <a:rtl val="0"/>
                </a:rPr>
                <a:t>VNF</a:t>
              </a:r>
              <a:endParaRPr lang="en-US" sz="700" kern="0" dirty="0">
                <a:solidFill>
                  <a:srgbClr val="FFFFFF"/>
                </a:solidFill>
                <a:latin typeface="Arial"/>
                <a:sym typeface="Arial"/>
                <a:rtl val="0"/>
              </a:endParaRPr>
            </a:p>
          </p:txBody>
        </p:sp>
        <p:sp>
          <p:nvSpPr>
            <p:cNvPr id="142" name="Rounded Rectangle 141"/>
            <p:cNvSpPr/>
            <p:nvPr/>
          </p:nvSpPr>
          <p:spPr>
            <a:xfrm>
              <a:off x="8608428" y="4862688"/>
              <a:ext cx="390542" cy="174306"/>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lIns="91394" tIns="45697" rIns="91394" bIns="45697" rtlCol="0" anchor="ctr"/>
            <a:lstStyle/>
            <a:p>
              <a:pPr defTabSz="913892"/>
              <a:r>
                <a:rPr lang="en-US" sz="700" kern="0" dirty="0" err="1">
                  <a:solidFill>
                    <a:srgbClr val="FFFFFF"/>
                  </a:solidFill>
                  <a:latin typeface="Arial"/>
                  <a:sym typeface="Arial"/>
                  <a:rtl val="0"/>
                </a:rPr>
                <a:t>VNF</a:t>
              </a:r>
              <a:endParaRPr lang="en-US" sz="700" kern="0" dirty="0">
                <a:solidFill>
                  <a:srgbClr val="FFFFFF"/>
                </a:solidFill>
                <a:latin typeface="Arial"/>
                <a:sym typeface="Arial"/>
                <a:rtl val="0"/>
              </a:endParaRPr>
            </a:p>
          </p:txBody>
        </p:sp>
        <p:sp>
          <p:nvSpPr>
            <p:cNvPr id="143" name="Rounded Rectangle 142"/>
            <p:cNvSpPr/>
            <p:nvPr/>
          </p:nvSpPr>
          <p:spPr>
            <a:xfrm>
              <a:off x="5886482" y="4876454"/>
              <a:ext cx="390542" cy="175218"/>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lIns="91394" tIns="45697" rIns="91394" bIns="45697" rtlCol="0" anchor="ctr"/>
            <a:lstStyle/>
            <a:p>
              <a:pPr defTabSz="913892"/>
              <a:r>
                <a:rPr lang="en-US" sz="700" kern="0" dirty="0" err="1">
                  <a:solidFill>
                    <a:srgbClr val="FFFFFF"/>
                  </a:solidFill>
                  <a:latin typeface="Arial"/>
                  <a:sym typeface="Arial"/>
                  <a:rtl val="0"/>
                </a:rPr>
                <a:t>VNF</a:t>
              </a:r>
              <a:endParaRPr lang="en-US" sz="700" kern="0" dirty="0">
                <a:solidFill>
                  <a:srgbClr val="FFFFFF"/>
                </a:solidFill>
                <a:latin typeface="Arial"/>
                <a:sym typeface="Arial"/>
                <a:rtl val="0"/>
              </a:endParaRPr>
            </a:p>
          </p:txBody>
        </p:sp>
        <p:sp>
          <p:nvSpPr>
            <p:cNvPr id="144" name="Rounded Rectangle 143"/>
            <p:cNvSpPr/>
            <p:nvPr/>
          </p:nvSpPr>
          <p:spPr>
            <a:xfrm>
              <a:off x="8601009" y="4381896"/>
              <a:ext cx="390542" cy="177737"/>
            </a:xfrm>
            <a:prstGeom prst="roundRect">
              <a:avLst/>
            </a:prstGeom>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lIns="91394" tIns="45697" rIns="91394" bIns="45697" rtlCol="0" anchor="ctr"/>
            <a:lstStyle/>
            <a:p>
              <a:pPr defTabSz="913892"/>
              <a:r>
                <a:rPr lang="en-US" sz="700" kern="0" dirty="0" err="1">
                  <a:solidFill>
                    <a:prstClr val="black">
                      <a:lumMod val="50000"/>
                      <a:lumOff val="50000"/>
                    </a:prstClr>
                  </a:solidFill>
                  <a:latin typeface="Arial"/>
                  <a:sym typeface="Arial"/>
                  <a:rtl val="0"/>
                </a:rPr>
                <a:t>VNF</a:t>
              </a:r>
              <a:endParaRPr lang="en-US" sz="700" kern="0" dirty="0">
                <a:solidFill>
                  <a:prstClr val="black">
                    <a:lumMod val="50000"/>
                    <a:lumOff val="50000"/>
                  </a:prstClr>
                </a:solidFill>
                <a:latin typeface="Arial"/>
                <a:sym typeface="Arial"/>
                <a:rtl val="0"/>
              </a:endParaRPr>
            </a:p>
          </p:txBody>
        </p:sp>
      </p:grpSp>
      <p:sp>
        <p:nvSpPr>
          <p:cNvPr id="145" name="Oval 144"/>
          <p:cNvSpPr/>
          <p:nvPr/>
        </p:nvSpPr>
        <p:spPr>
          <a:xfrm>
            <a:off x="4968831" y="4208269"/>
            <a:ext cx="442420" cy="159613"/>
          </a:xfrm>
          <a:prstGeom prst="ellipse">
            <a:avLst/>
          </a:prstGeom>
          <a:solidFill>
            <a:schemeClr val="accent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b="1">
                <a:solidFill>
                  <a:prstClr val="white"/>
                </a:solidFill>
                <a:latin typeface="Calibri"/>
              </a:rPr>
              <a:t>vSw</a:t>
            </a:r>
          </a:p>
        </p:txBody>
      </p:sp>
      <p:sp>
        <p:nvSpPr>
          <p:cNvPr id="146" name="Oval 145"/>
          <p:cNvSpPr/>
          <p:nvPr/>
        </p:nvSpPr>
        <p:spPr>
          <a:xfrm>
            <a:off x="5850152" y="4201379"/>
            <a:ext cx="442423" cy="159613"/>
          </a:xfrm>
          <a:prstGeom prst="ellipse">
            <a:avLst/>
          </a:prstGeom>
          <a:solidFill>
            <a:schemeClr val="accent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b="1">
                <a:solidFill>
                  <a:prstClr val="white"/>
                </a:solidFill>
                <a:latin typeface="Calibri"/>
              </a:rPr>
              <a:t>vSw</a:t>
            </a:r>
          </a:p>
        </p:txBody>
      </p:sp>
      <p:sp>
        <p:nvSpPr>
          <p:cNvPr id="147" name="Oval 146"/>
          <p:cNvSpPr/>
          <p:nvPr/>
        </p:nvSpPr>
        <p:spPr>
          <a:xfrm>
            <a:off x="6884328" y="4205019"/>
            <a:ext cx="442423" cy="159613"/>
          </a:xfrm>
          <a:prstGeom prst="ellipse">
            <a:avLst/>
          </a:prstGeom>
          <a:solidFill>
            <a:schemeClr val="accent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b="1">
                <a:solidFill>
                  <a:prstClr val="white"/>
                </a:solidFill>
                <a:latin typeface="Calibri"/>
              </a:rPr>
              <a:t>vSw</a:t>
            </a:r>
          </a:p>
        </p:txBody>
      </p:sp>
      <p:sp>
        <p:nvSpPr>
          <p:cNvPr id="148" name="Oval 147"/>
          <p:cNvSpPr/>
          <p:nvPr/>
        </p:nvSpPr>
        <p:spPr>
          <a:xfrm>
            <a:off x="7689534" y="4205019"/>
            <a:ext cx="442423" cy="159613"/>
          </a:xfrm>
          <a:prstGeom prst="ellipse">
            <a:avLst/>
          </a:prstGeom>
          <a:solidFill>
            <a:schemeClr val="accent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b="1">
                <a:solidFill>
                  <a:prstClr val="white"/>
                </a:solidFill>
                <a:latin typeface="Calibri"/>
              </a:rPr>
              <a:t>vSw</a:t>
            </a:r>
          </a:p>
        </p:txBody>
      </p:sp>
      <p:sp>
        <p:nvSpPr>
          <p:cNvPr id="149" name="Oval 148"/>
          <p:cNvSpPr/>
          <p:nvPr/>
        </p:nvSpPr>
        <p:spPr>
          <a:xfrm>
            <a:off x="8587958" y="4205019"/>
            <a:ext cx="442423" cy="159613"/>
          </a:xfrm>
          <a:prstGeom prst="ellipse">
            <a:avLst/>
          </a:prstGeom>
          <a:solidFill>
            <a:schemeClr val="accent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b="1">
                <a:solidFill>
                  <a:prstClr val="white"/>
                </a:solidFill>
                <a:latin typeface="Calibri"/>
              </a:rPr>
              <a:t>vSw</a:t>
            </a:r>
          </a:p>
        </p:txBody>
      </p:sp>
      <p:sp>
        <p:nvSpPr>
          <p:cNvPr id="156" name="Rectangle 155"/>
          <p:cNvSpPr/>
          <p:nvPr/>
        </p:nvSpPr>
        <p:spPr>
          <a:xfrm>
            <a:off x="4168253" y="4208286"/>
            <a:ext cx="512395" cy="756901"/>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329" tIns="45665" rIns="91329" bIns="45665" rtlCol="0" anchor="ctr"/>
          <a:lstStyle/>
          <a:p>
            <a:pPr algn="ctr" defTabSz="913892"/>
            <a:r>
              <a:rPr lang="en-US" sz="1200" b="1" kern="0" dirty="0">
                <a:solidFill>
                  <a:srgbClr val="FFFFFF"/>
                </a:solidFill>
                <a:latin typeface="Calibri"/>
                <a:cs typeface="Calibri"/>
                <a:sym typeface="Arial"/>
                <a:rtl val="0"/>
              </a:rPr>
              <a:t>R,</a:t>
            </a:r>
          </a:p>
          <a:p>
            <a:pPr algn="ctr" defTabSz="913892"/>
            <a:r>
              <a:rPr lang="en-US" sz="1200" b="1" kern="0" dirty="0">
                <a:solidFill>
                  <a:srgbClr val="FFFFFF"/>
                </a:solidFill>
                <a:latin typeface="Calibri"/>
                <a:cs typeface="Calibri"/>
                <a:sym typeface="Arial"/>
                <a:rtl val="0"/>
              </a:rPr>
              <a:t>E,</a:t>
            </a:r>
          </a:p>
          <a:p>
            <a:pPr algn="ctr" defTabSz="913892"/>
            <a:r>
              <a:rPr lang="en-US" sz="1200" b="1" kern="0" dirty="0">
                <a:solidFill>
                  <a:srgbClr val="FFFFFF"/>
                </a:solidFill>
                <a:latin typeface="Calibri"/>
                <a:cs typeface="Calibri"/>
                <a:sym typeface="Arial"/>
                <a:rtl val="0"/>
              </a:rPr>
              <a:t>M</a:t>
            </a:r>
          </a:p>
          <a:p>
            <a:pPr algn="ctr" defTabSz="913892"/>
            <a:r>
              <a:rPr lang="en-US" sz="900" b="1" kern="0" dirty="0">
                <a:solidFill>
                  <a:srgbClr val="FFFFFF"/>
                </a:solidFill>
                <a:latin typeface="Calibri"/>
                <a:cs typeface="Calibri"/>
                <a:sym typeface="Arial"/>
                <a:rtl val="0"/>
              </a:rPr>
              <a:t>Access</a:t>
            </a:r>
          </a:p>
        </p:txBody>
      </p:sp>
      <p:sp>
        <p:nvSpPr>
          <p:cNvPr id="159" name="Title 1"/>
          <p:cNvSpPr txBox="1">
            <a:spLocks/>
          </p:cNvSpPr>
          <p:nvPr/>
        </p:nvSpPr>
        <p:spPr>
          <a:xfrm>
            <a:off x="0" y="1"/>
            <a:ext cx="9144000" cy="365786"/>
          </a:xfrm>
          <a:prstGeom prst="rect">
            <a:avLst/>
          </a:prstGeom>
        </p:spPr>
        <p:txBody>
          <a:bodyPr vert="horz" lIns="91390" tIns="45695" rIns="91390" bIns="45695" rtlCol="0" anchor="ctr">
            <a:noAutofit/>
          </a:bodyPr>
          <a:lstStyle>
            <a:lvl1pPr algn="ctr" defTabSz="456986" rtl="0" eaLnBrk="1" latinLnBrk="0" hangingPunct="1">
              <a:spcBef>
                <a:spcPct val="0"/>
              </a:spcBef>
              <a:buNone/>
              <a:defRPr sz="4400" kern="1200">
                <a:solidFill>
                  <a:schemeClr val="tx1"/>
                </a:solidFill>
                <a:latin typeface="+mj-lt"/>
                <a:ea typeface="+mj-ea"/>
                <a:cs typeface="+mj-cs"/>
              </a:defRPr>
            </a:lvl1pPr>
          </a:lstStyle>
          <a:p>
            <a:pPr defTabSz="456923">
              <a:defRPr/>
            </a:pPr>
            <a:r>
              <a:rPr lang="en-US" sz="2800" b="1" dirty="0" smtClean="0">
                <a:solidFill>
                  <a:srgbClr val="1F497D">
                    <a:lumMod val="60000"/>
                    <a:lumOff val="40000"/>
                  </a:srgbClr>
                </a:solidFill>
                <a:latin typeface="Calibri"/>
                <a:cs typeface="Arial"/>
              </a:rPr>
              <a:t>Thought Experiment  </a:t>
            </a:r>
            <a:r>
              <a:rPr lang="en-US" sz="2800" b="1" dirty="0" smtClean="0">
                <a:solidFill>
                  <a:srgbClr val="C0504D"/>
                </a:solidFill>
                <a:latin typeface="Calibri"/>
                <a:cs typeface="Arial"/>
              </a:rPr>
              <a:t>CORD</a:t>
            </a:r>
          </a:p>
        </p:txBody>
      </p:sp>
      <p:cxnSp>
        <p:nvCxnSpPr>
          <p:cNvPr id="160" name="Straight Connector 159"/>
          <p:cNvCxnSpPr/>
          <p:nvPr/>
        </p:nvCxnSpPr>
        <p:spPr>
          <a:xfrm>
            <a:off x="2413634" y="216707"/>
            <a:ext cx="3215601" cy="0"/>
          </a:xfrm>
          <a:prstGeom prst="line">
            <a:avLst/>
          </a:prstGeom>
          <a:ln>
            <a:solidFill>
              <a:srgbClr val="953735"/>
            </a:solidFill>
          </a:ln>
        </p:spPr>
        <p:style>
          <a:lnRef idx="2">
            <a:schemeClr val="accent1"/>
          </a:lnRef>
          <a:fillRef idx="0">
            <a:schemeClr val="accent1"/>
          </a:fillRef>
          <a:effectRef idx="1">
            <a:schemeClr val="accent1"/>
          </a:effectRef>
          <a:fontRef idx="minor">
            <a:schemeClr val="tx1"/>
          </a:fontRef>
        </p:style>
      </p:cxnSp>
      <p:sp>
        <p:nvSpPr>
          <p:cNvPr id="157" name="Trapezoid 156"/>
          <p:cNvSpPr/>
          <p:nvPr/>
        </p:nvSpPr>
        <p:spPr>
          <a:xfrm rot="16200000">
            <a:off x="-1594715" y="3206872"/>
            <a:ext cx="3754348" cy="405401"/>
          </a:xfrm>
          <a:prstGeom prst="trapezoid">
            <a:avLst>
              <a:gd name="adj" fmla="val 21392"/>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solidFill>
                  <a:srgbClr val="FFFFFF"/>
                </a:solidFill>
                <a:latin typeface="Calibri"/>
              </a:rPr>
              <a:t>Access Adaptation Layer</a:t>
            </a:r>
          </a:p>
        </p:txBody>
      </p:sp>
      <p:sp>
        <p:nvSpPr>
          <p:cNvPr id="158" name="Trapezoid 157"/>
          <p:cNvSpPr/>
          <p:nvPr/>
        </p:nvSpPr>
        <p:spPr>
          <a:xfrm rot="5400000">
            <a:off x="1444238" y="3115196"/>
            <a:ext cx="3761198" cy="537979"/>
          </a:xfrm>
          <a:prstGeom prst="trapezoid">
            <a:avLst>
              <a:gd name="adj" fmla="val 21392"/>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latin typeface="Calibri"/>
              </a:rPr>
              <a:t>WAN Adaptation Layer</a:t>
            </a:r>
          </a:p>
        </p:txBody>
      </p:sp>
      <p:sp>
        <p:nvSpPr>
          <p:cNvPr id="169" name="Rounded Rectangle 168"/>
          <p:cNvSpPr/>
          <p:nvPr/>
        </p:nvSpPr>
        <p:spPr>
          <a:xfrm>
            <a:off x="538154" y="4015860"/>
            <a:ext cx="2465559" cy="124890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solidFill>
                <a:prstClr val="white"/>
              </a:solidFill>
              <a:latin typeface="Calibri"/>
            </a:endParaRPr>
          </a:p>
        </p:txBody>
      </p:sp>
      <p:sp>
        <p:nvSpPr>
          <p:cNvPr id="170" name="Rounded Rectangle 169"/>
          <p:cNvSpPr/>
          <p:nvPr/>
        </p:nvSpPr>
        <p:spPr>
          <a:xfrm>
            <a:off x="538154" y="2678039"/>
            <a:ext cx="2465559" cy="127656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solidFill>
                <a:prstClr val="white"/>
              </a:solidFill>
              <a:latin typeface="Calibri"/>
            </a:endParaRPr>
          </a:p>
        </p:txBody>
      </p:sp>
      <p:sp>
        <p:nvSpPr>
          <p:cNvPr id="171" name="Rounded Rectangle 170"/>
          <p:cNvSpPr/>
          <p:nvPr/>
        </p:nvSpPr>
        <p:spPr>
          <a:xfrm>
            <a:off x="545317" y="1532378"/>
            <a:ext cx="2465559" cy="108518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solidFill>
                <a:prstClr val="white"/>
              </a:solidFill>
              <a:latin typeface="Calibri"/>
            </a:endParaRPr>
          </a:p>
        </p:txBody>
      </p:sp>
      <p:sp>
        <p:nvSpPr>
          <p:cNvPr id="172" name="Rounded Rectangle 171"/>
          <p:cNvSpPr/>
          <p:nvPr/>
        </p:nvSpPr>
        <p:spPr>
          <a:xfrm>
            <a:off x="51223" y="774123"/>
            <a:ext cx="3558937" cy="702796"/>
          </a:xfrm>
          <a:prstGeom prst="roundRect">
            <a:avLst/>
          </a:prstGeom>
          <a:solidFill>
            <a:schemeClr val="tx1">
              <a:lumMod val="50000"/>
              <a:lumOff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rgbClr val="FFFFFF"/>
                </a:solidFill>
                <a:latin typeface="Calibri"/>
              </a:rPr>
              <a:t>Service Creation </a:t>
            </a:r>
            <a:r>
              <a:rPr lang="en-US" b="1" dirty="0" err="1">
                <a:solidFill>
                  <a:srgbClr val="FFFFFF"/>
                </a:solidFill>
                <a:latin typeface="Calibri"/>
              </a:rPr>
              <a:t>Platfrom</a:t>
            </a:r>
            <a:endParaRPr lang="en-US" b="1">
              <a:solidFill>
                <a:srgbClr val="FFFFFF"/>
              </a:solidFill>
              <a:latin typeface="Calibri"/>
            </a:endParaRPr>
          </a:p>
          <a:p>
            <a:pPr algn="ctr"/>
            <a:endParaRPr lang="en-US" sz="100" b="1">
              <a:solidFill>
                <a:prstClr val="white"/>
              </a:solidFill>
              <a:latin typeface="Calibri"/>
            </a:endParaRPr>
          </a:p>
          <a:p>
            <a:pPr algn="ctr"/>
            <a:r>
              <a:rPr lang="en-US" sz="1300">
                <a:solidFill>
                  <a:prstClr val="white"/>
                </a:solidFill>
                <a:latin typeface="Calibri"/>
              </a:rPr>
              <a:t>-- Onboarding, Composition, </a:t>
            </a:r>
          </a:p>
          <a:p>
            <a:pPr algn="ctr"/>
            <a:r>
              <a:rPr lang="en-US" sz="1300">
                <a:solidFill>
                  <a:prstClr val="white"/>
                </a:solidFill>
                <a:latin typeface="Calibri"/>
              </a:rPr>
              <a:t>Orchestration, Analytics</a:t>
            </a:r>
          </a:p>
        </p:txBody>
      </p:sp>
      <p:sp>
        <p:nvSpPr>
          <p:cNvPr id="175" name="Up Arrow 174"/>
          <p:cNvSpPr/>
          <p:nvPr/>
        </p:nvSpPr>
        <p:spPr>
          <a:xfrm>
            <a:off x="2076837" y="527603"/>
            <a:ext cx="255660" cy="237878"/>
          </a:xfrm>
          <a:prstGeom prst="upArrow">
            <a:avLst/>
          </a:prstGeom>
          <a:solidFill>
            <a:srgbClr val="7F7F7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6" name="TextBox 175"/>
          <p:cNvSpPr txBox="1"/>
          <p:nvPr/>
        </p:nvSpPr>
        <p:spPr>
          <a:xfrm>
            <a:off x="2363857" y="514830"/>
            <a:ext cx="2750796" cy="276999"/>
          </a:xfrm>
          <a:prstGeom prst="rect">
            <a:avLst/>
          </a:prstGeom>
          <a:noFill/>
        </p:spPr>
        <p:txBody>
          <a:bodyPr wrap="square" rtlCol="0">
            <a:spAutoFit/>
          </a:bodyPr>
          <a:lstStyle/>
          <a:p>
            <a:r>
              <a:rPr lang="en-US" sz="1200">
                <a:solidFill>
                  <a:prstClr val="black"/>
                </a:solidFill>
                <a:latin typeface="Calibri"/>
              </a:rPr>
              <a:t>Services APIs for Operators &amp; Customers</a:t>
            </a:r>
          </a:p>
        </p:txBody>
      </p:sp>
      <p:sp>
        <p:nvSpPr>
          <p:cNvPr id="177" name="TextBox 176"/>
          <p:cNvSpPr txBox="1"/>
          <p:nvPr/>
        </p:nvSpPr>
        <p:spPr>
          <a:xfrm>
            <a:off x="699637" y="1525530"/>
            <a:ext cx="2363346" cy="1046440"/>
          </a:xfrm>
          <a:prstGeom prst="rect">
            <a:avLst/>
          </a:prstGeom>
          <a:noFill/>
          <a:ln>
            <a:noFill/>
          </a:ln>
        </p:spPr>
        <p:txBody>
          <a:bodyPr wrap="square" rtlCol="0">
            <a:spAutoFit/>
          </a:bodyPr>
          <a:lstStyle/>
          <a:p>
            <a:r>
              <a:rPr lang="en-US" sz="1600" b="1">
                <a:solidFill>
                  <a:srgbClr val="FFFFFF"/>
                </a:solidFill>
                <a:latin typeface="Calibri"/>
              </a:rPr>
              <a:t>Control Plane Services</a:t>
            </a:r>
          </a:p>
          <a:p>
            <a:endParaRPr lang="en-US" sz="400" b="1">
              <a:solidFill>
                <a:srgbClr val="FFFFFF"/>
              </a:solidFill>
              <a:latin typeface="Calibri"/>
            </a:endParaRPr>
          </a:p>
          <a:p>
            <a:r>
              <a:rPr lang="en-US" sz="1400">
                <a:solidFill>
                  <a:srgbClr val="FFFFFF"/>
                </a:solidFill>
                <a:latin typeface="Calibri"/>
              </a:rPr>
              <a:t> -- Authentication</a:t>
            </a:r>
          </a:p>
          <a:p>
            <a:r>
              <a:rPr lang="en-US" sz="1400">
                <a:solidFill>
                  <a:srgbClr val="FFFFFF"/>
                </a:solidFill>
                <a:latin typeface="Calibri"/>
              </a:rPr>
              <a:t> -- Per subscriber policies</a:t>
            </a:r>
          </a:p>
          <a:p>
            <a:r>
              <a:rPr lang="en-US" sz="1400">
                <a:solidFill>
                  <a:srgbClr val="FFFFFF"/>
                </a:solidFill>
                <a:latin typeface="Calibri"/>
              </a:rPr>
              <a:t> -- Plumbing control</a:t>
            </a:r>
          </a:p>
        </p:txBody>
      </p:sp>
      <p:sp>
        <p:nvSpPr>
          <p:cNvPr id="178" name="TextBox 177"/>
          <p:cNvSpPr txBox="1"/>
          <p:nvPr/>
        </p:nvSpPr>
        <p:spPr>
          <a:xfrm>
            <a:off x="693050" y="2732646"/>
            <a:ext cx="2046687" cy="1046440"/>
          </a:xfrm>
          <a:prstGeom prst="rect">
            <a:avLst/>
          </a:prstGeom>
          <a:noFill/>
          <a:ln>
            <a:noFill/>
          </a:ln>
        </p:spPr>
        <p:txBody>
          <a:bodyPr wrap="square" rtlCol="0">
            <a:spAutoFit/>
          </a:bodyPr>
          <a:lstStyle/>
          <a:p>
            <a:r>
              <a:rPr lang="en-US" sz="1600" b="1">
                <a:solidFill>
                  <a:srgbClr val="FFFFFF"/>
                </a:solidFill>
                <a:latin typeface="Calibri"/>
              </a:rPr>
              <a:t>Data Plane Plumbing</a:t>
            </a:r>
          </a:p>
          <a:p>
            <a:endParaRPr lang="en-US" sz="400" b="1">
              <a:solidFill>
                <a:srgbClr val="FFFFFF"/>
              </a:solidFill>
              <a:latin typeface="Calibri"/>
            </a:endParaRPr>
          </a:p>
          <a:p>
            <a:r>
              <a:rPr lang="en-US" sz="1400">
                <a:solidFill>
                  <a:srgbClr val="FFFFFF"/>
                </a:solidFill>
                <a:latin typeface="Calibri"/>
              </a:rPr>
              <a:t> -- Switching, Routing</a:t>
            </a:r>
          </a:p>
          <a:p>
            <a:r>
              <a:rPr lang="en-US" sz="1400">
                <a:solidFill>
                  <a:srgbClr val="FFFFFF"/>
                </a:solidFill>
                <a:latin typeface="Calibri"/>
              </a:rPr>
              <a:t> -- Virtualization, Encaps</a:t>
            </a:r>
          </a:p>
          <a:p>
            <a:r>
              <a:rPr lang="en-US" sz="1400">
                <a:solidFill>
                  <a:srgbClr val="FFFFFF"/>
                </a:solidFill>
                <a:latin typeface="Calibri"/>
              </a:rPr>
              <a:t> -- Service Chains</a:t>
            </a:r>
          </a:p>
        </p:txBody>
      </p:sp>
      <p:sp>
        <p:nvSpPr>
          <p:cNvPr id="179" name="TextBox 178"/>
          <p:cNvSpPr txBox="1"/>
          <p:nvPr/>
        </p:nvSpPr>
        <p:spPr>
          <a:xfrm>
            <a:off x="692517" y="4061199"/>
            <a:ext cx="2104297" cy="1046440"/>
          </a:xfrm>
          <a:prstGeom prst="rect">
            <a:avLst/>
          </a:prstGeom>
          <a:noFill/>
          <a:ln>
            <a:noFill/>
          </a:ln>
        </p:spPr>
        <p:txBody>
          <a:bodyPr wrap="square" rtlCol="0">
            <a:spAutoFit/>
          </a:bodyPr>
          <a:lstStyle/>
          <a:p>
            <a:r>
              <a:rPr lang="en-US" sz="1600" b="1">
                <a:solidFill>
                  <a:srgbClr val="FFFFFF"/>
                </a:solidFill>
                <a:latin typeface="Calibri"/>
              </a:rPr>
              <a:t>Data Plane Services</a:t>
            </a:r>
          </a:p>
          <a:p>
            <a:endParaRPr lang="en-US" sz="400" b="1">
              <a:solidFill>
                <a:srgbClr val="FFFFFF"/>
              </a:solidFill>
              <a:latin typeface="Calibri"/>
            </a:endParaRPr>
          </a:p>
          <a:p>
            <a:r>
              <a:rPr lang="en-US" sz="1400">
                <a:solidFill>
                  <a:srgbClr val="FFFFFF"/>
                </a:solidFill>
                <a:latin typeface="Calibri"/>
              </a:rPr>
              <a:t> -- Spl. Fn: DPI, NAT, IDS</a:t>
            </a:r>
          </a:p>
          <a:p>
            <a:r>
              <a:rPr lang="en-US" sz="1400">
                <a:solidFill>
                  <a:srgbClr val="FFFFFF"/>
                </a:solidFill>
                <a:latin typeface="Calibri"/>
              </a:rPr>
              <a:t> -- Policy Enforcement: FW</a:t>
            </a:r>
          </a:p>
          <a:p>
            <a:r>
              <a:rPr lang="en-US" sz="1400">
                <a:solidFill>
                  <a:srgbClr val="FFFFFF"/>
                </a:solidFill>
                <a:latin typeface="Calibri"/>
              </a:rPr>
              <a:t> -- Opt.: CDN, WanX</a:t>
            </a:r>
          </a:p>
        </p:txBody>
      </p:sp>
    </p:spTree>
    <p:extLst>
      <p:ext uri="{BB962C8B-B14F-4D97-AF65-F5344CB8AC3E}">
        <p14:creationId xmlns:p14="http://schemas.microsoft.com/office/powerpoint/2010/main" val="38928405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500"/>
                                        <p:tgtEl>
                                          <p:spTgt spid="6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500"/>
                                        <p:tgtEl>
                                          <p:spTgt spid="5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fade">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2"/>
                                        </p:tgtEl>
                                        <p:attrNameLst>
                                          <p:attrName>style.visibility</p:attrName>
                                        </p:attrNameLst>
                                      </p:cBhvr>
                                      <p:to>
                                        <p:strVal val="visible"/>
                                      </p:to>
                                    </p:set>
                                    <p:animEffect transition="in" filter="fade">
                                      <p:cBhvr>
                                        <p:cTn id="26" dur="500"/>
                                        <p:tgtEl>
                                          <p:spTgt spid="72"/>
                                        </p:tgtEl>
                                      </p:cBhvr>
                                    </p:animEffect>
                                  </p:childTnLst>
                                </p:cTn>
                              </p:par>
                              <p:par>
                                <p:cTn id="27" presetID="10" presetClass="entr" presetSubtype="0" fill="hold" nodeType="withEffect">
                                  <p:stCondLst>
                                    <p:cond delay="0"/>
                                  </p:stCondLst>
                                  <p:childTnLst>
                                    <p:set>
                                      <p:cBhvr>
                                        <p:cTn id="28" dur="1" fill="hold">
                                          <p:stCondLst>
                                            <p:cond delay="0"/>
                                          </p:stCondLst>
                                        </p:cTn>
                                        <p:tgtEl>
                                          <p:spTgt spid="154"/>
                                        </p:tgtEl>
                                        <p:attrNameLst>
                                          <p:attrName>style.visibility</p:attrName>
                                        </p:attrNameLst>
                                      </p:cBhvr>
                                      <p:to>
                                        <p:strVal val="visible"/>
                                      </p:to>
                                    </p:set>
                                    <p:animEffect transition="in" filter="fade">
                                      <p:cBhvr>
                                        <p:cTn id="29" dur="500"/>
                                        <p:tgtEl>
                                          <p:spTgt spid="154"/>
                                        </p:tgtEl>
                                      </p:cBhvr>
                                    </p:animEffect>
                                  </p:childTnLst>
                                </p:cTn>
                              </p:par>
                              <p:par>
                                <p:cTn id="30" presetID="10" presetClass="entr" presetSubtype="0" fill="hold" nodeType="withEffect">
                                  <p:stCondLst>
                                    <p:cond delay="0"/>
                                  </p:stCondLst>
                                  <p:childTnLst>
                                    <p:set>
                                      <p:cBhvr>
                                        <p:cTn id="31" dur="1" fill="hold">
                                          <p:stCondLst>
                                            <p:cond delay="0"/>
                                          </p:stCondLst>
                                        </p:cTn>
                                        <p:tgtEl>
                                          <p:spTgt spid="151"/>
                                        </p:tgtEl>
                                        <p:attrNameLst>
                                          <p:attrName>style.visibility</p:attrName>
                                        </p:attrNameLst>
                                      </p:cBhvr>
                                      <p:to>
                                        <p:strVal val="visible"/>
                                      </p:to>
                                    </p:set>
                                    <p:animEffect transition="in" filter="fade">
                                      <p:cBhvr>
                                        <p:cTn id="32" dur="500"/>
                                        <p:tgtEl>
                                          <p:spTgt spid="151"/>
                                        </p:tgtEl>
                                      </p:cBhvr>
                                    </p:animEffect>
                                  </p:childTnLst>
                                </p:cTn>
                              </p:par>
                              <p:par>
                                <p:cTn id="33" presetID="10" presetClass="entr" presetSubtype="0" fill="hold" nodeType="withEffect">
                                  <p:stCondLst>
                                    <p:cond delay="0"/>
                                  </p:stCondLst>
                                  <p:childTnLst>
                                    <p:set>
                                      <p:cBhvr>
                                        <p:cTn id="34" dur="1" fill="hold">
                                          <p:stCondLst>
                                            <p:cond delay="0"/>
                                          </p:stCondLst>
                                        </p:cTn>
                                        <p:tgtEl>
                                          <p:spTgt spid="150"/>
                                        </p:tgtEl>
                                        <p:attrNameLst>
                                          <p:attrName>style.visibility</p:attrName>
                                        </p:attrNameLst>
                                      </p:cBhvr>
                                      <p:to>
                                        <p:strVal val="visible"/>
                                      </p:to>
                                    </p:set>
                                    <p:animEffect transition="in" filter="fade">
                                      <p:cBhvr>
                                        <p:cTn id="35" dur="500"/>
                                        <p:tgtEl>
                                          <p:spTgt spid="150"/>
                                        </p:tgtEl>
                                      </p:cBhvr>
                                    </p:animEffect>
                                  </p:childTnLst>
                                </p:cTn>
                              </p:par>
                              <p:par>
                                <p:cTn id="36" presetID="10" presetClass="entr" presetSubtype="0" fill="hold" nodeType="withEffect">
                                  <p:stCondLst>
                                    <p:cond delay="0"/>
                                  </p:stCondLst>
                                  <p:childTnLst>
                                    <p:set>
                                      <p:cBhvr>
                                        <p:cTn id="37" dur="1" fill="hold">
                                          <p:stCondLst>
                                            <p:cond delay="0"/>
                                          </p:stCondLst>
                                        </p:cTn>
                                        <p:tgtEl>
                                          <p:spTgt spid="155"/>
                                        </p:tgtEl>
                                        <p:attrNameLst>
                                          <p:attrName>style.visibility</p:attrName>
                                        </p:attrNameLst>
                                      </p:cBhvr>
                                      <p:to>
                                        <p:strVal val="visible"/>
                                      </p:to>
                                    </p:set>
                                    <p:animEffect transition="in" filter="fade">
                                      <p:cBhvr>
                                        <p:cTn id="38" dur="500"/>
                                        <p:tgtEl>
                                          <p:spTgt spid="155"/>
                                        </p:tgtEl>
                                      </p:cBhvr>
                                    </p:animEffect>
                                  </p:childTnLst>
                                </p:cTn>
                              </p:par>
                              <p:par>
                                <p:cTn id="39" presetID="10" presetClass="entr" presetSubtype="0" fill="hold" nodeType="withEffect">
                                  <p:stCondLst>
                                    <p:cond delay="0"/>
                                  </p:stCondLst>
                                  <p:childTnLst>
                                    <p:set>
                                      <p:cBhvr>
                                        <p:cTn id="40" dur="1" fill="hold">
                                          <p:stCondLst>
                                            <p:cond delay="0"/>
                                          </p:stCondLst>
                                        </p:cTn>
                                        <p:tgtEl>
                                          <p:spTgt spid="153"/>
                                        </p:tgtEl>
                                        <p:attrNameLst>
                                          <p:attrName>style.visibility</p:attrName>
                                        </p:attrNameLst>
                                      </p:cBhvr>
                                      <p:to>
                                        <p:strVal val="visible"/>
                                      </p:to>
                                    </p:set>
                                    <p:animEffect transition="in" filter="fade">
                                      <p:cBhvr>
                                        <p:cTn id="41" dur="500"/>
                                        <p:tgtEl>
                                          <p:spTgt spid="153"/>
                                        </p:tgtEl>
                                      </p:cBhvr>
                                    </p:animEffect>
                                  </p:childTnLst>
                                </p:cTn>
                              </p:par>
                              <p:par>
                                <p:cTn id="42" presetID="10" presetClass="entr" presetSubtype="0" fill="hold" nodeType="withEffect">
                                  <p:stCondLst>
                                    <p:cond delay="0"/>
                                  </p:stCondLst>
                                  <p:childTnLst>
                                    <p:set>
                                      <p:cBhvr>
                                        <p:cTn id="43" dur="1" fill="hold">
                                          <p:stCondLst>
                                            <p:cond delay="0"/>
                                          </p:stCondLst>
                                        </p:cTn>
                                        <p:tgtEl>
                                          <p:spTgt spid="152"/>
                                        </p:tgtEl>
                                        <p:attrNameLst>
                                          <p:attrName>style.visibility</p:attrName>
                                        </p:attrNameLst>
                                      </p:cBhvr>
                                      <p:to>
                                        <p:strVal val="visible"/>
                                      </p:to>
                                    </p:set>
                                    <p:animEffect transition="in" filter="fade">
                                      <p:cBhvr>
                                        <p:cTn id="44" dur="500"/>
                                        <p:tgtEl>
                                          <p:spTgt spid="15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9"/>
                                        </p:tgtEl>
                                        <p:attrNameLst>
                                          <p:attrName>style.visibility</p:attrName>
                                        </p:attrNameLst>
                                      </p:cBhvr>
                                      <p:to>
                                        <p:strVal val="visible"/>
                                      </p:to>
                                    </p:set>
                                    <p:animEffect transition="in" filter="fade">
                                      <p:cBhvr>
                                        <p:cTn id="47" dur="500"/>
                                        <p:tgtEl>
                                          <p:spTgt spid="14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48"/>
                                        </p:tgtEl>
                                        <p:attrNameLst>
                                          <p:attrName>style.visibility</p:attrName>
                                        </p:attrNameLst>
                                      </p:cBhvr>
                                      <p:to>
                                        <p:strVal val="visible"/>
                                      </p:to>
                                    </p:set>
                                    <p:animEffect transition="in" filter="fade">
                                      <p:cBhvr>
                                        <p:cTn id="50" dur="500"/>
                                        <p:tgtEl>
                                          <p:spTgt spid="14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7"/>
                                        </p:tgtEl>
                                        <p:attrNameLst>
                                          <p:attrName>style.visibility</p:attrName>
                                        </p:attrNameLst>
                                      </p:cBhvr>
                                      <p:to>
                                        <p:strVal val="visible"/>
                                      </p:to>
                                    </p:set>
                                    <p:animEffect transition="in" filter="fade">
                                      <p:cBhvr>
                                        <p:cTn id="53" dur="500"/>
                                        <p:tgtEl>
                                          <p:spTgt spid="14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46"/>
                                        </p:tgtEl>
                                        <p:attrNameLst>
                                          <p:attrName>style.visibility</p:attrName>
                                        </p:attrNameLst>
                                      </p:cBhvr>
                                      <p:to>
                                        <p:strVal val="visible"/>
                                      </p:to>
                                    </p:set>
                                    <p:animEffect transition="in" filter="fade">
                                      <p:cBhvr>
                                        <p:cTn id="56" dur="500"/>
                                        <p:tgtEl>
                                          <p:spTgt spid="14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45"/>
                                        </p:tgtEl>
                                        <p:attrNameLst>
                                          <p:attrName>style.visibility</p:attrName>
                                        </p:attrNameLst>
                                      </p:cBhvr>
                                      <p:to>
                                        <p:strVal val="visible"/>
                                      </p:to>
                                    </p:set>
                                    <p:animEffect transition="in" filter="fade">
                                      <p:cBhvr>
                                        <p:cTn id="59" dur="500"/>
                                        <p:tgtEl>
                                          <p:spTgt spid="145"/>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fade">
                                      <p:cBhvr>
                                        <p:cTn id="64" dur="500"/>
                                        <p:tgtEl>
                                          <p:spTgt spid="3"/>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56"/>
                                        </p:tgtEl>
                                        <p:attrNameLst>
                                          <p:attrName>style.visibility</p:attrName>
                                        </p:attrNameLst>
                                      </p:cBhvr>
                                      <p:to>
                                        <p:strVal val="visible"/>
                                      </p:to>
                                    </p:set>
                                    <p:animEffect transition="in" filter="fade">
                                      <p:cBhvr>
                                        <p:cTn id="69" dur="500"/>
                                        <p:tgtEl>
                                          <p:spTgt spid="15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fade">
                                      <p:cBhvr>
                                        <p:cTn id="72" dur="500"/>
                                        <p:tgtEl>
                                          <p:spTgt spid="55"/>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fade">
                                      <p:cBhvr>
                                        <p:cTn id="7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5" grpId="0" animBg="1"/>
      <p:bldP spid="56" grpId="0" animBg="1"/>
      <p:bldP spid="57" grpId="0" animBg="1"/>
      <p:bldP spid="60" grpId="0" animBg="1"/>
      <p:bldP spid="65" grpId="0" animBg="1"/>
      <p:bldP spid="145" grpId="0" animBg="1"/>
      <p:bldP spid="146" grpId="0" animBg="1"/>
      <p:bldP spid="147" grpId="0" animBg="1"/>
      <p:bldP spid="148" grpId="0" animBg="1"/>
      <p:bldP spid="149" grpId="0" animBg="1"/>
      <p:bldP spid="15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765133" y="900381"/>
            <a:ext cx="2912374" cy="2653741"/>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800" dirty="0" smtClean="0">
                <a:solidFill>
                  <a:prstClr val="black"/>
                </a:solidFill>
                <a:latin typeface="Calibri"/>
              </a:rPr>
              <a:t>Central Office</a:t>
            </a:r>
            <a:endParaRPr lang="en-US" sz="2000" dirty="0">
              <a:solidFill>
                <a:prstClr val="black"/>
              </a:solidFill>
              <a:latin typeface="Calibri"/>
            </a:endParaRPr>
          </a:p>
          <a:p>
            <a:pPr algn="ctr"/>
            <a:endParaRPr lang="en-US" sz="2000" dirty="0">
              <a:solidFill>
                <a:prstClr val="black"/>
              </a:solidFill>
              <a:latin typeface="Calibri"/>
            </a:endParaRPr>
          </a:p>
          <a:p>
            <a:pPr algn="ctr"/>
            <a:r>
              <a:rPr lang="en-US" dirty="0" smtClean="0">
                <a:solidFill>
                  <a:prstClr val="black"/>
                </a:solidFill>
                <a:latin typeface="Calibri"/>
              </a:rPr>
              <a:t>Proprietary Access Devices &amp; Archaic Operations at the Network Edge</a:t>
            </a:r>
            <a:endParaRPr lang="en-US" dirty="0">
              <a:solidFill>
                <a:prstClr val="black"/>
              </a:solidFill>
              <a:latin typeface="Calibri"/>
            </a:endParaRPr>
          </a:p>
        </p:txBody>
      </p:sp>
      <p:sp>
        <p:nvSpPr>
          <p:cNvPr id="6" name="Oval 5"/>
          <p:cNvSpPr/>
          <p:nvPr/>
        </p:nvSpPr>
        <p:spPr>
          <a:xfrm>
            <a:off x="5592101" y="900363"/>
            <a:ext cx="2720215" cy="265374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dirty="0" smtClean="0">
                <a:solidFill>
                  <a:prstClr val="black"/>
                </a:solidFill>
                <a:latin typeface="Calibri"/>
              </a:rPr>
              <a:t>Data Center</a:t>
            </a:r>
          </a:p>
          <a:p>
            <a:pPr algn="ctr"/>
            <a:endParaRPr lang="en-US" sz="2000" dirty="0">
              <a:solidFill>
                <a:prstClr val="black"/>
              </a:solidFill>
              <a:latin typeface="Calibri"/>
            </a:endParaRPr>
          </a:p>
          <a:p>
            <a:pPr algn="ctr"/>
            <a:endParaRPr lang="en-US" sz="2000" dirty="0">
              <a:solidFill>
                <a:prstClr val="black"/>
              </a:solidFill>
              <a:latin typeface="Calibri"/>
            </a:endParaRPr>
          </a:p>
          <a:p>
            <a:pPr algn="ctr"/>
            <a:r>
              <a:rPr lang="en-US" dirty="0" smtClean="0">
                <a:solidFill>
                  <a:prstClr val="black"/>
                </a:solidFill>
                <a:latin typeface="Calibri"/>
              </a:rPr>
              <a:t>Commodity Hardware &amp; Agile Software</a:t>
            </a:r>
            <a:endParaRPr lang="en-US" dirty="0">
              <a:solidFill>
                <a:prstClr val="black"/>
              </a:solidFill>
              <a:latin typeface="Calibri"/>
            </a:endParaRPr>
          </a:p>
        </p:txBody>
      </p:sp>
      <p:sp>
        <p:nvSpPr>
          <p:cNvPr id="7" name="TextBox 6"/>
          <p:cNvSpPr txBox="1"/>
          <p:nvPr/>
        </p:nvSpPr>
        <p:spPr>
          <a:xfrm>
            <a:off x="5509736" y="3802908"/>
            <a:ext cx="2899652" cy="461665"/>
          </a:xfrm>
          <a:prstGeom prst="rect">
            <a:avLst/>
          </a:prstGeom>
          <a:noFill/>
        </p:spPr>
        <p:txBody>
          <a:bodyPr wrap="none" rtlCol="0">
            <a:spAutoFit/>
          </a:bodyPr>
          <a:lstStyle/>
          <a:p>
            <a:pPr algn="ctr"/>
            <a:r>
              <a:rPr lang="en-US" sz="2400" dirty="0" smtClean="0">
                <a:solidFill>
                  <a:prstClr val="black"/>
                </a:solidFill>
                <a:latin typeface="Calibri"/>
              </a:rPr>
              <a:t>Values Edge Presence</a:t>
            </a:r>
            <a:endParaRPr lang="en-US" sz="2400" dirty="0">
              <a:solidFill>
                <a:prstClr val="black"/>
              </a:solidFill>
              <a:latin typeface="Calibri"/>
            </a:endParaRPr>
          </a:p>
        </p:txBody>
      </p:sp>
      <p:sp>
        <p:nvSpPr>
          <p:cNvPr id="8" name="TextBox 7"/>
          <p:cNvSpPr txBox="1"/>
          <p:nvPr/>
        </p:nvSpPr>
        <p:spPr>
          <a:xfrm>
            <a:off x="403218" y="3783958"/>
            <a:ext cx="3663683" cy="461665"/>
          </a:xfrm>
          <a:prstGeom prst="rect">
            <a:avLst/>
          </a:prstGeom>
          <a:noFill/>
        </p:spPr>
        <p:txBody>
          <a:bodyPr wrap="none" rtlCol="0">
            <a:spAutoFit/>
          </a:bodyPr>
          <a:lstStyle/>
          <a:p>
            <a:pPr algn="ctr"/>
            <a:r>
              <a:rPr lang="en-US" sz="2400" dirty="0" smtClean="0">
                <a:solidFill>
                  <a:prstClr val="black"/>
                </a:solidFill>
                <a:latin typeface="Calibri"/>
              </a:rPr>
              <a:t>Values Commodity &amp; Agility</a:t>
            </a:r>
            <a:endParaRPr lang="en-US" sz="2400" dirty="0">
              <a:solidFill>
                <a:prstClr val="black"/>
              </a:solidFill>
              <a:latin typeface="Calibri"/>
            </a:endParaRPr>
          </a:p>
        </p:txBody>
      </p:sp>
      <p:sp>
        <p:nvSpPr>
          <p:cNvPr id="9" name="Right Arrow 8"/>
          <p:cNvSpPr/>
          <p:nvPr/>
        </p:nvSpPr>
        <p:spPr>
          <a:xfrm>
            <a:off x="1628515" y="4235030"/>
            <a:ext cx="1213016" cy="20214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10" name="Right Arrow 9"/>
          <p:cNvSpPr/>
          <p:nvPr/>
        </p:nvSpPr>
        <p:spPr>
          <a:xfrm rot="10800000">
            <a:off x="6353054" y="4216065"/>
            <a:ext cx="1213016" cy="202143"/>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prstClr val="white"/>
              </a:solidFill>
              <a:latin typeface="Calibri"/>
            </a:endParaRPr>
          </a:p>
        </p:txBody>
      </p:sp>
      <p:sp>
        <p:nvSpPr>
          <p:cNvPr id="11" name="Title 1"/>
          <p:cNvSpPr txBox="1">
            <a:spLocks/>
          </p:cNvSpPr>
          <p:nvPr/>
        </p:nvSpPr>
        <p:spPr>
          <a:xfrm>
            <a:off x="0" y="64212"/>
            <a:ext cx="9144000" cy="479778"/>
          </a:xfrm>
          <a:prstGeom prst="rect">
            <a:avLst/>
          </a:prstGeom>
        </p:spPr>
        <p:txBody>
          <a:bodyPr vert="horz" lIns="91390" tIns="45695" rIns="91390" bIns="45695" rtlCol="0" anchor="ctr">
            <a:noAutofit/>
          </a:bodyPr>
          <a:lstStyle>
            <a:lvl1pPr algn="ctr" defTabSz="456986" rtl="0" eaLnBrk="1" latinLnBrk="0" hangingPunct="1">
              <a:spcBef>
                <a:spcPct val="0"/>
              </a:spcBef>
              <a:buNone/>
              <a:defRPr sz="4400" kern="1200">
                <a:solidFill>
                  <a:schemeClr val="tx1"/>
                </a:solidFill>
                <a:latin typeface="+mj-lt"/>
                <a:ea typeface="+mj-ea"/>
                <a:cs typeface="+mj-cs"/>
              </a:defRPr>
            </a:lvl1pPr>
          </a:lstStyle>
          <a:p>
            <a:pPr defTabSz="456923">
              <a:defRPr/>
            </a:pPr>
            <a:r>
              <a:rPr lang="en-US" sz="3600" b="1" dirty="0" smtClean="0">
                <a:solidFill>
                  <a:srgbClr val="1F497D">
                    <a:lumMod val="60000"/>
                    <a:lumOff val="40000"/>
                  </a:srgbClr>
                </a:solidFill>
                <a:latin typeface="Calibri"/>
                <a:cs typeface="Arial"/>
              </a:rPr>
              <a:t>Today</a:t>
            </a:r>
          </a:p>
        </p:txBody>
      </p:sp>
      <p:sp>
        <p:nvSpPr>
          <p:cNvPr id="2" name="TextBox 1"/>
          <p:cNvSpPr txBox="1"/>
          <p:nvPr/>
        </p:nvSpPr>
        <p:spPr>
          <a:xfrm>
            <a:off x="5452469" y="4467090"/>
            <a:ext cx="3637047" cy="646331"/>
          </a:xfrm>
          <a:prstGeom prst="rect">
            <a:avLst/>
          </a:prstGeom>
          <a:noFill/>
        </p:spPr>
        <p:txBody>
          <a:bodyPr wrap="square" rtlCol="0">
            <a:spAutoFit/>
          </a:bodyPr>
          <a:lstStyle/>
          <a:p>
            <a:r>
              <a:rPr lang="en-US">
                <a:solidFill>
                  <a:prstClr val="black"/>
                </a:solidFill>
                <a:latin typeface="Calibri"/>
              </a:rPr>
              <a:t>IoT, self-driving cars, VR/AR, AI, NLP, 4kTV, connected-cars, smart-cities </a:t>
            </a:r>
          </a:p>
        </p:txBody>
      </p:sp>
      <p:sp>
        <p:nvSpPr>
          <p:cNvPr id="12" name="TextBox 11"/>
          <p:cNvSpPr txBox="1"/>
          <p:nvPr/>
        </p:nvSpPr>
        <p:spPr>
          <a:xfrm>
            <a:off x="5452469" y="5111771"/>
            <a:ext cx="3637047" cy="646331"/>
          </a:xfrm>
          <a:prstGeom prst="rect">
            <a:avLst/>
          </a:prstGeom>
          <a:noFill/>
        </p:spPr>
        <p:txBody>
          <a:bodyPr wrap="square" rtlCol="0">
            <a:spAutoFit/>
          </a:bodyPr>
          <a:lstStyle/>
          <a:p>
            <a:r>
              <a:rPr lang="en-US">
                <a:solidFill>
                  <a:prstClr val="black"/>
                </a:solidFill>
                <a:latin typeface="Calibri"/>
              </a:rPr>
              <a:t>Low latency, </a:t>
            </a:r>
            <a:r>
              <a:rPr lang="en-US">
                <a:solidFill>
                  <a:srgbClr val="4F81BD"/>
                </a:solidFill>
                <a:latin typeface="Calibri"/>
              </a:rPr>
              <a:t>edge computing</a:t>
            </a:r>
            <a:r>
              <a:rPr lang="en-US">
                <a:solidFill>
                  <a:prstClr val="black"/>
                </a:solidFill>
                <a:latin typeface="Calibri"/>
              </a:rPr>
              <a:t>, different traffic flows</a:t>
            </a:r>
          </a:p>
        </p:txBody>
      </p:sp>
      <p:sp>
        <p:nvSpPr>
          <p:cNvPr id="3" name="TextBox 2"/>
          <p:cNvSpPr txBox="1"/>
          <p:nvPr/>
        </p:nvSpPr>
        <p:spPr>
          <a:xfrm>
            <a:off x="4303059" y="4443840"/>
            <a:ext cx="1149394" cy="646331"/>
          </a:xfrm>
          <a:prstGeom prst="rect">
            <a:avLst/>
          </a:prstGeom>
          <a:noFill/>
        </p:spPr>
        <p:txBody>
          <a:bodyPr wrap="square" rtlCol="0">
            <a:spAutoFit/>
          </a:bodyPr>
          <a:lstStyle/>
          <a:p>
            <a:pPr algn="r"/>
            <a:r>
              <a:rPr lang="en-US" b="1">
                <a:solidFill>
                  <a:srgbClr val="C0504D"/>
                </a:solidFill>
                <a:latin typeface="Calibri"/>
              </a:rPr>
              <a:t>Next Gen</a:t>
            </a:r>
          </a:p>
          <a:p>
            <a:pPr algn="r"/>
            <a:r>
              <a:rPr lang="en-US" b="1">
                <a:solidFill>
                  <a:srgbClr val="C0504D"/>
                </a:solidFill>
                <a:latin typeface="Calibri"/>
              </a:rPr>
              <a:t>Services:</a:t>
            </a:r>
          </a:p>
        </p:txBody>
      </p:sp>
      <p:sp>
        <p:nvSpPr>
          <p:cNvPr id="13" name="TextBox 12"/>
          <p:cNvSpPr txBox="1"/>
          <p:nvPr/>
        </p:nvSpPr>
        <p:spPr>
          <a:xfrm>
            <a:off x="4332245" y="5116070"/>
            <a:ext cx="1149394" cy="646331"/>
          </a:xfrm>
          <a:prstGeom prst="rect">
            <a:avLst/>
          </a:prstGeom>
          <a:noFill/>
        </p:spPr>
        <p:txBody>
          <a:bodyPr wrap="square" rtlCol="0">
            <a:spAutoFit/>
          </a:bodyPr>
          <a:lstStyle/>
          <a:p>
            <a:pPr algn="r"/>
            <a:r>
              <a:rPr lang="en-US" b="1">
                <a:solidFill>
                  <a:srgbClr val="4F81BD"/>
                </a:solidFill>
                <a:latin typeface="Calibri"/>
              </a:rPr>
              <a:t>Next Gen</a:t>
            </a:r>
          </a:p>
          <a:p>
            <a:pPr algn="r"/>
            <a:r>
              <a:rPr lang="en-US" b="1">
                <a:solidFill>
                  <a:srgbClr val="4F81BD"/>
                </a:solidFill>
                <a:latin typeface="Calibri"/>
              </a:rPr>
              <a:t>Platform:</a:t>
            </a:r>
          </a:p>
        </p:txBody>
      </p:sp>
      <p:sp>
        <p:nvSpPr>
          <p:cNvPr id="14" name="TextBox 13"/>
          <p:cNvSpPr txBox="1"/>
          <p:nvPr/>
        </p:nvSpPr>
        <p:spPr>
          <a:xfrm>
            <a:off x="403218" y="4524164"/>
            <a:ext cx="3663683" cy="1200329"/>
          </a:xfrm>
          <a:prstGeom prst="rect">
            <a:avLst/>
          </a:prstGeom>
          <a:noFill/>
        </p:spPr>
        <p:txBody>
          <a:bodyPr wrap="square" rtlCol="0">
            <a:spAutoFit/>
          </a:bodyPr>
          <a:lstStyle/>
          <a:p>
            <a:r>
              <a:rPr lang="en-US">
                <a:solidFill>
                  <a:prstClr val="black"/>
                </a:solidFill>
                <a:latin typeface="Calibri"/>
              </a:rPr>
              <a:t>Service Providers </a:t>
            </a:r>
            <a:r>
              <a:rPr lang="en-US">
                <a:solidFill>
                  <a:srgbClr val="C0504D"/>
                </a:solidFill>
                <a:latin typeface="Calibri"/>
              </a:rPr>
              <a:t>not threatened </a:t>
            </a:r>
            <a:r>
              <a:rPr lang="en-US">
                <a:solidFill>
                  <a:prstClr val="black"/>
                </a:solidFill>
                <a:latin typeface="Calibri"/>
              </a:rPr>
              <a:t>by</a:t>
            </a:r>
          </a:p>
          <a:p>
            <a:r>
              <a:rPr lang="en-US">
                <a:solidFill>
                  <a:prstClr val="black"/>
                </a:solidFill>
                <a:latin typeface="Calibri"/>
              </a:rPr>
              <a:t>Google, Amazon, MSFT, FB’s use of</a:t>
            </a:r>
          </a:p>
          <a:p>
            <a:r>
              <a:rPr lang="en-US">
                <a:solidFill>
                  <a:prstClr val="black"/>
                </a:solidFill>
                <a:latin typeface="Calibri"/>
              </a:rPr>
              <a:t>Commodity hardware! </a:t>
            </a:r>
            <a:r>
              <a:rPr lang="en-US">
                <a:solidFill>
                  <a:srgbClr val="C0504D"/>
                </a:solidFill>
                <a:latin typeface="Calibri"/>
              </a:rPr>
              <a:t>Real pressure is from OTT Services</a:t>
            </a:r>
          </a:p>
        </p:txBody>
      </p:sp>
    </p:spTree>
    <p:extLst>
      <p:ext uri="{BB962C8B-B14F-4D97-AF65-F5344CB8AC3E}">
        <p14:creationId xmlns:p14="http://schemas.microsoft.com/office/powerpoint/2010/main" val="16778483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0" grpId="0" animBg="1"/>
      <p:bldP spid="2" grpId="0"/>
      <p:bldP spid="12" grpId="0"/>
      <p:bldP spid="3"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08685" y="64540"/>
            <a:ext cx="2210862" cy="646331"/>
          </a:xfrm>
          <a:prstGeom prst="rect">
            <a:avLst/>
          </a:prstGeom>
          <a:noFill/>
        </p:spPr>
        <p:txBody>
          <a:bodyPr wrap="none" rtlCol="0">
            <a:spAutoFit/>
          </a:bodyPr>
          <a:lstStyle/>
          <a:p>
            <a:pPr algn="ctr"/>
            <a:r>
              <a:rPr lang="en-US" sz="3600" b="1" dirty="0" smtClean="0">
                <a:solidFill>
                  <a:srgbClr val="4F81BD"/>
                </a:solidFill>
                <a:latin typeface="Calibri"/>
              </a:rPr>
              <a:t>Tomorrow</a:t>
            </a:r>
            <a:endParaRPr lang="en-US" sz="3600" b="1" dirty="0">
              <a:solidFill>
                <a:srgbClr val="4F81BD"/>
              </a:solidFill>
              <a:latin typeface="Calibri"/>
            </a:endParaRPr>
          </a:p>
        </p:txBody>
      </p:sp>
      <p:sp>
        <p:nvSpPr>
          <p:cNvPr id="5" name="Oval 4"/>
          <p:cNvSpPr/>
          <p:nvPr/>
        </p:nvSpPr>
        <p:spPr>
          <a:xfrm>
            <a:off x="2292110" y="1380782"/>
            <a:ext cx="2939780" cy="2666167"/>
          </a:xfrm>
          <a:prstGeom prst="ellipse">
            <a:avLst/>
          </a:prstGeom>
          <a:solidFill>
            <a:schemeClr val="lt1">
              <a:alpha val="5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600" dirty="0">
              <a:solidFill>
                <a:prstClr val="black"/>
              </a:solidFill>
              <a:latin typeface="Calibri"/>
            </a:endParaRPr>
          </a:p>
        </p:txBody>
      </p:sp>
      <p:sp>
        <p:nvSpPr>
          <p:cNvPr id="6" name="Oval 5"/>
          <p:cNvSpPr/>
          <p:nvPr/>
        </p:nvSpPr>
        <p:spPr>
          <a:xfrm>
            <a:off x="3597218" y="1380782"/>
            <a:ext cx="2939780" cy="2666167"/>
          </a:xfrm>
          <a:prstGeom prst="ellipse">
            <a:avLst/>
          </a:prstGeom>
          <a:solidFill>
            <a:schemeClr val="lt1">
              <a:alpha val="51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prstClr val="black"/>
              </a:solidFill>
              <a:latin typeface="Calibri"/>
            </a:endParaRPr>
          </a:p>
        </p:txBody>
      </p:sp>
      <p:sp>
        <p:nvSpPr>
          <p:cNvPr id="2" name="TextBox 1"/>
          <p:cNvSpPr txBox="1"/>
          <p:nvPr/>
        </p:nvSpPr>
        <p:spPr>
          <a:xfrm>
            <a:off x="3911211" y="2463358"/>
            <a:ext cx="1029749" cy="523220"/>
          </a:xfrm>
          <a:prstGeom prst="rect">
            <a:avLst/>
          </a:prstGeom>
          <a:noFill/>
        </p:spPr>
        <p:txBody>
          <a:bodyPr wrap="none" rtlCol="0">
            <a:spAutoFit/>
          </a:bodyPr>
          <a:lstStyle/>
          <a:p>
            <a:r>
              <a:rPr lang="en-US" sz="2800" dirty="0" smtClean="0">
                <a:solidFill>
                  <a:prstClr val="black"/>
                </a:solidFill>
                <a:latin typeface="Calibri"/>
              </a:rPr>
              <a:t>CORD</a:t>
            </a:r>
            <a:endParaRPr lang="en-US" sz="2800" dirty="0">
              <a:solidFill>
                <a:prstClr val="black"/>
              </a:solidFill>
              <a:latin typeface="Calibri"/>
            </a:endParaRPr>
          </a:p>
        </p:txBody>
      </p:sp>
      <p:sp>
        <p:nvSpPr>
          <p:cNvPr id="3" name="TextBox 2"/>
          <p:cNvSpPr txBox="1"/>
          <p:nvPr/>
        </p:nvSpPr>
        <p:spPr>
          <a:xfrm>
            <a:off x="1686032" y="4242788"/>
            <a:ext cx="5486899" cy="461665"/>
          </a:xfrm>
          <a:prstGeom prst="rect">
            <a:avLst/>
          </a:prstGeom>
          <a:noFill/>
        </p:spPr>
        <p:txBody>
          <a:bodyPr wrap="none" rtlCol="0">
            <a:spAutoFit/>
          </a:bodyPr>
          <a:lstStyle/>
          <a:p>
            <a:r>
              <a:rPr lang="en-US" sz="2400" dirty="0" smtClean="0">
                <a:solidFill>
                  <a:srgbClr val="4F81BD"/>
                </a:solidFill>
                <a:latin typeface="Calibri"/>
              </a:rPr>
              <a:t>Economies and Agility of the Datacenter &amp;</a:t>
            </a:r>
            <a:endParaRPr lang="en-US" sz="2400" dirty="0">
              <a:solidFill>
                <a:srgbClr val="4F81BD"/>
              </a:solidFill>
              <a:latin typeface="Calibri"/>
            </a:endParaRPr>
          </a:p>
        </p:txBody>
      </p:sp>
      <p:sp>
        <p:nvSpPr>
          <p:cNvPr id="11" name="TextBox 10"/>
          <p:cNvSpPr txBox="1"/>
          <p:nvPr/>
        </p:nvSpPr>
        <p:spPr>
          <a:xfrm>
            <a:off x="1689631" y="4619147"/>
            <a:ext cx="6006773" cy="1077218"/>
          </a:xfrm>
          <a:prstGeom prst="rect">
            <a:avLst/>
          </a:prstGeom>
          <a:noFill/>
        </p:spPr>
        <p:txBody>
          <a:bodyPr wrap="none" rtlCol="0">
            <a:spAutoFit/>
          </a:bodyPr>
          <a:lstStyle/>
          <a:p>
            <a:r>
              <a:rPr lang="en-US" sz="2400" dirty="0" smtClean="0">
                <a:solidFill>
                  <a:srgbClr val="C0504D"/>
                </a:solidFill>
                <a:latin typeface="Calibri"/>
              </a:rPr>
              <a:t>Low Latency and Computing at the Edge</a:t>
            </a:r>
          </a:p>
          <a:p>
            <a:pPr marL="800100" lvl="1" indent="-342900">
              <a:buFont typeface="Arial"/>
              <a:buChar char="•"/>
            </a:pPr>
            <a:r>
              <a:rPr lang="en-US" sz="2000" dirty="0">
                <a:solidFill>
                  <a:srgbClr val="C0504D"/>
                </a:solidFill>
                <a:latin typeface="Calibri"/>
              </a:rPr>
              <a:t>For SP’s to provide new services</a:t>
            </a:r>
          </a:p>
          <a:p>
            <a:pPr marL="800100" lvl="1" indent="-342900">
              <a:buFont typeface="Arial"/>
              <a:buChar char="•"/>
            </a:pPr>
            <a:r>
              <a:rPr lang="en-US" sz="2000" dirty="0">
                <a:solidFill>
                  <a:srgbClr val="C0504D"/>
                </a:solidFill>
                <a:latin typeface="Calibri"/>
              </a:rPr>
              <a:t>For SP’s to provide access to third-party services</a:t>
            </a:r>
          </a:p>
        </p:txBody>
      </p:sp>
      <p:cxnSp>
        <p:nvCxnSpPr>
          <p:cNvPr id="13" name="Straight Arrow Connector 12"/>
          <p:cNvCxnSpPr>
            <a:stCxn id="3" idx="0"/>
          </p:cNvCxnSpPr>
          <p:nvPr/>
        </p:nvCxnSpPr>
        <p:spPr>
          <a:xfrm flipH="1" flipV="1">
            <a:off x="4413396" y="3069728"/>
            <a:ext cx="16086" cy="117306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830549" y="1876578"/>
            <a:ext cx="578165" cy="461665"/>
          </a:xfrm>
          <a:prstGeom prst="rect">
            <a:avLst/>
          </a:prstGeom>
          <a:noFill/>
        </p:spPr>
        <p:txBody>
          <a:bodyPr wrap="square" rtlCol="0">
            <a:spAutoFit/>
          </a:bodyPr>
          <a:lstStyle/>
          <a:p>
            <a:r>
              <a:rPr lang="en-US" sz="2400">
                <a:solidFill>
                  <a:prstClr val="black"/>
                </a:solidFill>
                <a:latin typeface="Calibri"/>
              </a:rPr>
              <a:t>CO</a:t>
            </a:r>
          </a:p>
        </p:txBody>
      </p:sp>
      <p:sp>
        <p:nvSpPr>
          <p:cNvPr id="10" name="TextBox 9"/>
          <p:cNvSpPr txBox="1"/>
          <p:nvPr/>
        </p:nvSpPr>
        <p:spPr>
          <a:xfrm>
            <a:off x="5418806" y="1876578"/>
            <a:ext cx="578165" cy="461665"/>
          </a:xfrm>
          <a:prstGeom prst="rect">
            <a:avLst/>
          </a:prstGeom>
          <a:noFill/>
        </p:spPr>
        <p:txBody>
          <a:bodyPr wrap="square" rtlCol="0">
            <a:spAutoFit/>
          </a:bodyPr>
          <a:lstStyle/>
          <a:p>
            <a:r>
              <a:rPr lang="en-US" sz="2400">
                <a:solidFill>
                  <a:prstClr val="black"/>
                </a:solidFill>
                <a:latin typeface="Calibri"/>
              </a:rPr>
              <a:t>DC</a:t>
            </a:r>
          </a:p>
        </p:txBody>
      </p:sp>
      <p:sp>
        <p:nvSpPr>
          <p:cNvPr id="12" name="Rectangle 11"/>
          <p:cNvSpPr/>
          <p:nvPr/>
        </p:nvSpPr>
        <p:spPr>
          <a:xfrm>
            <a:off x="1945713" y="829942"/>
            <a:ext cx="4934439" cy="400110"/>
          </a:xfrm>
          <a:prstGeom prst="rect">
            <a:avLst/>
          </a:prstGeom>
        </p:spPr>
        <p:txBody>
          <a:bodyPr wrap="none">
            <a:spAutoFit/>
          </a:bodyPr>
          <a:lstStyle/>
          <a:p>
            <a:r>
              <a:rPr lang="en-US" sz="2000" i="1" dirty="0">
                <a:solidFill>
                  <a:srgbClr val="4F81BD"/>
                </a:solidFill>
                <a:latin typeface="Calibri"/>
              </a:rPr>
              <a:t>Central Office Re-architected as a Datacenter </a:t>
            </a:r>
            <a:endParaRPr lang="en-US" sz="2000">
              <a:solidFill>
                <a:srgbClr val="4F81BD"/>
              </a:solidFill>
              <a:latin typeface="Calibri"/>
            </a:endParaRPr>
          </a:p>
        </p:txBody>
      </p:sp>
      <p:cxnSp>
        <p:nvCxnSpPr>
          <p:cNvPr id="14" name="Straight Arrow Connector 13"/>
          <p:cNvCxnSpPr>
            <a:stCxn id="12" idx="2"/>
          </p:cNvCxnSpPr>
          <p:nvPr/>
        </p:nvCxnSpPr>
        <p:spPr>
          <a:xfrm>
            <a:off x="4412933" y="1230052"/>
            <a:ext cx="16549" cy="1233308"/>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63031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64212"/>
            <a:ext cx="9144000" cy="479778"/>
          </a:xfrm>
          <a:prstGeom prst="rect">
            <a:avLst/>
          </a:prstGeom>
        </p:spPr>
        <p:txBody>
          <a:bodyPr vert="horz" lIns="91390" tIns="45695" rIns="91390" bIns="45695" rtlCol="0" anchor="ctr">
            <a:noAutofit/>
          </a:bodyPr>
          <a:lstStyle>
            <a:lvl1pPr algn="ctr" defTabSz="456986" rtl="0" eaLnBrk="1" latinLnBrk="0" hangingPunct="1">
              <a:spcBef>
                <a:spcPct val="0"/>
              </a:spcBef>
              <a:buNone/>
              <a:defRPr sz="4400" kern="1200">
                <a:solidFill>
                  <a:schemeClr val="tx1"/>
                </a:solidFill>
                <a:latin typeface="+mj-lt"/>
                <a:ea typeface="+mj-ea"/>
                <a:cs typeface="+mj-cs"/>
              </a:defRPr>
            </a:lvl1pPr>
          </a:lstStyle>
          <a:p>
            <a:pPr defTabSz="456923">
              <a:defRPr/>
            </a:pPr>
            <a:r>
              <a:rPr lang="en-US" sz="3600" b="1" dirty="0" smtClean="0">
                <a:solidFill>
                  <a:srgbClr val="1F497D">
                    <a:lumMod val="60000"/>
                    <a:lumOff val="40000"/>
                  </a:srgbClr>
                </a:solidFill>
                <a:latin typeface="Calibri"/>
                <a:cs typeface="Arial"/>
              </a:rPr>
              <a:t>CORD’s Unifying Principle</a:t>
            </a:r>
          </a:p>
        </p:txBody>
      </p:sp>
      <p:sp>
        <p:nvSpPr>
          <p:cNvPr id="5" name="Oval 4"/>
          <p:cNvSpPr/>
          <p:nvPr/>
        </p:nvSpPr>
        <p:spPr>
          <a:xfrm>
            <a:off x="2661043" y="2276728"/>
            <a:ext cx="2082157" cy="1965241"/>
          </a:xfrm>
          <a:prstGeom prst="ellipse">
            <a:avLst/>
          </a:prstGeom>
          <a:solidFill>
            <a:srgbClr val="008000">
              <a:alpha val="20000"/>
            </a:srgbClr>
          </a:solidFill>
        </p:spPr>
        <p:style>
          <a:lnRef idx="1">
            <a:schemeClr val="accent1"/>
          </a:lnRef>
          <a:fillRef idx="3">
            <a:schemeClr val="accent1"/>
          </a:fillRef>
          <a:effectRef idx="2">
            <a:schemeClr val="accent1"/>
          </a:effectRef>
          <a:fontRef idx="minor">
            <a:schemeClr val="lt1"/>
          </a:fontRef>
        </p:style>
        <p:txBody>
          <a:bodyPr rtlCol="0" anchor="b"/>
          <a:lstStyle/>
          <a:p>
            <a:endParaRPr lang="en-US" sz="2400" b="1" dirty="0" smtClean="0">
              <a:solidFill>
                <a:srgbClr val="9BBB59">
                  <a:lumMod val="75000"/>
                </a:srgbClr>
              </a:solidFill>
              <a:latin typeface="Calibri"/>
            </a:endParaRPr>
          </a:p>
          <a:p>
            <a:endParaRPr lang="en-US" sz="2400" b="1" dirty="0">
              <a:solidFill>
                <a:srgbClr val="9BBB59">
                  <a:lumMod val="75000"/>
                </a:srgbClr>
              </a:solidFill>
              <a:latin typeface="Calibri"/>
            </a:endParaRPr>
          </a:p>
          <a:p>
            <a:r>
              <a:rPr lang="en-US" sz="2400" b="1" dirty="0" smtClean="0">
                <a:solidFill>
                  <a:srgbClr val="9BBB59">
                    <a:lumMod val="75000"/>
                  </a:srgbClr>
                </a:solidFill>
                <a:latin typeface="Calibri"/>
              </a:rPr>
              <a:t>SDN</a:t>
            </a:r>
          </a:p>
          <a:p>
            <a:r>
              <a:rPr lang="en-US" sz="1500" dirty="0">
                <a:solidFill>
                  <a:prstClr val="black"/>
                </a:solidFill>
                <a:latin typeface="Calibri"/>
              </a:rPr>
              <a:t>Programmability &amp; White-Boxes</a:t>
            </a:r>
            <a:r>
              <a:rPr lang="en-US" sz="1500" dirty="0" smtClean="0">
                <a:solidFill>
                  <a:prstClr val="black"/>
                </a:solidFill>
                <a:latin typeface="Calibri"/>
              </a:rPr>
              <a:t> </a:t>
            </a:r>
            <a:endParaRPr lang="en-US" sz="1500" dirty="0">
              <a:solidFill>
                <a:prstClr val="black"/>
              </a:solidFill>
              <a:latin typeface="Calibri"/>
            </a:endParaRPr>
          </a:p>
        </p:txBody>
      </p:sp>
      <p:sp>
        <p:nvSpPr>
          <p:cNvPr id="6" name="Oval 5"/>
          <p:cNvSpPr/>
          <p:nvPr/>
        </p:nvSpPr>
        <p:spPr>
          <a:xfrm>
            <a:off x="4259368" y="2276714"/>
            <a:ext cx="2013041" cy="1965240"/>
          </a:xfrm>
          <a:prstGeom prst="ellipse">
            <a:avLst/>
          </a:prstGeom>
          <a:solidFill>
            <a:srgbClr val="3366FF">
              <a:alpha val="18000"/>
            </a:srgbClr>
          </a:solidFill>
        </p:spPr>
        <p:style>
          <a:lnRef idx="1">
            <a:schemeClr val="accent1"/>
          </a:lnRef>
          <a:fillRef idx="3">
            <a:schemeClr val="accent1"/>
          </a:fillRef>
          <a:effectRef idx="2">
            <a:schemeClr val="accent1"/>
          </a:effectRef>
          <a:fontRef idx="minor">
            <a:schemeClr val="lt1"/>
          </a:fontRef>
        </p:style>
        <p:txBody>
          <a:bodyPr rtlCol="0" anchor="b"/>
          <a:lstStyle/>
          <a:p>
            <a:pPr algn="r"/>
            <a:r>
              <a:rPr lang="en-US" sz="2400" b="1" dirty="0" smtClean="0">
                <a:solidFill>
                  <a:srgbClr val="4F81BD"/>
                </a:solidFill>
                <a:latin typeface="Calibri"/>
              </a:rPr>
              <a:t>NFV</a:t>
            </a:r>
            <a:r>
              <a:rPr lang="en-US" sz="2400" b="1" dirty="0" smtClean="0">
                <a:solidFill>
                  <a:prstClr val="black"/>
                </a:solidFill>
                <a:latin typeface="Calibri"/>
              </a:rPr>
              <a:t> </a:t>
            </a:r>
          </a:p>
          <a:p>
            <a:pPr algn="r"/>
            <a:r>
              <a:rPr lang="en-US" sz="1500" dirty="0">
                <a:solidFill>
                  <a:prstClr val="black"/>
                </a:solidFill>
                <a:latin typeface="Calibri"/>
              </a:rPr>
              <a:t>VNFs &amp; Disaggregation</a:t>
            </a:r>
          </a:p>
        </p:txBody>
      </p:sp>
      <p:sp>
        <p:nvSpPr>
          <p:cNvPr id="7" name="Oval 6"/>
          <p:cNvSpPr/>
          <p:nvPr/>
        </p:nvSpPr>
        <p:spPr>
          <a:xfrm>
            <a:off x="3473170" y="1187242"/>
            <a:ext cx="2073519" cy="1940239"/>
          </a:xfrm>
          <a:prstGeom prst="ellipse">
            <a:avLst/>
          </a:prstGeom>
          <a:solidFill>
            <a:srgbClr val="FF0000">
              <a:alpha val="20000"/>
            </a:srgbClr>
          </a:solidFill>
        </p:spPr>
        <p:style>
          <a:lnRef idx="1">
            <a:schemeClr val="accent1"/>
          </a:lnRef>
          <a:fillRef idx="3">
            <a:schemeClr val="accent1"/>
          </a:fillRef>
          <a:effectRef idx="2">
            <a:schemeClr val="accent1"/>
          </a:effectRef>
          <a:fontRef idx="minor">
            <a:schemeClr val="lt1"/>
          </a:fontRef>
        </p:style>
        <p:txBody>
          <a:bodyPr rtlCol="0" anchor="t"/>
          <a:lstStyle/>
          <a:p>
            <a:pPr algn="ctr"/>
            <a:r>
              <a:rPr lang="en-US" sz="2400" b="1" dirty="0" smtClean="0">
                <a:solidFill>
                  <a:srgbClr val="C0504D"/>
                </a:solidFill>
                <a:latin typeface="Calibri"/>
              </a:rPr>
              <a:t>Cloud</a:t>
            </a:r>
          </a:p>
          <a:p>
            <a:pPr algn="ctr"/>
            <a:r>
              <a:rPr lang="en-US" sz="1500" dirty="0">
                <a:solidFill>
                  <a:srgbClr val="000000"/>
                </a:solidFill>
                <a:latin typeface="Calibri"/>
              </a:rPr>
              <a:t>Agility &amp; Microservices</a:t>
            </a:r>
          </a:p>
        </p:txBody>
      </p:sp>
      <p:sp>
        <p:nvSpPr>
          <p:cNvPr id="8" name="TextBox 7"/>
          <p:cNvSpPr txBox="1"/>
          <p:nvPr/>
        </p:nvSpPr>
        <p:spPr>
          <a:xfrm>
            <a:off x="4079731" y="2605700"/>
            <a:ext cx="906668" cy="523220"/>
          </a:xfrm>
          <a:prstGeom prst="rect">
            <a:avLst/>
          </a:prstGeom>
          <a:noFill/>
        </p:spPr>
        <p:txBody>
          <a:bodyPr wrap="none" rtlCol="0">
            <a:spAutoFit/>
          </a:bodyPr>
          <a:lstStyle/>
          <a:p>
            <a:r>
              <a:rPr lang="en-US" sz="2800" b="1" dirty="0" smtClean="0">
                <a:solidFill>
                  <a:prstClr val="white"/>
                </a:solidFill>
                <a:latin typeface="Calibri"/>
              </a:rPr>
              <a:t>XaaS</a:t>
            </a:r>
            <a:endParaRPr lang="en-US" sz="2800" b="1" dirty="0">
              <a:solidFill>
                <a:prstClr val="white"/>
              </a:solidFill>
              <a:latin typeface="Calibri"/>
            </a:endParaRPr>
          </a:p>
        </p:txBody>
      </p:sp>
      <p:sp>
        <p:nvSpPr>
          <p:cNvPr id="2" name="Rectangle 1"/>
          <p:cNvSpPr/>
          <p:nvPr/>
        </p:nvSpPr>
        <p:spPr>
          <a:xfrm>
            <a:off x="104002" y="948203"/>
            <a:ext cx="1941156" cy="923330"/>
          </a:xfrm>
          <a:prstGeom prst="rect">
            <a:avLst/>
          </a:prstGeom>
        </p:spPr>
        <p:txBody>
          <a:bodyPr wrap="none">
            <a:spAutoFit/>
          </a:bodyPr>
          <a:lstStyle/>
          <a:p>
            <a:r>
              <a:rPr lang="en-US" b="1">
                <a:solidFill>
                  <a:srgbClr val="C0504D"/>
                </a:solidFill>
                <a:latin typeface="Calibri"/>
              </a:rPr>
              <a:t>Common platform </a:t>
            </a:r>
          </a:p>
          <a:p>
            <a:pPr marL="285750" indent="-285750">
              <a:buFontTx/>
              <a:buChar char="-"/>
            </a:pPr>
            <a:r>
              <a:rPr lang="en-US">
                <a:solidFill>
                  <a:srgbClr val="000000"/>
                </a:solidFill>
                <a:latin typeface="Calibri"/>
              </a:rPr>
              <a:t>all markets</a:t>
            </a:r>
          </a:p>
          <a:p>
            <a:pPr marL="285750" indent="-285750">
              <a:buFontTx/>
              <a:buChar char="-"/>
            </a:pPr>
            <a:r>
              <a:rPr lang="en-US">
                <a:solidFill>
                  <a:srgbClr val="000000"/>
                </a:solidFill>
                <a:latin typeface="Calibri"/>
              </a:rPr>
              <a:t>all services</a:t>
            </a:r>
          </a:p>
        </p:txBody>
      </p:sp>
      <p:sp>
        <p:nvSpPr>
          <p:cNvPr id="3" name="Rectangle 2"/>
          <p:cNvSpPr/>
          <p:nvPr/>
        </p:nvSpPr>
        <p:spPr>
          <a:xfrm>
            <a:off x="104005" y="2144036"/>
            <a:ext cx="2710995" cy="923330"/>
          </a:xfrm>
          <a:prstGeom prst="rect">
            <a:avLst/>
          </a:prstGeom>
        </p:spPr>
        <p:txBody>
          <a:bodyPr wrap="square">
            <a:spAutoFit/>
          </a:bodyPr>
          <a:lstStyle/>
          <a:p>
            <a:r>
              <a:rPr lang="en-US" b="1">
                <a:solidFill>
                  <a:srgbClr val="C0504D"/>
                </a:solidFill>
                <a:latin typeface="Calibri"/>
              </a:rPr>
              <a:t>Commodity hardware </a:t>
            </a:r>
          </a:p>
          <a:p>
            <a:r>
              <a:rPr lang="en-US" b="1">
                <a:solidFill>
                  <a:srgbClr val="C0504D"/>
                </a:solidFill>
                <a:latin typeface="Calibri"/>
              </a:rPr>
              <a:t>Open-source software</a:t>
            </a:r>
          </a:p>
          <a:p>
            <a:r>
              <a:rPr lang="en-US">
                <a:solidFill>
                  <a:prstClr val="black"/>
                </a:solidFill>
                <a:latin typeface="Calibri"/>
              </a:rPr>
              <a:t>- building blocks</a:t>
            </a:r>
          </a:p>
        </p:txBody>
      </p:sp>
      <p:sp>
        <p:nvSpPr>
          <p:cNvPr id="10" name="Rectangle 9"/>
          <p:cNvSpPr/>
          <p:nvPr/>
        </p:nvSpPr>
        <p:spPr>
          <a:xfrm>
            <a:off x="104005" y="3433750"/>
            <a:ext cx="2710995" cy="646331"/>
          </a:xfrm>
          <a:prstGeom prst="rect">
            <a:avLst/>
          </a:prstGeom>
        </p:spPr>
        <p:txBody>
          <a:bodyPr wrap="square">
            <a:spAutoFit/>
          </a:bodyPr>
          <a:lstStyle/>
          <a:p>
            <a:r>
              <a:rPr lang="en-US" b="1">
                <a:solidFill>
                  <a:srgbClr val="C0504D"/>
                </a:solidFill>
                <a:latin typeface="Calibri"/>
              </a:rPr>
              <a:t>Everything as a Service</a:t>
            </a:r>
          </a:p>
          <a:p>
            <a:r>
              <a:rPr lang="en-US">
                <a:solidFill>
                  <a:prstClr val="black"/>
                </a:solidFill>
                <a:latin typeface="Calibri"/>
              </a:rPr>
              <a:t>- XaaS</a:t>
            </a:r>
          </a:p>
        </p:txBody>
      </p:sp>
      <p:sp>
        <p:nvSpPr>
          <p:cNvPr id="11" name="TextBox 10"/>
          <p:cNvSpPr txBox="1"/>
          <p:nvPr/>
        </p:nvSpPr>
        <p:spPr>
          <a:xfrm>
            <a:off x="2106474" y="4242788"/>
            <a:ext cx="5486899" cy="461665"/>
          </a:xfrm>
          <a:prstGeom prst="rect">
            <a:avLst/>
          </a:prstGeom>
          <a:noFill/>
        </p:spPr>
        <p:txBody>
          <a:bodyPr wrap="none" rtlCol="0">
            <a:spAutoFit/>
          </a:bodyPr>
          <a:lstStyle/>
          <a:p>
            <a:r>
              <a:rPr lang="en-US" sz="2400" dirty="0" smtClean="0">
                <a:solidFill>
                  <a:srgbClr val="4F81BD"/>
                </a:solidFill>
                <a:latin typeface="Calibri"/>
              </a:rPr>
              <a:t>Economies and Agility of the Datacenter &amp;</a:t>
            </a:r>
            <a:endParaRPr lang="en-US" sz="2400" dirty="0">
              <a:solidFill>
                <a:srgbClr val="4F81BD"/>
              </a:solidFill>
              <a:latin typeface="Calibri"/>
            </a:endParaRPr>
          </a:p>
        </p:txBody>
      </p:sp>
      <p:sp>
        <p:nvSpPr>
          <p:cNvPr id="13" name="TextBox 12"/>
          <p:cNvSpPr txBox="1"/>
          <p:nvPr/>
        </p:nvSpPr>
        <p:spPr>
          <a:xfrm>
            <a:off x="2110096" y="4619147"/>
            <a:ext cx="6006773" cy="1077218"/>
          </a:xfrm>
          <a:prstGeom prst="rect">
            <a:avLst/>
          </a:prstGeom>
          <a:noFill/>
        </p:spPr>
        <p:txBody>
          <a:bodyPr wrap="none" rtlCol="0">
            <a:spAutoFit/>
          </a:bodyPr>
          <a:lstStyle/>
          <a:p>
            <a:r>
              <a:rPr lang="en-US" sz="2400" dirty="0" smtClean="0">
                <a:solidFill>
                  <a:srgbClr val="C0504D"/>
                </a:solidFill>
                <a:latin typeface="Calibri"/>
              </a:rPr>
              <a:t>Low Latency and Computing at the Edge</a:t>
            </a:r>
          </a:p>
          <a:p>
            <a:pPr marL="800100" lvl="1" indent="-342900">
              <a:buFont typeface="Arial"/>
              <a:buChar char="•"/>
            </a:pPr>
            <a:r>
              <a:rPr lang="en-US" sz="2000" dirty="0">
                <a:solidFill>
                  <a:srgbClr val="C0504D"/>
                </a:solidFill>
                <a:latin typeface="Calibri"/>
              </a:rPr>
              <a:t>For SP’s to provide new services</a:t>
            </a:r>
          </a:p>
          <a:p>
            <a:pPr marL="800100" lvl="1" indent="-342900">
              <a:buFont typeface="Arial"/>
              <a:buChar char="•"/>
            </a:pPr>
            <a:r>
              <a:rPr lang="en-US" sz="2000" dirty="0">
                <a:solidFill>
                  <a:srgbClr val="C0504D"/>
                </a:solidFill>
                <a:latin typeface="Calibri"/>
              </a:rPr>
              <a:t>For SP’s to provide access to third-party services</a:t>
            </a:r>
          </a:p>
        </p:txBody>
      </p:sp>
    </p:spTree>
    <p:extLst>
      <p:ext uri="{BB962C8B-B14F-4D97-AF65-F5344CB8AC3E}">
        <p14:creationId xmlns:p14="http://schemas.microsoft.com/office/powerpoint/2010/main" val="24520568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9079" y="492467"/>
            <a:ext cx="8118118" cy="824918"/>
          </a:xfrm>
        </p:spPr>
        <p:txBody>
          <a:bodyPr>
            <a:noAutofit/>
          </a:bodyPr>
          <a:lstStyle/>
          <a:p>
            <a:pPr marL="0" indent="0" algn="ctr">
              <a:lnSpc>
                <a:spcPct val="150000"/>
              </a:lnSpc>
              <a:buNone/>
            </a:pPr>
            <a:r>
              <a:rPr lang="en-US" sz="2400"/>
              <a:t>Tremendous </a:t>
            </a:r>
            <a:r>
              <a:rPr lang="en-US" sz="2400" b="1">
                <a:solidFill>
                  <a:srgbClr val="C0504D"/>
                </a:solidFill>
              </a:rPr>
              <a:t>interest from SP’s </a:t>
            </a:r>
            <a:r>
              <a:rPr lang="en-US" sz="2400"/>
              <a:t>all over the world</a:t>
            </a:r>
          </a:p>
        </p:txBody>
      </p:sp>
      <p:sp>
        <p:nvSpPr>
          <p:cNvPr id="5" name="Title 1"/>
          <p:cNvSpPr>
            <a:spLocks noGrp="1"/>
          </p:cNvSpPr>
          <p:nvPr>
            <p:ph type="title"/>
          </p:nvPr>
        </p:nvSpPr>
        <p:spPr>
          <a:xfrm>
            <a:off x="1251141" y="2259"/>
            <a:ext cx="6407197" cy="660813"/>
          </a:xfrm>
        </p:spPr>
        <p:txBody>
          <a:bodyPr>
            <a:noAutofit/>
          </a:bodyPr>
          <a:lstStyle/>
          <a:p>
            <a:r>
              <a:rPr lang="en-US" sz="3600" b="1" dirty="0">
                <a:solidFill>
                  <a:srgbClr val="4F81BD"/>
                </a:solidFill>
              </a:rPr>
              <a:t>Operator Plans</a:t>
            </a:r>
          </a:p>
        </p:txBody>
      </p:sp>
      <p:sp>
        <p:nvSpPr>
          <p:cNvPr id="2" name="Rounded Rectangle 1"/>
          <p:cNvSpPr/>
          <p:nvPr/>
        </p:nvSpPr>
        <p:spPr>
          <a:xfrm>
            <a:off x="333988" y="1184700"/>
            <a:ext cx="2689530" cy="289067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lvl="1"/>
            <a:endParaRPr lang="en-US" sz="2000"/>
          </a:p>
          <a:p>
            <a:pPr lvl="1"/>
            <a:r>
              <a:rPr lang="en-US" sz="2000"/>
              <a:t>AT&amp;T</a:t>
            </a:r>
          </a:p>
          <a:p>
            <a:pPr lvl="1"/>
            <a:r>
              <a:rPr lang="en-US" sz="2000"/>
              <a:t>Comcast</a:t>
            </a:r>
          </a:p>
          <a:p>
            <a:pPr lvl="1"/>
            <a:r>
              <a:rPr lang="en-US" sz="2000"/>
              <a:t>Google</a:t>
            </a:r>
          </a:p>
          <a:p>
            <a:pPr lvl="1"/>
            <a:r>
              <a:rPr lang="en-US" sz="2000"/>
              <a:t>Verizon</a:t>
            </a:r>
          </a:p>
          <a:p>
            <a:pPr lvl="1"/>
            <a:r>
              <a:rPr lang="en-US" sz="2000"/>
              <a:t>Windstream</a:t>
            </a:r>
          </a:p>
          <a:p>
            <a:pPr lvl="1"/>
            <a:r>
              <a:rPr lang="en-US" sz="2000"/>
              <a:t>Bell Canada</a:t>
            </a:r>
          </a:p>
        </p:txBody>
      </p:sp>
      <p:sp>
        <p:nvSpPr>
          <p:cNvPr id="6" name="Rounded Rectangle 5"/>
          <p:cNvSpPr/>
          <p:nvPr/>
        </p:nvSpPr>
        <p:spPr>
          <a:xfrm>
            <a:off x="3166440" y="1184700"/>
            <a:ext cx="2689530" cy="289067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2000"/>
          </a:p>
          <a:p>
            <a:pPr algn="ctr"/>
            <a:r>
              <a:rPr lang="en-US" sz="2000"/>
              <a:t>Deutsche Telecom</a:t>
            </a:r>
          </a:p>
          <a:p>
            <a:pPr algn="ctr"/>
            <a:r>
              <a:rPr lang="en-US" sz="2000"/>
              <a:t>Telefonica</a:t>
            </a:r>
          </a:p>
          <a:p>
            <a:pPr algn="ctr"/>
            <a:r>
              <a:rPr lang="en-US" sz="2000"/>
              <a:t> Telecom Italia</a:t>
            </a:r>
          </a:p>
          <a:p>
            <a:pPr algn="ctr"/>
            <a:r>
              <a:rPr lang="en-US" sz="2000"/>
              <a:t> Orange</a:t>
            </a:r>
          </a:p>
          <a:p>
            <a:pPr algn="ctr"/>
            <a:r>
              <a:rPr lang="en-US" sz="2000"/>
              <a:t> Vodafone</a:t>
            </a:r>
          </a:p>
          <a:p>
            <a:pPr algn="ctr"/>
            <a:r>
              <a:rPr lang="en-US" sz="2000"/>
              <a:t> British Telecom</a:t>
            </a:r>
          </a:p>
        </p:txBody>
      </p:sp>
      <p:sp>
        <p:nvSpPr>
          <p:cNvPr id="7" name="Rounded Rectangle 6"/>
          <p:cNvSpPr/>
          <p:nvPr/>
        </p:nvSpPr>
        <p:spPr>
          <a:xfrm>
            <a:off x="6009004" y="1184700"/>
            <a:ext cx="2689530" cy="289067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000"/>
          </a:p>
          <a:p>
            <a:pPr algn="ctr"/>
            <a:r>
              <a:rPr lang="en-US" sz="2000"/>
              <a:t>NTT</a:t>
            </a:r>
          </a:p>
          <a:p>
            <a:pPr algn="ctr"/>
            <a:r>
              <a:rPr lang="en-US" sz="2000"/>
              <a:t>China Mobile</a:t>
            </a:r>
          </a:p>
          <a:p>
            <a:pPr algn="ctr"/>
            <a:r>
              <a:rPr lang="en-US" sz="2000"/>
              <a:t> China Unicom</a:t>
            </a:r>
          </a:p>
          <a:p>
            <a:pPr algn="ctr"/>
            <a:r>
              <a:rPr lang="en-US" sz="2000"/>
              <a:t> SK Telecom</a:t>
            </a:r>
          </a:p>
          <a:p>
            <a:pPr algn="ctr"/>
            <a:r>
              <a:rPr lang="en-US" sz="2000"/>
              <a:t> KDDI</a:t>
            </a:r>
          </a:p>
          <a:p>
            <a:pPr algn="ctr"/>
            <a:r>
              <a:rPr lang="en-US" sz="2000"/>
              <a:t> Telstra</a:t>
            </a:r>
          </a:p>
        </p:txBody>
      </p:sp>
      <p:sp>
        <p:nvSpPr>
          <p:cNvPr id="4" name="TextBox 3"/>
          <p:cNvSpPr txBox="1"/>
          <p:nvPr/>
        </p:nvSpPr>
        <p:spPr>
          <a:xfrm>
            <a:off x="533026" y="1269998"/>
            <a:ext cx="2319884" cy="461665"/>
          </a:xfrm>
          <a:prstGeom prst="rect">
            <a:avLst/>
          </a:prstGeom>
          <a:noFill/>
        </p:spPr>
        <p:txBody>
          <a:bodyPr wrap="square" rtlCol="0">
            <a:spAutoFit/>
          </a:bodyPr>
          <a:lstStyle/>
          <a:p>
            <a:pPr algn="ctr"/>
            <a:r>
              <a:rPr lang="en-US" sz="2400" b="1">
                <a:solidFill>
                  <a:schemeClr val="tx2"/>
                </a:solidFill>
              </a:rPr>
              <a:t>North America</a:t>
            </a:r>
          </a:p>
        </p:txBody>
      </p:sp>
      <p:sp>
        <p:nvSpPr>
          <p:cNvPr id="8" name="TextBox 7"/>
          <p:cNvSpPr txBox="1"/>
          <p:nvPr/>
        </p:nvSpPr>
        <p:spPr>
          <a:xfrm>
            <a:off x="3301382" y="1269998"/>
            <a:ext cx="2319884" cy="461665"/>
          </a:xfrm>
          <a:prstGeom prst="rect">
            <a:avLst/>
          </a:prstGeom>
          <a:noFill/>
        </p:spPr>
        <p:txBody>
          <a:bodyPr wrap="square" rtlCol="0">
            <a:spAutoFit/>
          </a:bodyPr>
          <a:lstStyle/>
          <a:p>
            <a:pPr algn="ctr"/>
            <a:r>
              <a:rPr lang="en-US" sz="2400" b="1">
                <a:solidFill>
                  <a:schemeClr val="accent3">
                    <a:lumMod val="50000"/>
                  </a:schemeClr>
                </a:solidFill>
              </a:rPr>
              <a:t>EMEA</a:t>
            </a:r>
          </a:p>
        </p:txBody>
      </p:sp>
      <p:sp>
        <p:nvSpPr>
          <p:cNvPr id="9" name="TextBox 8"/>
          <p:cNvSpPr txBox="1"/>
          <p:nvPr/>
        </p:nvSpPr>
        <p:spPr>
          <a:xfrm>
            <a:off x="6183476" y="1269998"/>
            <a:ext cx="2319884" cy="461665"/>
          </a:xfrm>
          <a:prstGeom prst="rect">
            <a:avLst/>
          </a:prstGeom>
          <a:noFill/>
        </p:spPr>
        <p:txBody>
          <a:bodyPr wrap="square" rtlCol="0">
            <a:spAutoFit/>
          </a:bodyPr>
          <a:lstStyle/>
          <a:p>
            <a:pPr algn="ctr"/>
            <a:r>
              <a:rPr lang="en-US" sz="2400" b="1">
                <a:solidFill>
                  <a:schemeClr val="accent2"/>
                </a:solidFill>
              </a:rPr>
              <a:t>Asia Pacific</a:t>
            </a:r>
          </a:p>
        </p:txBody>
      </p:sp>
      <p:sp>
        <p:nvSpPr>
          <p:cNvPr id="10" name="Content Placeholder 2"/>
          <p:cNvSpPr txBox="1">
            <a:spLocks/>
          </p:cNvSpPr>
          <p:nvPr/>
        </p:nvSpPr>
        <p:spPr>
          <a:xfrm>
            <a:off x="224140" y="4217927"/>
            <a:ext cx="8919887" cy="82491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50000"/>
              </a:lnSpc>
              <a:buFont typeface="Arial"/>
              <a:buNone/>
            </a:pPr>
            <a:r>
              <a:rPr lang="en-US" sz="2000" b="1">
                <a:solidFill>
                  <a:srgbClr val="C0504D"/>
                </a:solidFill>
              </a:rPr>
              <a:t>Independent Survey Results</a:t>
            </a:r>
            <a:r>
              <a:rPr lang="en-US" sz="2000"/>
              <a:t>: 20 operators (control 33% of world’s telecom Capex)</a:t>
            </a:r>
          </a:p>
          <a:p>
            <a:pPr lvl="1"/>
            <a:r>
              <a:rPr lang="en-US" sz="1600"/>
              <a:t>30% plan to deploy CORD by end of 2017</a:t>
            </a:r>
          </a:p>
          <a:p>
            <a:pPr lvl="1"/>
            <a:r>
              <a:rPr lang="en-US" sz="1600"/>
              <a:t>40% plan to deploy CORD beyond 2017</a:t>
            </a:r>
          </a:p>
          <a:p>
            <a:pPr lvl="1"/>
            <a:r>
              <a:rPr lang="en-US" sz="1600"/>
              <a:t>15% don’t know yet, 15% have no plans</a:t>
            </a:r>
          </a:p>
        </p:txBody>
      </p:sp>
      <p:sp>
        <p:nvSpPr>
          <p:cNvPr id="11" name="TextBox 10"/>
          <p:cNvSpPr txBox="1"/>
          <p:nvPr/>
        </p:nvSpPr>
        <p:spPr>
          <a:xfrm>
            <a:off x="4994072" y="4868617"/>
            <a:ext cx="4149928" cy="677108"/>
          </a:xfrm>
          <a:prstGeom prst="rect">
            <a:avLst/>
          </a:prstGeom>
          <a:noFill/>
        </p:spPr>
        <p:txBody>
          <a:bodyPr wrap="square" rtlCol="0">
            <a:spAutoFit/>
          </a:bodyPr>
          <a:lstStyle/>
          <a:p>
            <a:r>
              <a:rPr lang="en-US" sz="1600" b="1"/>
              <a:t>Michael Howard, Infonetics Research (IHS)</a:t>
            </a:r>
          </a:p>
          <a:p>
            <a:r>
              <a:rPr lang="en-US" sz="1100" b="1">
                <a:hlinkClick r:id="rId2"/>
              </a:rPr>
              <a:t>https://www.sdxcentral.com/articles/news/ihs-markit-70-carriers-will-deploy-cord-central-office/2017/01/</a:t>
            </a:r>
            <a:endParaRPr lang="en-US" sz="1100" b="1"/>
          </a:p>
        </p:txBody>
      </p:sp>
    </p:spTree>
    <p:extLst>
      <p:ext uri="{BB962C8B-B14F-4D97-AF65-F5344CB8AC3E}">
        <p14:creationId xmlns:p14="http://schemas.microsoft.com/office/powerpoint/2010/main" val="2471020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08806" y="1356278"/>
            <a:ext cx="8623500" cy="3503524"/>
          </a:xfrm>
          <a:prstGeom prst="rect">
            <a:avLst/>
          </a:prstGeom>
          <a:noFill/>
        </p:spPr>
        <p:txBody>
          <a:bodyPr wrap="square" rtlCol="0">
            <a:spAutoFit/>
          </a:bodyPr>
          <a:lstStyle/>
          <a:p>
            <a:pPr defTabSz="914400"/>
            <a:r>
              <a:rPr lang="en-US" sz="2800" b="1" kern="0" dirty="0">
                <a:solidFill>
                  <a:srgbClr val="3A81BA"/>
                </a:solidFill>
                <a:latin typeface="Calibri"/>
                <a:ea typeface="Arial"/>
                <a:cs typeface="Calibri"/>
                <a:sym typeface="Arial"/>
              </a:rPr>
              <a:t>Why CORD?</a:t>
            </a:r>
            <a:endParaRPr lang="en-US" sz="2800" b="1" kern="0" dirty="0" smtClean="0">
              <a:solidFill>
                <a:srgbClr val="3A81BA"/>
              </a:solidFill>
              <a:latin typeface="Calibri"/>
              <a:ea typeface="Arial"/>
              <a:cs typeface="Calibri"/>
              <a:sym typeface="Arial"/>
            </a:endParaRPr>
          </a:p>
          <a:p>
            <a:pPr defTabSz="914400">
              <a:lnSpc>
                <a:spcPct val="120000"/>
              </a:lnSpc>
            </a:pPr>
            <a:endParaRPr lang="en-US" sz="2800" b="1" kern="0" dirty="0">
              <a:solidFill>
                <a:srgbClr val="3A81BA"/>
              </a:solidFill>
              <a:latin typeface="Calibri"/>
              <a:ea typeface="Arial"/>
              <a:cs typeface="Calibri"/>
              <a:sym typeface="Arial"/>
            </a:endParaRPr>
          </a:p>
          <a:p>
            <a:pPr defTabSz="914400">
              <a:lnSpc>
                <a:spcPct val="120000"/>
              </a:lnSpc>
            </a:pPr>
            <a:r>
              <a:rPr lang="en-US" sz="2800" b="1" kern="0" dirty="0">
                <a:solidFill>
                  <a:srgbClr val="3A81BA"/>
                </a:solidFill>
                <a:latin typeface="Calibri"/>
                <a:ea typeface="Arial"/>
                <a:cs typeface="Calibri"/>
                <a:sym typeface="Arial"/>
              </a:rPr>
              <a:t>CORD Technology Differentiators</a:t>
            </a:r>
          </a:p>
          <a:p>
            <a:pPr defTabSz="914400">
              <a:lnSpc>
                <a:spcPct val="120000"/>
              </a:lnSpc>
            </a:pPr>
            <a:endParaRPr lang="en-US" sz="2800" b="1" kern="0" dirty="0" err="1">
              <a:solidFill>
                <a:srgbClr val="3A81BA"/>
              </a:solidFill>
              <a:latin typeface="Calibri"/>
              <a:ea typeface="Arial"/>
              <a:cs typeface="Calibri"/>
              <a:sym typeface="Arial"/>
            </a:endParaRPr>
          </a:p>
          <a:p>
            <a:pPr defTabSz="914400">
              <a:lnSpc>
                <a:spcPct val="120000"/>
              </a:lnSpc>
            </a:pPr>
            <a:r>
              <a:rPr lang="en-US" sz="2800" b="1" kern="0" dirty="0" err="1">
                <a:solidFill>
                  <a:srgbClr val="3A81BA"/>
                </a:solidFill>
                <a:latin typeface="Calibri"/>
                <a:ea typeface="Arial"/>
                <a:cs typeface="Calibri"/>
                <a:sym typeface="Arial"/>
              </a:rPr>
              <a:t>Different Flavors of CORD</a:t>
            </a:r>
            <a:endParaRPr lang="en-US" sz="2400" b="1" kern="0" dirty="0">
              <a:solidFill>
                <a:srgbClr val="000000"/>
              </a:solidFill>
              <a:latin typeface="Calibri"/>
              <a:ea typeface="Arial"/>
              <a:cs typeface="Calibri"/>
              <a:sym typeface="Wingdings"/>
            </a:endParaRPr>
          </a:p>
          <a:p>
            <a:pPr marL="0" lvl="1" defTabSz="914400">
              <a:lnSpc>
                <a:spcPct val="120000"/>
              </a:lnSpc>
            </a:pPr>
            <a:endParaRPr lang="en-US" sz="2800" b="1" kern="0" dirty="0">
              <a:solidFill>
                <a:srgbClr val="3A81BA"/>
              </a:solidFill>
              <a:latin typeface="Arial"/>
              <a:ea typeface="Arial"/>
              <a:cs typeface="Arial"/>
              <a:sym typeface="Arial"/>
            </a:endParaRPr>
          </a:p>
          <a:p>
            <a:pPr defTabSz="914400">
              <a:lnSpc>
                <a:spcPct val="120000"/>
              </a:lnSpc>
            </a:pPr>
            <a:endParaRPr lang="en-US" sz="2200" b="1" kern="0" dirty="0">
              <a:solidFill>
                <a:srgbClr val="000000"/>
              </a:solidFill>
              <a:latin typeface="Arial"/>
              <a:ea typeface="Arial"/>
              <a:cs typeface="Arial"/>
              <a:sym typeface="Wingdings"/>
            </a:endParaRPr>
          </a:p>
        </p:txBody>
      </p:sp>
      <p:sp>
        <p:nvSpPr>
          <p:cNvPr id="6" name="Shape 22"/>
          <p:cNvSpPr/>
          <p:nvPr/>
        </p:nvSpPr>
        <p:spPr>
          <a:xfrm>
            <a:off x="0" y="1"/>
            <a:ext cx="9144000" cy="629982"/>
          </a:xfrm>
          <a:prstGeom prst="rect">
            <a:avLst/>
          </a:prstGeom>
          <a:solidFill>
            <a:srgbClr val="007EC4"/>
          </a:solidFill>
          <a:ln>
            <a:noFill/>
          </a:ln>
        </p:spPr>
        <p:txBody>
          <a:bodyPr lIns="91425" tIns="91425" rIns="91425" bIns="91425" anchor="ctr" anchorCtr="0">
            <a:noAutofit/>
          </a:bodyPr>
          <a:lstStyle/>
          <a:p>
            <a:pPr defTabSz="914400"/>
            <a:endParaRPr sz="3200" kern="0">
              <a:solidFill>
                <a:srgbClr val="FFFFFF"/>
              </a:solidFill>
              <a:latin typeface="Arial"/>
              <a:ea typeface="Arial"/>
              <a:cs typeface="Arial"/>
              <a:sym typeface="Arial"/>
            </a:endParaRPr>
          </a:p>
        </p:txBody>
      </p:sp>
      <p:pic>
        <p:nvPicPr>
          <p:cNvPr id="7" name="Shape 26"/>
          <p:cNvPicPr preferRelativeResize="0"/>
          <p:nvPr/>
        </p:nvPicPr>
        <p:blipFill>
          <a:blip r:embed="rId2">
            <a:alphaModFix/>
          </a:blip>
          <a:stretch>
            <a:fillRect/>
          </a:stretch>
        </p:blipFill>
        <p:spPr>
          <a:xfrm>
            <a:off x="8472467" y="55381"/>
            <a:ext cx="548699" cy="507402"/>
          </a:xfrm>
          <a:prstGeom prst="rect">
            <a:avLst/>
          </a:prstGeom>
          <a:noFill/>
          <a:ln>
            <a:noFill/>
          </a:ln>
        </p:spPr>
      </p:pic>
      <p:sp>
        <p:nvSpPr>
          <p:cNvPr id="8" name="Text Placeholder 1"/>
          <p:cNvSpPr txBox="1">
            <a:spLocks/>
          </p:cNvSpPr>
          <p:nvPr/>
        </p:nvSpPr>
        <p:spPr>
          <a:xfrm>
            <a:off x="825006" y="8"/>
            <a:ext cx="7359705" cy="588986"/>
          </a:xfrm>
          <a:prstGeom prst="rect">
            <a:avLst/>
          </a:prstGeom>
          <a:noFill/>
          <a:ln>
            <a:noFill/>
          </a:ln>
        </p:spPr>
        <p:txBody>
          <a:bodyPr lIns="91399" tIns="91399" rIns="91399" bIns="91399" anchor="t" anchorCtr="0"/>
          <a:lstStyle>
            <a:defPPr marR="0" algn="l" rtl="0">
              <a:lnSpc>
                <a:spcPct val="100000"/>
              </a:lnSpc>
              <a:spcBef>
                <a:spcPts val="0"/>
              </a:spcBef>
              <a:spcAft>
                <a:spcPts val="0"/>
              </a:spcAft>
            </a:defPPr>
            <a:lvl1pPr marL="0" marR="0" indent="0" algn="ctr" rtl="0">
              <a:lnSpc>
                <a:spcPct val="100000"/>
              </a:lnSpc>
              <a:spcBef>
                <a:spcPts val="600"/>
              </a:spcBef>
              <a:spcAft>
                <a:spcPts val="0"/>
              </a:spcAft>
              <a:buClr>
                <a:schemeClr val="dk1"/>
              </a:buClr>
              <a:buSzPct val="100000"/>
              <a:buNone/>
              <a:defRPr sz="3200" b="0" i="0" u="none" strike="noStrike" cap="none" baseline="0">
                <a:solidFill>
                  <a:schemeClr val="tx1">
                    <a:tint val="75000"/>
                  </a:schemeClr>
                </a:solidFill>
                <a:latin typeface="Arial"/>
                <a:ea typeface="Arial"/>
                <a:cs typeface="Arial"/>
                <a:sym typeface="Arial"/>
                <a:rtl val="0"/>
              </a:defRPr>
            </a:lvl1pPr>
            <a:lvl2pPr marL="457200" marR="0" indent="0" algn="ctr" rtl="0">
              <a:lnSpc>
                <a:spcPct val="100000"/>
              </a:lnSpc>
              <a:spcBef>
                <a:spcPts val="480"/>
              </a:spcBef>
              <a:spcAft>
                <a:spcPts val="0"/>
              </a:spcAft>
              <a:buClr>
                <a:schemeClr val="dk1"/>
              </a:buClr>
              <a:buSzPct val="100000"/>
              <a:buNone/>
              <a:defRPr sz="2800" b="0" i="0" u="none" strike="noStrike" cap="none" baseline="0">
                <a:solidFill>
                  <a:schemeClr val="tx1">
                    <a:tint val="75000"/>
                  </a:schemeClr>
                </a:solidFill>
                <a:latin typeface="Arial"/>
                <a:ea typeface="Arial"/>
                <a:cs typeface="Arial"/>
                <a:sym typeface="Arial"/>
                <a:rtl val="0"/>
              </a:defRPr>
            </a:lvl2pPr>
            <a:lvl3pPr marL="914400" marR="0" indent="0" algn="ctr" rtl="0">
              <a:lnSpc>
                <a:spcPct val="100000"/>
              </a:lnSpc>
              <a:spcBef>
                <a:spcPts val="480"/>
              </a:spcBef>
              <a:spcAft>
                <a:spcPts val="0"/>
              </a:spcAft>
              <a:buClr>
                <a:schemeClr val="dk1"/>
              </a:buClr>
              <a:buSzPct val="100000"/>
              <a:buNone/>
              <a:defRPr sz="2400" b="0" i="0" u="none" strike="noStrike" cap="none" baseline="0">
                <a:solidFill>
                  <a:schemeClr val="tx1">
                    <a:tint val="75000"/>
                  </a:schemeClr>
                </a:solidFill>
                <a:latin typeface="Arial"/>
                <a:ea typeface="Arial"/>
                <a:cs typeface="Arial"/>
                <a:sym typeface="Arial"/>
                <a:rtl val="0"/>
              </a:defRPr>
            </a:lvl3pPr>
            <a:lvl4pPr marL="1371600" marR="0" indent="0" algn="ctr" rtl="0">
              <a:lnSpc>
                <a:spcPct val="100000"/>
              </a:lnSpc>
              <a:spcBef>
                <a:spcPts val="360"/>
              </a:spcBef>
              <a:spcAft>
                <a:spcPts val="0"/>
              </a:spcAft>
              <a:buClr>
                <a:schemeClr val="dk1"/>
              </a:buClr>
              <a:buSzPct val="100000"/>
              <a:buNone/>
              <a:defRPr sz="2200" b="0" i="0" u="none" strike="noStrike" cap="none" baseline="0">
                <a:solidFill>
                  <a:schemeClr val="tx1">
                    <a:tint val="75000"/>
                  </a:schemeClr>
                </a:solidFill>
                <a:latin typeface="Arial"/>
                <a:ea typeface="Arial"/>
                <a:cs typeface="Arial"/>
                <a:sym typeface="Arial"/>
                <a:rtl val="0"/>
              </a:defRPr>
            </a:lvl4pPr>
            <a:lvl5pPr marL="1828800" marR="0" indent="0" algn="ctr" rtl="0">
              <a:lnSpc>
                <a:spcPct val="100000"/>
              </a:lnSpc>
              <a:spcBef>
                <a:spcPts val="360"/>
              </a:spcBef>
              <a:spcAft>
                <a:spcPts val="0"/>
              </a:spcAft>
              <a:buClr>
                <a:schemeClr val="dk1"/>
              </a:buClr>
              <a:buSzPct val="100000"/>
              <a:buNone/>
              <a:defRPr sz="2000" b="0" i="0" u="none" strike="noStrike" cap="none" baseline="0">
                <a:solidFill>
                  <a:schemeClr val="tx1">
                    <a:tint val="75000"/>
                  </a:schemeClr>
                </a:solidFill>
                <a:latin typeface="Arial"/>
                <a:ea typeface="Arial"/>
                <a:cs typeface="Arial"/>
                <a:sym typeface="Arial"/>
                <a:rtl val="0"/>
              </a:defRPr>
            </a:lvl5pPr>
            <a:lvl6pPr marL="22860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6pPr>
            <a:lvl7pPr marL="27432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7pPr>
            <a:lvl8pPr marL="32004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8pPr>
            <a:lvl9pPr marL="36576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9pPr>
          </a:lstStyle>
          <a:p>
            <a:pPr defTabSz="914400">
              <a:buClr>
                <a:srgbClr val="000000"/>
              </a:buClr>
            </a:pPr>
            <a:r>
              <a:rPr lang="en-US" b="1" kern="0" dirty="0">
                <a:solidFill>
                  <a:srgbClr val="FFFFFF"/>
                </a:solidFill>
                <a:latin typeface="Calibri"/>
                <a:cs typeface="Calibri"/>
              </a:rPr>
              <a:t>Outline</a:t>
            </a:r>
          </a:p>
        </p:txBody>
      </p:sp>
      <p:sp>
        <p:nvSpPr>
          <p:cNvPr id="9" name="Slide Number Placeholder 8"/>
          <p:cNvSpPr>
            <a:spLocks noGrp="1"/>
          </p:cNvSpPr>
          <p:nvPr>
            <p:ph type="sldNum" sz="quarter" idx="12"/>
          </p:nvPr>
        </p:nvSpPr>
        <p:spPr/>
        <p:txBody>
          <a:bodyPr/>
          <a:lstStyle/>
          <a:p>
            <a:fld id="{0207D71B-B85A-484E-AC50-1E0FB74F3811}" type="slidenum">
              <a:rPr lang="en-US">
                <a:solidFill>
                  <a:prstClr val="black">
                    <a:tint val="75000"/>
                  </a:prstClr>
                </a:solidFill>
                <a:latin typeface="Calibri"/>
              </a:rPr>
              <a:pPr/>
              <a:t>11</a:t>
            </a:fld>
            <a:endParaRPr lang="en-US">
              <a:solidFill>
                <a:prstClr val="black">
                  <a:tint val="75000"/>
                </a:prstClr>
              </a:solidFill>
              <a:latin typeface="Calibri"/>
            </a:endParaRPr>
          </a:p>
        </p:txBody>
      </p:sp>
      <p:sp>
        <p:nvSpPr>
          <p:cNvPr id="12" name="Shape 22"/>
          <p:cNvSpPr/>
          <p:nvPr/>
        </p:nvSpPr>
        <p:spPr>
          <a:xfrm>
            <a:off x="0" y="4"/>
            <a:ext cx="9144000" cy="836214"/>
          </a:xfrm>
          <a:prstGeom prst="rect">
            <a:avLst/>
          </a:prstGeom>
          <a:solidFill>
            <a:srgbClr val="007EC4"/>
          </a:solidFill>
          <a:ln>
            <a:noFill/>
          </a:ln>
        </p:spPr>
        <p:txBody>
          <a:bodyPr lIns="91425" tIns="91425" rIns="91425" bIns="91425" anchor="ctr" anchorCtr="0">
            <a:noAutofit/>
          </a:bodyPr>
          <a:lstStyle/>
          <a:p>
            <a:pPr defTabSz="914400"/>
            <a:endParaRPr sz="1400" kern="0">
              <a:solidFill>
                <a:srgbClr val="000000"/>
              </a:solidFill>
              <a:latin typeface="Arial"/>
              <a:ea typeface="Arial"/>
              <a:cs typeface="Arial"/>
              <a:sym typeface="Arial"/>
            </a:endParaRPr>
          </a:p>
        </p:txBody>
      </p:sp>
      <p:pic>
        <p:nvPicPr>
          <p:cNvPr id="13" name="Shape 26"/>
          <p:cNvPicPr preferRelativeResize="0"/>
          <p:nvPr/>
        </p:nvPicPr>
        <p:blipFill>
          <a:blip r:embed="rId2">
            <a:alphaModFix/>
          </a:blip>
          <a:stretch>
            <a:fillRect/>
          </a:stretch>
        </p:blipFill>
        <p:spPr>
          <a:xfrm>
            <a:off x="8472469" y="122588"/>
            <a:ext cx="548699" cy="609666"/>
          </a:xfrm>
          <a:prstGeom prst="rect">
            <a:avLst/>
          </a:prstGeom>
          <a:noFill/>
          <a:ln>
            <a:noFill/>
          </a:ln>
        </p:spPr>
      </p:pic>
      <p:sp>
        <p:nvSpPr>
          <p:cNvPr id="14" name="Title 1"/>
          <p:cNvSpPr txBox="1">
            <a:spLocks/>
          </p:cNvSpPr>
          <p:nvPr/>
        </p:nvSpPr>
        <p:spPr>
          <a:xfrm>
            <a:off x="311713" y="97295"/>
            <a:ext cx="8520599" cy="636332"/>
          </a:xfrm>
          <a:prstGeom prst="rect">
            <a:avLst/>
          </a:prstGeom>
          <a:noFill/>
          <a:ln>
            <a:noFill/>
          </a:ln>
        </p:spPr>
        <p:txBody>
          <a:bodyPr vert="horz" lIns="91399" tIns="91399" rIns="91399" bIns="91399" anchor="ctr" anchorCtr="0"/>
          <a:lstStyle>
            <a:defPPr marR="0" algn="l" rtl="0">
              <a:lnSpc>
                <a:spcPct val="100000"/>
              </a:lnSpc>
              <a:spcBef>
                <a:spcPts val="0"/>
              </a:spcBef>
              <a:spcAft>
                <a:spcPts val="0"/>
              </a:spcAft>
            </a:defPPr>
            <a:lvl1pPr marR="0" algn="l" rtl="0">
              <a:lnSpc>
                <a:spcPct val="100000"/>
              </a:lnSpc>
              <a:spcBef>
                <a:spcPts val="0"/>
              </a:spcBef>
              <a:spcAft>
                <a:spcPts val="0"/>
              </a:spcAft>
              <a:buClr>
                <a:srgbClr val="85200C"/>
              </a:buClr>
              <a:buSzPct val="100000"/>
              <a:buNone/>
              <a:defRPr sz="3600" b="1" i="0" u="none" strike="noStrike" cap="none" baseline="0">
                <a:solidFill>
                  <a:schemeClr val="bg1"/>
                </a:solidFill>
                <a:latin typeface="Arial"/>
                <a:ea typeface="Arial"/>
                <a:cs typeface="Arial"/>
                <a:sym typeface="Arial"/>
                <a:rtl val="0"/>
              </a:defRPr>
            </a:lvl1pPr>
            <a:lvl2pPr marR="0" algn="l" rtl="0">
              <a:lnSpc>
                <a:spcPct val="100000"/>
              </a:lnSpc>
              <a:spcBef>
                <a:spcPts val="0"/>
              </a:spcBef>
              <a:spcAft>
                <a:spcPts val="0"/>
              </a:spcAft>
              <a:buClr>
                <a:srgbClr val="85200C"/>
              </a:buClr>
              <a:buSzPct val="100000"/>
              <a:buNone/>
              <a:defRPr sz="3600" b="1" i="0" u="none" strike="noStrike" cap="none" baseline="0">
                <a:solidFill>
                  <a:srgbClr val="85200C"/>
                </a:solidFill>
                <a:latin typeface="Arial"/>
                <a:ea typeface="Arial"/>
                <a:cs typeface="Arial"/>
                <a:sym typeface="Arial"/>
                <a:rtl val="0"/>
              </a:defRPr>
            </a:lvl2pPr>
            <a:lvl3pPr rtl="0">
              <a:spcBef>
                <a:spcPts val="0"/>
              </a:spcBef>
              <a:buClr>
                <a:srgbClr val="85200C"/>
              </a:buClr>
              <a:buSzPct val="100000"/>
              <a:buNone/>
              <a:defRPr sz="3600" b="1">
                <a:solidFill>
                  <a:srgbClr val="85200C"/>
                </a:solidFill>
              </a:defRPr>
            </a:lvl3pPr>
            <a:lvl4pPr rtl="0">
              <a:spcBef>
                <a:spcPts val="0"/>
              </a:spcBef>
              <a:buClr>
                <a:srgbClr val="85200C"/>
              </a:buClr>
              <a:buSzPct val="100000"/>
              <a:buNone/>
              <a:defRPr sz="3600" b="1">
                <a:solidFill>
                  <a:srgbClr val="85200C"/>
                </a:solidFill>
              </a:defRPr>
            </a:lvl4pPr>
            <a:lvl5pPr rtl="0">
              <a:spcBef>
                <a:spcPts val="0"/>
              </a:spcBef>
              <a:buClr>
                <a:srgbClr val="85200C"/>
              </a:buClr>
              <a:buSzPct val="100000"/>
              <a:buNone/>
              <a:defRPr sz="3600" b="1">
                <a:solidFill>
                  <a:srgbClr val="85200C"/>
                </a:solidFill>
              </a:defRPr>
            </a:lvl5pPr>
            <a:lvl6pPr rtl="0">
              <a:spcBef>
                <a:spcPts val="0"/>
              </a:spcBef>
              <a:buClr>
                <a:srgbClr val="85200C"/>
              </a:buClr>
              <a:buSzPct val="100000"/>
              <a:buNone/>
              <a:defRPr sz="3600" b="1">
                <a:solidFill>
                  <a:srgbClr val="85200C"/>
                </a:solidFill>
              </a:defRPr>
            </a:lvl6pPr>
            <a:lvl7pPr rtl="0">
              <a:spcBef>
                <a:spcPts val="0"/>
              </a:spcBef>
              <a:buClr>
                <a:srgbClr val="85200C"/>
              </a:buClr>
              <a:buSzPct val="100000"/>
              <a:buNone/>
              <a:defRPr sz="3600" b="1">
                <a:solidFill>
                  <a:srgbClr val="85200C"/>
                </a:solidFill>
              </a:defRPr>
            </a:lvl7pPr>
            <a:lvl8pPr rtl="0">
              <a:spcBef>
                <a:spcPts val="0"/>
              </a:spcBef>
              <a:buClr>
                <a:srgbClr val="85200C"/>
              </a:buClr>
              <a:buSzPct val="100000"/>
              <a:buNone/>
              <a:defRPr sz="3600" b="1">
                <a:solidFill>
                  <a:srgbClr val="85200C"/>
                </a:solidFill>
              </a:defRPr>
            </a:lvl8pPr>
            <a:lvl9pPr rtl="0">
              <a:spcBef>
                <a:spcPts val="0"/>
              </a:spcBef>
              <a:buClr>
                <a:srgbClr val="85200C"/>
              </a:buClr>
              <a:buSzPct val="100000"/>
              <a:buNone/>
              <a:defRPr sz="3600" b="1">
                <a:solidFill>
                  <a:srgbClr val="85200C"/>
                </a:solidFill>
              </a:defRPr>
            </a:lvl9pPr>
          </a:lstStyle>
          <a:p>
            <a:pPr defTabSz="914400"/>
            <a:r>
              <a:rPr lang="en-US" kern="0" dirty="0" smtClean="0">
                <a:solidFill>
                  <a:srgbClr val="FFFFFF"/>
                </a:solidFill>
                <a:latin typeface="Calibri (Heading)"/>
                <a:cs typeface="Calibri (Heading)"/>
              </a:rPr>
              <a:t>Outline</a:t>
            </a:r>
            <a:endParaRPr lang="en-US" kern="0" dirty="0">
              <a:solidFill>
                <a:srgbClr val="FFFFFF"/>
              </a:solidFill>
              <a:latin typeface="Calibri (Heading)"/>
              <a:cs typeface="Calibri (Heading)"/>
            </a:endParaRPr>
          </a:p>
        </p:txBody>
      </p:sp>
      <p:sp>
        <p:nvSpPr>
          <p:cNvPr id="2" name="Rounded Rectangle 1"/>
          <p:cNvSpPr/>
          <p:nvPr/>
        </p:nvSpPr>
        <p:spPr>
          <a:xfrm>
            <a:off x="208806" y="1159130"/>
            <a:ext cx="5634054" cy="997856"/>
          </a:xfrm>
          <a:prstGeom prst="roundRect">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10"/>
          <p:cNvSpPr/>
          <p:nvPr/>
        </p:nvSpPr>
        <p:spPr>
          <a:xfrm>
            <a:off x="208806" y="3238301"/>
            <a:ext cx="5634054" cy="1195007"/>
          </a:xfrm>
          <a:prstGeom prst="roundRect">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46993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23297" y="41739"/>
            <a:ext cx="8939019" cy="626293"/>
          </a:xfrm>
        </p:spPr>
        <p:txBody>
          <a:bodyPr>
            <a:noAutofit/>
          </a:bodyPr>
          <a:lstStyle/>
          <a:p>
            <a:r>
              <a:rPr lang="en-US" sz="3600" b="1" dirty="0">
                <a:solidFill>
                  <a:schemeClr val="tx2">
                    <a:lumMod val="60000"/>
                    <a:lumOff val="40000"/>
                  </a:schemeClr>
                </a:solidFill>
              </a:rPr>
              <a:t>[1] Disaggregation</a:t>
            </a:r>
          </a:p>
        </p:txBody>
      </p:sp>
      <p:grpSp>
        <p:nvGrpSpPr>
          <p:cNvPr id="57" name="Group 56"/>
          <p:cNvGrpSpPr/>
          <p:nvPr/>
        </p:nvGrpSpPr>
        <p:grpSpPr>
          <a:xfrm>
            <a:off x="15737" y="55140"/>
            <a:ext cx="1173608" cy="1018444"/>
            <a:chOff x="15737" y="55140"/>
            <a:chExt cx="1173608" cy="1018444"/>
          </a:xfrm>
        </p:grpSpPr>
        <p:sp>
          <p:nvSpPr>
            <p:cNvPr id="5" name="Oval 4"/>
            <p:cNvSpPr/>
            <p:nvPr/>
          </p:nvSpPr>
          <p:spPr>
            <a:xfrm>
              <a:off x="15737" y="394621"/>
              <a:ext cx="697986" cy="678963"/>
            </a:xfrm>
            <a:prstGeom prst="ellipse">
              <a:avLst/>
            </a:prstGeom>
            <a:solidFill>
              <a:srgbClr val="008000">
                <a:alpha val="20000"/>
              </a:srgbClr>
            </a:solidFill>
          </p:spPr>
          <p:style>
            <a:lnRef idx="1">
              <a:schemeClr val="accent1"/>
            </a:lnRef>
            <a:fillRef idx="3">
              <a:schemeClr val="accent1"/>
            </a:fillRef>
            <a:effectRef idx="2">
              <a:schemeClr val="accent1"/>
            </a:effectRef>
            <a:fontRef idx="minor">
              <a:schemeClr val="lt1"/>
            </a:fontRef>
          </p:style>
          <p:txBody>
            <a:bodyPr rtlCol="0" anchor="b"/>
            <a:lstStyle/>
            <a:p>
              <a:r>
                <a:rPr lang="en-US" sz="1050" dirty="0">
                  <a:solidFill>
                    <a:prstClr val="black"/>
                  </a:solidFill>
                  <a:latin typeface="Calibri"/>
                </a:rPr>
                <a:t>SDN</a:t>
              </a:r>
            </a:p>
          </p:txBody>
        </p:sp>
        <p:sp>
          <p:nvSpPr>
            <p:cNvPr id="6" name="Oval 5"/>
            <p:cNvSpPr/>
            <p:nvPr/>
          </p:nvSpPr>
          <p:spPr>
            <a:xfrm>
              <a:off x="491359" y="394621"/>
              <a:ext cx="697986" cy="678963"/>
            </a:xfrm>
            <a:prstGeom prst="ellipse">
              <a:avLst/>
            </a:prstGeom>
            <a:solidFill>
              <a:srgbClr val="3366FF">
                <a:alpha val="18000"/>
              </a:srgbClr>
            </a:solidFill>
          </p:spPr>
          <p:style>
            <a:lnRef idx="1">
              <a:schemeClr val="accent1"/>
            </a:lnRef>
            <a:fillRef idx="3">
              <a:schemeClr val="accent1"/>
            </a:fillRef>
            <a:effectRef idx="2">
              <a:schemeClr val="accent1"/>
            </a:effectRef>
            <a:fontRef idx="minor">
              <a:schemeClr val="lt1"/>
            </a:fontRef>
          </p:style>
          <p:txBody>
            <a:bodyPr rtlCol="0" anchor="b"/>
            <a:lstStyle/>
            <a:p>
              <a:pPr algn="r"/>
              <a:r>
                <a:rPr lang="en-US" sz="1050" dirty="0">
                  <a:solidFill>
                    <a:prstClr val="black"/>
                  </a:solidFill>
                  <a:latin typeface="Calibri"/>
                </a:rPr>
                <a:t>NFV</a:t>
              </a:r>
            </a:p>
          </p:txBody>
        </p:sp>
        <p:sp>
          <p:nvSpPr>
            <p:cNvPr id="7" name="Oval 6"/>
            <p:cNvSpPr/>
            <p:nvPr/>
          </p:nvSpPr>
          <p:spPr>
            <a:xfrm>
              <a:off x="238844" y="55140"/>
              <a:ext cx="697986" cy="678963"/>
            </a:xfrm>
            <a:prstGeom prst="ellipse">
              <a:avLst/>
            </a:prstGeom>
            <a:solidFill>
              <a:srgbClr val="FF0000">
                <a:alpha val="20000"/>
              </a:srgbClr>
            </a:solidFill>
          </p:spPr>
          <p:style>
            <a:lnRef idx="1">
              <a:schemeClr val="accent1"/>
            </a:lnRef>
            <a:fillRef idx="3">
              <a:schemeClr val="accent1"/>
            </a:fillRef>
            <a:effectRef idx="2">
              <a:schemeClr val="accent1"/>
            </a:effectRef>
            <a:fontRef idx="minor">
              <a:schemeClr val="lt1"/>
            </a:fontRef>
          </p:style>
          <p:txBody>
            <a:bodyPr rtlCol="0" anchor="t"/>
            <a:lstStyle/>
            <a:p>
              <a:pPr algn="ctr"/>
              <a:r>
                <a:rPr lang="en-US" sz="1050" dirty="0">
                  <a:solidFill>
                    <a:srgbClr val="000000"/>
                  </a:solidFill>
                  <a:latin typeface="Calibri"/>
                </a:rPr>
                <a:t>Cloud</a:t>
              </a:r>
            </a:p>
          </p:txBody>
        </p:sp>
      </p:grpSp>
      <p:sp>
        <p:nvSpPr>
          <p:cNvPr id="8" name="Rectangle 7"/>
          <p:cNvSpPr/>
          <p:nvPr/>
        </p:nvSpPr>
        <p:spPr>
          <a:xfrm>
            <a:off x="1274520" y="3116433"/>
            <a:ext cx="1699509" cy="2203177"/>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1200" dirty="0">
                <a:solidFill>
                  <a:srgbClr val="000000"/>
                </a:solidFill>
                <a:latin typeface="Arial"/>
              </a:rPr>
              <a:t>Residence</a:t>
            </a:r>
          </a:p>
        </p:txBody>
      </p:sp>
      <p:sp>
        <p:nvSpPr>
          <p:cNvPr id="9" name="Rectangle 8"/>
          <p:cNvSpPr/>
          <p:nvPr/>
        </p:nvSpPr>
        <p:spPr>
          <a:xfrm>
            <a:off x="3145127" y="3116415"/>
            <a:ext cx="3453031" cy="2203178"/>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1200" dirty="0">
                <a:solidFill>
                  <a:srgbClr val="000000"/>
                </a:solidFill>
                <a:latin typeface="Arial"/>
              </a:rPr>
              <a:t>Central Office</a:t>
            </a:r>
          </a:p>
        </p:txBody>
      </p:sp>
      <p:sp>
        <p:nvSpPr>
          <p:cNvPr id="10" name="Rounded Rectangle 9"/>
          <p:cNvSpPr/>
          <p:nvPr/>
        </p:nvSpPr>
        <p:spPr>
          <a:xfrm>
            <a:off x="1456822" y="4566008"/>
            <a:ext cx="570695" cy="454712"/>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rPr>
              <a:t>CPE</a:t>
            </a:r>
          </a:p>
        </p:txBody>
      </p:sp>
      <p:sp>
        <p:nvSpPr>
          <p:cNvPr id="11" name="Rounded Rectangle 10"/>
          <p:cNvSpPr/>
          <p:nvPr/>
        </p:nvSpPr>
        <p:spPr>
          <a:xfrm>
            <a:off x="2200218" y="4566008"/>
            <a:ext cx="578882" cy="454712"/>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rPr>
              <a:t>ONU</a:t>
            </a:r>
          </a:p>
        </p:txBody>
      </p:sp>
      <p:sp>
        <p:nvSpPr>
          <p:cNvPr id="12" name="Rounded Rectangle 11"/>
          <p:cNvSpPr/>
          <p:nvPr/>
        </p:nvSpPr>
        <p:spPr>
          <a:xfrm>
            <a:off x="3346124" y="4566008"/>
            <a:ext cx="585448" cy="454712"/>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rPr>
              <a:t>OLT</a:t>
            </a:r>
          </a:p>
        </p:txBody>
      </p:sp>
      <p:cxnSp>
        <p:nvCxnSpPr>
          <p:cNvPr id="13" name="Straight Connector 12"/>
          <p:cNvCxnSpPr>
            <a:stCxn id="38" idx="3"/>
            <a:endCxn id="17" idx="2"/>
          </p:cNvCxnSpPr>
          <p:nvPr/>
        </p:nvCxnSpPr>
        <p:spPr>
          <a:xfrm flipV="1">
            <a:off x="6197926" y="4789642"/>
            <a:ext cx="707760" cy="6331"/>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12" idx="3"/>
            <a:endCxn id="40" idx="1"/>
          </p:cNvCxnSpPr>
          <p:nvPr/>
        </p:nvCxnSpPr>
        <p:spPr>
          <a:xfrm>
            <a:off x="3931572" y="4793364"/>
            <a:ext cx="4929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a:stCxn id="11" idx="3"/>
            <a:endCxn id="12" idx="1"/>
          </p:cNvCxnSpPr>
          <p:nvPr/>
        </p:nvCxnSpPr>
        <p:spPr>
          <a:xfrm>
            <a:off x="2779100" y="4793364"/>
            <a:ext cx="5670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10" idx="3"/>
            <a:endCxn id="11" idx="1"/>
          </p:cNvCxnSpPr>
          <p:nvPr/>
        </p:nvCxnSpPr>
        <p:spPr>
          <a:xfrm>
            <a:off x="2027549" y="4793363"/>
            <a:ext cx="172721"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sp>
        <p:nvSpPr>
          <p:cNvPr id="17" name="Cloud 16"/>
          <p:cNvSpPr/>
          <p:nvPr/>
        </p:nvSpPr>
        <p:spPr>
          <a:xfrm>
            <a:off x="6900319" y="4013092"/>
            <a:ext cx="1739039" cy="1553100"/>
          </a:xfrm>
          <a:prstGeom prst="cloud">
            <a:avLst/>
          </a:prstGeom>
          <a:solidFill>
            <a:schemeClr val="tx1">
              <a:lumMod val="50000"/>
              <a:lumOff val="50000"/>
            </a:schemeClr>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sz="1200" dirty="0">
                <a:solidFill>
                  <a:srgbClr val="FFFFFF"/>
                </a:solidFill>
                <a:latin typeface="Calibri"/>
                <a:cs typeface="Calibri"/>
              </a:rPr>
              <a:t>Backbone</a:t>
            </a:r>
          </a:p>
          <a:p>
            <a:pPr algn="ctr">
              <a:lnSpc>
                <a:spcPct val="80000"/>
              </a:lnSpc>
            </a:pPr>
            <a:r>
              <a:rPr lang="en-US" sz="1200" dirty="0">
                <a:solidFill>
                  <a:srgbClr val="FFFFFF"/>
                </a:solidFill>
                <a:latin typeface="Calibri"/>
                <a:cs typeface="Calibri"/>
              </a:rPr>
              <a:t>Network</a:t>
            </a:r>
          </a:p>
        </p:txBody>
      </p:sp>
      <p:cxnSp>
        <p:nvCxnSpPr>
          <p:cNvPr id="19" name="Straight Connector 18"/>
          <p:cNvCxnSpPr/>
          <p:nvPr/>
        </p:nvCxnSpPr>
        <p:spPr>
          <a:xfrm>
            <a:off x="1364444" y="4885724"/>
            <a:ext cx="743414"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20" name="Elbow Connector 19"/>
          <p:cNvCxnSpPr>
            <a:endCxn id="24" idx="2"/>
          </p:cNvCxnSpPr>
          <p:nvPr/>
        </p:nvCxnSpPr>
        <p:spPr>
          <a:xfrm flipV="1">
            <a:off x="1742162" y="3739887"/>
            <a:ext cx="2558019" cy="946724"/>
          </a:xfrm>
          <a:prstGeom prst="bentConnector3">
            <a:avLst>
              <a:gd name="adj1" fmla="val -99"/>
            </a:avLst>
          </a:prstGeom>
          <a:ln>
            <a:solidFill>
              <a:srgbClr val="008000"/>
            </a:solidFill>
            <a:headEnd type="ova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endCxn id="25" idx="4"/>
          </p:cNvCxnSpPr>
          <p:nvPr/>
        </p:nvCxnSpPr>
        <p:spPr>
          <a:xfrm flipV="1">
            <a:off x="3638848" y="4353140"/>
            <a:ext cx="0" cy="333471"/>
          </a:xfrm>
          <a:prstGeom prst="straightConnector1">
            <a:avLst/>
          </a:prstGeom>
          <a:ln>
            <a:solidFill>
              <a:srgbClr val="008000"/>
            </a:solidFill>
            <a:headEnd type="ova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endCxn id="26" idx="4"/>
          </p:cNvCxnSpPr>
          <p:nvPr/>
        </p:nvCxnSpPr>
        <p:spPr>
          <a:xfrm flipV="1">
            <a:off x="5905231" y="3838035"/>
            <a:ext cx="1838" cy="848576"/>
          </a:xfrm>
          <a:prstGeom prst="straightConnector1">
            <a:avLst/>
          </a:prstGeom>
          <a:ln>
            <a:solidFill>
              <a:srgbClr val="008000"/>
            </a:solidFill>
            <a:headEnd type="oval"/>
            <a:tailEnd type="arrow"/>
          </a:ln>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4300196" y="3591706"/>
            <a:ext cx="819727" cy="29639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err="1">
                <a:solidFill>
                  <a:srgbClr val="FFFFFF"/>
                </a:solidFill>
                <a:latin typeface="Arial"/>
              </a:rPr>
              <a:t>vSG</a:t>
            </a:r>
            <a:endParaRPr lang="en-US" sz="1400" dirty="0">
              <a:solidFill>
                <a:srgbClr val="FFFFFF"/>
              </a:solidFill>
              <a:latin typeface="Arial"/>
            </a:endParaRPr>
          </a:p>
        </p:txBody>
      </p:sp>
      <p:sp>
        <p:nvSpPr>
          <p:cNvPr id="25" name="Oval 24"/>
          <p:cNvSpPr/>
          <p:nvPr/>
        </p:nvSpPr>
        <p:spPr>
          <a:xfrm>
            <a:off x="3187438" y="4056760"/>
            <a:ext cx="902820" cy="296397"/>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400" dirty="0">
                <a:solidFill>
                  <a:srgbClr val="FFFFFF"/>
                </a:solidFill>
                <a:latin typeface="Arial"/>
              </a:rPr>
              <a:t>vOLT</a:t>
            </a:r>
          </a:p>
        </p:txBody>
      </p:sp>
      <p:sp>
        <p:nvSpPr>
          <p:cNvPr id="26" name="Oval 25"/>
          <p:cNvSpPr/>
          <p:nvPr/>
        </p:nvSpPr>
        <p:spPr>
          <a:xfrm>
            <a:off x="5285276" y="3387749"/>
            <a:ext cx="1243591" cy="45028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err="1">
                <a:solidFill>
                  <a:srgbClr val="FFFFFF"/>
                </a:solidFill>
                <a:latin typeface="Arial"/>
              </a:rPr>
              <a:t>vRouter</a:t>
            </a:r>
            <a:endParaRPr lang="en-US" sz="1400" dirty="0">
              <a:solidFill>
                <a:srgbClr val="FFFFFF"/>
              </a:solidFill>
              <a:latin typeface="Arial"/>
            </a:endParaRPr>
          </a:p>
        </p:txBody>
      </p:sp>
      <p:cxnSp>
        <p:nvCxnSpPr>
          <p:cNvPr id="27" name="Straight Arrow Connector 26"/>
          <p:cNvCxnSpPr>
            <a:endCxn id="25" idx="6"/>
          </p:cNvCxnSpPr>
          <p:nvPr/>
        </p:nvCxnSpPr>
        <p:spPr>
          <a:xfrm flipH="1">
            <a:off x="4090258" y="4204942"/>
            <a:ext cx="1814973" cy="0"/>
          </a:xfrm>
          <a:prstGeom prst="straightConnector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28" name="Elbow Connector 27"/>
          <p:cNvCxnSpPr>
            <a:endCxn id="24" idx="4"/>
          </p:cNvCxnSpPr>
          <p:nvPr/>
        </p:nvCxnSpPr>
        <p:spPr>
          <a:xfrm rot="10800000">
            <a:off x="4710056" y="3888086"/>
            <a:ext cx="1195195" cy="192380"/>
          </a:xfrm>
          <a:prstGeom prst="bentConnector2">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29" name="Rectangle 28"/>
          <p:cNvSpPr/>
          <p:nvPr/>
        </p:nvSpPr>
        <p:spPr>
          <a:xfrm>
            <a:off x="3207616" y="4862100"/>
            <a:ext cx="3056469" cy="498142"/>
          </a:xfrm>
          <a:prstGeom prst="rect">
            <a:avLst/>
          </a:prstGeom>
          <a:solidFill>
            <a:schemeClr val="tx2"/>
          </a:solidFill>
          <a:ln>
            <a:solidFill>
              <a:schemeClr val="bg1">
                <a:lumMod val="95000"/>
              </a:schemeClr>
            </a:solid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400">
              <a:solidFill>
                <a:srgbClr val="FFFFFF"/>
              </a:solidFill>
              <a:latin typeface="Arial"/>
            </a:endParaRPr>
          </a:p>
        </p:txBody>
      </p:sp>
      <p:cxnSp>
        <p:nvCxnSpPr>
          <p:cNvPr id="30" name="Straight Connector 29"/>
          <p:cNvCxnSpPr>
            <a:stCxn id="40" idx="3"/>
            <a:endCxn id="38" idx="1"/>
          </p:cNvCxnSpPr>
          <p:nvPr/>
        </p:nvCxnSpPr>
        <p:spPr>
          <a:xfrm>
            <a:off x="5051833" y="4793364"/>
            <a:ext cx="571229" cy="2609"/>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6264065" y="4885727"/>
            <a:ext cx="0" cy="474514"/>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3207616" y="5342529"/>
            <a:ext cx="3056469" cy="3"/>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sp>
        <p:nvSpPr>
          <p:cNvPr id="33" name="Rectangle 32"/>
          <p:cNvSpPr/>
          <p:nvPr/>
        </p:nvSpPr>
        <p:spPr>
          <a:xfrm>
            <a:off x="4300183" y="4460320"/>
            <a:ext cx="1963882" cy="425404"/>
          </a:xfrm>
          <a:prstGeom prst="rect">
            <a:avLst/>
          </a:prstGeom>
          <a:solidFill>
            <a:schemeClr val="tx2"/>
          </a:solidFill>
          <a:ln>
            <a:no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sz="1400">
              <a:solidFill>
                <a:srgbClr val="FFFFFF"/>
              </a:solidFill>
              <a:latin typeface="Arial"/>
            </a:endParaRPr>
          </a:p>
        </p:txBody>
      </p:sp>
      <p:cxnSp>
        <p:nvCxnSpPr>
          <p:cNvPr id="34" name="Straight Connector 33"/>
          <p:cNvCxnSpPr/>
          <p:nvPr/>
        </p:nvCxnSpPr>
        <p:spPr>
          <a:xfrm flipH="1">
            <a:off x="4300196" y="4460320"/>
            <a:ext cx="819727"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6264065" y="4448506"/>
            <a:ext cx="0" cy="445514"/>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4300171" y="4448511"/>
            <a:ext cx="0" cy="425402"/>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3544206" y="4993407"/>
            <a:ext cx="2403975" cy="307777"/>
          </a:xfrm>
          <a:prstGeom prst="rect">
            <a:avLst/>
          </a:prstGeom>
          <a:noFill/>
        </p:spPr>
        <p:txBody>
          <a:bodyPr wrap="square" rtlCol="0">
            <a:spAutoFit/>
          </a:bodyPr>
          <a:lstStyle/>
          <a:p>
            <a:pPr algn="ctr"/>
            <a:r>
              <a:rPr lang="en-US" sz="1400" b="1" dirty="0">
                <a:solidFill>
                  <a:srgbClr val="FFFFFF"/>
                </a:solidFill>
                <a:latin typeface="Calibri"/>
              </a:rPr>
              <a:t>Leaf-Spine Fabric</a:t>
            </a:r>
          </a:p>
        </p:txBody>
      </p:sp>
      <p:sp>
        <p:nvSpPr>
          <p:cNvPr id="38" name="Rounded Rectangle 37"/>
          <p:cNvSpPr/>
          <p:nvPr/>
        </p:nvSpPr>
        <p:spPr>
          <a:xfrm>
            <a:off x="5623056" y="4568617"/>
            <a:ext cx="574879" cy="454712"/>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rPr>
              <a:t>BNG</a:t>
            </a:r>
          </a:p>
        </p:txBody>
      </p:sp>
      <p:cxnSp>
        <p:nvCxnSpPr>
          <p:cNvPr id="39" name="Straight Connector 38"/>
          <p:cNvCxnSpPr/>
          <p:nvPr/>
        </p:nvCxnSpPr>
        <p:spPr>
          <a:xfrm>
            <a:off x="5119898" y="4460326"/>
            <a:ext cx="1144167"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sp>
        <p:nvSpPr>
          <p:cNvPr id="40" name="Rounded Rectangle 39"/>
          <p:cNvSpPr/>
          <p:nvPr/>
        </p:nvSpPr>
        <p:spPr>
          <a:xfrm>
            <a:off x="4424496" y="4566008"/>
            <a:ext cx="627322" cy="454712"/>
          </a:xfrm>
          <a:prstGeom prst="roundRect">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sz="1400" dirty="0">
                <a:solidFill>
                  <a:srgbClr val="FFFFFF"/>
                </a:solidFill>
                <a:latin typeface="Calibri"/>
                <a:cs typeface="Calibri"/>
              </a:rPr>
              <a:t>ETH AGG</a:t>
            </a:r>
          </a:p>
        </p:txBody>
      </p:sp>
      <p:sp>
        <p:nvSpPr>
          <p:cNvPr id="41" name="Rectangle 40"/>
          <p:cNvSpPr/>
          <p:nvPr/>
        </p:nvSpPr>
        <p:spPr>
          <a:xfrm>
            <a:off x="1258135" y="1080428"/>
            <a:ext cx="1699509" cy="1225270"/>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1200" dirty="0">
                <a:solidFill>
                  <a:srgbClr val="000000"/>
                </a:solidFill>
                <a:latin typeface="Arial"/>
              </a:rPr>
              <a:t>Residence</a:t>
            </a:r>
          </a:p>
        </p:txBody>
      </p:sp>
      <p:sp>
        <p:nvSpPr>
          <p:cNvPr id="42" name="Rectangle 41"/>
          <p:cNvSpPr/>
          <p:nvPr/>
        </p:nvSpPr>
        <p:spPr>
          <a:xfrm>
            <a:off x="3128741" y="1080430"/>
            <a:ext cx="3453031" cy="1225271"/>
          </a:xfrm>
          <a:prstGeom prst="rect">
            <a:avLst/>
          </a:prstGeom>
          <a:solidFill>
            <a:srgbClr val="D6E6F2"/>
          </a:solidFill>
          <a:ln w="38100" cmpd="sng">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1200" dirty="0">
                <a:solidFill>
                  <a:srgbClr val="000000"/>
                </a:solidFill>
                <a:latin typeface="Arial"/>
              </a:rPr>
              <a:t>Central Office</a:t>
            </a:r>
          </a:p>
        </p:txBody>
      </p:sp>
      <p:sp>
        <p:nvSpPr>
          <p:cNvPr id="43" name="Rounded Rectangle 42"/>
          <p:cNvSpPr/>
          <p:nvPr/>
        </p:nvSpPr>
        <p:spPr>
          <a:xfrm>
            <a:off x="1440423" y="1552114"/>
            <a:ext cx="570695" cy="454712"/>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rPr>
              <a:t>CPE</a:t>
            </a:r>
          </a:p>
        </p:txBody>
      </p:sp>
      <p:sp>
        <p:nvSpPr>
          <p:cNvPr id="44" name="Rounded Rectangle 43"/>
          <p:cNvSpPr/>
          <p:nvPr/>
        </p:nvSpPr>
        <p:spPr>
          <a:xfrm>
            <a:off x="2183833" y="1552114"/>
            <a:ext cx="578882" cy="454712"/>
          </a:xfrm>
          <a:prstGeom prst="roundRect">
            <a:avLst/>
          </a:prstGeom>
          <a:solidFill>
            <a:schemeClr val="tx1">
              <a:lumMod val="50000"/>
              <a:lumOff val="50000"/>
            </a:schemeClr>
          </a:solidFill>
          <a:ln>
            <a:solidFill>
              <a:srgbClr val="33333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rPr>
              <a:t>ONU</a:t>
            </a:r>
          </a:p>
        </p:txBody>
      </p:sp>
      <p:sp>
        <p:nvSpPr>
          <p:cNvPr id="45" name="Rounded Rectangle 44"/>
          <p:cNvSpPr/>
          <p:nvPr/>
        </p:nvSpPr>
        <p:spPr>
          <a:xfrm>
            <a:off x="3329739" y="1552114"/>
            <a:ext cx="585448" cy="454712"/>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rPr>
              <a:t>OLT</a:t>
            </a:r>
          </a:p>
        </p:txBody>
      </p:sp>
      <p:sp>
        <p:nvSpPr>
          <p:cNvPr id="46" name="Rounded Rectangle 45"/>
          <p:cNvSpPr/>
          <p:nvPr/>
        </p:nvSpPr>
        <p:spPr>
          <a:xfrm>
            <a:off x="4408111" y="1552114"/>
            <a:ext cx="627322" cy="454712"/>
          </a:xfrm>
          <a:prstGeom prst="round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lnSpc>
                <a:spcPct val="80000"/>
              </a:lnSpc>
            </a:pPr>
            <a:r>
              <a:rPr lang="en-US" sz="1400" dirty="0">
                <a:solidFill>
                  <a:srgbClr val="FFFFFF"/>
                </a:solidFill>
                <a:latin typeface="Calibri"/>
                <a:cs typeface="Calibri"/>
              </a:rPr>
              <a:t>ETH AGG</a:t>
            </a:r>
          </a:p>
        </p:txBody>
      </p:sp>
      <p:sp>
        <p:nvSpPr>
          <p:cNvPr id="47" name="Rounded Rectangle 46"/>
          <p:cNvSpPr/>
          <p:nvPr/>
        </p:nvSpPr>
        <p:spPr>
          <a:xfrm>
            <a:off x="5606670" y="1554725"/>
            <a:ext cx="574879" cy="454712"/>
          </a:xfrm>
          <a:prstGeom prst="round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latin typeface="Calibri"/>
                <a:cs typeface="Calibri"/>
              </a:rPr>
              <a:t>BNG</a:t>
            </a:r>
          </a:p>
        </p:txBody>
      </p:sp>
      <p:cxnSp>
        <p:nvCxnSpPr>
          <p:cNvPr id="48" name="Straight Connector 47"/>
          <p:cNvCxnSpPr>
            <a:stCxn id="47" idx="3"/>
          </p:cNvCxnSpPr>
          <p:nvPr/>
        </p:nvCxnSpPr>
        <p:spPr>
          <a:xfrm flipV="1">
            <a:off x="6181541" y="1775750"/>
            <a:ext cx="707760" cy="6331"/>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a:stCxn id="46" idx="3"/>
            <a:endCxn id="47" idx="1"/>
          </p:cNvCxnSpPr>
          <p:nvPr/>
        </p:nvCxnSpPr>
        <p:spPr>
          <a:xfrm>
            <a:off x="5035447" y="1779471"/>
            <a:ext cx="571229" cy="2609"/>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a:stCxn id="45" idx="3"/>
            <a:endCxn id="46" idx="1"/>
          </p:cNvCxnSpPr>
          <p:nvPr/>
        </p:nvCxnSpPr>
        <p:spPr>
          <a:xfrm>
            <a:off x="3915187" y="1779470"/>
            <a:ext cx="4929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a:stCxn id="44" idx="3"/>
            <a:endCxn id="45" idx="1"/>
          </p:cNvCxnSpPr>
          <p:nvPr/>
        </p:nvCxnSpPr>
        <p:spPr>
          <a:xfrm>
            <a:off x="2762715" y="1779470"/>
            <a:ext cx="567024"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a:stCxn id="43" idx="3"/>
            <a:endCxn id="44" idx="1"/>
          </p:cNvCxnSpPr>
          <p:nvPr/>
        </p:nvCxnSpPr>
        <p:spPr>
          <a:xfrm>
            <a:off x="2011164" y="1779469"/>
            <a:ext cx="172721" cy="0"/>
          </a:xfrm>
          <a:prstGeom prst="line">
            <a:avLst/>
          </a:prstGeom>
          <a:ln>
            <a:solidFill>
              <a:srgbClr val="333333"/>
            </a:solidFill>
          </a:ln>
        </p:spPr>
        <p:style>
          <a:lnRef idx="2">
            <a:schemeClr val="accent1"/>
          </a:lnRef>
          <a:fillRef idx="0">
            <a:schemeClr val="accent1"/>
          </a:fillRef>
          <a:effectRef idx="1">
            <a:schemeClr val="accent1"/>
          </a:effectRef>
          <a:fontRef idx="minor">
            <a:schemeClr val="tx1"/>
          </a:fontRef>
        </p:style>
      </p:cxnSp>
      <p:sp>
        <p:nvSpPr>
          <p:cNvPr id="56" name="Cloud 55"/>
          <p:cNvSpPr/>
          <p:nvPr/>
        </p:nvSpPr>
        <p:spPr>
          <a:xfrm>
            <a:off x="6889325" y="1061818"/>
            <a:ext cx="1739039" cy="1553100"/>
          </a:xfrm>
          <a:prstGeom prst="cloud">
            <a:avLst/>
          </a:prstGeom>
          <a:solidFill>
            <a:schemeClr val="tx1">
              <a:lumMod val="50000"/>
              <a:lumOff val="50000"/>
            </a:schemeClr>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sz="1200" dirty="0">
                <a:solidFill>
                  <a:srgbClr val="FFFFFF"/>
                </a:solidFill>
                <a:latin typeface="Calibri"/>
                <a:cs typeface="Calibri"/>
              </a:rPr>
              <a:t>Backbone</a:t>
            </a:r>
          </a:p>
          <a:p>
            <a:pPr algn="ctr">
              <a:lnSpc>
                <a:spcPct val="80000"/>
              </a:lnSpc>
            </a:pPr>
            <a:r>
              <a:rPr lang="en-US" sz="1200" dirty="0">
                <a:solidFill>
                  <a:srgbClr val="FFFFFF"/>
                </a:solidFill>
                <a:latin typeface="Calibri"/>
                <a:cs typeface="Calibri"/>
              </a:rPr>
              <a:t>Network</a:t>
            </a:r>
          </a:p>
        </p:txBody>
      </p:sp>
      <p:cxnSp>
        <p:nvCxnSpPr>
          <p:cNvPr id="58" name="Straight Connector 57"/>
          <p:cNvCxnSpPr/>
          <p:nvPr/>
        </p:nvCxnSpPr>
        <p:spPr>
          <a:xfrm>
            <a:off x="3220898" y="4856194"/>
            <a:ext cx="0" cy="474514"/>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4408111" y="4697898"/>
            <a:ext cx="743414"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5454521" y="4808457"/>
            <a:ext cx="743414"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sp>
        <p:nvSpPr>
          <p:cNvPr id="63" name="Down Arrow 62"/>
          <p:cNvSpPr/>
          <p:nvPr/>
        </p:nvSpPr>
        <p:spPr>
          <a:xfrm>
            <a:off x="3999023" y="2445500"/>
            <a:ext cx="301160" cy="425303"/>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prstClr val="white"/>
              </a:solidFill>
              <a:latin typeface="Calibri"/>
            </a:endParaRPr>
          </a:p>
        </p:txBody>
      </p:sp>
      <p:cxnSp>
        <p:nvCxnSpPr>
          <p:cNvPr id="22" name="Straight Connector 21"/>
          <p:cNvCxnSpPr/>
          <p:nvPr/>
        </p:nvCxnSpPr>
        <p:spPr>
          <a:xfrm>
            <a:off x="3207607" y="4850293"/>
            <a:ext cx="1092587" cy="3"/>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22980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9"/>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par>
                                <p:cTn id="57" presetID="10"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fade">
                                      <p:cBhvr>
                                        <p:cTn id="75" dur="500"/>
                                        <p:tgtEl>
                                          <p:spTgt spid="28"/>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0"/>
                                        <p:tgtEl>
                                          <p:spTgt spid="27"/>
                                        </p:tgtEl>
                                      </p:cBhvr>
                                    </p:animEffec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61"/>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62"/>
                                        </p:tgtEl>
                                        <p:attrNameLst>
                                          <p:attrName>style.visibility</p:attrName>
                                        </p:attrNameLst>
                                      </p:cBhvr>
                                      <p:to>
                                        <p:strVal val="visible"/>
                                      </p:to>
                                    </p:set>
                                  </p:childTnLst>
                                </p:cTn>
                              </p:par>
                              <p:par>
                                <p:cTn id="87" presetID="10" presetClass="entr" presetSubtype="0" fill="hold" nodeType="with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fade">
                                      <p:cBhvr>
                                        <p:cTn id="89" dur="500"/>
                                        <p:tgtEl>
                                          <p:spTgt spid="32"/>
                                        </p:tgtEl>
                                      </p:cBhvr>
                                    </p:animEffect>
                                  </p:childTnLst>
                                </p:cTn>
                              </p:par>
                              <p:par>
                                <p:cTn id="90" presetID="10" presetClass="entr" presetSubtype="0" fill="hold" nodeType="withEffect">
                                  <p:stCondLst>
                                    <p:cond delay="0"/>
                                  </p:stCondLst>
                                  <p:childTnLst>
                                    <p:set>
                                      <p:cBhvr>
                                        <p:cTn id="91" dur="1" fill="hold">
                                          <p:stCondLst>
                                            <p:cond delay="0"/>
                                          </p:stCondLst>
                                        </p:cTn>
                                        <p:tgtEl>
                                          <p:spTgt spid="58"/>
                                        </p:tgtEl>
                                        <p:attrNameLst>
                                          <p:attrName>style.visibility</p:attrName>
                                        </p:attrNameLst>
                                      </p:cBhvr>
                                      <p:to>
                                        <p:strVal val="visible"/>
                                      </p:to>
                                    </p:set>
                                    <p:animEffect transition="in" filter="fade">
                                      <p:cBhvr>
                                        <p:cTn id="92" dur="500"/>
                                        <p:tgtEl>
                                          <p:spTgt spid="58"/>
                                        </p:tgtEl>
                                      </p:cBhvr>
                                    </p:animEffect>
                                  </p:childTnLst>
                                </p:cTn>
                              </p:par>
                              <p:par>
                                <p:cTn id="93" presetID="10" presetClass="entr" presetSubtype="0" fill="hold" nodeType="with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500"/>
                                        <p:tgtEl>
                                          <p:spTgt spid="3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fade">
                                      <p:cBhvr>
                                        <p:cTn id="98" dur="500"/>
                                        <p:tgtEl>
                                          <p:spTgt spid="37"/>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3"/>
                                        </p:tgtEl>
                                        <p:attrNameLst>
                                          <p:attrName>style.visibility</p:attrName>
                                        </p:attrNameLst>
                                      </p:cBhvr>
                                      <p:to>
                                        <p:strVal val="visible"/>
                                      </p:to>
                                    </p:set>
                                    <p:animEffect transition="in" filter="fade">
                                      <p:cBhvr>
                                        <p:cTn id="101" dur="500"/>
                                        <p:tgtEl>
                                          <p:spTgt spid="33"/>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500"/>
                                        <p:tgtEl>
                                          <p:spTgt spid="29"/>
                                        </p:tgtEl>
                                      </p:cBhvr>
                                    </p:animEffect>
                                  </p:childTnLst>
                                </p:cTn>
                              </p:par>
                              <p:par>
                                <p:cTn id="105" presetID="10" presetClass="entr" presetSubtype="0" fill="hold" nodeType="with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500"/>
                                        <p:tgtEl>
                                          <p:spTgt spid="36"/>
                                        </p:tgtEl>
                                      </p:cBhvr>
                                    </p:animEffect>
                                  </p:childTnLst>
                                </p:cTn>
                              </p:par>
                              <p:par>
                                <p:cTn id="108" presetID="10" presetClass="entr" presetSubtype="0" fill="hold" nodeType="withEffect">
                                  <p:stCondLst>
                                    <p:cond delay="0"/>
                                  </p:stCondLst>
                                  <p:childTnLst>
                                    <p:set>
                                      <p:cBhvr>
                                        <p:cTn id="109" dur="1" fill="hold">
                                          <p:stCondLst>
                                            <p:cond delay="0"/>
                                          </p:stCondLst>
                                        </p:cTn>
                                        <p:tgtEl>
                                          <p:spTgt spid="34"/>
                                        </p:tgtEl>
                                        <p:attrNameLst>
                                          <p:attrName>style.visibility</p:attrName>
                                        </p:attrNameLst>
                                      </p:cBhvr>
                                      <p:to>
                                        <p:strVal val="visible"/>
                                      </p:to>
                                    </p:set>
                                    <p:animEffect transition="in" filter="fade">
                                      <p:cBhvr>
                                        <p:cTn id="110" dur="500"/>
                                        <p:tgtEl>
                                          <p:spTgt spid="34"/>
                                        </p:tgtEl>
                                      </p:cBhvr>
                                    </p:animEffect>
                                  </p:childTnLst>
                                </p:cTn>
                              </p:par>
                              <p:par>
                                <p:cTn id="111" presetID="10" presetClass="entr" presetSubtype="0" fill="hold" nodeType="withEffect">
                                  <p:stCondLst>
                                    <p:cond delay="0"/>
                                  </p:stCondLst>
                                  <p:childTnLst>
                                    <p:set>
                                      <p:cBhvr>
                                        <p:cTn id="112" dur="1" fill="hold">
                                          <p:stCondLst>
                                            <p:cond delay="0"/>
                                          </p:stCondLst>
                                        </p:cTn>
                                        <p:tgtEl>
                                          <p:spTgt spid="35"/>
                                        </p:tgtEl>
                                        <p:attrNameLst>
                                          <p:attrName>style.visibility</p:attrName>
                                        </p:attrNameLst>
                                      </p:cBhvr>
                                      <p:to>
                                        <p:strVal val="visible"/>
                                      </p:to>
                                    </p:set>
                                    <p:animEffect transition="in" filter="fade">
                                      <p:cBhvr>
                                        <p:cTn id="113" dur="500"/>
                                        <p:tgtEl>
                                          <p:spTgt spid="35"/>
                                        </p:tgtEl>
                                      </p:cBhvr>
                                    </p:animEffect>
                                  </p:childTnLst>
                                </p:cTn>
                              </p:par>
                              <p:par>
                                <p:cTn id="114" presetID="10" presetClass="entr" presetSubtype="0" fill="hold" nodeType="withEffect">
                                  <p:stCondLst>
                                    <p:cond delay="0"/>
                                  </p:stCondLst>
                                  <p:childTnLst>
                                    <p:set>
                                      <p:cBhvr>
                                        <p:cTn id="115" dur="1" fill="hold">
                                          <p:stCondLst>
                                            <p:cond delay="0"/>
                                          </p:stCondLst>
                                        </p:cTn>
                                        <p:tgtEl>
                                          <p:spTgt spid="34"/>
                                        </p:tgtEl>
                                        <p:attrNameLst>
                                          <p:attrName>style.visibility</p:attrName>
                                        </p:attrNameLst>
                                      </p:cBhvr>
                                      <p:to>
                                        <p:strVal val="visible"/>
                                      </p:to>
                                    </p:set>
                                    <p:animEffect transition="in" filter="fade">
                                      <p:cBhvr>
                                        <p:cTn id="116" dur="500"/>
                                        <p:tgtEl>
                                          <p:spTgt spid="34"/>
                                        </p:tgtEl>
                                      </p:cBhvr>
                                    </p:animEffect>
                                  </p:childTnLst>
                                </p:cTn>
                              </p:par>
                              <p:par>
                                <p:cTn id="117" presetID="10" presetClass="entr" presetSubtype="0" fill="hold" nodeType="withEffect">
                                  <p:stCondLst>
                                    <p:cond delay="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500"/>
                                        <p:tgtEl>
                                          <p:spTgt spid="39"/>
                                        </p:tgtEl>
                                      </p:cBhvr>
                                    </p:animEffect>
                                  </p:childTnLst>
                                </p:cTn>
                              </p:par>
                              <p:par>
                                <p:cTn id="120" presetID="10" presetClass="entr" presetSubtype="0" fill="hold" nodeType="withEffect">
                                  <p:stCondLst>
                                    <p:cond delay="0"/>
                                  </p:stCondLst>
                                  <p:childTnLst>
                                    <p:set>
                                      <p:cBhvr>
                                        <p:cTn id="121" dur="1" fill="hold">
                                          <p:stCondLst>
                                            <p:cond delay="0"/>
                                          </p:stCondLst>
                                        </p:cTn>
                                        <p:tgtEl>
                                          <p:spTgt spid="32"/>
                                        </p:tgtEl>
                                        <p:attrNameLst>
                                          <p:attrName>style.visibility</p:attrName>
                                        </p:attrNameLst>
                                      </p:cBhvr>
                                      <p:to>
                                        <p:strVal val="visible"/>
                                      </p:to>
                                    </p:set>
                                    <p:animEffect transition="in" filter="fade">
                                      <p:cBhvr>
                                        <p:cTn id="12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7" grpId="0" animBg="1"/>
      <p:bldP spid="24" grpId="0" animBg="1"/>
      <p:bldP spid="25" grpId="0" animBg="1"/>
      <p:bldP spid="26" grpId="0" animBg="1"/>
      <p:bldP spid="29" grpId="0" animBg="1"/>
      <p:bldP spid="33" grpId="0" animBg="1"/>
      <p:bldP spid="37" grpId="0"/>
      <p:bldP spid="38" grpId="0" animBg="1"/>
      <p:bldP spid="4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297" y="41739"/>
            <a:ext cx="8939019" cy="626293"/>
          </a:xfrm>
        </p:spPr>
        <p:txBody>
          <a:bodyPr>
            <a:noAutofit/>
          </a:bodyPr>
          <a:lstStyle/>
          <a:p>
            <a:r>
              <a:rPr lang="en-US" sz="3600" b="1" dirty="0">
                <a:solidFill>
                  <a:schemeClr val="tx2">
                    <a:lumMod val="60000"/>
                    <a:lumOff val="40000"/>
                  </a:schemeClr>
                </a:solidFill>
              </a:rPr>
              <a:t>NFV Today</a:t>
            </a:r>
          </a:p>
        </p:txBody>
      </p:sp>
      <p:sp>
        <p:nvSpPr>
          <p:cNvPr id="7" name="Rounded Rectangle 6"/>
          <p:cNvSpPr/>
          <p:nvPr/>
        </p:nvSpPr>
        <p:spPr>
          <a:xfrm>
            <a:off x="2522284" y="1175224"/>
            <a:ext cx="795057" cy="738636"/>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a:solidFill>
                  <a:prstClr val="black"/>
                </a:solidFill>
                <a:latin typeface="Calibri"/>
              </a:rPr>
              <a:t>pX</a:t>
            </a:r>
          </a:p>
        </p:txBody>
      </p:sp>
      <p:sp>
        <p:nvSpPr>
          <p:cNvPr id="8" name="Rounded Rectangle 7"/>
          <p:cNvSpPr/>
          <p:nvPr/>
        </p:nvSpPr>
        <p:spPr>
          <a:xfrm>
            <a:off x="3821815" y="1175224"/>
            <a:ext cx="738371" cy="738636"/>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a:solidFill>
                  <a:prstClr val="black"/>
                </a:solidFill>
                <a:latin typeface="Calibri"/>
              </a:rPr>
              <a:t>pY</a:t>
            </a:r>
          </a:p>
        </p:txBody>
      </p:sp>
      <p:sp>
        <p:nvSpPr>
          <p:cNvPr id="9" name="Rounded Rectangle 8"/>
          <p:cNvSpPr/>
          <p:nvPr/>
        </p:nvSpPr>
        <p:spPr>
          <a:xfrm>
            <a:off x="5043852" y="1175224"/>
            <a:ext cx="774520" cy="738636"/>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a:solidFill>
                  <a:prstClr val="black"/>
                </a:solidFill>
                <a:latin typeface="Calibri"/>
              </a:rPr>
              <a:t>pZ</a:t>
            </a:r>
          </a:p>
        </p:txBody>
      </p:sp>
      <p:cxnSp>
        <p:nvCxnSpPr>
          <p:cNvPr id="11" name="Straight Arrow Connector 10"/>
          <p:cNvCxnSpPr>
            <a:stCxn id="7" idx="3"/>
            <a:endCxn id="8" idx="1"/>
          </p:cNvCxnSpPr>
          <p:nvPr/>
        </p:nvCxnSpPr>
        <p:spPr>
          <a:xfrm>
            <a:off x="3317336" y="1544542"/>
            <a:ext cx="504478" cy="0"/>
          </a:xfrm>
          <a:prstGeom prst="straightConnector1">
            <a:avLst/>
          </a:prstGeom>
          <a:ln>
            <a:solidFill>
              <a:schemeClr val="tx1">
                <a:lumMod val="50000"/>
                <a:lumOff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8" idx="3"/>
            <a:endCxn id="9" idx="1"/>
          </p:cNvCxnSpPr>
          <p:nvPr/>
        </p:nvCxnSpPr>
        <p:spPr>
          <a:xfrm>
            <a:off x="4560185" y="1544542"/>
            <a:ext cx="483667" cy="0"/>
          </a:xfrm>
          <a:prstGeom prst="straightConnector1">
            <a:avLst/>
          </a:prstGeom>
          <a:ln>
            <a:solidFill>
              <a:schemeClr val="tx1">
                <a:lumMod val="50000"/>
                <a:lumOff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2797007" y="3496585"/>
            <a:ext cx="597120" cy="540224"/>
          </a:xfrm>
          <a:prstGeom prst="roundRect">
            <a:avLst/>
          </a:prstGeom>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a:solidFill>
                  <a:prstClr val="black"/>
                </a:solidFill>
                <a:latin typeface="Calibri"/>
              </a:rPr>
              <a:t>vX</a:t>
            </a:r>
          </a:p>
        </p:txBody>
      </p:sp>
      <p:sp>
        <p:nvSpPr>
          <p:cNvPr id="16" name="Rounded Rectangle 15"/>
          <p:cNvSpPr/>
          <p:nvPr/>
        </p:nvSpPr>
        <p:spPr>
          <a:xfrm>
            <a:off x="3982520" y="3496585"/>
            <a:ext cx="597120" cy="540224"/>
          </a:xfrm>
          <a:prstGeom prst="roundRect">
            <a:avLst/>
          </a:prstGeom>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a:solidFill>
                  <a:prstClr val="black"/>
                </a:solidFill>
                <a:latin typeface="Calibri"/>
              </a:rPr>
              <a:t>vY</a:t>
            </a:r>
          </a:p>
        </p:txBody>
      </p:sp>
      <p:sp>
        <p:nvSpPr>
          <p:cNvPr id="17" name="Rounded Rectangle 16"/>
          <p:cNvSpPr/>
          <p:nvPr/>
        </p:nvSpPr>
        <p:spPr>
          <a:xfrm>
            <a:off x="5120643" y="3496585"/>
            <a:ext cx="597120" cy="540224"/>
          </a:xfrm>
          <a:prstGeom prst="roundRect">
            <a:avLst/>
          </a:prstGeom>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a:solidFill>
                  <a:prstClr val="black"/>
                </a:solidFill>
                <a:latin typeface="Calibri"/>
              </a:rPr>
              <a:t>vZ</a:t>
            </a:r>
          </a:p>
        </p:txBody>
      </p:sp>
      <p:cxnSp>
        <p:nvCxnSpPr>
          <p:cNvPr id="18" name="Straight Arrow Connector 17"/>
          <p:cNvCxnSpPr>
            <a:stCxn id="15" idx="3"/>
            <a:endCxn id="16" idx="1"/>
          </p:cNvCxnSpPr>
          <p:nvPr/>
        </p:nvCxnSpPr>
        <p:spPr>
          <a:xfrm>
            <a:off x="3394147" y="3766697"/>
            <a:ext cx="588393" cy="0"/>
          </a:xfrm>
          <a:prstGeom prst="straightConnector1">
            <a:avLst/>
          </a:prstGeom>
          <a:ln>
            <a:solidFill>
              <a:schemeClr val="tx1">
                <a:lumMod val="65000"/>
                <a:lumOff val="3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16" idx="3"/>
            <a:endCxn id="17" idx="1"/>
          </p:cNvCxnSpPr>
          <p:nvPr/>
        </p:nvCxnSpPr>
        <p:spPr>
          <a:xfrm>
            <a:off x="4579658" y="3766697"/>
            <a:ext cx="541003" cy="0"/>
          </a:xfrm>
          <a:prstGeom prst="straightConnector1">
            <a:avLst/>
          </a:prstGeom>
          <a:ln>
            <a:solidFill>
              <a:schemeClr val="tx1">
                <a:lumMod val="65000"/>
                <a:lumOff val="35000"/>
              </a:schemeClr>
            </a:solidFill>
            <a:tailEnd type="arrow"/>
          </a:ln>
        </p:spPr>
        <p:style>
          <a:lnRef idx="2">
            <a:schemeClr val="accent1"/>
          </a:lnRef>
          <a:fillRef idx="0">
            <a:schemeClr val="accent1"/>
          </a:fillRef>
          <a:effectRef idx="1">
            <a:schemeClr val="accent1"/>
          </a:effectRef>
          <a:fontRef idx="minor">
            <a:schemeClr val="tx1"/>
          </a:fontRef>
        </p:style>
      </p:cxnSp>
      <p:sp>
        <p:nvSpPr>
          <p:cNvPr id="21" name="Down Arrow 20"/>
          <p:cNvSpPr/>
          <p:nvPr/>
        </p:nvSpPr>
        <p:spPr>
          <a:xfrm>
            <a:off x="4047150" y="2132463"/>
            <a:ext cx="350690" cy="1080447"/>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prstClr val="black"/>
              </a:solidFill>
              <a:latin typeface="Calibri"/>
            </a:endParaRPr>
          </a:p>
        </p:txBody>
      </p:sp>
      <p:sp>
        <p:nvSpPr>
          <p:cNvPr id="22" name="TextBox 21"/>
          <p:cNvSpPr txBox="1"/>
          <p:nvPr/>
        </p:nvSpPr>
        <p:spPr>
          <a:xfrm>
            <a:off x="1401809" y="4606523"/>
            <a:ext cx="6881103" cy="923330"/>
          </a:xfrm>
          <a:prstGeom prst="rect">
            <a:avLst/>
          </a:prstGeom>
          <a:noFill/>
        </p:spPr>
        <p:txBody>
          <a:bodyPr wrap="square" rtlCol="0">
            <a:spAutoFit/>
          </a:bodyPr>
          <a:lstStyle/>
          <a:p>
            <a:pPr marL="342900" indent="-342900">
              <a:buFontTx/>
              <a:buAutoNum type="arabicPeriod"/>
            </a:pPr>
            <a:r>
              <a:rPr lang="en-US">
                <a:solidFill>
                  <a:prstClr val="black"/>
                </a:solidFill>
                <a:latin typeface="Calibri"/>
              </a:rPr>
              <a:t>Make virtual (software) versions of hardware eqiupment/appliances</a:t>
            </a:r>
          </a:p>
          <a:p>
            <a:pPr marL="342900" indent="-342900">
              <a:buFontTx/>
              <a:buAutoNum type="arabicPeriod"/>
            </a:pPr>
            <a:r>
              <a:rPr lang="en-US">
                <a:solidFill>
                  <a:prstClr val="black"/>
                </a:solidFill>
                <a:latin typeface="Calibri"/>
              </a:rPr>
              <a:t>Chain them together</a:t>
            </a:r>
          </a:p>
          <a:p>
            <a:pPr marL="342900" indent="-342900">
              <a:buFontTx/>
              <a:buAutoNum type="arabicPeriod"/>
            </a:pPr>
            <a:r>
              <a:rPr lang="en-US">
                <a:solidFill>
                  <a:prstClr val="black"/>
                </a:solidFill>
                <a:latin typeface="Calibri"/>
              </a:rPr>
              <a:t>Worry about performance (DPDK, VPP etc.) …</a:t>
            </a:r>
          </a:p>
        </p:txBody>
      </p:sp>
    </p:spTree>
    <p:extLst>
      <p:ext uri="{BB962C8B-B14F-4D97-AF65-F5344CB8AC3E}">
        <p14:creationId xmlns:p14="http://schemas.microsoft.com/office/powerpoint/2010/main" val="33937603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21" grpId="0" animBg="1"/>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297" y="41739"/>
            <a:ext cx="8939019" cy="626293"/>
          </a:xfrm>
        </p:spPr>
        <p:txBody>
          <a:bodyPr>
            <a:noAutofit/>
          </a:bodyPr>
          <a:lstStyle/>
          <a:p>
            <a:r>
              <a:rPr lang="en-US" sz="3600" b="1" dirty="0">
                <a:solidFill>
                  <a:schemeClr val="tx2">
                    <a:lumMod val="60000"/>
                    <a:lumOff val="40000"/>
                  </a:schemeClr>
                </a:solidFill>
              </a:rPr>
              <a:t>[2] CORD Service Composition</a:t>
            </a:r>
          </a:p>
        </p:txBody>
      </p:sp>
      <p:grpSp>
        <p:nvGrpSpPr>
          <p:cNvPr id="3" name="Group 2"/>
          <p:cNvGrpSpPr/>
          <p:nvPr/>
        </p:nvGrpSpPr>
        <p:grpSpPr>
          <a:xfrm>
            <a:off x="15737" y="55140"/>
            <a:ext cx="1173608" cy="1018444"/>
            <a:chOff x="15737" y="55140"/>
            <a:chExt cx="1173608" cy="1018444"/>
          </a:xfrm>
        </p:grpSpPr>
        <p:sp>
          <p:nvSpPr>
            <p:cNvPr id="4" name="Oval 3"/>
            <p:cNvSpPr/>
            <p:nvPr/>
          </p:nvSpPr>
          <p:spPr>
            <a:xfrm>
              <a:off x="15737" y="394621"/>
              <a:ext cx="697986" cy="678963"/>
            </a:xfrm>
            <a:prstGeom prst="ellipse">
              <a:avLst/>
            </a:prstGeom>
            <a:solidFill>
              <a:srgbClr val="008000">
                <a:alpha val="20000"/>
              </a:srgbClr>
            </a:solidFill>
          </p:spPr>
          <p:style>
            <a:lnRef idx="1">
              <a:schemeClr val="accent1"/>
            </a:lnRef>
            <a:fillRef idx="3">
              <a:schemeClr val="accent1"/>
            </a:fillRef>
            <a:effectRef idx="2">
              <a:schemeClr val="accent1"/>
            </a:effectRef>
            <a:fontRef idx="minor">
              <a:schemeClr val="lt1"/>
            </a:fontRef>
          </p:style>
          <p:txBody>
            <a:bodyPr rtlCol="0" anchor="b"/>
            <a:lstStyle/>
            <a:p>
              <a:r>
                <a:rPr lang="en-US" sz="1050" dirty="0">
                  <a:solidFill>
                    <a:prstClr val="black"/>
                  </a:solidFill>
                  <a:latin typeface="Calibri"/>
                </a:rPr>
                <a:t>SDN</a:t>
              </a:r>
            </a:p>
          </p:txBody>
        </p:sp>
        <p:sp>
          <p:nvSpPr>
            <p:cNvPr id="5" name="Oval 4"/>
            <p:cNvSpPr/>
            <p:nvPr/>
          </p:nvSpPr>
          <p:spPr>
            <a:xfrm>
              <a:off x="491359" y="394621"/>
              <a:ext cx="697986" cy="678963"/>
            </a:xfrm>
            <a:prstGeom prst="ellipse">
              <a:avLst/>
            </a:prstGeom>
            <a:solidFill>
              <a:srgbClr val="3366FF">
                <a:alpha val="18000"/>
              </a:srgbClr>
            </a:solidFill>
          </p:spPr>
          <p:style>
            <a:lnRef idx="1">
              <a:schemeClr val="accent1"/>
            </a:lnRef>
            <a:fillRef idx="3">
              <a:schemeClr val="accent1"/>
            </a:fillRef>
            <a:effectRef idx="2">
              <a:schemeClr val="accent1"/>
            </a:effectRef>
            <a:fontRef idx="minor">
              <a:schemeClr val="lt1"/>
            </a:fontRef>
          </p:style>
          <p:txBody>
            <a:bodyPr rtlCol="0" anchor="b"/>
            <a:lstStyle/>
            <a:p>
              <a:pPr algn="r"/>
              <a:r>
                <a:rPr lang="en-US" sz="1050" dirty="0">
                  <a:solidFill>
                    <a:prstClr val="black"/>
                  </a:solidFill>
                  <a:latin typeface="Calibri"/>
                </a:rPr>
                <a:t>NFV</a:t>
              </a:r>
            </a:p>
          </p:txBody>
        </p:sp>
        <p:sp>
          <p:nvSpPr>
            <p:cNvPr id="6" name="Oval 5"/>
            <p:cNvSpPr/>
            <p:nvPr/>
          </p:nvSpPr>
          <p:spPr>
            <a:xfrm>
              <a:off x="238844" y="55140"/>
              <a:ext cx="697986" cy="678963"/>
            </a:xfrm>
            <a:prstGeom prst="ellipse">
              <a:avLst/>
            </a:prstGeom>
            <a:solidFill>
              <a:srgbClr val="FF0000">
                <a:alpha val="20000"/>
              </a:srgbClr>
            </a:solidFill>
          </p:spPr>
          <p:style>
            <a:lnRef idx="1">
              <a:schemeClr val="accent1"/>
            </a:lnRef>
            <a:fillRef idx="3">
              <a:schemeClr val="accent1"/>
            </a:fillRef>
            <a:effectRef idx="2">
              <a:schemeClr val="accent1"/>
            </a:effectRef>
            <a:fontRef idx="minor">
              <a:schemeClr val="lt1"/>
            </a:fontRef>
          </p:style>
          <p:txBody>
            <a:bodyPr rtlCol="0" anchor="t"/>
            <a:lstStyle/>
            <a:p>
              <a:pPr algn="ctr"/>
              <a:r>
                <a:rPr lang="en-US" sz="1050" dirty="0">
                  <a:solidFill>
                    <a:srgbClr val="000000"/>
                  </a:solidFill>
                  <a:latin typeface="Calibri"/>
                </a:rPr>
                <a:t>Cloud</a:t>
              </a:r>
            </a:p>
          </p:txBody>
        </p:sp>
      </p:grpSp>
      <p:sp>
        <p:nvSpPr>
          <p:cNvPr id="7" name="Rounded Rectangle 6"/>
          <p:cNvSpPr/>
          <p:nvPr/>
        </p:nvSpPr>
        <p:spPr>
          <a:xfrm>
            <a:off x="2829451" y="1500108"/>
            <a:ext cx="795057" cy="738636"/>
          </a:xfrm>
          <a:prstGeom prst="roundRect">
            <a:avLst/>
          </a:prstGeom>
          <a:ln w="12700" cmpd="sng"/>
        </p:spPr>
        <p:style>
          <a:lnRef idx="1">
            <a:schemeClr val="dk1"/>
          </a:lnRef>
          <a:fillRef idx="2">
            <a:schemeClr val="dk1"/>
          </a:fillRef>
          <a:effectRef idx="1">
            <a:schemeClr val="dk1"/>
          </a:effectRef>
          <a:fontRef idx="minor">
            <a:schemeClr val="dk1"/>
          </a:fontRef>
        </p:style>
        <p:txBody>
          <a:bodyPr rtlCol="0" anchor="ctr"/>
          <a:lstStyle/>
          <a:p>
            <a:pPr algn="ctr"/>
            <a:r>
              <a:rPr lang="en-US">
                <a:solidFill>
                  <a:prstClr val="black"/>
                </a:solidFill>
                <a:latin typeface="Calibri"/>
              </a:rPr>
              <a:t>pX</a:t>
            </a:r>
          </a:p>
        </p:txBody>
      </p:sp>
      <p:sp>
        <p:nvSpPr>
          <p:cNvPr id="8" name="Rounded Rectangle 7"/>
          <p:cNvSpPr/>
          <p:nvPr/>
        </p:nvSpPr>
        <p:spPr>
          <a:xfrm>
            <a:off x="4128997" y="1500108"/>
            <a:ext cx="738371" cy="738636"/>
          </a:xfrm>
          <a:prstGeom prst="roundRect">
            <a:avLst/>
          </a:prstGeom>
          <a:ln w="12700" cmpd="sng"/>
        </p:spPr>
        <p:style>
          <a:lnRef idx="1">
            <a:schemeClr val="dk1"/>
          </a:lnRef>
          <a:fillRef idx="2">
            <a:schemeClr val="dk1"/>
          </a:fillRef>
          <a:effectRef idx="1">
            <a:schemeClr val="dk1"/>
          </a:effectRef>
          <a:fontRef idx="minor">
            <a:schemeClr val="dk1"/>
          </a:fontRef>
        </p:style>
        <p:txBody>
          <a:bodyPr rtlCol="0" anchor="ctr"/>
          <a:lstStyle/>
          <a:p>
            <a:pPr algn="ctr"/>
            <a:r>
              <a:rPr lang="en-US">
                <a:solidFill>
                  <a:prstClr val="black"/>
                </a:solidFill>
                <a:latin typeface="Calibri"/>
              </a:rPr>
              <a:t>pY</a:t>
            </a:r>
          </a:p>
        </p:txBody>
      </p:sp>
      <p:sp>
        <p:nvSpPr>
          <p:cNvPr id="9" name="Rounded Rectangle 8"/>
          <p:cNvSpPr/>
          <p:nvPr/>
        </p:nvSpPr>
        <p:spPr>
          <a:xfrm>
            <a:off x="5351015" y="1500108"/>
            <a:ext cx="774520" cy="738636"/>
          </a:xfrm>
          <a:prstGeom prst="roundRect">
            <a:avLst/>
          </a:prstGeom>
          <a:ln w="12700" cmpd="sng"/>
        </p:spPr>
        <p:style>
          <a:lnRef idx="1">
            <a:schemeClr val="dk1"/>
          </a:lnRef>
          <a:fillRef idx="2">
            <a:schemeClr val="dk1"/>
          </a:fillRef>
          <a:effectRef idx="1">
            <a:schemeClr val="dk1"/>
          </a:effectRef>
          <a:fontRef idx="minor">
            <a:schemeClr val="dk1"/>
          </a:fontRef>
        </p:style>
        <p:txBody>
          <a:bodyPr rtlCol="0" anchor="ctr"/>
          <a:lstStyle/>
          <a:p>
            <a:pPr algn="ctr"/>
            <a:r>
              <a:rPr lang="en-US">
                <a:solidFill>
                  <a:prstClr val="black"/>
                </a:solidFill>
                <a:latin typeface="Calibri"/>
              </a:rPr>
              <a:t>pZ</a:t>
            </a:r>
          </a:p>
        </p:txBody>
      </p:sp>
      <p:cxnSp>
        <p:nvCxnSpPr>
          <p:cNvPr id="11" name="Straight Arrow Connector 10"/>
          <p:cNvCxnSpPr>
            <a:stCxn id="7" idx="3"/>
            <a:endCxn id="8" idx="1"/>
          </p:cNvCxnSpPr>
          <p:nvPr/>
        </p:nvCxnSpPr>
        <p:spPr>
          <a:xfrm>
            <a:off x="3624499" y="1869426"/>
            <a:ext cx="504478" cy="0"/>
          </a:xfrm>
          <a:prstGeom prst="straightConnector1">
            <a:avLst/>
          </a:prstGeom>
          <a:ln>
            <a:solidFill>
              <a:schemeClr val="tx1">
                <a:lumMod val="50000"/>
                <a:lumOff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8" idx="3"/>
            <a:endCxn id="9" idx="1"/>
          </p:cNvCxnSpPr>
          <p:nvPr/>
        </p:nvCxnSpPr>
        <p:spPr>
          <a:xfrm>
            <a:off x="4867359" y="1869426"/>
            <a:ext cx="483667" cy="0"/>
          </a:xfrm>
          <a:prstGeom prst="straightConnector1">
            <a:avLst/>
          </a:prstGeom>
          <a:ln>
            <a:solidFill>
              <a:schemeClr val="tx1">
                <a:lumMod val="50000"/>
                <a:lumOff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20" name="Rounded Rectangle 19"/>
          <p:cNvSpPr/>
          <p:nvPr/>
        </p:nvSpPr>
        <p:spPr>
          <a:xfrm>
            <a:off x="2858989" y="1517828"/>
            <a:ext cx="795057" cy="738636"/>
          </a:xfrm>
          <a:prstGeom prst="roundRect">
            <a:avLst/>
          </a:prstGeom>
          <a:ln w="12700" cmpd="sng">
            <a:prstDash val="sysDash"/>
          </a:ln>
        </p:spPr>
        <p:style>
          <a:lnRef idx="1">
            <a:schemeClr val="dk1"/>
          </a:lnRef>
          <a:fillRef idx="2">
            <a:schemeClr val="dk1"/>
          </a:fillRef>
          <a:effectRef idx="1">
            <a:schemeClr val="dk1"/>
          </a:effectRef>
          <a:fontRef idx="minor">
            <a:schemeClr val="dk1"/>
          </a:fontRef>
        </p:style>
        <p:txBody>
          <a:bodyPr rtlCol="0" anchor="ctr"/>
          <a:lstStyle/>
          <a:p>
            <a:pPr algn="ctr"/>
            <a:r>
              <a:rPr lang="en-US">
                <a:solidFill>
                  <a:prstClr val="black"/>
                </a:solidFill>
                <a:latin typeface="Calibri"/>
              </a:rPr>
              <a:t>pX</a:t>
            </a:r>
          </a:p>
        </p:txBody>
      </p:sp>
      <p:sp>
        <p:nvSpPr>
          <p:cNvPr id="23" name="Rounded Rectangle 22"/>
          <p:cNvSpPr/>
          <p:nvPr/>
        </p:nvSpPr>
        <p:spPr>
          <a:xfrm>
            <a:off x="4158532" y="1517828"/>
            <a:ext cx="738371" cy="738636"/>
          </a:xfrm>
          <a:prstGeom prst="roundRect">
            <a:avLst/>
          </a:prstGeom>
          <a:ln w="12700" cmpd="sng">
            <a:prstDash val="sysDash"/>
          </a:ln>
        </p:spPr>
        <p:style>
          <a:lnRef idx="1">
            <a:schemeClr val="dk1"/>
          </a:lnRef>
          <a:fillRef idx="2">
            <a:schemeClr val="dk1"/>
          </a:fillRef>
          <a:effectRef idx="1">
            <a:schemeClr val="dk1"/>
          </a:effectRef>
          <a:fontRef idx="minor">
            <a:schemeClr val="dk1"/>
          </a:fontRef>
        </p:style>
        <p:txBody>
          <a:bodyPr rtlCol="0" anchor="ctr"/>
          <a:lstStyle/>
          <a:p>
            <a:pPr algn="ctr"/>
            <a:r>
              <a:rPr lang="en-US">
                <a:solidFill>
                  <a:prstClr val="black"/>
                </a:solidFill>
                <a:latin typeface="Calibri"/>
              </a:rPr>
              <a:t>pY</a:t>
            </a:r>
          </a:p>
        </p:txBody>
      </p:sp>
      <p:sp>
        <p:nvSpPr>
          <p:cNvPr id="24" name="Rounded Rectangle 23"/>
          <p:cNvSpPr/>
          <p:nvPr/>
        </p:nvSpPr>
        <p:spPr>
          <a:xfrm>
            <a:off x="5380550" y="1517828"/>
            <a:ext cx="774520" cy="738636"/>
          </a:xfrm>
          <a:prstGeom prst="roundRect">
            <a:avLst/>
          </a:prstGeom>
          <a:ln w="12700" cmpd="sng">
            <a:prstDash val="sysDash"/>
          </a:ln>
        </p:spPr>
        <p:style>
          <a:lnRef idx="1">
            <a:schemeClr val="dk1"/>
          </a:lnRef>
          <a:fillRef idx="2">
            <a:schemeClr val="dk1"/>
          </a:fillRef>
          <a:effectRef idx="1">
            <a:schemeClr val="dk1"/>
          </a:effectRef>
          <a:fontRef idx="minor">
            <a:schemeClr val="dk1"/>
          </a:fontRef>
        </p:style>
        <p:txBody>
          <a:bodyPr rtlCol="0" anchor="ctr"/>
          <a:lstStyle/>
          <a:p>
            <a:pPr algn="ctr"/>
            <a:r>
              <a:rPr lang="en-US">
                <a:solidFill>
                  <a:prstClr val="black"/>
                </a:solidFill>
                <a:latin typeface="Calibri"/>
              </a:rPr>
              <a:t>pZ</a:t>
            </a:r>
          </a:p>
        </p:txBody>
      </p:sp>
      <p:sp>
        <p:nvSpPr>
          <p:cNvPr id="10" name="Rounded Rectangle 9"/>
          <p:cNvSpPr/>
          <p:nvPr/>
        </p:nvSpPr>
        <p:spPr>
          <a:xfrm>
            <a:off x="2858977" y="1517839"/>
            <a:ext cx="342604" cy="301521"/>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prstClr val="black"/>
              </a:solidFill>
              <a:latin typeface="Calibri"/>
            </a:endParaRPr>
          </a:p>
        </p:txBody>
      </p:sp>
      <p:sp>
        <p:nvSpPr>
          <p:cNvPr id="25" name="Rounded Rectangle 24"/>
          <p:cNvSpPr/>
          <p:nvPr/>
        </p:nvSpPr>
        <p:spPr>
          <a:xfrm>
            <a:off x="3287802" y="1519478"/>
            <a:ext cx="342604" cy="30152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latin typeface="Calibri"/>
            </a:endParaRPr>
          </a:p>
        </p:txBody>
      </p:sp>
      <p:sp>
        <p:nvSpPr>
          <p:cNvPr id="26" name="Rounded Rectangle 25"/>
          <p:cNvSpPr/>
          <p:nvPr/>
        </p:nvSpPr>
        <p:spPr>
          <a:xfrm>
            <a:off x="3299616" y="1949771"/>
            <a:ext cx="342604" cy="30152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latin typeface="Calibri"/>
            </a:endParaRPr>
          </a:p>
        </p:txBody>
      </p:sp>
      <p:sp>
        <p:nvSpPr>
          <p:cNvPr id="27" name="Rounded Rectangle 26"/>
          <p:cNvSpPr/>
          <p:nvPr/>
        </p:nvSpPr>
        <p:spPr>
          <a:xfrm>
            <a:off x="2858977" y="1949771"/>
            <a:ext cx="342604" cy="301521"/>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solidFill>
                <a:prstClr val="black"/>
              </a:solidFill>
              <a:latin typeface="Calibri"/>
            </a:endParaRPr>
          </a:p>
        </p:txBody>
      </p:sp>
      <p:sp>
        <p:nvSpPr>
          <p:cNvPr id="28" name="Rounded Rectangle 27"/>
          <p:cNvSpPr/>
          <p:nvPr/>
        </p:nvSpPr>
        <p:spPr>
          <a:xfrm>
            <a:off x="4113640" y="1523022"/>
            <a:ext cx="342604" cy="301521"/>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prstClr val="black"/>
              </a:solidFill>
              <a:latin typeface="Calibri"/>
            </a:endParaRPr>
          </a:p>
        </p:txBody>
      </p:sp>
      <p:sp>
        <p:nvSpPr>
          <p:cNvPr id="29" name="Rounded Rectangle 28"/>
          <p:cNvSpPr/>
          <p:nvPr/>
        </p:nvSpPr>
        <p:spPr>
          <a:xfrm>
            <a:off x="4542465" y="1524661"/>
            <a:ext cx="342604" cy="30152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latin typeface="Calibri"/>
            </a:endParaRPr>
          </a:p>
        </p:txBody>
      </p:sp>
      <p:sp>
        <p:nvSpPr>
          <p:cNvPr id="30" name="Rounded Rectangle 29"/>
          <p:cNvSpPr/>
          <p:nvPr/>
        </p:nvSpPr>
        <p:spPr>
          <a:xfrm>
            <a:off x="4554279" y="1954954"/>
            <a:ext cx="342604" cy="30152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latin typeface="Calibri"/>
            </a:endParaRPr>
          </a:p>
        </p:txBody>
      </p:sp>
      <p:sp>
        <p:nvSpPr>
          <p:cNvPr id="31" name="Rounded Rectangle 30"/>
          <p:cNvSpPr/>
          <p:nvPr/>
        </p:nvSpPr>
        <p:spPr>
          <a:xfrm>
            <a:off x="4128352" y="1959557"/>
            <a:ext cx="342604" cy="301521"/>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solidFill>
                <a:prstClr val="black"/>
              </a:solidFill>
              <a:latin typeface="Calibri"/>
            </a:endParaRPr>
          </a:p>
        </p:txBody>
      </p:sp>
      <p:sp>
        <p:nvSpPr>
          <p:cNvPr id="32" name="Rounded Rectangle 31"/>
          <p:cNvSpPr/>
          <p:nvPr/>
        </p:nvSpPr>
        <p:spPr>
          <a:xfrm>
            <a:off x="5371827" y="1524661"/>
            <a:ext cx="342604" cy="301521"/>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prstClr val="black"/>
              </a:solidFill>
              <a:latin typeface="Calibri"/>
            </a:endParaRPr>
          </a:p>
        </p:txBody>
      </p:sp>
      <p:sp>
        <p:nvSpPr>
          <p:cNvPr id="33" name="Rounded Rectangle 32"/>
          <p:cNvSpPr/>
          <p:nvPr/>
        </p:nvSpPr>
        <p:spPr>
          <a:xfrm>
            <a:off x="5800652" y="1526301"/>
            <a:ext cx="342604" cy="30152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latin typeface="Calibri"/>
            </a:endParaRPr>
          </a:p>
        </p:txBody>
      </p:sp>
      <p:sp>
        <p:nvSpPr>
          <p:cNvPr id="34" name="Rounded Rectangle 33"/>
          <p:cNvSpPr/>
          <p:nvPr/>
        </p:nvSpPr>
        <p:spPr>
          <a:xfrm>
            <a:off x="5812466" y="1956593"/>
            <a:ext cx="342604" cy="30152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prstClr val="black"/>
              </a:solidFill>
              <a:latin typeface="Calibri"/>
            </a:endParaRPr>
          </a:p>
        </p:txBody>
      </p:sp>
      <p:sp>
        <p:nvSpPr>
          <p:cNvPr id="35" name="Rounded Rectangle 34"/>
          <p:cNvSpPr/>
          <p:nvPr/>
        </p:nvSpPr>
        <p:spPr>
          <a:xfrm>
            <a:off x="5371827" y="1956593"/>
            <a:ext cx="342604" cy="301521"/>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solidFill>
                <a:prstClr val="black"/>
              </a:solidFill>
              <a:latin typeface="Calibri"/>
            </a:endParaRPr>
          </a:p>
        </p:txBody>
      </p:sp>
      <p:cxnSp>
        <p:nvCxnSpPr>
          <p:cNvPr id="14" name="Straight Connector 13"/>
          <p:cNvCxnSpPr>
            <a:stCxn id="20" idx="1"/>
            <a:endCxn id="20" idx="3"/>
          </p:cNvCxnSpPr>
          <p:nvPr/>
        </p:nvCxnSpPr>
        <p:spPr>
          <a:xfrm>
            <a:off x="2858989" y="1887146"/>
            <a:ext cx="795057" cy="0"/>
          </a:xfrm>
          <a:prstGeom prst="line">
            <a:avLst/>
          </a:prstGeom>
          <a:ln w="127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a:stCxn id="20" idx="0"/>
            <a:endCxn id="20" idx="2"/>
          </p:cNvCxnSpPr>
          <p:nvPr/>
        </p:nvCxnSpPr>
        <p:spPr>
          <a:xfrm>
            <a:off x="3256506" y="1517828"/>
            <a:ext cx="0" cy="738636"/>
          </a:xfrm>
          <a:prstGeom prst="line">
            <a:avLst/>
          </a:prstGeom>
          <a:ln w="127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a:stCxn id="23" idx="1"/>
            <a:endCxn id="23" idx="3"/>
          </p:cNvCxnSpPr>
          <p:nvPr/>
        </p:nvCxnSpPr>
        <p:spPr>
          <a:xfrm>
            <a:off x="4158532" y="1887146"/>
            <a:ext cx="738371" cy="0"/>
          </a:xfrm>
          <a:prstGeom prst="line">
            <a:avLst/>
          </a:prstGeom>
          <a:ln w="127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a:stCxn id="23" idx="0"/>
            <a:endCxn id="23" idx="2"/>
          </p:cNvCxnSpPr>
          <p:nvPr/>
        </p:nvCxnSpPr>
        <p:spPr>
          <a:xfrm>
            <a:off x="4527698" y="1517828"/>
            <a:ext cx="0" cy="738636"/>
          </a:xfrm>
          <a:prstGeom prst="line">
            <a:avLst/>
          </a:prstGeom>
          <a:ln w="127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a:stCxn id="24" idx="1"/>
            <a:endCxn id="24" idx="3"/>
          </p:cNvCxnSpPr>
          <p:nvPr/>
        </p:nvCxnSpPr>
        <p:spPr>
          <a:xfrm>
            <a:off x="5380550" y="1887146"/>
            <a:ext cx="774520" cy="0"/>
          </a:xfrm>
          <a:prstGeom prst="line">
            <a:avLst/>
          </a:prstGeom>
          <a:ln w="127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a:stCxn id="24" idx="0"/>
            <a:endCxn id="24" idx="2"/>
          </p:cNvCxnSpPr>
          <p:nvPr/>
        </p:nvCxnSpPr>
        <p:spPr>
          <a:xfrm>
            <a:off x="5767810" y="1517828"/>
            <a:ext cx="0" cy="738636"/>
          </a:xfrm>
          <a:prstGeom prst="line">
            <a:avLst/>
          </a:prstGeom>
          <a:ln w="127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121123" y="1653960"/>
            <a:ext cx="2008372" cy="646331"/>
          </a:xfrm>
          <a:prstGeom prst="rect">
            <a:avLst/>
          </a:prstGeom>
          <a:noFill/>
        </p:spPr>
        <p:txBody>
          <a:bodyPr wrap="square" rtlCol="0">
            <a:spAutoFit/>
          </a:bodyPr>
          <a:lstStyle/>
          <a:p>
            <a:r>
              <a:rPr lang="en-US">
                <a:solidFill>
                  <a:srgbClr val="4F81BD"/>
                </a:solidFill>
                <a:latin typeface="Calibri"/>
              </a:rPr>
              <a:t>1. </a:t>
            </a:r>
            <a:r>
              <a:rPr lang="en-US" u="sng">
                <a:solidFill>
                  <a:srgbClr val="4F81BD"/>
                </a:solidFill>
                <a:latin typeface="Calibri"/>
              </a:rPr>
              <a:t>Disaggregate </a:t>
            </a:r>
          </a:p>
          <a:p>
            <a:r>
              <a:rPr lang="en-US">
                <a:solidFill>
                  <a:srgbClr val="4F81BD"/>
                </a:solidFill>
                <a:latin typeface="Calibri"/>
              </a:rPr>
              <a:t>    Monolithic Hw</a:t>
            </a:r>
          </a:p>
        </p:txBody>
      </p:sp>
      <p:sp>
        <p:nvSpPr>
          <p:cNvPr id="55" name="TextBox 54"/>
          <p:cNvSpPr txBox="1"/>
          <p:nvPr/>
        </p:nvSpPr>
        <p:spPr>
          <a:xfrm>
            <a:off x="123308" y="2828363"/>
            <a:ext cx="2465807" cy="923330"/>
          </a:xfrm>
          <a:prstGeom prst="rect">
            <a:avLst/>
          </a:prstGeom>
          <a:noFill/>
        </p:spPr>
        <p:txBody>
          <a:bodyPr wrap="square" rtlCol="0">
            <a:spAutoFit/>
          </a:bodyPr>
          <a:lstStyle/>
          <a:p>
            <a:r>
              <a:rPr lang="en-US">
                <a:solidFill>
                  <a:srgbClr val="4F81BD"/>
                </a:solidFill>
                <a:latin typeface="Calibri"/>
              </a:rPr>
              <a:t>2. </a:t>
            </a:r>
            <a:r>
              <a:rPr lang="en-US" u="sng">
                <a:solidFill>
                  <a:srgbClr val="4F81BD"/>
                </a:solidFill>
                <a:latin typeface="Calibri"/>
              </a:rPr>
              <a:t>Scale</a:t>
            </a:r>
            <a:r>
              <a:rPr lang="en-US">
                <a:solidFill>
                  <a:srgbClr val="4F81BD"/>
                </a:solidFill>
                <a:latin typeface="Calibri"/>
              </a:rPr>
              <a:t> each function/ </a:t>
            </a:r>
          </a:p>
          <a:p>
            <a:r>
              <a:rPr lang="en-US">
                <a:solidFill>
                  <a:srgbClr val="4F81BD"/>
                </a:solidFill>
                <a:latin typeface="Calibri"/>
              </a:rPr>
              <a:t>    microservice</a:t>
            </a:r>
          </a:p>
          <a:p>
            <a:r>
              <a:rPr lang="en-US">
                <a:solidFill>
                  <a:srgbClr val="4F81BD"/>
                </a:solidFill>
                <a:latin typeface="Calibri"/>
              </a:rPr>
              <a:t>    independently</a:t>
            </a:r>
          </a:p>
        </p:txBody>
      </p:sp>
      <p:sp>
        <p:nvSpPr>
          <p:cNvPr id="56" name="TextBox 55"/>
          <p:cNvSpPr txBox="1"/>
          <p:nvPr/>
        </p:nvSpPr>
        <p:spPr>
          <a:xfrm>
            <a:off x="57632" y="4423540"/>
            <a:ext cx="2263465" cy="646331"/>
          </a:xfrm>
          <a:prstGeom prst="rect">
            <a:avLst/>
          </a:prstGeom>
          <a:noFill/>
        </p:spPr>
        <p:txBody>
          <a:bodyPr wrap="square" rtlCol="0">
            <a:spAutoFit/>
          </a:bodyPr>
          <a:lstStyle/>
          <a:p>
            <a:r>
              <a:rPr lang="en-US">
                <a:solidFill>
                  <a:srgbClr val="4F81BD"/>
                </a:solidFill>
                <a:latin typeface="Calibri"/>
              </a:rPr>
              <a:t>3. </a:t>
            </a:r>
            <a:r>
              <a:rPr lang="en-US" u="sng">
                <a:solidFill>
                  <a:srgbClr val="4F81BD"/>
                </a:solidFill>
                <a:latin typeface="Calibri"/>
              </a:rPr>
              <a:t>Compose</a:t>
            </a:r>
            <a:r>
              <a:rPr lang="en-US">
                <a:solidFill>
                  <a:srgbClr val="4F81BD"/>
                </a:solidFill>
                <a:latin typeface="Calibri"/>
              </a:rPr>
              <a:t> end-user</a:t>
            </a:r>
          </a:p>
          <a:p>
            <a:r>
              <a:rPr lang="en-US">
                <a:solidFill>
                  <a:srgbClr val="4F81BD"/>
                </a:solidFill>
                <a:latin typeface="Calibri"/>
              </a:rPr>
              <a:t>     services</a:t>
            </a:r>
          </a:p>
        </p:txBody>
      </p:sp>
      <p:sp>
        <p:nvSpPr>
          <p:cNvPr id="61" name="Freeform 60"/>
          <p:cNvSpPr/>
          <p:nvPr/>
        </p:nvSpPr>
        <p:spPr>
          <a:xfrm>
            <a:off x="1784913" y="3235492"/>
            <a:ext cx="6600254" cy="795167"/>
          </a:xfrm>
          <a:custGeom>
            <a:avLst/>
            <a:gdLst>
              <a:gd name="connsiteX0" fmla="*/ 0 w 6600254"/>
              <a:gd name="connsiteY0" fmla="*/ 613739 h 795167"/>
              <a:gd name="connsiteX1" fmla="*/ 1196480 w 6600254"/>
              <a:gd name="connsiteY1" fmla="*/ 599028 h 795167"/>
              <a:gd name="connsiteX2" fmla="*/ 1784912 w 6600254"/>
              <a:gd name="connsiteY2" fmla="*/ 201847 h 795167"/>
              <a:gd name="connsiteX3" fmla="*/ 2623429 w 6600254"/>
              <a:gd name="connsiteY3" fmla="*/ 804 h 795167"/>
              <a:gd name="connsiteX4" fmla="*/ 3569825 w 6600254"/>
              <a:gd name="connsiteY4" fmla="*/ 270496 h 795167"/>
              <a:gd name="connsiteX5" fmla="*/ 5045811 w 6600254"/>
              <a:gd name="connsiteY5" fmla="*/ 432310 h 795167"/>
              <a:gd name="connsiteX6" fmla="*/ 5717605 w 6600254"/>
              <a:gd name="connsiteY6" fmla="*/ 706905 h 795167"/>
              <a:gd name="connsiteX7" fmla="*/ 6600254 w 6600254"/>
              <a:gd name="connsiteY7" fmla="*/ 795167 h 795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00254" h="795167">
                <a:moveTo>
                  <a:pt x="0" y="613739"/>
                </a:moveTo>
                <a:cubicBezTo>
                  <a:pt x="449497" y="640708"/>
                  <a:pt x="898995" y="667677"/>
                  <a:pt x="1196480" y="599028"/>
                </a:cubicBezTo>
                <a:cubicBezTo>
                  <a:pt x="1493965" y="530379"/>
                  <a:pt x="1547087" y="301551"/>
                  <a:pt x="1784912" y="201847"/>
                </a:cubicBezTo>
                <a:cubicBezTo>
                  <a:pt x="2022737" y="102143"/>
                  <a:pt x="2325944" y="-10637"/>
                  <a:pt x="2623429" y="804"/>
                </a:cubicBezTo>
                <a:cubicBezTo>
                  <a:pt x="2920914" y="12245"/>
                  <a:pt x="3166095" y="198578"/>
                  <a:pt x="3569825" y="270496"/>
                </a:cubicBezTo>
                <a:cubicBezTo>
                  <a:pt x="3973555" y="342414"/>
                  <a:pt x="4687848" y="359575"/>
                  <a:pt x="5045811" y="432310"/>
                </a:cubicBezTo>
                <a:cubicBezTo>
                  <a:pt x="5403774" y="505045"/>
                  <a:pt x="5458531" y="646429"/>
                  <a:pt x="5717605" y="706905"/>
                </a:cubicBezTo>
                <a:cubicBezTo>
                  <a:pt x="5976679" y="767381"/>
                  <a:pt x="6452328" y="780457"/>
                  <a:pt x="6600254" y="795167"/>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prstClr val="black"/>
              </a:solidFill>
              <a:latin typeface="Calibri"/>
            </a:endParaRPr>
          </a:p>
        </p:txBody>
      </p:sp>
      <p:sp>
        <p:nvSpPr>
          <p:cNvPr id="62" name="Freeform 61"/>
          <p:cNvSpPr/>
          <p:nvPr/>
        </p:nvSpPr>
        <p:spPr>
          <a:xfrm>
            <a:off x="2133076" y="3084717"/>
            <a:ext cx="5992207" cy="462139"/>
          </a:xfrm>
          <a:custGeom>
            <a:avLst/>
            <a:gdLst>
              <a:gd name="connsiteX0" fmla="*/ 0 w 5992207"/>
              <a:gd name="connsiteY0" fmla="*/ 102553 h 462139"/>
              <a:gd name="connsiteX1" fmla="*/ 1054275 w 5992207"/>
              <a:gd name="connsiteY1" fmla="*/ 230043 h 462139"/>
              <a:gd name="connsiteX2" fmla="*/ 2000671 w 5992207"/>
              <a:gd name="connsiteY2" fmla="*/ 460506 h 462139"/>
              <a:gd name="connsiteX3" fmla="*/ 3305030 w 5992207"/>
              <a:gd name="connsiteY3" fmla="*/ 102553 h 462139"/>
              <a:gd name="connsiteX4" fmla="*/ 4187680 w 5992207"/>
              <a:gd name="connsiteY4" fmla="*/ 14290 h 462139"/>
              <a:gd name="connsiteX5" fmla="*/ 5438099 w 5992207"/>
              <a:gd name="connsiteY5" fmla="*/ 352630 h 462139"/>
              <a:gd name="connsiteX6" fmla="*/ 5992207 w 5992207"/>
              <a:gd name="connsiteY6" fmla="*/ 337919 h 462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2207" h="462139">
                <a:moveTo>
                  <a:pt x="0" y="102553"/>
                </a:moveTo>
                <a:cubicBezTo>
                  <a:pt x="360415" y="136468"/>
                  <a:pt x="720830" y="170384"/>
                  <a:pt x="1054275" y="230043"/>
                </a:cubicBezTo>
                <a:cubicBezTo>
                  <a:pt x="1387720" y="289702"/>
                  <a:pt x="1625545" y="481754"/>
                  <a:pt x="2000671" y="460506"/>
                </a:cubicBezTo>
                <a:cubicBezTo>
                  <a:pt x="2375797" y="439258"/>
                  <a:pt x="2940529" y="176922"/>
                  <a:pt x="3305030" y="102553"/>
                </a:cubicBezTo>
                <a:cubicBezTo>
                  <a:pt x="3669531" y="28184"/>
                  <a:pt x="3832169" y="-27389"/>
                  <a:pt x="4187680" y="14290"/>
                </a:cubicBezTo>
                <a:cubicBezTo>
                  <a:pt x="4543191" y="55969"/>
                  <a:pt x="5137345" y="298692"/>
                  <a:pt x="5438099" y="352630"/>
                </a:cubicBezTo>
                <a:cubicBezTo>
                  <a:pt x="5738853" y="406568"/>
                  <a:pt x="5992207" y="337919"/>
                  <a:pt x="5992207" y="337919"/>
                </a:cubicBezTo>
              </a:path>
            </a:pathLst>
          </a:custGeom>
          <a:ln w="28575" cmpd="sng"/>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solidFill>
                <a:prstClr val="black"/>
              </a:solidFill>
              <a:latin typeface="Calibri"/>
            </a:endParaRPr>
          </a:p>
        </p:txBody>
      </p:sp>
      <p:sp>
        <p:nvSpPr>
          <p:cNvPr id="64" name="Freeform 63"/>
          <p:cNvSpPr/>
          <p:nvPr/>
        </p:nvSpPr>
        <p:spPr>
          <a:xfrm>
            <a:off x="1883005" y="3820199"/>
            <a:ext cx="6433531" cy="546633"/>
          </a:xfrm>
          <a:custGeom>
            <a:avLst/>
            <a:gdLst>
              <a:gd name="connsiteX0" fmla="*/ 0 w 6433531"/>
              <a:gd name="connsiteY0" fmla="*/ 367372 h 546633"/>
              <a:gd name="connsiteX1" fmla="*/ 1245516 w 6433531"/>
              <a:gd name="connsiteY1" fmla="*/ 313433 h 546633"/>
              <a:gd name="connsiteX2" fmla="*/ 1897696 w 6433531"/>
              <a:gd name="connsiteY2" fmla="*/ 29032 h 546633"/>
              <a:gd name="connsiteX3" fmla="*/ 3025525 w 6433531"/>
              <a:gd name="connsiteY3" fmla="*/ 9418 h 546633"/>
              <a:gd name="connsiteX4" fmla="*/ 3785584 w 6433531"/>
              <a:gd name="connsiteY4" fmla="*/ 29032 h 546633"/>
              <a:gd name="connsiteX5" fmla="*/ 3662994 w 6433531"/>
              <a:gd name="connsiteY5" fmla="*/ 166329 h 546633"/>
              <a:gd name="connsiteX6" fmla="*/ 2069322 w 6433531"/>
              <a:gd name="connsiteY6" fmla="*/ 136908 h 546633"/>
              <a:gd name="connsiteX7" fmla="*/ 2397863 w 6433531"/>
              <a:gd name="connsiteY7" fmla="*/ 215364 h 546633"/>
              <a:gd name="connsiteX8" fmla="*/ 3339356 w 6433531"/>
              <a:gd name="connsiteY8" fmla="*/ 308530 h 546633"/>
              <a:gd name="connsiteX9" fmla="*/ 4055282 w 6433531"/>
              <a:gd name="connsiteY9" fmla="*/ 534090 h 546633"/>
              <a:gd name="connsiteX10" fmla="*/ 6433531 w 6433531"/>
              <a:gd name="connsiteY10" fmla="*/ 519379 h 54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33531" h="546633">
                <a:moveTo>
                  <a:pt x="0" y="367372"/>
                </a:moveTo>
                <a:cubicBezTo>
                  <a:pt x="464617" y="368597"/>
                  <a:pt x="929234" y="369823"/>
                  <a:pt x="1245516" y="313433"/>
                </a:cubicBezTo>
                <a:cubicBezTo>
                  <a:pt x="1561798" y="257043"/>
                  <a:pt x="1601028" y="79701"/>
                  <a:pt x="1897696" y="29032"/>
                </a:cubicBezTo>
                <a:cubicBezTo>
                  <a:pt x="2194364" y="-21637"/>
                  <a:pt x="2710877" y="9418"/>
                  <a:pt x="3025525" y="9418"/>
                </a:cubicBezTo>
                <a:cubicBezTo>
                  <a:pt x="3340173" y="9418"/>
                  <a:pt x="3679339" y="2880"/>
                  <a:pt x="3785584" y="29032"/>
                </a:cubicBezTo>
                <a:cubicBezTo>
                  <a:pt x="3891829" y="55184"/>
                  <a:pt x="3949038" y="148350"/>
                  <a:pt x="3662994" y="166329"/>
                </a:cubicBezTo>
                <a:cubicBezTo>
                  <a:pt x="3376950" y="184308"/>
                  <a:pt x="2280177" y="128736"/>
                  <a:pt x="2069322" y="136908"/>
                </a:cubicBezTo>
                <a:cubicBezTo>
                  <a:pt x="1858467" y="145080"/>
                  <a:pt x="2186191" y="186760"/>
                  <a:pt x="2397863" y="215364"/>
                </a:cubicBezTo>
                <a:cubicBezTo>
                  <a:pt x="2609535" y="243968"/>
                  <a:pt x="3063120" y="255409"/>
                  <a:pt x="3339356" y="308530"/>
                </a:cubicBezTo>
                <a:cubicBezTo>
                  <a:pt x="3615592" y="361651"/>
                  <a:pt x="3539586" y="498949"/>
                  <a:pt x="4055282" y="534090"/>
                </a:cubicBezTo>
                <a:cubicBezTo>
                  <a:pt x="4570978" y="569231"/>
                  <a:pt x="6433531" y="519379"/>
                  <a:pt x="6433531" y="519379"/>
                </a:cubicBezTo>
              </a:path>
            </a:pathLst>
          </a:custGeom>
          <a:ln w="28575" cmpd="sng"/>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a:solidFill>
                <a:prstClr val="black"/>
              </a:solidFill>
              <a:latin typeface="Calibri"/>
            </a:endParaRPr>
          </a:p>
        </p:txBody>
      </p:sp>
      <p:sp>
        <p:nvSpPr>
          <p:cNvPr id="65" name="TextBox 64"/>
          <p:cNvSpPr txBox="1"/>
          <p:nvPr/>
        </p:nvSpPr>
        <p:spPr>
          <a:xfrm>
            <a:off x="6678712" y="3035251"/>
            <a:ext cx="184666" cy="369332"/>
          </a:xfrm>
          <a:prstGeom prst="rect">
            <a:avLst/>
          </a:prstGeom>
          <a:noFill/>
        </p:spPr>
        <p:txBody>
          <a:bodyPr wrap="none" rtlCol="0">
            <a:spAutoFit/>
          </a:bodyPr>
          <a:lstStyle/>
          <a:p>
            <a:endParaRPr lang="en-US">
              <a:solidFill>
                <a:prstClr val="black"/>
              </a:solidFill>
              <a:latin typeface="Calibri"/>
            </a:endParaRPr>
          </a:p>
        </p:txBody>
      </p:sp>
      <p:sp>
        <p:nvSpPr>
          <p:cNvPr id="66" name="TextBox 65"/>
          <p:cNvSpPr txBox="1"/>
          <p:nvPr/>
        </p:nvSpPr>
        <p:spPr>
          <a:xfrm>
            <a:off x="2462878" y="5178070"/>
            <a:ext cx="6675553" cy="369332"/>
          </a:xfrm>
          <a:prstGeom prst="rect">
            <a:avLst/>
          </a:prstGeom>
          <a:noFill/>
        </p:spPr>
        <p:txBody>
          <a:bodyPr wrap="square" rtlCol="0">
            <a:spAutoFit/>
          </a:bodyPr>
          <a:lstStyle/>
          <a:p>
            <a:r>
              <a:rPr lang="en-US">
                <a:solidFill>
                  <a:srgbClr val="C0504D"/>
                </a:solidFill>
                <a:latin typeface="Calibri"/>
              </a:rPr>
              <a:t>CORD </a:t>
            </a:r>
            <a:r>
              <a:rPr lang="en-US" u="sng">
                <a:solidFill>
                  <a:srgbClr val="C0504D"/>
                </a:solidFill>
                <a:latin typeface="Calibri"/>
              </a:rPr>
              <a:t>composes scalable services</a:t>
            </a:r>
            <a:r>
              <a:rPr lang="en-US">
                <a:solidFill>
                  <a:srgbClr val="C0504D"/>
                </a:solidFill>
                <a:latin typeface="Calibri"/>
              </a:rPr>
              <a:t>, instead of simply chaining VMs</a:t>
            </a:r>
          </a:p>
        </p:txBody>
      </p:sp>
    </p:spTree>
    <p:extLst>
      <p:ext uri="{BB962C8B-B14F-4D97-AF65-F5344CB8AC3E}">
        <p14:creationId xmlns:p14="http://schemas.microsoft.com/office/powerpoint/2010/main" val="35261260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7"/>
                                        </p:tgtEl>
                                      </p:cBhvr>
                                    </p:animEffect>
                                    <p:set>
                                      <p:cBhvr>
                                        <p:cTn id="7" dur="1" fill="hold">
                                          <p:stCondLst>
                                            <p:cond delay="999"/>
                                          </p:stCondLst>
                                        </p:cTn>
                                        <p:tgtEl>
                                          <p:spTgt spid="7"/>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8"/>
                                        </p:tgtEl>
                                      </p:cBhvr>
                                    </p:animEffect>
                                    <p:set>
                                      <p:cBhvr>
                                        <p:cTn id="10" dur="1" fill="hold">
                                          <p:stCondLst>
                                            <p:cond delay="999"/>
                                          </p:stCondLst>
                                        </p:cTn>
                                        <p:tgtEl>
                                          <p:spTgt spid="8"/>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9"/>
                                        </p:tgtEl>
                                      </p:cBhvr>
                                    </p:animEffect>
                                    <p:set>
                                      <p:cBhvr>
                                        <p:cTn id="13" dur="1" fill="hold">
                                          <p:stCondLst>
                                            <p:cond delay="999"/>
                                          </p:stCondLst>
                                        </p:cTn>
                                        <p:tgtEl>
                                          <p:spTgt spid="9"/>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par>
                                <p:cTn id="29" presetID="10" presetClass="entr" presetSubtype="0" fill="hold" grpId="1"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1"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1"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grpId="1"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par>
                                <p:cTn id="41" presetID="0" presetClass="path" presetSubtype="0" accel="50000" decel="50000" fill="hold" grpId="0" nodeType="withEffect">
                                  <p:stCondLst>
                                    <p:cond delay="0"/>
                                  </p:stCondLst>
                                  <p:childTnLst>
                                    <p:animMotion origin="layout" path="M -1.11111E-6 -8.93948E-7 L -0.01406 -0.0186 " pathEditMode="relative" ptsTypes="AA">
                                      <p:cBhvr>
                                        <p:cTn id="42" dur="2000" fill="hold"/>
                                        <p:tgtEl>
                                          <p:spTgt spid="10"/>
                                        </p:tgtEl>
                                        <p:attrNameLst>
                                          <p:attrName>ppt_x</p:attrName>
                                          <p:attrName>ppt_y</p:attrName>
                                        </p:attrNameLst>
                                      </p:cBhvr>
                                    </p:animMotion>
                                  </p:childTnLst>
                                </p:cTn>
                              </p:par>
                              <p:par>
                                <p:cTn id="43" presetID="0" presetClass="path" presetSubtype="0" accel="50000" decel="50000" fill="hold" grpId="0" nodeType="withEffect">
                                  <p:stCondLst>
                                    <p:cond delay="0"/>
                                  </p:stCondLst>
                                  <p:childTnLst>
                                    <p:animMotion origin="layout" path="M 2.22222E-6 -2.34314E-6 L 0.01545 -0.01888 " pathEditMode="relative" rAng="0" ptsTypes="AA">
                                      <p:cBhvr>
                                        <p:cTn id="44" dur="2000" fill="hold"/>
                                        <p:tgtEl>
                                          <p:spTgt spid="25"/>
                                        </p:tgtEl>
                                        <p:attrNameLst>
                                          <p:attrName>ppt_x</p:attrName>
                                          <p:attrName>ppt_y</p:attrName>
                                        </p:attrNameLst>
                                      </p:cBhvr>
                                      <p:rCtr x="764" y="-944"/>
                                    </p:animMotion>
                                  </p:childTnLst>
                                </p:cTn>
                              </p:par>
                              <p:par>
                                <p:cTn id="45" presetID="0" presetClass="path" presetSubtype="0" accel="50000" decel="50000" fill="hold" grpId="0" nodeType="withEffect">
                                  <p:stCondLst>
                                    <p:cond delay="0"/>
                                  </p:stCondLst>
                                  <p:childTnLst>
                                    <p:animMotion origin="layout" path="M 5.27778E-6 -4.25875E-6 L 0.01563 0.02582 " pathEditMode="relative" ptsTypes="AA">
                                      <p:cBhvr>
                                        <p:cTn id="46" dur="2000" fill="hold"/>
                                        <p:tgtEl>
                                          <p:spTgt spid="26"/>
                                        </p:tgtEl>
                                        <p:attrNameLst>
                                          <p:attrName>ppt_x</p:attrName>
                                          <p:attrName>ppt_y</p:attrName>
                                        </p:attrNameLst>
                                      </p:cBhvr>
                                    </p:animMotion>
                                  </p:childTnLst>
                                </p:cTn>
                              </p:par>
                              <p:par>
                                <p:cTn id="47" presetID="0" presetClass="path" presetSubtype="0" accel="50000" decel="50000" fill="hold" grpId="0" nodeType="withEffect">
                                  <p:stCondLst>
                                    <p:cond delay="0"/>
                                  </p:stCondLst>
                                  <p:childTnLst>
                                    <p:animMotion origin="layout" path="M -3.61111E-6 4.0533E-6 L -0.01423 0.02609 " pathEditMode="relative" rAng="0" ptsTypes="AA">
                                      <p:cBhvr>
                                        <p:cTn id="48" dur="2000" fill="hold"/>
                                        <p:tgtEl>
                                          <p:spTgt spid="27"/>
                                        </p:tgtEl>
                                        <p:attrNameLst>
                                          <p:attrName>ppt_x</p:attrName>
                                          <p:attrName>ppt_y</p:attrName>
                                        </p:attrNameLst>
                                      </p:cBhvr>
                                      <p:rCtr x="-712" y="1305"/>
                                    </p:animMotion>
                                  </p:childTnLst>
                                </p:cTn>
                              </p:par>
                              <p:par>
                                <p:cTn id="49" presetID="10" presetClass="entr" presetSubtype="0" fill="hold" grpId="1"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grpId="1"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500"/>
                                        <p:tgtEl>
                                          <p:spTgt spid="29"/>
                                        </p:tgtEl>
                                      </p:cBhvr>
                                    </p:animEffect>
                                  </p:childTnLst>
                                </p:cTn>
                              </p:par>
                              <p:par>
                                <p:cTn id="55" presetID="10" presetClass="entr" presetSubtype="0" fill="hold" grpId="1"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par>
                                <p:cTn id="58" presetID="10" presetClass="entr" presetSubtype="0" fill="hold" grpId="1"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500"/>
                                        <p:tgtEl>
                                          <p:spTgt spid="30"/>
                                        </p:tgtEl>
                                      </p:cBhvr>
                                    </p:animEffect>
                                  </p:childTnLst>
                                </p:cTn>
                              </p:par>
                              <p:par>
                                <p:cTn id="61" presetID="0" presetClass="path" presetSubtype="0" accel="50000" decel="50000" fill="hold" grpId="0" nodeType="withEffect">
                                  <p:stCondLst>
                                    <p:cond delay="0"/>
                                  </p:stCondLst>
                                  <p:childTnLst>
                                    <p:animMotion origin="layout" path="M -1.11111E-6 -8.93948E-7 L -0.01406 -0.0186 " pathEditMode="relative" ptsTypes="AA">
                                      <p:cBhvr>
                                        <p:cTn id="62" dur="2000" fill="hold"/>
                                        <p:tgtEl>
                                          <p:spTgt spid="28"/>
                                        </p:tgtEl>
                                        <p:attrNameLst>
                                          <p:attrName>ppt_x</p:attrName>
                                          <p:attrName>ppt_y</p:attrName>
                                        </p:attrNameLst>
                                      </p:cBhvr>
                                    </p:animMotion>
                                  </p:childTnLst>
                                </p:cTn>
                              </p:par>
                              <p:par>
                                <p:cTn id="63" presetID="0" presetClass="path" presetSubtype="0" accel="50000" decel="50000" fill="hold" grpId="0" nodeType="withEffect">
                                  <p:stCondLst>
                                    <p:cond delay="0"/>
                                  </p:stCondLst>
                                  <p:childTnLst>
                                    <p:animMotion origin="layout" path="M 2.22222E-6 -2.34314E-6 L 0.01545 -0.01888 " pathEditMode="relative" rAng="0" ptsTypes="AA">
                                      <p:cBhvr>
                                        <p:cTn id="64" dur="2000" fill="hold"/>
                                        <p:tgtEl>
                                          <p:spTgt spid="29"/>
                                        </p:tgtEl>
                                        <p:attrNameLst>
                                          <p:attrName>ppt_x</p:attrName>
                                          <p:attrName>ppt_y</p:attrName>
                                        </p:attrNameLst>
                                      </p:cBhvr>
                                      <p:rCtr x="764" y="-944"/>
                                    </p:animMotion>
                                  </p:childTnLst>
                                </p:cTn>
                              </p:par>
                              <p:par>
                                <p:cTn id="65" presetID="0" presetClass="path" presetSubtype="0" accel="50000" decel="50000" fill="hold" grpId="0" nodeType="withEffect">
                                  <p:stCondLst>
                                    <p:cond delay="0"/>
                                  </p:stCondLst>
                                  <p:childTnLst>
                                    <p:animMotion origin="layout" path="M 5.27778E-6 -4.25875E-6 L 0.01563 0.02582 " pathEditMode="relative" ptsTypes="AA">
                                      <p:cBhvr>
                                        <p:cTn id="66" dur="2000" fill="hold"/>
                                        <p:tgtEl>
                                          <p:spTgt spid="30"/>
                                        </p:tgtEl>
                                        <p:attrNameLst>
                                          <p:attrName>ppt_x</p:attrName>
                                          <p:attrName>ppt_y</p:attrName>
                                        </p:attrNameLst>
                                      </p:cBhvr>
                                    </p:animMotion>
                                  </p:childTnLst>
                                </p:cTn>
                              </p:par>
                              <p:par>
                                <p:cTn id="67" presetID="0" presetClass="path" presetSubtype="0" accel="50000" decel="50000" fill="hold" grpId="0" nodeType="withEffect">
                                  <p:stCondLst>
                                    <p:cond delay="0"/>
                                  </p:stCondLst>
                                  <p:childTnLst>
                                    <p:animMotion origin="layout" path="M -3.61111E-6 4.0533E-6 L -0.01423 0.02609 " pathEditMode="relative" rAng="0" ptsTypes="AA">
                                      <p:cBhvr>
                                        <p:cTn id="68" dur="2000" fill="hold"/>
                                        <p:tgtEl>
                                          <p:spTgt spid="31"/>
                                        </p:tgtEl>
                                        <p:attrNameLst>
                                          <p:attrName>ppt_x</p:attrName>
                                          <p:attrName>ppt_y</p:attrName>
                                        </p:attrNameLst>
                                      </p:cBhvr>
                                      <p:rCtr x="-712" y="1305"/>
                                    </p:animMotion>
                                  </p:childTnLst>
                                </p:cTn>
                              </p:par>
                              <p:par>
                                <p:cTn id="69" presetID="10" presetClass="entr" presetSubtype="0" fill="hold" grpId="1" nodeType="with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fade">
                                      <p:cBhvr>
                                        <p:cTn id="71" dur="500"/>
                                        <p:tgtEl>
                                          <p:spTgt spid="32"/>
                                        </p:tgtEl>
                                      </p:cBhvr>
                                    </p:animEffect>
                                  </p:childTnLst>
                                </p:cTn>
                              </p:par>
                              <p:par>
                                <p:cTn id="72" presetID="10" presetClass="entr" presetSubtype="0" fill="hold" grpId="1"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500"/>
                                        <p:tgtEl>
                                          <p:spTgt spid="33"/>
                                        </p:tgtEl>
                                      </p:cBhvr>
                                    </p:animEffect>
                                  </p:childTnLst>
                                </p:cTn>
                              </p:par>
                              <p:par>
                                <p:cTn id="75" presetID="10" presetClass="entr" presetSubtype="0" fill="hold" grpId="1" nodeType="with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fade">
                                      <p:cBhvr>
                                        <p:cTn id="77" dur="500"/>
                                        <p:tgtEl>
                                          <p:spTgt spid="35"/>
                                        </p:tgtEl>
                                      </p:cBhvr>
                                    </p:animEffect>
                                  </p:childTnLst>
                                </p:cTn>
                              </p:par>
                              <p:par>
                                <p:cTn id="78" presetID="10" presetClass="entr" presetSubtype="0" fill="hold" grpId="1" nodeType="with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par>
                                <p:cTn id="81" presetID="0" presetClass="path" presetSubtype="0" accel="50000" decel="50000" fill="hold" grpId="0" nodeType="withEffect">
                                  <p:stCondLst>
                                    <p:cond delay="0"/>
                                  </p:stCondLst>
                                  <p:childTnLst>
                                    <p:animMotion origin="layout" path="M -1.11111E-6 -8.93948E-7 L -0.01406 -0.0186 " pathEditMode="relative" ptsTypes="AA">
                                      <p:cBhvr>
                                        <p:cTn id="82" dur="2000" fill="hold"/>
                                        <p:tgtEl>
                                          <p:spTgt spid="32"/>
                                        </p:tgtEl>
                                        <p:attrNameLst>
                                          <p:attrName>ppt_x</p:attrName>
                                          <p:attrName>ppt_y</p:attrName>
                                        </p:attrNameLst>
                                      </p:cBhvr>
                                    </p:animMotion>
                                  </p:childTnLst>
                                </p:cTn>
                              </p:par>
                              <p:par>
                                <p:cTn id="83" presetID="0" presetClass="path" presetSubtype="0" accel="50000" decel="50000" fill="hold" grpId="0" nodeType="withEffect">
                                  <p:stCondLst>
                                    <p:cond delay="0"/>
                                  </p:stCondLst>
                                  <p:childTnLst>
                                    <p:animMotion origin="layout" path="M 2.22222E-6 -2.34314E-6 L 0.01545 -0.01888 " pathEditMode="relative" rAng="0" ptsTypes="AA">
                                      <p:cBhvr>
                                        <p:cTn id="84" dur="2000" fill="hold"/>
                                        <p:tgtEl>
                                          <p:spTgt spid="33"/>
                                        </p:tgtEl>
                                        <p:attrNameLst>
                                          <p:attrName>ppt_x</p:attrName>
                                          <p:attrName>ppt_y</p:attrName>
                                        </p:attrNameLst>
                                      </p:cBhvr>
                                      <p:rCtr x="764" y="-944"/>
                                    </p:animMotion>
                                  </p:childTnLst>
                                </p:cTn>
                              </p:par>
                              <p:par>
                                <p:cTn id="85" presetID="0" presetClass="path" presetSubtype="0" accel="50000" decel="50000" fill="hold" grpId="0" nodeType="withEffect">
                                  <p:stCondLst>
                                    <p:cond delay="0"/>
                                  </p:stCondLst>
                                  <p:childTnLst>
                                    <p:animMotion origin="layout" path="M 5.27778E-6 -4.25875E-6 L 0.01563 0.02582 " pathEditMode="relative" ptsTypes="AA">
                                      <p:cBhvr>
                                        <p:cTn id="86" dur="2000" fill="hold"/>
                                        <p:tgtEl>
                                          <p:spTgt spid="34"/>
                                        </p:tgtEl>
                                        <p:attrNameLst>
                                          <p:attrName>ppt_x</p:attrName>
                                          <p:attrName>ppt_y</p:attrName>
                                        </p:attrNameLst>
                                      </p:cBhvr>
                                    </p:animMotion>
                                  </p:childTnLst>
                                </p:cTn>
                              </p:par>
                              <p:par>
                                <p:cTn id="87" presetID="0" presetClass="path" presetSubtype="0" accel="50000" decel="50000" fill="hold" grpId="0" nodeType="withEffect">
                                  <p:stCondLst>
                                    <p:cond delay="0"/>
                                  </p:stCondLst>
                                  <p:childTnLst>
                                    <p:animMotion origin="layout" path="M -3.61111E-6 4.0533E-6 L -0.01423 0.02609 " pathEditMode="relative" rAng="0" ptsTypes="AA">
                                      <p:cBhvr>
                                        <p:cTn id="88" dur="2000" fill="hold"/>
                                        <p:tgtEl>
                                          <p:spTgt spid="35"/>
                                        </p:tgtEl>
                                        <p:attrNameLst>
                                          <p:attrName>ppt_x</p:attrName>
                                          <p:attrName>ppt_y</p:attrName>
                                        </p:attrNameLst>
                                      </p:cBhvr>
                                      <p:rCtr x="-712" y="1305"/>
                                    </p:animMotion>
                                  </p:childTnLst>
                                </p:cTn>
                              </p:par>
                              <p:par>
                                <p:cTn id="89" presetID="10" presetClass="entr" presetSubtype="0" fill="hold" nodeType="with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fade">
                                      <p:cBhvr>
                                        <p:cTn id="91" dur="500"/>
                                        <p:tgtEl>
                                          <p:spTgt spid="41"/>
                                        </p:tgtEl>
                                      </p:cBhvr>
                                    </p:animEffect>
                                  </p:childTnLst>
                                </p:cTn>
                              </p:par>
                              <p:par>
                                <p:cTn id="92" presetID="10" presetClass="entr" presetSubtype="0" fill="hold"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fade">
                                      <p:cBhvr>
                                        <p:cTn id="94" dur="500"/>
                                        <p:tgtEl>
                                          <p:spTgt spid="42"/>
                                        </p:tgtEl>
                                      </p:cBhvr>
                                    </p:animEffect>
                                  </p:childTnLst>
                                </p:cTn>
                              </p:par>
                              <p:par>
                                <p:cTn id="95" presetID="10" presetClass="entr" presetSubtype="0" fill="hold" nodeType="with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fade">
                                      <p:cBhvr>
                                        <p:cTn id="97" dur="500"/>
                                        <p:tgtEl>
                                          <p:spTgt spid="47"/>
                                        </p:tgtEl>
                                      </p:cBhvr>
                                    </p:animEffect>
                                  </p:childTnLst>
                                </p:cTn>
                              </p:par>
                              <p:par>
                                <p:cTn id="98" presetID="10" presetClass="entr" presetSubtype="0" fill="hold" nodeType="with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fade">
                                      <p:cBhvr>
                                        <p:cTn id="100" dur="500"/>
                                        <p:tgtEl>
                                          <p:spTgt spid="48"/>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Effect transition="in" filter="fade">
                                      <p:cBhvr>
                                        <p:cTn id="103" dur="500"/>
                                        <p:tgtEl>
                                          <p:spTgt spid="54"/>
                                        </p:tgtEl>
                                      </p:cBhvr>
                                    </p:animEffect>
                                  </p:childTnLst>
                                </p:cTn>
                              </p:par>
                            </p:childTnLst>
                          </p:cTn>
                        </p:par>
                      </p:childTnLst>
                    </p:cTn>
                  </p:par>
                  <p:par>
                    <p:cTn id="104" fill="hold">
                      <p:stCondLst>
                        <p:cond delay="indefinite"/>
                      </p:stCondLst>
                      <p:childTnLst>
                        <p:par>
                          <p:cTn id="105" fill="hold">
                            <p:stCondLst>
                              <p:cond delay="0"/>
                            </p:stCondLst>
                            <p:childTnLst>
                              <p:par>
                                <p:cTn id="106" presetID="0" presetClass="path" presetSubtype="0" accel="50000" decel="50000" fill="hold" grpId="2" nodeType="clickEffect">
                                  <p:stCondLst>
                                    <p:cond delay="0"/>
                                  </p:stCondLst>
                                  <p:childTnLst>
                                    <p:animMotion origin="layout" path="M 0.01545 -0.01888 L -0.10486 0.27623 " pathEditMode="relative" rAng="0" ptsTypes="AA">
                                      <p:cBhvr>
                                        <p:cTn id="107" dur="2000" fill="hold"/>
                                        <p:tgtEl>
                                          <p:spTgt spid="25"/>
                                        </p:tgtEl>
                                        <p:attrNameLst>
                                          <p:attrName>ppt_x</p:attrName>
                                          <p:attrName>ppt_y</p:attrName>
                                        </p:attrNameLst>
                                      </p:cBhvr>
                                      <p:rCtr x="-6024" y="14742"/>
                                    </p:animMotion>
                                  </p:childTnLst>
                                </p:cTn>
                              </p:par>
                              <p:par>
                                <p:cTn id="108" presetID="0" presetClass="path" presetSubtype="0" accel="50000" decel="50000" fill="hold" grpId="2" nodeType="withEffect">
                                  <p:stCondLst>
                                    <p:cond delay="0"/>
                                  </p:stCondLst>
                                  <p:childTnLst>
                                    <p:animMotion origin="layout" path="M 0.01545 -0.01888 L -0.25747 0.32871 " pathEditMode="relative" rAng="0" ptsTypes="AA">
                                      <p:cBhvr>
                                        <p:cTn id="109" dur="2000" fill="hold"/>
                                        <p:tgtEl>
                                          <p:spTgt spid="29"/>
                                        </p:tgtEl>
                                        <p:attrNameLst>
                                          <p:attrName>ppt_x</p:attrName>
                                          <p:attrName>ppt_y</p:attrName>
                                        </p:attrNameLst>
                                      </p:cBhvr>
                                      <p:rCtr x="-13646" y="17379"/>
                                    </p:animMotion>
                                  </p:childTnLst>
                                </p:cTn>
                              </p:par>
                              <p:par>
                                <p:cTn id="110" presetID="0" presetClass="path" presetSubtype="0" accel="50000" decel="50000" fill="hold" grpId="2" nodeType="withEffect">
                                  <p:stCondLst>
                                    <p:cond delay="0"/>
                                  </p:stCondLst>
                                  <p:childTnLst>
                                    <p:animMotion origin="layout" path="M 0.01546 -0.01888 L -0.41059 0.37812 " pathEditMode="relative" rAng="0" ptsTypes="AA">
                                      <p:cBhvr>
                                        <p:cTn id="111" dur="2000" fill="hold"/>
                                        <p:tgtEl>
                                          <p:spTgt spid="33"/>
                                        </p:tgtEl>
                                        <p:attrNameLst>
                                          <p:attrName>ppt_x</p:attrName>
                                          <p:attrName>ppt_y</p:attrName>
                                        </p:attrNameLst>
                                      </p:cBhvr>
                                      <p:rCtr x="-21302" y="19850"/>
                                    </p:animMotion>
                                  </p:childTnLst>
                                </p:cTn>
                              </p:par>
                              <p:par>
                                <p:cTn id="112" presetID="0" presetClass="path" presetSubtype="0" accel="50000" decel="50000" fill="hold" grpId="2" nodeType="withEffect">
                                  <p:stCondLst>
                                    <p:cond delay="0"/>
                                  </p:stCondLst>
                                  <p:childTnLst>
                                    <p:animMotion origin="layout" path="M -0.01424 0.02609 L 0.13752 0.20594 " pathEditMode="relative" rAng="0" ptsTypes="AA">
                                      <p:cBhvr>
                                        <p:cTn id="113" dur="2000" fill="hold"/>
                                        <p:tgtEl>
                                          <p:spTgt spid="27"/>
                                        </p:tgtEl>
                                        <p:attrNameLst>
                                          <p:attrName>ppt_x</p:attrName>
                                          <p:attrName>ppt_y</p:attrName>
                                        </p:attrNameLst>
                                      </p:cBhvr>
                                      <p:rCtr x="7588" y="8993"/>
                                    </p:animMotion>
                                  </p:childTnLst>
                                </p:cTn>
                              </p:par>
                              <p:par>
                                <p:cTn id="114" presetID="0" presetClass="path" presetSubtype="0" accel="50000" decel="50000" fill="hold" grpId="2" nodeType="withEffect">
                                  <p:stCondLst>
                                    <p:cond delay="0"/>
                                  </p:stCondLst>
                                  <p:childTnLst>
                                    <p:animMotion origin="layout" path="M 2.71828E-6 -1.68795E-6 L -0.01441 0.25292 " pathEditMode="relative" rAng="0" ptsTypes="AA">
                                      <p:cBhvr>
                                        <p:cTn id="115" dur="2000" fill="hold"/>
                                        <p:tgtEl>
                                          <p:spTgt spid="31"/>
                                        </p:tgtEl>
                                        <p:attrNameLst>
                                          <p:attrName>ppt_x</p:attrName>
                                          <p:attrName>ppt_y</p:attrName>
                                        </p:attrNameLst>
                                      </p:cBhvr>
                                      <p:rCtr x="-729" y="12632"/>
                                    </p:animMotion>
                                  </p:childTnLst>
                                </p:cTn>
                              </p:par>
                              <p:par>
                                <p:cTn id="116" presetID="0" presetClass="path" presetSubtype="0" accel="50000" decel="50000" fill="hold" grpId="2" nodeType="withEffect">
                                  <p:stCondLst>
                                    <p:cond delay="0"/>
                                  </p:stCondLst>
                                  <p:childTnLst>
                                    <p:animMotion origin="layout" path="M -4.76653E-6 3.55913E-6 L -0.16924 0.30316 " pathEditMode="relative" rAng="0" ptsTypes="AA">
                                      <p:cBhvr>
                                        <p:cTn id="117" dur="2000" fill="hold"/>
                                        <p:tgtEl>
                                          <p:spTgt spid="35"/>
                                        </p:tgtEl>
                                        <p:attrNameLst>
                                          <p:attrName>ppt_x</p:attrName>
                                          <p:attrName>ppt_y</p:attrName>
                                        </p:attrNameLst>
                                      </p:cBhvr>
                                      <p:rCtr x="-8471" y="15158"/>
                                    </p:animMotion>
                                  </p:childTnLst>
                                </p:cTn>
                              </p:par>
                              <p:par>
                                <p:cTn id="118" presetID="10" presetClass="entr" presetSubtype="0" fill="hold" grpId="0" nodeType="withEffect">
                                  <p:stCondLst>
                                    <p:cond delay="0"/>
                                  </p:stCondLst>
                                  <p:childTnLst>
                                    <p:set>
                                      <p:cBhvr>
                                        <p:cTn id="119" dur="1" fill="hold">
                                          <p:stCondLst>
                                            <p:cond delay="0"/>
                                          </p:stCondLst>
                                        </p:cTn>
                                        <p:tgtEl>
                                          <p:spTgt spid="55"/>
                                        </p:tgtEl>
                                        <p:attrNameLst>
                                          <p:attrName>style.visibility</p:attrName>
                                        </p:attrNameLst>
                                      </p:cBhvr>
                                      <p:to>
                                        <p:strVal val="visible"/>
                                      </p:to>
                                    </p:set>
                                    <p:animEffect transition="in" filter="fade">
                                      <p:cBhvr>
                                        <p:cTn id="120" dur="500"/>
                                        <p:tgtEl>
                                          <p:spTgt spid="55"/>
                                        </p:tgtEl>
                                      </p:cBhvr>
                                    </p:animEffect>
                                  </p:childTnLst>
                                </p:cTn>
                              </p:par>
                              <p:par>
                                <p:cTn id="121" presetID="0" presetClass="path" presetSubtype="0" accel="50000" decel="50000" fill="hold" grpId="2" nodeType="withEffect">
                                  <p:stCondLst>
                                    <p:cond delay="0"/>
                                  </p:stCondLst>
                                  <p:childTnLst>
                                    <p:animMotion origin="layout" path="M 0 0 L 0.32304 0.29539 " pathEditMode="relative" ptsTypes="AA">
                                      <p:cBhvr>
                                        <p:cTn id="122" dur="2000" fill="hold"/>
                                        <p:tgtEl>
                                          <p:spTgt spid="10"/>
                                        </p:tgtEl>
                                        <p:attrNameLst>
                                          <p:attrName>ppt_x</p:attrName>
                                          <p:attrName>ppt_y</p:attrName>
                                        </p:attrNameLst>
                                      </p:cBhvr>
                                    </p:animMotion>
                                  </p:childTnLst>
                                </p:cTn>
                              </p:par>
                              <p:par>
                                <p:cTn id="123" presetID="0" presetClass="path" presetSubtype="0" accel="50000" decel="50000" fill="hold" grpId="2" nodeType="withEffect">
                                  <p:stCondLst>
                                    <p:cond delay="0"/>
                                  </p:stCondLst>
                                  <p:childTnLst>
                                    <p:animMotion origin="layout" path="M 4.94706E-6 4.78623E-6 L 0.17219 0.34036 " pathEditMode="relative" rAng="0" ptsTypes="AA">
                                      <p:cBhvr>
                                        <p:cTn id="124" dur="2000" fill="hold"/>
                                        <p:tgtEl>
                                          <p:spTgt spid="28"/>
                                        </p:tgtEl>
                                        <p:attrNameLst>
                                          <p:attrName>ppt_x</p:attrName>
                                          <p:attrName>ppt_y</p:attrName>
                                        </p:attrNameLst>
                                      </p:cBhvr>
                                      <p:rCtr x="8610" y="17018"/>
                                    </p:animMotion>
                                  </p:childTnLst>
                                </p:cTn>
                              </p:par>
                              <p:par>
                                <p:cTn id="125" presetID="0" presetClass="path" presetSubtype="0" accel="50000" decel="50000" fill="hold" grpId="2" nodeType="withEffect">
                                  <p:stCondLst>
                                    <p:cond delay="0"/>
                                  </p:stCondLst>
                                  <p:childTnLst>
                                    <p:animMotion origin="layout" path="M -4.76653E-6 -2.83731E-6 L 0.02014 0.38979 " pathEditMode="relative" rAng="0" ptsTypes="AA">
                                      <p:cBhvr>
                                        <p:cTn id="126" dur="2000" fill="hold"/>
                                        <p:tgtEl>
                                          <p:spTgt spid="32"/>
                                        </p:tgtEl>
                                        <p:attrNameLst>
                                          <p:attrName>ppt_x</p:attrName>
                                          <p:attrName>ppt_y</p:attrName>
                                        </p:attrNameLst>
                                      </p:cBhvr>
                                      <p:rCtr x="1007" y="19489"/>
                                    </p:animMotion>
                                  </p:childTnLst>
                                </p:cTn>
                              </p:par>
                              <p:par>
                                <p:cTn id="127" presetID="0" presetClass="path" presetSubtype="0" accel="50000" decel="50000" fill="hold" grpId="2" nodeType="withEffect">
                                  <p:stCondLst>
                                    <p:cond delay="0"/>
                                  </p:stCondLst>
                                  <p:childTnLst>
                                    <p:animMotion origin="layout" path="M 1.9875E-6 4.0533E-6 L 0.4586 0.23042 " pathEditMode="relative" rAng="0" ptsTypes="AA">
                                      <p:cBhvr>
                                        <p:cTn id="128" dur="2000" fill="hold"/>
                                        <p:tgtEl>
                                          <p:spTgt spid="26"/>
                                        </p:tgtEl>
                                        <p:attrNameLst>
                                          <p:attrName>ppt_x</p:attrName>
                                          <p:attrName>ppt_y</p:attrName>
                                        </p:attrNameLst>
                                      </p:cBhvr>
                                      <p:rCtr x="22930" y="11521"/>
                                    </p:animMotion>
                                  </p:childTnLst>
                                </p:cTn>
                              </p:par>
                              <p:par>
                                <p:cTn id="129" presetID="0" presetClass="path" presetSubtype="0" accel="50000" decel="50000" fill="hold" grpId="2" nodeType="withEffect">
                                  <p:stCondLst>
                                    <p:cond delay="0"/>
                                  </p:stCondLst>
                                  <p:childTnLst>
                                    <p:animMotion origin="layout" path="M -5.64138E-7 1.18268E-6 L 0.30602 0.2754 " pathEditMode="relative" rAng="0" ptsTypes="AA">
                                      <p:cBhvr>
                                        <p:cTn id="130" dur="2000" fill="hold"/>
                                        <p:tgtEl>
                                          <p:spTgt spid="30"/>
                                        </p:tgtEl>
                                        <p:attrNameLst>
                                          <p:attrName>ppt_x</p:attrName>
                                          <p:attrName>ppt_y</p:attrName>
                                        </p:attrNameLst>
                                      </p:cBhvr>
                                      <p:rCtr x="15292" y="13770"/>
                                    </p:animMotion>
                                  </p:childTnLst>
                                </p:cTn>
                              </p:par>
                              <p:par>
                                <p:cTn id="131" presetID="0" presetClass="path" presetSubtype="0" accel="50000" decel="50000" fill="hold" grpId="2" nodeType="withEffect">
                                  <p:stCondLst>
                                    <p:cond delay="0"/>
                                  </p:stCondLst>
                                  <p:childTnLst>
                                    <p:animMotion origin="layout" path="M 3.30325E-6 3.55913E-6 L 0.15466 0.32482 " pathEditMode="relative" rAng="0" ptsTypes="AA">
                                      <p:cBhvr>
                                        <p:cTn id="132" dur="2000" fill="hold"/>
                                        <p:tgtEl>
                                          <p:spTgt spid="34"/>
                                        </p:tgtEl>
                                        <p:attrNameLst>
                                          <p:attrName>ppt_x</p:attrName>
                                          <p:attrName>ppt_y</p:attrName>
                                        </p:attrNameLst>
                                      </p:cBhvr>
                                      <p:rCtr x="7724" y="16241"/>
                                    </p:animMotion>
                                  </p:childTnLst>
                                </p:cTn>
                              </p:par>
                            </p:childTnLst>
                          </p:cTn>
                        </p:par>
                      </p:childTnLst>
                    </p:cTn>
                  </p:par>
                  <p:par>
                    <p:cTn id="133" fill="hold">
                      <p:stCondLst>
                        <p:cond delay="indefinite"/>
                      </p:stCondLst>
                      <p:childTnLst>
                        <p:par>
                          <p:cTn id="134" fill="hold">
                            <p:stCondLst>
                              <p:cond delay="0"/>
                            </p:stCondLst>
                            <p:childTnLst>
                              <p:par>
                                <p:cTn id="135" presetID="22" presetClass="entr" presetSubtype="8" fill="hold" grpId="0" nodeType="clickEffect">
                                  <p:stCondLst>
                                    <p:cond delay="0"/>
                                  </p:stCondLst>
                                  <p:childTnLst>
                                    <p:set>
                                      <p:cBhvr>
                                        <p:cTn id="136" dur="1" fill="hold">
                                          <p:stCondLst>
                                            <p:cond delay="0"/>
                                          </p:stCondLst>
                                        </p:cTn>
                                        <p:tgtEl>
                                          <p:spTgt spid="61"/>
                                        </p:tgtEl>
                                        <p:attrNameLst>
                                          <p:attrName>style.visibility</p:attrName>
                                        </p:attrNameLst>
                                      </p:cBhvr>
                                      <p:to>
                                        <p:strVal val="visible"/>
                                      </p:to>
                                    </p:set>
                                    <p:animEffect transition="in" filter="wipe(left)">
                                      <p:cBhvr>
                                        <p:cTn id="137" dur="500"/>
                                        <p:tgtEl>
                                          <p:spTgt spid="61"/>
                                        </p:tgtEl>
                                      </p:cBhvr>
                                    </p:animEffect>
                                  </p:childTnLst>
                                </p:cTn>
                              </p:par>
                              <p:par>
                                <p:cTn id="138" presetID="22" presetClass="entr" presetSubtype="8" fill="hold" grpId="0" nodeType="withEffect">
                                  <p:stCondLst>
                                    <p:cond delay="0"/>
                                  </p:stCondLst>
                                  <p:childTnLst>
                                    <p:set>
                                      <p:cBhvr>
                                        <p:cTn id="139" dur="1" fill="hold">
                                          <p:stCondLst>
                                            <p:cond delay="0"/>
                                          </p:stCondLst>
                                        </p:cTn>
                                        <p:tgtEl>
                                          <p:spTgt spid="62"/>
                                        </p:tgtEl>
                                        <p:attrNameLst>
                                          <p:attrName>style.visibility</p:attrName>
                                        </p:attrNameLst>
                                      </p:cBhvr>
                                      <p:to>
                                        <p:strVal val="visible"/>
                                      </p:to>
                                    </p:set>
                                    <p:animEffect transition="in" filter="wipe(left)">
                                      <p:cBhvr>
                                        <p:cTn id="140" dur="500"/>
                                        <p:tgtEl>
                                          <p:spTgt spid="62"/>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56"/>
                                        </p:tgtEl>
                                        <p:attrNameLst>
                                          <p:attrName>style.visibility</p:attrName>
                                        </p:attrNameLst>
                                      </p:cBhvr>
                                      <p:to>
                                        <p:strVal val="visible"/>
                                      </p:to>
                                    </p:set>
                                    <p:animEffect transition="in" filter="fade">
                                      <p:cBhvr>
                                        <p:cTn id="143" dur="500"/>
                                        <p:tgtEl>
                                          <p:spTgt spid="56"/>
                                        </p:tgtEl>
                                      </p:cBhvr>
                                    </p:animEffect>
                                  </p:childTnLst>
                                </p:cTn>
                              </p:par>
                              <p:par>
                                <p:cTn id="144" presetID="22" presetClass="entr" presetSubtype="8" fill="hold" grpId="0" nodeType="withEffect">
                                  <p:stCondLst>
                                    <p:cond delay="0"/>
                                  </p:stCondLst>
                                  <p:childTnLst>
                                    <p:set>
                                      <p:cBhvr>
                                        <p:cTn id="145" dur="1" fill="hold">
                                          <p:stCondLst>
                                            <p:cond delay="0"/>
                                          </p:stCondLst>
                                        </p:cTn>
                                        <p:tgtEl>
                                          <p:spTgt spid="64"/>
                                        </p:tgtEl>
                                        <p:attrNameLst>
                                          <p:attrName>style.visibility</p:attrName>
                                        </p:attrNameLst>
                                      </p:cBhvr>
                                      <p:to>
                                        <p:strVal val="visible"/>
                                      </p:to>
                                    </p:set>
                                    <p:animEffect transition="in" filter="wipe(left)">
                                      <p:cBhvr>
                                        <p:cTn id="146" dur="500"/>
                                        <p:tgtEl>
                                          <p:spTgt spid="64"/>
                                        </p:tgtEl>
                                      </p:cBhvr>
                                    </p:animEffect>
                                  </p:childTnLst>
                                </p:cTn>
                              </p:par>
                            </p:childTnLst>
                          </p:cTn>
                        </p:par>
                      </p:childTnLst>
                    </p:cTn>
                  </p:par>
                  <p:par>
                    <p:cTn id="147" fill="hold">
                      <p:stCondLst>
                        <p:cond delay="indefinite"/>
                      </p:stCondLst>
                      <p:childTnLst>
                        <p:par>
                          <p:cTn id="148" fill="hold">
                            <p:stCondLst>
                              <p:cond delay="0"/>
                            </p:stCondLst>
                            <p:childTnLst>
                              <p:par>
                                <p:cTn id="149" presetID="10" presetClass="entr" presetSubtype="0" fill="hold" grpId="0" nodeType="clickEffect">
                                  <p:stCondLst>
                                    <p:cond delay="0"/>
                                  </p:stCondLst>
                                  <p:childTnLst>
                                    <p:set>
                                      <p:cBhvr>
                                        <p:cTn id="150" dur="1" fill="hold">
                                          <p:stCondLst>
                                            <p:cond delay="0"/>
                                          </p:stCondLst>
                                        </p:cTn>
                                        <p:tgtEl>
                                          <p:spTgt spid="66"/>
                                        </p:tgtEl>
                                        <p:attrNameLst>
                                          <p:attrName>style.visibility</p:attrName>
                                        </p:attrNameLst>
                                      </p:cBhvr>
                                      <p:to>
                                        <p:strVal val="visible"/>
                                      </p:to>
                                    </p:set>
                                    <p:animEffect transition="in" filter="fade">
                                      <p:cBhvr>
                                        <p:cTn id="151"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20" grpId="0" animBg="1"/>
      <p:bldP spid="23" grpId="0" animBg="1"/>
      <p:bldP spid="24" grpId="0" animBg="1"/>
      <p:bldP spid="10" grpId="0" animBg="1"/>
      <p:bldP spid="10" grpId="1" animBg="1"/>
      <p:bldP spid="10"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54" grpId="0"/>
      <p:bldP spid="55" grpId="0"/>
      <p:bldP spid="56" grpId="0"/>
      <p:bldP spid="61" grpId="0" animBg="1"/>
      <p:bldP spid="62" grpId="0" animBg="1"/>
      <p:bldP spid="64" grpId="0" animBg="1"/>
      <p:bldP spid="6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737" y="55140"/>
            <a:ext cx="1173608" cy="1018444"/>
            <a:chOff x="15737" y="55140"/>
            <a:chExt cx="1173608" cy="1018444"/>
          </a:xfrm>
        </p:grpSpPr>
        <p:sp>
          <p:nvSpPr>
            <p:cNvPr id="3" name="Oval 2"/>
            <p:cNvSpPr/>
            <p:nvPr/>
          </p:nvSpPr>
          <p:spPr>
            <a:xfrm>
              <a:off x="15737" y="394621"/>
              <a:ext cx="697986" cy="678963"/>
            </a:xfrm>
            <a:prstGeom prst="ellipse">
              <a:avLst/>
            </a:prstGeom>
            <a:solidFill>
              <a:srgbClr val="008000">
                <a:alpha val="20000"/>
              </a:srgbClr>
            </a:solidFill>
          </p:spPr>
          <p:style>
            <a:lnRef idx="1">
              <a:schemeClr val="accent1"/>
            </a:lnRef>
            <a:fillRef idx="3">
              <a:schemeClr val="accent1"/>
            </a:fillRef>
            <a:effectRef idx="2">
              <a:schemeClr val="accent1"/>
            </a:effectRef>
            <a:fontRef idx="minor">
              <a:schemeClr val="lt1"/>
            </a:fontRef>
          </p:style>
          <p:txBody>
            <a:bodyPr rtlCol="0" anchor="b"/>
            <a:lstStyle/>
            <a:p>
              <a:r>
                <a:rPr lang="en-US" sz="1050" dirty="0">
                  <a:solidFill>
                    <a:prstClr val="black"/>
                  </a:solidFill>
                  <a:latin typeface="Calibri"/>
                </a:rPr>
                <a:t>SDN</a:t>
              </a:r>
            </a:p>
          </p:txBody>
        </p:sp>
        <p:sp>
          <p:nvSpPr>
            <p:cNvPr id="4" name="Oval 3"/>
            <p:cNvSpPr/>
            <p:nvPr/>
          </p:nvSpPr>
          <p:spPr>
            <a:xfrm>
              <a:off x="491359" y="394621"/>
              <a:ext cx="697986" cy="678963"/>
            </a:xfrm>
            <a:prstGeom prst="ellipse">
              <a:avLst/>
            </a:prstGeom>
            <a:solidFill>
              <a:srgbClr val="3366FF">
                <a:alpha val="18000"/>
              </a:srgbClr>
            </a:solidFill>
          </p:spPr>
          <p:style>
            <a:lnRef idx="1">
              <a:schemeClr val="accent1"/>
            </a:lnRef>
            <a:fillRef idx="3">
              <a:schemeClr val="accent1"/>
            </a:fillRef>
            <a:effectRef idx="2">
              <a:schemeClr val="accent1"/>
            </a:effectRef>
            <a:fontRef idx="minor">
              <a:schemeClr val="lt1"/>
            </a:fontRef>
          </p:style>
          <p:txBody>
            <a:bodyPr rtlCol="0" anchor="b"/>
            <a:lstStyle/>
            <a:p>
              <a:pPr algn="r"/>
              <a:r>
                <a:rPr lang="en-US" sz="1050" dirty="0">
                  <a:solidFill>
                    <a:prstClr val="black"/>
                  </a:solidFill>
                  <a:latin typeface="Calibri"/>
                </a:rPr>
                <a:t>NFV</a:t>
              </a:r>
            </a:p>
          </p:txBody>
        </p:sp>
        <p:sp>
          <p:nvSpPr>
            <p:cNvPr id="5" name="Oval 4"/>
            <p:cNvSpPr/>
            <p:nvPr/>
          </p:nvSpPr>
          <p:spPr>
            <a:xfrm>
              <a:off x="238844" y="55140"/>
              <a:ext cx="697986" cy="678963"/>
            </a:xfrm>
            <a:prstGeom prst="ellipse">
              <a:avLst/>
            </a:prstGeom>
            <a:solidFill>
              <a:srgbClr val="FF0000">
                <a:alpha val="20000"/>
              </a:srgbClr>
            </a:solidFill>
          </p:spPr>
          <p:style>
            <a:lnRef idx="1">
              <a:schemeClr val="accent1"/>
            </a:lnRef>
            <a:fillRef idx="3">
              <a:schemeClr val="accent1"/>
            </a:fillRef>
            <a:effectRef idx="2">
              <a:schemeClr val="accent1"/>
            </a:effectRef>
            <a:fontRef idx="minor">
              <a:schemeClr val="lt1"/>
            </a:fontRef>
          </p:style>
          <p:txBody>
            <a:bodyPr rtlCol="0" anchor="t"/>
            <a:lstStyle/>
            <a:p>
              <a:pPr algn="ctr"/>
              <a:r>
                <a:rPr lang="en-US" sz="1050" dirty="0">
                  <a:solidFill>
                    <a:srgbClr val="000000"/>
                  </a:solidFill>
                  <a:latin typeface="Calibri"/>
                </a:rPr>
                <a:t>Cloud</a:t>
              </a:r>
            </a:p>
          </p:txBody>
        </p:sp>
      </p:grpSp>
      <p:sp>
        <p:nvSpPr>
          <p:cNvPr id="6" name="Title 1"/>
          <p:cNvSpPr>
            <a:spLocks noGrp="1"/>
          </p:cNvSpPr>
          <p:nvPr>
            <p:ph type="title"/>
          </p:nvPr>
        </p:nvSpPr>
        <p:spPr>
          <a:xfrm>
            <a:off x="123297" y="41739"/>
            <a:ext cx="8939019" cy="626293"/>
          </a:xfrm>
        </p:spPr>
        <p:txBody>
          <a:bodyPr>
            <a:noAutofit/>
          </a:bodyPr>
          <a:lstStyle/>
          <a:p>
            <a:r>
              <a:rPr lang="en-US" sz="3600" b="1" dirty="0">
                <a:solidFill>
                  <a:schemeClr val="tx2">
                    <a:lumMod val="60000"/>
                    <a:lumOff val="40000"/>
                  </a:schemeClr>
                </a:solidFill>
              </a:rPr>
              <a:t>[2] CORD Service Composition</a:t>
            </a:r>
          </a:p>
        </p:txBody>
      </p:sp>
      <p:grpSp>
        <p:nvGrpSpPr>
          <p:cNvPr id="7" name="Group 6"/>
          <p:cNvGrpSpPr/>
          <p:nvPr/>
        </p:nvGrpSpPr>
        <p:grpSpPr>
          <a:xfrm>
            <a:off x="4466903" y="1454832"/>
            <a:ext cx="1291663" cy="696096"/>
            <a:chOff x="4822977" y="1813832"/>
            <a:chExt cx="1291663" cy="696095"/>
          </a:xfrm>
        </p:grpSpPr>
        <p:sp>
          <p:nvSpPr>
            <p:cNvPr id="8" name="Rounded Rectangle 7"/>
            <p:cNvSpPr/>
            <p:nvPr/>
          </p:nvSpPr>
          <p:spPr>
            <a:xfrm>
              <a:off x="4822977" y="1829991"/>
              <a:ext cx="1285121" cy="67993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rgbClr val="000000"/>
                </a:solidFill>
                <a:latin typeface="Arial"/>
                <a:rtl val="0"/>
              </a:endParaRPr>
            </a:p>
          </p:txBody>
        </p:sp>
        <p:sp>
          <p:nvSpPr>
            <p:cNvPr id="9" name="Rounded Rectangle 8"/>
            <p:cNvSpPr/>
            <p:nvPr/>
          </p:nvSpPr>
          <p:spPr>
            <a:xfrm>
              <a:off x="4829518" y="1813832"/>
              <a:ext cx="1285122" cy="269139"/>
            </a:xfrm>
            <a:prstGeom prst="roundRect">
              <a:avLst>
                <a:gd name="adj" fmla="val 5000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solidFill>
                    <a:srgbClr val="FFFFFF"/>
                  </a:solidFill>
                  <a:latin typeface="Arial"/>
                  <a:rtl val="0"/>
                </a:rPr>
                <a:t>Controller</a:t>
              </a:r>
            </a:p>
          </p:txBody>
        </p:sp>
        <p:sp>
          <p:nvSpPr>
            <p:cNvPr id="10" name="TextBox 9"/>
            <p:cNvSpPr txBox="1"/>
            <p:nvPr/>
          </p:nvSpPr>
          <p:spPr>
            <a:xfrm>
              <a:off x="5188081" y="2130140"/>
              <a:ext cx="540608" cy="369331"/>
            </a:xfrm>
            <a:prstGeom prst="rect">
              <a:avLst/>
            </a:prstGeom>
            <a:noFill/>
          </p:spPr>
          <p:txBody>
            <a:bodyPr wrap="none" rtlCol="0">
              <a:spAutoFit/>
            </a:bodyPr>
            <a:lstStyle/>
            <a:p>
              <a:r>
                <a:rPr lang="en-US" dirty="0" err="1">
                  <a:solidFill>
                    <a:prstClr val="black"/>
                  </a:solidFill>
                  <a:latin typeface="Calibri"/>
                  <a:rtl val="0"/>
                </a:rPr>
                <a:t>vSG</a:t>
              </a:r>
              <a:endParaRPr lang="en-US" dirty="0">
                <a:solidFill>
                  <a:prstClr val="black"/>
                </a:solidFill>
                <a:latin typeface="Calibri"/>
                <a:rtl val="0"/>
              </a:endParaRPr>
            </a:p>
          </p:txBody>
        </p:sp>
      </p:grpSp>
      <p:grpSp>
        <p:nvGrpSpPr>
          <p:cNvPr id="11" name="Group 10"/>
          <p:cNvGrpSpPr/>
          <p:nvPr/>
        </p:nvGrpSpPr>
        <p:grpSpPr>
          <a:xfrm>
            <a:off x="7326522" y="2395048"/>
            <a:ext cx="1314595" cy="716415"/>
            <a:chOff x="6423328" y="240463"/>
            <a:chExt cx="1314595" cy="716415"/>
          </a:xfrm>
        </p:grpSpPr>
        <p:sp>
          <p:nvSpPr>
            <p:cNvPr id="12" name="Rounded Rectangle 11"/>
            <p:cNvSpPr/>
            <p:nvPr/>
          </p:nvSpPr>
          <p:spPr>
            <a:xfrm>
              <a:off x="6423328" y="240463"/>
              <a:ext cx="1314595" cy="71641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000000"/>
                </a:solidFill>
                <a:latin typeface="Arial"/>
                <a:rtl val="0"/>
              </a:endParaRPr>
            </a:p>
          </p:txBody>
        </p:sp>
        <p:sp>
          <p:nvSpPr>
            <p:cNvPr id="13" name="Rounded Rectangle 12"/>
            <p:cNvSpPr/>
            <p:nvPr/>
          </p:nvSpPr>
          <p:spPr>
            <a:xfrm>
              <a:off x="6423328" y="250623"/>
              <a:ext cx="1314595" cy="269139"/>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solidFill>
                    <a:srgbClr val="FFFFFF"/>
                  </a:solidFill>
                  <a:latin typeface="Arial"/>
                  <a:rtl val="0"/>
                </a:rPr>
                <a:t>Controller</a:t>
              </a:r>
            </a:p>
          </p:txBody>
        </p:sp>
        <p:sp>
          <p:nvSpPr>
            <p:cNvPr id="14" name="TextBox 13"/>
            <p:cNvSpPr txBox="1"/>
            <p:nvPr/>
          </p:nvSpPr>
          <p:spPr>
            <a:xfrm>
              <a:off x="6667363" y="574935"/>
              <a:ext cx="929912" cy="369332"/>
            </a:xfrm>
            <a:prstGeom prst="rect">
              <a:avLst/>
            </a:prstGeom>
            <a:noFill/>
          </p:spPr>
          <p:txBody>
            <a:bodyPr wrap="none" rtlCol="0">
              <a:spAutoFit/>
            </a:bodyPr>
            <a:lstStyle/>
            <a:p>
              <a:r>
                <a:rPr lang="en-US" dirty="0" err="1">
                  <a:solidFill>
                    <a:prstClr val="black"/>
                  </a:solidFill>
                  <a:latin typeface="Calibri"/>
                  <a:rtl val="0"/>
                </a:rPr>
                <a:t>vRouter</a:t>
              </a:r>
              <a:endParaRPr lang="en-US" dirty="0">
                <a:solidFill>
                  <a:prstClr val="black"/>
                </a:solidFill>
                <a:latin typeface="Calibri"/>
                <a:rtl val="0"/>
              </a:endParaRPr>
            </a:p>
          </p:txBody>
        </p:sp>
      </p:grpSp>
      <p:grpSp>
        <p:nvGrpSpPr>
          <p:cNvPr id="15" name="Group 14"/>
          <p:cNvGrpSpPr/>
          <p:nvPr/>
        </p:nvGrpSpPr>
        <p:grpSpPr>
          <a:xfrm>
            <a:off x="852959" y="1434490"/>
            <a:ext cx="1261884" cy="774424"/>
            <a:chOff x="718479" y="3944352"/>
            <a:chExt cx="1423839" cy="837449"/>
          </a:xfrm>
        </p:grpSpPr>
        <p:sp>
          <p:nvSpPr>
            <p:cNvPr id="16" name="Rounded Rectangle 15"/>
            <p:cNvSpPr/>
            <p:nvPr/>
          </p:nvSpPr>
          <p:spPr>
            <a:xfrm>
              <a:off x="741015" y="3944352"/>
              <a:ext cx="1351280" cy="790208"/>
            </a:xfrm>
            <a:prstGeom prst="round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rtl val="0"/>
              </a:endParaRPr>
            </a:p>
          </p:txBody>
        </p:sp>
        <p:sp>
          <p:nvSpPr>
            <p:cNvPr id="17" name="TextBox 16"/>
            <p:cNvSpPr txBox="1"/>
            <p:nvPr/>
          </p:nvSpPr>
          <p:spPr>
            <a:xfrm>
              <a:off x="718479" y="4082870"/>
              <a:ext cx="1423839" cy="698931"/>
            </a:xfrm>
            <a:prstGeom prst="rect">
              <a:avLst/>
            </a:prstGeom>
            <a:noFill/>
          </p:spPr>
          <p:txBody>
            <a:bodyPr wrap="none" rtlCol="0">
              <a:spAutoFit/>
            </a:bodyPr>
            <a:lstStyle/>
            <a:p>
              <a:pPr algn="ctr"/>
              <a:r>
                <a:rPr lang="en-US" dirty="0">
                  <a:solidFill>
                    <a:prstClr val="black"/>
                  </a:solidFill>
                  <a:latin typeface="Calibri"/>
                  <a:rtl val="0"/>
                </a:rPr>
                <a:t>Residential</a:t>
              </a:r>
            </a:p>
            <a:p>
              <a:pPr algn="ctr"/>
              <a:r>
                <a:rPr lang="en-US" dirty="0">
                  <a:solidFill>
                    <a:prstClr val="black"/>
                  </a:solidFill>
                  <a:latin typeface="Calibri"/>
                  <a:rtl val="0"/>
                </a:rPr>
                <a:t>Subscribers</a:t>
              </a:r>
            </a:p>
          </p:txBody>
        </p:sp>
      </p:grpSp>
      <p:cxnSp>
        <p:nvCxnSpPr>
          <p:cNvPr id="18" name="Straight Arrow Connector 17"/>
          <p:cNvCxnSpPr>
            <a:stCxn id="16" idx="3"/>
            <a:endCxn id="22" idx="1"/>
          </p:cNvCxnSpPr>
          <p:nvPr/>
        </p:nvCxnSpPr>
        <p:spPr>
          <a:xfrm>
            <a:off x="2070510" y="1799872"/>
            <a:ext cx="528138" cy="502002"/>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22" idx="3"/>
            <a:endCxn id="8" idx="1"/>
          </p:cNvCxnSpPr>
          <p:nvPr/>
        </p:nvCxnSpPr>
        <p:spPr>
          <a:xfrm flipV="1">
            <a:off x="3923717" y="1810959"/>
            <a:ext cx="543207" cy="490916"/>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8" idx="3"/>
            <a:endCxn id="12" idx="1"/>
          </p:cNvCxnSpPr>
          <p:nvPr/>
        </p:nvCxnSpPr>
        <p:spPr>
          <a:xfrm>
            <a:off x="5752037" y="1810960"/>
            <a:ext cx="1574487" cy="942291"/>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nvGrpSpPr>
          <p:cNvPr id="21" name="Group 20"/>
          <p:cNvGrpSpPr/>
          <p:nvPr/>
        </p:nvGrpSpPr>
        <p:grpSpPr>
          <a:xfrm>
            <a:off x="2598663" y="1934798"/>
            <a:ext cx="1325037" cy="732446"/>
            <a:chOff x="2951206" y="1801964"/>
            <a:chExt cx="1325037" cy="732444"/>
          </a:xfrm>
        </p:grpSpPr>
        <p:sp>
          <p:nvSpPr>
            <p:cNvPr id="22" name="Rounded Rectangle 21"/>
            <p:cNvSpPr/>
            <p:nvPr/>
          </p:nvSpPr>
          <p:spPr>
            <a:xfrm>
              <a:off x="2951206" y="1803672"/>
              <a:ext cx="1325037" cy="73073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000000"/>
                </a:solidFill>
                <a:latin typeface="Arial"/>
                <a:rtl val="0"/>
              </a:endParaRPr>
            </a:p>
          </p:txBody>
        </p:sp>
        <p:sp>
          <p:nvSpPr>
            <p:cNvPr id="23" name="TextBox 22"/>
            <p:cNvSpPr txBox="1"/>
            <p:nvPr/>
          </p:nvSpPr>
          <p:spPr>
            <a:xfrm>
              <a:off x="3288573" y="2125030"/>
              <a:ext cx="659155" cy="369331"/>
            </a:xfrm>
            <a:prstGeom prst="rect">
              <a:avLst/>
            </a:prstGeom>
            <a:noFill/>
            <a:ln>
              <a:noFill/>
            </a:ln>
          </p:spPr>
          <p:txBody>
            <a:bodyPr wrap="none" rtlCol="0">
              <a:spAutoFit/>
            </a:bodyPr>
            <a:lstStyle/>
            <a:p>
              <a:r>
                <a:rPr lang="en-US" dirty="0" err="1">
                  <a:solidFill>
                    <a:prstClr val="black"/>
                  </a:solidFill>
                  <a:latin typeface="Calibri"/>
                  <a:rtl val="0"/>
                </a:rPr>
                <a:t>vOLT</a:t>
              </a:r>
              <a:endParaRPr lang="en-US" dirty="0">
                <a:solidFill>
                  <a:prstClr val="black"/>
                </a:solidFill>
                <a:latin typeface="Calibri"/>
                <a:rtl val="0"/>
              </a:endParaRPr>
            </a:p>
          </p:txBody>
        </p:sp>
        <p:sp>
          <p:nvSpPr>
            <p:cNvPr id="24" name="Rounded Rectangle 23"/>
            <p:cNvSpPr/>
            <p:nvPr/>
          </p:nvSpPr>
          <p:spPr>
            <a:xfrm>
              <a:off x="2951207" y="1801964"/>
              <a:ext cx="1318499" cy="269139"/>
            </a:xfrm>
            <a:prstGeom prst="roundRect">
              <a:avLst>
                <a:gd name="adj" fmla="val 50000"/>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solidFill>
                    <a:srgbClr val="FFFFFF"/>
                  </a:solidFill>
                  <a:latin typeface="Arial"/>
                  <a:rtl val="0"/>
                </a:rPr>
                <a:t>Controller</a:t>
              </a:r>
            </a:p>
          </p:txBody>
        </p:sp>
      </p:grpSp>
      <p:grpSp>
        <p:nvGrpSpPr>
          <p:cNvPr id="25" name="Group 24"/>
          <p:cNvGrpSpPr/>
          <p:nvPr/>
        </p:nvGrpSpPr>
        <p:grpSpPr>
          <a:xfrm>
            <a:off x="5272208" y="2391099"/>
            <a:ext cx="1311608" cy="724346"/>
            <a:chOff x="5489703" y="1268157"/>
            <a:chExt cx="1311608" cy="724345"/>
          </a:xfrm>
        </p:grpSpPr>
        <p:sp>
          <p:nvSpPr>
            <p:cNvPr id="26" name="Rounded Rectangle 25"/>
            <p:cNvSpPr/>
            <p:nvPr/>
          </p:nvSpPr>
          <p:spPr>
            <a:xfrm>
              <a:off x="5489703" y="1278316"/>
              <a:ext cx="1311608" cy="71418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rgbClr val="000000"/>
                </a:solidFill>
                <a:latin typeface="Arial"/>
                <a:rtl val="0"/>
              </a:endParaRPr>
            </a:p>
          </p:txBody>
        </p:sp>
        <p:sp>
          <p:nvSpPr>
            <p:cNvPr id="27" name="Rounded Rectangle 26"/>
            <p:cNvSpPr/>
            <p:nvPr/>
          </p:nvSpPr>
          <p:spPr>
            <a:xfrm>
              <a:off x="5489703" y="1268157"/>
              <a:ext cx="1311608" cy="276164"/>
            </a:xfrm>
            <a:prstGeom prst="roundRect">
              <a:avLst>
                <a:gd name="adj" fmla="val 5000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solidFill>
                    <a:srgbClr val="FFFFFF"/>
                  </a:solidFill>
                  <a:latin typeface="Arial"/>
                  <a:rtl val="0"/>
                </a:rPr>
                <a:t>Controller</a:t>
              </a:r>
            </a:p>
          </p:txBody>
        </p:sp>
        <p:sp>
          <p:nvSpPr>
            <p:cNvPr id="28" name="TextBox 27"/>
            <p:cNvSpPr txBox="1"/>
            <p:nvPr/>
          </p:nvSpPr>
          <p:spPr>
            <a:xfrm>
              <a:off x="5802217" y="1597967"/>
              <a:ext cx="703024" cy="369332"/>
            </a:xfrm>
            <a:prstGeom prst="rect">
              <a:avLst/>
            </a:prstGeom>
            <a:noFill/>
          </p:spPr>
          <p:txBody>
            <a:bodyPr wrap="none" rtlCol="0">
              <a:spAutoFit/>
            </a:bodyPr>
            <a:lstStyle/>
            <a:p>
              <a:r>
                <a:rPr lang="en-US" dirty="0" err="1">
                  <a:solidFill>
                    <a:prstClr val="black"/>
                  </a:solidFill>
                  <a:latin typeface="Calibri"/>
                  <a:rtl val="0"/>
                </a:rPr>
                <a:t>vCDN</a:t>
              </a:r>
              <a:endParaRPr lang="en-US" dirty="0">
                <a:solidFill>
                  <a:prstClr val="black"/>
                </a:solidFill>
                <a:latin typeface="Calibri"/>
                <a:rtl val="0"/>
              </a:endParaRPr>
            </a:p>
          </p:txBody>
        </p:sp>
      </p:grpSp>
      <p:cxnSp>
        <p:nvCxnSpPr>
          <p:cNvPr id="29" name="Straight Arrow Connector 28"/>
          <p:cNvCxnSpPr>
            <a:stCxn id="8" idx="3"/>
            <a:endCxn id="27" idx="0"/>
          </p:cNvCxnSpPr>
          <p:nvPr/>
        </p:nvCxnSpPr>
        <p:spPr>
          <a:xfrm>
            <a:off x="5752013" y="1810959"/>
            <a:ext cx="175999" cy="58012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stCxn id="26" idx="3"/>
            <a:endCxn id="12" idx="1"/>
          </p:cNvCxnSpPr>
          <p:nvPr/>
        </p:nvCxnSpPr>
        <p:spPr>
          <a:xfrm flipV="1">
            <a:off x="6583816" y="2753267"/>
            <a:ext cx="742684" cy="5081"/>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nvGrpSpPr>
          <p:cNvPr id="31" name="Group 30"/>
          <p:cNvGrpSpPr/>
          <p:nvPr/>
        </p:nvGrpSpPr>
        <p:grpSpPr>
          <a:xfrm>
            <a:off x="2592136" y="930557"/>
            <a:ext cx="1325037" cy="732444"/>
            <a:chOff x="2951206" y="1801964"/>
            <a:chExt cx="1325037" cy="732444"/>
          </a:xfrm>
        </p:grpSpPr>
        <p:sp>
          <p:nvSpPr>
            <p:cNvPr id="32" name="Rounded Rectangle 31"/>
            <p:cNvSpPr/>
            <p:nvPr/>
          </p:nvSpPr>
          <p:spPr>
            <a:xfrm>
              <a:off x="2951206" y="1803672"/>
              <a:ext cx="1325037" cy="73073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000000"/>
                </a:solidFill>
                <a:latin typeface="Arial"/>
                <a:rtl val="0"/>
              </a:endParaRPr>
            </a:p>
          </p:txBody>
        </p:sp>
        <p:sp>
          <p:nvSpPr>
            <p:cNvPr id="33" name="TextBox 32"/>
            <p:cNvSpPr txBox="1"/>
            <p:nvPr/>
          </p:nvSpPr>
          <p:spPr>
            <a:xfrm>
              <a:off x="3183540" y="2127539"/>
              <a:ext cx="877163" cy="369332"/>
            </a:xfrm>
            <a:prstGeom prst="rect">
              <a:avLst/>
            </a:prstGeom>
            <a:noFill/>
            <a:ln>
              <a:noFill/>
            </a:ln>
          </p:spPr>
          <p:txBody>
            <a:bodyPr wrap="none" rtlCol="0">
              <a:spAutoFit/>
            </a:bodyPr>
            <a:lstStyle/>
            <a:p>
              <a:r>
                <a:rPr lang="en-US" dirty="0" err="1">
                  <a:solidFill>
                    <a:prstClr val="black"/>
                  </a:solidFill>
                  <a:latin typeface="Calibri"/>
                  <a:rtl val="0"/>
                </a:rPr>
                <a:t>vG.Fast</a:t>
              </a:r>
              <a:endParaRPr lang="en-US" dirty="0">
                <a:solidFill>
                  <a:prstClr val="black"/>
                </a:solidFill>
                <a:latin typeface="Calibri"/>
                <a:rtl val="0"/>
              </a:endParaRPr>
            </a:p>
          </p:txBody>
        </p:sp>
        <p:sp>
          <p:nvSpPr>
            <p:cNvPr id="34" name="Rounded Rectangle 33"/>
            <p:cNvSpPr/>
            <p:nvPr/>
          </p:nvSpPr>
          <p:spPr>
            <a:xfrm>
              <a:off x="2951207" y="1801964"/>
              <a:ext cx="1318499" cy="269139"/>
            </a:xfrm>
            <a:prstGeom prst="roundRect">
              <a:avLst>
                <a:gd name="adj" fmla="val 50000"/>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solidFill>
                    <a:srgbClr val="FFFFFF"/>
                  </a:solidFill>
                  <a:latin typeface="Arial"/>
                  <a:rtl val="0"/>
                </a:rPr>
                <a:t>Controller</a:t>
              </a:r>
            </a:p>
          </p:txBody>
        </p:sp>
      </p:grpSp>
      <p:cxnSp>
        <p:nvCxnSpPr>
          <p:cNvPr id="35" name="Straight Arrow Connector 34"/>
          <p:cNvCxnSpPr>
            <a:stCxn id="16" idx="3"/>
            <a:endCxn id="32" idx="1"/>
          </p:cNvCxnSpPr>
          <p:nvPr/>
        </p:nvCxnSpPr>
        <p:spPr>
          <a:xfrm flipV="1">
            <a:off x="2070510" y="1297640"/>
            <a:ext cx="521620" cy="50223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stCxn id="32" idx="3"/>
            <a:endCxn id="8" idx="1"/>
          </p:cNvCxnSpPr>
          <p:nvPr/>
        </p:nvCxnSpPr>
        <p:spPr>
          <a:xfrm>
            <a:off x="3917181" y="1297638"/>
            <a:ext cx="549725" cy="513326"/>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nvGrpSpPr>
          <p:cNvPr id="37" name="Group 36"/>
          <p:cNvGrpSpPr/>
          <p:nvPr/>
        </p:nvGrpSpPr>
        <p:grpSpPr>
          <a:xfrm>
            <a:off x="2598663" y="4238755"/>
            <a:ext cx="1325037" cy="732446"/>
            <a:chOff x="2951206" y="1801964"/>
            <a:chExt cx="1325037" cy="732444"/>
          </a:xfrm>
        </p:grpSpPr>
        <p:sp>
          <p:nvSpPr>
            <p:cNvPr id="38" name="Rounded Rectangle 37"/>
            <p:cNvSpPr/>
            <p:nvPr/>
          </p:nvSpPr>
          <p:spPr>
            <a:xfrm>
              <a:off x="2951206" y="1803672"/>
              <a:ext cx="1325037" cy="73073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000000"/>
                </a:solidFill>
                <a:latin typeface="Arial"/>
                <a:rtl val="0"/>
              </a:endParaRPr>
            </a:p>
          </p:txBody>
        </p:sp>
        <p:sp>
          <p:nvSpPr>
            <p:cNvPr id="39" name="TextBox 38"/>
            <p:cNvSpPr txBox="1"/>
            <p:nvPr/>
          </p:nvSpPr>
          <p:spPr>
            <a:xfrm>
              <a:off x="3105782" y="2125030"/>
              <a:ext cx="1089624" cy="369331"/>
            </a:xfrm>
            <a:prstGeom prst="rect">
              <a:avLst/>
            </a:prstGeom>
            <a:noFill/>
            <a:ln>
              <a:noFill/>
            </a:ln>
          </p:spPr>
          <p:txBody>
            <a:bodyPr wrap="none" rtlCol="0">
              <a:spAutoFit/>
            </a:bodyPr>
            <a:lstStyle/>
            <a:p>
              <a:r>
                <a:rPr lang="en-US" dirty="0">
                  <a:solidFill>
                    <a:prstClr val="black"/>
                  </a:solidFill>
                  <a:latin typeface="Calibri"/>
                  <a:rtl val="0"/>
                </a:rPr>
                <a:t>v10GPON</a:t>
              </a:r>
            </a:p>
          </p:txBody>
        </p:sp>
        <p:sp>
          <p:nvSpPr>
            <p:cNvPr id="40" name="Rounded Rectangle 39"/>
            <p:cNvSpPr/>
            <p:nvPr/>
          </p:nvSpPr>
          <p:spPr>
            <a:xfrm>
              <a:off x="2951207" y="1801964"/>
              <a:ext cx="1318499" cy="269139"/>
            </a:xfrm>
            <a:prstGeom prst="roundRect">
              <a:avLst>
                <a:gd name="adj" fmla="val 50000"/>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solidFill>
                    <a:srgbClr val="FFFFFF"/>
                  </a:solidFill>
                  <a:latin typeface="Arial"/>
                  <a:rtl val="0"/>
                </a:rPr>
                <a:t>Controller</a:t>
              </a:r>
            </a:p>
          </p:txBody>
        </p:sp>
      </p:grpSp>
      <p:grpSp>
        <p:nvGrpSpPr>
          <p:cNvPr id="41" name="Group 40"/>
          <p:cNvGrpSpPr/>
          <p:nvPr/>
        </p:nvGrpSpPr>
        <p:grpSpPr>
          <a:xfrm>
            <a:off x="872962" y="4237080"/>
            <a:ext cx="1205151" cy="774424"/>
            <a:chOff x="741015" y="3944352"/>
            <a:chExt cx="1359825" cy="837449"/>
          </a:xfrm>
        </p:grpSpPr>
        <p:sp>
          <p:nvSpPr>
            <p:cNvPr id="42" name="Rounded Rectangle 41"/>
            <p:cNvSpPr/>
            <p:nvPr/>
          </p:nvSpPr>
          <p:spPr>
            <a:xfrm>
              <a:off x="741015" y="3944352"/>
              <a:ext cx="1351280" cy="790208"/>
            </a:xfrm>
            <a:prstGeom prst="round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rtl val="0"/>
              </a:endParaRPr>
            </a:p>
          </p:txBody>
        </p:sp>
        <p:sp>
          <p:nvSpPr>
            <p:cNvPr id="43" name="TextBox 42"/>
            <p:cNvSpPr txBox="1"/>
            <p:nvPr/>
          </p:nvSpPr>
          <p:spPr>
            <a:xfrm>
              <a:off x="759962" y="4082870"/>
              <a:ext cx="1340878" cy="698931"/>
            </a:xfrm>
            <a:prstGeom prst="rect">
              <a:avLst/>
            </a:prstGeom>
            <a:noFill/>
          </p:spPr>
          <p:txBody>
            <a:bodyPr wrap="none" rtlCol="0">
              <a:spAutoFit/>
            </a:bodyPr>
            <a:lstStyle/>
            <a:p>
              <a:pPr algn="ctr"/>
              <a:r>
                <a:rPr lang="en-US" dirty="0">
                  <a:solidFill>
                    <a:prstClr val="black"/>
                  </a:solidFill>
                  <a:latin typeface="Calibri"/>
                  <a:rtl val="0"/>
                </a:rPr>
                <a:t>Enterprise</a:t>
              </a:r>
            </a:p>
            <a:p>
              <a:pPr algn="ctr"/>
              <a:r>
                <a:rPr lang="en-US" dirty="0">
                  <a:solidFill>
                    <a:prstClr val="black"/>
                  </a:solidFill>
                  <a:latin typeface="Calibri"/>
                  <a:rtl val="0"/>
                </a:rPr>
                <a:t>Customers</a:t>
              </a:r>
            </a:p>
          </p:txBody>
        </p:sp>
      </p:grpSp>
      <p:cxnSp>
        <p:nvCxnSpPr>
          <p:cNvPr id="44" name="Straight Arrow Connector 43"/>
          <p:cNvCxnSpPr>
            <a:stCxn id="42" idx="3"/>
            <a:endCxn id="38" idx="1"/>
          </p:cNvCxnSpPr>
          <p:nvPr/>
        </p:nvCxnSpPr>
        <p:spPr>
          <a:xfrm>
            <a:off x="2070510" y="4602463"/>
            <a:ext cx="528138" cy="3369"/>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nvGrpSpPr>
          <p:cNvPr id="45" name="Group 44"/>
          <p:cNvGrpSpPr/>
          <p:nvPr/>
        </p:nvGrpSpPr>
        <p:grpSpPr>
          <a:xfrm>
            <a:off x="4473456" y="4247265"/>
            <a:ext cx="1291663" cy="696096"/>
            <a:chOff x="4822977" y="1813832"/>
            <a:chExt cx="1291663" cy="696095"/>
          </a:xfrm>
        </p:grpSpPr>
        <p:sp>
          <p:nvSpPr>
            <p:cNvPr id="46" name="Rounded Rectangle 45"/>
            <p:cNvSpPr/>
            <p:nvPr/>
          </p:nvSpPr>
          <p:spPr>
            <a:xfrm>
              <a:off x="4822977" y="1829991"/>
              <a:ext cx="1285121" cy="67993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rgbClr val="000000"/>
                </a:solidFill>
                <a:latin typeface="Arial"/>
                <a:rtl val="0"/>
              </a:endParaRPr>
            </a:p>
          </p:txBody>
        </p:sp>
        <p:sp>
          <p:nvSpPr>
            <p:cNvPr id="47" name="Rounded Rectangle 46"/>
            <p:cNvSpPr/>
            <p:nvPr/>
          </p:nvSpPr>
          <p:spPr>
            <a:xfrm>
              <a:off x="4829518" y="1813832"/>
              <a:ext cx="1285122" cy="269139"/>
            </a:xfrm>
            <a:prstGeom prst="roundRect">
              <a:avLst>
                <a:gd name="adj" fmla="val 5000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solidFill>
                    <a:srgbClr val="FFFFFF"/>
                  </a:solidFill>
                  <a:latin typeface="Arial"/>
                  <a:rtl val="0"/>
                </a:rPr>
                <a:t>Controller</a:t>
              </a:r>
            </a:p>
          </p:txBody>
        </p:sp>
        <p:sp>
          <p:nvSpPr>
            <p:cNvPr id="48" name="TextBox 47"/>
            <p:cNvSpPr txBox="1"/>
            <p:nvPr/>
          </p:nvSpPr>
          <p:spPr>
            <a:xfrm>
              <a:off x="5199951" y="2130140"/>
              <a:ext cx="643964" cy="369331"/>
            </a:xfrm>
            <a:prstGeom prst="rect">
              <a:avLst/>
            </a:prstGeom>
            <a:noFill/>
          </p:spPr>
          <p:txBody>
            <a:bodyPr wrap="none" rtlCol="0">
              <a:spAutoFit/>
            </a:bodyPr>
            <a:lstStyle/>
            <a:p>
              <a:r>
                <a:rPr lang="en-US" dirty="0">
                  <a:solidFill>
                    <a:prstClr val="black"/>
                  </a:solidFill>
                  <a:latin typeface="Calibri"/>
                  <a:rtl val="0"/>
                </a:rPr>
                <a:t>vCPE</a:t>
              </a:r>
            </a:p>
          </p:txBody>
        </p:sp>
      </p:grpSp>
      <p:cxnSp>
        <p:nvCxnSpPr>
          <p:cNvPr id="49" name="Straight Arrow Connector 48"/>
          <p:cNvCxnSpPr>
            <a:stCxn id="38" idx="3"/>
            <a:endCxn id="46" idx="1"/>
          </p:cNvCxnSpPr>
          <p:nvPr/>
        </p:nvCxnSpPr>
        <p:spPr>
          <a:xfrm flipV="1">
            <a:off x="3923717" y="4603392"/>
            <a:ext cx="549753" cy="244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46" idx="3"/>
            <a:endCxn id="12" idx="1"/>
          </p:cNvCxnSpPr>
          <p:nvPr/>
        </p:nvCxnSpPr>
        <p:spPr>
          <a:xfrm flipV="1">
            <a:off x="5758590" y="2753250"/>
            <a:ext cx="1567941" cy="1850142"/>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nvGrpSpPr>
          <p:cNvPr id="51" name="Group 50"/>
          <p:cNvGrpSpPr/>
          <p:nvPr/>
        </p:nvGrpSpPr>
        <p:grpSpPr>
          <a:xfrm>
            <a:off x="852979" y="3331537"/>
            <a:ext cx="1261884" cy="774424"/>
            <a:chOff x="718479" y="3944352"/>
            <a:chExt cx="1423839" cy="837449"/>
          </a:xfrm>
        </p:grpSpPr>
        <p:sp>
          <p:nvSpPr>
            <p:cNvPr id="52" name="Rounded Rectangle 51"/>
            <p:cNvSpPr/>
            <p:nvPr/>
          </p:nvSpPr>
          <p:spPr>
            <a:xfrm>
              <a:off x="741015" y="3944352"/>
              <a:ext cx="1351280" cy="790208"/>
            </a:xfrm>
            <a:prstGeom prst="round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rtl val="0"/>
              </a:endParaRPr>
            </a:p>
          </p:txBody>
        </p:sp>
        <p:sp>
          <p:nvSpPr>
            <p:cNvPr id="53" name="TextBox 52"/>
            <p:cNvSpPr txBox="1"/>
            <p:nvPr/>
          </p:nvSpPr>
          <p:spPr>
            <a:xfrm>
              <a:off x="718479" y="4082870"/>
              <a:ext cx="1423839" cy="698931"/>
            </a:xfrm>
            <a:prstGeom prst="rect">
              <a:avLst/>
            </a:prstGeom>
            <a:noFill/>
          </p:spPr>
          <p:txBody>
            <a:bodyPr wrap="none" rtlCol="0">
              <a:spAutoFit/>
            </a:bodyPr>
            <a:lstStyle/>
            <a:p>
              <a:pPr algn="ctr"/>
              <a:r>
                <a:rPr lang="en-US" dirty="0">
                  <a:solidFill>
                    <a:prstClr val="black"/>
                  </a:solidFill>
                  <a:latin typeface="Calibri"/>
                  <a:rtl val="0"/>
                </a:rPr>
                <a:t>Mobile</a:t>
              </a:r>
            </a:p>
            <a:p>
              <a:pPr algn="ctr"/>
              <a:r>
                <a:rPr lang="en-US" dirty="0">
                  <a:solidFill>
                    <a:prstClr val="black"/>
                  </a:solidFill>
                  <a:latin typeface="Calibri"/>
                  <a:rtl val="0"/>
                </a:rPr>
                <a:t>Subscribers</a:t>
              </a:r>
            </a:p>
          </p:txBody>
        </p:sp>
      </p:grpSp>
      <p:grpSp>
        <p:nvGrpSpPr>
          <p:cNvPr id="54" name="Group 53"/>
          <p:cNvGrpSpPr/>
          <p:nvPr/>
        </p:nvGrpSpPr>
        <p:grpSpPr>
          <a:xfrm>
            <a:off x="2598676" y="3329843"/>
            <a:ext cx="1325037" cy="732446"/>
            <a:chOff x="2951206" y="1801964"/>
            <a:chExt cx="1325037" cy="732444"/>
          </a:xfrm>
        </p:grpSpPr>
        <p:sp>
          <p:nvSpPr>
            <p:cNvPr id="55" name="Rounded Rectangle 54"/>
            <p:cNvSpPr/>
            <p:nvPr/>
          </p:nvSpPr>
          <p:spPr>
            <a:xfrm>
              <a:off x="2951206" y="1803672"/>
              <a:ext cx="1325037" cy="73073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000000"/>
                </a:solidFill>
                <a:latin typeface="Arial"/>
                <a:rtl val="0"/>
              </a:endParaRPr>
            </a:p>
          </p:txBody>
        </p:sp>
        <p:sp>
          <p:nvSpPr>
            <p:cNvPr id="56" name="TextBox 55"/>
            <p:cNvSpPr txBox="1"/>
            <p:nvPr/>
          </p:nvSpPr>
          <p:spPr>
            <a:xfrm>
              <a:off x="3288573" y="2125030"/>
              <a:ext cx="688147" cy="369331"/>
            </a:xfrm>
            <a:prstGeom prst="rect">
              <a:avLst/>
            </a:prstGeom>
            <a:noFill/>
            <a:ln>
              <a:noFill/>
            </a:ln>
          </p:spPr>
          <p:txBody>
            <a:bodyPr wrap="none" rtlCol="0">
              <a:spAutoFit/>
            </a:bodyPr>
            <a:lstStyle/>
            <a:p>
              <a:r>
                <a:rPr lang="en-US" dirty="0" err="1">
                  <a:solidFill>
                    <a:prstClr val="black"/>
                  </a:solidFill>
                  <a:latin typeface="Calibri"/>
                  <a:rtl val="0"/>
                </a:rPr>
                <a:t>vBBU</a:t>
              </a:r>
              <a:endParaRPr lang="en-US" dirty="0">
                <a:solidFill>
                  <a:prstClr val="black"/>
                </a:solidFill>
                <a:latin typeface="Calibri"/>
                <a:rtl val="0"/>
              </a:endParaRPr>
            </a:p>
          </p:txBody>
        </p:sp>
        <p:sp>
          <p:nvSpPr>
            <p:cNvPr id="57" name="Rounded Rectangle 56"/>
            <p:cNvSpPr/>
            <p:nvPr/>
          </p:nvSpPr>
          <p:spPr>
            <a:xfrm>
              <a:off x="2951207" y="1801964"/>
              <a:ext cx="1318499" cy="269139"/>
            </a:xfrm>
            <a:prstGeom prst="roundRect">
              <a:avLst>
                <a:gd name="adj" fmla="val 50000"/>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solidFill>
                    <a:srgbClr val="FFFFFF"/>
                  </a:solidFill>
                  <a:latin typeface="Arial"/>
                  <a:rtl val="0"/>
                </a:rPr>
                <a:t>Controller</a:t>
              </a:r>
            </a:p>
          </p:txBody>
        </p:sp>
      </p:grpSp>
      <p:cxnSp>
        <p:nvCxnSpPr>
          <p:cNvPr id="58" name="Straight Arrow Connector 57"/>
          <p:cNvCxnSpPr>
            <a:stCxn id="52" idx="3"/>
            <a:endCxn id="55" idx="1"/>
          </p:cNvCxnSpPr>
          <p:nvPr/>
        </p:nvCxnSpPr>
        <p:spPr>
          <a:xfrm>
            <a:off x="2070530" y="3696919"/>
            <a:ext cx="528138"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nvGrpSpPr>
          <p:cNvPr id="59" name="Group 58"/>
          <p:cNvGrpSpPr/>
          <p:nvPr/>
        </p:nvGrpSpPr>
        <p:grpSpPr>
          <a:xfrm>
            <a:off x="4473456" y="3329843"/>
            <a:ext cx="1291663" cy="696096"/>
            <a:chOff x="4822977" y="1813832"/>
            <a:chExt cx="1291663" cy="696095"/>
          </a:xfrm>
        </p:grpSpPr>
        <p:sp>
          <p:nvSpPr>
            <p:cNvPr id="60" name="Rounded Rectangle 59"/>
            <p:cNvSpPr/>
            <p:nvPr/>
          </p:nvSpPr>
          <p:spPr>
            <a:xfrm>
              <a:off x="4822977" y="1829991"/>
              <a:ext cx="1285121" cy="67993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rgbClr val="000000"/>
                </a:solidFill>
                <a:latin typeface="Arial"/>
                <a:rtl val="0"/>
              </a:endParaRPr>
            </a:p>
          </p:txBody>
        </p:sp>
        <p:sp>
          <p:nvSpPr>
            <p:cNvPr id="61" name="Rounded Rectangle 60"/>
            <p:cNvSpPr/>
            <p:nvPr/>
          </p:nvSpPr>
          <p:spPr>
            <a:xfrm>
              <a:off x="4829518" y="1813832"/>
              <a:ext cx="1285122" cy="269139"/>
            </a:xfrm>
            <a:prstGeom prst="roundRect">
              <a:avLst>
                <a:gd name="adj" fmla="val 5000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solidFill>
                    <a:srgbClr val="FFFFFF"/>
                  </a:solidFill>
                  <a:latin typeface="Arial"/>
                  <a:rtl val="0"/>
                </a:rPr>
                <a:t>Controller</a:t>
              </a:r>
            </a:p>
          </p:txBody>
        </p:sp>
        <p:sp>
          <p:nvSpPr>
            <p:cNvPr id="62" name="TextBox 61"/>
            <p:cNvSpPr txBox="1"/>
            <p:nvPr/>
          </p:nvSpPr>
          <p:spPr>
            <a:xfrm>
              <a:off x="5106801" y="2130140"/>
              <a:ext cx="748923" cy="369331"/>
            </a:xfrm>
            <a:prstGeom prst="rect">
              <a:avLst/>
            </a:prstGeom>
            <a:noFill/>
          </p:spPr>
          <p:txBody>
            <a:bodyPr wrap="none" rtlCol="0">
              <a:spAutoFit/>
            </a:bodyPr>
            <a:lstStyle/>
            <a:p>
              <a:r>
                <a:rPr lang="en-US" dirty="0" err="1">
                  <a:solidFill>
                    <a:prstClr val="black"/>
                  </a:solidFill>
                  <a:latin typeface="Calibri"/>
                  <a:rtl val="0"/>
                </a:rPr>
                <a:t>vSGW</a:t>
              </a:r>
              <a:endParaRPr lang="en-US" dirty="0">
                <a:solidFill>
                  <a:prstClr val="black"/>
                </a:solidFill>
                <a:latin typeface="Calibri"/>
                <a:rtl val="0"/>
              </a:endParaRPr>
            </a:p>
          </p:txBody>
        </p:sp>
      </p:grpSp>
      <p:cxnSp>
        <p:nvCxnSpPr>
          <p:cNvPr id="63" name="Straight Arrow Connector 62"/>
          <p:cNvCxnSpPr>
            <a:stCxn id="55" idx="3"/>
            <a:endCxn id="60" idx="1"/>
          </p:cNvCxnSpPr>
          <p:nvPr/>
        </p:nvCxnSpPr>
        <p:spPr>
          <a:xfrm flipV="1">
            <a:off x="3923705" y="3685971"/>
            <a:ext cx="549728" cy="10949"/>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a:stCxn id="60" idx="3"/>
            <a:endCxn id="26" idx="2"/>
          </p:cNvCxnSpPr>
          <p:nvPr/>
        </p:nvCxnSpPr>
        <p:spPr>
          <a:xfrm flipV="1">
            <a:off x="5758554" y="3115428"/>
            <a:ext cx="169458" cy="570546"/>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nvGrpSpPr>
          <p:cNvPr id="65" name="Group 64"/>
          <p:cNvGrpSpPr/>
          <p:nvPr/>
        </p:nvGrpSpPr>
        <p:grpSpPr>
          <a:xfrm>
            <a:off x="7369061" y="4225168"/>
            <a:ext cx="1314595" cy="716416"/>
            <a:chOff x="6423328" y="240463"/>
            <a:chExt cx="1314595" cy="716415"/>
          </a:xfrm>
        </p:grpSpPr>
        <p:sp>
          <p:nvSpPr>
            <p:cNvPr id="66" name="Rounded Rectangle 65"/>
            <p:cNvSpPr/>
            <p:nvPr/>
          </p:nvSpPr>
          <p:spPr>
            <a:xfrm>
              <a:off x="6423328" y="240463"/>
              <a:ext cx="1314595" cy="71641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000000"/>
                </a:solidFill>
                <a:latin typeface="Arial"/>
                <a:rtl val="0"/>
              </a:endParaRPr>
            </a:p>
          </p:txBody>
        </p:sp>
        <p:sp>
          <p:nvSpPr>
            <p:cNvPr id="67" name="Rounded Rectangle 66"/>
            <p:cNvSpPr/>
            <p:nvPr/>
          </p:nvSpPr>
          <p:spPr>
            <a:xfrm>
              <a:off x="6423328" y="250623"/>
              <a:ext cx="1314595" cy="269139"/>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solidFill>
                    <a:srgbClr val="FFFFFF"/>
                  </a:solidFill>
                  <a:latin typeface="Arial"/>
                  <a:rtl val="0"/>
                </a:rPr>
                <a:t>Controller</a:t>
              </a:r>
            </a:p>
          </p:txBody>
        </p:sp>
        <p:sp>
          <p:nvSpPr>
            <p:cNvPr id="68" name="TextBox 67"/>
            <p:cNvSpPr txBox="1"/>
            <p:nvPr/>
          </p:nvSpPr>
          <p:spPr>
            <a:xfrm>
              <a:off x="6809803" y="551199"/>
              <a:ext cx="524715" cy="369331"/>
            </a:xfrm>
            <a:prstGeom prst="rect">
              <a:avLst/>
            </a:prstGeom>
            <a:noFill/>
          </p:spPr>
          <p:txBody>
            <a:bodyPr wrap="none" rtlCol="0">
              <a:spAutoFit/>
            </a:bodyPr>
            <a:lstStyle/>
            <a:p>
              <a:r>
                <a:rPr lang="en-US" dirty="0" err="1">
                  <a:solidFill>
                    <a:prstClr val="black"/>
                  </a:solidFill>
                  <a:latin typeface="Calibri"/>
                  <a:rtl val="0"/>
                </a:rPr>
                <a:t>vCE</a:t>
              </a:r>
              <a:endParaRPr lang="en-US" dirty="0">
                <a:solidFill>
                  <a:prstClr val="black"/>
                </a:solidFill>
                <a:latin typeface="Calibri"/>
                <a:rtl val="0"/>
              </a:endParaRPr>
            </a:p>
          </p:txBody>
        </p:sp>
      </p:grpSp>
      <p:cxnSp>
        <p:nvCxnSpPr>
          <p:cNvPr id="69" name="Straight Arrow Connector 68"/>
          <p:cNvCxnSpPr>
            <a:stCxn id="46" idx="3"/>
            <a:endCxn id="66" idx="1"/>
          </p:cNvCxnSpPr>
          <p:nvPr/>
        </p:nvCxnSpPr>
        <p:spPr>
          <a:xfrm flipV="1">
            <a:off x="5758584" y="4583393"/>
            <a:ext cx="1610485" cy="20017"/>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70" name="TextBox 69"/>
          <p:cNvSpPr txBox="1"/>
          <p:nvPr/>
        </p:nvSpPr>
        <p:spPr>
          <a:xfrm>
            <a:off x="3062333" y="1585460"/>
            <a:ext cx="344039" cy="369332"/>
          </a:xfrm>
          <a:prstGeom prst="rect">
            <a:avLst/>
          </a:prstGeom>
          <a:noFill/>
        </p:spPr>
        <p:txBody>
          <a:bodyPr wrap="none" rtlCol="0">
            <a:spAutoFit/>
          </a:bodyPr>
          <a:lstStyle/>
          <a:p>
            <a:r>
              <a:rPr lang="en-US" dirty="0">
                <a:solidFill>
                  <a:prstClr val="black"/>
                </a:solidFill>
                <a:latin typeface="Calibri"/>
              </a:rPr>
              <a:t>…</a:t>
            </a:r>
          </a:p>
        </p:txBody>
      </p:sp>
      <p:cxnSp>
        <p:nvCxnSpPr>
          <p:cNvPr id="71" name="Straight Arrow Connector 70"/>
          <p:cNvCxnSpPr>
            <a:stCxn id="60" idx="3"/>
            <a:endCxn id="12" idx="1"/>
          </p:cNvCxnSpPr>
          <p:nvPr/>
        </p:nvCxnSpPr>
        <p:spPr>
          <a:xfrm flipV="1">
            <a:off x="5758554" y="2753250"/>
            <a:ext cx="1567946" cy="93272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44993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737" y="55140"/>
            <a:ext cx="1173608" cy="1018444"/>
            <a:chOff x="15737" y="55140"/>
            <a:chExt cx="1173608" cy="1018444"/>
          </a:xfrm>
        </p:grpSpPr>
        <p:sp>
          <p:nvSpPr>
            <p:cNvPr id="3" name="Oval 2"/>
            <p:cNvSpPr/>
            <p:nvPr/>
          </p:nvSpPr>
          <p:spPr>
            <a:xfrm>
              <a:off x="15737" y="394621"/>
              <a:ext cx="697986" cy="678963"/>
            </a:xfrm>
            <a:prstGeom prst="ellipse">
              <a:avLst/>
            </a:prstGeom>
            <a:solidFill>
              <a:srgbClr val="008000">
                <a:alpha val="20000"/>
              </a:srgbClr>
            </a:solidFill>
          </p:spPr>
          <p:style>
            <a:lnRef idx="1">
              <a:schemeClr val="accent1"/>
            </a:lnRef>
            <a:fillRef idx="3">
              <a:schemeClr val="accent1"/>
            </a:fillRef>
            <a:effectRef idx="2">
              <a:schemeClr val="accent1"/>
            </a:effectRef>
            <a:fontRef idx="minor">
              <a:schemeClr val="lt1"/>
            </a:fontRef>
          </p:style>
          <p:txBody>
            <a:bodyPr rtlCol="0" anchor="b"/>
            <a:lstStyle/>
            <a:p>
              <a:r>
                <a:rPr lang="en-US" sz="1050" dirty="0">
                  <a:solidFill>
                    <a:prstClr val="black"/>
                  </a:solidFill>
                  <a:latin typeface="Calibri"/>
                </a:rPr>
                <a:t>SDN</a:t>
              </a:r>
            </a:p>
          </p:txBody>
        </p:sp>
        <p:sp>
          <p:nvSpPr>
            <p:cNvPr id="4" name="Oval 3"/>
            <p:cNvSpPr/>
            <p:nvPr/>
          </p:nvSpPr>
          <p:spPr>
            <a:xfrm>
              <a:off x="491359" y="394621"/>
              <a:ext cx="697986" cy="678963"/>
            </a:xfrm>
            <a:prstGeom prst="ellipse">
              <a:avLst/>
            </a:prstGeom>
            <a:solidFill>
              <a:srgbClr val="3366FF">
                <a:alpha val="18000"/>
              </a:srgbClr>
            </a:solidFill>
          </p:spPr>
          <p:style>
            <a:lnRef idx="1">
              <a:schemeClr val="accent1"/>
            </a:lnRef>
            <a:fillRef idx="3">
              <a:schemeClr val="accent1"/>
            </a:fillRef>
            <a:effectRef idx="2">
              <a:schemeClr val="accent1"/>
            </a:effectRef>
            <a:fontRef idx="minor">
              <a:schemeClr val="lt1"/>
            </a:fontRef>
          </p:style>
          <p:txBody>
            <a:bodyPr rtlCol="0" anchor="b"/>
            <a:lstStyle/>
            <a:p>
              <a:pPr algn="r"/>
              <a:r>
                <a:rPr lang="en-US" sz="1050" dirty="0">
                  <a:solidFill>
                    <a:prstClr val="black"/>
                  </a:solidFill>
                  <a:latin typeface="Calibri"/>
                </a:rPr>
                <a:t>NFV</a:t>
              </a:r>
            </a:p>
          </p:txBody>
        </p:sp>
        <p:sp>
          <p:nvSpPr>
            <p:cNvPr id="5" name="Oval 4"/>
            <p:cNvSpPr/>
            <p:nvPr/>
          </p:nvSpPr>
          <p:spPr>
            <a:xfrm>
              <a:off x="238844" y="55140"/>
              <a:ext cx="697986" cy="678963"/>
            </a:xfrm>
            <a:prstGeom prst="ellipse">
              <a:avLst/>
            </a:prstGeom>
            <a:solidFill>
              <a:srgbClr val="FF0000">
                <a:alpha val="20000"/>
              </a:srgbClr>
            </a:solidFill>
          </p:spPr>
          <p:style>
            <a:lnRef idx="1">
              <a:schemeClr val="accent1"/>
            </a:lnRef>
            <a:fillRef idx="3">
              <a:schemeClr val="accent1"/>
            </a:fillRef>
            <a:effectRef idx="2">
              <a:schemeClr val="accent1"/>
            </a:effectRef>
            <a:fontRef idx="minor">
              <a:schemeClr val="lt1"/>
            </a:fontRef>
          </p:style>
          <p:txBody>
            <a:bodyPr rtlCol="0" anchor="t"/>
            <a:lstStyle/>
            <a:p>
              <a:pPr algn="ctr"/>
              <a:r>
                <a:rPr lang="en-US" sz="1050" dirty="0">
                  <a:solidFill>
                    <a:srgbClr val="000000"/>
                  </a:solidFill>
                  <a:latin typeface="Calibri"/>
                </a:rPr>
                <a:t>Cloud</a:t>
              </a:r>
            </a:p>
          </p:txBody>
        </p:sp>
      </p:grpSp>
      <p:sp>
        <p:nvSpPr>
          <p:cNvPr id="6" name="Title 1"/>
          <p:cNvSpPr>
            <a:spLocks noGrp="1"/>
          </p:cNvSpPr>
          <p:nvPr>
            <p:ph type="title"/>
          </p:nvPr>
        </p:nvSpPr>
        <p:spPr>
          <a:xfrm>
            <a:off x="312453" y="41739"/>
            <a:ext cx="8749873" cy="626293"/>
          </a:xfrm>
        </p:spPr>
        <p:txBody>
          <a:bodyPr>
            <a:noAutofit/>
          </a:bodyPr>
          <a:lstStyle/>
          <a:p>
            <a:r>
              <a:rPr lang="en-US" sz="3600" b="1" dirty="0">
                <a:solidFill>
                  <a:schemeClr val="tx2">
                    <a:lumMod val="60000"/>
                    <a:lumOff val="40000"/>
                  </a:schemeClr>
                </a:solidFill>
              </a:rPr>
              <a:t>    [3] SDN Controlled P + V Infrastructure</a:t>
            </a:r>
          </a:p>
        </p:txBody>
      </p:sp>
      <p:sp>
        <p:nvSpPr>
          <p:cNvPr id="7" name="Cloud 6"/>
          <p:cNvSpPr/>
          <p:nvPr/>
        </p:nvSpPr>
        <p:spPr>
          <a:xfrm>
            <a:off x="3067647" y="1879434"/>
            <a:ext cx="3817906" cy="2152744"/>
          </a:xfrm>
          <a:prstGeom prst="cloud">
            <a:avLst/>
          </a:prstGeom>
          <a:solidFill>
            <a:schemeClr val="bg1">
              <a:lumMod val="8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grpSp>
        <p:nvGrpSpPr>
          <p:cNvPr id="8" name="Group 7"/>
          <p:cNvGrpSpPr/>
          <p:nvPr/>
        </p:nvGrpSpPr>
        <p:grpSpPr>
          <a:xfrm rot="10800000">
            <a:off x="3739476" y="2352617"/>
            <a:ext cx="2550975" cy="1112848"/>
            <a:chOff x="1933703" y="3314714"/>
            <a:chExt cx="4412603" cy="1569475"/>
          </a:xfrm>
        </p:grpSpPr>
        <p:sp>
          <p:nvSpPr>
            <p:cNvPr id="9" name="Rounded Rectangle 8"/>
            <p:cNvSpPr/>
            <p:nvPr/>
          </p:nvSpPr>
          <p:spPr>
            <a:xfrm>
              <a:off x="1933703" y="4642758"/>
              <a:ext cx="711377" cy="226784"/>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solidFill>
                  <a:prstClr val="black"/>
                </a:solidFill>
                <a:latin typeface="Calibri"/>
              </a:endParaRPr>
            </a:p>
          </p:txBody>
        </p:sp>
        <p:sp>
          <p:nvSpPr>
            <p:cNvPr id="10" name="Rounded Rectangle 9"/>
            <p:cNvSpPr/>
            <p:nvPr/>
          </p:nvSpPr>
          <p:spPr>
            <a:xfrm>
              <a:off x="2828386" y="4636411"/>
              <a:ext cx="711377" cy="226784"/>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solidFill>
                  <a:prstClr val="black"/>
                </a:solidFill>
                <a:latin typeface="Calibri"/>
              </a:endParaRPr>
            </a:p>
          </p:txBody>
        </p:sp>
        <p:sp>
          <p:nvSpPr>
            <p:cNvPr id="11" name="Rounded Rectangle 10"/>
            <p:cNvSpPr/>
            <p:nvPr/>
          </p:nvSpPr>
          <p:spPr>
            <a:xfrm>
              <a:off x="3709088" y="4636411"/>
              <a:ext cx="711377" cy="226784"/>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solidFill>
                  <a:prstClr val="black"/>
                </a:solidFill>
                <a:latin typeface="Calibri"/>
              </a:endParaRPr>
            </a:p>
          </p:txBody>
        </p:sp>
        <p:sp>
          <p:nvSpPr>
            <p:cNvPr id="12" name="Rounded Rectangle 11"/>
            <p:cNvSpPr/>
            <p:nvPr/>
          </p:nvSpPr>
          <p:spPr>
            <a:xfrm>
              <a:off x="5634928" y="4386951"/>
              <a:ext cx="711377" cy="226784"/>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solidFill>
                  <a:prstClr val="black"/>
                </a:solidFill>
                <a:latin typeface="Calibri"/>
              </a:endParaRPr>
            </a:p>
          </p:txBody>
        </p:sp>
        <p:sp>
          <p:nvSpPr>
            <p:cNvPr id="13" name="Rounded Rectangle 12"/>
            <p:cNvSpPr/>
            <p:nvPr/>
          </p:nvSpPr>
          <p:spPr>
            <a:xfrm>
              <a:off x="5634929" y="4652743"/>
              <a:ext cx="711377" cy="226784"/>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solidFill>
                  <a:prstClr val="black"/>
                </a:solidFill>
                <a:latin typeface="Calibri"/>
              </a:endParaRPr>
            </a:p>
          </p:txBody>
        </p:sp>
        <p:sp>
          <p:nvSpPr>
            <p:cNvPr id="14" name="Rounded Rectangle 13"/>
            <p:cNvSpPr/>
            <p:nvPr/>
          </p:nvSpPr>
          <p:spPr>
            <a:xfrm>
              <a:off x="2676559" y="3318338"/>
              <a:ext cx="711377" cy="226784"/>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solidFill>
                  <a:prstClr val="black"/>
                </a:solidFill>
                <a:latin typeface="Calibri"/>
              </a:endParaRPr>
            </a:p>
          </p:txBody>
        </p:sp>
        <p:sp>
          <p:nvSpPr>
            <p:cNvPr id="15" name="Rounded Rectangle 14"/>
            <p:cNvSpPr/>
            <p:nvPr/>
          </p:nvSpPr>
          <p:spPr>
            <a:xfrm>
              <a:off x="3772825" y="3318338"/>
              <a:ext cx="711377" cy="226784"/>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solidFill>
                  <a:prstClr val="black"/>
                </a:solidFill>
                <a:latin typeface="Calibri"/>
              </a:endParaRPr>
            </a:p>
          </p:txBody>
        </p:sp>
        <p:sp>
          <p:nvSpPr>
            <p:cNvPr id="16" name="Rounded Rectangle 15"/>
            <p:cNvSpPr/>
            <p:nvPr/>
          </p:nvSpPr>
          <p:spPr>
            <a:xfrm>
              <a:off x="4869125" y="3314714"/>
              <a:ext cx="711377" cy="226784"/>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solidFill>
                  <a:prstClr val="black"/>
                </a:solidFill>
                <a:latin typeface="Calibri"/>
              </a:endParaRPr>
            </a:p>
          </p:txBody>
        </p:sp>
        <p:cxnSp>
          <p:nvCxnSpPr>
            <p:cNvPr id="17" name="Straight Connector 16"/>
            <p:cNvCxnSpPr>
              <a:stCxn id="22" idx="0"/>
              <a:endCxn id="14" idx="2"/>
            </p:cNvCxnSpPr>
            <p:nvPr/>
          </p:nvCxnSpPr>
          <p:spPr>
            <a:xfrm flipV="1">
              <a:off x="2289392" y="3545122"/>
              <a:ext cx="742856" cy="831844"/>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a:stCxn id="23" idx="0"/>
              <a:endCxn id="14" idx="2"/>
            </p:cNvCxnSpPr>
            <p:nvPr/>
          </p:nvCxnSpPr>
          <p:spPr>
            <a:xfrm flipH="1" flipV="1">
              <a:off x="3032248" y="3545122"/>
              <a:ext cx="151826" cy="825497"/>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24" idx="0"/>
              <a:endCxn id="14" idx="2"/>
            </p:cNvCxnSpPr>
            <p:nvPr/>
          </p:nvCxnSpPr>
          <p:spPr>
            <a:xfrm flipH="1" flipV="1">
              <a:off x="3032248" y="3545122"/>
              <a:ext cx="1032528" cy="825497"/>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endCxn id="14" idx="2"/>
            </p:cNvCxnSpPr>
            <p:nvPr/>
          </p:nvCxnSpPr>
          <p:spPr>
            <a:xfrm flipH="1" flipV="1">
              <a:off x="3032248" y="3545122"/>
              <a:ext cx="1968163" cy="833663"/>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a:stCxn id="12" idx="0"/>
              <a:endCxn id="14" idx="2"/>
            </p:cNvCxnSpPr>
            <p:nvPr/>
          </p:nvCxnSpPr>
          <p:spPr>
            <a:xfrm flipH="1" flipV="1">
              <a:off x="3032248" y="3545122"/>
              <a:ext cx="2958368" cy="841829"/>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1933703" y="4376966"/>
              <a:ext cx="711377" cy="226784"/>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solidFill>
                  <a:prstClr val="black"/>
                </a:solidFill>
                <a:latin typeface="Calibri"/>
              </a:endParaRPr>
            </a:p>
          </p:txBody>
        </p:sp>
        <p:sp>
          <p:nvSpPr>
            <p:cNvPr id="23" name="Rounded Rectangle 22"/>
            <p:cNvSpPr/>
            <p:nvPr/>
          </p:nvSpPr>
          <p:spPr>
            <a:xfrm>
              <a:off x="2828385" y="4370619"/>
              <a:ext cx="711377" cy="226784"/>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solidFill>
                  <a:prstClr val="black"/>
                </a:solidFill>
                <a:latin typeface="Calibri"/>
              </a:endParaRPr>
            </a:p>
          </p:txBody>
        </p:sp>
        <p:sp>
          <p:nvSpPr>
            <p:cNvPr id="24" name="Rounded Rectangle 23"/>
            <p:cNvSpPr/>
            <p:nvPr/>
          </p:nvSpPr>
          <p:spPr>
            <a:xfrm>
              <a:off x="3709087" y="4370619"/>
              <a:ext cx="711377" cy="226784"/>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solidFill>
                  <a:prstClr val="black"/>
                </a:solidFill>
                <a:latin typeface="Calibri"/>
              </a:endParaRPr>
            </a:p>
          </p:txBody>
        </p:sp>
        <p:cxnSp>
          <p:nvCxnSpPr>
            <p:cNvPr id="25" name="Straight Connector 24"/>
            <p:cNvCxnSpPr>
              <a:stCxn id="22" idx="0"/>
              <a:endCxn id="15" idx="2"/>
            </p:cNvCxnSpPr>
            <p:nvPr/>
          </p:nvCxnSpPr>
          <p:spPr>
            <a:xfrm flipV="1">
              <a:off x="2289392" y="3545122"/>
              <a:ext cx="1839122" cy="831844"/>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23" idx="0"/>
              <a:endCxn id="15" idx="2"/>
            </p:cNvCxnSpPr>
            <p:nvPr/>
          </p:nvCxnSpPr>
          <p:spPr>
            <a:xfrm flipV="1">
              <a:off x="3184073" y="3545122"/>
              <a:ext cx="944440" cy="825497"/>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a:stCxn id="24" idx="0"/>
              <a:endCxn id="15" idx="2"/>
            </p:cNvCxnSpPr>
            <p:nvPr/>
          </p:nvCxnSpPr>
          <p:spPr>
            <a:xfrm flipV="1">
              <a:off x="4064775" y="3545122"/>
              <a:ext cx="63738" cy="825497"/>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15" idx="2"/>
            </p:cNvCxnSpPr>
            <p:nvPr/>
          </p:nvCxnSpPr>
          <p:spPr>
            <a:xfrm flipH="1" flipV="1">
              <a:off x="4128513" y="3545122"/>
              <a:ext cx="856518" cy="833663"/>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a:stCxn id="12" idx="0"/>
              <a:endCxn id="15" idx="2"/>
            </p:cNvCxnSpPr>
            <p:nvPr/>
          </p:nvCxnSpPr>
          <p:spPr>
            <a:xfrm flipH="1" flipV="1">
              <a:off x="4128513" y="3545122"/>
              <a:ext cx="1862103" cy="841829"/>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a:stCxn id="22" idx="0"/>
              <a:endCxn id="16" idx="2"/>
            </p:cNvCxnSpPr>
            <p:nvPr/>
          </p:nvCxnSpPr>
          <p:spPr>
            <a:xfrm flipV="1">
              <a:off x="2289391" y="3541498"/>
              <a:ext cx="2935422" cy="835468"/>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a:stCxn id="23" idx="0"/>
              <a:endCxn id="16" idx="2"/>
            </p:cNvCxnSpPr>
            <p:nvPr/>
          </p:nvCxnSpPr>
          <p:spPr>
            <a:xfrm flipV="1">
              <a:off x="3184074" y="3541498"/>
              <a:ext cx="2040740" cy="829121"/>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stCxn id="24" idx="0"/>
              <a:endCxn id="16" idx="2"/>
            </p:cNvCxnSpPr>
            <p:nvPr/>
          </p:nvCxnSpPr>
          <p:spPr>
            <a:xfrm flipV="1">
              <a:off x="4064776" y="3541498"/>
              <a:ext cx="1160038" cy="829121"/>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6" idx="2"/>
            </p:cNvCxnSpPr>
            <p:nvPr/>
          </p:nvCxnSpPr>
          <p:spPr>
            <a:xfrm flipV="1">
              <a:off x="5097812" y="3541498"/>
              <a:ext cx="127002" cy="837287"/>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a:stCxn id="12" idx="0"/>
              <a:endCxn id="16" idx="2"/>
            </p:cNvCxnSpPr>
            <p:nvPr/>
          </p:nvCxnSpPr>
          <p:spPr>
            <a:xfrm flipH="1" flipV="1">
              <a:off x="5224814" y="3541498"/>
              <a:ext cx="765803" cy="845453"/>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35" name="Rounded Rectangle 34"/>
            <p:cNvSpPr/>
            <p:nvPr/>
          </p:nvSpPr>
          <p:spPr>
            <a:xfrm>
              <a:off x="4742125" y="4657405"/>
              <a:ext cx="711377" cy="226784"/>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solidFill>
                  <a:prstClr val="black"/>
                </a:solidFill>
                <a:latin typeface="Calibri"/>
              </a:endParaRPr>
            </a:p>
          </p:txBody>
        </p:sp>
        <p:sp>
          <p:nvSpPr>
            <p:cNvPr id="36" name="Rounded Rectangle 35"/>
            <p:cNvSpPr/>
            <p:nvPr/>
          </p:nvSpPr>
          <p:spPr>
            <a:xfrm>
              <a:off x="4742124" y="4391613"/>
              <a:ext cx="711377" cy="226784"/>
            </a:xfrm>
            <a:prstGeom prst="roundRect">
              <a:avLst/>
            </a:prstGeom>
            <a:solidFill>
              <a:srgbClr val="FFFFFF"/>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dirty="0">
                <a:solidFill>
                  <a:prstClr val="black"/>
                </a:solidFill>
                <a:latin typeface="Calibri"/>
              </a:endParaRPr>
            </a:p>
          </p:txBody>
        </p:sp>
      </p:grpSp>
      <p:sp>
        <p:nvSpPr>
          <p:cNvPr id="37" name="TextBox 36"/>
          <p:cNvSpPr txBox="1"/>
          <p:nvPr/>
        </p:nvSpPr>
        <p:spPr>
          <a:xfrm>
            <a:off x="7018138" y="2701880"/>
            <a:ext cx="2125862" cy="646331"/>
          </a:xfrm>
          <a:prstGeom prst="rect">
            <a:avLst/>
          </a:prstGeom>
          <a:noFill/>
        </p:spPr>
        <p:txBody>
          <a:bodyPr wrap="square" rtlCol="0">
            <a:spAutoFit/>
          </a:bodyPr>
          <a:lstStyle/>
          <a:p>
            <a:r>
              <a:rPr lang="en-US">
                <a:solidFill>
                  <a:srgbClr val="963334"/>
                </a:solidFill>
                <a:latin typeface="Calibri"/>
              </a:rPr>
              <a:t>1. DC Leaf-Spine  Fabric Underlay</a:t>
            </a:r>
          </a:p>
        </p:txBody>
      </p:sp>
      <p:sp>
        <p:nvSpPr>
          <p:cNvPr id="38" name="TextBox 37"/>
          <p:cNvSpPr txBox="1"/>
          <p:nvPr/>
        </p:nvSpPr>
        <p:spPr>
          <a:xfrm>
            <a:off x="7060113" y="1421320"/>
            <a:ext cx="1895141" cy="646331"/>
          </a:xfrm>
          <a:prstGeom prst="rect">
            <a:avLst/>
          </a:prstGeom>
          <a:noFill/>
        </p:spPr>
        <p:txBody>
          <a:bodyPr wrap="square" rtlCol="0">
            <a:spAutoFit/>
          </a:bodyPr>
          <a:lstStyle/>
          <a:p>
            <a:r>
              <a:rPr lang="en-US">
                <a:solidFill>
                  <a:srgbClr val="963334"/>
                </a:solidFill>
                <a:latin typeface="Calibri"/>
              </a:rPr>
              <a:t>2. Virtual Network Overlay</a:t>
            </a:r>
          </a:p>
        </p:txBody>
      </p:sp>
      <p:grpSp>
        <p:nvGrpSpPr>
          <p:cNvPr id="39" name="Group 38"/>
          <p:cNvGrpSpPr/>
          <p:nvPr/>
        </p:nvGrpSpPr>
        <p:grpSpPr>
          <a:xfrm>
            <a:off x="3587301" y="1314144"/>
            <a:ext cx="2827720" cy="1053356"/>
            <a:chOff x="3587301" y="1314144"/>
            <a:chExt cx="2827720" cy="1053355"/>
          </a:xfrm>
        </p:grpSpPr>
        <p:grpSp>
          <p:nvGrpSpPr>
            <p:cNvPr id="40" name="Group 39"/>
            <p:cNvGrpSpPr/>
            <p:nvPr/>
          </p:nvGrpSpPr>
          <p:grpSpPr>
            <a:xfrm>
              <a:off x="3587301" y="1747791"/>
              <a:ext cx="660418" cy="619708"/>
              <a:chOff x="4198307" y="2555416"/>
              <a:chExt cx="660418" cy="619708"/>
            </a:xfrm>
          </p:grpSpPr>
          <p:cxnSp>
            <p:nvCxnSpPr>
              <p:cNvPr id="62" name="Straight Connector 61"/>
              <p:cNvCxnSpPr/>
              <p:nvPr/>
            </p:nvCxnSpPr>
            <p:spPr>
              <a:xfrm flipV="1">
                <a:off x="4553621" y="2566996"/>
                <a:ext cx="0" cy="608128"/>
              </a:xfrm>
              <a:prstGeom prst="line">
                <a:avLst/>
              </a:prstGeom>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H="1">
                <a:off x="4198307" y="2555416"/>
                <a:ext cx="660418"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41" name="Group 40"/>
            <p:cNvGrpSpPr/>
            <p:nvPr/>
          </p:nvGrpSpPr>
          <p:grpSpPr>
            <a:xfrm>
              <a:off x="4701541" y="1744485"/>
              <a:ext cx="660418" cy="608128"/>
              <a:chOff x="4198307" y="2555416"/>
              <a:chExt cx="660418" cy="608128"/>
            </a:xfrm>
          </p:grpSpPr>
          <p:cxnSp>
            <p:nvCxnSpPr>
              <p:cNvPr id="60" name="Straight Connector 59"/>
              <p:cNvCxnSpPr/>
              <p:nvPr/>
            </p:nvCxnSpPr>
            <p:spPr>
              <a:xfrm flipV="1">
                <a:off x="4548210" y="2555416"/>
                <a:ext cx="0" cy="608128"/>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H="1">
                <a:off x="4198307" y="2555416"/>
                <a:ext cx="660418"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42" name="Group 41"/>
            <p:cNvGrpSpPr/>
            <p:nvPr/>
          </p:nvGrpSpPr>
          <p:grpSpPr>
            <a:xfrm>
              <a:off x="5754603" y="1744485"/>
              <a:ext cx="660418" cy="608128"/>
              <a:chOff x="4198307" y="2555416"/>
              <a:chExt cx="660418" cy="608128"/>
            </a:xfrm>
          </p:grpSpPr>
          <p:cxnSp>
            <p:nvCxnSpPr>
              <p:cNvPr id="58" name="Straight Connector 57"/>
              <p:cNvCxnSpPr/>
              <p:nvPr/>
            </p:nvCxnSpPr>
            <p:spPr>
              <a:xfrm flipV="1">
                <a:off x="4548210" y="2555416"/>
                <a:ext cx="0" cy="608128"/>
              </a:xfrm>
              <a:prstGeom prst="line">
                <a:avLst/>
              </a:prstGeom>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H="1">
                <a:off x="4198307" y="2555416"/>
                <a:ext cx="660418" cy="0"/>
              </a:xfrm>
              <a:prstGeom prst="line">
                <a:avLst/>
              </a:prstGeom>
            </p:spPr>
            <p:style>
              <a:lnRef idx="2">
                <a:schemeClr val="accent1"/>
              </a:lnRef>
              <a:fillRef idx="0">
                <a:schemeClr val="accent1"/>
              </a:fillRef>
              <a:effectRef idx="1">
                <a:schemeClr val="accent1"/>
              </a:effectRef>
              <a:fontRef idx="minor">
                <a:schemeClr val="tx1"/>
              </a:fontRef>
            </p:style>
          </p:cxnSp>
        </p:grpSp>
        <p:cxnSp>
          <p:nvCxnSpPr>
            <p:cNvPr id="43" name="Straight Connector 42"/>
            <p:cNvCxnSpPr/>
            <p:nvPr/>
          </p:nvCxnSpPr>
          <p:spPr>
            <a:xfrm flipV="1">
              <a:off x="3739465" y="1530968"/>
              <a:ext cx="0" cy="213517"/>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V="1">
              <a:off x="4150720" y="1530968"/>
              <a:ext cx="0" cy="213517"/>
            </a:xfrm>
            <a:prstGeom prst="line">
              <a:avLst/>
            </a:prstGeom>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flipV="1">
              <a:off x="4852816" y="1534274"/>
              <a:ext cx="0" cy="213517"/>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V="1">
              <a:off x="5273326" y="1530968"/>
              <a:ext cx="0" cy="213517"/>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flipV="1">
              <a:off x="5906250" y="1530968"/>
              <a:ext cx="0" cy="213517"/>
            </a:xfrm>
            <a:prstGeom prst="line">
              <a:avLst/>
            </a:prstGeom>
          </p:spPr>
          <p:style>
            <a:lnRef idx="2">
              <a:schemeClr val="accent1"/>
            </a:lnRef>
            <a:fillRef idx="0">
              <a:schemeClr val="accent1"/>
            </a:fillRef>
            <a:effectRef idx="1">
              <a:schemeClr val="accent1"/>
            </a:effectRef>
            <a:fontRef idx="minor">
              <a:schemeClr val="tx1"/>
            </a:fontRef>
          </p:style>
        </p:cxnSp>
        <p:sp>
          <p:nvSpPr>
            <p:cNvPr id="48" name="Rectangle 47"/>
            <p:cNvSpPr/>
            <p:nvPr/>
          </p:nvSpPr>
          <p:spPr>
            <a:xfrm>
              <a:off x="3595189" y="1314144"/>
              <a:ext cx="277858" cy="216824"/>
            </a:xfrm>
            <a:prstGeom prst="rect">
              <a:avLst/>
            </a:prstGeom>
            <a:solidFill>
              <a:schemeClr val="accent3"/>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49" name="Rectangle 48"/>
            <p:cNvSpPr/>
            <p:nvPr/>
          </p:nvSpPr>
          <p:spPr>
            <a:xfrm>
              <a:off x="5134397" y="1314144"/>
              <a:ext cx="277858" cy="216824"/>
            </a:xfrm>
            <a:prstGeom prst="rect">
              <a:avLst/>
            </a:prstGeom>
            <a:solidFill>
              <a:schemeClr val="accent3"/>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50" name="Rectangle 49"/>
            <p:cNvSpPr/>
            <p:nvPr/>
          </p:nvSpPr>
          <p:spPr>
            <a:xfrm>
              <a:off x="4025447" y="1314144"/>
              <a:ext cx="277858" cy="216824"/>
            </a:xfrm>
            <a:prstGeom prst="rect">
              <a:avLst/>
            </a:prstGeom>
            <a:solidFill>
              <a:schemeClr val="accent6">
                <a:lumMod val="60000"/>
                <a:lumOff val="4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51" name="Rectangle 50"/>
            <p:cNvSpPr/>
            <p:nvPr/>
          </p:nvSpPr>
          <p:spPr>
            <a:xfrm>
              <a:off x="5767321" y="1314144"/>
              <a:ext cx="277858" cy="216824"/>
            </a:xfrm>
            <a:prstGeom prst="rect">
              <a:avLst/>
            </a:prstGeom>
            <a:solidFill>
              <a:schemeClr val="accent6">
                <a:lumMod val="60000"/>
                <a:lumOff val="4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52" name="Rectangle 51"/>
            <p:cNvSpPr/>
            <p:nvPr/>
          </p:nvSpPr>
          <p:spPr>
            <a:xfrm>
              <a:off x="4713887" y="1314144"/>
              <a:ext cx="277858" cy="216824"/>
            </a:xfrm>
            <a:prstGeom prst="rect">
              <a:avLst/>
            </a:prstGeom>
            <a:solidFill>
              <a:schemeClr val="accent6">
                <a:lumMod val="60000"/>
                <a:lumOff val="4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53" name="Oval 52"/>
            <p:cNvSpPr/>
            <p:nvPr/>
          </p:nvSpPr>
          <p:spPr>
            <a:xfrm>
              <a:off x="3854656" y="1651543"/>
              <a:ext cx="180873" cy="19249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54" name="Oval 53"/>
            <p:cNvSpPr/>
            <p:nvPr/>
          </p:nvSpPr>
          <p:spPr>
            <a:xfrm>
              <a:off x="4953524" y="1648237"/>
              <a:ext cx="180873" cy="19249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55" name="Oval 54"/>
            <p:cNvSpPr/>
            <p:nvPr/>
          </p:nvSpPr>
          <p:spPr>
            <a:xfrm>
              <a:off x="6014069" y="1658113"/>
              <a:ext cx="180873" cy="19249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6" name="Curved Connector 55"/>
            <p:cNvCxnSpPr/>
            <p:nvPr/>
          </p:nvCxnSpPr>
          <p:spPr>
            <a:xfrm rot="5400000" flipH="1" flipV="1">
              <a:off x="4484777" y="1334915"/>
              <a:ext cx="3306" cy="1226765"/>
            </a:xfrm>
            <a:prstGeom prst="curvedConnector3">
              <a:avLst>
                <a:gd name="adj1" fmla="val -30912553"/>
              </a:avLst>
            </a:prstGeom>
            <a:ln>
              <a:prstDash val="sysDash"/>
              <a:headEnd type="arrow"/>
              <a:tailEnd type="arrow"/>
            </a:ln>
          </p:spPr>
          <p:style>
            <a:lnRef idx="2">
              <a:schemeClr val="accent1"/>
            </a:lnRef>
            <a:fillRef idx="0">
              <a:schemeClr val="accent1"/>
            </a:fillRef>
            <a:effectRef idx="1">
              <a:schemeClr val="accent1"/>
            </a:effectRef>
            <a:fontRef idx="minor">
              <a:schemeClr val="tx1"/>
            </a:fontRef>
          </p:style>
        </p:cxnSp>
        <p:cxnSp>
          <p:nvCxnSpPr>
            <p:cNvPr id="57" name="Curved Connector 56"/>
            <p:cNvCxnSpPr/>
            <p:nvPr/>
          </p:nvCxnSpPr>
          <p:spPr>
            <a:xfrm rot="5400000" flipH="1" flipV="1">
              <a:off x="5565254" y="1338222"/>
              <a:ext cx="3306" cy="1226765"/>
            </a:xfrm>
            <a:prstGeom prst="curvedConnector3">
              <a:avLst>
                <a:gd name="adj1" fmla="val -30912553"/>
              </a:avLst>
            </a:prstGeom>
            <a:ln>
              <a:prstDash val="sysDash"/>
              <a:headEnd type="arrow"/>
              <a:tailEnd type="arrow"/>
            </a:ln>
          </p:spPr>
          <p:style>
            <a:lnRef idx="2">
              <a:schemeClr val="accent1"/>
            </a:lnRef>
            <a:fillRef idx="0">
              <a:schemeClr val="accent1"/>
            </a:fillRef>
            <a:effectRef idx="1">
              <a:schemeClr val="accent1"/>
            </a:effectRef>
            <a:fontRef idx="minor">
              <a:schemeClr val="tx1"/>
            </a:fontRef>
          </p:style>
        </p:cxnSp>
      </p:grpSp>
      <p:sp>
        <p:nvSpPr>
          <p:cNvPr id="64" name="TextBox 63"/>
          <p:cNvSpPr txBox="1"/>
          <p:nvPr/>
        </p:nvSpPr>
        <p:spPr>
          <a:xfrm>
            <a:off x="189783" y="1197710"/>
            <a:ext cx="2877864" cy="646331"/>
          </a:xfrm>
          <a:prstGeom prst="rect">
            <a:avLst/>
          </a:prstGeom>
          <a:noFill/>
        </p:spPr>
        <p:txBody>
          <a:bodyPr wrap="square" rtlCol="0">
            <a:spAutoFit/>
          </a:bodyPr>
          <a:lstStyle/>
          <a:p>
            <a:r>
              <a:rPr lang="en-US">
                <a:solidFill>
                  <a:srgbClr val="963334"/>
                </a:solidFill>
                <a:latin typeface="Calibri"/>
              </a:rPr>
              <a:t>3. Unified SDN Control</a:t>
            </a:r>
          </a:p>
          <a:p>
            <a:r>
              <a:rPr lang="en-US">
                <a:solidFill>
                  <a:srgbClr val="963334"/>
                </a:solidFill>
                <a:latin typeface="Calibri"/>
              </a:rPr>
              <a:t>over underlay &amp; overlay</a:t>
            </a:r>
          </a:p>
        </p:txBody>
      </p:sp>
      <p:sp>
        <p:nvSpPr>
          <p:cNvPr id="65" name="Rounded Rectangle 64"/>
          <p:cNvSpPr/>
          <p:nvPr/>
        </p:nvSpPr>
        <p:spPr>
          <a:xfrm>
            <a:off x="92935" y="2014678"/>
            <a:ext cx="2261315" cy="1027250"/>
          </a:xfrm>
          <a:prstGeom prst="roundRect">
            <a:avLst/>
          </a:prstGeom>
          <a:solidFill>
            <a:srgbClr val="993333"/>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rgbClr val="FFFFFF"/>
                </a:solidFill>
                <a:latin typeface="Calibri"/>
              </a:rPr>
              <a:t>ONOS </a:t>
            </a:r>
          </a:p>
          <a:p>
            <a:pPr algn="ctr"/>
            <a:r>
              <a:rPr lang="en-US" sz="2000" dirty="0">
                <a:solidFill>
                  <a:srgbClr val="FFFFFF"/>
                </a:solidFill>
                <a:latin typeface="Calibri"/>
              </a:rPr>
              <a:t>Controller Cluster &amp; Apps</a:t>
            </a:r>
          </a:p>
        </p:txBody>
      </p:sp>
      <p:cxnSp>
        <p:nvCxnSpPr>
          <p:cNvPr id="66" name="Straight Arrow Connector 65"/>
          <p:cNvCxnSpPr>
            <a:stCxn id="65" idx="3"/>
          </p:cNvCxnSpPr>
          <p:nvPr/>
        </p:nvCxnSpPr>
        <p:spPr>
          <a:xfrm flipV="1">
            <a:off x="2354245" y="1858485"/>
            <a:ext cx="1177124" cy="66981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67" name="Straight Arrow Connector 66"/>
          <p:cNvCxnSpPr>
            <a:stCxn id="65" idx="3"/>
          </p:cNvCxnSpPr>
          <p:nvPr/>
        </p:nvCxnSpPr>
        <p:spPr>
          <a:xfrm>
            <a:off x="2354245" y="2528305"/>
            <a:ext cx="1240944" cy="44527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68" name="TextBox 67"/>
          <p:cNvSpPr txBox="1"/>
          <p:nvPr/>
        </p:nvSpPr>
        <p:spPr>
          <a:xfrm>
            <a:off x="913819" y="4231800"/>
            <a:ext cx="7659044" cy="400110"/>
          </a:xfrm>
          <a:prstGeom prst="rect">
            <a:avLst/>
          </a:prstGeom>
          <a:noFill/>
        </p:spPr>
        <p:txBody>
          <a:bodyPr wrap="square" rtlCol="0">
            <a:spAutoFit/>
          </a:bodyPr>
          <a:lstStyle/>
          <a:p>
            <a:pPr algn="ctr"/>
            <a:r>
              <a:rPr lang="en-US" sz="2000">
                <a:solidFill>
                  <a:srgbClr val="963334"/>
                </a:solidFill>
                <a:latin typeface="Calibri"/>
              </a:rPr>
              <a:t>Unique combination of these three components</a:t>
            </a:r>
          </a:p>
        </p:txBody>
      </p:sp>
      <p:sp>
        <p:nvSpPr>
          <p:cNvPr id="69" name="Rectangle 68"/>
          <p:cNvSpPr/>
          <p:nvPr/>
        </p:nvSpPr>
        <p:spPr>
          <a:xfrm>
            <a:off x="123297" y="4693468"/>
            <a:ext cx="8939019" cy="707886"/>
          </a:xfrm>
          <a:prstGeom prst="rect">
            <a:avLst/>
          </a:prstGeom>
        </p:spPr>
        <p:txBody>
          <a:bodyPr wrap="square">
            <a:spAutoFit/>
          </a:bodyPr>
          <a:lstStyle/>
          <a:p>
            <a:pPr algn="ctr"/>
            <a:r>
              <a:rPr lang="en-US" sz="2000" b="1">
                <a:solidFill>
                  <a:srgbClr val="4F81BD"/>
                </a:solidFill>
                <a:latin typeface="Calibri"/>
              </a:rPr>
              <a:t>Common control </a:t>
            </a:r>
            <a:r>
              <a:rPr lang="en-US" sz="2000">
                <a:solidFill>
                  <a:prstClr val="black"/>
                </a:solidFill>
                <a:latin typeface="Calibri"/>
              </a:rPr>
              <a:t>provides opportunites for </a:t>
            </a:r>
            <a:r>
              <a:rPr lang="en-US" sz="2000">
                <a:solidFill>
                  <a:srgbClr val="4F81BD"/>
                </a:solidFill>
                <a:latin typeface="Calibri"/>
              </a:rPr>
              <a:t>optimized service delivery</a:t>
            </a:r>
          </a:p>
          <a:p>
            <a:pPr algn="ctr"/>
            <a:r>
              <a:rPr lang="en-US" sz="2000">
                <a:solidFill>
                  <a:srgbClr val="4F81BD"/>
                </a:solidFill>
                <a:latin typeface="Calibri"/>
              </a:rPr>
              <a:t>Example: </a:t>
            </a:r>
            <a:r>
              <a:rPr lang="en-US" sz="2000">
                <a:solidFill>
                  <a:prstClr val="black"/>
                </a:solidFill>
                <a:latin typeface="Calibri"/>
              </a:rPr>
              <a:t>Many operators have told us </a:t>
            </a:r>
            <a:r>
              <a:rPr lang="en-US" sz="2000" u="sng">
                <a:solidFill>
                  <a:prstClr val="black"/>
                </a:solidFill>
                <a:latin typeface="Calibri"/>
              </a:rPr>
              <a:t>CORD vRouter is best-of-breed</a:t>
            </a:r>
            <a:endParaRPr lang="en-US" sz="2000" u="sng">
              <a:solidFill>
                <a:srgbClr val="4F81BD"/>
              </a:solidFill>
              <a:latin typeface="Calibri"/>
            </a:endParaRPr>
          </a:p>
        </p:txBody>
      </p:sp>
    </p:spTree>
    <p:extLst>
      <p:ext uri="{BB962C8B-B14F-4D97-AF65-F5344CB8AC3E}">
        <p14:creationId xmlns:p14="http://schemas.microsoft.com/office/powerpoint/2010/main" val="3785162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fade">
                                      <p:cBhvr>
                                        <p:cTn id="26" dur="500"/>
                                        <p:tgtEl>
                                          <p:spTgt spid="65"/>
                                        </p:tgtEl>
                                      </p:cBhvr>
                                    </p:animEffect>
                                  </p:childTnLst>
                                </p:cTn>
                              </p:par>
                              <p:par>
                                <p:cTn id="27" presetID="10" presetClass="entr" presetSubtype="0" fill="hold" nodeType="with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500"/>
                                        <p:tgtEl>
                                          <p:spTgt spid="67"/>
                                        </p:tgtEl>
                                      </p:cBhvr>
                                    </p:animEffect>
                                  </p:childTnLst>
                                </p:cTn>
                              </p:par>
                              <p:par>
                                <p:cTn id="30" presetID="10" presetClass="entr" presetSubtype="0" fill="hold" nodeType="with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fade">
                                      <p:cBhvr>
                                        <p:cTn id="32" dur="500"/>
                                        <p:tgtEl>
                                          <p:spTgt spid="6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fade">
                                      <p:cBhvr>
                                        <p:cTn id="35" dur="500"/>
                                        <p:tgtEl>
                                          <p:spTgt spid="6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fade">
                                      <p:cBhvr>
                                        <p:cTn id="40" dur="500"/>
                                        <p:tgtEl>
                                          <p:spTgt spid="6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fade">
                                      <p:cBhvr>
                                        <p:cTn id="45"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7" grpId="0"/>
      <p:bldP spid="38" grpId="0"/>
      <p:bldP spid="64" grpId="0"/>
      <p:bldP spid="65" grpId="0" animBg="1"/>
      <p:bldP spid="68" grpId="0"/>
      <p:bldP spid="6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22"/>
          <p:cNvSpPr/>
          <p:nvPr/>
        </p:nvSpPr>
        <p:spPr>
          <a:xfrm>
            <a:off x="0" y="1"/>
            <a:ext cx="9144000" cy="629982"/>
          </a:xfrm>
          <a:prstGeom prst="rect">
            <a:avLst/>
          </a:prstGeom>
          <a:solidFill>
            <a:srgbClr val="007EC4"/>
          </a:solidFill>
          <a:ln>
            <a:noFill/>
          </a:ln>
        </p:spPr>
        <p:txBody>
          <a:bodyPr lIns="91425" tIns="91425" rIns="91425" bIns="91425" anchor="ctr" anchorCtr="0">
            <a:noAutofit/>
          </a:bodyPr>
          <a:lstStyle/>
          <a:p>
            <a:pPr defTabSz="914400"/>
            <a:endParaRPr sz="3200" kern="0">
              <a:solidFill>
                <a:srgbClr val="FFFFFF"/>
              </a:solidFill>
              <a:latin typeface="Arial"/>
              <a:ea typeface="Arial"/>
              <a:cs typeface="Arial"/>
              <a:sym typeface="Arial"/>
            </a:endParaRPr>
          </a:p>
        </p:txBody>
      </p:sp>
      <p:pic>
        <p:nvPicPr>
          <p:cNvPr id="7" name="Shape 26"/>
          <p:cNvPicPr preferRelativeResize="0"/>
          <p:nvPr/>
        </p:nvPicPr>
        <p:blipFill>
          <a:blip r:embed="rId2">
            <a:alphaModFix/>
          </a:blip>
          <a:stretch>
            <a:fillRect/>
          </a:stretch>
        </p:blipFill>
        <p:spPr>
          <a:xfrm>
            <a:off x="8472465" y="55381"/>
            <a:ext cx="548699" cy="507402"/>
          </a:xfrm>
          <a:prstGeom prst="rect">
            <a:avLst/>
          </a:prstGeom>
          <a:noFill/>
          <a:ln>
            <a:noFill/>
          </a:ln>
        </p:spPr>
      </p:pic>
      <p:sp>
        <p:nvSpPr>
          <p:cNvPr id="8" name="Text Placeholder 1"/>
          <p:cNvSpPr txBox="1">
            <a:spLocks/>
          </p:cNvSpPr>
          <p:nvPr/>
        </p:nvSpPr>
        <p:spPr>
          <a:xfrm>
            <a:off x="825004" y="8"/>
            <a:ext cx="7359705" cy="588986"/>
          </a:xfrm>
          <a:prstGeom prst="rect">
            <a:avLst/>
          </a:prstGeom>
          <a:noFill/>
          <a:ln>
            <a:noFill/>
          </a:ln>
        </p:spPr>
        <p:txBody>
          <a:bodyPr lIns="91399" tIns="91399" rIns="91399" bIns="91399" anchor="t" anchorCtr="0"/>
          <a:lstStyle>
            <a:defPPr marR="0" algn="l" rtl="0">
              <a:lnSpc>
                <a:spcPct val="100000"/>
              </a:lnSpc>
              <a:spcBef>
                <a:spcPts val="0"/>
              </a:spcBef>
              <a:spcAft>
                <a:spcPts val="0"/>
              </a:spcAft>
            </a:defPPr>
            <a:lvl1pPr marL="0" marR="0" indent="0" algn="ctr" rtl="0">
              <a:lnSpc>
                <a:spcPct val="100000"/>
              </a:lnSpc>
              <a:spcBef>
                <a:spcPts val="600"/>
              </a:spcBef>
              <a:spcAft>
                <a:spcPts val="0"/>
              </a:spcAft>
              <a:buClr>
                <a:schemeClr val="dk1"/>
              </a:buClr>
              <a:buSzPct val="100000"/>
              <a:buNone/>
              <a:defRPr sz="3200" b="0" i="0" u="none" strike="noStrike" cap="none" baseline="0">
                <a:solidFill>
                  <a:schemeClr val="tx1">
                    <a:tint val="75000"/>
                  </a:schemeClr>
                </a:solidFill>
                <a:latin typeface="Arial"/>
                <a:ea typeface="Arial"/>
                <a:cs typeface="Arial"/>
                <a:sym typeface="Arial"/>
                <a:rtl val="0"/>
              </a:defRPr>
            </a:lvl1pPr>
            <a:lvl2pPr marL="457200" marR="0" indent="0" algn="ctr" rtl="0">
              <a:lnSpc>
                <a:spcPct val="100000"/>
              </a:lnSpc>
              <a:spcBef>
                <a:spcPts val="480"/>
              </a:spcBef>
              <a:spcAft>
                <a:spcPts val="0"/>
              </a:spcAft>
              <a:buClr>
                <a:schemeClr val="dk1"/>
              </a:buClr>
              <a:buSzPct val="100000"/>
              <a:buNone/>
              <a:defRPr sz="2800" b="0" i="0" u="none" strike="noStrike" cap="none" baseline="0">
                <a:solidFill>
                  <a:schemeClr val="tx1">
                    <a:tint val="75000"/>
                  </a:schemeClr>
                </a:solidFill>
                <a:latin typeface="Arial"/>
                <a:ea typeface="Arial"/>
                <a:cs typeface="Arial"/>
                <a:sym typeface="Arial"/>
                <a:rtl val="0"/>
              </a:defRPr>
            </a:lvl2pPr>
            <a:lvl3pPr marL="914400" marR="0" indent="0" algn="ctr" rtl="0">
              <a:lnSpc>
                <a:spcPct val="100000"/>
              </a:lnSpc>
              <a:spcBef>
                <a:spcPts val="480"/>
              </a:spcBef>
              <a:spcAft>
                <a:spcPts val="0"/>
              </a:spcAft>
              <a:buClr>
                <a:schemeClr val="dk1"/>
              </a:buClr>
              <a:buSzPct val="100000"/>
              <a:buNone/>
              <a:defRPr sz="2400" b="0" i="0" u="none" strike="noStrike" cap="none" baseline="0">
                <a:solidFill>
                  <a:schemeClr val="tx1">
                    <a:tint val="75000"/>
                  </a:schemeClr>
                </a:solidFill>
                <a:latin typeface="Arial"/>
                <a:ea typeface="Arial"/>
                <a:cs typeface="Arial"/>
                <a:sym typeface="Arial"/>
                <a:rtl val="0"/>
              </a:defRPr>
            </a:lvl3pPr>
            <a:lvl4pPr marL="1371600" marR="0" indent="0" algn="ctr" rtl="0">
              <a:lnSpc>
                <a:spcPct val="100000"/>
              </a:lnSpc>
              <a:spcBef>
                <a:spcPts val="360"/>
              </a:spcBef>
              <a:spcAft>
                <a:spcPts val="0"/>
              </a:spcAft>
              <a:buClr>
                <a:schemeClr val="dk1"/>
              </a:buClr>
              <a:buSzPct val="100000"/>
              <a:buNone/>
              <a:defRPr sz="2200" b="0" i="0" u="none" strike="noStrike" cap="none" baseline="0">
                <a:solidFill>
                  <a:schemeClr val="tx1">
                    <a:tint val="75000"/>
                  </a:schemeClr>
                </a:solidFill>
                <a:latin typeface="Arial"/>
                <a:ea typeface="Arial"/>
                <a:cs typeface="Arial"/>
                <a:sym typeface="Arial"/>
                <a:rtl val="0"/>
              </a:defRPr>
            </a:lvl4pPr>
            <a:lvl5pPr marL="1828800" marR="0" indent="0" algn="ctr" rtl="0">
              <a:lnSpc>
                <a:spcPct val="100000"/>
              </a:lnSpc>
              <a:spcBef>
                <a:spcPts val="360"/>
              </a:spcBef>
              <a:spcAft>
                <a:spcPts val="0"/>
              </a:spcAft>
              <a:buClr>
                <a:schemeClr val="dk1"/>
              </a:buClr>
              <a:buSzPct val="100000"/>
              <a:buNone/>
              <a:defRPr sz="2000" b="0" i="0" u="none" strike="noStrike" cap="none" baseline="0">
                <a:solidFill>
                  <a:schemeClr val="tx1">
                    <a:tint val="75000"/>
                  </a:schemeClr>
                </a:solidFill>
                <a:latin typeface="Arial"/>
                <a:ea typeface="Arial"/>
                <a:cs typeface="Arial"/>
                <a:sym typeface="Arial"/>
                <a:rtl val="0"/>
              </a:defRPr>
            </a:lvl5pPr>
            <a:lvl6pPr marL="22860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6pPr>
            <a:lvl7pPr marL="27432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7pPr>
            <a:lvl8pPr marL="32004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8pPr>
            <a:lvl9pPr marL="36576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9pPr>
          </a:lstStyle>
          <a:p>
            <a:pPr defTabSz="914400">
              <a:buClr>
                <a:srgbClr val="000000"/>
              </a:buClr>
            </a:pPr>
            <a:r>
              <a:rPr lang="en-US" b="1" kern="0" dirty="0">
                <a:solidFill>
                  <a:srgbClr val="FFFFFF"/>
                </a:solidFill>
                <a:latin typeface="Calibri"/>
                <a:cs typeface="Calibri"/>
              </a:rPr>
              <a:t>vRouter as a VNF?</a:t>
            </a:r>
          </a:p>
        </p:txBody>
      </p:sp>
      <p:pic>
        <p:nvPicPr>
          <p:cNvPr id="2" name="Picture 1"/>
          <p:cNvPicPr>
            <a:picLocks noChangeAspect="1"/>
          </p:cNvPicPr>
          <p:nvPr/>
        </p:nvPicPr>
        <p:blipFill>
          <a:blip r:embed="rId3"/>
          <a:stretch>
            <a:fillRect/>
          </a:stretch>
        </p:blipFill>
        <p:spPr>
          <a:xfrm>
            <a:off x="1122157" y="1298707"/>
            <a:ext cx="1912745" cy="1593954"/>
          </a:xfrm>
          <a:prstGeom prst="rect">
            <a:avLst/>
          </a:prstGeom>
        </p:spPr>
      </p:pic>
      <p:sp>
        <p:nvSpPr>
          <p:cNvPr id="3" name="Rounded Rectangle 2"/>
          <p:cNvSpPr/>
          <p:nvPr/>
        </p:nvSpPr>
        <p:spPr>
          <a:xfrm>
            <a:off x="1336432" y="2246435"/>
            <a:ext cx="1279543" cy="30801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14400"/>
            <a:r>
              <a:rPr lang="en-US" sz="1200" kern="0">
                <a:solidFill>
                  <a:srgbClr val="000000"/>
                </a:solidFill>
                <a:latin typeface="Arial"/>
                <a:sym typeface="Arial"/>
              </a:rPr>
              <a:t>Dataplane</a:t>
            </a:r>
          </a:p>
        </p:txBody>
      </p:sp>
      <p:sp>
        <p:nvSpPr>
          <p:cNvPr id="9" name="Rounded Rectangle 8"/>
          <p:cNvSpPr/>
          <p:nvPr/>
        </p:nvSpPr>
        <p:spPr>
          <a:xfrm>
            <a:off x="1336432" y="1741619"/>
            <a:ext cx="1279543" cy="35603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14400">
              <a:lnSpc>
                <a:spcPct val="80000"/>
              </a:lnSpc>
            </a:pPr>
            <a:r>
              <a:rPr lang="en-US" sz="1100" kern="0" dirty="0">
                <a:solidFill>
                  <a:srgbClr val="000000"/>
                </a:solidFill>
                <a:latin typeface="Arial"/>
                <a:sym typeface="Arial"/>
              </a:rPr>
              <a:t>Control Plane</a:t>
            </a:r>
          </a:p>
          <a:p>
            <a:pPr algn="ctr" defTabSz="914400">
              <a:lnSpc>
                <a:spcPct val="80000"/>
              </a:lnSpc>
            </a:pPr>
            <a:r>
              <a:rPr lang="en-US" sz="1100" kern="0" dirty="0">
                <a:solidFill>
                  <a:srgbClr val="000000"/>
                </a:solidFill>
                <a:latin typeface="Arial"/>
                <a:sym typeface="Arial"/>
              </a:rPr>
              <a:t>(OSPF, BGP ..)</a:t>
            </a:r>
          </a:p>
        </p:txBody>
      </p:sp>
      <p:cxnSp>
        <p:nvCxnSpPr>
          <p:cNvPr id="5" name="Straight Arrow Connector 4"/>
          <p:cNvCxnSpPr/>
          <p:nvPr/>
        </p:nvCxnSpPr>
        <p:spPr>
          <a:xfrm>
            <a:off x="2037792" y="1101267"/>
            <a:ext cx="0" cy="3238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122157" y="897774"/>
            <a:ext cx="1912745" cy="43088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defTabSz="914400"/>
            <a:r>
              <a:rPr lang="en-US" sz="1100" kern="0">
                <a:solidFill>
                  <a:srgbClr val="000000"/>
                </a:solidFill>
                <a:latin typeface="Arial"/>
                <a:sym typeface="Arial"/>
              </a:rPr>
              <a:t>Management (CLI, SNMP, NetCONF)</a:t>
            </a:r>
          </a:p>
        </p:txBody>
      </p:sp>
      <p:sp>
        <p:nvSpPr>
          <p:cNvPr id="11" name="Right Arrow 10"/>
          <p:cNvSpPr/>
          <p:nvPr/>
        </p:nvSpPr>
        <p:spPr>
          <a:xfrm>
            <a:off x="4109840" y="1693789"/>
            <a:ext cx="978408" cy="40386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914400"/>
            <a:endParaRPr lang="en-US" sz="1400" kern="0">
              <a:solidFill>
                <a:srgbClr val="FFFFFF"/>
              </a:solidFill>
              <a:latin typeface="Arial"/>
              <a:sym typeface="Arial"/>
            </a:endParaRPr>
          </a:p>
        </p:txBody>
      </p:sp>
      <p:sp>
        <p:nvSpPr>
          <p:cNvPr id="13" name="Rounded Rectangle 12"/>
          <p:cNvSpPr/>
          <p:nvPr/>
        </p:nvSpPr>
        <p:spPr>
          <a:xfrm>
            <a:off x="5848002" y="1622516"/>
            <a:ext cx="1156329" cy="73449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sz="1400" kern="0">
              <a:solidFill>
                <a:srgbClr val="FFFFFF"/>
              </a:solidFill>
              <a:latin typeface="Arial"/>
              <a:sym typeface="Arial"/>
            </a:endParaRPr>
          </a:p>
        </p:txBody>
      </p:sp>
      <p:sp>
        <p:nvSpPr>
          <p:cNvPr id="14" name="Rounded Rectangle 13"/>
          <p:cNvSpPr/>
          <p:nvPr/>
        </p:nvSpPr>
        <p:spPr>
          <a:xfrm>
            <a:off x="5895380" y="1693788"/>
            <a:ext cx="1042592" cy="30801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14400">
              <a:lnSpc>
                <a:spcPct val="90000"/>
              </a:lnSpc>
            </a:pPr>
            <a:r>
              <a:rPr lang="en-US" sz="900" kern="0" dirty="0">
                <a:solidFill>
                  <a:srgbClr val="000000"/>
                </a:solidFill>
                <a:latin typeface="Arial"/>
                <a:sym typeface="Arial"/>
              </a:rPr>
              <a:t>Control Plane</a:t>
            </a:r>
          </a:p>
          <a:p>
            <a:pPr algn="ctr" defTabSz="914400">
              <a:lnSpc>
                <a:spcPct val="90000"/>
              </a:lnSpc>
            </a:pPr>
            <a:r>
              <a:rPr lang="en-US" sz="900" kern="0" dirty="0">
                <a:solidFill>
                  <a:srgbClr val="000000"/>
                </a:solidFill>
                <a:latin typeface="Arial"/>
                <a:sym typeface="Arial"/>
              </a:rPr>
              <a:t>(OSPF, BGP ..)</a:t>
            </a:r>
          </a:p>
        </p:txBody>
      </p:sp>
      <p:sp>
        <p:nvSpPr>
          <p:cNvPr id="15" name="Rounded Rectangle 14"/>
          <p:cNvSpPr/>
          <p:nvPr/>
        </p:nvSpPr>
        <p:spPr>
          <a:xfrm>
            <a:off x="5904859" y="2049628"/>
            <a:ext cx="1033114" cy="26082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14400"/>
            <a:r>
              <a:rPr lang="en-US" sz="1000" kern="0">
                <a:solidFill>
                  <a:srgbClr val="000000"/>
                </a:solidFill>
                <a:latin typeface="Arial"/>
                <a:sym typeface="Arial"/>
              </a:rPr>
              <a:t>Dataplane</a:t>
            </a:r>
            <a:endParaRPr lang="en-US" sz="1050" kern="0">
              <a:solidFill>
                <a:srgbClr val="000000"/>
              </a:solidFill>
              <a:latin typeface="Arial"/>
              <a:sym typeface="Arial"/>
            </a:endParaRPr>
          </a:p>
        </p:txBody>
      </p:sp>
      <p:sp>
        <p:nvSpPr>
          <p:cNvPr id="16" name="TextBox 15"/>
          <p:cNvSpPr txBox="1"/>
          <p:nvPr/>
        </p:nvSpPr>
        <p:spPr>
          <a:xfrm>
            <a:off x="5748218" y="892353"/>
            <a:ext cx="1350899" cy="43088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defTabSz="914400"/>
            <a:r>
              <a:rPr lang="en-US" sz="1100" kern="0">
                <a:solidFill>
                  <a:srgbClr val="000000"/>
                </a:solidFill>
                <a:latin typeface="Arial"/>
                <a:sym typeface="Arial"/>
              </a:rPr>
              <a:t>Management (CLI, SNMP, NetCONF)</a:t>
            </a:r>
          </a:p>
        </p:txBody>
      </p:sp>
      <p:cxnSp>
        <p:nvCxnSpPr>
          <p:cNvPr id="17" name="Straight Arrow Connector 16"/>
          <p:cNvCxnSpPr>
            <a:stCxn id="16" idx="2"/>
          </p:cNvCxnSpPr>
          <p:nvPr/>
        </p:nvCxnSpPr>
        <p:spPr>
          <a:xfrm>
            <a:off x="6423668" y="1323240"/>
            <a:ext cx="2502" cy="2992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7099099" y="1741617"/>
            <a:ext cx="1772406" cy="677108"/>
          </a:xfrm>
          <a:prstGeom prst="rect">
            <a:avLst/>
          </a:prstGeom>
          <a:noFill/>
        </p:spPr>
        <p:txBody>
          <a:bodyPr wrap="square" rtlCol="0">
            <a:spAutoFit/>
          </a:bodyPr>
          <a:lstStyle/>
          <a:p>
            <a:pPr algn="ctr" defTabSz="914400"/>
            <a:r>
              <a:rPr lang="en-US" sz="1400" kern="0">
                <a:solidFill>
                  <a:srgbClr val="000000"/>
                </a:solidFill>
                <a:latin typeface="Arial"/>
                <a:ea typeface="Arial"/>
                <a:cs typeface="Arial"/>
                <a:sym typeface="Arial"/>
              </a:rPr>
              <a:t>VNF = vRouter VM</a:t>
            </a:r>
          </a:p>
          <a:p>
            <a:pPr algn="ctr" defTabSz="914400"/>
            <a:r>
              <a:rPr lang="en-US" sz="1200" kern="0">
                <a:solidFill>
                  <a:srgbClr val="000000"/>
                </a:solidFill>
                <a:latin typeface="Arial"/>
                <a:ea typeface="Arial"/>
                <a:cs typeface="Arial"/>
                <a:sym typeface="Arial"/>
              </a:rPr>
              <a:t>(vCPE, vBNG, </a:t>
            </a:r>
          </a:p>
          <a:p>
            <a:pPr algn="ctr" defTabSz="914400"/>
            <a:r>
              <a:rPr lang="en-US" sz="1200" kern="0">
                <a:solidFill>
                  <a:srgbClr val="000000"/>
                </a:solidFill>
                <a:latin typeface="Arial"/>
                <a:ea typeface="Arial"/>
                <a:cs typeface="Arial"/>
                <a:sym typeface="Arial"/>
              </a:rPr>
              <a:t>vPGW, vBRAS)</a:t>
            </a:r>
          </a:p>
        </p:txBody>
      </p:sp>
      <p:grpSp>
        <p:nvGrpSpPr>
          <p:cNvPr id="41" name="Group 40"/>
          <p:cNvGrpSpPr/>
          <p:nvPr/>
        </p:nvGrpSpPr>
        <p:grpSpPr>
          <a:xfrm>
            <a:off x="112505" y="3171264"/>
            <a:ext cx="4408695" cy="1914114"/>
            <a:chOff x="2825225" y="3634217"/>
            <a:chExt cx="4408695" cy="2296937"/>
          </a:xfrm>
        </p:grpSpPr>
        <p:pic>
          <p:nvPicPr>
            <p:cNvPr id="22" name="Picture 21" descr="rack_42U.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7989" y="4548617"/>
              <a:ext cx="631777" cy="1382537"/>
            </a:xfrm>
            <a:prstGeom prst="rect">
              <a:avLst/>
            </a:prstGeom>
          </p:spPr>
        </p:pic>
        <p:pic>
          <p:nvPicPr>
            <p:cNvPr id="23" name="Picture 22" descr="rack_42U.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2957" y="4548617"/>
              <a:ext cx="631777" cy="1382537"/>
            </a:xfrm>
            <a:prstGeom prst="rect">
              <a:avLst/>
            </a:prstGeom>
          </p:spPr>
        </p:pic>
        <p:pic>
          <p:nvPicPr>
            <p:cNvPr id="24" name="Picture 23" descr="rack_42U.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7137" y="4548617"/>
              <a:ext cx="631777" cy="1382537"/>
            </a:xfrm>
            <a:prstGeom prst="rect">
              <a:avLst/>
            </a:prstGeom>
          </p:spPr>
        </p:pic>
        <p:pic>
          <p:nvPicPr>
            <p:cNvPr id="25" name="Picture 24" descr="rack_42U.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5225" y="4548617"/>
              <a:ext cx="631777" cy="1382537"/>
            </a:xfrm>
            <a:prstGeom prst="rect">
              <a:avLst/>
            </a:prstGeom>
          </p:spPr>
        </p:pic>
        <p:sp>
          <p:nvSpPr>
            <p:cNvPr id="26" name="Rounded Rectangle 25"/>
            <p:cNvSpPr/>
            <p:nvPr/>
          </p:nvSpPr>
          <p:spPr>
            <a:xfrm>
              <a:off x="5941392" y="5094420"/>
              <a:ext cx="471651" cy="45567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sz="1400" kern="0">
                <a:solidFill>
                  <a:srgbClr val="FFFFFF"/>
                </a:solidFill>
                <a:latin typeface="Arial"/>
                <a:sym typeface="Arial"/>
              </a:endParaRPr>
            </a:p>
          </p:txBody>
        </p:sp>
        <p:sp>
          <p:nvSpPr>
            <p:cNvPr id="27" name="Rounded Rectangle 26"/>
            <p:cNvSpPr/>
            <p:nvPr/>
          </p:nvSpPr>
          <p:spPr>
            <a:xfrm>
              <a:off x="5996758" y="5161505"/>
              <a:ext cx="359416" cy="15312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14400"/>
              <a:r>
                <a:rPr lang="en-US" sz="900" kern="0">
                  <a:solidFill>
                    <a:srgbClr val="000000"/>
                  </a:solidFill>
                  <a:latin typeface="Arial"/>
                  <a:sym typeface="Arial"/>
                </a:rPr>
                <a:t>CP</a:t>
              </a:r>
            </a:p>
          </p:txBody>
        </p:sp>
        <p:sp>
          <p:nvSpPr>
            <p:cNvPr id="28" name="Rounded Rectangle 27"/>
            <p:cNvSpPr/>
            <p:nvPr/>
          </p:nvSpPr>
          <p:spPr>
            <a:xfrm>
              <a:off x="5979305" y="5364904"/>
              <a:ext cx="397329" cy="1413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14400"/>
              <a:r>
                <a:rPr lang="en-US" sz="900" kern="0">
                  <a:solidFill>
                    <a:srgbClr val="000000"/>
                  </a:solidFill>
                  <a:latin typeface="Arial"/>
                  <a:sym typeface="Arial"/>
                </a:rPr>
                <a:t>DP</a:t>
              </a:r>
              <a:endParaRPr lang="en-US" sz="1000" kern="0">
                <a:solidFill>
                  <a:srgbClr val="000000"/>
                </a:solidFill>
                <a:latin typeface="Arial"/>
                <a:sym typeface="Arial"/>
              </a:endParaRPr>
            </a:p>
          </p:txBody>
        </p:sp>
        <p:sp>
          <p:nvSpPr>
            <p:cNvPr id="29" name="TextBox 28"/>
            <p:cNvSpPr txBox="1"/>
            <p:nvPr/>
          </p:nvSpPr>
          <p:spPr>
            <a:xfrm>
              <a:off x="6498720" y="5138070"/>
              <a:ext cx="735200" cy="517064"/>
            </a:xfrm>
            <a:prstGeom prst="rect">
              <a:avLst/>
            </a:prstGeom>
            <a:noFill/>
          </p:spPr>
          <p:txBody>
            <a:bodyPr wrap="square" rtlCol="0">
              <a:spAutoFit/>
            </a:bodyPr>
            <a:lstStyle/>
            <a:p>
              <a:pPr algn="ctr" defTabSz="914400"/>
              <a:r>
                <a:rPr lang="en-US" sz="1100" kern="0">
                  <a:solidFill>
                    <a:srgbClr val="000000"/>
                  </a:solidFill>
                  <a:latin typeface="Arial"/>
                  <a:ea typeface="Arial"/>
                  <a:cs typeface="Arial"/>
                  <a:sym typeface="Arial"/>
                </a:rPr>
                <a:t>vRouter</a:t>
              </a:r>
            </a:p>
            <a:p>
              <a:pPr algn="ctr" defTabSz="914400"/>
              <a:r>
                <a:rPr lang="en-US" sz="1100" kern="0">
                  <a:solidFill>
                    <a:srgbClr val="000000"/>
                  </a:solidFill>
                  <a:latin typeface="Arial"/>
                  <a:ea typeface="Arial"/>
                  <a:cs typeface="Arial"/>
                  <a:sym typeface="Arial"/>
                </a:rPr>
                <a:t> VM</a:t>
              </a:r>
            </a:p>
          </p:txBody>
        </p:sp>
        <p:sp>
          <p:nvSpPr>
            <p:cNvPr id="31" name="Cloud 30"/>
            <p:cNvSpPr/>
            <p:nvPr/>
          </p:nvSpPr>
          <p:spPr>
            <a:xfrm>
              <a:off x="3077126" y="3634217"/>
              <a:ext cx="2919632" cy="914400"/>
            </a:xfrm>
            <a:prstGeom prst="cloud">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000000"/>
                  </a:solidFill>
                  <a:latin typeface="Arial"/>
                  <a:sym typeface="Arial"/>
                </a:rPr>
                <a:t>Underlay Network</a:t>
              </a:r>
            </a:p>
          </p:txBody>
        </p:sp>
      </p:grpSp>
      <p:grpSp>
        <p:nvGrpSpPr>
          <p:cNvPr id="42" name="Group 41"/>
          <p:cNvGrpSpPr/>
          <p:nvPr/>
        </p:nvGrpSpPr>
        <p:grpSpPr>
          <a:xfrm>
            <a:off x="193815" y="3187640"/>
            <a:ext cx="3468987" cy="1667056"/>
            <a:chOff x="2906519" y="3653874"/>
            <a:chExt cx="3468987" cy="2000467"/>
          </a:xfrm>
        </p:grpSpPr>
        <p:sp>
          <p:nvSpPr>
            <p:cNvPr id="33" name="Rectangle 32"/>
            <p:cNvSpPr/>
            <p:nvPr/>
          </p:nvSpPr>
          <p:spPr>
            <a:xfrm>
              <a:off x="2906519" y="5445841"/>
              <a:ext cx="464427" cy="2085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900" kern="0">
                  <a:solidFill>
                    <a:srgbClr val="000000"/>
                  </a:solidFill>
                  <a:latin typeface="Arial"/>
                  <a:sym typeface="Arial"/>
                </a:rPr>
                <a:t>VNF</a:t>
              </a:r>
            </a:p>
          </p:txBody>
        </p:sp>
        <p:sp>
          <p:nvSpPr>
            <p:cNvPr id="34" name="Rectangle 33"/>
            <p:cNvSpPr/>
            <p:nvPr/>
          </p:nvSpPr>
          <p:spPr>
            <a:xfrm>
              <a:off x="3921426" y="5033820"/>
              <a:ext cx="464427" cy="2085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900" kern="0">
                  <a:solidFill>
                    <a:srgbClr val="000000"/>
                  </a:solidFill>
                  <a:latin typeface="Arial"/>
                  <a:sym typeface="Arial"/>
                </a:rPr>
                <a:t>VNF</a:t>
              </a:r>
            </a:p>
          </p:txBody>
        </p:sp>
        <p:sp>
          <p:nvSpPr>
            <p:cNvPr id="35" name="Rectangle 34"/>
            <p:cNvSpPr/>
            <p:nvPr/>
          </p:nvSpPr>
          <p:spPr>
            <a:xfrm>
              <a:off x="4982973" y="5364904"/>
              <a:ext cx="464427" cy="2085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900" kern="0">
                  <a:solidFill>
                    <a:srgbClr val="000000"/>
                  </a:solidFill>
                  <a:latin typeface="Arial"/>
                  <a:sym typeface="Arial"/>
                </a:rPr>
                <a:t>VNF</a:t>
              </a:r>
            </a:p>
          </p:txBody>
        </p:sp>
        <p:sp>
          <p:nvSpPr>
            <p:cNvPr id="36" name="Freeform 35"/>
            <p:cNvSpPr/>
            <p:nvPr/>
          </p:nvSpPr>
          <p:spPr>
            <a:xfrm>
              <a:off x="3058170" y="3729692"/>
              <a:ext cx="3317336" cy="1582730"/>
            </a:xfrm>
            <a:custGeom>
              <a:avLst/>
              <a:gdLst>
                <a:gd name="connsiteX0" fmla="*/ 0 w 3317336"/>
                <a:gd name="connsiteY0" fmla="*/ 1108842 h 1582730"/>
                <a:gd name="connsiteX1" fmla="*/ 473905 w 3317336"/>
                <a:gd name="connsiteY1" fmla="*/ 606546 h 1582730"/>
                <a:gd name="connsiteX2" fmla="*/ 1194241 w 3317336"/>
                <a:gd name="connsiteY2" fmla="*/ 180068 h 1582730"/>
                <a:gd name="connsiteX3" fmla="*/ 2293701 w 3317336"/>
                <a:gd name="connsiteY3" fmla="*/ 454910 h 1582730"/>
                <a:gd name="connsiteX4" fmla="*/ 2938212 w 3317336"/>
                <a:gd name="connsiteY4" fmla="*/ 1402638 h 1582730"/>
                <a:gd name="connsiteX5" fmla="*/ 3051949 w 3317336"/>
                <a:gd name="connsiteY5" fmla="*/ 1487934 h 1582730"/>
                <a:gd name="connsiteX6" fmla="*/ 2653869 w 3317336"/>
                <a:gd name="connsiteY6" fmla="*/ 360137 h 1582730"/>
                <a:gd name="connsiteX7" fmla="*/ 3317336 w 3317336"/>
                <a:gd name="connsiteY7" fmla="*/ 0 h 158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7336" h="1582730">
                  <a:moveTo>
                    <a:pt x="0" y="1108842"/>
                  </a:moveTo>
                  <a:cubicBezTo>
                    <a:pt x="137432" y="935092"/>
                    <a:pt x="274865" y="761342"/>
                    <a:pt x="473905" y="606546"/>
                  </a:cubicBezTo>
                  <a:cubicBezTo>
                    <a:pt x="672945" y="451750"/>
                    <a:pt x="890942" y="205341"/>
                    <a:pt x="1194241" y="180068"/>
                  </a:cubicBezTo>
                  <a:cubicBezTo>
                    <a:pt x="1497540" y="154795"/>
                    <a:pt x="2003039" y="251148"/>
                    <a:pt x="2293701" y="454910"/>
                  </a:cubicBezTo>
                  <a:cubicBezTo>
                    <a:pt x="2584363" y="658672"/>
                    <a:pt x="2811837" y="1230467"/>
                    <a:pt x="2938212" y="1402638"/>
                  </a:cubicBezTo>
                  <a:cubicBezTo>
                    <a:pt x="3064587" y="1574809"/>
                    <a:pt x="3099340" y="1661684"/>
                    <a:pt x="3051949" y="1487934"/>
                  </a:cubicBezTo>
                  <a:cubicBezTo>
                    <a:pt x="3004558" y="1314184"/>
                    <a:pt x="2609638" y="608126"/>
                    <a:pt x="2653869" y="360137"/>
                  </a:cubicBezTo>
                  <a:cubicBezTo>
                    <a:pt x="2698100" y="112148"/>
                    <a:pt x="3317336" y="0"/>
                    <a:pt x="3317336" y="0"/>
                  </a:cubicBezTo>
                </a:path>
              </a:pathLst>
            </a:custGeom>
            <a:ln>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defTabSz="914400"/>
              <a:endParaRPr lang="en-US" sz="1400" kern="0">
                <a:solidFill>
                  <a:srgbClr val="000000"/>
                </a:solidFill>
                <a:latin typeface="Arial"/>
                <a:sym typeface="Arial"/>
              </a:endParaRPr>
            </a:p>
          </p:txBody>
        </p:sp>
        <p:sp>
          <p:nvSpPr>
            <p:cNvPr id="37" name="Freeform 36"/>
            <p:cNvSpPr/>
            <p:nvPr/>
          </p:nvSpPr>
          <p:spPr>
            <a:xfrm>
              <a:off x="4053371" y="3805510"/>
              <a:ext cx="2312657" cy="1728068"/>
            </a:xfrm>
            <a:custGeom>
              <a:avLst/>
              <a:gdLst>
                <a:gd name="connsiteX0" fmla="*/ 0 w 2312657"/>
                <a:gd name="connsiteY0" fmla="*/ 1298388 h 1728068"/>
                <a:gd name="connsiteX1" fmla="*/ 180084 w 2312657"/>
                <a:gd name="connsiteY1" fmla="*/ 559160 h 1728068"/>
                <a:gd name="connsiteX2" fmla="*/ 843551 w 2312657"/>
                <a:gd name="connsiteY2" fmla="*/ 473864 h 1728068"/>
                <a:gd name="connsiteX3" fmla="*/ 1317456 w 2312657"/>
                <a:gd name="connsiteY3" fmla="*/ 511774 h 1728068"/>
                <a:gd name="connsiteX4" fmla="*/ 2066227 w 2312657"/>
                <a:gd name="connsiteY4" fmla="*/ 1601661 h 1728068"/>
                <a:gd name="connsiteX5" fmla="*/ 2208398 w 2312657"/>
                <a:gd name="connsiteY5" fmla="*/ 1592184 h 1728068"/>
                <a:gd name="connsiteX6" fmla="*/ 1810318 w 2312657"/>
                <a:gd name="connsiteY6" fmla="*/ 587592 h 1728068"/>
                <a:gd name="connsiteX7" fmla="*/ 1772405 w 2312657"/>
                <a:gd name="connsiteY7" fmla="*/ 199023 h 1728068"/>
                <a:gd name="connsiteX8" fmla="*/ 2312657 w 2312657"/>
                <a:gd name="connsiteY8" fmla="*/ 0 h 172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2657" h="1728068">
                  <a:moveTo>
                    <a:pt x="0" y="1298388"/>
                  </a:moveTo>
                  <a:cubicBezTo>
                    <a:pt x="19746" y="997484"/>
                    <a:pt x="39492" y="696580"/>
                    <a:pt x="180084" y="559160"/>
                  </a:cubicBezTo>
                  <a:cubicBezTo>
                    <a:pt x="320676" y="421740"/>
                    <a:pt x="653989" y="481762"/>
                    <a:pt x="843551" y="473864"/>
                  </a:cubicBezTo>
                  <a:cubicBezTo>
                    <a:pt x="1033113" y="465966"/>
                    <a:pt x="1113677" y="323808"/>
                    <a:pt x="1317456" y="511774"/>
                  </a:cubicBezTo>
                  <a:cubicBezTo>
                    <a:pt x="1521235" y="699740"/>
                    <a:pt x="1917737" y="1421593"/>
                    <a:pt x="2066227" y="1601661"/>
                  </a:cubicBezTo>
                  <a:cubicBezTo>
                    <a:pt x="2214717" y="1781729"/>
                    <a:pt x="2251050" y="1761196"/>
                    <a:pt x="2208398" y="1592184"/>
                  </a:cubicBezTo>
                  <a:cubicBezTo>
                    <a:pt x="2165747" y="1423173"/>
                    <a:pt x="1882983" y="819785"/>
                    <a:pt x="1810318" y="587592"/>
                  </a:cubicBezTo>
                  <a:cubicBezTo>
                    <a:pt x="1737653" y="355399"/>
                    <a:pt x="1688682" y="296955"/>
                    <a:pt x="1772405" y="199023"/>
                  </a:cubicBezTo>
                  <a:cubicBezTo>
                    <a:pt x="1856128" y="101091"/>
                    <a:pt x="2312657" y="0"/>
                    <a:pt x="2312657" y="0"/>
                  </a:cubicBezTo>
                </a:path>
              </a:pathLst>
            </a:custGeom>
            <a:ln>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defTabSz="914400"/>
              <a:endParaRPr lang="en-US" sz="1400" kern="0">
                <a:solidFill>
                  <a:srgbClr val="000000"/>
                </a:solidFill>
                <a:latin typeface="Arial"/>
                <a:sym typeface="Arial"/>
              </a:endParaRPr>
            </a:p>
          </p:txBody>
        </p:sp>
        <p:sp>
          <p:nvSpPr>
            <p:cNvPr id="38" name="Freeform 37"/>
            <p:cNvSpPr/>
            <p:nvPr/>
          </p:nvSpPr>
          <p:spPr>
            <a:xfrm>
              <a:off x="5196503" y="3653874"/>
              <a:ext cx="1122135" cy="1851791"/>
            </a:xfrm>
            <a:custGeom>
              <a:avLst/>
              <a:gdLst>
                <a:gd name="connsiteX0" fmla="*/ 79543 w 1122135"/>
                <a:gd name="connsiteY0" fmla="*/ 1791206 h 1851791"/>
                <a:gd name="connsiteX1" fmla="*/ 3719 w 1122135"/>
                <a:gd name="connsiteY1" fmla="*/ 758182 h 1851791"/>
                <a:gd name="connsiteX2" fmla="*/ 183803 w 1122135"/>
                <a:gd name="connsiteY2" fmla="*/ 767660 h 1851791"/>
                <a:gd name="connsiteX3" fmla="*/ 866226 w 1122135"/>
                <a:gd name="connsiteY3" fmla="*/ 1800684 h 1851791"/>
                <a:gd name="connsiteX4" fmla="*/ 1112657 w 1122135"/>
                <a:gd name="connsiteY4" fmla="*/ 1563752 h 1851791"/>
                <a:gd name="connsiteX5" fmla="*/ 743011 w 1122135"/>
                <a:gd name="connsiteY5" fmla="*/ 435955 h 1851791"/>
                <a:gd name="connsiteX6" fmla="*/ 1122135 w 1122135"/>
                <a:gd name="connsiteY6" fmla="*/ 0 h 1851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135" h="1851791">
                  <a:moveTo>
                    <a:pt x="79543" y="1791206"/>
                  </a:moveTo>
                  <a:cubicBezTo>
                    <a:pt x="32942" y="1359989"/>
                    <a:pt x="-13658" y="928773"/>
                    <a:pt x="3719" y="758182"/>
                  </a:cubicBezTo>
                  <a:cubicBezTo>
                    <a:pt x="21096" y="587591"/>
                    <a:pt x="40052" y="593910"/>
                    <a:pt x="183803" y="767660"/>
                  </a:cubicBezTo>
                  <a:cubicBezTo>
                    <a:pt x="327554" y="941410"/>
                    <a:pt x="711417" y="1668002"/>
                    <a:pt x="866226" y="1800684"/>
                  </a:cubicBezTo>
                  <a:cubicBezTo>
                    <a:pt x="1021035" y="1933366"/>
                    <a:pt x="1133193" y="1791207"/>
                    <a:pt x="1112657" y="1563752"/>
                  </a:cubicBezTo>
                  <a:cubicBezTo>
                    <a:pt x="1092121" y="1336297"/>
                    <a:pt x="741431" y="696580"/>
                    <a:pt x="743011" y="435955"/>
                  </a:cubicBezTo>
                  <a:cubicBezTo>
                    <a:pt x="744591" y="175330"/>
                    <a:pt x="1122135" y="0"/>
                    <a:pt x="1122135" y="0"/>
                  </a:cubicBezTo>
                </a:path>
              </a:pathLst>
            </a:custGeom>
            <a:ln>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defTabSz="914400"/>
              <a:endParaRPr lang="en-US" sz="1400" kern="0">
                <a:solidFill>
                  <a:srgbClr val="000000"/>
                </a:solidFill>
                <a:latin typeface="Arial"/>
                <a:sym typeface="Arial"/>
              </a:endParaRPr>
            </a:p>
          </p:txBody>
        </p:sp>
      </p:grpSp>
      <p:sp>
        <p:nvSpPr>
          <p:cNvPr id="39" name="TextBox 38"/>
          <p:cNvSpPr txBox="1"/>
          <p:nvPr/>
        </p:nvSpPr>
        <p:spPr>
          <a:xfrm>
            <a:off x="39144" y="5126720"/>
            <a:ext cx="3997335" cy="523220"/>
          </a:xfrm>
          <a:prstGeom prst="rect">
            <a:avLst/>
          </a:prstGeom>
          <a:noFill/>
        </p:spPr>
        <p:txBody>
          <a:bodyPr wrap="square" rtlCol="0">
            <a:spAutoFit/>
          </a:bodyPr>
          <a:lstStyle/>
          <a:p>
            <a:pPr defTabSz="914400"/>
            <a:r>
              <a:rPr lang="en-US" sz="1400" u="sng" kern="0" dirty="0">
                <a:solidFill>
                  <a:srgbClr val="000000"/>
                </a:solidFill>
                <a:latin typeface="Arial"/>
                <a:ea typeface="Arial"/>
                <a:cs typeface="Arial"/>
                <a:sym typeface="Arial"/>
              </a:rPr>
              <a:t>Issues</a:t>
            </a:r>
            <a:r>
              <a:rPr lang="en-US" sz="1400" kern="0" dirty="0">
                <a:solidFill>
                  <a:srgbClr val="000000"/>
                </a:solidFill>
                <a:latin typeface="Arial"/>
                <a:ea typeface="Arial"/>
                <a:cs typeface="Arial"/>
                <a:sym typeface="Arial"/>
              </a:rPr>
              <a:t>: </a:t>
            </a:r>
            <a:r>
              <a:rPr lang="en-US" sz="1400" kern="0" dirty="0" err="1" smtClean="0">
                <a:solidFill>
                  <a:srgbClr val="000000"/>
                </a:solidFill>
                <a:latin typeface="Arial"/>
                <a:ea typeface="Arial"/>
                <a:cs typeface="Arial"/>
                <a:sym typeface="Arial"/>
              </a:rPr>
              <a:t>Hairpinning</a:t>
            </a:r>
            <a:endParaRPr lang="en-US" sz="1400" kern="0" dirty="0">
              <a:solidFill>
                <a:srgbClr val="000000"/>
              </a:solidFill>
              <a:latin typeface="Arial"/>
              <a:ea typeface="Arial"/>
              <a:cs typeface="Arial"/>
              <a:sym typeface="Arial"/>
            </a:endParaRPr>
          </a:p>
          <a:p>
            <a:pPr defTabSz="914400"/>
            <a:r>
              <a:rPr lang="en-US" sz="1400" kern="0" dirty="0" smtClean="0">
                <a:solidFill>
                  <a:srgbClr val="000000"/>
                </a:solidFill>
                <a:latin typeface="Arial"/>
                <a:ea typeface="Arial"/>
                <a:cs typeface="Arial"/>
                <a:sym typeface="Arial"/>
              </a:rPr>
              <a:t>Embedded </a:t>
            </a:r>
            <a:r>
              <a:rPr lang="en-US" sz="1400" kern="0" dirty="0">
                <a:solidFill>
                  <a:srgbClr val="000000"/>
                </a:solidFill>
                <a:latin typeface="Arial"/>
                <a:ea typeface="Arial"/>
                <a:cs typeface="Arial"/>
                <a:sym typeface="Arial"/>
              </a:rPr>
              <a:t>control plane </a:t>
            </a:r>
            <a:r>
              <a:rPr lang="en-US" sz="1400" kern="0" dirty="0" smtClean="0">
                <a:solidFill>
                  <a:srgbClr val="000000"/>
                </a:solidFill>
                <a:latin typeface="Arial"/>
                <a:ea typeface="Arial"/>
                <a:cs typeface="Arial"/>
                <a:sym typeface="Arial"/>
              </a:rPr>
              <a:t>complicates </a:t>
            </a:r>
            <a:r>
              <a:rPr lang="en-US" sz="1400" kern="0" dirty="0">
                <a:solidFill>
                  <a:srgbClr val="000000"/>
                </a:solidFill>
                <a:latin typeface="Arial"/>
                <a:ea typeface="Arial"/>
                <a:cs typeface="Arial"/>
                <a:sym typeface="Arial"/>
              </a:rPr>
              <a:t>scale-out</a:t>
            </a:r>
          </a:p>
        </p:txBody>
      </p:sp>
      <p:sp>
        <p:nvSpPr>
          <p:cNvPr id="43" name="Slide Number Placeholder 42"/>
          <p:cNvSpPr>
            <a:spLocks noGrp="1"/>
          </p:cNvSpPr>
          <p:nvPr>
            <p:ph type="sldNum" sz="quarter" idx="12"/>
          </p:nvPr>
        </p:nvSpPr>
        <p:spPr/>
        <p:txBody>
          <a:bodyPr/>
          <a:lstStyle/>
          <a:p>
            <a:fld id="{0207D71B-B85A-484E-AC50-1E0FB74F3811}" type="slidenum">
              <a:rPr lang="en-US">
                <a:solidFill>
                  <a:prstClr val="black">
                    <a:tint val="75000"/>
                  </a:prstClr>
                </a:solidFill>
                <a:latin typeface="Calibri"/>
              </a:rPr>
              <a:pPr/>
              <a:t>17</a:t>
            </a:fld>
            <a:endParaRPr lang="en-US">
              <a:solidFill>
                <a:prstClr val="black">
                  <a:tint val="75000"/>
                </a:prstClr>
              </a:solidFill>
              <a:latin typeface="Calibri"/>
            </a:endParaRPr>
          </a:p>
        </p:txBody>
      </p:sp>
      <p:sp>
        <p:nvSpPr>
          <p:cNvPr id="44" name="TextBox 43"/>
          <p:cNvSpPr txBox="1"/>
          <p:nvPr/>
        </p:nvSpPr>
        <p:spPr>
          <a:xfrm>
            <a:off x="7233920" y="863753"/>
            <a:ext cx="1772406" cy="523220"/>
          </a:xfrm>
          <a:prstGeom prst="rect">
            <a:avLst/>
          </a:prstGeom>
          <a:noFill/>
        </p:spPr>
        <p:txBody>
          <a:bodyPr wrap="square" rtlCol="0">
            <a:spAutoFit/>
          </a:bodyPr>
          <a:lstStyle/>
          <a:p>
            <a:pPr algn="ctr" defTabSz="914400"/>
            <a:r>
              <a:rPr lang="en-US" sz="1400" kern="0">
                <a:solidFill>
                  <a:srgbClr val="000000"/>
                </a:solidFill>
                <a:latin typeface="Arial"/>
                <a:ea typeface="Arial"/>
                <a:cs typeface="Arial"/>
                <a:sym typeface="Arial"/>
              </a:rPr>
              <a:t>VNFM</a:t>
            </a:r>
          </a:p>
          <a:p>
            <a:pPr algn="ctr" defTabSz="914400"/>
            <a:r>
              <a:rPr lang="en-US" sz="1400" kern="0">
                <a:solidFill>
                  <a:srgbClr val="000000"/>
                </a:solidFill>
                <a:latin typeface="Arial"/>
                <a:ea typeface="Arial"/>
                <a:cs typeface="Arial"/>
                <a:sym typeface="Arial"/>
              </a:rPr>
              <a:t>(VNF Manager)</a:t>
            </a:r>
            <a:endParaRPr lang="en-US" sz="1200" kern="0">
              <a:solidFill>
                <a:srgbClr val="000000"/>
              </a:solidFill>
              <a:latin typeface="Arial"/>
              <a:ea typeface="Arial"/>
              <a:cs typeface="Arial"/>
              <a:sym typeface="Arial"/>
            </a:endParaRPr>
          </a:p>
        </p:txBody>
      </p:sp>
      <p:pic>
        <p:nvPicPr>
          <p:cNvPr id="57" name="Picture 56" descr="rack_42U.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3320" y="3159376"/>
            <a:ext cx="1231720" cy="2070879"/>
          </a:xfrm>
          <a:prstGeom prst="rect">
            <a:avLst/>
          </a:prstGeom>
        </p:spPr>
      </p:pic>
      <p:grpSp>
        <p:nvGrpSpPr>
          <p:cNvPr id="18" name="Group 17"/>
          <p:cNvGrpSpPr/>
          <p:nvPr/>
        </p:nvGrpSpPr>
        <p:grpSpPr>
          <a:xfrm>
            <a:off x="6656063" y="2607970"/>
            <a:ext cx="519042" cy="2258911"/>
            <a:chOff x="6330943" y="3197293"/>
            <a:chExt cx="519042" cy="2710693"/>
          </a:xfrm>
        </p:grpSpPr>
        <p:grpSp>
          <p:nvGrpSpPr>
            <p:cNvPr id="12" name="Group 11"/>
            <p:cNvGrpSpPr/>
            <p:nvPr/>
          </p:nvGrpSpPr>
          <p:grpSpPr>
            <a:xfrm>
              <a:off x="6341297" y="4080003"/>
              <a:ext cx="508688" cy="1827983"/>
              <a:chOff x="6341297" y="4080003"/>
              <a:chExt cx="508688" cy="1827983"/>
            </a:xfrm>
          </p:grpSpPr>
          <p:sp>
            <p:nvSpPr>
              <p:cNvPr id="46" name="Rounded Rectangle 45"/>
              <p:cNvSpPr/>
              <p:nvPr/>
            </p:nvSpPr>
            <p:spPr>
              <a:xfrm>
                <a:off x="6349937" y="4490720"/>
                <a:ext cx="471651" cy="22918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sz="1400" kern="0">
                  <a:solidFill>
                    <a:srgbClr val="FFFFFF"/>
                  </a:solidFill>
                  <a:latin typeface="Arial"/>
                  <a:sym typeface="Arial"/>
                </a:endParaRPr>
              </a:p>
            </p:txBody>
          </p:sp>
          <p:sp>
            <p:nvSpPr>
              <p:cNvPr id="47" name="Rounded Rectangle 46"/>
              <p:cNvSpPr/>
              <p:nvPr/>
            </p:nvSpPr>
            <p:spPr>
              <a:xfrm>
                <a:off x="6395253" y="4525866"/>
                <a:ext cx="397329" cy="1413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14400"/>
                <a:r>
                  <a:rPr lang="en-US" sz="900" kern="0">
                    <a:solidFill>
                      <a:srgbClr val="000000"/>
                    </a:solidFill>
                    <a:latin typeface="Arial"/>
                    <a:sym typeface="Arial"/>
                  </a:rPr>
                  <a:t>DP</a:t>
                </a:r>
                <a:endParaRPr lang="en-US" sz="1000" kern="0">
                  <a:solidFill>
                    <a:srgbClr val="000000"/>
                  </a:solidFill>
                  <a:latin typeface="Arial"/>
                  <a:sym typeface="Arial"/>
                </a:endParaRPr>
              </a:p>
            </p:txBody>
          </p:sp>
          <p:sp>
            <p:nvSpPr>
              <p:cNvPr id="48" name="Rounded Rectangle 47"/>
              <p:cNvSpPr/>
              <p:nvPr/>
            </p:nvSpPr>
            <p:spPr>
              <a:xfrm>
                <a:off x="6369422" y="4872309"/>
                <a:ext cx="471651" cy="22918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sz="1400" kern="0">
                  <a:solidFill>
                    <a:srgbClr val="FFFFFF"/>
                  </a:solidFill>
                  <a:latin typeface="Arial"/>
                  <a:sym typeface="Arial"/>
                </a:endParaRPr>
              </a:p>
            </p:txBody>
          </p:sp>
          <p:sp>
            <p:nvSpPr>
              <p:cNvPr id="49" name="Rounded Rectangle 48"/>
              <p:cNvSpPr/>
              <p:nvPr/>
            </p:nvSpPr>
            <p:spPr>
              <a:xfrm>
                <a:off x="6414738" y="4907455"/>
                <a:ext cx="397329" cy="1413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14400"/>
                <a:r>
                  <a:rPr lang="en-US" sz="900" kern="0">
                    <a:solidFill>
                      <a:srgbClr val="000000"/>
                    </a:solidFill>
                    <a:latin typeface="Arial"/>
                    <a:sym typeface="Arial"/>
                  </a:rPr>
                  <a:t>DP</a:t>
                </a:r>
                <a:endParaRPr lang="en-US" sz="1000" kern="0">
                  <a:solidFill>
                    <a:srgbClr val="000000"/>
                  </a:solidFill>
                  <a:latin typeface="Arial"/>
                  <a:sym typeface="Arial"/>
                </a:endParaRPr>
              </a:p>
            </p:txBody>
          </p:sp>
          <p:sp>
            <p:nvSpPr>
              <p:cNvPr id="50" name="Rounded Rectangle 49"/>
              <p:cNvSpPr/>
              <p:nvPr/>
            </p:nvSpPr>
            <p:spPr>
              <a:xfrm>
                <a:off x="6368166" y="5258563"/>
                <a:ext cx="471651" cy="22918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sz="1400" kern="0">
                  <a:solidFill>
                    <a:srgbClr val="FFFFFF"/>
                  </a:solidFill>
                  <a:latin typeface="Arial"/>
                  <a:sym typeface="Arial"/>
                </a:endParaRPr>
              </a:p>
            </p:txBody>
          </p:sp>
          <p:sp>
            <p:nvSpPr>
              <p:cNvPr id="51" name="Rounded Rectangle 50"/>
              <p:cNvSpPr/>
              <p:nvPr/>
            </p:nvSpPr>
            <p:spPr>
              <a:xfrm>
                <a:off x="6413482" y="5293709"/>
                <a:ext cx="397329" cy="1413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14400"/>
                <a:r>
                  <a:rPr lang="en-US" sz="900" kern="0">
                    <a:solidFill>
                      <a:srgbClr val="000000"/>
                    </a:solidFill>
                    <a:latin typeface="Arial"/>
                    <a:sym typeface="Arial"/>
                  </a:rPr>
                  <a:t>DP</a:t>
                </a:r>
                <a:endParaRPr lang="en-US" sz="1000" kern="0">
                  <a:solidFill>
                    <a:srgbClr val="000000"/>
                  </a:solidFill>
                  <a:latin typeface="Arial"/>
                  <a:sym typeface="Arial"/>
                </a:endParaRPr>
              </a:p>
            </p:txBody>
          </p:sp>
          <p:grpSp>
            <p:nvGrpSpPr>
              <p:cNvPr id="4" name="Group 3"/>
              <p:cNvGrpSpPr/>
              <p:nvPr/>
            </p:nvGrpSpPr>
            <p:grpSpPr>
              <a:xfrm>
                <a:off x="6378334" y="5678797"/>
                <a:ext cx="471651" cy="229189"/>
                <a:chOff x="6378334" y="5678797"/>
                <a:chExt cx="471651" cy="229189"/>
              </a:xfrm>
            </p:grpSpPr>
            <p:sp>
              <p:nvSpPr>
                <p:cNvPr id="52" name="Rounded Rectangle 51"/>
                <p:cNvSpPr/>
                <p:nvPr/>
              </p:nvSpPr>
              <p:spPr>
                <a:xfrm>
                  <a:off x="6378334" y="5678797"/>
                  <a:ext cx="471651" cy="22918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sz="1400" kern="0">
                    <a:solidFill>
                      <a:srgbClr val="FFFFFF"/>
                    </a:solidFill>
                    <a:latin typeface="Arial"/>
                    <a:sym typeface="Arial"/>
                  </a:endParaRPr>
                </a:p>
              </p:txBody>
            </p:sp>
            <p:sp>
              <p:nvSpPr>
                <p:cNvPr id="53" name="Rounded Rectangle 52"/>
                <p:cNvSpPr/>
                <p:nvPr/>
              </p:nvSpPr>
              <p:spPr>
                <a:xfrm>
                  <a:off x="6423650" y="5713943"/>
                  <a:ext cx="397329" cy="1413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14400"/>
                  <a:r>
                    <a:rPr lang="en-US" sz="900" kern="0">
                      <a:solidFill>
                        <a:srgbClr val="000000"/>
                      </a:solidFill>
                      <a:latin typeface="Arial"/>
                      <a:sym typeface="Arial"/>
                    </a:rPr>
                    <a:t>DP</a:t>
                  </a:r>
                  <a:endParaRPr lang="en-US" sz="1000" kern="0">
                    <a:solidFill>
                      <a:srgbClr val="000000"/>
                    </a:solidFill>
                    <a:latin typeface="Arial"/>
                    <a:sym typeface="Arial"/>
                  </a:endParaRPr>
                </a:p>
              </p:txBody>
            </p:sp>
          </p:grpSp>
          <p:sp>
            <p:nvSpPr>
              <p:cNvPr id="54" name="Rounded Rectangle 53"/>
              <p:cNvSpPr/>
              <p:nvPr/>
            </p:nvSpPr>
            <p:spPr>
              <a:xfrm>
                <a:off x="6341297" y="4080003"/>
                <a:ext cx="471651" cy="22918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sz="1400" kern="0">
                  <a:solidFill>
                    <a:srgbClr val="FFFFFF"/>
                  </a:solidFill>
                  <a:latin typeface="Arial"/>
                  <a:sym typeface="Arial"/>
                </a:endParaRPr>
              </a:p>
            </p:txBody>
          </p:sp>
          <p:sp>
            <p:nvSpPr>
              <p:cNvPr id="55" name="Rounded Rectangle 54"/>
              <p:cNvSpPr/>
              <p:nvPr/>
            </p:nvSpPr>
            <p:spPr>
              <a:xfrm>
                <a:off x="6386613" y="4115149"/>
                <a:ext cx="397329" cy="1413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14400"/>
                <a:r>
                  <a:rPr lang="en-US" sz="900" kern="0">
                    <a:solidFill>
                      <a:srgbClr val="000000"/>
                    </a:solidFill>
                    <a:latin typeface="Arial"/>
                    <a:sym typeface="Arial"/>
                  </a:rPr>
                  <a:t>DP</a:t>
                </a:r>
                <a:endParaRPr lang="en-US" sz="1000" kern="0">
                  <a:solidFill>
                    <a:srgbClr val="000000"/>
                  </a:solidFill>
                  <a:latin typeface="Arial"/>
                  <a:sym typeface="Arial"/>
                </a:endParaRPr>
              </a:p>
            </p:txBody>
          </p:sp>
        </p:grpSp>
        <p:sp>
          <p:nvSpPr>
            <p:cNvPr id="56" name="Rounded Rectangle 55"/>
            <p:cNvSpPr/>
            <p:nvPr/>
          </p:nvSpPr>
          <p:spPr>
            <a:xfrm>
              <a:off x="6330943" y="3197293"/>
              <a:ext cx="397329" cy="1413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14400"/>
              <a:r>
                <a:rPr lang="en-US" sz="900" kern="0">
                  <a:solidFill>
                    <a:srgbClr val="000000"/>
                  </a:solidFill>
                  <a:latin typeface="Arial"/>
                  <a:sym typeface="Arial"/>
                </a:rPr>
                <a:t>CP</a:t>
              </a:r>
              <a:endParaRPr lang="en-US" sz="1000" kern="0">
                <a:solidFill>
                  <a:srgbClr val="000000"/>
                </a:solidFill>
                <a:latin typeface="Arial"/>
                <a:sym typeface="Arial"/>
              </a:endParaRPr>
            </a:p>
          </p:txBody>
        </p:sp>
        <p:cxnSp>
          <p:nvCxnSpPr>
            <p:cNvPr id="65" name="Straight Connector 64"/>
            <p:cNvCxnSpPr>
              <a:stCxn id="56" idx="2"/>
              <a:endCxn id="54" idx="0"/>
            </p:cNvCxnSpPr>
            <p:nvPr/>
          </p:nvCxnSpPr>
          <p:spPr>
            <a:xfrm>
              <a:off x="6529608" y="3338691"/>
              <a:ext cx="47515" cy="741312"/>
            </a:xfrm>
            <a:prstGeom prst="line">
              <a:avLst/>
            </a:prstGeom>
            <a:ln>
              <a:solidFill>
                <a:schemeClr val="bg2">
                  <a:lumMod val="60000"/>
                  <a:lumOff val="40000"/>
                </a:schemeClr>
              </a:solidFill>
              <a:prstDash val="dot"/>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a:stCxn id="56" idx="2"/>
              <a:endCxn id="47" idx="3"/>
            </p:cNvCxnSpPr>
            <p:nvPr/>
          </p:nvCxnSpPr>
          <p:spPr>
            <a:xfrm>
              <a:off x="6529608" y="3338691"/>
              <a:ext cx="262974" cy="1257874"/>
            </a:xfrm>
            <a:prstGeom prst="line">
              <a:avLst/>
            </a:prstGeom>
            <a:ln>
              <a:solidFill>
                <a:schemeClr val="bg2">
                  <a:lumMod val="60000"/>
                  <a:lumOff val="40000"/>
                </a:schemeClr>
              </a:solidFill>
              <a:prstDash val="dot"/>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a:stCxn id="56" idx="2"/>
              <a:endCxn id="49" idx="1"/>
            </p:cNvCxnSpPr>
            <p:nvPr/>
          </p:nvCxnSpPr>
          <p:spPr>
            <a:xfrm flipH="1">
              <a:off x="6414738" y="3338691"/>
              <a:ext cx="114870" cy="1639463"/>
            </a:xfrm>
            <a:prstGeom prst="line">
              <a:avLst/>
            </a:prstGeom>
            <a:ln>
              <a:solidFill>
                <a:schemeClr val="bg2">
                  <a:lumMod val="60000"/>
                  <a:lumOff val="40000"/>
                </a:schemeClr>
              </a:solidFill>
              <a:prstDash val="dot"/>
            </a:ln>
          </p:spPr>
          <p:style>
            <a:lnRef idx="2">
              <a:schemeClr val="accent1"/>
            </a:lnRef>
            <a:fillRef idx="0">
              <a:schemeClr val="accent1"/>
            </a:fillRef>
            <a:effectRef idx="1">
              <a:schemeClr val="accent1"/>
            </a:effectRef>
            <a:fontRef idx="minor">
              <a:schemeClr val="tx1"/>
            </a:fontRef>
          </p:style>
        </p:cxnSp>
      </p:grpSp>
      <p:sp>
        <p:nvSpPr>
          <p:cNvPr id="61" name="TextBox 60"/>
          <p:cNvSpPr txBox="1"/>
          <p:nvPr/>
        </p:nvSpPr>
        <p:spPr>
          <a:xfrm>
            <a:off x="4729609" y="5143829"/>
            <a:ext cx="3997335" cy="307777"/>
          </a:xfrm>
          <a:prstGeom prst="rect">
            <a:avLst/>
          </a:prstGeom>
          <a:noFill/>
        </p:spPr>
        <p:txBody>
          <a:bodyPr wrap="square" rtlCol="0">
            <a:spAutoFit/>
          </a:bodyPr>
          <a:lstStyle/>
          <a:p>
            <a:pPr defTabSz="914400"/>
            <a:r>
              <a:rPr lang="en-US" sz="1400" u="sng" kern="0" dirty="0" smtClean="0">
                <a:solidFill>
                  <a:srgbClr val="000000"/>
                </a:solidFill>
                <a:latin typeface="Arial"/>
                <a:ea typeface="Arial"/>
                <a:cs typeface="Arial"/>
                <a:sym typeface="Arial"/>
              </a:rPr>
              <a:t>Issue</a:t>
            </a:r>
            <a:r>
              <a:rPr lang="en-US" sz="1400" kern="0" dirty="0" smtClean="0">
                <a:solidFill>
                  <a:srgbClr val="000000"/>
                </a:solidFill>
                <a:latin typeface="Arial"/>
                <a:ea typeface="Arial"/>
                <a:cs typeface="Arial"/>
                <a:sym typeface="Arial"/>
              </a:rPr>
              <a:t>: </a:t>
            </a:r>
            <a:r>
              <a:rPr lang="en-US" sz="1400" kern="0" dirty="0">
                <a:solidFill>
                  <a:srgbClr val="000000"/>
                </a:solidFill>
                <a:latin typeface="Arial"/>
                <a:ea typeface="Arial"/>
                <a:cs typeface="Arial"/>
                <a:sym typeface="Arial"/>
              </a:rPr>
              <a:t>Still </a:t>
            </a:r>
            <a:r>
              <a:rPr lang="en-US" sz="1400" kern="0" dirty="0" err="1">
                <a:solidFill>
                  <a:srgbClr val="000000"/>
                </a:solidFill>
                <a:latin typeface="Arial"/>
                <a:ea typeface="Arial"/>
                <a:cs typeface="Arial"/>
                <a:sym typeface="Arial"/>
              </a:rPr>
              <a:t>hairpinning</a:t>
            </a:r>
            <a:r>
              <a:rPr lang="en-US" sz="1400" kern="0" dirty="0">
                <a:solidFill>
                  <a:srgbClr val="000000"/>
                </a:solidFill>
                <a:latin typeface="Arial"/>
                <a:ea typeface="Arial"/>
                <a:cs typeface="Arial"/>
                <a:sym typeface="Arial"/>
              </a:rPr>
              <a:t> through a load-</a:t>
            </a:r>
            <a:r>
              <a:rPr lang="en-US" sz="1400" kern="0" dirty="0" smtClean="0">
                <a:solidFill>
                  <a:srgbClr val="000000"/>
                </a:solidFill>
                <a:latin typeface="Arial"/>
                <a:ea typeface="Arial"/>
                <a:cs typeface="Arial"/>
                <a:sym typeface="Arial"/>
              </a:rPr>
              <a:t>balancer</a:t>
            </a:r>
            <a:endParaRPr lang="en-US" sz="1400" kern="0" dirty="0">
              <a:solidFill>
                <a:srgbClr val="000000"/>
              </a:solidFill>
              <a:latin typeface="Arial"/>
              <a:ea typeface="Arial"/>
              <a:cs typeface="Arial"/>
              <a:sym typeface="Arial"/>
            </a:endParaRPr>
          </a:p>
        </p:txBody>
      </p:sp>
      <p:grpSp>
        <p:nvGrpSpPr>
          <p:cNvPr id="19" name="Group 18"/>
          <p:cNvGrpSpPr/>
          <p:nvPr/>
        </p:nvGrpSpPr>
        <p:grpSpPr>
          <a:xfrm>
            <a:off x="5242560" y="3403600"/>
            <a:ext cx="2966720" cy="1417388"/>
            <a:chOff x="4917440" y="4165600"/>
            <a:chExt cx="2966720" cy="1700865"/>
          </a:xfrm>
        </p:grpSpPr>
        <p:sp>
          <p:nvSpPr>
            <p:cNvPr id="58" name="Sun 57"/>
            <p:cNvSpPr/>
            <p:nvPr/>
          </p:nvSpPr>
          <p:spPr>
            <a:xfrm>
              <a:off x="5847989" y="4715418"/>
              <a:ext cx="482954" cy="532811"/>
            </a:xfrm>
            <a:prstGeom prst="sun">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sz="1400" kern="0">
                <a:solidFill>
                  <a:srgbClr val="FFFFFF"/>
                </a:solidFill>
                <a:latin typeface="Arial"/>
                <a:sym typeface="Arial"/>
              </a:endParaRPr>
            </a:p>
          </p:txBody>
        </p:sp>
        <p:sp>
          <p:nvSpPr>
            <p:cNvPr id="60" name="Freeform 59"/>
            <p:cNvSpPr/>
            <p:nvPr/>
          </p:nvSpPr>
          <p:spPr>
            <a:xfrm>
              <a:off x="4927600" y="4947205"/>
              <a:ext cx="2956560" cy="450865"/>
            </a:xfrm>
            <a:custGeom>
              <a:avLst/>
              <a:gdLst>
                <a:gd name="connsiteX0" fmla="*/ 0 w 2956560"/>
                <a:gd name="connsiteY0" fmla="*/ 41355 h 450865"/>
                <a:gd name="connsiteX1" fmla="*/ 731520 w 2956560"/>
                <a:gd name="connsiteY1" fmla="*/ 715 h 450865"/>
                <a:gd name="connsiteX2" fmla="*/ 1270000 w 2956560"/>
                <a:gd name="connsiteY2" fmla="*/ 71835 h 450865"/>
                <a:gd name="connsiteX3" fmla="*/ 1534160 w 2956560"/>
                <a:gd name="connsiteY3" fmla="*/ 417275 h 450865"/>
                <a:gd name="connsiteX4" fmla="*/ 2956560 w 2956560"/>
                <a:gd name="connsiteY4" fmla="*/ 437595 h 450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6560" h="450865">
                  <a:moveTo>
                    <a:pt x="0" y="41355"/>
                  </a:moveTo>
                  <a:cubicBezTo>
                    <a:pt x="259926" y="18495"/>
                    <a:pt x="519853" y="-4365"/>
                    <a:pt x="731520" y="715"/>
                  </a:cubicBezTo>
                  <a:cubicBezTo>
                    <a:pt x="943187" y="5795"/>
                    <a:pt x="1136227" y="2408"/>
                    <a:pt x="1270000" y="71835"/>
                  </a:cubicBezTo>
                  <a:cubicBezTo>
                    <a:pt x="1403773" y="141262"/>
                    <a:pt x="1253067" y="356315"/>
                    <a:pt x="1534160" y="417275"/>
                  </a:cubicBezTo>
                  <a:cubicBezTo>
                    <a:pt x="1815253" y="478235"/>
                    <a:pt x="2956560" y="437595"/>
                    <a:pt x="2956560" y="437595"/>
                  </a:cubicBezTo>
                </a:path>
              </a:pathLst>
            </a:custGeom>
            <a:ln>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defTabSz="914400"/>
              <a:endParaRPr lang="en-US" sz="1400" kern="0">
                <a:solidFill>
                  <a:srgbClr val="000000"/>
                </a:solidFill>
                <a:latin typeface="Arial"/>
                <a:sym typeface="Arial"/>
              </a:endParaRPr>
            </a:p>
          </p:txBody>
        </p:sp>
        <p:sp>
          <p:nvSpPr>
            <p:cNvPr id="59" name="Freeform 58"/>
            <p:cNvSpPr/>
            <p:nvPr/>
          </p:nvSpPr>
          <p:spPr>
            <a:xfrm>
              <a:off x="4917440" y="4165600"/>
              <a:ext cx="2794000" cy="894954"/>
            </a:xfrm>
            <a:custGeom>
              <a:avLst/>
              <a:gdLst>
                <a:gd name="connsiteX0" fmla="*/ 0 w 2794000"/>
                <a:gd name="connsiteY0" fmla="*/ 894080 h 894954"/>
                <a:gd name="connsiteX1" fmla="*/ 762000 w 2794000"/>
                <a:gd name="connsiteY1" fmla="*/ 873760 h 894954"/>
                <a:gd name="connsiteX2" fmla="*/ 1137920 w 2794000"/>
                <a:gd name="connsiteY2" fmla="*/ 751840 h 894954"/>
                <a:gd name="connsiteX3" fmla="*/ 1209040 w 2794000"/>
                <a:gd name="connsiteY3" fmla="*/ 223520 h 894954"/>
                <a:gd name="connsiteX4" fmla="*/ 1788160 w 2794000"/>
                <a:gd name="connsiteY4" fmla="*/ 40640 h 894954"/>
                <a:gd name="connsiteX5" fmla="*/ 2794000 w 2794000"/>
                <a:gd name="connsiteY5" fmla="*/ 0 h 894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4000" h="894954">
                  <a:moveTo>
                    <a:pt x="0" y="894080"/>
                  </a:moveTo>
                  <a:cubicBezTo>
                    <a:pt x="286173" y="895773"/>
                    <a:pt x="572347" y="897467"/>
                    <a:pt x="762000" y="873760"/>
                  </a:cubicBezTo>
                  <a:cubicBezTo>
                    <a:pt x="951653" y="850053"/>
                    <a:pt x="1063413" y="860213"/>
                    <a:pt x="1137920" y="751840"/>
                  </a:cubicBezTo>
                  <a:cubicBezTo>
                    <a:pt x="1212427" y="643467"/>
                    <a:pt x="1100667" y="342053"/>
                    <a:pt x="1209040" y="223520"/>
                  </a:cubicBezTo>
                  <a:cubicBezTo>
                    <a:pt x="1317413" y="104987"/>
                    <a:pt x="1524000" y="77893"/>
                    <a:pt x="1788160" y="40640"/>
                  </a:cubicBezTo>
                  <a:cubicBezTo>
                    <a:pt x="2052320" y="3387"/>
                    <a:pt x="2794000" y="0"/>
                    <a:pt x="2794000" y="0"/>
                  </a:cubicBezTo>
                </a:path>
              </a:pathLst>
            </a:custGeom>
            <a:ln>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defTabSz="914400"/>
              <a:endParaRPr lang="en-US" sz="1400" kern="0">
                <a:solidFill>
                  <a:srgbClr val="000000"/>
                </a:solidFill>
                <a:latin typeface="Arial"/>
                <a:sym typeface="Arial"/>
              </a:endParaRPr>
            </a:p>
          </p:txBody>
        </p:sp>
        <p:sp>
          <p:nvSpPr>
            <p:cNvPr id="62" name="Freeform 61"/>
            <p:cNvSpPr/>
            <p:nvPr/>
          </p:nvSpPr>
          <p:spPr>
            <a:xfrm>
              <a:off x="4937760" y="5007539"/>
              <a:ext cx="2905760" cy="858926"/>
            </a:xfrm>
            <a:custGeom>
              <a:avLst/>
              <a:gdLst>
                <a:gd name="connsiteX0" fmla="*/ 0 w 2905760"/>
                <a:gd name="connsiteY0" fmla="*/ 86766 h 858926"/>
                <a:gd name="connsiteX1" fmla="*/ 1127760 w 2905760"/>
                <a:gd name="connsiteY1" fmla="*/ 56286 h 858926"/>
                <a:gd name="connsiteX2" fmla="*/ 1422400 w 2905760"/>
                <a:gd name="connsiteY2" fmla="*/ 737006 h 858926"/>
                <a:gd name="connsiteX3" fmla="*/ 1778000 w 2905760"/>
                <a:gd name="connsiteY3" fmla="*/ 808126 h 858926"/>
                <a:gd name="connsiteX4" fmla="*/ 2519680 w 2905760"/>
                <a:gd name="connsiteY4" fmla="*/ 808126 h 858926"/>
                <a:gd name="connsiteX5" fmla="*/ 2905760 w 2905760"/>
                <a:gd name="connsiteY5" fmla="*/ 858926 h 85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5760" h="858926">
                  <a:moveTo>
                    <a:pt x="0" y="86766"/>
                  </a:moveTo>
                  <a:cubicBezTo>
                    <a:pt x="445346" y="17339"/>
                    <a:pt x="890693" y="-52087"/>
                    <a:pt x="1127760" y="56286"/>
                  </a:cubicBezTo>
                  <a:cubicBezTo>
                    <a:pt x="1364827" y="164659"/>
                    <a:pt x="1314027" y="611699"/>
                    <a:pt x="1422400" y="737006"/>
                  </a:cubicBezTo>
                  <a:cubicBezTo>
                    <a:pt x="1530773" y="862313"/>
                    <a:pt x="1595120" y="796273"/>
                    <a:pt x="1778000" y="808126"/>
                  </a:cubicBezTo>
                  <a:cubicBezTo>
                    <a:pt x="1960880" y="819979"/>
                    <a:pt x="2331720" y="799659"/>
                    <a:pt x="2519680" y="808126"/>
                  </a:cubicBezTo>
                  <a:cubicBezTo>
                    <a:pt x="2707640" y="816593"/>
                    <a:pt x="2905760" y="858926"/>
                    <a:pt x="2905760" y="858926"/>
                  </a:cubicBezTo>
                </a:path>
              </a:pathLst>
            </a:custGeom>
            <a:ln>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defTabSz="914400"/>
              <a:endParaRPr lang="en-US" sz="1400" kern="0">
                <a:solidFill>
                  <a:srgbClr val="000000"/>
                </a:solidFill>
                <a:latin typeface="Arial"/>
                <a:sym typeface="Arial"/>
              </a:endParaRPr>
            </a:p>
          </p:txBody>
        </p:sp>
      </p:grpSp>
      <p:sp>
        <p:nvSpPr>
          <p:cNvPr id="64" name="Shape 22"/>
          <p:cNvSpPr/>
          <p:nvPr/>
        </p:nvSpPr>
        <p:spPr>
          <a:xfrm>
            <a:off x="0" y="4"/>
            <a:ext cx="9144000" cy="836214"/>
          </a:xfrm>
          <a:prstGeom prst="rect">
            <a:avLst/>
          </a:prstGeom>
          <a:solidFill>
            <a:srgbClr val="007EC4"/>
          </a:solidFill>
          <a:ln>
            <a:noFill/>
          </a:ln>
        </p:spPr>
        <p:txBody>
          <a:bodyPr lIns="91425" tIns="91425" rIns="91425" bIns="91425" anchor="ctr" anchorCtr="0">
            <a:noAutofit/>
          </a:bodyPr>
          <a:lstStyle/>
          <a:p>
            <a:pPr defTabSz="914400"/>
            <a:endParaRPr sz="1400" kern="0">
              <a:solidFill>
                <a:srgbClr val="000000"/>
              </a:solidFill>
              <a:latin typeface="Arial"/>
              <a:ea typeface="Arial"/>
              <a:cs typeface="Arial"/>
              <a:sym typeface="Arial"/>
            </a:endParaRPr>
          </a:p>
        </p:txBody>
      </p:sp>
      <p:pic>
        <p:nvPicPr>
          <p:cNvPr id="67" name="Shape 26"/>
          <p:cNvPicPr preferRelativeResize="0"/>
          <p:nvPr/>
        </p:nvPicPr>
        <p:blipFill>
          <a:blip r:embed="rId2">
            <a:alphaModFix/>
          </a:blip>
          <a:stretch>
            <a:fillRect/>
          </a:stretch>
        </p:blipFill>
        <p:spPr>
          <a:xfrm>
            <a:off x="8472467" y="122588"/>
            <a:ext cx="548699" cy="609666"/>
          </a:xfrm>
          <a:prstGeom prst="rect">
            <a:avLst/>
          </a:prstGeom>
          <a:noFill/>
          <a:ln>
            <a:noFill/>
          </a:ln>
        </p:spPr>
      </p:pic>
      <p:sp>
        <p:nvSpPr>
          <p:cNvPr id="68" name="Title 1"/>
          <p:cNvSpPr txBox="1">
            <a:spLocks/>
          </p:cNvSpPr>
          <p:nvPr/>
        </p:nvSpPr>
        <p:spPr>
          <a:xfrm>
            <a:off x="311713" y="97295"/>
            <a:ext cx="8520599" cy="636332"/>
          </a:xfrm>
          <a:prstGeom prst="rect">
            <a:avLst/>
          </a:prstGeom>
          <a:noFill/>
          <a:ln>
            <a:noFill/>
          </a:ln>
        </p:spPr>
        <p:txBody>
          <a:bodyPr vert="horz" lIns="91399" tIns="91399" rIns="91399" bIns="91399" anchor="ctr" anchorCtr="0"/>
          <a:lstStyle>
            <a:defPPr marR="0" algn="l" rtl="0">
              <a:lnSpc>
                <a:spcPct val="100000"/>
              </a:lnSpc>
              <a:spcBef>
                <a:spcPts val="0"/>
              </a:spcBef>
              <a:spcAft>
                <a:spcPts val="0"/>
              </a:spcAft>
            </a:defPPr>
            <a:lvl1pPr marR="0" algn="l" rtl="0">
              <a:lnSpc>
                <a:spcPct val="100000"/>
              </a:lnSpc>
              <a:spcBef>
                <a:spcPts val="0"/>
              </a:spcBef>
              <a:spcAft>
                <a:spcPts val="0"/>
              </a:spcAft>
              <a:buClr>
                <a:srgbClr val="85200C"/>
              </a:buClr>
              <a:buSzPct val="100000"/>
              <a:buNone/>
              <a:defRPr sz="3600" b="1" i="0" u="none" strike="noStrike" cap="none" baseline="0">
                <a:solidFill>
                  <a:schemeClr val="bg1"/>
                </a:solidFill>
                <a:latin typeface="Arial"/>
                <a:ea typeface="Arial"/>
                <a:cs typeface="Arial"/>
                <a:sym typeface="Arial"/>
                <a:rtl val="0"/>
              </a:defRPr>
            </a:lvl1pPr>
            <a:lvl2pPr marR="0" algn="l" rtl="0">
              <a:lnSpc>
                <a:spcPct val="100000"/>
              </a:lnSpc>
              <a:spcBef>
                <a:spcPts val="0"/>
              </a:spcBef>
              <a:spcAft>
                <a:spcPts val="0"/>
              </a:spcAft>
              <a:buClr>
                <a:srgbClr val="85200C"/>
              </a:buClr>
              <a:buSzPct val="100000"/>
              <a:buNone/>
              <a:defRPr sz="3600" b="1" i="0" u="none" strike="noStrike" cap="none" baseline="0">
                <a:solidFill>
                  <a:srgbClr val="85200C"/>
                </a:solidFill>
                <a:latin typeface="Arial"/>
                <a:ea typeface="Arial"/>
                <a:cs typeface="Arial"/>
                <a:sym typeface="Arial"/>
                <a:rtl val="0"/>
              </a:defRPr>
            </a:lvl2pPr>
            <a:lvl3pPr rtl="0">
              <a:spcBef>
                <a:spcPts val="0"/>
              </a:spcBef>
              <a:buClr>
                <a:srgbClr val="85200C"/>
              </a:buClr>
              <a:buSzPct val="100000"/>
              <a:buNone/>
              <a:defRPr sz="3600" b="1">
                <a:solidFill>
                  <a:srgbClr val="85200C"/>
                </a:solidFill>
              </a:defRPr>
            </a:lvl3pPr>
            <a:lvl4pPr rtl="0">
              <a:spcBef>
                <a:spcPts val="0"/>
              </a:spcBef>
              <a:buClr>
                <a:srgbClr val="85200C"/>
              </a:buClr>
              <a:buSzPct val="100000"/>
              <a:buNone/>
              <a:defRPr sz="3600" b="1">
                <a:solidFill>
                  <a:srgbClr val="85200C"/>
                </a:solidFill>
              </a:defRPr>
            </a:lvl4pPr>
            <a:lvl5pPr rtl="0">
              <a:spcBef>
                <a:spcPts val="0"/>
              </a:spcBef>
              <a:buClr>
                <a:srgbClr val="85200C"/>
              </a:buClr>
              <a:buSzPct val="100000"/>
              <a:buNone/>
              <a:defRPr sz="3600" b="1">
                <a:solidFill>
                  <a:srgbClr val="85200C"/>
                </a:solidFill>
              </a:defRPr>
            </a:lvl5pPr>
            <a:lvl6pPr rtl="0">
              <a:spcBef>
                <a:spcPts val="0"/>
              </a:spcBef>
              <a:buClr>
                <a:srgbClr val="85200C"/>
              </a:buClr>
              <a:buSzPct val="100000"/>
              <a:buNone/>
              <a:defRPr sz="3600" b="1">
                <a:solidFill>
                  <a:srgbClr val="85200C"/>
                </a:solidFill>
              </a:defRPr>
            </a:lvl6pPr>
            <a:lvl7pPr rtl="0">
              <a:spcBef>
                <a:spcPts val="0"/>
              </a:spcBef>
              <a:buClr>
                <a:srgbClr val="85200C"/>
              </a:buClr>
              <a:buSzPct val="100000"/>
              <a:buNone/>
              <a:defRPr sz="3600" b="1">
                <a:solidFill>
                  <a:srgbClr val="85200C"/>
                </a:solidFill>
              </a:defRPr>
            </a:lvl7pPr>
            <a:lvl8pPr rtl="0">
              <a:spcBef>
                <a:spcPts val="0"/>
              </a:spcBef>
              <a:buClr>
                <a:srgbClr val="85200C"/>
              </a:buClr>
              <a:buSzPct val="100000"/>
              <a:buNone/>
              <a:defRPr sz="3600" b="1">
                <a:solidFill>
                  <a:srgbClr val="85200C"/>
                </a:solidFill>
              </a:defRPr>
            </a:lvl8pPr>
            <a:lvl9pPr rtl="0">
              <a:spcBef>
                <a:spcPts val="0"/>
              </a:spcBef>
              <a:buClr>
                <a:srgbClr val="85200C"/>
              </a:buClr>
              <a:buSzPct val="100000"/>
              <a:buNone/>
              <a:defRPr sz="3600" b="1">
                <a:solidFill>
                  <a:srgbClr val="85200C"/>
                </a:solidFill>
              </a:defRPr>
            </a:lvl9pPr>
          </a:lstStyle>
          <a:p>
            <a:pPr defTabSz="914400"/>
            <a:r>
              <a:rPr lang="en-US" kern="0" dirty="0" err="1" smtClean="0">
                <a:solidFill>
                  <a:srgbClr val="FFFFFF"/>
                </a:solidFill>
                <a:latin typeface="Calibri (Heading)"/>
                <a:cs typeface="Calibri (Heading)"/>
              </a:rPr>
              <a:t>vRouter</a:t>
            </a:r>
            <a:r>
              <a:rPr lang="en-US" kern="0" dirty="0" smtClean="0">
                <a:solidFill>
                  <a:srgbClr val="FFFFFF"/>
                </a:solidFill>
                <a:latin typeface="Calibri (Heading)"/>
                <a:cs typeface="Calibri (Heading)"/>
              </a:rPr>
              <a:t> as VNF?</a:t>
            </a:r>
            <a:endParaRPr lang="en-US" kern="0" dirty="0">
              <a:solidFill>
                <a:srgbClr val="FFFFFF"/>
              </a:solidFill>
              <a:latin typeface="Calibri (Heading)"/>
              <a:cs typeface="Calibri (Heading)"/>
            </a:endParaRPr>
          </a:p>
        </p:txBody>
      </p:sp>
    </p:spTree>
    <p:extLst>
      <p:ext uri="{BB962C8B-B14F-4D97-AF65-F5344CB8AC3E}">
        <p14:creationId xmlns:p14="http://schemas.microsoft.com/office/powerpoint/2010/main" val="14071135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500"/>
                                        <p:tgtEl>
                                          <p:spTgt spid="4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500"/>
                                        <p:tgtEl>
                                          <p:spTgt spid="39"/>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fade">
                                      <p:cBhvr>
                                        <p:cTn id="60" dur="500"/>
                                        <p:tgtEl>
                                          <p:spTgt spid="57"/>
                                        </p:tgtEl>
                                      </p:cBhvr>
                                    </p:animEffect>
                                  </p:childTnLst>
                                </p:cTn>
                              </p:par>
                              <p:par>
                                <p:cTn id="61" presetID="10" presetClass="entr" presetSubtype="0"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3" grpId="0" animBg="1"/>
      <p:bldP spid="14" grpId="0" animBg="1"/>
      <p:bldP spid="15" grpId="0" animBg="1"/>
      <p:bldP spid="16" grpId="0" animBg="1"/>
      <p:bldP spid="21" grpId="0"/>
      <p:bldP spid="39" grpId="0"/>
      <p:bldP spid="44" grpId="0"/>
      <p:bldP spid="6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hape 22"/>
          <p:cNvSpPr/>
          <p:nvPr/>
        </p:nvSpPr>
        <p:spPr>
          <a:xfrm>
            <a:off x="0" y="1"/>
            <a:ext cx="9144000" cy="509829"/>
          </a:xfrm>
          <a:prstGeom prst="rect">
            <a:avLst/>
          </a:prstGeom>
          <a:solidFill>
            <a:srgbClr val="007EC4"/>
          </a:solidFill>
          <a:ln>
            <a:noFill/>
          </a:ln>
        </p:spPr>
        <p:txBody>
          <a:bodyPr lIns="91425" tIns="91425" rIns="91425" bIns="91425" anchor="ctr" anchorCtr="0">
            <a:noAutofit/>
          </a:bodyPr>
          <a:lstStyle/>
          <a:p>
            <a:pPr defTabSz="914400"/>
            <a:endParaRPr sz="3200" kern="0">
              <a:solidFill>
                <a:srgbClr val="FFFFFF"/>
              </a:solidFill>
              <a:latin typeface="Arial"/>
              <a:ea typeface="Arial"/>
              <a:cs typeface="Arial"/>
              <a:sym typeface="Arial"/>
            </a:endParaRPr>
          </a:p>
        </p:txBody>
      </p:sp>
      <p:pic>
        <p:nvPicPr>
          <p:cNvPr id="49" name="Shape 26"/>
          <p:cNvPicPr preferRelativeResize="0"/>
          <p:nvPr/>
        </p:nvPicPr>
        <p:blipFill>
          <a:blip r:embed="rId2">
            <a:alphaModFix/>
          </a:blip>
          <a:stretch>
            <a:fillRect/>
          </a:stretch>
        </p:blipFill>
        <p:spPr>
          <a:xfrm>
            <a:off x="8472465" y="-16992"/>
            <a:ext cx="548699" cy="507402"/>
          </a:xfrm>
          <a:prstGeom prst="rect">
            <a:avLst/>
          </a:prstGeom>
          <a:noFill/>
          <a:ln>
            <a:noFill/>
          </a:ln>
        </p:spPr>
      </p:pic>
      <p:grpSp>
        <p:nvGrpSpPr>
          <p:cNvPr id="29" name="Group 28"/>
          <p:cNvGrpSpPr/>
          <p:nvPr/>
        </p:nvGrpSpPr>
        <p:grpSpPr>
          <a:xfrm>
            <a:off x="0" y="1145878"/>
            <a:ext cx="9144000" cy="4401262"/>
            <a:chOff x="0" y="1009293"/>
            <a:chExt cx="9144000" cy="5281515"/>
          </a:xfrm>
        </p:grpSpPr>
        <p:pic>
          <p:nvPicPr>
            <p:cNvPr id="30" name="Shape 43"/>
            <p:cNvPicPr preferRelativeResize="0"/>
            <p:nvPr/>
          </p:nvPicPr>
          <p:blipFill>
            <a:blip r:embed="rId3">
              <a:alphaModFix/>
            </a:blip>
            <a:stretch>
              <a:fillRect/>
            </a:stretch>
          </p:blipFill>
          <p:spPr>
            <a:xfrm>
              <a:off x="0" y="1128593"/>
              <a:ext cx="9144000" cy="5162215"/>
            </a:xfrm>
            <a:prstGeom prst="rect">
              <a:avLst/>
            </a:prstGeom>
            <a:noFill/>
            <a:ln>
              <a:noFill/>
            </a:ln>
          </p:spPr>
        </p:pic>
        <p:sp>
          <p:nvSpPr>
            <p:cNvPr id="31" name="Rounded Rectangle 30"/>
            <p:cNvSpPr/>
            <p:nvPr/>
          </p:nvSpPr>
          <p:spPr>
            <a:xfrm>
              <a:off x="7410747" y="1712683"/>
              <a:ext cx="1721601" cy="3252925"/>
            </a:xfrm>
            <a:prstGeom prst="round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2000" kern="0" dirty="0" smtClean="0">
                  <a:solidFill>
                    <a:srgbClr val="FFFFFF"/>
                  </a:solidFill>
                  <a:latin typeface="Calibri"/>
                  <a:sym typeface="Arial"/>
                </a:rPr>
                <a:t>ONOS Controller Cluster</a:t>
              </a:r>
              <a:endParaRPr lang="en-US" sz="2000" kern="0" dirty="0">
                <a:solidFill>
                  <a:srgbClr val="FFFFFF"/>
                </a:solidFill>
                <a:latin typeface="Calibri"/>
                <a:sym typeface="Arial"/>
              </a:endParaRPr>
            </a:p>
          </p:txBody>
        </p:sp>
        <p:sp>
          <p:nvSpPr>
            <p:cNvPr id="34" name="Rounded Rectangle 33"/>
            <p:cNvSpPr/>
            <p:nvPr/>
          </p:nvSpPr>
          <p:spPr>
            <a:xfrm>
              <a:off x="0" y="1009293"/>
              <a:ext cx="9144000" cy="994660"/>
            </a:xfrm>
            <a:prstGeom prst="round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2000" kern="0" dirty="0" smtClean="0">
                  <a:solidFill>
                    <a:srgbClr val="FFFFFF"/>
                  </a:solidFill>
                  <a:latin typeface="Calibri"/>
                  <a:sym typeface="Arial"/>
                </a:rPr>
                <a:t>ONOS Controller Cluster</a:t>
              </a:r>
              <a:endParaRPr lang="en-US" sz="2000" kern="0" dirty="0">
                <a:solidFill>
                  <a:srgbClr val="FFFFFF"/>
                </a:solidFill>
                <a:latin typeface="Calibri"/>
                <a:sym typeface="Arial"/>
              </a:endParaRPr>
            </a:p>
          </p:txBody>
        </p:sp>
      </p:grpSp>
      <p:sp>
        <p:nvSpPr>
          <p:cNvPr id="19" name="Rounded Rectangle 18"/>
          <p:cNvSpPr/>
          <p:nvPr/>
        </p:nvSpPr>
        <p:spPr>
          <a:xfrm>
            <a:off x="124923" y="3766334"/>
            <a:ext cx="655838" cy="242914"/>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OLT</a:t>
            </a:r>
          </a:p>
        </p:txBody>
      </p:sp>
      <p:sp>
        <p:nvSpPr>
          <p:cNvPr id="20" name="Rounded Rectangle 19"/>
          <p:cNvSpPr/>
          <p:nvPr/>
        </p:nvSpPr>
        <p:spPr>
          <a:xfrm>
            <a:off x="124922" y="4049494"/>
            <a:ext cx="655838" cy="242914"/>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OLT</a:t>
            </a:r>
          </a:p>
        </p:txBody>
      </p:sp>
      <p:sp>
        <p:nvSpPr>
          <p:cNvPr id="22" name="Rounded Rectangle 21"/>
          <p:cNvSpPr/>
          <p:nvPr/>
        </p:nvSpPr>
        <p:spPr>
          <a:xfrm>
            <a:off x="135332" y="4323976"/>
            <a:ext cx="655838" cy="242914"/>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OLT</a:t>
            </a:r>
          </a:p>
        </p:txBody>
      </p:sp>
      <p:sp>
        <p:nvSpPr>
          <p:cNvPr id="23" name="Left Arrow 22"/>
          <p:cNvSpPr/>
          <p:nvPr/>
        </p:nvSpPr>
        <p:spPr>
          <a:xfrm>
            <a:off x="176979" y="4664251"/>
            <a:ext cx="437225" cy="216889"/>
          </a:xfrm>
          <a:prstGeom prst="leftArrow">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sz="1400" kern="0">
              <a:solidFill>
                <a:srgbClr val="FFFFFF"/>
              </a:solidFill>
              <a:latin typeface="Arial"/>
              <a:sym typeface="Arial"/>
            </a:endParaRPr>
          </a:p>
        </p:txBody>
      </p:sp>
      <p:cxnSp>
        <p:nvCxnSpPr>
          <p:cNvPr id="32" name="Straight Connector 31"/>
          <p:cNvCxnSpPr/>
          <p:nvPr/>
        </p:nvCxnSpPr>
        <p:spPr>
          <a:xfrm flipH="1" flipV="1">
            <a:off x="6641664" y="3536681"/>
            <a:ext cx="1089314" cy="1023949"/>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72872" y="4859448"/>
            <a:ext cx="1108446" cy="461665"/>
          </a:xfrm>
          <a:prstGeom prst="rect">
            <a:avLst/>
          </a:prstGeom>
          <a:noFill/>
        </p:spPr>
        <p:txBody>
          <a:bodyPr wrap="none" rtlCol="0">
            <a:spAutoFit/>
          </a:bodyPr>
          <a:lstStyle/>
          <a:p>
            <a:pPr defTabSz="914400"/>
            <a:r>
              <a:rPr lang="en-US" sz="1200" kern="0">
                <a:solidFill>
                  <a:srgbClr val="000000"/>
                </a:solidFill>
                <a:latin typeface="Arial"/>
                <a:ea typeface="Arial"/>
                <a:cs typeface="Arial"/>
                <a:sym typeface="Arial"/>
              </a:rPr>
              <a:t>To residential</a:t>
            </a:r>
          </a:p>
          <a:p>
            <a:pPr defTabSz="914400"/>
            <a:r>
              <a:rPr lang="en-US" sz="1200" kern="0">
                <a:solidFill>
                  <a:srgbClr val="000000"/>
                </a:solidFill>
                <a:latin typeface="Arial"/>
                <a:ea typeface="Arial"/>
                <a:cs typeface="Arial"/>
                <a:sym typeface="Arial"/>
              </a:rPr>
              <a:t>subscribers</a:t>
            </a:r>
          </a:p>
        </p:txBody>
      </p:sp>
      <p:cxnSp>
        <p:nvCxnSpPr>
          <p:cNvPr id="33" name="Straight Connector 32"/>
          <p:cNvCxnSpPr/>
          <p:nvPr/>
        </p:nvCxnSpPr>
        <p:spPr>
          <a:xfrm flipH="1" flipV="1">
            <a:off x="6597997" y="3552456"/>
            <a:ext cx="1132987" cy="1291330"/>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a:endCxn id="22" idx="3"/>
          </p:cNvCxnSpPr>
          <p:nvPr/>
        </p:nvCxnSpPr>
        <p:spPr>
          <a:xfrm flipH="1">
            <a:off x="791192" y="3536687"/>
            <a:ext cx="562147" cy="908757"/>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20" idx="3"/>
          </p:cNvCxnSpPr>
          <p:nvPr/>
        </p:nvCxnSpPr>
        <p:spPr>
          <a:xfrm flipH="1">
            <a:off x="780782" y="3536679"/>
            <a:ext cx="572557" cy="634273"/>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a:endCxn id="19" idx="3"/>
          </p:cNvCxnSpPr>
          <p:nvPr/>
        </p:nvCxnSpPr>
        <p:spPr>
          <a:xfrm flipH="1">
            <a:off x="780761" y="3536677"/>
            <a:ext cx="572556" cy="351114"/>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47" name="Rounded Rectangle 46"/>
          <p:cNvSpPr/>
          <p:nvPr/>
        </p:nvSpPr>
        <p:spPr>
          <a:xfrm>
            <a:off x="2944465" y="5024978"/>
            <a:ext cx="468456" cy="215202"/>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000" kern="0">
                <a:solidFill>
                  <a:srgbClr val="FFFFFF"/>
                </a:solidFill>
                <a:latin typeface="Arial"/>
                <a:sym typeface="Arial"/>
              </a:rPr>
              <a:t>VM</a:t>
            </a:r>
          </a:p>
        </p:txBody>
      </p:sp>
      <p:sp>
        <p:nvSpPr>
          <p:cNvPr id="48" name="Rounded Rectangle 47"/>
          <p:cNvSpPr/>
          <p:nvPr/>
        </p:nvSpPr>
        <p:spPr>
          <a:xfrm>
            <a:off x="1176488" y="5020353"/>
            <a:ext cx="468456" cy="215202"/>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000" kern="0">
                <a:solidFill>
                  <a:srgbClr val="FFFFFF"/>
                </a:solidFill>
                <a:latin typeface="Arial"/>
                <a:sym typeface="Arial"/>
              </a:rPr>
              <a:t>VM</a:t>
            </a:r>
          </a:p>
        </p:txBody>
      </p:sp>
      <p:sp>
        <p:nvSpPr>
          <p:cNvPr id="68" name="TextBox 67"/>
          <p:cNvSpPr txBox="1"/>
          <p:nvPr/>
        </p:nvSpPr>
        <p:spPr>
          <a:xfrm>
            <a:off x="514820" y="22518"/>
            <a:ext cx="8027703" cy="584776"/>
          </a:xfrm>
          <a:prstGeom prst="rect">
            <a:avLst/>
          </a:prstGeom>
          <a:noFill/>
        </p:spPr>
        <p:txBody>
          <a:bodyPr wrap="square" rtlCol="0">
            <a:spAutoFit/>
          </a:bodyPr>
          <a:lstStyle/>
          <a:p>
            <a:pPr algn="ctr" defTabSz="914400"/>
            <a:r>
              <a:rPr lang="en-US" sz="3200" b="1" kern="0" dirty="0">
                <a:solidFill>
                  <a:srgbClr val="FFFFFF"/>
                </a:solidFill>
                <a:latin typeface="Arial"/>
                <a:ea typeface="Arial"/>
                <a:cs typeface="Arial"/>
                <a:sym typeface="Arial"/>
              </a:rPr>
              <a:t>Trellis vRouter</a:t>
            </a:r>
            <a:endParaRPr lang="en-US" sz="3200" b="1" kern="0" dirty="0">
              <a:solidFill>
                <a:srgbClr val="FFFFFF"/>
              </a:solidFill>
              <a:latin typeface="Calibri"/>
              <a:ea typeface="Arial"/>
              <a:cs typeface="Arial"/>
              <a:sym typeface="Arial"/>
            </a:endParaRPr>
          </a:p>
        </p:txBody>
      </p:sp>
      <p:sp>
        <p:nvSpPr>
          <p:cNvPr id="36" name="Rounded Rectangle 35"/>
          <p:cNvSpPr/>
          <p:nvPr/>
        </p:nvSpPr>
        <p:spPr>
          <a:xfrm>
            <a:off x="3639736" y="1367026"/>
            <a:ext cx="1887131" cy="310690"/>
          </a:xfrm>
          <a:prstGeom prst="roundRect">
            <a:avLst/>
          </a:prstGeom>
          <a:solidFill>
            <a:srgbClr val="E6E0EC"/>
          </a:solidFill>
        </p:spPr>
        <p:style>
          <a:lnRef idx="2">
            <a:schemeClr val="accent4"/>
          </a:lnRef>
          <a:fillRef idx="1">
            <a:schemeClr val="lt1"/>
          </a:fillRef>
          <a:effectRef idx="0">
            <a:schemeClr val="accent4"/>
          </a:effectRef>
          <a:fontRef idx="minor">
            <a:schemeClr val="dk1"/>
          </a:fontRef>
        </p:style>
        <p:txBody>
          <a:bodyPr rtlCol="0" anchor="ctr"/>
          <a:lstStyle/>
          <a:p>
            <a:pPr algn="ctr" defTabSz="914400"/>
            <a:r>
              <a:rPr lang="en-US" sz="1400" b="1" kern="0" dirty="0">
                <a:solidFill>
                  <a:srgbClr val="000000"/>
                </a:solidFill>
                <a:latin typeface="Arial"/>
                <a:sym typeface="Arial"/>
              </a:rPr>
              <a:t>Underlay Control</a:t>
            </a:r>
          </a:p>
        </p:txBody>
      </p:sp>
      <p:sp>
        <p:nvSpPr>
          <p:cNvPr id="45" name="TextBox 44"/>
          <p:cNvSpPr txBox="1"/>
          <p:nvPr/>
        </p:nvSpPr>
        <p:spPr>
          <a:xfrm>
            <a:off x="7410747" y="3605438"/>
            <a:ext cx="673482" cy="523220"/>
          </a:xfrm>
          <a:prstGeom prst="rect">
            <a:avLst/>
          </a:prstGeom>
          <a:noFill/>
        </p:spPr>
        <p:txBody>
          <a:bodyPr wrap="none" rtlCol="0">
            <a:spAutoFit/>
          </a:bodyPr>
          <a:lstStyle/>
          <a:p>
            <a:pPr defTabSz="914400"/>
            <a:r>
              <a:rPr lang="en-US" sz="1400" kern="0">
                <a:solidFill>
                  <a:srgbClr val="000000"/>
                </a:solidFill>
                <a:latin typeface="Arial"/>
                <a:ea typeface="Arial"/>
                <a:cs typeface="Arial"/>
                <a:sym typeface="Arial"/>
              </a:rPr>
              <a:t>OSPF</a:t>
            </a:r>
          </a:p>
          <a:p>
            <a:pPr defTabSz="914400"/>
            <a:r>
              <a:rPr lang="en-US" sz="1400" kern="0">
                <a:solidFill>
                  <a:srgbClr val="000000"/>
                </a:solidFill>
                <a:latin typeface="Arial"/>
                <a:ea typeface="Arial"/>
                <a:cs typeface="Arial"/>
                <a:sym typeface="Arial"/>
              </a:rPr>
              <a:t>I-BGP</a:t>
            </a:r>
          </a:p>
        </p:txBody>
      </p:sp>
      <p:sp>
        <p:nvSpPr>
          <p:cNvPr id="43" name="Rounded Rectangle 42"/>
          <p:cNvSpPr/>
          <p:nvPr/>
        </p:nvSpPr>
        <p:spPr>
          <a:xfrm>
            <a:off x="5783226" y="1371998"/>
            <a:ext cx="1750249" cy="305718"/>
          </a:xfrm>
          <a:prstGeom prst="roundRect">
            <a:avLst/>
          </a:prstGeom>
          <a:solidFill>
            <a:srgbClr val="E6E0EC"/>
          </a:solidFill>
        </p:spPr>
        <p:style>
          <a:lnRef idx="2">
            <a:schemeClr val="accent1"/>
          </a:lnRef>
          <a:fillRef idx="1">
            <a:schemeClr val="lt1"/>
          </a:fillRef>
          <a:effectRef idx="0">
            <a:schemeClr val="accent1"/>
          </a:effectRef>
          <a:fontRef idx="minor">
            <a:schemeClr val="dk1"/>
          </a:fontRef>
        </p:style>
        <p:txBody>
          <a:bodyPr rtlCol="0" anchor="ctr"/>
          <a:lstStyle/>
          <a:p>
            <a:pPr algn="ctr" defTabSz="914400"/>
            <a:r>
              <a:rPr lang="en-US" sz="1400" b="1" kern="0" dirty="0" err="1" smtClean="0">
                <a:solidFill>
                  <a:srgbClr val="000000"/>
                </a:solidFill>
                <a:latin typeface="Arial"/>
                <a:sym typeface="Arial"/>
              </a:rPr>
              <a:t>vRouter</a:t>
            </a:r>
            <a:endParaRPr lang="en-US" sz="1400" b="1" kern="0" dirty="0">
              <a:solidFill>
                <a:srgbClr val="000000"/>
              </a:solidFill>
              <a:latin typeface="Arial"/>
              <a:sym typeface="Arial"/>
            </a:endParaRPr>
          </a:p>
        </p:txBody>
      </p:sp>
      <p:sp>
        <p:nvSpPr>
          <p:cNvPr id="54" name="Rounded Rectangle 53"/>
          <p:cNvSpPr/>
          <p:nvPr/>
        </p:nvSpPr>
        <p:spPr>
          <a:xfrm>
            <a:off x="7730976" y="1782453"/>
            <a:ext cx="1290166" cy="51483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14400"/>
            <a:r>
              <a:rPr lang="en-US" sz="1400" b="1" kern="0" dirty="0" err="1">
                <a:solidFill>
                  <a:srgbClr val="000000"/>
                </a:solidFill>
                <a:latin typeface="Arial"/>
                <a:sym typeface="Arial"/>
              </a:rPr>
              <a:t>Quagga</a:t>
            </a:r>
            <a:endParaRPr lang="en-US" sz="1400" b="1" kern="0" dirty="0">
              <a:solidFill>
                <a:srgbClr val="000000"/>
              </a:solidFill>
              <a:latin typeface="Arial"/>
              <a:sym typeface="Arial"/>
            </a:endParaRPr>
          </a:p>
          <a:p>
            <a:pPr algn="ctr" defTabSz="914400"/>
            <a:r>
              <a:rPr lang="en-US" sz="1400" b="1" kern="0" dirty="0">
                <a:solidFill>
                  <a:srgbClr val="000000"/>
                </a:solidFill>
                <a:latin typeface="Arial"/>
                <a:sym typeface="Arial"/>
              </a:rPr>
              <a:t>(or other)</a:t>
            </a:r>
          </a:p>
        </p:txBody>
      </p:sp>
      <p:sp>
        <p:nvSpPr>
          <p:cNvPr id="39" name="Rounded Rectangle 38"/>
          <p:cNvSpPr/>
          <p:nvPr/>
        </p:nvSpPr>
        <p:spPr>
          <a:xfrm>
            <a:off x="7730999" y="4429684"/>
            <a:ext cx="811525" cy="242914"/>
          </a:xfrm>
          <a:prstGeom prst="roundRect">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dirty="0">
                <a:solidFill>
                  <a:srgbClr val="FFFFFF"/>
                </a:solidFill>
                <a:latin typeface="Arial"/>
                <a:sym typeface="Arial"/>
              </a:rPr>
              <a:t>Router</a:t>
            </a:r>
          </a:p>
        </p:txBody>
      </p:sp>
      <p:sp>
        <p:nvSpPr>
          <p:cNvPr id="41" name="Rounded Rectangle 40"/>
          <p:cNvSpPr/>
          <p:nvPr/>
        </p:nvSpPr>
        <p:spPr>
          <a:xfrm>
            <a:off x="7730998" y="4712837"/>
            <a:ext cx="811525" cy="242914"/>
          </a:xfrm>
          <a:prstGeom prst="roundRect">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Router</a:t>
            </a:r>
          </a:p>
        </p:txBody>
      </p:sp>
      <p:sp>
        <p:nvSpPr>
          <p:cNvPr id="42" name="TextBox 41"/>
          <p:cNvSpPr txBox="1"/>
          <p:nvPr/>
        </p:nvSpPr>
        <p:spPr>
          <a:xfrm>
            <a:off x="7525287" y="5050738"/>
            <a:ext cx="1287657" cy="461665"/>
          </a:xfrm>
          <a:prstGeom prst="rect">
            <a:avLst/>
          </a:prstGeom>
          <a:noFill/>
        </p:spPr>
        <p:txBody>
          <a:bodyPr wrap="none" rtlCol="0">
            <a:spAutoFit/>
          </a:bodyPr>
          <a:lstStyle/>
          <a:p>
            <a:pPr algn="ctr" defTabSz="914400"/>
            <a:r>
              <a:rPr lang="en-US" sz="1200" kern="0" dirty="0" smtClean="0">
                <a:solidFill>
                  <a:srgbClr val="000000"/>
                </a:solidFill>
                <a:latin typeface="Arial"/>
                <a:ea typeface="Arial"/>
                <a:cs typeface="Arial"/>
                <a:sym typeface="Arial"/>
              </a:rPr>
              <a:t>To Upstream</a:t>
            </a:r>
            <a:endParaRPr lang="en-US" sz="1200" kern="0" dirty="0">
              <a:solidFill>
                <a:srgbClr val="000000"/>
              </a:solidFill>
              <a:latin typeface="Arial"/>
              <a:ea typeface="Arial"/>
              <a:cs typeface="Arial"/>
              <a:sym typeface="Arial"/>
            </a:endParaRPr>
          </a:p>
          <a:p>
            <a:pPr algn="ctr" defTabSz="914400"/>
            <a:r>
              <a:rPr lang="en-US" sz="1200" kern="0" dirty="0" smtClean="0">
                <a:solidFill>
                  <a:srgbClr val="000000"/>
                </a:solidFill>
                <a:latin typeface="Arial"/>
                <a:ea typeface="Arial"/>
                <a:cs typeface="Arial"/>
                <a:sym typeface="Arial"/>
              </a:rPr>
              <a:t>(Metro) Network</a:t>
            </a:r>
            <a:endParaRPr lang="en-US" sz="1200" kern="0" dirty="0">
              <a:solidFill>
                <a:srgbClr val="000000"/>
              </a:solidFill>
              <a:latin typeface="Arial"/>
              <a:ea typeface="Arial"/>
              <a:cs typeface="Arial"/>
              <a:sym typeface="Arial"/>
            </a:endParaRPr>
          </a:p>
        </p:txBody>
      </p:sp>
      <p:sp>
        <p:nvSpPr>
          <p:cNvPr id="50" name="Rounded Rectangle 49"/>
          <p:cNvSpPr/>
          <p:nvPr/>
        </p:nvSpPr>
        <p:spPr>
          <a:xfrm>
            <a:off x="1062095" y="1732047"/>
            <a:ext cx="6471370" cy="387583"/>
          </a:xfrm>
          <a:prstGeom prst="roundRect">
            <a:avLst/>
          </a:prstGeom>
          <a:solidFill>
            <a:schemeClr val="accent3">
              <a:lumMod val="20000"/>
              <a:lumOff val="80000"/>
            </a:schemeClr>
          </a:solidFill>
          <a:ln>
            <a:solidFill>
              <a:srgbClr val="7F7F7F"/>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914400"/>
            <a:r>
              <a:rPr lang="en-US" sz="2000" b="1" kern="0" dirty="0" smtClean="0">
                <a:solidFill>
                  <a:srgbClr val="000000"/>
                </a:solidFill>
                <a:latin typeface="Calibri"/>
                <a:sym typeface="Arial"/>
              </a:rPr>
              <a:t>ONOS</a:t>
            </a:r>
            <a:endParaRPr lang="en-US" sz="2000" b="1" kern="0" dirty="0">
              <a:solidFill>
                <a:srgbClr val="000000"/>
              </a:solidFill>
              <a:latin typeface="Calibri"/>
              <a:sym typeface="Arial"/>
            </a:endParaRPr>
          </a:p>
        </p:txBody>
      </p:sp>
      <p:sp>
        <p:nvSpPr>
          <p:cNvPr id="51" name="Rounded Rectangle 50"/>
          <p:cNvSpPr/>
          <p:nvPr/>
        </p:nvSpPr>
        <p:spPr>
          <a:xfrm>
            <a:off x="1015790" y="883763"/>
            <a:ext cx="6519648" cy="375382"/>
          </a:xfrm>
          <a:prstGeom prst="roundRect">
            <a:avLst/>
          </a:prstGeom>
          <a:solidFill>
            <a:schemeClr val="accent5">
              <a:lumMod val="20000"/>
              <a:lumOff val="80000"/>
            </a:schemeClr>
          </a:solidFill>
          <a:ln>
            <a:solidFill>
              <a:srgbClr val="7F7F7F"/>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914400"/>
            <a:r>
              <a:rPr lang="en-US" sz="2000" b="1" kern="0" dirty="0" smtClean="0">
                <a:solidFill>
                  <a:srgbClr val="000000"/>
                </a:solidFill>
                <a:latin typeface="Calibri"/>
                <a:sym typeface="Arial"/>
              </a:rPr>
              <a:t>XOS </a:t>
            </a:r>
            <a:endParaRPr lang="en-US" sz="2000" b="1" kern="0" dirty="0">
              <a:solidFill>
                <a:srgbClr val="000000"/>
              </a:solidFill>
              <a:latin typeface="Calibri"/>
              <a:sym typeface="Arial"/>
            </a:endParaRPr>
          </a:p>
        </p:txBody>
      </p:sp>
      <p:sp>
        <p:nvSpPr>
          <p:cNvPr id="60" name="Freeform 59"/>
          <p:cNvSpPr/>
          <p:nvPr/>
        </p:nvSpPr>
        <p:spPr>
          <a:xfrm>
            <a:off x="6500471" y="2119619"/>
            <a:ext cx="1230511" cy="2552706"/>
          </a:xfrm>
          <a:custGeom>
            <a:avLst/>
            <a:gdLst>
              <a:gd name="connsiteX0" fmla="*/ 1302270 w 1302270"/>
              <a:gd name="connsiteY0" fmla="*/ 0 h 3615987"/>
              <a:gd name="connsiteX1" fmla="*/ 333654 w 1302270"/>
              <a:gd name="connsiteY1" fmla="*/ 1355995 h 3615987"/>
              <a:gd name="connsiteX2" fmla="*/ 20 w 1302270"/>
              <a:gd name="connsiteY2" fmla="*/ 2120088 h 3615987"/>
              <a:gd name="connsiteX3" fmla="*/ 344416 w 1302270"/>
              <a:gd name="connsiteY3" fmla="*/ 2701229 h 3615987"/>
              <a:gd name="connsiteX4" fmla="*/ 1237695 w 1302270"/>
              <a:gd name="connsiteY4" fmla="*/ 3615987 h 3615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2270" h="3615987">
                <a:moveTo>
                  <a:pt x="1302270" y="0"/>
                </a:moveTo>
                <a:cubicBezTo>
                  <a:pt x="926483" y="501323"/>
                  <a:pt x="550696" y="1002647"/>
                  <a:pt x="333654" y="1355995"/>
                </a:cubicBezTo>
                <a:cubicBezTo>
                  <a:pt x="116612" y="1709343"/>
                  <a:pt x="-1774" y="1895882"/>
                  <a:pt x="20" y="2120088"/>
                </a:cubicBezTo>
                <a:cubicBezTo>
                  <a:pt x="1814" y="2344294"/>
                  <a:pt x="138137" y="2451913"/>
                  <a:pt x="344416" y="2701229"/>
                </a:cubicBezTo>
                <a:cubicBezTo>
                  <a:pt x="550695" y="2950545"/>
                  <a:pt x="1237695" y="3615987"/>
                  <a:pt x="1237695" y="3615987"/>
                </a:cubicBezTo>
              </a:path>
            </a:pathLst>
          </a:custGeom>
          <a:ln>
            <a:solidFill>
              <a:srgbClr val="FF0000"/>
            </a:solidFill>
            <a:prstDash val="dot"/>
          </a:ln>
        </p:spPr>
        <p:style>
          <a:lnRef idx="2">
            <a:schemeClr val="accent1"/>
          </a:lnRef>
          <a:fillRef idx="0">
            <a:schemeClr val="accent1"/>
          </a:fillRef>
          <a:effectRef idx="1">
            <a:schemeClr val="accent1"/>
          </a:effectRef>
          <a:fontRef idx="minor">
            <a:schemeClr val="tx1"/>
          </a:fontRef>
        </p:style>
        <p:txBody>
          <a:bodyPr rtlCol="0" anchor="ctr"/>
          <a:lstStyle/>
          <a:p>
            <a:pPr algn="ctr" defTabSz="914400"/>
            <a:endParaRPr lang="en-US" sz="1400" kern="0">
              <a:solidFill>
                <a:srgbClr val="000000"/>
              </a:solidFill>
              <a:latin typeface="Arial"/>
              <a:sym typeface="Arial"/>
            </a:endParaRPr>
          </a:p>
        </p:txBody>
      </p:sp>
      <p:sp>
        <p:nvSpPr>
          <p:cNvPr id="53" name="Rounded Rectangle 52"/>
          <p:cNvSpPr/>
          <p:nvPr/>
        </p:nvSpPr>
        <p:spPr>
          <a:xfrm>
            <a:off x="1095246" y="1360981"/>
            <a:ext cx="2319450" cy="324786"/>
          </a:xfrm>
          <a:prstGeom prst="roundRect">
            <a:avLst/>
          </a:prstGeom>
          <a:solidFill>
            <a:srgbClr val="8B81D2">
              <a:lumMod val="20000"/>
              <a:lumOff val="80000"/>
            </a:srgbClr>
          </a:solidFill>
          <a:ln w="25400" cap="flat" cmpd="sng" algn="ctr">
            <a:solidFill>
              <a:srgbClr val="8B81D2"/>
            </a:solidFill>
            <a:prstDash val="solid"/>
          </a:ln>
          <a:effectLst/>
        </p:spPr>
        <p:txBody>
          <a:bodyPr rtlCol="0" anchor="ctr"/>
          <a:lstStyle/>
          <a:p>
            <a:pPr algn="ctr" defTabSz="914400">
              <a:defRPr/>
            </a:pPr>
            <a:r>
              <a:rPr lang="en-US" sz="1400" b="1" kern="0" dirty="0">
                <a:solidFill>
                  <a:srgbClr val="000000"/>
                </a:solidFill>
                <a:latin typeface="Arial"/>
                <a:ea typeface="Arial"/>
                <a:cs typeface="Arial"/>
                <a:sym typeface="Arial"/>
              </a:rPr>
              <a:t>Overlay Control</a:t>
            </a:r>
          </a:p>
        </p:txBody>
      </p:sp>
      <p:cxnSp>
        <p:nvCxnSpPr>
          <p:cNvPr id="6" name="Straight Arrow Connector 5"/>
          <p:cNvCxnSpPr>
            <a:stCxn id="54" idx="0"/>
            <a:endCxn id="43" idx="3"/>
          </p:cNvCxnSpPr>
          <p:nvPr/>
        </p:nvCxnSpPr>
        <p:spPr>
          <a:xfrm flipH="1" flipV="1">
            <a:off x="7533465" y="1524868"/>
            <a:ext cx="842594" cy="257597"/>
          </a:xfrm>
          <a:prstGeom prst="straightConnector1">
            <a:avLst/>
          </a:prstGeom>
          <a:ln>
            <a:solidFill>
              <a:srgbClr val="FF0000"/>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63" name="Oval 62"/>
          <p:cNvSpPr/>
          <p:nvPr/>
        </p:nvSpPr>
        <p:spPr>
          <a:xfrm>
            <a:off x="1107252" y="4736195"/>
            <a:ext cx="559795" cy="189721"/>
          </a:xfrm>
          <a:prstGeom prst="ellipse">
            <a:avLst/>
          </a:prstGeom>
          <a:solidFill>
            <a:srgbClr val="E0E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800" b="1" kern="0">
                <a:solidFill>
                  <a:srgbClr val="000000"/>
                </a:solidFill>
                <a:latin typeface="Arial"/>
                <a:sym typeface="Arial"/>
              </a:rPr>
              <a:t>OVS</a:t>
            </a:r>
          </a:p>
        </p:txBody>
      </p:sp>
      <p:sp>
        <p:nvSpPr>
          <p:cNvPr id="64" name="Oval 63"/>
          <p:cNvSpPr/>
          <p:nvPr/>
        </p:nvSpPr>
        <p:spPr>
          <a:xfrm>
            <a:off x="2872086" y="4764595"/>
            <a:ext cx="559795" cy="189721"/>
          </a:xfrm>
          <a:prstGeom prst="ellipse">
            <a:avLst/>
          </a:prstGeom>
          <a:solidFill>
            <a:srgbClr val="E0E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800" b="1" kern="0">
                <a:solidFill>
                  <a:srgbClr val="000000"/>
                </a:solidFill>
                <a:latin typeface="Arial"/>
                <a:sym typeface="Arial"/>
              </a:rPr>
              <a:t>OVS</a:t>
            </a:r>
          </a:p>
        </p:txBody>
      </p:sp>
      <p:sp>
        <p:nvSpPr>
          <p:cNvPr id="65" name="Rounded Rectangle 64"/>
          <p:cNvSpPr/>
          <p:nvPr/>
        </p:nvSpPr>
        <p:spPr>
          <a:xfrm>
            <a:off x="4700409" y="5024978"/>
            <a:ext cx="468456" cy="215202"/>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000" kern="0">
                <a:solidFill>
                  <a:srgbClr val="FFFFFF"/>
                </a:solidFill>
                <a:latin typeface="Arial"/>
                <a:sym typeface="Arial"/>
              </a:rPr>
              <a:t>VNF</a:t>
            </a:r>
          </a:p>
        </p:txBody>
      </p:sp>
      <p:sp>
        <p:nvSpPr>
          <p:cNvPr id="66" name="Rounded Rectangle 65"/>
          <p:cNvSpPr/>
          <p:nvPr/>
        </p:nvSpPr>
        <p:spPr>
          <a:xfrm>
            <a:off x="6388480" y="5044377"/>
            <a:ext cx="468456" cy="215202"/>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000" kern="0">
                <a:solidFill>
                  <a:srgbClr val="FFFFFF"/>
                </a:solidFill>
                <a:latin typeface="Arial"/>
                <a:sym typeface="Arial"/>
              </a:rPr>
              <a:t>VNF</a:t>
            </a:r>
          </a:p>
        </p:txBody>
      </p:sp>
      <p:sp>
        <p:nvSpPr>
          <p:cNvPr id="67" name="Oval 66"/>
          <p:cNvSpPr/>
          <p:nvPr/>
        </p:nvSpPr>
        <p:spPr>
          <a:xfrm>
            <a:off x="4628026" y="4796734"/>
            <a:ext cx="559795" cy="189721"/>
          </a:xfrm>
          <a:prstGeom prst="ellipse">
            <a:avLst/>
          </a:prstGeom>
          <a:solidFill>
            <a:srgbClr val="E0E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800" b="1" kern="0">
                <a:solidFill>
                  <a:srgbClr val="000000"/>
                </a:solidFill>
                <a:latin typeface="Arial"/>
                <a:sym typeface="Arial"/>
              </a:rPr>
              <a:t>OVS</a:t>
            </a:r>
          </a:p>
        </p:txBody>
      </p:sp>
      <p:sp>
        <p:nvSpPr>
          <p:cNvPr id="69" name="Oval 68"/>
          <p:cNvSpPr/>
          <p:nvPr/>
        </p:nvSpPr>
        <p:spPr>
          <a:xfrm>
            <a:off x="6371360" y="4786288"/>
            <a:ext cx="559795" cy="189721"/>
          </a:xfrm>
          <a:prstGeom prst="ellipse">
            <a:avLst/>
          </a:prstGeom>
          <a:solidFill>
            <a:srgbClr val="E0E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800" b="1" kern="0">
                <a:solidFill>
                  <a:srgbClr val="000000"/>
                </a:solidFill>
                <a:latin typeface="Arial"/>
                <a:sym typeface="Arial"/>
              </a:rPr>
              <a:t>OVS</a:t>
            </a:r>
          </a:p>
        </p:txBody>
      </p:sp>
      <p:sp>
        <p:nvSpPr>
          <p:cNvPr id="28" name="Slide Number Placeholder 27"/>
          <p:cNvSpPr>
            <a:spLocks noGrp="1"/>
          </p:cNvSpPr>
          <p:nvPr>
            <p:ph type="sldNum" sz="quarter" idx="12"/>
          </p:nvPr>
        </p:nvSpPr>
        <p:spPr>
          <a:xfrm>
            <a:off x="7030720" y="5395740"/>
            <a:ext cx="2133600" cy="304271"/>
          </a:xfrm>
        </p:spPr>
        <p:txBody>
          <a:bodyPr/>
          <a:lstStyle/>
          <a:p>
            <a:fld id="{526183F2-CCC9-2144-B50D-6A6C2FC336B8}" type="slidenum">
              <a:rPr lang="en-US" smtClean="0">
                <a:solidFill>
                  <a:prstClr val="black">
                    <a:tint val="75000"/>
                  </a:prstClr>
                </a:solidFill>
                <a:latin typeface="Calibri"/>
              </a:rPr>
              <a:pPr/>
              <a:t>18</a:t>
            </a:fld>
            <a:endParaRPr lang="en-US" dirty="0">
              <a:solidFill>
                <a:prstClr val="black">
                  <a:tint val="75000"/>
                </a:prstClr>
              </a:solidFill>
              <a:latin typeface="Calibri"/>
            </a:endParaRPr>
          </a:p>
        </p:txBody>
      </p:sp>
      <p:sp>
        <p:nvSpPr>
          <p:cNvPr id="61" name="Shape 22"/>
          <p:cNvSpPr/>
          <p:nvPr/>
        </p:nvSpPr>
        <p:spPr>
          <a:xfrm>
            <a:off x="0" y="4"/>
            <a:ext cx="9144000" cy="836214"/>
          </a:xfrm>
          <a:prstGeom prst="rect">
            <a:avLst/>
          </a:prstGeom>
          <a:solidFill>
            <a:srgbClr val="007EC4"/>
          </a:solidFill>
          <a:ln>
            <a:noFill/>
          </a:ln>
        </p:spPr>
        <p:txBody>
          <a:bodyPr lIns="91425" tIns="91425" rIns="91425" bIns="91425" anchor="ctr" anchorCtr="0">
            <a:noAutofit/>
          </a:bodyPr>
          <a:lstStyle/>
          <a:p>
            <a:pPr defTabSz="914400"/>
            <a:endParaRPr sz="1400" kern="0">
              <a:solidFill>
                <a:srgbClr val="000000"/>
              </a:solidFill>
              <a:latin typeface="Arial"/>
              <a:ea typeface="Arial"/>
              <a:cs typeface="Arial"/>
              <a:sym typeface="Arial"/>
            </a:endParaRPr>
          </a:p>
        </p:txBody>
      </p:sp>
      <p:pic>
        <p:nvPicPr>
          <p:cNvPr id="80" name="Shape 26"/>
          <p:cNvPicPr preferRelativeResize="0"/>
          <p:nvPr/>
        </p:nvPicPr>
        <p:blipFill>
          <a:blip r:embed="rId2">
            <a:alphaModFix/>
          </a:blip>
          <a:stretch>
            <a:fillRect/>
          </a:stretch>
        </p:blipFill>
        <p:spPr>
          <a:xfrm>
            <a:off x="8472467" y="122588"/>
            <a:ext cx="548699" cy="609666"/>
          </a:xfrm>
          <a:prstGeom prst="rect">
            <a:avLst/>
          </a:prstGeom>
          <a:noFill/>
          <a:ln>
            <a:noFill/>
          </a:ln>
        </p:spPr>
      </p:pic>
      <p:sp>
        <p:nvSpPr>
          <p:cNvPr id="81" name="Title 1"/>
          <p:cNvSpPr txBox="1">
            <a:spLocks/>
          </p:cNvSpPr>
          <p:nvPr/>
        </p:nvSpPr>
        <p:spPr>
          <a:xfrm>
            <a:off x="311713" y="97295"/>
            <a:ext cx="8520599" cy="636332"/>
          </a:xfrm>
          <a:prstGeom prst="rect">
            <a:avLst/>
          </a:prstGeom>
        </p:spPr>
        <p:txBody>
          <a:bodyPr vert="horz" anchor="ctr"/>
          <a:lstStyle>
            <a:defPPr marR="0" algn="l" rtl="0">
              <a:lnSpc>
                <a:spcPct val="100000"/>
              </a:lnSpc>
              <a:spcBef>
                <a:spcPts val="0"/>
              </a:spcBef>
              <a:spcAft>
                <a:spcPts val="0"/>
              </a:spcAft>
            </a:defPPr>
            <a:lvl1pPr marR="0" algn="l" rtl="0">
              <a:lnSpc>
                <a:spcPct val="100000"/>
              </a:lnSpc>
              <a:spcBef>
                <a:spcPts val="0"/>
              </a:spcBef>
              <a:spcAft>
                <a:spcPts val="0"/>
              </a:spcAft>
              <a:buNone/>
              <a:defRPr sz="3200" b="0" i="0" u="none" strike="noStrike" cap="none" baseline="0">
                <a:solidFill>
                  <a:schemeClr val="bg1"/>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defTabSz="914400"/>
            <a:r>
              <a:rPr lang="en-US" b="1" kern="0" dirty="0" err="1" smtClean="0">
                <a:solidFill>
                  <a:srgbClr val="FFFFFF"/>
                </a:solidFill>
                <a:latin typeface="Calibri (Heading)"/>
                <a:cs typeface="Calibri (Heading)"/>
              </a:rPr>
              <a:t>CORD vRouter</a:t>
            </a:r>
            <a:r>
              <a:rPr lang="en-US" b="1" kern="0" dirty="0" smtClean="0">
                <a:solidFill>
                  <a:srgbClr val="FFFFFF"/>
                </a:solidFill>
                <a:latin typeface="Calibri (Heading)"/>
                <a:cs typeface="Calibri (Heading)"/>
              </a:rPr>
              <a:t> Operation</a:t>
            </a:r>
            <a:endParaRPr lang="en-US" b="1" kern="0" dirty="0">
              <a:solidFill>
                <a:srgbClr val="FFFFFF"/>
              </a:solidFill>
              <a:latin typeface="Calibri (Heading)"/>
              <a:cs typeface="Calibri (Heading)"/>
            </a:endParaRPr>
          </a:p>
        </p:txBody>
      </p:sp>
      <p:cxnSp>
        <p:nvCxnSpPr>
          <p:cNvPr id="52" name="Straight Arrow Connector 51"/>
          <p:cNvCxnSpPr/>
          <p:nvPr/>
        </p:nvCxnSpPr>
        <p:spPr>
          <a:xfrm>
            <a:off x="5069641" y="1677268"/>
            <a:ext cx="1209457" cy="1648922"/>
          </a:xfrm>
          <a:prstGeom prst="straightConnector1">
            <a:avLst/>
          </a:prstGeom>
          <a:ln>
            <a:solidFill>
              <a:srgbClr val="FF0000"/>
            </a:solidFill>
            <a:prstDash val="dot"/>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23283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500"/>
                                        <p:tgtEl>
                                          <p:spTgt spid="6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hape 22"/>
          <p:cNvSpPr/>
          <p:nvPr/>
        </p:nvSpPr>
        <p:spPr>
          <a:xfrm>
            <a:off x="0" y="1"/>
            <a:ext cx="9144000" cy="509829"/>
          </a:xfrm>
          <a:prstGeom prst="rect">
            <a:avLst/>
          </a:prstGeom>
          <a:solidFill>
            <a:srgbClr val="007EC4"/>
          </a:solidFill>
          <a:ln>
            <a:noFill/>
          </a:ln>
        </p:spPr>
        <p:txBody>
          <a:bodyPr lIns="91425" tIns="91425" rIns="91425" bIns="91425" anchor="ctr" anchorCtr="0">
            <a:noAutofit/>
          </a:bodyPr>
          <a:lstStyle/>
          <a:p>
            <a:pPr defTabSz="914400"/>
            <a:endParaRPr sz="3200" kern="0">
              <a:solidFill>
                <a:srgbClr val="FFFFFF"/>
              </a:solidFill>
              <a:latin typeface="Arial"/>
              <a:ea typeface="Arial"/>
              <a:cs typeface="Arial"/>
              <a:sym typeface="Arial"/>
            </a:endParaRPr>
          </a:p>
        </p:txBody>
      </p:sp>
      <p:pic>
        <p:nvPicPr>
          <p:cNvPr id="49" name="Shape 26"/>
          <p:cNvPicPr preferRelativeResize="0"/>
          <p:nvPr/>
        </p:nvPicPr>
        <p:blipFill>
          <a:blip r:embed="rId2">
            <a:alphaModFix/>
          </a:blip>
          <a:stretch>
            <a:fillRect/>
          </a:stretch>
        </p:blipFill>
        <p:spPr>
          <a:xfrm>
            <a:off x="8472465" y="-16992"/>
            <a:ext cx="548699" cy="507402"/>
          </a:xfrm>
          <a:prstGeom prst="rect">
            <a:avLst/>
          </a:prstGeom>
          <a:noFill/>
          <a:ln>
            <a:noFill/>
          </a:ln>
        </p:spPr>
      </p:pic>
      <p:grpSp>
        <p:nvGrpSpPr>
          <p:cNvPr id="29" name="Group 28"/>
          <p:cNvGrpSpPr/>
          <p:nvPr/>
        </p:nvGrpSpPr>
        <p:grpSpPr>
          <a:xfrm>
            <a:off x="0" y="1145878"/>
            <a:ext cx="9144000" cy="4401262"/>
            <a:chOff x="0" y="1009293"/>
            <a:chExt cx="9144000" cy="5281515"/>
          </a:xfrm>
        </p:grpSpPr>
        <p:pic>
          <p:nvPicPr>
            <p:cNvPr id="30" name="Shape 43"/>
            <p:cNvPicPr preferRelativeResize="0"/>
            <p:nvPr/>
          </p:nvPicPr>
          <p:blipFill>
            <a:blip r:embed="rId3">
              <a:alphaModFix/>
            </a:blip>
            <a:stretch>
              <a:fillRect/>
            </a:stretch>
          </p:blipFill>
          <p:spPr>
            <a:xfrm>
              <a:off x="0" y="1128593"/>
              <a:ext cx="9144000" cy="5162215"/>
            </a:xfrm>
            <a:prstGeom prst="rect">
              <a:avLst/>
            </a:prstGeom>
            <a:noFill/>
            <a:ln>
              <a:noFill/>
            </a:ln>
          </p:spPr>
        </p:pic>
        <p:sp>
          <p:nvSpPr>
            <p:cNvPr id="31" name="Rounded Rectangle 30"/>
            <p:cNvSpPr/>
            <p:nvPr/>
          </p:nvSpPr>
          <p:spPr>
            <a:xfrm>
              <a:off x="7410747" y="1712683"/>
              <a:ext cx="1721601" cy="3252925"/>
            </a:xfrm>
            <a:prstGeom prst="round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2000" kern="0" dirty="0" smtClean="0">
                  <a:solidFill>
                    <a:srgbClr val="FFFFFF"/>
                  </a:solidFill>
                  <a:latin typeface="Calibri"/>
                  <a:sym typeface="Arial"/>
                </a:rPr>
                <a:t>ONOS Controller Cluster</a:t>
              </a:r>
              <a:endParaRPr lang="en-US" sz="2000" kern="0" dirty="0">
                <a:solidFill>
                  <a:srgbClr val="FFFFFF"/>
                </a:solidFill>
                <a:latin typeface="Calibri"/>
                <a:sym typeface="Arial"/>
              </a:endParaRPr>
            </a:p>
          </p:txBody>
        </p:sp>
        <p:sp>
          <p:nvSpPr>
            <p:cNvPr id="34" name="Rounded Rectangle 33"/>
            <p:cNvSpPr/>
            <p:nvPr/>
          </p:nvSpPr>
          <p:spPr>
            <a:xfrm>
              <a:off x="0" y="1009293"/>
              <a:ext cx="9144000" cy="994660"/>
            </a:xfrm>
            <a:prstGeom prst="round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2000" kern="0" dirty="0" smtClean="0">
                  <a:solidFill>
                    <a:srgbClr val="FFFFFF"/>
                  </a:solidFill>
                  <a:latin typeface="Calibri"/>
                  <a:sym typeface="Arial"/>
                </a:rPr>
                <a:t>ONOS Controller Cluster</a:t>
              </a:r>
              <a:endParaRPr lang="en-US" sz="2000" kern="0" dirty="0">
                <a:solidFill>
                  <a:srgbClr val="FFFFFF"/>
                </a:solidFill>
                <a:latin typeface="Calibri"/>
                <a:sym typeface="Arial"/>
              </a:endParaRPr>
            </a:p>
          </p:txBody>
        </p:sp>
      </p:grpSp>
      <p:sp>
        <p:nvSpPr>
          <p:cNvPr id="19" name="Rounded Rectangle 18"/>
          <p:cNvSpPr/>
          <p:nvPr/>
        </p:nvSpPr>
        <p:spPr>
          <a:xfrm>
            <a:off x="124923" y="3766334"/>
            <a:ext cx="655838" cy="242914"/>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OLT</a:t>
            </a:r>
          </a:p>
        </p:txBody>
      </p:sp>
      <p:sp>
        <p:nvSpPr>
          <p:cNvPr id="20" name="Rounded Rectangle 19"/>
          <p:cNvSpPr/>
          <p:nvPr/>
        </p:nvSpPr>
        <p:spPr>
          <a:xfrm>
            <a:off x="124922" y="4049494"/>
            <a:ext cx="655838" cy="242914"/>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OLT</a:t>
            </a:r>
          </a:p>
        </p:txBody>
      </p:sp>
      <p:sp>
        <p:nvSpPr>
          <p:cNvPr id="22" name="Rounded Rectangle 21"/>
          <p:cNvSpPr/>
          <p:nvPr/>
        </p:nvSpPr>
        <p:spPr>
          <a:xfrm>
            <a:off x="135332" y="4323976"/>
            <a:ext cx="655838" cy="242914"/>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OLT</a:t>
            </a:r>
          </a:p>
        </p:txBody>
      </p:sp>
      <p:sp>
        <p:nvSpPr>
          <p:cNvPr id="23" name="Left Arrow 22"/>
          <p:cNvSpPr/>
          <p:nvPr/>
        </p:nvSpPr>
        <p:spPr>
          <a:xfrm>
            <a:off x="176979" y="4664251"/>
            <a:ext cx="437225" cy="216889"/>
          </a:xfrm>
          <a:prstGeom prst="leftArrow">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sz="1400" kern="0">
              <a:solidFill>
                <a:srgbClr val="FFFFFF"/>
              </a:solidFill>
              <a:latin typeface="Arial"/>
              <a:sym typeface="Arial"/>
            </a:endParaRPr>
          </a:p>
        </p:txBody>
      </p:sp>
      <p:cxnSp>
        <p:nvCxnSpPr>
          <p:cNvPr id="32" name="Straight Connector 31"/>
          <p:cNvCxnSpPr/>
          <p:nvPr/>
        </p:nvCxnSpPr>
        <p:spPr>
          <a:xfrm flipH="1" flipV="1">
            <a:off x="6641664" y="3536681"/>
            <a:ext cx="1089314" cy="1023949"/>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72872" y="4859448"/>
            <a:ext cx="1108446" cy="461665"/>
          </a:xfrm>
          <a:prstGeom prst="rect">
            <a:avLst/>
          </a:prstGeom>
          <a:noFill/>
        </p:spPr>
        <p:txBody>
          <a:bodyPr wrap="none" rtlCol="0">
            <a:spAutoFit/>
          </a:bodyPr>
          <a:lstStyle/>
          <a:p>
            <a:pPr defTabSz="914400"/>
            <a:r>
              <a:rPr lang="en-US" sz="1200" kern="0">
                <a:solidFill>
                  <a:srgbClr val="000000"/>
                </a:solidFill>
                <a:latin typeface="Arial"/>
                <a:ea typeface="Arial"/>
                <a:cs typeface="Arial"/>
                <a:sym typeface="Arial"/>
              </a:rPr>
              <a:t>To residential</a:t>
            </a:r>
          </a:p>
          <a:p>
            <a:pPr defTabSz="914400"/>
            <a:r>
              <a:rPr lang="en-US" sz="1200" kern="0">
                <a:solidFill>
                  <a:srgbClr val="000000"/>
                </a:solidFill>
                <a:latin typeface="Arial"/>
                <a:ea typeface="Arial"/>
                <a:cs typeface="Arial"/>
                <a:sym typeface="Arial"/>
              </a:rPr>
              <a:t>subscribers</a:t>
            </a:r>
          </a:p>
        </p:txBody>
      </p:sp>
      <p:cxnSp>
        <p:nvCxnSpPr>
          <p:cNvPr id="33" name="Straight Connector 32"/>
          <p:cNvCxnSpPr/>
          <p:nvPr/>
        </p:nvCxnSpPr>
        <p:spPr>
          <a:xfrm flipH="1" flipV="1">
            <a:off x="6597997" y="3552456"/>
            <a:ext cx="1132987" cy="1291330"/>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a:endCxn id="22" idx="3"/>
          </p:cNvCxnSpPr>
          <p:nvPr/>
        </p:nvCxnSpPr>
        <p:spPr>
          <a:xfrm flipH="1">
            <a:off x="791192" y="3536687"/>
            <a:ext cx="562147" cy="908757"/>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20" idx="3"/>
          </p:cNvCxnSpPr>
          <p:nvPr/>
        </p:nvCxnSpPr>
        <p:spPr>
          <a:xfrm flipH="1">
            <a:off x="780782" y="3536679"/>
            <a:ext cx="572557" cy="634273"/>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a:endCxn id="19" idx="3"/>
          </p:cNvCxnSpPr>
          <p:nvPr/>
        </p:nvCxnSpPr>
        <p:spPr>
          <a:xfrm flipH="1">
            <a:off x="780761" y="3536677"/>
            <a:ext cx="572556" cy="351114"/>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47" name="Rounded Rectangle 46"/>
          <p:cNvSpPr/>
          <p:nvPr/>
        </p:nvSpPr>
        <p:spPr>
          <a:xfrm>
            <a:off x="2944465" y="5024978"/>
            <a:ext cx="468456" cy="215202"/>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000" kern="0">
                <a:solidFill>
                  <a:srgbClr val="FFFFFF"/>
                </a:solidFill>
                <a:latin typeface="Arial"/>
                <a:sym typeface="Arial"/>
              </a:rPr>
              <a:t>VM</a:t>
            </a:r>
          </a:p>
        </p:txBody>
      </p:sp>
      <p:sp>
        <p:nvSpPr>
          <p:cNvPr id="48" name="Rounded Rectangle 47"/>
          <p:cNvSpPr/>
          <p:nvPr/>
        </p:nvSpPr>
        <p:spPr>
          <a:xfrm>
            <a:off x="1176488" y="5020353"/>
            <a:ext cx="468456" cy="215202"/>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000" kern="0">
                <a:solidFill>
                  <a:srgbClr val="FFFFFF"/>
                </a:solidFill>
                <a:latin typeface="Arial"/>
                <a:sym typeface="Arial"/>
              </a:rPr>
              <a:t>VM</a:t>
            </a:r>
          </a:p>
        </p:txBody>
      </p:sp>
      <p:sp>
        <p:nvSpPr>
          <p:cNvPr id="68" name="TextBox 67"/>
          <p:cNvSpPr txBox="1"/>
          <p:nvPr/>
        </p:nvSpPr>
        <p:spPr>
          <a:xfrm>
            <a:off x="514820" y="22518"/>
            <a:ext cx="8027703" cy="584776"/>
          </a:xfrm>
          <a:prstGeom prst="rect">
            <a:avLst/>
          </a:prstGeom>
          <a:noFill/>
        </p:spPr>
        <p:txBody>
          <a:bodyPr wrap="square" rtlCol="0">
            <a:spAutoFit/>
          </a:bodyPr>
          <a:lstStyle/>
          <a:p>
            <a:pPr algn="ctr" defTabSz="914400"/>
            <a:r>
              <a:rPr lang="en-US" sz="3200" b="1" kern="0" dirty="0">
                <a:solidFill>
                  <a:srgbClr val="FFFFFF"/>
                </a:solidFill>
                <a:latin typeface="Arial"/>
                <a:ea typeface="Arial"/>
                <a:cs typeface="Arial"/>
                <a:sym typeface="Arial"/>
              </a:rPr>
              <a:t>Trellis vRouter</a:t>
            </a:r>
            <a:endParaRPr lang="en-US" sz="3200" b="1" kern="0" dirty="0">
              <a:solidFill>
                <a:srgbClr val="FFFFFF"/>
              </a:solidFill>
              <a:latin typeface="Calibri"/>
              <a:ea typeface="Arial"/>
              <a:cs typeface="Arial"/>
              <a:sym typeface="Arial"/>
            </a:endParaRPr>
          </a:p>
        </p:txBody>
      </p:sp>
      <p:sp>
        <p:nvSpPr>
          <p:cNvPr id="36" name="Rounded Rectangle 35"/>
          <p:cNvSpPr/>
          <p:nvPr/>
        </p:nvSpPr>
        <p:spPr>
          <a:xfrm>
            <a:off x="3639736" y="1367026"/>
            <a:ext cx="1887131" cy="310690"/>
          </a:xfrm>
          <a:prstGeom prst="roundRect">
            <a:avLst/>
          </a:prstGeom>
          <a:solidFill>
            <a:srgbClr val="E6E0EC"/>
          </a:solidFill>
        </p:spPr>
        <p:style>
          <a:lnRef idx="2">
            <a:schemeClr val="accent4"/>
          </a:lnRef>
          <a:fillRef idx="1">
            <a:schemeClr val="lt1"/>
          </a:fillRef>
          <a:effectRef idx="0">
            <a:schemeClr val="accent4"/>
          </a:effectRef>
          <a:fontRef idx="minor">
            <a:schemeClr val="dk1"/>
          </a:fontRef>
        </p:style>
        <p:txBody>
          <a:bodyPr rtlCol="0" anchor="ctr"/>
          <a:lstStyle/>
          <a:p>
            <a:pPr algn="ctr" defTabSz="914400"/>
            <a:r>
              <a:rPr lang="en-US" sz="1400" b="1" kern="0">
                <a:solidFill>
                  <a:srgbClr val="000000"/>
                </a:solidFill>
                <a:latin typeface="Arial"/>
                <a:sym typeface="Arial"/>
              </a:rPr>
              <a:t>Underlay Control</a:t>
            </a:r>
          </a:p>
        </p:txBody>
      </p:sp>
      <p:sp>
        <p:nvSpPr>
          <p:cNvPr id="45" name="TextBox 44"/>
          <p:cNvSpPr txBox="1"/>
          <p:nvPr/>
        </p:nvSpPr>
        <p:spPr>
          <a:xfrm>
            <a:off x="7410747" y="3605438"/>
            <a:ext cx="673482" cy="523220"/>
          </a:xfrm>
          <a:prstGeom prst="rect">
            <a:avLst/>
          </a:prstGeom>
          <a:noFill/>
        </p:spPr>
        <p:txBody>
          <a:bodyPr wrap="none" rtlCol="0">
            <a:spAutoFit/>
          </a:bodyPr>
          <a:lstStyle/>
          <a:p>
            <a:pPr defTabSz="914400"/>
            <a:r>
              <a:rPr lang="en-US" sz="1400" kern="0">
                <a:solidFill>
                  <a:srgbClr val="000000"/>
                </a:solidFill>
                <a:latin typeface="Arial"/>
                <a:ea typeface="Arial"/>
                <a:cs typeface="Arial"/>
                <a:sym typeface="Arial"/>
              </a:rPr>
              <a:t>OSPF</a:t>
            </a:r>
          </a:p>
          <a:p>
            <a:pPr defTabSz="914400"/>
            <a:r>
              <a:rPr lang="en-US" sz="1400" kern="0">
                <a:solidFill>
                  <a:srgbClr val="000000"/>
                </a:solidFill>
                <a:latin typeface="Arial"/>
                <a:ea typeface="Arial"/>
                <a:cs typeface="Arial"/>
                <a:sym typeface="Arial"/>
              </a:rPr>
              <a:t>I-BGP</a:t>
            </a:r>
          </a:p>
        </p:txBody>
      </p:sp>
      <p:sp>
        <p:nvSpPr>
          <p:cNvPr id="43" name="Rounded Rectangle 42"/>
          <p:cNvSpPr/>
          <p:nvPr/>
        </p:nvSpPr>
        <p:spPr>
          <a:xfrm>
            <a:off x="5783226" y="1371998"/>
            <a:ext cx="1750249" cy="305718"/>
          </a:xfrm>
          <a:prstGeom prst="roundRect">
            <a:avLst/>
          </a:prstGeom>
          <a:solidFill>
            <a:srgbClr val="E6E0EC"/>
          </a:solidFill>
        </p:spPr>
        <p:style>
          <a:lnRef idx="2">
            <a:schemeClr val="accent1"/>
          </a:lnRef>
          <a:fillRef idx="1">
            <a:schemeClr val="lt1"/>
          </a:fillRef>
          <a:effectRef idx="0">
            <a:schemeClr val="accent1"/>
          </a:effectRef>
          <a:fontRef idx="minor">
            <a:schemeClr val="dk1"/>
          </a:fontRef>
        </p:style>
        <p:txBody>
          <a:bodyPr rtlCol="0" anchor="ctr"/>
          <a:lstStyle/>
          <a:p>
            <a:pPr algn="ctr" defTabSz="914400"/>
            <a:r>
              <a:rPr lang="en-US" sz="1400" b="1" kern="0" dirty="0" err="1" smtClean="0">
                <a:solidFill>
                  <a:srgbClr val="000000"/>
                </a:solidFill>
                <a:latin typeface="Arial"/>
                <a:sym typeface="Arial"/>
              </a:rPr>
              <a:t>vRouter</a:t>
            </a:r>
            <a:endParaRPr lang="en-US" sz="1400" b="1" kern="0" dirty="0">
              <a:solidFill>
                <a:srgbClr val="000000"/>
              </a:solidFill>
              <a:latin typeface="Arial"/>
              <a:sym typeface="Arial"/>
            </a:endParaRPr>
          </a:p>
        </p:txBody>
      </p:sp>
      <p:sp>
        <p:nvSpPr>
          <p:cNvPr id="54" name="Rounded Rectangle 53"/>
          <p:cNvSpPr/>
          <p:nvPr/>
        </p:nvSpPr>
        <p:spPr>
          <a:xfrm>
            <a:off x="7730976" y="1782453"/>
            <a:ext cx="1290166" cy="51483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14400"/>
            <a:r>
              <a:rPr lang="en-US" sz="1400" b="1" kern="0" dirty="0" err="1">
                <a:solidFill>
                  <a:srgbClr val="000000"/>
                </a:solidFill>
                <a:latin typeface="Arial"/>
                <a:sym typeface="Arial"/>
              </a:rPr>
              <a:t>Quagga</a:t>
            </a:r>
            <a:endParaRPr lang="en-US" sz="1400" b="1" kern="0" dirty="0">
              <a:solidFill>
                <a:srgbClr val="000000"/>
              </a:solidFill>
              <a:latin typeface="Arial"/>
              <a:sym typeface="Arial"/>
            </a:endParaRPr>
          </a:p>
          <a:p>
            <a:pPr algn="ctr" defTabSz="914400"/>
            <a:r>
              <a:rPr lang="en-US" sz="1400" b="1" kern="0" dirty="0">
                <a:solidFill>
                  <a:srgbClr val="000000"/>
                </a:solidFill>
                <a:latin typeface="Arial"/>
                <a:sym typeface="Arial"/>
              </a:rPr>
              <a:t>(or other)</a:t>
            </a:r>
          </a:p>
        </p:txBody>
      </p:sp>
      <p:sp>
        <p:nvSpPr>
          <p:cNvPr id="39" name="Rounded Rectangle 38"/>
          <p:cNvSpPr/>
          <p:nvPr/>
        </p:nvSpPr>
        <p:spPr>
          <a:xfrm>
            <a:off x="7730999" y="4429684"/>
            <a:ext cx="811525" cy="242914"/>
          </a:xfrm>
          <a:prstGeom prst="roundRect">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dirty="0">
                <a:solidFill>
                  <a:srgbClr val="FFFFFF"/>
                </a:solidFill>
                <a:latin typeface="Arial"/>
                <a:sym typeface="Arial"/>
              </a:rPr>
              <a:t>Router</a:t>
            </a:r>
          </a:p>
        </p:txBody>
      </p:sp>
      <p:sp>
        <p:nvSpPr>
          <p:cNvPr id="41" name="Rounded Rectangle 40"/>
          <p:cNvSpPr/>
          <p:nvPr/>
        </p:nvSpPr>
        <p:spPr>
          <a:xfrm>
            <a:off x="7730998" y="4712837"/>
            <a:ext cx="811525" cy="242914"/>
          </a:xfrm>
          <a:prstGeom prst="roundRect">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Router</a:t>
            </a:r>
          </a:p>
        </p:txBody>
      </p:sp>
      <p:sp>
        <p:nvSpPr>
          <p:cNvPr id="42" name="TextBox 41"/>
          <p:cNvSpPr txBox="1"/>
          <p:nvPr/>
        </p:nvSpPr>
        <p:spPr>
          <a:xfrm>
            <a:off x="7525287" y="5050738"/>
            <a:ext cx="1287657" cy="461665"/>
          </a:xfrm>
          <a:prstGeom prst="rect">
            <a:avLst/>
          </a:prstGeom>
          <a:noFill/>
        </p:spPr>
        <p:txBody>
          <a:bodyPr wrap="none" rtlCol="0">
            <a:spAutoFit/>
          </a:bodyPr>
          <a:lstStyle/>
          <a:p>
            <a:pPr algn="ctr" defTabSz="914400"/>
            <a:r>
              <a:rPr lang="en-US" sz="1200" kern="0" dirty="0" smtClean="0">
                <a:solidFill>
                  <a:srgbClr val="000000"/>
                </a:solidFill>
                <a:latin typeface="Arial"/>
                <a:ea typeface="Arial"/>
                <a:cs typeface="Arial"/>
                <a:sym typeface="Arial"/>
              </a:rPr>
              <a:t>To Upstream</a:t>
            </a:r>
            <a:endParaRPr lang="en-US" sz="1200" kern="0" dirty="0">
              <a:solidFill>
                <a:srgbClr val="000000"/>
              </a:solidFill>
              <a:latin typeface="Arial"/>
              <a:ea typeface="Arial"/>
              <a:cs typeface="Arial"/>
              <a:sym typeface="Arial"/>
            </a:endParaRPr>
          </a:p>
          <a:p>
            <a:pPr algn="ctr" defTabSz="914400"/>
            <a:r>
              <a:rPr lang="en-US" sz="1200" kern="0" dirty="0" smtClean="0">
                <a:solidFill>
                  <a:srgbClr val="000000"/>
                </a:solidFill>
                <a:latin typeface="Arial"/>
                <a:ea typeface="Arial"/>
                <a:cs typeface="Arial"/>
                <a:sym typeface="Arial"/>
              </a:rPr>
              <a:t>(Metro) Network</a:t>
            </a:r>
            <a:endParaRPr lang="en-US" sz="1200" kern="0" dirty="0">
              <a:solidFill>
                <a:srgbClr val="000000"/>
              </a:solidFill>
              <a:latin typeface="Arial"/>
              <a:ea typeface="Arial"/>
              <a:cs typeface="Arial"/>
              <a:sym typeface="Arial"/>
            </a:endParaRPr>
          </a:p>
        </p:txBody>
      </p:sp>
      <p:sp>
        <p:nvSpPr>
          <p:cNvPr id="50" name="Rounded Rectangle 49"/>
          <p:cNvSpPr/>
          <p:nvPr/>
        </p:nvSpPr>
        <p:spPr>
          <a:xfrm>
            <a:off x="1062095" y="1732047"/>
            <a:ext cx="6471370" cy="387583"/>
          </a:xfrm>
          <a:prstGeom prst="roundRect">
            <a:avLst/>
          </a:prstGeom>
          <a:solidFill>
            <a:schemeClr val="accent3">
              <a:lumMod val="20000"/>
              <a:lumOff val="80000"/>
            </a:schemeClr>
          </a:solidFill>
          <a:ln>
            <a:solidFill>
              <a:srgbClr val="7F7F7F"/>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914400"/>
            <a:r>
              <a:rPr lang="en-US" sz="2000" b="1" kern="0" dirty="0" smtClean="0">
                <a:solidFill>
                  <a:srgbClr val="000000"/>
                </a:solidFill>
                <a:latin typeface="Calibri"/>
                <a:sym typeface="Arial"/>
              </a:rPr>
              <a:t>ONOS</a:t>
            </a:r>
            <a:endParaRPr lang="en-US" sz="2000" b="1" kern="0" dirty="0">
              <a:solidFill>
                <a:srgbClr val="000000"/>
              </a:solidFill>
              <a:latin typeface="Calibri"/>
              <a:sym typeface="Arial"/>
            </a:endParaRPr>
          </a:p>
        </p:txBody>
      </p:sp>
      <p:sp>
        <p:nvSpPr>
          <p:cNvPr id="51" name="Rounded Rectangle 50"/>
          <p:cNvSpPr/>
          <p:nvPr/>
        </p:nvSpPr>
        <p:spPr>
          <a:xfrm>
            <a:off x="1015790" y="883763"/>
            <a:ext cx="6519648" cy="375382"/>
          </a:xfrm>
          <a:prstGeom prst="roundRect">
            <a:avLst/>
          </a:prstGeom>
          <a:solidFill>
            <a:schemeClr val="accent5">
              <a:lumMod val="20000"/>
              <a:lumOff val="80000"/>
            </a:schemeClr>
          </a:solidFill>
          <a:ln>
            <a:solidFill>
              <a:srgbClr val="7F7F7F"/>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914400"/>
            <a:r>
              <a:rPr lang="en-US" sz="2000" b="1" kern="0" dirty="0" smtClean="0">
                <a:solidFill>
                  <a:srgbClr val="000000"/>
                </a:solidFill>
                <a:latin typeface="Calibri"/>
                <a:sym typeface="Arial"/>
              </a:rPr>
              <a:t>XOS </a:t>
            </a:r>
            <a:endParaRPr lang="en-US" sz="2000" b="1" kern="0" dirty="0">
              <a:solidFill>
                <a:srgbClr val="000000"/>
              </a:solidFill>
              <a:latin typeface="Calibri"/>
              <a:sym typeface="Arial"/>
            </a:endParaRPr>
          </a:p>
        </p:txBody>
      </p:sp>
      <p:cxnSp>
        <p:nvCxnSpPr>
          <p:cNvPr id="56" name="Straight Arrow Connector 55"/>
          <p:cNvCxnSpPr>
            <a:endCxn id="36" idx="2"/>
          </p:cNvCxnSpPr>
          <p:nvPr/>
        </p:nvCxnSpPr>
        <p:spPr>
          <a:xfrm flipV="1">
            <a:off x="1182091" y="1677717"/>
            <a:ext cx="3401194" cy="1800508"/>
          </a:xfrm>
          <a:prstGeom prst="straightConnector1">
            <a:avLst/>
          </a:prstGeom>
          <a:ln>
            <a:solidFill>
              <a:srgbClr val="FF0000"/>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a:endCxn id="36" idx="2"/>
          </p:cNvCxnSpPr>
          <p:nvPr/>
        </p:nvCxnSpPr>
        <p:spPr>
          <a:xfrm flipV="1">
            <a:off x="2827341" y="1677715"/>
            <a:ext cx="1755944" cy="1800507"/>
          </a:xfrm>
          <a:prstGeom prst="straightConnector1">
            <a:avLst/>
          </a:prstGeom>
          <a:ln>
            <a:solidFill>
              <a:srgbClr val="FF0000"/>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endCxn id="36" idx="2"/>
          </p:cNvCxnSpPr>
          <p:nvPr/>
        </p:nvCxnSpPr>
        <p:spPr>
          <a:xfrm flipH="1" flipV="1">
            <a:off x="4583305" y="1677721"/>
            <a:ext cx="136079" cy="1748029"/>
          </a:xfrm>
          <a:prstGeom prst="straightConnector1">
            <a:avLst/>
          </a:prstGeom>
          <a:ln>
            <a:solidFill>
              <a:srgbClr val="FF0000"/>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endCxn id="36" idx="2"/>
          </p:cNvCxnSpPr>
          <p:nvPr/>
        </p:nvCxnSpPr>
        <p:spPr>
          <a:xfrm flipH="1" flipV="1">
            <a:off x="4583286" y="1677717"/>
            <a:ext cx="1620994" cy="1748028"/>
          </a:xfrm>
          <a:prstGeom prst="straightConnector1">
            <a:avLst/>
          </a:prstGeom>
          <a:ln>
            <a:solidFill>
              <a:srgbClr val="FF0000"/>
            </a:solidFill>
            <a:prstDash val="dot"/>
            <a:headEnd type="arrow"/>
            <a:tailEnd type="arrow"/>
          </a:ln>
        </p:spPr>
        <p:style>
          <a:lnRef idx="2">
            <a:schemeClr val="accent1"/>
          </a:lnRef>
          <a:fillRef idx="0">
            <a:schemeClr val="accent1"/>
          </a:fillRef>
          <a:effectRef idx="1">
            <a:schemeClr val="accent1"/>
          </a:effectRef>
          <a:fontRef idx="minor">
            <a:schemeClr val="tx1"/>
          </a:fontRef>
        </p:style>
      </p:cxnSp>
      <p:sp>
        <p:nvSpPr>
          <p:cNvPr id="53" name="Rounded Rectangle 52"/>
          <p:cNvSpPr/>
          <p:nvPr/>
        </p:nvSpPr>
        <p:spPr>
          <a:xfrm>
            <a:off x="1095246" y="1360981"/>
            <a:ext cx="2319450" cy="324786"/>
          </a:xfrm>
          <a:prstGeom prst="roundRect">
            <a:avLst/>
          </a:prstGeom>
          <a:solidFill>
            <a:srgbClr val="8B81D2">
              <a:lumMod val="20000"/>
              <a:lumOff val="80000"/>
            </a:srgbClr>
          </a:solidFill>
          <a:ln w="25400" cap="flat" cmpd="sng" algn="ctr">
            <a:solidFill>
              <a:srgbClr val="8B81D2"/>
            </a:solidFill>
            <a:prstDash val="solid"/>
          </a:ln>
          <a:effectLst/>
        </p:spPr>
        <p:txBody>
          <a:bodyPr rtlCol="0" anchor="ctr"/>
          <a:lstStyle/>
          <a:p>
            <a:pPr algn="ctr" defTabSz="914400">
              <a:defRPr/>
            </a:pPr>
            <a:r>
              <a:rPr lang="en-US" sz="1400" b="1" kern="0" dirty="0">
                <a:solidFill>
                  <a:srgbClr val="000000"/>
                </a:solidFill>
                <a:latin typeface="Arial"/>
                <a:ea typeface="Arial"/>
                <a:cs typeface="Arial"/>
                <a:sym typeface="Arial"/>
              </a:rPr>
              <a:t>Overlay Control</a:t>
            </a:r>
          </a:p>
        </p:txBody>
      </p:sp>
      <p:sp>
        <p:nvSpPr>
          <p:cNvPr id="63" name="Oval 62"/>
          <p:cNvSpPr/>
          <p:nvPr/>
        </p:nvSpPr>
        <p:spPr>
          <a:xfrm>
            <a:off x="1107252" y="4736195"/>
            <a:ext cx="559795" cy="189721"/>
          </a:xfrm>
          <a:prstGeom prst="ellipse">
            <a:avLst/>
          </a:prstGeom>
          <a:solidFill>
            <a:srgbClr val="E0E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800" b="1" kern="0">
                <a:solidFill>
                  <a:srgbClr val="000000"/>
                </a:solidFill>
                <a:latin typeface="Arial"/>
                <a:sym typeface="Arial"/>
              </a:rPr>
              <a:t>OVS</a:t>
            </a:r>
          </a:p>
        </p:txBody>
      </p:sp>
      <p:sp>
        <p:nvSpPr>
          <p:cNvPr id="64" name="Oval 63"/>
          <p:cNvSpPr/>
          <p:nvPr/>
        </p:nvSpPr>
        <p:spPr>
          <a:xfrm>
            <a:off x="2872086" y="4764595"/>
            <a:ext cx="559795" cy="189721"/>
          </a:xfrm>
          <a:prstGeom prst="ellipse">
            <a:avLst/>
          </a:prstGeom>
          <a:solidFill>
            <a:srgbClr val="E0E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800" b="1" kern="0">
                <a:solidFill>
                  <a:srgbClr val="000000"/>
                </a:solidFill>
                <a:latin typeface="Arial"/>
                <a:sym typeface="Arial"/>
              </a:rPr>
              <a:t>OVS</a:t>
            </a:r>
          </a:p>
        </p:txBody>
      </p:sp>
      <p:sp>
        <p:nvSpPr>
          <p:cNvPr id="65" name="Rounded Rectangle 64"/>
          <p:cNvSpPr/>
          <p:nvPr/>
        </p:nvSpPr>
        <p:spPr>
          <a:xfrm>
            <a:off x="4700409" y="5024978"/>
            <a:ext cx="468456" cy="215202"/>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000" kern="0">
                <a:solidFill>
                  <a:srgbClr val="FFFFFF"/>
                </a:solidFill>
                <a:latin typeface="Arial"/>
                <a:sym typeface="Arial"/>
              </a:rPr>
              <a:t>VNF</a:t>
            </a:r>
          </a:p>
        </p:txBody>
      </p:sp>
      <p:sp>
        <p:nvSpPr>
          <p:cNvPr id="66" name="Rounded Rectangle 65"/>
          <p:cNvSpPr/>
          <p:nvPr/>
        </p:nvSpPr>
        <p:spPr>
          <a:xfrm>
            <a:off x="6388480" y="5044377"/>
            <a:ext cx="468456" cy="215202"/>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000" kern="0">
                <a:solidFill>
                  <a:srgbClr val="FFFFFF"/>
                </a:solidFill>
                <a:latin typeface="Arial"/>
                <a:sym typeface="Arial"/>
              </a:rPr>
              <a:t>VNF</a:t>
            </a:r>
          </a:p>
        </p:txBody>
      </p:sp>
      <p:sp>
        <p:nvSpPr>
          <p:cNvPr id="67" name="Oval 66"/>
          <p:cNvSpPr/>
          <p:nvPr/>
        </p:nvSpPr>
        <p:spPr>
          <a:xfrm>
            <a:off x="4628026" y="4796734"/>
            <a:ext cx="559795" cy="189721"/>
          </a:xfrm>
          <a:prstGeom prst="ellipse">
            <a:avLst/>
          </a:prstGeom>
          <a:solidFill>
            <a:srgbClr val="E0E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800" b="1" kern="0">
                <a:solidFill>
                  <a:srgbClr val="000000"/>
                </a:solidFill>
                <a:latin typeface="Arial"/>
                <a:sym typeface="Arial"/>
              </a:rPr>
              <a:t>OVS</a:t>
            </a:r>
          </a:p>
        </p:txBody>
      </p:sp>
      <p:sp>
        <p:nvSpPr>
          <p:cNvPr id="69" name="Oval 68"/>
          <p:cNvSpPr/>
          <p:nvPr/>
        </p:nvSpPr>
        <p:spPr>
          <a:xfrm>
            <a:off x="6371360" y="4786288"/>
            <a:ext cx="559795" cy="189721"/>
          </a:xfrm>
          <a:prstGeom prst="ellipse">
            <a:avLst/>
          </a:prstGeom>
          <a:solidFill>
            <a:srgbClr val="E0E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800" b="1" kern="0">
                <a:solidFill>
                  <a:srgbClr val="000000"/>
                </a:solidFill>
                <a:latin typeface="Arial"/>
                <a:sym typeface="Arial"/>
              </a:rPr>
              <a:t>OVS</a:t>
            </a:r>
          </a:p>
        </p:txBody>
      </p:sp>
      <p:sp>
        <p:nvSpPr>
          <p:cNvPr id="28" name="Slide Number Placeholder 27"/>
          <p:cNvSpPr>
            <a:spLocks noGrp="1"/>
          </p:cNvSpPr>
          <p:nvPr>
            <p:ph type="sldNum" sz="quarter" idx="12"/>
          </p:nvPr>
        </p:nvSpPr>
        <p:spPr>
          <a:xfrm>
            <a:off x="7030720" y="5395740"/>
            <a:ext cx="2133600" cy="304271"/>
          </a:xfrm>
        </p:spPr>
        <p:txBody>
          <a:bodyPr/>
          <a:lstStyle/>
          <a:p>
            <a:fld id="{526183F2-CCC9-2144-B50D-6A6C2FC336B8}" type="slidenum">
              <a:rPr lang="en-US" smtClean="0">
                <a:solidFill>
                  <a:prstClr val="black">
                    <a:tint val="75000"/>
                  </a:prstClr>
                </a:solidFill>
                <a:latin typeface="Calibri"/>
              </a:rPr>
              <a:pPr/>
              <a:t>19</a:t>
            </a:fld>
            <a:endParaRPr lang="en-US" dirty="0">
              <a:solidFill>
                <a:prstClr val="black">
                  <a:tint val="75000"/>
                </a:prstClr>
              </a:solidFill>
              <a:latin typeface="Calibri"/>
            </a:endParaRPr>
          </a:p>
        </p:txBody>
      </p:sp>
      <p:sp>
        <p:nvSpPr>
          <p:cNvPr id="61" name="Shape 22"/>
          <p:cNvSpPr/>
          <p:nvPr/>
        </p:nvSpPr>
        <p:spPr>
          <a:xfrm>
            <a:off x="0" y="4"/>
            <a:ext cx="9144000" cy="836214"/>
          </a:xfrm>
          <a:prstGeom prst="rect">
            <a:avLst/>
          </a:prstGeom>
          <a:solidFill>
            <a:srgbClr val="007EC4"/>
          </a:solidFill>
          <a:ln>
            <a:noFill/>
          </a:ln>
        </p:spPr>
        <p:txBody>
          <a:bodyPr lIns="91425" tIns="91425" rIns="91425" bIns="91425" anchor="ctr" anchorCtr="0">
            <a:noAutofit/>
          </a:bodyPr>
          <a:lstStyle/>
          <a:p>
            <a:pPr defTabSz="914400"/>
            <a:endParaRPr sz="1400" kern="0">
              <a:solidFill>
                <a:srgbClr val="000000"/>
              </a:solidFill>
              <a:latin typeface="Arial"/>
              <a:ea typeface="Arial"/>
              <a:cs typeface="Arial"/>
              <a:sym typeface="Arial"/>
            </a:endParaRPr>
          </a:p>
        </p:txBody>
      </p:sp>
      <p:pic>
        <p:nvPicPr>
          <p:cNvPr id="80" name="Shape 26"/>
          <p:cNvPicPr preferRelativeResize="0"/>
          <p:nvPr/>
        </p:nvPicPr>
        <p:blipFill>
          <a:blip r:embed="rId2">
            <a:alphaModFix/>
          </a:blip>
          <a:stretch>
            <a:fillRect/>
          </a:stretch>
        </p:blipFill>
        <p:spPr>
          <a:xfrm>
            <a:off x="8472467" y="122588"/>
            <a:ext cx="548699" cy="609666"/>
          </a:xfrm>
          <a:prstGeom prst="rect">
            <a:avLst/>
          </a:prstGeom>
          <a:noFill/>
          <a:ln>
            <a:noFill/>
          </a:ln>
        </p:spPr>
      </p:pic>
      <p:sp>
        <p:nvSpPr>
          <p:cNvPr id="82" name="Arc 81"/>
          <p:cNvSpPr/>
          <p:nvPr/>
        </p:nvSpPr>
        <p:spPr>
          <a:xfrm rot="20351332">
            <a:off x="5666460" y="1322780"/>
            <a:ext cx="673941" cy="720798"/>
          </a:xfrm>
          <a:prstGeom prst="arc">
            <a:avLst>
              <a:gd name="adj1" fmla="val 10227485"/>
              <a:gd name="adj2" fmla="val 21015554"/>
            </a:avLst>
          </a:prstGeom>
          <a:ln w="25400">
            <a:solidFill>
              <a:srgbClr val="FF0000"/>
            </a:solidFill>
            <a:prstDash val="sysDot"/>
            <a:headEnd type="arrow"/>
            <a:tailEnd type="none"/>
          </a:ln>
        </p:spPr>
        <p:style>
          <a:lnRef idx="1">
            <a:schemeClr val="accent1"/>
          </a:lnRef>
          <a:fillRef idx="0">
            <a:schemeClr val="accent1"/>
          </a:fillRef>
          <a:effectRef idx="0">
            <a:schemeClr val="accent1"/>
          </a:effectRef>
          <a:fontRef idx="minor">
            <a:schemeClr val="tx1"/>
          </a:fontRef>
        </p:style>
        <p:txBody>
          <a:bodyPr anchor="ctr"/>
          <a:lstStyle/>
          <a:p>
            <a:pPr algn="ctr" defTabSz="914400">
              <a:defRPr/>
            </a:pPr>
            <a:endParaRPr lang="en-US" sz="1400" kern="0">
              <a:solidFill>
                <a:prstClr val="black"/>
              </a:solidFill>
              <a:latin typeface="Calibri"/>
              <a:sym typeface="Arial"/>
            </a:endParaRPr>
          </a:p>
        </p:txBody>
      </p:sp>
      <p:sp>
        <p:nvSpPr>
          <p:cNvPr id="52" name="Title 1"/>
          <p:cNvSpPr txBox="1">
            <a:spLocks/>
          </p:cNvSpPr>
          <p:nvPr/>
        </p:nvSpPr>
        <p:spPr>
          <a:xfrm>
            <a:off x="311713" y="97295"/>
            <a:ext cx="8520599" cy="636332"/>
          </a:xfrm>
          <a:prstGeom prst="rect">
            <a:avLst/>
          </a:prstGeom>
        </p:spPr>
        <p:txBody>
          <a:bodyPr vert="horz" anchor="ctr"/>
          <a:lstStyle>
            <a:defPPr marR="0" algn="l" rtl="0">
              <a:lnSpc>
                <a:spcPct val="100000"/>
              </a:lnSpc>
              <a:spcBef>
                <a:spcPts val="0"/>
              </a:spcBef>
              <a:spcAft>
                <a:spcPts val="0"/>
              </a:spcAft>
            </a:defPPr>
            <a:lvl1pPr marR="0" algn="l" rtl="0">
              <a:lnSpc>
                <a:spcPct val="100000"/>
              </a:lnSpc>
              <a:spcBef>
                <a:spcPts val="0"/>
              </a:spcBef>
              <a:spcAft>
                <a:spcPts val="0"/>
              </a:spcAft>
              <a:buNone/>
              <a:defRPr sz="3200" b="0" i="0" u="none" strike="noStrike" cap="none" baseline="0">
                <a:solidFill>
                  <a:schemeClr val="bg1"/>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defTabSz="914400"/>
            <a:r>
              <a:rPr lang="en-US" b="1" kern="0" dirty="0" err="1" smtClean="0">
                <a:solidFill>
                  <a:srgbClr val="FFFFFF"/>
                </a:solidFill>
                <a:latin typeface="Calibri (Heading)"/>
                <a:cs typeface="Calibri (Heading)"/>
              </a:rPr>
              <a:t>CORD vRouter</a:t>
            </a:r>
            <a:r>
              <a:rPr lang="en-US" b="1" kern="0" dirty="0" smtClean="0">
                <a:solidFill>
                  <a:srgbClr val="FFFFFF"/>
                </a:solidFill>
                <a:latin typeface="Calibri (Heading)"/>
                <a:cs typeface="Calibri (Heading)"/>
              </a:rPr>
              <a:t> Operation</a:t>
            </a:r>
            <a:endParaRPr lang="en-US" b="1" kern="0" dirty="0">
              <a:solidFill>
                <a:srgbClr val="FFFFFF"/>
              </a:solidFill>
              <a:latin typeface="Calibri (Heading)"/>
              <a:cs typeface="Calibri (Heading)"/>
            </a:endParaRPr>
          </a:p>
        </p:txBody>
      </p:sp>
      <p:sp>
        <p:nvSpPr>
          <p:cNvPr id="55" name="Arc 54"/>
          <p:cNvSpPr/>
          <p:nvPr/>
        </p:nvSpPr>
        <p:spPr>
          <a:xfrm rot="3443821">
            <a:off x="4738255" y="1325368"/>
            <a:ext cx="673941" cy="720798"/>
          </a:xfrm>
          <a:prstGeom prst="arc">
            <a:avLst>
              <a:gd name="adj1" fmla="val 10227485"/>
              <a:gd name="adj2" fmla="val 21015554"/>
            </a:avLst>
          </a:prstGeom>
          <a:ln w="25400">
            <a:solidFill>
              <a:srgbClr val="FF0000"/>
            </a:solidFill>
            <a:prstDash val="sysDot"/>
            <a:headEnd type="arrow"/>
            <a:tailEnd type="none"/>
          </a:ln>
        </p:spPr>
        <p:style>
          <a:lnRef idx="1">
            <a:schemeClr val="accent1"/>
          </a:lnRef>
          <a:fillRef idx="0">
            <a:schemeClr val="accent1"/>
          </a:fillRef>
          <a:effectRef idx="0">
            <a:schemeClr val="accent1"/>
          </a:effectRef>
          <a:fontRef idx="minor">
            <a:schemeClr val="tx1"/>
          </a:fontRef>
        </p:style>
        <p:txBody>
          <a:bodyPr anchor="ctr"/>
          <a:lstStyle/>
          <a:p>
            <a:pPr algn="ctr" defTabSz="914400">
              <a:defRPr/>
            </a:pPr>
            <a:endParaRPr lang="en-US" sz="1400" kern="0">
              <a:solidFill>
                <a:prstClr val="black"/>
              </a:solidFill>
              <a:latin typeface="Calibri"/>
              <a:sym typeface="Arial"/>
            </a:endParaRPr>
          </a:p>
        </p:txBody>
      </p:sp>
    </p:spTree>
    <p:extLst>
      <p:ext uri="{BB962C8B-B14F-4D97-AF65-F5344CB8AC3E}">
        <p14:creationId xmlns:p14="http://schemas.microsoft.com/office/powerpoint/2010/main" val="31436105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500"/>
                                        <p:tgtEl>
                                          <p:spTgt spid="59"/>
                                        </p:tgtEl>
                                      </p:cBhvr>
                                    </p:animEffect>
                                  </p:childTnLst>
                                </p:cTn>
                              </p:par>
                              <p:par>
                                <p:cTn id="12" presetID="10" presetClass="entr" presetSubtype="0" fill="hold" nodeType="with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500"/>
                                        <p:tgtEl>
                                          <p:spTgt spid="58"/>
                                        </p:tgtEl>
                                      </p:cBhvr>
                                    </p:animEffect>
                                  </p:childTnLst>
                                </p:cTn>
                              </p:par>
                              <p:par>
                                <p:cTn id="15" presetID="10" presetClass="entr" presetSubtype="0" fill="hold" nodeType="with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500"/>
                                        <p:tgtEl>
                                          <p:spTgt spid="57"/>
                                        </p:tgtEl>
                                      </p:cBhvr>
                                    </p:animEffect>
                                  </p:childTnLst>
                                </p:cTn>
                              </p:par>
                              <p:par>
                                <p:cTn id="18" presetID="10" presetClass="entr" presetSubtype="0" fill="hold"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fade">
                                      <p:cBhvr>
                                        <p:cTn id="2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hape 22"/>
          <p:cNvSpPr/>
          <p:nvPr/>
        </p:nvSpPr>
        <p:spPr>
          <a:xfrm>
            <a:off x="0" y="1"/>
            <a:ext cx="9144000" cy="509829"/>
          </a:xfrm>
          <a:prstGeom prst="rect">
            <a:avLst/>
          </a:prstGeom>
          <a:solidFill>
            <a:srgbClr val="007EC4"/>
          </a:solidFill>
          <a:ln>
            <a:noFill/>
          </a:ln>
        </p:spPr>
        <p:txBody>
          <a:bodyPr lIns="91425" tIns="91425" rIns="91425" bIns="91425" anchor="ctr" anchorCtr="0">
            <a:noAutofit/>
          </a:bodyPr>
          <a:lstStyle/>
          <a:p>
            <a:pPr defTabSz="914400"/>
            <a:endParaRPr sz="3200" kern="0">
              <a:solidFill>
                <a:srgbClr val="FFFFFF"/>
              </a:solidFill>
              <a:latin typeface="Arial"/>
              <a:ea typeface="Arial"/>
              <a:cs typeface="Arial"/>
              <a:sym typeface="Arial"/>
            </a:endParaRPr>
          </a:p>
        </p:txBody>
      </p:sp>
      <p:pic>
        <p:nvPicPr>
          <p:cNvPr id="49" name="Shape 26"/>
          <p:cNvPicPr preferRelativeResize="0"/>
          <p:nvPr/>
        </p:nvPicPr>
        <p:blipFill>
          <a:blip r:embed="rId2">
            <a:alphaModFix/>
          </a:blip>
          <a:stretch>
            <a:fillRect/>
          </a:stretch>
        </p:blipFill>
        <p:spPr>
          <a:xfrm>
            <a:off x="8472465" y="-16992"/>
            <a:ext cx="548699" cy="507402"/>
          </a:xfrm>
          <a:prstGeom prst="rect">
            <a:avLst/>
          </a:prstGeom>
          <a:noFill/>
          <a:ln>
            <a:noFill/>
          </a:ln>
        </p:spPr>
      </p:pic>
      <p:grpSp>
        <p:nvGrpSpPr>
          <p:cNvPr id="29" name="Group 28"/>
          <p:cNvGrpSpPr/>
          <p:nvPr/>
        </p:nvGrpSpPr>
        <p:grpSpPr>
          <a:xfrm>
            <a:off x="0" y="1145878"/>
            <a:ext cx="9144000" cy="4401262"/>
            <a:chOff x="0" y="1009293"/>
            <a:chExt cx="9144000" cy="5281515"/>
          </a:xfrm>
        </p:grpSpPr>
        <p:pic>
          <p:nvPicPr>
            <p:cNvPr id="30" name="Shape 43"/>
            <p:cNvPicPr preferRelativeResize="0"/>
            <p:nvPr/>
          </p:nvPicPr>
          <p:blipFill>
            <a:blip r:embed="rId3">
              <a:alphaModFix/>
            </a:blip>
            <a:stretch>
              <a:fillRect/>
            </a:stretch>
          </p:blipFill>
          <p:spPr>
            <a:xfrm>
              <a:off x="0" y="1128593"/>
              <a:ext cx="9144000" cy="5162215"/>
            </a:xfrm>
            <a:prstGeom prst="rect">
              <a:avLst/>
            </a:prstGeom>
            <a:noFill/>
            <a:ln>
              <a:noFill/>
            </a:ln>
          </p:spPr>
        </p:pic>
        <p:sp>
          <p:nvSpPr>
            <p:cNvPr id="31" name="Rounded Rectangle 30"/>
            <p:cNvSpPr/>
            <p:nvPr/>
          </p:nvSpPr>
          <p:spPr>
            <a:xfrm>
              <a:off x="7410747" y="1712683"/>
              <a:ext cx="1721601" cy="3252925"/>
            </a:xfrm>
            <a:prstGeom prst="round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2000" kern="0" dirty="0" smtClean="0">
                  <a:solidFill>
                    <a:srgbClr val="FFFFFF"/>
                  </a:solidFill>
                  <a:latin typeface="Calibri"/>
                  <a:sym typeface="Arial"/>
                </a:rPr>
                <a:t>ONOS Controller Cluster</a:t>
              </a:r>
              <a:endParaRPr lang="en-US" sz="2000" kern="0" dirty="0">
                <a:solidFill>
                  <a:srgbClr val="FFFFFF"/>
                </a:solidFill>
                <a:latin typeface="Calibri"/>
                <a:sym typeface="Arial"/>
              </a:endParaRPr>
            </a:p>
          </p:txBody>
        </p:sp>
        <p:sp>
          <p:nvSpPr>
            <p:cNvPr id="34" name="Rounded Rectangle 33"/>
            <p:cNvSpPr/>
            <p:nvPr/>
          </p:nvSpPr>
          <p:spPr>
            <a:xfrm>
              <a:off x="0" y="1009293"/>
              <a:ext cx="9144000" cy="994660"/>
            </a:xfrm>
            <a:prstGeom prst="round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2000" kern="0" dirty="0" smtClean="0">
                  <a:solidFill>
                    <a:srgbClr val="FFFFFF"/>
                  </a:solidFill>
                  <a:latin typeface="Calibri"/>
                  <a:sym typeface="Arial"/>
                </a:rPr>
                <a:t>ONOS Controller Cluster</a:t>
              </a:r>
              <a:endParaRPr lang="en-US" sz="2000" kern="0" dirty="0">
                <a:solidFill>
                  <a:srgbClr val="FFFFFF"/>
                </a:solidFill>
                <a:latin typeface="Calibri"/>
                <a:sym typeface="Arial"/>
              </a:endParaRPr>
            </a:p>
          </p:txBody>
        </p:sp>
      </p:grpSp>
      <p:sp>
        <p:nvSpPr>
          <p:cNvPr id="19" name="Rounded Rectangle 18"/>
          <p:cNvSpPr/>
          <p:nvPr/>
        </p:nvSpPr>
        <p:spPr>
          <a:xfrm>
            <a:off x="124923" y="3766334"/>
            <a:ext cx="655838" cy="242914"/>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OLT</a:t>
            </a:r>
          </a:p>
        </p:txBody>
      </p:sp>
      <p:sp>
        <p:nvSpPr>
          <p:cNvPr id="20" name="Rounded Rectangle 19"/>
          <p:cNvSpPr/>
          <p:nvPr/>
        </p:nvSpPr>
        <p:spPr>
          <a:xfrm>
            <a:off x="124922" y="4049494"/>
            <a:ext cx="655838" cy="242914"/>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OLT</a:t>
            </a:r>
          </a:p>
        </p:txBody>
      </p:sp>
      <p:sp>
        <p:nvSpPr>
          <p:cNvPr id="22" name="Rounded Rectangle 21"/>
          <p:cNvSpPr/>
          <p:nvPr/>
        </p:nvSpPr>
        <p:spPr>
          <a:xfrm>
            <a:off x="135332" y="4323976"/>
            <a:ext cx="655838" cy="242914"/>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OLT</a:t>
            </a:r>
          </a:p>
        </p:txBody>
      </p:sp>
      <p:sp>
        <p:nvSpPr>
          <p:cNvPr id="23" name="Left Arrow 22"/>
          <p:cNvSpPr/>
          <p:nvPr/>
        </p:nvSpPr>
        <p:spPr>
          <a:xfrm>
            <a:off x="176979" y="4664251"/>
            <a:ext cx="437225" cy="216889"/>
          </a:xfrm>
          <a:prstGeom prst="leftArrow">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sz="1400" kern="0">
              <a:solidFill>
                <a:srgbClr val="FFFFFF"/>
              </a:solidFill>
              <a:latin typeface="Arial"/>
              <a:sym typeface="Arial"/>
            </a:endParaRPr>
          </a:p>
        </p:txBody>
      </p:sp>
      <p:cxnSp>
        <p:nvCxnSpPr>
          <p:cNvPr id="32" name="Straight Connector 31"/>
          <p:cNvCxnSpPr/>
          <p:nvPr/>
        </p:nvCxnSpPr>
        <p:spPr>
          <a:xfrm flipH="1" flipV="1">
            <a:off x="6641664" y="3536681"/>
            <a:ext cx="1089314" cy="1023949"/>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72872" y="4859448"/>
            <a:ext cx="1108446" cy="461665"/>
          </a:xfrm>
          <a:prstGeom prst="rect">
            <a:avLst/>
          </a:prstGeom>
          <a:noFill/>
        </p:spPr>
        <p:txBody>
          <a:bodyPr wrap="none" rtlCol="0">
            <a:spAutoFit/>
          </a:bodyPr>
          <a:lstStyle/>
          <a:p>
            <a:pPr defTabSz="914400"/>
            <a:r>
              <a:rPr lang="en-US" sz="1200" kern="0">
                <a:solidFill>
                  <a:srgbClr val="000000"/>
                </a:solidFill>
                <a:latin typeface="Arial"/>
                <a:ea typeface="Arial"/>
                <a:cs typeface="Arial"/>
                <a:sym typeface="Arial"/>
              </a:rPr>
              <a:t>To residential</a:t>
            </a:r>
          </a:p>
          <a:p>
            <a:pPr defTabSz="914400"/>
            <a:r>
              <a:rPr lang="en-US" sz="1200" kern="0">
                <a:solidFill>
                  <a:srgbClr val="000000"/>
                </a:solidFill>
                <a:latin typeface="Arial"/>
                <a:ea typeface="Arial"/>
                <a:cs typeface="Arial"/>
                <a:sym typeface="Arial"/>
              </a:rPr>
              <a:t>subscribers</a:t>
            </a:r>
          </a:p>
        </p:txBody>
      </p:sp>
      <p:cxnSp>
        <p:nvCxnSpPr>
          <p:cNvPr id="33" name="Straight Connector 32"/>
          <p:cNvCxnSpPr/>
          <p:nvPr/>
        </p:nvCxnSpPr>
        <p:spPr>
          <a:xfrm flipH="1" flipV="1">
            <a:off x="6597997" y="3552456"/>
            <a:ext cx="1132987" cy="1291330"/>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a:endCxn id="22" idx="3"/>
          </p:cNvCxnSpPr>
          <p:nvPr/>
        </p:nvCxnSpPr>
        <p:spPr>
          <a:xfrm flipH="1">
            <a:off x="791192" y="3536687"/>
            <a:ext cx="562147" cy="908757"/>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20" idx="3"/>
          </p:cNvCxnSpPr>
          <p:nvPr/>
        </p:nvCxnSpPr>
        <p:spPr>
          <a:xfrm flipH="1">
            <a:off x="780782" y="3536679"/>
            <a:ext cx="572557" cy="634273"/>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a:endCxn id="19" idx="3"/>
          </p:cNvCxnSpPr>
          <p:nvPr/>
        </p:nvCxnSpPr>
        <p:spPr>
          <a:xfrm flipH="1">
            <a:off x="780761" y="3536677"/>
            <a:ext cx="572556" cy="351114"/>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47" name="Rounded Rectangle 46"/>
          <p:cNvSpPr/>
          <p:nvPr/>
        </p:nvSpPr>
        <p:spPr>
          <a:xfrm>
            <a:off x="2944465" y="5024978"/>
            <a:ext cx="468456" cy="215202"/>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000" kern="0">
                <a:solidFill>
                  <a:srgbClr val="FFFFFF"/>
                </a:solidFill>
                <a:latin typeface="Arial"/>
                <a:sym typeface="Arial"/>
              </a:rPr>
              <a:t>VM</a:t>
            </a:r>
          </a:p>
        </p:txBody>
      </p:sp>
      <p:sp>
        <p:nvSpPr>
          <p:cNvPr id="48" name="Rounded Rectangle 47"/>
          <p:cNvSpPr/>
          <p:nvPr/>
        </p:nvSpPr>
        <p:spPr>
          <a:xfrm>
            <a:off x="1176488" y="5020353"/>
            <a:ext cx="468456" cy="215202"/>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000" kern="0">
                <a:solidFill>
                  <a:srgbClr val="FFFFFF"/>
                </a:solidFill>
                <a:latin typeface="Arial"/>
                <a:sym typeface="Arial"/>
              </a:rPr>
              <a:t>VM</a:t>
            </a:r>
          </a:p>
        </p:txBody>
      </p:sp>
      <p:sp>
        <p:nvSpPr>
          <p:cNvPr id="68" name="TextBox 67"/>
          <p:cNvSpPr txBox="1"/>
          <p:nvPr/>
        </p:nvSpPr>
        <p:spPr>
          <a:xfrm>
            <a:off x="514820" y="22518"/>
            <a:ext cx="8027703" cy="584776"/>
          </a:xfrm>
          <a:prstGeom prst="rect">
            <a:avLst/>
          </a:prstGeom>
          <a:noFill/>
        </p:spPr>
        <p:txBody>
          <a:bodyPr wrap="square" rtlCol="0">
            <a:spAutoFit/>
          </a:bodyPr>
          <a:lstStyle/>
          <a:p>
            <a:pPr algn="ctr" defTabSz="914400"/>
            <a:r>
              <a:rPr lang="en-US" sz="3200" b="1" kern="0" dirty="0">
                <a:solidFill>
                  <a:srgbClr val="FFFFFF"/>
                </a:solidFill>
                <a:latin typeface="Arial"/>
                <a:ea typeface="Arial"/>
                <a:cs typeface="Arial"/>
                <a:sym typeface="Arial"/>
              </a:rPr>
              <a:t>Trellis vRouter</a:t>
            </a:r>
            <a:endParaRPr lang="en-US" sz="3200" b="1" kern="0" dirty="0">
              <a:solidFill>
                <a:srgbClr val="FFFFFF"/>
              </a:solidFill>
              <a:latin typeface="Calibri"/>
              <a:ea typeface="Arial"/>
              <a:cs typeface="Arial"/>
              <a:sym typeface="Arial"/>
            </a:endParaRPr>
          </a:p>
        </p:txBody>
      </p:sp>
      <p:sp>
        <p:nvSpPr>
          <p:cNvPr id="36" name="Rounded Rectangle 35"/>
          <p:cNvSpPr/>
          <p:nvPr/>
        </p:nvSpPr>
        <p:spPr>
          <a:xfrm>
            <a:off x="3639736" y="1367026"/>
            <a:ext cx="1887131" cy="310690"/>
          </a:xfrm>
          <a:prstGeom prst="roundRect">
            <a:avLst/>
          </a:prstGeom>
          <a:solidFill>
            <a:srgbClr val="E6E0EC"/>
          </a:solidFill>
        </p:spPr>
        <p:style>
          <a:lnRef idx="2">
            <a:schemeClr val="accent4"/>
          </a:lnRef>
          <a:fillRef idx="1">
            <a:schemeClr val="lt1"/>
          </a:fillRef>
          <a:effectRef idx="0">
            <a:schemeClr val="accent4"/>
          </a:effectRef>
          <a:fontRef idx="minor">
            <a:schemeClr val="dk1"/>
          </a:fontRef>
        </p:style>
        <p:txBody>
          <a:bodyPr rtlCol="0" anchor="ctr"/>
          <a:lstStyle/>
          <a:p>
            <a:pPr algn="ctr" defTabSz="914400"/>
            <a:r>
              <a:rPr lang="en-US" sz="1400" b="1" kern="0">
                <a:solidFill>
                  <a:srgbClr val="000000"/>
                </a:solidFill>
                <a:latin typeface="Arial"/>
                <a:sym typeface="Arial"/>
              </a:rPr>
              <a:t>Underlay Control</a:t>
            </a:r>
          </a:p>
        </p:txBody>
      </p:sp>
      <p:sp>
        <p:nvSpPr>
          <p:cNvPr id="45" name="TextBox 44"/>
          <p:cNvSpPr txBox="1"/>
          <p:nvPr/>
        </p:nvSpPr>
        <p:spPr>
          <a:xfrm>
            <a:off x="7410747" y="3605438"/>
            <a:ext cx="673482" cy="523220"/>
          </a:xfrm>
          <a:prstGeom prst="rect">
            <a:avLst/>
          </a:prstGeom>
          <a:noFill/>
        </p:spPr>
        <p:txBody>
          <a:bodyPr wrap="none" rtlCol="0">
            <a:spAutoFit/>
          </a:bodyPr>
          <a:lstStyle/>
          <a:p>
            <a:pPr defTabSz="914400"/>
            <a:r>
              <a:rPr lang="en-US" sz="1400" kern="0">
                <a:solidFill>
                  <a:srgbClr val="000000"/>
                </a:solidFill>
                <a:latin typeface="Arial"/>
                <a:ea typeface="Arial"/>
                <a:cs typeface="Arial"/>
                <a:sym typeface="Arial"/>
              </a:rPr>
              <a:t>OSPF</a:t>
            </a:r>
          </a:p>
          <a:p>
            <a:pPr defTabSz="914400"/>
            <a:r>
              <a:rPr lang="en-US" sz="1400" kern="0">
                <a:solidFill>
                  <a:srgbClr val="000000"/>
                </a:solidFill>
                <a:latin typeface="Arial"/>
                <a:ea typeface="Arial"/>
                <a:cs typeface="Arial"/>
                <a:sym typeface="Arial"/>
              </a:rPr>
              <a:t>I-BGP</a:t>
            </a:r>
          </a:p>
        </p:txBody>
      </p:sp>
      <p:sp>
        <p:nvSpPr>
          <p:cNvPr id="43" name="Rounded Rectangle 42"/>
          <p:cNvSpPr/>
          <p:nvPr/>
        </p:nvSpPr>
        <p:spPr>
          <a:xfrm>
            <a:off x="5783226" y="1371998"/>
            <a:ext cx="1750249" cy="305718"/>
          </a:xfrm>
          <a:prstGeom prst="roundRect">
            <a:avLst/>
          </a:prstGeom>
          <a:solidFill>
            <a:srgbClr val="E6E0EC"/>
          </a:solidFill>
        </p:spPr>
        <p:style>
          <a:lnRef idx="2">
            <a:schemeClr val="accent1"/>
          </a:lnRef>
          <a:fillRef idx="1">
            <a:schemeClr val="lt1"/>
          </a:fillRef>
          <a:effectRef idx="0">
            <a:schemeClr val="accent1"/>
          </a:effectRef>
          <a:fontRef idx="minor">
            <a:schemeClr val="dk1"/>
          </a:fontRef>
        </p:style>
        <p:txBody>
          <a:bodyPr rtlCol="0" anchor="ctr"/>
          <a:lstStyle/>
          <a:p>
            <a:pPr algn="ctr" defTabSz="914400"/>
            <a:r>
              <a:rPr lang="en-US" sz="1400" b="1" kern="0" dirty="0" err="1" smtClean="0">
                <a:solidFill>
                  <a:srgbClr val="000000"/>
                </a:solidFill>
                <a:latin typeface="Arial"/>
                <a:sym typeface="Arial"/>
              </a:rPr>
              <a:t>vRouter</a:t>
            </a:r>
            <a:endParaRPr lang="en-US" sz="1400" b="1" kern="0" dirty="0">
              <a:solidFill>
                <a:srgbClr val="000000"/>
              </a:solidFill>
              <a:latin typeface="Arial"/>
              <a:sym typeface="Arial"/>
            </a:endParaRPr>
          </a:p>
        </p:txBody>
      </p:sp>
      <p:sp>
        <p:nvSpPr>
          <p:cNvPr id="54" name="Rounded Rectangle 53"/>
          <p:cNvSpPr/>
          <p:nvPr/>
        </p:nvSpPr>
        <p:spPr>
          <a:xfrm>
            <a:off x="7730976" y="1782453"/>
            <a:ext cx="1290166" cy="51483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14400"/>
            <a:r>
              <a:rPr lang="en-US" sz="1400" b="1" kern="0" dirty="0" err="1">
                <a:solidFill>
                  <a:srgbClr val="000000"/>
                </a:solidFill>
                <a:latin typeface="Arial"/>
                <a:sym typeface="Arial"/>
              </a:rPr>
              <a:t>Quagga</a:t>
            </a:r>
            <a:endParaRPr lang="en-US" sz="1400" b="1" kern="0" dirty="0">
              <a:solidFill>
                <a:srgbClr val="000000"/>
              </a:solidFill>
              <a:latin typeface="Arial"/>
              <a:sym typeface="Arial"/>
            </a:endParaRPr>
          </a:p>
          <a:p>
            <a:pPr algn="ctr" defTabSz="914400"/>
            <a:r>
              <a:rPr lang="en-US" sz="1400" b="1" kern="0" dirty="0">
                <a:solidFill>
                  <a:srgbClr val="000000"/>
                </a:solidFill>
                <a:latin typeface="Arial"/>
                <a:sym typeface="Arial"/>
              </a:rPr>
              <a:t>(or other)</a:t>
            </a:r>
          </a:p>
        </p:txBody>
      </p:sp>
      <p:sp>
        <p:nvSpPr>
          <p:cNvPr id="39" name="Rounded Rectangle 38"/>
          <p:cNvSpPr/>
          <p:nvPr/>
        </p:nvSpPr>
        <p:spPr>
          <a:xfrm>
            <a:off x="7730999" y="4429684"/>
            <a:ext cx="811525" cy="242914"/>
          </a:xfrm>
          <a:prstGeom prst="roundRect">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dirty="0">
                <a:solidFill>
                  <a:srgbClr val="FFFFFF"/>
                </a:solidFill>
                <a:latin typeface="Arial"/>
                <a:sym typeface="Arial"/>
              </a:rPr>
              <a:t>Router</a:t>
            </a:r>
          </a:p>
        </p:txBody>
      </p:sp>
      <p:sp>
        <p:nvSpPr>
          <p:cNvPr id="41" name="Rounded Rectangle 40"/>
          <p:cNvSpPr/>
          <p:nvPr/>
        </p:nvSpPr>
        <p:spPr>
          <a:xfrm>
            <a:off x="7730998" y="4712837"/>
            <a:ext cx="811525" cy="242914"/>
          </a:xfrm>
          <a:prstGeom prst="roundRect">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Router</a:t>
            </a:r>
          </a:p>
        </p:txBody>
      </p:sp>
      <p:sp>
        <p:nvSpPr>
          <p:cNvPr id="42" name="TextBox 41"/>
          <p:cNvSpPr txBox="1"/>
          <p:nvPr/>
        </p:nvSpPr>
        <p:spPr>
          <a:xfrm>
            <a:off x="7525287" y="5050738"/>
            <a:ext cx="1287657" cy="461665"/>
          </a:xfrm>
          <a:prstGeom prst="rect">
            <a:avLst/>
          </a:prstGeom>
          <a:noFill/>
        </p:spPr>
        <p:txBody>
          <a:bodyPr wrap="none" rtlCol="0">
            <a:spAutoFit/>
          </a:bodyPr>
          <a:lstStyle/>
          <a:p>
            <a:pPr algn="ctr" defTabSz="914400"/>
            <a:r>
              <a:rPr lang="en-US" sz="1200" kern="0" dirty="0" smtClean="0">
                <a:solidFill>
                  <a:srgbClr val="000000"/>
                </a:solidFill>
                <a:latin typeface="Arial"/>
                <a:ea typeface="Arial"/>
                <a:cs typeface="Arial"/>
                <a:sym typeface="Arial"/>
              </a:rPr>
              <a:t>To Upstream</a:t>
            </a:r>
            <a:endParaRPr lang="en-US" sz="1200" kern="0" dirty="0">
              <a:solidFill>
                <a:srgbClr val="000000"/>
              </a:solidFill>
              <a:latin typeface="Arial"/>
              <a:ea typeface="Arial"/>
              <a:cs typeface="Arial"/>
              <a:sym typeface="Arial"/>
            </a:endParaRPr>
          </a:p>
          <a:p>
            <a:pPr algn="ctr" defTabSz="914400"/>
            <a:r>
              <a:rPr lang="en-US" sz="1200" kern="0" dirty="0" smtClean="0">
                <a:solidFill>
                  <a:srgbClr val="000000"/>
                </a:solidFill>
                <a:latin typeface="Arial"/>
                <a:ea typeface="Arial"/>
                <a:cs typeface="Arial"/>
                <a:sym typeface="Arial"/>
              </a:rPr>
              <a:t>(Metro) Network</a:t>
            </a:r>
            <a:endParaRPr lang="en-US" sz="1200" kern="0" dirty="0">
              <a:solidFill>
                <a:srgbClr val="000000"/>
              </a:solidFill>
              <a:latin typeface="Arial"/>
              <a:ea typeface="Arial"/>
              <a:cs typeface="Arial"/>
              <a:sym typeface="Arial"/>
            </a:endParaRPr>
          </a:p>
        </p:txBody>
      </p:sp>
      <p:sp>
        <p:nvSpPr>
          <p:cNvPr id="50" name="Rounded Rectangle 49"/>
          <p:cNvSpPr/>
          <p:nvPr/>
        </p:nvSpPr>
        <p:spPr>
          <a:xfrm>
            <a:off x="1062095" y="1732047"/>
            <a:ext cx="6471370" cy="387583"/>
          </a:xfrm>
          <a:prstGeom prst="roundRect">
            <a:avLst/>
          </a:prstGeom>
          <a:solidFill>
            <a:schemeClr val="accent3">
              <a:lumMod val="20000"/>
              <a:lumOff val="80000"/>
            </a:schemeClr>
          </a:solidFill>
          <a:ln>
            <a:solidFill>
              <a:srgbClr val="7F7F7F"/>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914400"/>
            <a:r>
              <a:rPr lang="en-US" sz="2000" b="1" kern="0" dirty="0" smtClean="0">
                <a:solidFill>
                  <a:srgbClr val="000000"/>
                </a:solidFill>
                <a:latin typeface="Calibri"/>
                <a:sym typeface="Arial"/>
              </a:rPr>
              <a:t>ONOS</a:t>
            </a:r>
            <a:endParaRPr lang="en-US" sz="2000" b="1" kern="0" dirty="0">
              <a:solidFill>
                <a:srgbClr val="000000"/>
              </a:solidFill>
              <a:latin typeface="Calibri"/>
              <a:sym typeface="Arial"/>
            </a:endParaRPr>
          </a:p>
        </p:txBody>
      </p:sp>
      <p:sp>
        <p:nvSpPr>
          <p:cNvPr id="51" name="Rounded Rectangle 50"/>
          <p:cNvSpPr/>
          <p:nvPr/>
        </p:nvSpPr>
        <p:spPr>
          <a:xfrm>
            <a:off x="1015790" y="883763"/>
            <a:ext cx="6519648" cy="375382"/>
          </a:xfrm>
          <a:prstGeom prst="roundRect">
            <a:avLst/>
          </a:prstGeom>
          <a:solidFill>
            <a:schemeClr val="accent5">
              <a:lumMod val="20000"/>
              <a:lumOff val="80000"/>
            </a:schemeClr>
          </a:solidFill>
          <a:ln>
            <a:solidFill>
              <a:srgbClr val="7F7F7F"/>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914400"/>
            <a:r>
              <a:rPr lang="en-US" sz="2000" b="1" kern="0" dirty="0" smtClean="0">
                <a:solidFill>
                  <a:srgbClr val="000000"/>
                </a:solidFill>
                <a:latin typeface="Calibri"/>
                <a:sym typeface="Arial"/>
              </a:rPr>
              <a:t>XOS </a:t>
            </a:r>
            <a:endParaRPr lang="en-US" sz="2000" b="1" kern="0" dirty="0">
              <a:solidFill>
                <a:srgbClr val="000000"/>
              </a:solidFill>
              <a:latin typeface="Calibri"/>
              <a:sym typeface="Arial"/>
            </a:endParaRPr>
          </a:p>
        </p:txBody>
      </p:sp>
      <p:sp>
        <p:nvSpPr>
          <p:cNvPr id="53" name="Rounded Rectangle 52"/>
          <p:cNvSpPr/>
          <p:nvPr/>
        </p:nvSpPr>
        <p:spPr>
          <a:xfrm>
            <a:off x="1095246" y="1360981"/>
            <a:ext cx="2319450" cy="324786"/>
          </a:xfrm>
          <a:prstGeom prst="roundRect">
            <a:avLst/>
          </a:prstGeom>
          <a:solidFill>
            <a:srgbClr val="8B81D2">
              <a:lumMod val="20000"/>
              <a:lumOff val="80000"/>
            </a:srgbClr>
          </a:solidFill>
          <a:ln w="25400" cap="flat" cmpd="sng" algn="ctr">
            <a:solidFill>
              <a:srgbClr val="8B81D2"/>
            </a:solidFill>
            <a:prstDash val="solid"/>
          </a:ln>
          <a:effectLst/>
        </p:spPr>
        <p:txBody>
          <a:bodyPr rtlCol="0" anchor="ctr"/>
          <a:lstStyle/>
          <a:p>
            <a:pPr algn="ctr" defTabSz="914400">
              <a:defRPr/>
            </a:pPr>
            <a:r>
              <a:rPr lang="en-US" sz="1400" b="1" kern="0" dirty="0">
                <a:solidFill>
                  <a:srgbClr val="000000"/>
                </a:solidFill>
                <a:latin typeface="Arial"/>
                <a:ea typeface="Arial"/>
                <a:cs typeface="Arial"/>
                <a:sym typeface="Arial"/>
              </a:rPr>
              <a:t>Overlay Control</a:t>
            </a:r>
          </a:p>
        </p:txBody>
      </p:sp>
      <p:sp>
        <p:nvSpPr>
          <p:cNvPr id="63" name="Oval 62"/>
          <p:cNvSpPr/>
          <p:nvPr/>
        </p:nvSpPr>
        <p:spPr>
          <a:xfrm>
            <a:off x="1107252" y="4736195"/>
            <a:ext cx="559795" cy="189721"/>
          </a:xfrm>
          <a:prstGeom prst="ellipse">
            <a:avLst/>
          </a:prstGeom>
          <a:solidFill>
            <a:srgbClr val="E0E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800" b="1" kern="0" dirty="0">
                <a:solidFill>
                  <a:srgbClr val="000000"/>
                </a:solidFill>
                <a:latin typeface="Arial"/>
                <a:sym typeface="Arial"/>
              </a:rPr>
              <a:t>OVS</a:t>
            </a:r>
          </a:p>
        </p:txBody>
      </p:sp>
      <p:sp>
        <p:nvSpPr>
          <p:cNvPr id="64" name="Oval 63"/>
          <p:cNvSpPr/>
          <p:nvPr/>
        </p:nvSpPr>
        <p:spPr>
          <a:xfrm>
            <a:off x="2872086" y="4764595"/>
            <a:ext cx="559795" cy="189721"/>
          </a:xfrm>
          <a:prstGeom prst="ellipse">
            <a:avLst/>
          </a:prstGeom>
          <a:solidFill>
            <a:srgbClr val="E0E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800" b="1" kern="0">
                <a:solidFill>
                  <a:srgbClr val="000000"/>
                </a:solidFill>
                <a:latin typeface="Arial"/>
                <a:sym typeface="Arial"/>
              </a:rPr>
              <a:t>OVS</a:t>
            </a:r>
          </a:p>
        </p:txBody>
      </p:sp>
      <p:sp>
        <p:nvSpPr>
          <p:cNvPr id="65" name="Rounded Rectangle 64"/>
          <p:cNvSpPr/>
          <p:nvPr/>
        </p:nvSpPr>
        <p:spPr>
          <a:xfrm>
            <a:off x="4700409" y="5024978"/>
            <a:ext cx="468456" cy="215202"/>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000" kern="0">
                <a:solidFill>
                  <a:srgbClr val="FFFFFF"/>
                </a:solidFill>
                <a:latin typeface="Arial"/>
                <a:sym typeface="Arial"/>
              </a:rPr>
              <a:t>VNF</a:t>
            </a:r>
          </a:p>
        </p:txBody>
      </p:sp>
      <p:sp>
        <p:nvSpPr>
          <p:cNvPr id="66" name="Rounded Rectangle 65"/>
          <p:cNvSpPr/>
          <p:nvPr/>
        </p:nvSpPr>
        <p:spPr>
          <a:xfrm>
            <a:off x="6388480" y="5044377"/>
            <a:ext cx="468456" cy="215202"/>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000" kern="0">
                <a:solidFill>
                  <a:srgbClr val="FFFFFF"/>
                </a:solidFill>
                <a:latin typeface="Arial"/>
                <a:sym typeface="Arial"/>
              </a:rPr>
              <a:t>VNF</a:t>
            </a:r>
          </a:p>
        </p:txBody>
      </p:sp>
      <p:sp>
        <p:nvSpPr>
          <p:cNvPr id="67" name="Oval 66"/>
          <p:cNvSpPr/>
          <p:nvPr/>
        </p:nvSpPr>
        <p:spPr>
          <a:xfrm>
            <a:off x="4628026" y="4796734"/>
            <a:ext cx="559795" cy="189721"/>
          </a:xfrm>
          <a:prstGeom prst="ellipse">
            <a:avLst/>
          </a:prstGeom>
          <a:solidFill>
            <a:srgbClr val="E0E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800" b="1" kern="0">
                <a:solidFill>
                  <a:srgbClr val="000000"/>
                </a:solidFill>
                <a:latin typeface="Arial"/>
                <a:sym typeface="Arial"/>
              </a:rPr>
              <a:t>OVS</a:t>
            </a:r>
          </a:p>
        </p:txBody>
      </p:sp>
      <p:sp>
        <p:nvSpPr>
          <p:cNvPr id="69" name="Oval 68"/>
          <p:cNvSpPr/>
          <p:nvPr/>
        </p:nvSpPr>
        <p:spPr>
          <a:xfrm>
            <a:off x="6371360" y="4786288"/>
            <a:ext cx="559795" cy="189721"/>
          </a:xfrm>
          <a:prstGeom prst="ellipse">
            <a:avLst/>
          </a:prstGeom>
          <a:solidFill>
            <a:srgbClr val="E0E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800" b="1" kern="0">
                <a:solidFill>
                  <a:srgbClr val="000000"/>
                </a:solidFill>
                <a:latin typeface="Arial"/>
                <a:sym typeface="Arial"/>
              </a:rPr>
              <a:t>OVS</a:t>
            </a:r>
          </a:p>
        </p:txBody>
      </p:sp>
      <p:cxnSp>
        <p:nvCxnSpPr>
          <p:cNvPr id="70" name="Straight Arrow Connector 69"/>
          <p:cNvCxnSpPr>
            <a:stCxn id="63" idx="0"/>
            <a:endCxn id="53" idx="2"/>
          </p:cNvCxnSpPr>
          <p:nvPr/>
        </p:nvCxnSpPr>
        <p:spPr>
          <a:xfrm flipV="1">
            <a:off x="1387129" y="1685778"/>
            <a:ext cx="867842" cy="3050417"/>
          </a:xfrm>
          <a:prstGeom prst="straightConnector1">
            <a:avLst/>
          </a:prstGeom>
          <a:ln>
            <a:solidFill>
              <a:srgbClr val="FF0000"/>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a:stCxn id="64" idx="0"/>
            <a:endCxn id="53" idx="2"/>
          </p:cNvCxnSpPr>
          <p:nvPr/>
        </p:nvCxnSpPr>
        <p:spPr>
          <a:xfrm flipH="1" flipV="1">
            <a:off x="2254971" y="1685778"/>
            <a:ext cx="897010" cy="3078817"/>
          </a:xfrm>
          <a:prstGeom prst="straightConnector1">
            <a:avLst/>
          </a:prstGeom>
          <a:ln>
            <a:solidFill>
              <a:srgbClr val="FF0000"/>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a:stCxn id="67" idx="0"/>
          </p:cNvCxnSpPr>
          <p:nvPr/>
        </p:nvCxnSpPr>
        <p:spPr>
          <a:xfrm flipH="1" flipV="1">
            <a:off x="2254992" y="1732035"/>
            <a:ext cx="2652953" cy="3064687"/>
          </a:xfrm>
          <a:prstGeom prst="straightConnector1">
            <a:avLst/>
          </a:prstGeom>
          <a:ln>
            <a:solidFill>
              <a:srgbClr val="FF0000"/>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a:stCxn id="69" idx="0"/>
            <a:endCxn id="53" idx="2"/>
          </p:cNvCxnSpPr>
          <p:nvPr/>
        </p:nvCxnSpPr>
        <p:spPr>
          <a:xfrm flipH="1" flipV="1">
            <a:off x="2254971" y="1685767"/>
            <a:ext cx="4396266" cy="3100510"/>
          </a:xfrm>
          <a:prstGeom prst="straightConnector1">
            <a:avLst/>
          </a:prstGeom>
          <a:ln>
            <a:solidFill>
              <a:srgbClr val="FF0000"/>
            </a:solidFill>
            <a:prstDash val="dot"/>
            <a:headEnd type="arrow"/>
            <a:tailEnd type="arrow"/>
          </a:ln>
        </p:spPr>
        <p:style>
          <a:lnRef idx="2">
            <a:schemeClr val="accent1"/>
          </a:lnRef>
          <a:fillRef idx="0">
            <a:schemeClr val="accent1"/>
          </a:fillRef>
          <a:effectRef idx="1">
            <a:schemeClr val="accent1"/>
          </a:effectRef>
          <a:fontRef idx="minor">
            <a:schemeClr val="tx1"/>
          </a:fontRef>
        </p:style>
      </p:cxnSp>
      <p:sp>
        <p:nvSpPr>
          <p:cNvPr id="28" name="Slide Number Placeholder 27"/>
          <p:cNvSpPr>
            <a:spLocks noGrp="1"/>
          </p:cNvSpPr>
          <p:nvPr>
            <p:ph type="sldNum" sz="quarter" idx="12"/>
          </p:nvPr>
        </p:nvSpPr>
        <p:spPr>
          <a:xfrm>
            <a:off x="7030720" y="5395740"/>
            <a:ext cx="2133600" cy="304271"/>
          </a:xfrm>
        </p:spPr>
        <p:txBody>
          <a:bodyPr/>
          <a:lstStyle/>
          <a:p>
            <a:fld id="{526183F2-CCC9-2144-B50D-6A6C2FC336B8}" type="slidenum">
              <a:rPr lang="en-US" smtClean="0">
                <a:solidFill>
                  <a:prstClr val="black">
                    <a:tint val="75000"/>
                  </a:prstClr>
                </a:solidFill>
                <a:latin typeface="Calibri"/>
              </a:rPr>
              <a:pPr/>
              <a:t>20</a:t>
            </a:fld>
            <a:endParaRPr lang="en-US" dirty="0">
              <a:solidFill>
                <a:prstClr val="black">
                  <a:tint val="75000"/>
                </a:prstClr>
              </a:solidFill>
              <a:latin typeface="Calibri"/>
            </a:endParaRPr>
          </a:p>
        </p:txBody>
      </p:sp>
      <p:sp>
        <p:nvSpPr>
          <p:cNvPr id="61" name="Shape 22"/>
          <p:cNvSpPr/>
          <p:nvPr/>
        </p:nvSpPr>
        <p:spPr>
          <a:xfrm>
            <a:off x="0" y="4"/>
            <a:ext cx="9144000" cy="836214"/>
          </a:xfrm>
          <a:prstGeom prst="rect">
            <a:avLst/>
          </a:prstGeom>
          <a:solidFill>
            <a:srgbClr val="007EC4"/>
          </a:solidFill>
          <a:ln>
            <a:noFill/>
          </a:ln>
        </p:spPr>
        <p:txBody>
          <a:bodyPr lIns="91425" tIns="91425" rIns="91425" bIns="91425" anchor="ctr" anchorCtr="0">
            <a:noAutofit/>
          </a:bodyPr>
          <a:lstStyle/>
          <a:p>
            <a:pPr defTabSz="914400"/>
            <a:endParaRPr sz="1400" kern="0">
              <a:solidFill>
                <a:srgbClr val="000000"/>
              </a:solidFill>
              <a:latin typeface="Arial"/>
              <a:ea typeface="Arial"/>
              <a:cs typeface="Arial"/>
              <a:sym typeface="Arial"/>
            </a:endParaRPr>
          </a:p>
        </p:txBody>
      </p:sp>
      <p:pic>
        <p:nvPicPr>
          <p:cNvPr id="80" name="Shape 26"/>
          <p:cNvPicPr preferRelativeResize="0"/>
          <p:nvPr/>
        </p:nvPicPr>
        <p:blipFill>
          <a:blip r:embed="rId2">
            <a:alphaModFix/>
          </a:blip>
          <a:stretch>
            <a:fillRect/>
          </a:stretch>
        </p:blipFill>
        <p:spPr>
          <a:xfrm>
            <a:off x="8472467" y="122588"/>
            <a:ext cx="548699" cy="609666"/>
          </a:xfrm>
          <a:prstGeom prst="rect">
            <a:avLst/>
          </a:prstGeom>
          <a:noFill/>
          <a:ln>
            <a:noFill/>
          </a:ln>
        </p:spPr>
      </p:pic>
      <p:sp>
        <p:nvSpPr>
          <p:cNvPr id="60" name="Arc 59"/>
          <p:cNvSpPr/>
          <p:nvPr/>
        </p:nvSpPr>
        <p:spPr>
          <a:xfrm rot="3401677">
            <a:off x="2817525" y="1370724"/>
            <a:ext cx="668914" cy="683501"/>
          </a:xfrm>
          <a:prstGeom prst="arc">
            <a:avLst>
              <a:gd name="adj1" fmla="val 10716697"/>
              <a:gd name="adj2" fmla="val 21400290"/>
            </a:avLst>
          </a:prstGeom>
          <a:ln w="25400">
            <a:solidFill>
              <a:srgbClr val="FF0000"/>
            </a:solidFill>
            <a:prstDash val="sysDot"/>
            <a:headEnd type="arrow"/>
            <a:tailEnd type="none"/>
          </a:ln>
        </p:spPr>
        <p:style>
          <a:lnRef idx="1">
            <a:schemeClr val="accent1"/>
          </a:lnRef>
          <a:fillRef idx="0">
            <a:schemeClr val="accent1"/>
          </a:fillRef>
          <a:effectRef idx="0">
            <a:schemeClr val="accent1"/>
          </a:effectRef>
          <a:fontRef idx="minor">
            <a:schemeClr val="tx1"/>
          </a:fontRef>
        </p:style>
        <p:txBody>
          <a:bodyPr anchor="ctr"/>
          <a:lstStyle/>
          <a:p>
            <a:pPr algn="ctr" defTabSz="914400">
              <a:defRPr/>
            </a:pPr>
            <a:endParaRPr lang="en-US" sz="1400" kern="0">
              <a:solidFill>
                <a:prstClr val="black"/>
              </a:solidFill>
              <a:latin typeface="Calibri"/>
              <a:sym typeface="Arial"/>
            </a:endParaRPr>
          </a:p>
        </p:txBody>
      </p:sp>
      <p:sp>
        <p:nvSpPr>
          <p:cNvPr id="52" name="Title 1"/>
          <p:cNvSpPr txBox="1">
            <a:spLocks/>
          </p:cNvSpPr>
          <p:nvPr/>
        </p:nvSpPr>
        <p:spPr>
          <a:xfrm>
            <a:off x="311713" y="97295"/>
            <a:ext cx="8520599" cy="636332"/>
          </a:xfrm>
          <a:prstGeom prst="rect">
            <a:avLst/>
          </a:prstGeom>
        </p:spPr>
        <p:txBody>
          <a:bodyPr vert="horz" anchor="ctr"/>
          <a:lstStyle>
            <a:defPPr marR="0" algn="l" rtl="0">
              <a:lnSpc>
                <a:spcPct val="100000"/>
              </a:lnSpc>
              <a:spcBef>
                <a:spcPts val="0"/>
              </a:spcBef>
              <a:spcAft>
                <a:spcPts val="0"/>
              </a:spcAft>
            </a:defPPr>
            <a:lvl1pPr marR="0" algn="l" rtl="0">
              <a:lnSpc>
                <a:spcPct val="100000"/>
              </a:lnSpc>
              <a:spcBef>
                <a:spcPts val="0"/>
              </a:spcBef>
              <a:spcAft>
                <a:spcPts val="0"/>
              </a:spcAft>
              <a:buNone/>
              <a:defRPr sz="3200" b="0" i="0" u="none" strike="noStrike" cap="none" baseline="0">
                <a:solidFill>
                  <a:schemeClr val="bg1"/>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defTabSz="914400"/>
            <a:r>
              <a:rPr lang="en-US" b="1" kern="0" dirty="0" err="1" smtClean="0">
                <a:solidFill>
                  <a:srgbClr val="FFFFFF"/>
                </a:solidFill>
                <a:latin typeface="Calibri (Heading)"/>
                <a:cs typeface="Calibri (Heading)"/>
              </a:rPr>
              <a:t>CORD vRouter</a:t>
            </a:r>
            <a:r>
              <a:rPr lang="en-US" b="1" kern="0" dirty="0" smtClean="0">
                <a:solidFill>
                  <a:srgbClr val="FFFFFF"/>
                </a:solidFill>
                <a:latin typeface="Calibri (Heading)"/>
                <a:cs typeface="Calibri (Heading)"/>
              </a:rPr>
              <a:t> Operation</a:t>
            </a:r>
            <a:endParaRPr lang="en-US" b="1" kern="0" dirty="0">
              <a:solidFill>
                <a:srgbClr val="FFFFFF"/>
              </a:solidFill>
              <a:latin typeface="Calibri (Heading)"/>
              <a:cs typeface="Calibri (Heading)"/>
            </a:endParaRPr>
          </a:p>
        </p:txBody>
      </p:sp>
    </p:spTree>
    <p:extLst>
      <p:ext uri="{BB962C8B-B14F-4D97-AF65-F5344CB8AC3E}">
        <p14:creationId xmlns:p14="http://schemas.microsoft.com/office/powerpoint/2010/main" val="26454597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par>
                                <p:cTn id="8" presetID="10" presetClass="entr" presetSubtype="0"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fade">
                                      <p:cBhvr>
                                        <p:cTn id="10" dur="500"/>
                                        <p:tgtEl>
                                          <p:spTgt spid="71"/>
                                        </p:tgtEl>
                                      </p:cBhvr>
                                    </p:animEffect>
                                  </p:childTnLst>
                                </p:cTn>
                              </p:par>
                              <p:par>
                                <p:cTn id="11" presetID="10" presetClass="entr" presetSubtype="0" fill="hold" nodeType="with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fade">
                                      <p:cBhvr>
                                        <p:cTn id="13" dur="500"/>
                                        <p:tgtEl>
                                          <p:spTgt spid="72"/>
                                        </p:tgtEl>
                                      </p:cBhvr>
                                    </p:animEffect>
                                  </p:childTnLst>
                                </p:cTn>
                              </p:par>
                              <p:par>
                                <p:cTn id="14" presetID="10" presetClass="entr" presetSubtype="0" fill="hold" nodeType="with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fade">
                                      <p:cBhvr>
                                        <p:cTn id="16"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12741" y="1173826"/>
            <a:ext cx="9144000" cy="4401262"/>
            <a:chOff x="0" y="1009293"/>
            <a:chExt cx="9144000" cy="5281515"/>
          </a:xfrm>
        </p:grpSpPr>
        <p:pic>
          <p:nvPicPr>
            <p:cNvPr id="30" name="Shape 43"/>
            <p:cNvPicPr preferRelativeResize="0"/>
            <p:nvPr/>
          </p:nvPicPr>
          <p:blipFill>
            <a:blip r:embed="rId2">
              <a:alphaModFix/>
            </a:blip>
            <a:stretch>
              <a:fillRect/>
            </a:stretch>
          </p:blipFill>
          <p:spPr>
            <a:xfrm>
              <a:off x="0" y="1128593"/>
              <a:ext cx="9144000" cy="5162215"/>
            </a:xfrm>
            <a:prstGeom prst="rect">
              <a:avLst/>
            </a:prstGeom>
            <a:noFill/>
            <a:ln>
              <a:noFill/>
            </a:ln>
          </p:spPr>
        </p:pic>
        <p:sp>
          <p:nvSpPr>
            <p:cNvPr id="31" name="Rounded Rectangle 30"/>
            <p:cNvSpPr/>
            <p:nvPr/>
          </p:nvSpPr>
          <p:spPr>
            <a:xfrm>
              <a:off x="7410747" y="1712683"/>
              <a:ext cx="1721601" cy="3252925"/>
            </a:xfrm>
            <a:prstGeom prst="round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2000" kern="0" dirty="0" smtClean="0">
                  <a:solidFill>
                    <a:srgbClr val="FFFFFF"/>
                  </a:solidFill>
                  <a:latin typeface="Calibri"/>
                  <a:sym typeface="Arial"/>
                </a:rPr>
                <a:t>ONOS Controller Cluster</a:t>
              </a:r>
              <a:endParaRPr lang="en-US" sz="2000" kern="0" dirty="0">
                <a:solidFill>
                  <a:srgbClr val="FFFFFF"/>
                </a:solidFill>
                <a:latin typeface="Calibri"/>
                <a:sym typeface="Arial"/>
              </a:endParaRPr>
            </a:p>
          </p:txBody>
        </p:sp>
        <p:sp>
          <p:nvSpPr>
            <p:cNvPr id="34" name="Rounded Rectangle 33"/>
            <p:cNvSpPr/>
            <p:nvPr/>
          </p:nvSpPr>
          <p:spPr>
            <a:xfrm>
              <a:off x="0" y="1009293"/>
              <a:ext cx="9144000" cy="994660"/>
            </a:xfrm>
            <a:prstGeom prst="round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2000" kern="0" dirty="0" smtClean="0">
                  <a:solidFill>
                    <a:srgbClr val="FFFFFF"/>
                  </a:solidFill>
                  <a:latin typeface="Calibri"/>
                  <a:sym typeface="Arial"/>
                </a:rPr>
                <a:t>ONOS Controller Cluster</a:t>
              </a:r>
              <a:endParaRPr lang="en-US" sz="2000" kern="0" dirty="0">
                <a:solidFill>
                  <a:srgbClr val="FFFFFF"/>
                </a:solidFill>
                <a:latin typeface="Calibri"/>
                <a:sym typeface="Arial"/>
              </a:endParaRPr>
            </a:p>
          </p:txBody>
        </p:sp>
      </p:grpSp>
      <p:sp>
        <p:nvSpPr>
          <p:cNvPr id="53" name="Rounded Rectangle 52"/>
          <p:cNvSpPr/>
          <p:nvPr/>
        </p:nvSpPr>
        <p:spPr>
          <a:xfrm>
            <a:off x="974553" y="1689046"/>
            <a:ext cx="7052578" cy="450054"/>
          </a:xfrm>
          <a:prstGeom prst="roundRect">
            <a:avLst/>
          </a:prstGeom>
          <a:solidFill>
            <a:schemeClr val="accent3">
              <a:lumMod val="20000"/>
              <a:lumOff val="80000"/>
            </a:schemeClr>
          </a:solidFill>
          <a:ln>
            <a:solidFill>
              <a:srgbClr val="7F7F7F"/>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914400"/>
            <a:r>
              <a:rPr lang="en-US" sz="2000" b="1" kern="0" dirty="0" smtClean="0">
                <a:solidFill>
                  <a:srgbClr val="000000"/>
                </a:solidFill>
                <a:latin typeface="Calibri"/>
                <a:sym typeface="Arial"/>
              </a:rPr>
              <a:t>ONOS</a:t>
            </a:r>
            <a:endParaRPr lang="en-US" sz="2000" b="1" kern="0" dirty="0">
              <a:solidFill>
                <a:srgbClr val="000000"/>
              </a:solidFill>
              <a:latin typeface="Calibri"/>
              <a:sym typeface="Arial"/>
            </a:endParaRPr>
          </a:p>
        </p:txBody>
      </p:sp>
      <p:sp>
        <p:nvSpPr>
          <p:cNvPr id="50" name="Shape 22"/>
          <p:cNvSpPr/>
          <p:nvPr/>
        </p:nvSpPr>
        <p:spPr>
          <a:xfrm>
            <a:off x="0" y="1"/>
            <a:ext cx="9144000" cy="509829"/>
          </a:xfrm>
          <a:prstGeom prst="rect">
            <a:avLst/>
          </a:prstGeom>
          <a:solidFill>
            <a:srgbClr val="007EC4"/>
          </a:solidFill>
          <a:ln>
            <a:noFill/>
          </a:ln>
        </p:spPr>
        <p:txBody>
          <a:bodyPr lIns="91425" tIns="91425" rIns="91425" bIns="91425" anchor="ctr" anchorCtr="0">
            <a:noAutofit/>
          </a:bodyPr>
          <a:lstStyle/>
          <a:p>
            <a:pPr defTabSz="914400"/>
            <a:endParaRPr sz="3200" kern="0">
              <a:solidFill>
                <a:srgbClr val="FFFFFF"/>
              </a:solidFill>
              <a:latin typeface="Arial"/>
              <a:ea typeface="Arial"/>
              <a:cs typeface="Arial"/>
              <a:sym typeface="Arial"/>
            </a:endParaRPr>
          </a:p>
        </p:txBody>
      </p:sp>
      <p:pic>
        <p:nvPicPr>
          <p:cNvPr id="51" name="Shape 26"/>
          <p:cNvPicPr preferRelativeResize="0"/>
          <p:nvPr/>
        </p:nvPicPr>
        <p:blipFill>
          <a:blip r:embed="rId3">
            <a:alphaModFix/>
          </a:blip>
          <a:stretch>
            <a:fillRect/>
          </a:stretch>
        </p:blipFill>
        <p:spPr>
          <a:xfrm>
            <a:off x="8472465" y="55381"/>
            <a:ext cx="548699" cy="507402"/>
          </a:xfrm>
          <a:prstGeom prst="rect">
            <a:avLst/>
          </a:prstGeom>
          <a:noFill/>
          <a:ln>
            <a:noFill/>
          </a:ln>
        </p:spPr>
      </p:pic>
      <p:sp>
        <p:nvSpPr>
          <p:cNvPr id="19" name="Rounded Rectangle 18"/>
          <p:cNvSpPr/>
          <p:nvPr/>
        </p:nvSpPr>
        <p:spPr>
          <a:xfrm>
            <a:off x="124923" y="3777624"/>
            <a:ext cx="655838" cy="242914"/>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OLT</a:t>
            </a:r>
          </a:p>
        </p:txBody>
      </p:sp>
      <p:sp>
        <p:nvSpPr>
          <p:cNvPr id="20" name="Rounded Rectangle 19"/>
          <p:cNvSpPr/>
          <p:nvPr/>
        </p:nvSpPr>
        <p:spPr>
          <a:xfrm>
            <a:off x="124922" y="4060784"/>
            <a:ext cx="655838" cy="242914"/>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OLT</a:t>
            </a:r>
          </a:p>
        </p:txBody>
      </p:sp>
      <p:sp>
        <p:nvSpPr>
          <p:cNvPr id="22" name="Rounded Rectangle 21"/>
          <p:cNvSpPr/>
          <p:nvPr/>
        </p:nvSpPr>
        <p:spPr>
          <a:xfrm>
            <a:off x="135332" y="4335265"/>
            <a:ext cx="655838" cy="242914"/>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OLT</a:t>
            </a:r>
          </a:p>
        </p:txBody>
      </p:sp>
      <p:sp>
        <p:nvSpPr>
          <p:cNvPr id="23" name="Left Arrow 22"/>
          <p:cNvSpPr/>
          <p:nvPr/>
        </p:nvSpPr>
        <p:spPr>
          <a:xfrm>
            <a:off x="176979" y="4675541"/>
            <a:ext cx="437225" cy="216889"/>
          </a:xfrm>
          <a:prstGeom prst="leftArrow">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sz="1400" kern="0">
              <a:solidFill>
                <a:srgbClr val="FFFFFF"/>
              </a:solidFill>
              <a:latin typeface="Arial"/>
              <a:sym typeface="Arial"/>
            </a:endParaRPr>
          </a:p>
        </p:txBody>
      </p:sp>
      <p:sp>
        <p:nvSpPr>
          <p:cNvPr id="24" name="TextBox 23"/>
          <p:cNvSpPr txBox="1"/>
          <p:nvPr/>
        </p:nvSpPr>
        <p:spPr>
          <a:xfrm>
            <a:off x="72872" y="4870738"/>
            <a:ext cx="1108446" cy="461665"/>
          </a:xfrm>
          <a:prstGeom prst="rect">
            <a:avLst/>
          </a:prstGeom>
          <a:noFill/>
        </p:spPr>
        <p:txBody>
          <a:bodyPr wrap="none" rtlCol="0">
            <a:spAutoFit/>
          </a:bodyPr>
          <a:lstStyle/>
          <a:p>
            <a:pPr defTabSz="914400"/>
            <a:r>
              <a:rPr lang="en-US" sz="1200" kern="0">
                <a:solidFill>
                  <a:srgbClr val="000000"/>
                </a:solidFill>
                <a:latin typeface="Arial"/>
                <a:ea typeface="Arial"/>
                <a:cs typeface="Arial"/>
                <a:sym typeface="Arial"/>
              </a:rPr>
              <a:t>To residential</a:t>
            </a:r>
          </a:p>
          <a:p>
            <a:pPr defTabSz="914400"/>
            <a:r>
              <a:rPr lang="en-US" sz="1200" kern="0">
                <a:solidFill>
                  <a:srgbClr val="000000"/>
                </a:solidFill>
                <a:latin typeface="Arial"/>
                <a:ea typeface="Arial"/>
                <a:cs typeface="Arial"/>
                <a:sym typeface="Arial"/>
              </a:rPr>
              <a:t>subscribers</a:t>
            </a:r>
          </a:p>
        </p:txBody>
      </p:sp>
      <p:cxnSp>
        <p:nvCxnSpPr>
          <p:cNvPr id="32" name="Straight Connector 31"/>
          <p:cNvCxnSpPr/>
          <p:nvPr/>
        </p:nvCxnSpPr>
        <p:spPr>
          <a:xfrm flipH="1" flipV="1">
            <a:off x="6522720" y="3547971"/>
            <a:ext cx="1208258" cy="1023949"/>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flipV="1">
            <a:off x="6522741" y="3738512"/>
            <a:ext cx="1208259" cy="1116567"/>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a:endCxn id="22" idx="3"/>
          </p:cNvCxnSpPr>
          <p:nvPr/>
        </p:nvCxnSpPr>
        <p:spPr>
          <a:xfrm flipH="1">
            <a:off x="791192" y="3547976"/>
            <a:ext cx="562147" cy="908757"/>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20" idx="3"/>
          </p:cNvCxnSpPr>
          <p:nvPr/>
        </p:nvCxnSpPr>
        <p:spPr>
          <a:xfrm flipH="1">
            <a:off x="780782" y="3547969"/>
            <a:ext cx="572557" cy="634273"/>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a:endCxn id="19" idx="3"/>
          </p:cNvCxnSpPr>
          <p:nvPr/>
        </p:nvCxnSpPr>
        <p:spPr>
          <a:xfrm flipH="1">
            <a:off x="780761" y="3547966"/>
            <a:ext cx="572556" cy="351114"/>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47" name="Rounded Rectangle 46"/>
          <p:cNvSpPr/>
          <p:nvPr/>
        </p:nvSpPr>
        <p:spPr>
          <a:xfrm>
            <a:off x="2810736" y="4747472"/>
            <a:ext cx="468456" cy="215202"/>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000" kern="0">
                <a:solidFill>
                  <a:srgbClr val="FFFFFF"/>
                </a:solidFill>
                <a:latin typeface="Arial"/>
                <a:sym typeface="Arial"/>
              </a:rPr>
              <a:t>vSG</a:t>
            </a:r>
          </a:p>
        </p:txBody>
      </p:sp>
      <p:sp>
        <p:nvSpPr>
          <p:cNvPr id="48" name="Rounded Rectangle 47"/>
          <p:cNvSpPr/>
          <p:nvPr/>
        </p:nvSpPr>
        <p:spPr>
          <a:xfrm>
            <a:off x="1318171" y="5028363"/>
            <a:ext cx="468456" cy="215202"/>
          </a:xfrm>
          <a:prstGeom prst="roundRect">
            <a:avLst/>
          </a:prstGeom>
          <a:solidFill>
            <a:schemeClr val="tx2"/>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000" kern="0">
                <a:solidFill>
                  <a:srgbClr val="FFFFFF"/>
                </a:solidFill>
                <a:latin typeface="Arial"/>
                <a:sym typeface="Arial"/>
              </a:rPr>
              <a:t>vSG</a:t>
            </a:r>
          </a:p>
        </p:txBody>
      </p:sp>
      <p:cxnSp>
        <p:nvCxnSpPr>
          <p:cNvPr id="65" name="Straight Connector 64"/>
          <p:cNvCxnSpPr/>
          <p:nvPr/>
        </p:nvCxnSpPr>
        <p:spPr>
          <a:xfrm flipV="1">
            <a:off x="813443" y="3547976"/>
            <a:ext cx="446182" cy="628423"/>
          </a:xfrm>
          <a:prstGeom prst="line">
            <a:avLst/>
          </a:prstGeom>
          <a:ln w="28575" cmpd="sng">
            <a:solidFill>
              <a:srgbClr val="00B621"/>
            </a:solidFill>
            <a:prstDash val="solid"/>
          </a:ln>
        </p:spPr>
        <p:style>
          <a:lnRef idx="2">
            <a:schemeClr val="accent1"/>
          </a:lnRef>
          <a:fillRef idx="0">
            <a:schemeClr val="accent1"/>
          </a:fillRef>
          <a:effectRef idx="1">
            <a:schemeClr val="accent1"/>
          </a:effectRef>
          <a:fontRef idx="minor">
            <a:schemeClr val="tx1"/>
          </a:fontRef>
        </p:style>
      </p:cxnSp>
      <p:sp>
        <p:nvSpPr>
          <p:cNvPr id="68" name="TextBox 67"/>
          <p:cNvSpPr txBox="1"/>
          <p:nvPr/>
        </p:nvSpPr>
        <p:spPr>
          <a:xfrm>
            <a:off x="379450" y="22518"/>
            <a:ext cx="8141099" cy="584776"/>
          </a:xfrm>
          <a:prstGeom prst="rect">
            <a:avLst/>
          </a:prstGeom>
          <a:noFill/>
        </p:spPr>
        <p:txBody>
          <a:bodyPr wrap="square" rtlCol="0">
            <a:spAutoFit/>
          </a:bodyPr>
          <a:lstStyle/>
          <a:p>
            <a:pPr algn="ctr" defTabSz="914400"/>
            <a:r>
              <a:rPr lang="en-US" sz="3200" b="1" kern="0" dirty="0">
                <a:solidFill>
                  <a:srgbClr val="FFFFFF"/>
                </a:solidFill>
                <a:latin typeface="Arial"/>
                <a:ea typeface="Arial"/>
                <a:cs typeface="Arial"/>
                <a:sym typeface="Arial"/>
              </a:rPr>
              <a:t>Optimized Multicast in R-CORD</a:t>
            </a:r>
            <a:endParaRPr lang="en-US" sz="3200" b="1" kern="0" dirty="0">
              <a:solidFill>
                <a:srgbClr val="FFFFFF"/>
              </a:solidFill>
              <a:latin typeface="Calibri"/>
              <a:ea typeface="Arial"/>
              <a:cs typeface="Arial"/>
              <a:sym typeface="Arial"/>
            </a:endParaRPr>
          </a:p>
        </p:txBody>
      </p:sp>
      <p:sp>
        <p:nvSpPr>
          <p:cNvPr id="36" name="Rounded Rectangle 35"/>
          <p:cNvSpPr/>
          <p:nvPr/>
        </p:nvSpPr>
        <p:spPr>
          <a:xfrm>
            <a:off x="3775815" y="1325836"/>
            <a:ext cx="1887131" cy="310690"/>
          </a:xfrm>
          <a:prstGeom prst="roundRect">
            <a:avLst/>
          </a:prstGeo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defTabSz="914400"/>
            <a:r>
              <a:rPr lang="en-US" sz="1400" b="1" kern="0">
                <a:solidFill>
                  <a:srgbClr val="000000"/>
                </a:solidFill>
                <a:latin typeface="Arial"/>
                <a:sym typeface="Arial"/>
              </a:rPr>
              <a:t>Underlay Control</a:t>
            </a:r>
          </a:p>
        </p:txBody>
      </p:sp>
      <p:sp>
        <p:nvSpPr>
          <p:cNvPr id="39" name="Rounded Rectangle 38"/>
          <p:cNvSpPr/>
          <p:nvPr/>
        </p:nvSpPr>
        <p:spPr>
          <a:xfrm>
            <a:off x="1128126" y="1320796"/>
            <a:ext cx="2203377" cy="31069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defTabSz="914400"/>
            <a:r>
              <a:rPr lang="en-US" sz="1400" b="1" kern="0">
                <a:solidFill>
                  <a:srgbClr val="000000"/>
                </a:solidFill>
                <a:latin typeface="Arial"/>
                <a:sym typeface="Arial"/>
              </a:rPr>
              <a:t>Multicast Control</a:t>
            </a:r>
          </a:p>
        </p:txBody>
      </p:sp>
      <p:cxnSp>
        <p:nvCxnSpPr>
          <p:cNvPr id="41" name="Straight Arrow Connector 40"/>
          <p:cNvCxnSpPr>
            <a:endCxn id="39" idx="2"/>
          </p:cNvCxnSpPr>
          <p:nvPr/>
        </p:nvCxnSpPr>
        <p:spPr>
          <a:xfrm flipV="1">
            <a:off x="382458" y="1631487"/>
            <a:ext cx="1847355" cy="2107028"/>
          </a:xfrm>
          <a:prstGeom prst="straightConnector1">
            <a:avLst/>
          </a:prstGeom>
          <a:ln>
            <a:solidFill>
              <a:srgbClr val="FF0000"/>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43" idx="0"/>
            <a:endCxn id="39" idx="2"/>
          </p:cNvCxnSpPr>
          <p:nvPr/>
        </p:nvCxnSpPr>
        <p:spPr>
          <a:xfrm flipH="1" flipV="1">
            <a:off x="2229803" y="1631481"/>
            <a:ext cx="5906947" cy="2809486"/>
          </a:xfrm>
          <a:prstGeom prst="straightConnector1">
            <a:avLst/>
          </a:prstGeom>
          <a:ln>
            <a:solidFill>
              <a:srgbClr val="FF0000"/>
            </a:solidFill>
            <a:prstDash val="dot"/>
            <a:headEnd type="arrow"/>
            <a:tailEnd type="arrow"/>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19857" y="2618455"/>
            <a:ext cx="943400" cy="523220"/>
          </a:xfrm>
          <a:prstGeom prst="rect">
            <a:avLst/>
          </a:prstGeom>
          <a:noFill/>
        </p:spPr>
        <p:txBody>
          <a:bodyPr wrap="none" rtlCol="0">
            <a:spAutoFit/>
          </a:bodyPr>
          <a:lstStyle/>
          <a:p>
            <a:pPr algn="r" defTabSz="914400"/>
            <a:r>
              <a:rPr lang="en-US" sz="1400" kern="0" dirty="0">
                <a:solidFill>
                  <a:srgbClr val="000000"/>
                </a:solidFill>
                <a:latin typeface="Arial"/>
                <a:ea typeface="Arial"/>
                <a:cs typeface="Arial"/>
                <a:sym typeface="Arial"/>
              </a:rPr>
              <a:t>IGMP</a:t>
            </a:r>
          </a:p>
          <a:p>
            <a:pPr algn="r" defTabSz="914400"/>
            <a:r>
              <a:rPr lang="en-US" sz="1400" kern="0" dirty="0">
                <a:solidFill>
                  <a:srgbClr val="000000"/>
                </a:solidFill>
                <a:latin typeface="Arial"/>
                <a:ea typeface="Arial"/>
                <a:cs typeface="Arial"/>
                <a:sym typeface="Arial"/>
              </a:rPr>
              <a:t>Snooping</a:t>
            </a:r>
          </a:p>
        </p:txBody>
      </p:sp>
      <p:sp>
        <p:nvSpPr>
          <p:cNvPr id="45" name="TextBox 44"/>
          <p:cNvSpPr txBox="1"/>
          <p:nvPr/>
        </p:nvSpPr>
        <p:spPr>
          <a:xfrm>
            <a:off x="7508530" y="3849564"/>
            <a:ext cx="952692" cy="307777"/>
          </a:xfrm>
          <a:prstGeom prst="rect">
            <a:avLst/>
          </a:prstGeom>
          <a:noFill/>
        </p:spPr>
        <p:txBody>
          <a:bodyPr wrap="none" rtlCol="0">
            <a:spAutoFit/>
          </a:bodyPr>
          <a:lstStyle/>
          <a:p>
            <a:pPr defTabSz="914400"/>
            <a:r>
              <a:rPr lang="en-US" sz="1400" kern="0" dirty="0">
                <a:solidFill>
                  <a:srgbClr val="000000"/>
                </a:solidFill>
                <a:latin typeface="Arial"/>
                <a:ea typeface="Arial"/>
                <a:cs typeface="Arial"/>
                <a:sym typeface="Arial"/>
              </a:rPr>
              <a:t>PIM-SSM</a:t>
            </a:r>
          </a:p>
        </p:txBody>
      </p:sp>
      <p:sp>
        <p:nvSpPr>
          <p:cNvPr id="43" name="Rounded Rectangle 42"/>
          <p:cNvSpPr/>
          <p:nvPr/>
        </p:nvSpPr>
        <p:spPr>
          <a:xfrm>
            <a:off x="7730999" y="4440967"/>
            <a:ext cx="811525" cy="242914"/>
          </a:xfrm>
          <a:prstGeom prst="roundRect">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Router</a:t>
            </a:r>
          </a:p>
        </p:txBody>
      </p:sp>
      <p:sp>
        <p:nvSpPr>
          <p:cNvPr id="46" name="Rounded Rectangle 45"/>
          <p:cNvSpPr/>
          <p:nvPr/>
        </p:nvSpPr>
        <p:spPr>
          <a:xfrm>
            <a:off x="7730998" y="4724126"/>
            <a:ext cx="811525" cy="242914"/>
          </a:xfrm>
          <a:prstGeom prst="roundRect">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sz="1400" kern="0">
                <a:solidFill>
                  <a:srgbClr val="FFFFFF"/>
                </a:solidFill>
                <a:latin typeface="Arial"/>
                <a:sym typeface="Arial"/>
              </a:rPr>
              <a:t>Router</a:t>
            </a:r>
          </a:p>
        </p:txBody>
      </p:sp>
      <p:sp>
        <p:nvSpPr>
          <p:cNvPr id="49" name="TextBox 48"/>
          <p:cNvSpPr txBox="1"/>
          <p:nvPr/>
        </p:nvSpPr>
        <p:spPr>
          <a:xfrm>
            <a:off x="7452003" y="5039448"/>
            <a:ext cx="1287657" cy="461665"/>
          </a:xfrm>
          <a:prstGeom prst="rect">
            <a:avLst/>
          </a:prstGeom>
          <a:noFill/>
        </p:spPr>
        <p:txBody>
          <a:bodyPr wrap="none" rtlCol="0">
            <a:spAutoFit/>
          </a:bodyPr>
          <a:lstStyle/>
          <a:p>
            <a:pPr algn="ctr" defTabSz="914400"/>
            <a:r>
              <a:rPr lang="en-US" sz="1200" kern="0" dirty="0" smtClean="0">
                <a:solidFill>
                  <a:srgbClr val="000000"/>
                </a:solidFill>
                <a:latin typeface="Arial"/>
                <a:ea typeface="Arial"/>
                <a:cs typeface="Arial"/>
                <a:sym typeface="Arial"/>
              </a:rPr>
              <a:t>To Upstream</a:t>
            </a:r>
            <a:endParaRPr lang="en-US" sz="1200" kern="0" dirty="0">
              <a:solidFill>
                <a:srgbClr val="000000"/>
              </a:solidFill>
              <a:latin typeface="Arial"/>
              <a:ea typeface="Arial"/>
              <a:cs typeface="Arial"/>
              <a:sym typeface="Arial"/>
            </a:endParaRPr>
          </a:p>
          <a:p>
            <a:pPr algn="ctr" defTabSz="914400"/>
            <a:r>
              <a:rPr lang="en-US" sz="1200" kern="0" dirty="0" smtClean="0">
                <a:solidFill>
                  <a:srgbClr val="000000"/>
                </a:solidFill>
                <a:latin typeface="Arial"/>
                <a:ea typeface="Arial"/>
                <a:cs typeface="Arial"/>
                <a:sym typeface="Arial"/>
              </a:rPr>
              <a:t>(Metro) Network</a:t>
            </a:r>
            <a:endParaRPr lang="en-US" sz="1200" kern="0" dirty="0">
              <a:solidFill>
                <a:srgbClr val="000000"/>
              </a:solidFill>
              <a:latin typeface="Arial"/>
              <a:ea typeface="Arial"/>
              <a:cs typeface="Arial"/>
              <a:sym typeface="Arial"/>
            </a:endParaRPr>
          </a:p>
        </p:txBody>
      </p:sp>
      <p:sp>
        <p:nvSpPr>
          <p:cNvPr id="54" name="Rounded Rectangle 53"/>
          <p:cNvSpPr/>
          <p:nvPr/>
        </p:nvSpPr>
        <p:spPr>
          <a:xfrm>
            <a:off x="974553" y="878872"/>
            <a:ext cx="7052578" cy="409656"/>
          </a:xfrm>
          <a:prstGeom prst="roundRect">
            <a:avLst/>
          </a:prstGeom>
          <a:solidFill>
            <a:schemeClr val="accent5">
              <a:lumMod val="20000"/>
              <a:lumOff val="80000"/>
            </a:schemeClr>
          </a:solidFill>
          <a:ln>
            <a:solidFill>
              <a:srgbClr val="7F7F7F"/>
            </a:solidFill>
          </a:ln>
        </p:spPr>
        <p:style>
          <a:lnRef idx="2">
            <a:schemeClr val="accent5"/>
          </a:lnRef>
          <a:fillRef idx="1">
            <a:schemeClr val="lt1"/>
          </a:fillRef>
          <a:effectRef idx="0">
            <a:schemeClr val="accent5"/>
          </a:effectRef>
          <a:fontRef idx="minor">
            <a:schemeClr val="dk1"/>
          </a:fontRef>
        </p:style>
        <p:txBody>
          <a:bodyPr rtlCol="0" anchor="ctr"/>
          <a:lstStyle/>
          <a:p>
            <a:pPr algn="ctr" defTabSz="914400"/>
            <a:r>
              <a:rPr lang="en-US" sz="2000" b="1" kern="0" dirty="0" smtClean="0">
                <a:solidFill>
                  <a:srgbClr val="000000"/>
                </a:solidFill>
                <a:latin typeface="Calibri"/>
                <a:sym typeface="Arial"/>
              </a:rPr>
              <a:t>XOS</a:t>
            </a:r>
            <a:endParaRPr lang="en-US" sz="2000" b="1" kern="0" dirty="0">
              <a:solidFill>
                <a:srgbClr val="000000"/>
              </a:solidFill>
              <a:latin typeface="Calibri"/>
              <a:sym typeface="Arial"/>
            </a:endParaRPr>
          </a:p>
        </p:txBody>
      </p:sp>
      <p:cxnSp>
        <p:nvCxnSpPr>
          <p:cNvPr id="55" name="Straight Arrow Connector 54"/>
          <p:cNvCxnSpPr>
            <a:endCxn id="36" idx="2"/>
          </p:cNvCxnSpPr>
          <p:nvPr/>
        </p:nvCxnSpPr>
        <p:spPr>
          <a:xfrm flipH="1" flipV="1">
            <a:off x="4719366" y="1636536"/>
            <a:ext cx="1640794" cy="1911441"/>
          </a:xfrm>
          <a:prstGeom prst="straightConnector1">
            <a:avLst/>
          </a:prstGeom>
          <a:ln>
            <a:solidFill>
              <a:srgbClr val="FF0000"/>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endCxn id="36" idx="2"/>
          </p:cNvCxnSpPr>
          <p:nvPr/>
        </p:nvCxnSpPr>
        <p:spPr>
          <a:xfrm flipH="1" flipV="1">
            <a:off x="4719380" y="1636523"/>
            <a:ext cx="1" cy="502576"/>
          </a:xfrm>
          <a:prstGeom prst="straightConnector1">
            <a:avLst/>
          </a:prstGeom>
          <a:ln>
            <a:solidFill>
              <a:srgbClr val="FF0000"/>
            </a:solidFill>
            <a:prstDash val="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a:endCxn id="36" idx="2"/>
          </p:cNvCxnSpPr>
          <p:nvPr/>
        </p:nvCxnSpPr>
        <p:spPr>
          <a:xfrm flipV="1">
            <a:off x="1181318" y="1636524"/>
            <a:ext cx="3538048" cy="1911440"/>
          </a:xfrm>
          <a:prstGeom prst="straightConnector1">
            <a:avLst/>
          </a:prstGeom>
          <a:ln>
            <a:solidFill>
              <a:srgbClr val="FF0000"/>
            </a:solidFill>
            <a:prstDash val="dot"/>
            <a:headEnd type="arrow"/>
            <a:tailEnd type="arrow"/>
          </a:ln>
        </p:spPr>
        <p:style>
          <a:lnRef idx="2">
            <a:schemeClr val="accent1"/>
          </a:lnRef>
          <a:fillRef idx="0">
            <a:schemeClr val="accent1"/>
          </a:fillRef>
          <a:effectRef idx="1">
            <a:schemeClr val="accent1"/>
          </a:effectRef>
          <a:fontRef idx="minor">
            <a:schemeClr val="tx1"/>
          </a:fontRef>
        </p:style>
      </p:cxnSp>
      <p:sp>
        <p:nvSpPr>
          <p:cNvPr id="3" name="Slide Number Placeholder 2"/>
          <p:cNvSpPr>
            <a:spLocks noGrp="1"/>
          </p:cNvSpPr>
          <p:nvPr>
            <p:ph type="sldNum" sz="quarter" idx="12"/>
          </p:nvPr>
        </p:nvSpPr>
        <p:spPr>
          <a:xfrm>
            <a:off x="7010400" y="5398560"/>
            <a:ext cx="2133600" cy="304271"/>
          </a:xfrm>
        </p:spPr>
        <p:txBody>
          <a:bodyPr/>
          <a:lstStyle/>
          <a:p>
            <a:fld id="{526183F2-CCC9-2144-B50D-6A6C2FC336B8}" type="slidenum">
              <a:rPr lang="en-US" smtClean="0">
                <a:solidFill>
                  <a:prstClr val="black">
                    <a:tint val="75000"/>
                  </a:prstClr>
                </a:solidFill>
                <a:latin typeface="Calibri"/>
              </a:rPr>
              <a:pPr/>
              <a:t>21</a:t>
            </a:fld>
            <a:endParaRPr lang="en-US">
              <a:solidFill>
                <a:prstClr val="black">
                  <a:tint val="75000"/>
                </a:prstClr>
              </a:solidFill>
              <a:latin typeface="Calibri"/>
            </a:endParaRPr>
          </a:p>
        </p:txBody>
      </p:sp>
      <p:cxnSp>
        <p:nvCxnSpPr>
          <p:cNvPr id="60" name="Straight Arrow Connector 59"/>
          <p:cNvCxnSpPr>
            <a:stCxn id="39" idx="3"/>
            <a:endCxn id="36" idx="1"/>
          </p:cNvCxnSpPr>
          <p:nvPr/>
        </p:nvCxnSpPr>
        <p:spPr>
          <a:xfrm>
            <a:off x="3331482" y="1476149"/>
            <a:ext cx="444318" cy="5043"/>
          </a:xfrm>
          <a:prstGeom prst="straightConnector1">
            <a:avLst/>
          </a:prstGeom>
          <a:ln>
            <a:solidFill>
              <a:srgbClr val="FF0000"/>
            </a:solidFill>
            <a:prstDash val="dot"/>
            <a:tailEnd type="arrow"/>
          </a:ln>
        </p:spPr>
        <p:style>
          <a:lnRef idx="2">
            <a:schemeClr val="accent1"/>
          </a:lnRef>
          <a:fillRef idx="0">
            <a:schemeClr val="accent1"/>
          </a:fillRef>
          <a:effectRef idx="1">
            <a:schemeClr val="accent1"/>
          </a:effectRef>
          <a:fontRef idx="minor">
            <a:schemeClr val="tx1"/>
          </a:fontRef>
        </p:style>
      </p:cxnSp>
      <p:sp>
        <p:nvSpPr>
          <p:cNvPr id="59" name="Shape 22"/>
          <p:cNvSpPr/>
          <p:nvPr/>
        </p:nvSpPr>
        <p:spPr>
          <a:xfrm>
            <a:off x="0" y="4"/>
            <a:ext cx="9144000" cy="836214"/>
          </a:xfrm>
          <a:prstGeom prst="rect">
            <a:avLst/>
          </a:prstGeom>
          <a:solidFill>
            <a:srgbClr val="007EC4"/>
          </a:solidFill>
          <a:ln>
            <a:noFill/>
          </a:ln>
        </p:spPr>
        <p:txBody>
          <a:bodyPr lIns="91425" tIns="91425" rIns="91425" bIns="91425" anchor="ctr" anchorCtr="0">
            <a:noAutofit/>
          </a:bodyPr>
          <a:lstStyle/>
          <a:p>
            <a:pPr defTabSz="914400"/>
            <a:endParaRPr sz="1400" kern="0">
              <a:solidFill>
                <a:srgbClr val="000000"/>
              </a:solidFill>
              <a:latin typeface="Arial"/>
              <a:ea typeface="Arial"/>
              <a:cs typeface="Arial"/>
              <a:sym typeface="Arial"/>
            </a:endParaRPr>
          </a:p>
        </p:txBody>
      </p:sp>
      <p:pic>
        <p:nvPicPr>
          <p:cNvPr id="61" name="Shape 26"/>
          <p:cNvPicPr preferRelativeResize="0"/>
          <p:nvPr/>
        </p:nvPicPr>
        <p:blipFill>
          <a:blip r:embed="rId3">
            <a:alphaModFix/>
          </a:blip>
          <a:stretch>
            <a:fillRect/>
          </a:stretch>
        </p:blipFill>
        <p:spPr>
          <a:xfrm>
            <a:off x="8472467" y="122588"/>
            <a:ext cx="548699" cy="609666"/>
          </a:xfrm>
          <a:prstGeom prst="rect">
            <a:avLst/>
          </a:prstGeom>
          <a:noFill/>
          <a:ln>
            <a:noFill/>
          </a:ln>
        </p:spPr>
      </p:pic>
      <p:sp>
        <p:nvSpPr>
          <p:cNvPr id="52" name="Freeform 51"/>
          <p:cNvSpPr/>
          <p:nvPr/>
        </p:nvSpPr>
        <p:spPr>
          <a:xfrm>
            <a:off x="687091" y="2287014"/>
            <a:ext cx="7151761" cy="2262734"/>
          </a:xfrm>
          <a:custGeom>
            <a:avLst/>
            <a:gdLst>
              <a:gd name="connsiteX0" fmla="*/ 7151761 w 7151761"/>
              <a:gd name="connsiteY0" fmla="*/ 2715281 h 2715281"/>
              <a:gd name="connsiteX1" fmla="*/ 6214849 w 7151761"/>
              <a:gd name="connsiteY1" fmla="*/ 1653397 h 2715281"/>
              <a:gd name="connsiteX2" fmla="*/ 4445126 w 7151761"/>
              <a:gd name="connsiteY2" fmla="*/ 60571 h 2715281"/>
              <a:gd name="connsiteX3" fmla="*/ 2966887 w 7151761"/>
              <a:gd name="connsiteY3" fmla="*/ 435354 h 2715281"/>
              <a:gd name="connsiteX4" fmla="*/ 676658 w 7151761"/>
              <a:gd name="connsiteY4" fmla="*/ 1403542 h 2715281"/>
              <a:gd name="connsiteX5" fmla="*/ 0 w 7151761"/>
              <a:gd name="connsiteY5" fmla="*/ 1986537 h 2715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1761" h="2715281">
                <a:moveTo>
                  <a:pt x="7151761" y="2715281"/>
                </a:moveTo>
                <a:cubicBezTo>
                  <a:pt x="6908858" y="2405565"/>
                  <a:pt x="6665955" y="2095849"/>
                  <a:pt x="6214849" y="1653397"/>
                </a:cubicBezTo>
                <a:cubicBezTo>
                  <a:pt x="5763743" y="1210945"/>
                  <a:pt x="4986453" y="263578"/>
                  <a:pt x="4445126" y="60571"/>
                </a:cubicBezTo>
                <a:cubicBezTo>
                  <a:pt x="3903799" y="-142436"/>
                  <a:pt x="3594965" y="211526"/>
                  <a:pt x="2966887" y="435354"/>
                </a:cubicBezTo>
                <a:cubicBezTo>
                  <a:pt x="2338809" y="659182"/>
                  <a:pt x="1171139" y="1145011"/>
                  <a:pt x="676658" y="1403542"/>
                </a:cubicBezTo>
                <a:cubicBezTo>
                  <a:pt x="182177" y="1662072"/>
                  <a:pt x="0" y="1986537"/>
                  <a:pt x="0" y="1986537"/>
                </a:cubicBezTo>
              </a:path>
            </a:pathLst>
          </a:custGeom>
          <a:ln>
            <a:solidFill>
              <a:srgbClr val="00B621"/>
            </a:solidFill>
            <a:prstDash val="solid"/>
          </a:ln>
        </p:spPr>
        <p:style>
          <a:lnRef idx="2">
            <a:schemeClr val="accent1"/>
          </a:lnRef>
          <a:fillRef idx="0">
            <a:schemeClr val="accent1"/>
          </a:fillRef>
          <a:effectRef idx="1">
            <a:schemeClr val="accent1"/>
          </a:effectRef>
          <a:fontRef idx="minor">
            <a:schemeClr val="tx1"/>
          </a:fontRef>
        </p:style>
        <p:txBody>
          <a:bodyPr rtlCol="0" anchor="ctr"/>
          <a:lstStyle/>
          <a:p>
            <a:pPr algn="ctr" defTabSz="914400"/>
            <a:endParaRPr lang="en-US" sz="1400" kern="0">
              <a:solidFill>
                <a:srgbClr val="000000"/>
              </a:solidFill>
              <a:latin typeface="Arial"/>
              <a:sym typeface="Arial"/>
            </a:endParaRPr>
          </a:p>
        </p:txBody>
      </p:sp>
      <p:sp>
        <p:nvSpPr>
          <p:cNvPr id="58" name="Title 1"/>
          <p:cNvSpPr txBox="1">
            <a:spLocks/>
          </p:cNvSpPr>
          <p:nvPr/>
        </p:nvSpPr>
        <p:spPr>
          <a:xfrm>
            <a:off x="311713" y="97295"/>
            <a:ext cx="8520599" cy="636332"/>
          </a:xfrm>
          <a:prstGeom prst="rect">
            <a:avLst/>
          </a:prstGeom>
        </p:spPr>
        <p:txBody>
          <a:bodyPr vert="horz" anchor="ctr"/>
          <a:lstStyle>
            <a:defPPr marR="0" algn="l" rtl="0">
              <a:lnSpc>
                <a:spcPct val="100000"/>
              </a:lnSpc>
              <a:spcBef>
                <a:spcPts val="0"/>
              </a:spcBef>
              <a:spcAft>
                <a:spcPts val="0"/>
              </a:spcAft>
            </a:defPPr>
            <a:lvl1pPr marR="0" algn="l" rtl="0">
              <a:lnSpc>
                <a:spcPct val="100000"/>
              </a:lnSpc>
              <a:spcBef>
                <a:spcPts val="0"/>
              </a:spcBef>
              <a:spcAft>
                <a:spcPts val="0"/>
              </a:spcAft>
              <a:buNone/>
              <a:defRPr sz="3200" b="0" i="0" u="none" strike="noStrike" cap="none" baseline="0">
                <a:solidFill>
                  <a:schemeClr val="bg1"/>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defTabSz="914400"/>
            <a:r>
              <a:rPr lang="en-US" b="1" kern="0" dirty="0" err="1" smtClean="0">
                <a:solidFill>
                  <a:srgbClr val="FFFFFF"/>
                </a:solidFill>
                <a:latin typeface="Calibri (Heading)"/>
                <a:cs typeface="Calibri (Heading)"/>
              </a:rPr>
              <a:t>CORD vRouter</a:t>
            </a:r>
            <a:r>
              <a:rPr lang="en-US" b="1" kern="0" dirty="0" smtClean="0">
                <a:solidFill>
                  <a:srgbClr val="FFFFFF"/>
                </a:solidFill>
                <a:latin typeface="Calibri (Heading)"/>
                <a:cs typeface="Calibri (Heading)"/>
              </a:rPr>
              <a:t> Operation - multicast</a:t>
            </a:r>
            <a:endParaRPr lang="en-US" b="1" kern="0" dirty="0">
              <a:solidFill>
                <a:srgbClr val="FFFFFF"/>
              </a:solidFill>
              <a:latin typeface="Calibri (Heading)"/>
              <a:cs typeface="Calibri (Heading)"/>
            </a:endParaRPr>
          </a:p>
        </p:txBody>
      </p:sp>
    </p:spTree>
    <p:extLst>
      <p:ext uri="{BB962C8B-B14F-4D97-AF65-F5344CB8AC3E}">
        <p14:creationId xmlns:p14="http://schemas.microsoft.com/office/powerpoint/2010/main" val="3478548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500"/>
                                        <p:tgtEl>
                                          <p:spTgt spid="55"/>
                                        </p:tgtEl>
                                      </p:cBhvr>
                                    </p:animEffect>
                                  </p:childTnLst>
                                </p:cTn>
                              </p:par>
                              <p:par>
                                <p:cTn id="29" presetID="10" presetClass="entr" presetSubtype="0" fill="hold" nodeType="with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childTnLst>
                                </p:cTn>
                              </p:par>
                              <p:par>
                                <p:cTn id="32" presetID="10" presetClass="entr" presetSubtype="0" fill="hold"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500"/>
                                        <p:tgtEl>
                                          <p:spTgt spid="6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5" grpId="0"/>
      <p:bldP spid="5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08806" y="1356278"/>
            <a:ext cx="8623500" cy="3503524"/>
          </a:xfrm>
          <a:prstGeom prst="rect">
            <a:avLst/>
          </a:prstGeom>
          <a:noFill/>
        </p:spPr>
        <p:txBody>
          <a:bodyPr wrap="square" rtlCol="0">
            <a:spAutoFit/>
          </a:bodyPr>
          <a:lstStyle/>
          <a:p>
            <a:pPr defTabSz="914400"/>
            <a:r>
              <a:rPr lang="en-US" sz="2800" b="1" kern="0" dirty="0">
                <a:solidFill>
                  <a:srgbClr val="3A81BA"/>
                </a:solidFill>
                <a:latin typeface="Calibri"/>
                <a:ea typeface="Arial"/>
                <a:cs typeface="Calibri"/>
                <a:sym typeface="Arial"/>
              </a:rPr>
              <a:t>Why CORD?</a:t>
            </a:r>
            <a:endParaRPr lang="en-US" sz="2800" b="1" kern="0" dirty="0" smtClean="0">
              <a:solidFill>
                <a:srgbClr val="3A81BA"/>
              </a:solidFill>
              <a:latin typeface="Calibri"/>
              <a:ea typeface="Arial"/>
              <a:cs typeface="Calibri"/>
              <a:sym typeface="Arial"/>
            </a:endParaRPr>
          </a:p>
          <a:p>
            <a:pPr defTabSz="914400">
              <a:lnSpc>
                <a:spcPct val="120000"/>
              </a:lnSpc>
            </a:pPr>
            <a:endParaRPr lang="en-US" sz="2800" b="1" kern="0" dirty="0">
              <a:solidFill>
                <a:srgbClr val="3A81BA"/>
              </a:solidFill>
              <a:latin typeface="Calibri"/>
              <a:ea typeface="Arial"/>
              <a:cs typeface="Calibri"/>
              <a:sym typeface="Arial"/>
            </a:endParaRPr>
          </a:p>
          <a:p>
            <a:pPr defTabSz="914400">
              <a:lnSpc>
                <a:spcPct val="120000"/>
              </a:lnSpc>
            </a:pPr>
            <a:r>
              <a:rPr lang="en-US" sz="2800" b="1" kern="0" dirty="0">
                <a:solidFill>
                  <a:srgbClr val="3A81BA"/>
                </a:solidFill>
                <a:latin typeface="Calibri"/>
                <a:ea typeface="Arial"/>
                <a:cs typeface="Calibri"/>
                <a:sym typeface="Arial"/>
              </a:rPr>
              <a:t>CORD Technology Differentiators</a:t>
            </a:r>
          </a:p>
          <a:p>
            <a:pPr defTabSz="914400">
              <a:lnSpc>
                <a:spcPct val="120000"/>
              </a:lnSpc>
            </a:pPr>
            <a:endParaRPr lang="en-US" sz="2800" b="1" kern="0" dirty="0" err="1">
              <a:solidFill>
                <a:srgbClr val="3A81BA"/>
              </a:solidFill>
              <a:latin typeface="Calibri"/>
              <a:ea typeface="Arial"/>
              <a:cs typeface="Calibri"/>
              <a:sym typeface="Arial"/>
            </a:endParaRPr>
          </a:p>
          <a:p>
            <a:pPr defTabSz="914400">
              <a:lnSpc>
                <a:spcPct val="120000"/>
              </a:lnSpc>
            </a:pPr>
            <a:r>
              <a:rPr lang="en-US" sz="2800" b="1" kern="0" dirty="0" err="1">
                <a:solidFill>
                  <a:srgbClr val="3A81BA"/>
                </a:solidFill>
                <a:latin typeface="Calibri"/>
                <a:ea typeface="Arial"/>
                <a:cs typeface="Calibri"/>
                <a:sym typeface="Arial"/>
              </a:rPr>
              <a:t>Different Flavors of CORD</a:t>
            </a:r>
            <a:endParaRPr lang="en-US" sz="2400" b="1" kern="0" dirty="0">
              <a:solidFill>
                <a:srgbClr val="000000"/>
              </a:solidFill>
              <a:latin typeface="Calibri"/>
              <a:ea typeface="Arial"/>
              <a:cs typeface="Calibri"/>
              <a:sym typeface="Wingdings"/>
            </a:endParaRPr>
          </a:p>
          <a:p>
            <a:pPr marL="0" lvl="1" defTabSz="914400">
              <a:lnSpc>
                <a:spcPct val="120000"/>
              </a:lnSpc>
            </a:pPr>
            <a:endParaRPr lang="en-US" sz="2800" b="1" kern="0" dirty="0">
              <a:solidFill>
                <a:srgbClr val="3A81BA"/>
              </a:solidFill>
              <a:latin typeface="Arial"/>
              <a:ea typeface="Arial"/>
              <a:cs typeface="Arial"/>
              <a:sym typeface="Arial"/>
            </a:endParaRPr>
          </a:p>
          <a:p>
            <a:pPr defTabSz="914400">
              <a:lnSpc>
                <a:spcPct val="120000"/>
              </a:lnSpc>
            </a:pPr>
            <a:endParaRPr lang="en-US" sz="2200" b="1" kern="0" dirty="0">
              <a:solidFill>
                <a:srgbClr val="000000"/>
              </a:solidFill>
              <a:latin typeface="Arial"/>
              <a:ea typeface="Arial"/>
              <a:cs typeface="Arial"/>
              <a:sym typeface="Wingdings"/>
            </a:endParaRPr>
          </a:p>
        </p:txBody>
      </p:sp>
      <p:sp>
        <p:nvSpPr>
          <p:cNvPr id="6" name="Shape 22"/>
          <p:cNvSpPr/>
          <p:nvPr/>
        </p:nvSpPr>
        <p:spPr>
          <a:xfrm>
            <a:off x="0" y="1"/>
            <a:ext cx="9144000" cy="629982"/>
          </a:xfrm>
          <a:prstGeom prst="rect">
            <a:avLst/>
          </a:prstGeom>
          <a:solidFill>
            <a:srgbClr val="007EC4"/>
          </a:solidFill>
          <a:ln>
            <a:noFill/>
          </a:ln>
        </p:spPr>
        <p:txBody>
          <a:bodyPr lIns="91425" tIns="91425" rIns="91425" bIns="91425" anchor="ctr" anchorCtr="0">
            <a:noAutofit/>
          </a:bodyPr>
          <a:lstStyle/>
          <a:p>
            <a:pPr defTabSz="914400"/>
            <a:endParaRPr sz="3200" kern="0">
              <a:solidFill>
                <a:srgbClr val="FFFFFF"/>
              </a:solidFill>
              <a:latin typeface="Arial"/>
              <a:ea typeface="Arial"/>
              <a:cs typeface="Arial"/>
              <a:sym typeface="Arial"/>
            </a:endParaRPr>
          </a:p>
        </p:txBody>
      </p:sp>
      <p:pic>
        <p:nvPicPr>
          <p:cNvPr id="7" name="Shape 26"/>
          <p:cNvPicPr preferRelativeResize="0"/>
          <p:nvPr/>
        </p:nvPicPr>
        <p:blipFill>
          <a:blip r:embed="rId2">
            <a:alphaModFix/>
          </a:blip>
          <a:stretch>
            <a:fillRect/>
          </a:stretch>
        </p:blipFill>
        <p:spPr>
          <a:xfrm>
            <a:off x="8472467" y="55381"/>
            <a:ext cx="548699" cy="507402"/>
          </a:xfrm>
          <a:prstGeom prst="rect">
            <a:avLst/>
          </a:prstGeom>
          <a:noFill/>
          <a:ln>
            <a:noFill/>
          </a:ln>
        </p:spPr>
      </p:pic>
      <p:sp>
        <p:nvSpPr>
          <p:cNvPr id="8" name="Text Placeholder 1"/>
          <p:cNvSpPr txBox="1">
            <a:spLocks/>
          </p:cNvSpPr>
          <p:nvPr/>
        </p:nvSpPr>
        <p:spPr>
          <a:xfrm>
            <a:off x="825006" y="8"/>
            <a:ext cx="7359705" cy="588986"/>
          </a:xfrm>
          <a:prstGeom prst="rect">
            <a:avLst/>
          </a:prstGeom>
          <a:noFill/>
          <a:ln>
            <a:noFill/>
          </a:ln>
        </p:spPr>
        <p:txBody>
          <a:bodyPr lIns="91399" tIns="91399" rIns="91399" bIns="91399" anchor="t" anchorCtr="0"/>
          <a:lstStyle>
            <a:defPPr marR="0" algn="l" rtl="0">
              <a:lnSpc>
                <a:spcPct val="100000"/>
              </a:lnSpc>
              <a:spcBef>
                <a:spcPts val="0"/>
              </a:spcBef>
              <a:spcAft>
                <a:spcPts val="0"/>
              </a:spcAft>
            </a:defPPr>
            <a:lvl1pPr marL="0" marR="0" indent="0" algn="ctr" rtl="0">
              <a:lnSpc>
                <a:spcPct val="100000"/>
              </a:lnSpc>
              <a:spcBef>
                <a:spcPts val="600"/>
              </a:spcBef>
              <a:spcAft>
                <a:spcPts val="0"/>
              </a:spcAft>
              <a:buClr>
                <a:schemeClr val="dk1"/>
              </a:buClr>
              <a:buSzPct val="100000"/>
              <a:buNone/>
              <a:defRPr sz="3200" b="0" i="0" u="none" strike="noStrike" cap="none" baseline="0">
                <a:solidFill>
                  <a:schemeClr val="tx1">
                    <a:tint val="75000"/>
                  </a:schemeClr>
                </a:solidFill>
                <a:latin typeface="Arial"/>
                <a:ea typeface="Arial"/>
                <a:cs typeface="Arial"/>
                <a:sym typeface="Arial"/>
                <a:rtl val="0"/>
              </a:defRPr>
            </a:lvl1pPr>
            <a:lvl2pPr marL="457200" marR="0" indent="0" algn="ctr" rtl="0">
              <a:lnSpc>
                <a:spcPct val="100000"/>
              </a:lnSpc>
              <a:spcBef>
                <a:spcPts val="480"/>
              </a:spcBef>
              <a:spcAft>
                <a:spcPts val="0"/>
              </a:spcAft>
              <a:buClr>
                <a:schemeClr val="dk1"/>
              </a:buClr>
              <a:buSzPct val="100000"/>
              <a:buNone/>
              <a:defRPr sz="2800" b="0" i="0" u="none" strike="noStrike" cap="none" baseline="0">
                <a:solidFill>
                  <a:schemeClr val="tx1">
                    <a:tint val="75000"/>
                  </a:schemeClr>
                </a:solidFill>
                <a:latin typeface="Arial"/>
                <a:ea typeface="Arial"/>
                <a:cs typeface="Arial"/>
                <a:sym typeface="Arial"/>
                <a:rtl val="0"/>
              </a:defRPr>
            </a:lvl2pPr>
            <a:lvl3pPr marL="914400" marR="0" indent="0" algn="ctr" rtl="0">
              <a:lnSpc>
                <a:spcPct val="100000"/>
              </a:lnSpc>
              <a:spcBef>
                <a:spcPts val="480"/>
              </a:spcBef>
              <a:spcAft>
                <a:spcPts val="0"/>
              </a:spcAft>
              <a:buClr>
                <a:schemeClr val="dk1"/>
              </a:buClr>
              <a:buSzPct val="100000"/>
              <a:buNone/>
              <a:defRPr sz="2400" b="0" i="0" u="none" strike="noStrike" cap="none" baseline="0">
                <a:solidFill>
                  <a:schemeClr val="tx1">
                    <a:tint val="75000"/>
                  </a:schemeClr>
                </a:solidFill>
                <a:latin typeface="Arial"/>
                <a:ea typeface="Arial"/>
                <a:cs typeface="Arial"/>
                <a:sym typeface="Arial"/>
                <a:rtl val="0"/>
              </a:defRPr>
            </a:lvl3pPr>
            <a:lvl4pPr marL="1371600" marR="0" indent="0" algn="ctr" rtl="0">
              <a:lnSpc>
                <a:spcPct val="100000"/>
              </a:lnSpc>
              <a:spcBef>
                <a:spcPts val="360"/>
              </a:spcBef>
              <a:spcAft>
                <a:spcPts val="0"/>
              </a:spcAft>
              <a:buClr>
                <a:schemeClr val="dk1"/>
              </a:buClr>
              <a:buSzPct val="100000"/>
              <a:buNone/>
              <a:defRPr sz="2200" b="0" i="0" u="none" strike="noStrike" cap="none" baseline="0">
                <a:solidFill>
                  <a:schemeClr val="tx1">
                    <a:tint val="75000"/>
                  </a:schemeClr>
                </a:solidFill>
                <a:latin typeface="Arial"/>
                <a:ea typeface="Arial"/>
                <a:cs typeface="Arial"/>
                <a:sym typeface="Arial"/>
                <a:rtl val="0"/>
              </a:defRPr>
            </a:lvl4pPr>
            <a:lvl5pPr marL="1828800" marR="0" indent="0" algn="ctr" rtl="0">
              <a:lnSpc>
                <a:spcPct val="100000"/>
              </a:lnSpc>
              <a:spcBef>
                <a:spcPts val="360"/>
              </a:spcBef>
              <a:spcAft>
                <a:spcPts val="0"/>
              </a:spcAft>
              <a:buClr>
                <a:schemeClr val="dk1"/>
              </a:buClr>
              <a:buSzPct val="100000"/>
              <a:buNone/>
              <a:defRPr sz="2000" b="0" i="0" u="none" strike="noStrike" cap="none" baseline="0">
                <a:solidFill>
                  <a:schemeClr val="tx1">
                    <a:tint val="75000"/>
                  </a:schemeClr>
                </a:solidFill>
                <a:latin typeface="Arial"/>
                <a:ea typeface="Arial"/>
                <a:cs typeface="Arial"/>
                <a:sym typeface="Arial"/>
                <a:rtl val="0"/>
              </a:defRPr>
            </a:lvl5pPr>
            <a:lvl6pPr marL="22860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6pPr>
            <a:lvl7pPr marL="27432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7pPr>
            <a:lvl8pPr marL="32004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8pPr>
            <a:lvl9pPr marL="36576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9pPr>
          </a:lstStyle>
          <a:p>
            <a:pPr defTabSz="914400">
              <a:buClr>
                <a:srgbClr val="000000"/>
              </a:buClr>
            </a:pPr>
            <a:r>
              <a:rPr lang="en-US" b="1" kern="0" dirty="0">
                <a:solidFill>
                  <a:srgbClr val="FFFFFF"/>
                </a:solidFill>
                <a:latin typeface="Calibri"/>
                <a:cs typeface="Calibri"/>
              </a:rPr>
              <a:t>Outline</a:t>
            </a:r>
          </a:p>
        </p:txBody>
      </p:sp>
      <p:sp>
        <p:nvSpPr>
          <p:cNvPr id="9" name="Slide Number Placeholder 8"/>
          <p:cNvSpPr>
            <a:spLocks noGrp="1"/>
          </p:cNvSpPr>
          <p:nvPr>
            <p:ph type="sldNum" sz="quarter" idx="12"/>
          </p:nvPr>
        </p:nvSpPr>
        <p:spPr/>
        <p:txBody>
          <a:bodyPr/>
          <a:lstStyle/>
          <a:p>
            <a:fld id="{0207D71B-B85A-484E-AC50-1E0FB74F3811}" type="slidenum">
              <a:rPr lang="en-US">
                <a:solidFill>
                  <a:prstClr val="black">
                    <a:tint val="75000"/>
                  </a:prstClr>
                </a:solidFill>
                <a:latin typeface="Calibri"/>
              </a:rPr>
              <a:pPr/>
              <a:t>22</a:t>
            </a:fld>
            <a:endParaRPr lang="en-US">
              <a:solidFill>
                <a:prstClr val="black">
                  <a:tint val="75000"/>
                </a:prstClr>
              </a:solidFill>
              <a:latin typeface="Calibri"/>
            </a:endParaRPr>
          </a:p>
        </p:txBody>
      </p:sp>
      <p:sp>
        <p:nvSpPr>
          <p:cNvPr id="12" name="Shape 22"/>
          <p:cNvSpPr/>
          <p:nvPr/>
        </p:nvSpPr>
        <p:spPr>
          <a:xfrm>
            <a:off x="0" y="4"/>
            <a:ext cx="9144000" cy="836214"/>
          </a:xfrm>
          <a:prstGeom prst="rect">
            <a:avLst/>
          </a:prstGeom>
          <a:solidFill>
            <a:srgbClr val="007EC4"/>
          </a:solidFill>
          <a:ln>
            <a:noFill/>
          </a:ln>
        </p:spPr>
        <p:txBody>
          <a:bodyPr lIns="91425" tIns="91425" rIns="91425" bIns="91425" anchor="ctr" anchorCtr="0">
            <a:noAutofit/>
          </a:bodyPr>
          <a:lstStyle/>
          <a:p>
            <a:pPr defTabSz="914400"/>
            <a:endParaRPr sz="1400" kern="0">
              <a:solidFill>
                <a:srgbClr val="000000"/>
              </a:solidFill>
              <a:latin typeface="Arial"/>
              <a:ea typeface="Arial"/>
              <a:cs typeface="Arial"/>
              <a:sym typeface="Arial"/>
            </a:endParaRPr>
          </a:p>
        </p:txBody>
      </p:sp>
      <p:pic>
        <p:nvPicPr>
          <p:cNvPr id="13" name="Shape 26"/>
          <p:cNvPicPr preferRelativeResize="0"/>
          <p:nvPr/>
        </p:nvPicPr>
        <p:blipFill>
          <a:blip r:embed="rId2">
            <a:alphaModFix/>
          </a:blip>
          <a:stretch>
            <a:fillRect/>
          </a:stretch>
        </p:blipFill>
        <p:spPr>
          <a:xfrm>
            <a:off x="8472469" y="122588"/>
            <a:ext cx="548699" cy="609666"/>
          </a:xfrm>
          <a:prstGeom prst="rect">
            <a:avLst/>
          </a:prstGeom>
          <a:noFill/>
          <a:ln>
            <a:noFill/>
          </a:ln>
        </p:spPr>
      </p:pic>
      <p:sp>
        <p:nvSpPr>
          <p:cNvPr id="14" name="Title 1"/>
          <p:cNvSpPr txBox="1">
            <a:spLocks/>
          </p:cNvSpPr>
          <p:nvPr/>
        </p:nvSpPr>
        <p:spPr>
          <a:xfrm>
            <a:off x="311713" y="97295"/>
            <a:ext cx="8520599" cy="636332"/>
          </a:xfrm>
          <a:prstGeom prst="rect">
            <a:avLst/>
          </a:prstGeom>
          <a:noFill/>
          <a:ln>
            <a:noFill/>
          </a:ln>
        </p:spPr>
        <p:txBody>
          <a:bodyPr vert="horz" lIns="91399" tIns="91399" rIns="91399" bIns="91399" anchor="ctr" anchorCtr="0"/>
          <a:lstStyle>
            <a:defPPr marR="0" algn="l" rtl="0">
              <a:lnSpc>
                <a:spcPct val="100000"/>
              </a:lnSpc>
              <a:spcBef>
                <a:spcPts val="0"/>
              </a:spcBef>
              <a:spcAft>
                <a:spcPts val="0"/>
              </a:spcAft>
            </a:defPPr>
            <a:lvl1pPr marR="0" algn="l" rtl="0">
              <a:lnSpc>
                <a:spcPct val="100000"/>
              </a:lnSpc>
              <a:spcBef>
                <a:spcPts val="0"/>
              </a:spcBef>
              <a:spcAft>
                <a:spcPts val="0"/>
              </a:spcAft>
              <a:buClr>
                <a:srgbClr val="85200C"/>
              </a:buClr>
              <a:buSzPct val="100000"/>
              <a:buNone/>
              <a:defRPr sz="3600" b="1" i="0" u="none" strike="noStrike" cap="none" baseline="0">
                <a:solidFill>
                  <a:schemeClr val="bg1"/>
                </a:solidFill>
                <a:latin typeface="Arial"/>
                <a:ea typeface="Arial"/>
                <a:cs typeface="Arial"/>
                <a:sym typeface="Arial"/>
                <a:rtl val="0"/>
              </a:defRPr>
            </a:lvl1pPr>
            <a:lvl2pPr marR="0" algn="l" rtl="0">
              <a:lnSpc>
                <a:spcPct val="100000"/>
              </a:lnSpc>
              <a:spcBef>
                <a:spcPts val="0"/>
              </a:spcBef>
              <a:spcAft>
                <a:spcPts val="0"/>
              </a:spcAft>
              <a:buClr>
                <a:srgbClr val="85200C"/>
              </a:buClr>
              <a:buSzPct val="100000"/>
              <a:buNone/>
              <a:defRPr sz="3600" b="1" i="0" u="none" strike="noStrike" cap="none" baseline="0">
                <a:solidFill>
                  <a:srgbClr val="85200C"/>
                </a:solidFill>
                <a:latin typeface="Arial"/>
                <a:ea typeface="Arial"/>
                <a:cs typeface="Arial"/>
                <a:sym typeface="Arial"/>
                <a:rtl val="0"/>
              </a:defRPr>
            </a:lvl2pPr>
            <a:lvl3pPr rtl="0">
              <a:spcBef>
                <a:spcPts val="0"/>
              </a:spcBef>
              <a:buClr>
                <a:srgbClr val="85200C"/>
              </a:buClr>
              <a:buSzPct val="100000"/>
              <a:buNone/>
              <a:defRPr sz="3600" b="1">
                <a:solidFill>
                  <a:srgbClr val="85200C"/>
                </a:solidFill>
              </a:defRPr>
            </a:lvl3pPr>
            <a:lvl4pPr rtl="0">
              <a:spcBef>
                <a:spcPts val="0"/>
              </a:spcBef>
              <a:buClr>
                <a:srgbClr val="85200C"/>
              </a:buClr>
              <a:buSzPct val="100000"/>
              <a:buNone/>
              <a:defRPr sz="3600" b="1">
                <a:solidFill>
                  <a:srgbClr val="85200C"/>
                </a:solidFill>
              </a:defRPr>
            </a:lvl4pPr>
            <a:lvl5pPr rtl="0">
              <a:spcBef>
                <a:spcPts val="0"/>
              </a:spcBef>
              <a:buClr>
                <a:srgbClr val="85200C"/>
              </a:buClr>
              <a:buSzPct val="100000"/>
              <a:buNone/>
              <a:defRPr sz="3600" b="1">
                <a:solidFill>
                  <a:srgbClr val="85200C"/>
                </a:solidFill>
              </a:defRPr>
            </a:lvl5pPr>
            <a:lvl6pPr rtl="0">
              <a:spcBef>
                <a:spcPts val="0"/>
              </a:spcBef>
              <a:buClr>
                <a:srgbClr val="85200C"/>
              </a:buClr>
              <a:buSzPct val="100000"/>
              <a:buNone/>
              <a:defRPr sz="3600" b="1">
                <a:solidFill>
                  <a:srgbClr val="85200C"/>
                </a:solidFill>
              </a:defRPr>
            </a:lvl6pPr>
            <a:lvl7pPr rtl="0">
              <a:spcBef>
                <a:spcPts val="0"/>
              </a:spcBef>
              <a:buClr>
                <a:srgbClr val="85200C"/>
              </a:buClr>
              <a:buSzPct val="100000"/>
              <a:buNone/>
              <a:defRPr sz="3600" b="1">
                <a:solidFill>
                  <a:srgbClr val="85200C"/>
                </a:solidFill>
              </a:defRPr>
            </a:lvl7pPr>
            <a:lvl8pPr rtl="0">
              <a:spcBef>
                <a:spcPts val="0"/>
              </a:spcBef>
              <a:buClr>
                <a:srgbClr val="85200C"/>
              </a:buClr>
              <a:buSzPct val="100000"/>
              <a:buNone/>
              <a:defRPr sz="3600" b="1">
                <a:solidFill>
                  <a:srgbClr val="85200C"/>
                </a:solidFill>
              </a:defRPr>
            </a:lvl8pPr>
            <a:lvl9pPr rtl="0">
              <a:spcBef>
                <a:spcPts val="0"/>
              </a:spcBef>
              <a:buClr>
                <a:srgbClr val="85200C"/>
              </a:buClr>
              <a:buSzPct val="100000"/>
              <a:buNone/>
              <a:defRPr sz="3600" b="1">
                <a:solidFill>
                  <a:srgbClr val="85200C"/>
                </a:solidFill>
              </a:defRPr>
            </a:lvl9pPr>
          </a:lstStyle>
          <a:p>
            <a:pPr defTabSz="914400"/>
            <a:r>
              <a:rPr lang="en-US" kern="0" dirty="0" smtClean="0">
                <a:solidFill>
                  <a:srgbClr val="FFFFFF"/>
                </a:solidFill>
                <a:latin typeface="Calibri (Heading)"/>
                <a:cs typeface="Calibri (Heading)"/>
              </a:rPr>
              <a:t>Outline</a:t>
            </a:r>
            <a:endParaRPr lang="en-US" kern="0" dirty="0">
              <a:solidFill>
                <a:srgbClr val="FFFFFF"/>
              </a:solidFill>
              <a:latin typeface="Calibri (Heading)"/>
              <a:cs typeface="Calibri (Heading)"/>
            </a:endParaRPr>
          </a:p>
        </p:txBody>
      </p:sp>
      <p:sp>
        <p:nvSpPr>
          <p:cNvPr id="2" name="Rounded Rectangle 1"/>
          <p:cNvSpPr/>
          <p:nvPr/>
        </p:nvSpPr>
        <p:spPr>
          <a:xfrm>
            <a:off x="208806" y="1159130"/>
            <a:ext cx="5634054" cy="1763886"/>
          </a:xfrm>
          <a:prstGeom prst="roundRect">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75422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a:endCxn id="89" idx="3"/>
          </p:cNvCxnSpPr>
          <p:nvPr/>
        </p:nvCxnSpPr>
        <p:spPr>
          <a:xfrm>
            <a:off x="4921867" y="4127609"/>
            <a:ext cx="0" cy="1097904"/>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 name="Straight Connector 2"/>
          <p:cNvCxnSpPr/>
          <p:nvPr/>
        </p:nvCxnSpPr>
        <p:spPr>
          <a:xfrm>
            <a:off x="4716204" y="4127619"/>
            <a:ext cx="0" cy="707483"/>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p:nvCxnSpPr>
        <p:spPr>
          <a:xfrm flipH="1">
            <a:off x="3689989" y="3455370"/>
            <a:ext cx="327722"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 name="Straight Connector 4"/>
          <p:cNvCxnSpPr>
            <a:endCxn id="64" idx="3"/>
          </p:cNvCxnSpPr>
          <p:nvPr/>
        </p:nvCxnSpPr>
        <p:spPr>
          <a:xfrm flipH="1" flipV="1">
            <a:off x="3679745" y="2318532"/>
            <a:ext cx="2816648" cy="1111776"/>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a:endCxn id="61" idx="1"/>
          </p:cNvCxnSpPr>
          <p:nvPr/>
        </p:nvCxnSpPr>
        <p:spPr>
          <a:xfrm>
            <a:off x="4537769" y="4113433"/>
            <a:ext cx="13496" cy="597329"/>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4353535" y="4113438"/>
            <a:ext cx="0" cy="427166"/>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rot="27203">
            <a:off x="6496388" y="1790637"/>
            <a:ext cx="1417289" cy="820317"/>
          </a:xfrm>
          <a:prstGeom prst="rect">
            <a:avLst/>
          </a:prstGeom>
          <a:solidFill>
            <a:schemeClr val="bg1">
              <a:lumMod val="95000"/>
            </a:schemeClr>
          </a:solidFill>
          <a:ln>
            <a:solidFill>
              <a:srgbClr val="4F81BD"/>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914400">
              <a:defRPr/>
            </a:pPr>
            <a:r>
              <a:rPr lang="en-US" sz="1200" kern="0" dirty="0">
                <a:solidFill>
                  <a:srgbClr val="1F497D"/>
                </a:solidFill>
                <a:latin typeface="Calibri"/>
              </a:rPr>
              <a:t>BRCM Tomahawk / Cavium/Barefoot</a:t>
            </a:r>
          </a:p>
          <a:p>
            <a:pPr algn="ctr" defTabSz="914400">
              <a:defRPr/>
            </a:pPr>
            <a:r>
              <a:rPr lang="en-US" sz="1200" kern="0" dirty="0">
                <a:solidFill>
                  <a:srgbClr val="1F497D"/>
                </a:solidFill>
                <a:latin typeface="Calibri"/>
              </a:rPr>
              <a:t>32 or 64 X 100G</a:t>
            </a:r>
          </a:p>
        </p:txBody>
      </p:sp>
      <p:sp>
        <p:nvSpPr>
          <p:cNvPr id="9" name="Rectangle 8"/>
          <p:cNvSpPr/>
          <p:nvPr/>
        </p:nvSpPr>
        <p:spPr>
          <a:xfrm rot="27203">
            <a:off x="6496371" y="3202437"/>
            <a:ext cx="1420678" cy="820317"/>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914400">
              <a:defRPr/>
            </a:pPr>
            <a:r>
              <a:rPr lang="en-US" sz="1200" kern="0" dirty="0">
                <a:solidFill>
                  <a:srgbClr val="1F497D"/>
                </a:solidFill>
                <a:latin typeface="Calibri"/>
              </a:rPr>
              <a:t>BRCM Tomahawk / Cavium/Barefoot</a:t>
            </a:r>
          </a:p>
          <a:p>
            <a:pPr algn="ctr" defTabSz="914400">
              <a:defRPr/>
            </a:pPr>
            <a:r>
              <a:rPr lang="en-US" sz="1200" kern="0" dirty="0">
                <a:solidFill>
                  <a:srgbClr val="1F497D"/>
                </a:solidFill>
                <a:latin typeface="Calibri"/>
              </a:rPr>
              <a:t>32 or 64 X 100G</a:t>
            </a:r>
          </a:p>
        </p:txBody>
      </p:sp>
      <p:sp>
        <p:nvSpPr>
          <p:cNvPr id="10" name="Rectangle 9"/>
          <p:cNvSpPr/>
          <p:nvPr/>
        </p:nvSpPr>
        <p:spPr>
          <a:xfrm>
            <a:off x="2027604" y="1434150"/>
            <a:ext cx="6069420" cy="3955606"/>
          </a:xfrm>
          <a:prstGeom prst="rect">
            <a:avLst/>
          </a:prstGeom>
          <a:no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11" name="TextBox 10"/>
          <p:cNvSpPr txBox="1"/>
          <p:nvPr/>
        </p:nvSpPr>
        <p:spPr>
          <a:xfrm>
            <a:off x="6938043" y="1126385"/>
            <a:ext cx="1158999" cy="307777"/>
          </a:xfrm>
          <a:prstGeom prst="rect">
            <a:avLst/>
          </a:prstGeom>
          <a:noFill/>
        </p:spPr>
        <p:txBody>
          <a:bodyPr wrap="square" rtlCol="0">
            <a:spAutoFit/>
          </a:bodyPr>
          <a:lstStyle/>
          <a:p>
            <a:r>
              <a:rPr lang="en-US" sz="1400" b="1">
                <a:solidFill>
                  <a:srgbClr val="4F81BD"/>
                </a:solidFill>
                <a:latin typeface="Calibri"/>
              </a:rPr>
              <a:t>Remote CO</a:t>
            </a:r>
          </a:p>
        </p:txBody>
      </p:sp>
      <p:sp>
        <p:nvSpPr>
          <p:cNvPr id="12" name="Left-Right Arrow 11"/>
          <p:cNvSpPr/>
          <p:nvPr/>
        </p:nvSpPr>
        <p:spPr>
          <a:xfrm>
            <a:off x="8168616" y="2472610"/>
            <a:ext cx="1053171" cy="334536"/>
          </a:xfrm>
          <a:prstGeom prst="leftRightArrow">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a:solidFill>
                  <a:prstClr val="white"/>
                </a:solidFill>
                <a:latin typeface="Calibri"/>
              </a:rPr>
              <a:t>BGP</a:t>
            </a:r>
          </a:p>
        </p:txBody>
      </p:sp>
      <p:sp>
        <p:nvSpPr>
          <p:cNvPr id="13" name="Can 12"/>
          <p:cNvSpPr/>
          <p:nvPr/>
        </p:nvSpPr>
        <p:spPr>
          <a:xfrm rot="16200000">
            <a:off x="8416748" y="2545330"/>
            <a:ext cx="515012" cy="1022720"/>
          </a:xfrm>
          <a:prstGeom prst="can">
            <a:avLst/>
          </a:prstGeom>
        </p:spPr>
        <p:style>
          <a:lnRef idx="1">
            <a:schemeClr val="accent1"/>
          </a:lnRef>
          <a:fillRef idx="3">
            <a:schemeClr val="accent1"/>
          </a:fillRef>
          <a:effectRef idx="2">
            <a:schemeClr val="accent1"/>
          </a:effectRef>
          <a:fontRef idx="minor">
            <a:schemeClr val="lt1"/>
          </a:fontRef>
        </p:style>
        <p:txBody>
          <a:bodyPr vert="vert" rtlCol="0" anchor="ctr"/>
          <a:lstStyle/>
          <a:p>
            <a:pPr algn="ctr"/>
            <a:r>
              <a:rPr lang="en-US" sz="1000">
                <a:solidFill>
                  <a:prstClr val="white"/>
                </a:solidFill>
                <a:latin typeface="Calibri"/>
              </a:rPr>
              <a:t>Upstream Dataplane Integration</a:t>
            </a:r>
          </a:p>
        </p:txBody>
      </p:sp>
      <p:sp>
        <p:nvSpPr>
          <p:cNvPr id="14" name="Rounded Rectangle 13"/>
          <p:cNvSpPr/>
          <p:nvPr/>
        </p:nvSpPr>
        <p:spPr>
          <a:xfrm>
            <a:off x="3714305" y="3721730"/>
            <a:ext cx="263912" cy="13183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prstClr val="black"/>
              </a:solidFill>
              <a:latin typeface="Calibri"/>
            </a:endParaRPr>
          </a:p>
        </p:txBody>
      </p:sp>
      <p:sp>
        <p:nvSpPr>
          <p:cNvPr id="15" name="Rounded Rectangle 14"/>
          <p:cNvSpPr/>
          <p:nvPr/>
        </p:nvSpPr>
        <p:spPr>
          <a:xfrm>
            <a:off x="3722359" y="3882310"/>
            <a:ext cx="263912" cy="13183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prstClr val="black"/>
              </a:solidFill>
              <a:latin typeface="Calibri"/>
            </a:endParaRPr>
          </a:p>
        </p:txBody>
      </p:sp>
      <p:sp>
        <p:nvSpPr>
          <p:cNvPr id="16" name="TextBox 15"/>
          <p:cNvSpPr txBox="1"/>
          <p:nvPr/>
        </p:nvSpPr>
        <p:spPr>
          <a:xfrm>
            <a:off x="2909558" y="3844759"/>
            <a:ext cx="848732" cy="246221"/>
          </a:xfrm>
          <a:prstGeom prst="rect">
            <a:avLst/>
          </a:prstGeom>
          <a:noFill/>
        </p:spPr>
        <p:txBody>
          <a:bodyPr wrap="square" rtlCol="0">
            <a:spAutoFit/>
          </a:bodyPr>
          <a:lstStyle/>
          <a:p>
            <a:r>
              <a:rPr lang="en-US" sz="1000">
                <a:solidFill>
                  <a:prstClr val="black"/>
                </a:solidFill>
                <a:latin typeface="Calibri"/>
              </a:rPr>
              <a:t>Micro-OLT</a:t>
            </a:r>
          </a:p>
        </p:txBody>
      </p:sp>
      <p:grpSp>
        <p:nvGrpSpPr>
          <p:cNvPr id="17" name="Group 16"/>
          <p:cNvGrpSpPr/>
          <p:nvPr/>
        </p:nvGrpSpPr>
        <p:grpSpPr>
          <a:xfrm>
            <a:off x="632921" y="2158856"/>
            <a:ext cx="2771106" cy="362422"/>
            <a:chOff x="562145" y="1577429"/>
            <a:chExt cx="3118376" cy="362422"/>
          </a:xfrm>
        </p:grpSpPr>
        <p:cxnSp>
          <p:nvCxnSpPr>
            <p:cNvPr id="18" name="Straight Connector 17"/>
            <p:cNvCxnSpPr/>
            <p:nvPr/>
          </p:nvCxnSpPr>
          <p:spPr>
            <a:xfrm flipH="1" flipV="1">
              <a:off x="1101652" y="1728014"/>
              <a:ext cx="2578869" cy="2156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619344" y="1734701"/>
              <a:ext cx="453567" cy="20515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578151" y="1725284"/>
              <a:ext cx="466023" cy="11910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62150" y="1702545"/>
              <a:ext cx="470121" cy="366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flipV="1">
              <a:off x="562145" y="1577429"/>
              <a:ext cx="482024" cy="10238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3" name="Oval 22"/>
            <p:cNvSpPr/>
            <p:nvPr/>
          </p:nvSpPr>
          <p:spPr>
            <a:xfrm>
              <a:off x="1056869" y="1693411"/>
              <a:ext cx="81280" cy="64313"/>
            </a:xfrm>
            <a:prstGeom prst="ellipse">
              <a:avLst/>
            </a:prstGeom>
            <a:solidFill>
              <a:schemeClr val="bg2"/>
            </a:solidFill>
            <a:ln>
              <a:solidFill>
                <a:srgbClr val="66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grpSp>
      <p:grpSp>
        <p:nvGrpSpPr>
          <p:cNvPr id="24" name="Group 23"/>
          <p:cNvGrpSpPr/>
          <p:nvPr/>
        </p:nvGrpSpPr>
        <p:grpSpPr>
          <a:xfrm>
            <a:off x="639914" y="2929859"/>
            <a:ext cx="1643318" cy="362422"/>
            <a:chOff x="562145" y="1577429"/>
            <a:chExt cx="1643318" cy="362422"/>
          </a:xfrm>
        </p:grpSpPr>
        <p:cxnSp>
          <p:nvCxnSpPr>
            <p:cNvPr id="25" name="Straight Connector 24"/>
            <p:cNvCxnSpPr/>
            <p:nvPr/>
          </p:nvCxnSpPr>
          <p:spPr>
            <a:xfrm flipH="1" flipV="1">
              <a:off x="1101643" y="1725284"/>
              <a:ext cx="1103820" cy="62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619344" y="1734701"/>
              <a:ext cx="453567" cy="20515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578151" y="1725284"/>
              <a:ext cx="466023" cy="11910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562150" y="1702545"/>
              <a:ext cx="470121" cy="366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H="1" flipV="1">
              <a:off x="562145" y="1577429"/>
              <a:ext cx="482024" cy="10238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30" name="Oval 29"/>
            <p:cNvSpPr/>
            <p:nvPr/>
          </p:nvSpPr>
          <p:spPr>
            <a:xfrm>
              <a:off x="1056869" y="1693411"/>
              <a:ext cx="81280" cy="64313"/>
            </a:xfrm>
            <a:prstGeom prst="ellipse">
              <a:avLst/>
            </a:prstGeom>
            <a:solidFill>
              <a:schemeClr val="bg2"/>
            </a:solidFill>
            <a:ln>
              <a:solidFill>
                <a:srgbClr val="66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grpSp>
      <p:grpSp>
        <p:nvGrpSpPr>
          <p:cNvPr id="31" name="Group 30"/>
          <p:cNvGrpSpPr/>
          <p:nvPr/>
        </p:nvGrpSpPr>
        <p:grpSpPr>
          <a:xfrm>
            <a:off x="639937" y="3652892"/>
            <a:ext cx="3074395" cy="362422"/>
            <a:chOff x="562145" y="1577429"/>
            <a:chExt cx="3248936" cy="362422"/>
          </a:xfrm>
        </p:grpSpPr>
        <p:cxnSp>
          <p:nvCxnSpPr>
            <p:cNvPr id="32" name="Straight Connector 31"/>
            <p:cNvCxnSpPr/>
            <p:nvPr/>
          </p:nvCxnSpPr>
          <p:spPr>
            <a:xfrm flipH="1">
              <a:off x="1101653" y="1706271"/>
              <a:ext cx="2709428" cy="1310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a:off x="619344" y="1734701"/>
              <a:ext cx="453567" cy="20515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578151" y="1725284"/>
              <a:ext cx="466023" cy="11910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a:off x="562150" y="1702545"/>
              <a:ext cx="470121" cy="366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H="1" flipV="1">
              <a:off x="562145" y="1577429"/>
              <a:ext cx="482024" cy="10238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37" name="Oval 36"/>
            <p:cNvSpPr/>
            <p:nvPr/>
          </p:nvSpPr>
          <p:spPr>
            <a:xfrm>
              <a:off x="1056869" y="1693411"/>
              <a:ext cx="81280" cy="64313"/>
            </a:xfrm>
            <a:prstGeom prst="ellipse">
              <a:avLst/>
            </a:prstGeom>
            <a:solidFill>
              <a:schemeClr val="bg2"/>
            </a:solidFill>
            <a:ln>
              <a:solidFill>
                <a:srgbClr val="66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grpSp>
      <p:sp>
        <p:nvSpPr>
          <p:cNvPr id="38" name="Rounded Rectangle 37"/>
          <p:cNvSpPr/>
          <p:nvPr/>
        </p:nvSpPr>
        <p:spPr>
          <a:xfrm>
            <a:off x="534987" y="2067189"/>
            <a:ext cx="104945" cy="14484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39" name="Rounded Rectangle 38"/>
          <p:cNvSpPr/>
          <p:nvPr/>
        </p:nvSpPr>
        <p:spPr>
          <a:xfrm>
            <a:off x="550993" y="2393829"/>
            <a:ext cx="104945" cy="14484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prstClr val="white"/>
              </a:solidFill>
              <a:latin typeface="Calibri"/>
            </a:endParaRPr>
          </a:p>
        </p:txBody>
      </p:sp>
      <p:sp>
        <p:nvSpPr>
          <p:cNvPr id="40" name="Rounded Rectangle 39"/>
          <p:cNvSpPr/>
          <p:nvPr/>
        </p:nvSpPr>
        <p:spPr>
          <a:xfrm>
            <a:off x="565483" y="3005293"/>
            <a:ext cx="104945" cy="14484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prstClr val="white"/>
              </a:solidFill>
              <a:latin typeface="Calibri"/>
            </a:endParaRPr>
          </a:p>
        </p:txBody>
      </p:sp>
      <p:sp>
        <p:nvSpPr>
          <p:cNvPr id="41" name="Rounded Rectangle 40"/>
          <p:cNvSpPr/>
          <p:nvPr/>
        </p:nvSpPr>
        <p:spPr>
          <a:xfrm>
            <a:off x="550122" y="3624032"/>
            <a:ext cx="104945" cy="14484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prstClr val="white"/>
              </a:solidFill>
              <a:latin typeface="Calibri"/>
            </a:endParaRPr>
          </a:p>
        </p:txBody>
      </p:sp>
      <p:sp>
        <p:nvSpPr>
          <p:cNvPr id="42" name="Rounded Rectangle 41"/>
          <p:cNvSpPr/>
          <p:nvPr/>
        </p:nvSpPr>
        <p:spPr>
          <a:xfrm>
            <a:off x="566995" y="3945865"/>
            <a:ext cx="104945" cy="14484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prstClr val="white"/>
              </a:solidFill>
              <a:latin typeface="Calibri"/>
            </a:endParaRPr>
          </a:p>
        </p:txBody>
      </p:sp>
      <p:sp>
        <p:nvSpPr>
          <p:cNvPr id="43" name="TextBox 42"/>
          <p:cNvSpPr txBox="1"/>
          <p:nvPr/>
        </p:nvSpPr>
        <p:spPr>
          <a:xfrm>
            <a:off x="9982" y="1651691"/>
            <a:ext cx="1291911" cy="415498"/>
          </a:xfrm>
          <a:prstGeom prst="rect">
            <a:avLst/>
          </a:prstGeom>
          <a:noFill/>
        </p:spPr>
        <p:txBody>
          <a:bodyPr wrap="square" rtlCol="0">
            <a:spAutoFit/>
          </a:bodyPr>
          <a:lstStyle/>
          <a:p>
            <a:r>
              <a:rPr lang="en-US" sz="1050">
                <a:solidFill>
                  <a:prstClr val="black"/>
                </a:solidFill>
                <a:latin typeface="Calibri"/>
              </a:rPr>
              <a:t>Multi-vendor</a:t>
            </a:r>
          </a:p>
          <a:p>
            <a:r>
              <a:rPr lang="en-US" sz="1050">
                <a:solidFill>
                  <a:prstClr val="black"/>
                </a:solidFill>
                <a:latin typeface="Calibri"/>
              </a:rPr>
              <a:t>ONT/ONU </a:t>
            </a:r>
          </a:p>
        </p:txBody>
      </p:sp>
      <p:cxnSp>
        <p:nvCxnSpPr>
          <p:cNvPr id="44" name="Straight Connector 43"/>
          <p:cNvCxnSpPr>
            <a:stCxn id="9" idx="1"/>
          </p:cNvCxnSpPr>
          <p:nvPr/>
        </p:nvCxnSpPr>
        <p:spPr>
          <a:xfrm flipH="1">
            <a:off x="5293973" y="3606965"/>
            <a:ext cx="1202425" cy="17067"/>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45" name="Rounded Rectangle 44"/>
          <p:cNvSpPr/>
          <p:nvPr/>
        </p:nvSpPr>
        <p:spPr>
          <a:xfrm>
            <a:off x="3972022" y="2929859"/>
            <a:ext cx="1458332" cy="1160848"/>
          </a:xfrm>
          <a:prstGeom prst="roundRect">
            <a:avLst/>
          </a:prstGeom>
          <a:solidFill>
            <a:schemeClr val="bg1">
              <a:lumMod val="95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prstClr val="black"/>
              </a:solidFill>
              <a:latin typeface="Calibri"/>
            </a:endParaRPr>
          </a:p>
        </p:txBody>
      </p:sp>
      <p:sp>
        <p:nvSpPr>
          <p:cNvPr id="46" name="TextBox 45"/>
          <p:cNvSpPr txBox="1"/>
          <p:nvPr/>
        </p:nvSpPr>
        <p:spPr>
          <a:xfrm>
            <a:off x="4209915" y="3025151"/>
            <a:ext cx="1158488" cy="276999"/>
          </a:xfrm>
          <a:prstGeom prst="rect">
            <a:avLst/>
          </a:prstGeom>
          <a:noFill/>
        </p:spPr>
        <p:txBody>
          <a:bodyPr wrap="square" rtlCol="0">
            <a:spAutoFit/>
          </a:bodyPr>
          <a:lstStyle/>
          <a:p>
            <a:r>
              <a:rPr lang="en-US" sz="1200">
                <a:solidFill>
                  <a:prstClr val="black"/>
                </a:solidFill>
                <a:latin typeface="Calibri"/>
              </a:rPr>
              <a:t>Qumran MX </a:t>
            </a:r>
          </a:p>
        </p:txBody>
      </p:sp>
      <p:cxnSp>
        <p:nvCxnSpPr>
          <p:cNvPr id="47" name="Straight Connector 46"/>
          <p:cNvCxnSpPr>
            <a:endCxn id="45" idx="3"/>
          </p:cNvCxnSpPr>
          <p:nvPr/>
        </p:nvCxnSpPr>
        <p:spPr>
          <a:xfrm flipH="1">
            <a:off x="5430372" y="2445294"/>
            <a:ext cx="1066039" cy="1064999"/>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H="1">
            <a:off x="3658549" y="3061078"/>
            <a:ext cx="327722"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49" name="Rounded Rectangle 48"/>
          <p:cNvSpPr/>
          <p:nvPr/>
        </p:nvSpPr>
        <p:spPr>
          <a:xfrm>
            <a:off x="3987513" y="4358152"/>
            <a:ext cx="1444083" cy="206917"/>
          </a:xfrm>
          <a:prstGeom prst="roundRect">
            <a:avLst/>
          </a:prstGeom>
          <a:solidFill>
            <a:schemeClr val="tx1">
              <a:lumMod val="50000"/>
              <a:lumOff val="50000"/>
            </a:schemeClr>
          </a:solidFill>
          <a:ln>
            <a:solidFill>
              <a:schemeClr val="tx1"/>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prstClr val="black"/>
              </a:solidFill>
              <a:latin typeface="Calibri"/>
            </a:endParaRPr>
          </a:p>
        </p:txBody>
      </p:sp>
      <p:sp>
        <p:nvSpPr>
          <p:cNvPr id="50" name="Rounded Rectangle 49"/>
          <p:cNvSpPr/>
          <p:nvPr/>
        </p:nvSpPr>
        <p:spPr>
          <a:xfrm>
            <a:off x="3987513" y="4614009"/>
            <a:ext cx="1444083" cy="206917"/>
          </a:xfrm>
          <a:prstGeom prst="roundRect">
            <a:avLst/>
          </a:prstGeom>
          <a:solidFill>
            <a:schemeClr val="tx1">
              <a:lumMod val="50000"/>
              <a:lumOff val="50000"/>
            </a:schemeClr>
          </a:solidFill>
          <a:ln>
            <a:solidFill>
              <a:schemeClr val="tx1"/>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prstClr val="black"/>
              </a:solidFill>
              <a:latin typeface="Calibri"/>
            </a:endParaRPr>
          </a:p>
        </p:txBody>
      </p:sp>
      <p:sp>
        <p:nvSpPr>
          <p:cNvPr id="51" name="Rounded Rectangle 50"/>
          <p:cNvSpPr/>
          <p:nvPr/>
        </p:nvSpPr>
        <p:spPr>
          <a:xfrm>
            <a:off x="3987513" y="4869868"/>
            <a:ext cx="1444083" cy="206917"/>
          </a:xfrm>
          <a:prstGeom prst="roundRect">
            <a:avLst/>
          </a:prstGeom>
          <a:solidFill>
            <a:schemeClr val="tx1">
              <a:lumMod val="50000"/>
              <a:lumOff val="50000"/>
            </a:schemeClr>
          </a:solidFill>
          <a:ln>
            <a:solidFill>
              <a:schemeClr val="tx1"/>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prstClr val="black"/>
              </a:solidFill>
              <a:latin typeface="Calibri"/>
            </a:endParaRPr>
          </a:p>
        </p:txBody>
      </p:sp>
      <p:sp>
        <p:nvSpPr>
          <p:cNvPr id="52" name="Rounded Rectangle 51"/>
          <p:cNvSpPr/>
          <p:nvPr/>
        </p:nvSpPr>
        <p:spPr>
          <a:xfrm>
            <a:off x="4978730" y="4381229"/>
            <a:ext cx="421268" cy="152853"/>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700">
                <a:solidFill>
                  <a:prstClr val="white"/>
                </a:solidFill>
                <a:latin typeface="Calibri"/>
              </a:rPr>
              <a:t>XOS</a:t>
            </a:r>
          </a:p>
        </p:txBody>
      </p:sp>
      <p:sp>
        <p:nvSpPr>
          <p:cNvPr id="53" name="Rounded Rectangle 52"/>
          <p:cNvSpPr/>
          <p:nvPr/>
        </p:nvSpPr>
        <p:spPr>
          <a:xfrm>
            <a:off x="4972533" y="4651790"/>
            <a:ext cx="427464" cy="13539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650">
                <a:solidFill>
                  <a:prstClr val="white"/>
                </a:solidFill>
                <a:latin typeface="Calibri"/>
              </a:rPr>
              <a:t>ONOS</a:t>
            </a:r>
          </a:p>
        </p:txBody>
      </p:sp>
      <p:sp>
        <p:nvSpPr>
          <p:cNvPr id="54" name="Rounded Rectangle 53"/>
          <p:cNvSpPr/>
          <p:nvPr/>
        </p:nvSpPr>
        <p:spPr>
          <a:xfrm>
            <a:off x="4972533" y="4902013"/>
            <a:ext cx="427464" cy="13539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650">
                <a:solidFill>
                  <a:prstClr val="white"/>
                </a:solidFill>
                <a:latin typeface="Calibri"/>
              </a:rPr>
              <a:t>ONOS</a:t>
            </a:r>
          </a:p>
        </p:txBody>
      </p:sp>
      <p:sp>
        <p:nvSpPr>
          <p:cNvPr id="55" name="TextBox 54"/>
          <p:cNvSpPr txBox="1"/>
          <p:nvPr/>
        </p:nvSpPr>
        <p:spPr>
          <a:xfrm>
            <a:off x="6426557" y="4540613"/>
            <a:ext cx="1611297" cy="430887"/>
          </a:xfrm>
          <a:prstGeom prst="rect">
            <a:avLst/>
          </a:prstGeom>
          <a:noFill/>
        </p:spPr>
        <p:txBody>
          <a:bodyPr wrap="square" rtlCol="0">
            <a:spAutoFit/>
          </a:bodyPr>
          <a:lstStyle/>
          <a:p>
            <a:r>
              <a:rPr lang="en-US" sz="1100">
                <a:solidFill>
                  <a:srgbClr val="F79646"/>
                </a:solidFill>
                <a:latin typeface="Calibri"/>
              </a:rPr>
              <a:t>Upstream Orchestrator Integration</a:t>
            </a:r>
          </a:p>
        </p:txBody>
      </p:sp>
      <p:cxnSp>
        <p:nvCxnSpPr>
          <p:cNvPr id="56" name="Straight Arrow Connector 55"/>
          <p:cNvCxnSpPr/>
          <p:nvPr/>
        </p:nvCxnSpPr>
        <p:spPr>
          <a:xfrm flipV="1">
            <a:off x="5476897" y="4469111"/>
            <a:ext cx="3165707" cy="3944"/>
          </a:xfrm>
          <a:prstGeom prst="straightConnector1">
            <a:avLst/>
          </a:prstGeom>
          <a:ln>
            <a:solidFill>
              <a:schemeClr val="accent6"/>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57" name="Rounded Rectangle 56"/>
          <p:cNvSpPr/>
          <p:nvPr/>
        </p:nvSpPr>
        <p:spPr>
          <a:xfrm>
            <a:off x="4028659" y="4381229"/>
            <a:ext cx="473046" cy="15285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600" b="1">
                <a:solidFill>
                  <a:prstClr val="black"/>
                </a:solidFill>
                <a:latin typeface="Calibri"/>
              </a:rPr>
              <a:t>VOLTHA</a:t>
            </a:r>
          </a:p>
        </p:txBody>
      </p:sp>
      <p:sp>
        <p:nvSpPr>
          <p:cNvPr id="58" name="Rounded Rectangle 57"/>
          <p:cNvSpPr/>
          <p:nvPr/>
        </p:nvSpPr>
        <p:spPr>
          <a:xfrm>
            <a:off x="4028659" y="4641379"/>
            <a:ext cx="473046" cy="15285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600" b="1">
                <a:solidFill>
                  <a:prstClr val="black"/>
                </a:solidFill>
                <a:latin typeface="Calibri"/>
              </a:rPr>
              <a:t>VOLTHA</a:t>
            </a:r>
          </a:p>
        </p:txBody>
      </p:sp>
      <p:sp>
        <p:nvSpPr>
          <p:cNvPr id="59" name="Rounded Rectangle 58"/>
          <p:cNvSpPr/>
          <p:nvPr/>
        </p:nvSpPr>
        <p:spPr>
          <a:xfrm>
            <a:off x="4028659" y="4884559"/>
            <a:ext cx="473046" cy="15285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600" b="1">
                <a:solidFill>
                  <a:prstClr val="black"/>
                </a:solidFill>
                <a:latin typeface="Calibri"/>
              </a:rPr>
              <a:t>VOLTHA</a:t>
            </a:r>
          </a:p>
        </p:txBody>
      </p:sp>
      <p:sp>
        <p:nvSpPr>
          <p:cNvPr id="60" name="Rounded Rectangle 59"/>
          <p:cNvSpPr/>
          <p:nvPr/>
        </p:nvSpPr>
        <p:spPr>
          <a:xfrm>
            <a:off x="4551265" y="4384159"/>
            <a:ext cx="384098" cy="15285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700">
                <a:solidFill>
                  <a:prstClr val="black"/>
                </a:solidFill>
                <a:latin typeface="Calibri"/>
              </a:rPr>
              <a:t>VNF</a:t>
            </a:r>
          </a:p>
        </p:txBody>
      </p:sp>
      <p:sp>
        <p:nvSpPr>
          <p:cNvPr id="61" name="Rounded Rectangle 60"/>
          <p:cNvSpPr/>
          <p:nvPr/>
        </p:nvSpPr>
        <p:spPr>
          <a:xfrm>
            <a:off x="4551265" y="4634339"/>
            <a:ext cx="384098" cy="15285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700">
                <a:solidFill>
                  <a:prstClr val="black"/>
                </a:solidFill>
                <a:latin typeface="Calibri"/>
              </a:rPr>
              <a:t>VNF</a:t>
            </a:r>
          </a:p>
        </p:txBody>
      </p:sp>
      <p:sp>
        <p:nvSpPr>
          <p:cNvPr id="62" name="Rounded Rectangle 61"/>
          <p:cNvSpPr/>
          <p:nvPr/>
        </p:nvSpPr>
        <p:spPr>
          <a:xfrm>
            <a:off x="4551265" y="4889629"/>
            <a:ext cx="384098" cy="15285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700">
                <a:solidFill>
                  <a:prstClr val="black"/>
                </a:solidFill>
                <a:latin typeface="Calibri"/>
              </a:rPr>
              <a:t>VNF</a:t>
            </a:r>
          </a:p>
        </p:txBody>
      </p:sp>
      <p:sp>
        <p:nvSpPr>
          <p:cNvPr id="63" name="Rounded Rectangle 62"/>
          <p:cNvSpPr/>
          <p:nvPr/>
        </p:nvSpPr>
        <p:spPr>
          <a:xfrm>
            <a:off x="4732432" y="3645645"/>
            <a:ext cx="598798" cy="368492"/>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100">
                <a:solidFill>
                  <a:prstClr val="white"/>
                </a:solidFill>
                <a:latin typeface="Calibri"/>
              </a:rPr>
              <a:t>BNG (QoS)</a:t>
            </a:r>
          </a:p>
        </p:txBody>
      </p:sp>
      <p:sp>
        <p:nvSpPr>
          <p:cNvPr id="64" name="Rounded Rectangle 63"/>
          <p:cNvSpPr/>
          <p:nvPr/>
        </p:nvSpPr>
        <p:spPr>
          <a:xfrm>
            <a:off x="2304441" y="2154371"/>
            <a:ext cx="1375317" cy="32834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prstClr val="black"/>
              </a:solidFill>
              <a:latin typeface="Calibri"/>
            </a:endParaRPr>
          </a:p>
        </p:txBody>
      </p:sp>
      <p:sp>
        <p:nvSpPr>
          <p:cNvPr id="65" name="Rounded Rectangle 64"/>
          <p:cNvSpPr/>
          <p:nvPr/>
        </p:nvSpPr>
        <p:spPr>
          <a:xfrm>
            <a:off x="2407285" y="2200210"/>
            <a:ext cx="522869" cy="239131"/>
          </a:xfrm>
          <a:prstGeom prst="roundRect">
            <a:avLst/>
          </a:prstGeom>
          <a:solidFill>
            <a:srgbClr val="FFFFFF"/>
          </a:solidFill>
        </p:spPr>
        <p:style>
          <a:lnRef idx="1">
            <a:schemeClr val="dk1"/>
          </a:lnRef>
          <a:fillRef idx="2">
            <a:schemeClr val="dk1"/>
          </a:fillRef>
          <a:effectRef idx="1">
            <a:schemeClr val="dk1"/>
          </a:effectRef>
          <a:fontRef idx="minor">
            <a:schemeClr val="dk1"/>
          </a:fontRef>
        </p:style>
        <p:txBody>
          <a:bodyPr rtlCol="0" anchor="ctr"/>
          <a:lstStyle/>
          <a:p>
            <a:pPr algn="ctr"/>
            <a:r>
              <a:rPr lang="en-US" sz="800">
                <a:solidFill>
                  <a:prstClr val="black"/>
                </a:solidFill>
                <a:latin typeface="Calibri"/>
              </a:rPr>
              <a:t>Maple</a:t>
            </a:r>
          </a:p>
        </p:txBody>
      </p:sp>
      <p:sp>
        <p:nvSpPr>
          <p:cNvPr id="66" name="Rounded Rectangle 65"/>
          <p:cNvSpPr/>
          <p:nvPr/>
        </p:nvSpPr>
        <p:spPr>
          <a:xfrm>
            <a:off x="2961123" y="2200210"/>
            <a:ext cx="638097" cy="239131"/>
          </a:xfrm>
          <a:prstGeom prst="roundRect">
            <a:avLst/>
          </a:prstGeom>
          <a:solidFill>
            <a:srgbClr val="FFFFFF"/>
          </a:solidFill>
        </p:spPr>
        <p:style>
          <a:lnRef idx="1">
            <a:schemeClr val="dk1"/>
          </a:lnRef>
          <a:fillRef idx="2">
            <a:schemeClr val="dk1"/>
          </a:fillRef>
          <a:effectRef idx="1">
            <a:schemeClr val="dk1"/>
          </a:effectRef>
          <a:fontRef idx="minor">
            <a:schemeClr val="dk1"/>
          </a:fontRef>
        </p:style>
        <p:txBody>
          <a:bodyPr rtlCol="0" anchor="ctr"/>
          <a:lstStyle/>
          <a:p>
            <a:r>
              <a:rPr lang="en-US" sz="800">
                <a:solidFill>
                  <a:prstClr val="black"/>
                </a:solidFill>
                <a:latin typeface="Calibri"/>
              </a:rPr>
              <a:t>Qumran AX</a:t>
            </a:r>
          </a:p>
        </p:txBody>
      </p:sp>
      <p:sp>
        <p:nvSpPr>
          <p:cNvPr id="67" name="Rounded Rectangle 66"/>
          <p:cNvSpPr/>
          <p:nvPr/>
        </p:nvSpPr>
        <p:spPr>
          <a:xfrm>
            <a:off x="2284480" y="1632897"/>
            <a:ext cx="1375317" cy="32834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prstClr val="black"/>
              </a:solidFill>
              <a:latin typeface="Calibri"/>
            </a:endParaRPr>
          </a:p>
        </p:txBody>
      </p:sp>
      <p:sp>
        <p:nvSpPr>
          <p:cNvPr id="68" name="Rounded Rectangle 67"/>
          <p:cNvSpPr/>
          <p:nvPr/>
        </p:nvSpPr>
        <p:spPr>
          <a:xfrm>
            <a:off x="2387315" y="1678732"/>
            <a:ext cx="522869" cy="239131"/>
          </a:xfrm>
          <a:prstGeom prst="roundRect">
            <a:avLst/>
          </a:prstGeom>
          <a:solidFill>
            <a:srgbClr val="FFFFFF"/>
          </a:solidFill>
        </p:spPr>
        <p:style>
          <a:lnRef idx="1">
            <a:schemeClr val="dk1"/>
          </a:lnRef>
          <a:fillRef idx="2">
            <a:schemeClr val="dk1"/>
          </a:fillRef>
          <a:effectRef idx="1">
            <a:schemeClr val="dk1"/>
          </a:effectRef>
          <a:fontRef idx="minor">
            <a:schemeClr val="dk1"/>
          </a:fontRef>
        </p:style>
        <p:txBody>
          <a:bodyPr rtlCol="0" anchor="ctr"/>
          <a:lstStyle/>
          <a:p>
            <a:pPr algn="ctr"/>
            <a:r>
              <a:rPr lang="en-US" sz="800">
                <a:solidFill>
                  <a:prstClr val="black"/>
                </a:solidFill>
                <a:latin typeface="Calibri"/>
              </a:rPr>
              <a:t>Maple</a:t>
            </a:r>
          </a:p>
        </p:txBody>
      </p:sp>
      <p:sp>
        <p:nvSpPr>
          <p:cNvPr id="69" name="Rounded Rectangle 68"/>
          <p:cNvSpPr/>
          <p:nvPr/>
        </p:nvSpPr>
        <p:spPr>
          <a:xfrm>
            <a:off x="2941162" y="1678732"/>
            <a:ext cx="638097" cy="239131"/>
          </a:xfrm>
          <a:prstGeom prst="roundRect">
            <a:avLst/>
          </a:prstGeom>
          <a:solidFill>
            <a:srgbClr val="FFFFFF"/>
          </a:solidFill>
        </p:spPr>
        <p:style>
          <a:lnRef idx="1">
            <a:schemeClr val="dk1"/>
          </a:lnRef>
          <a:fillRef idx="2">
            <a:schemeClr val="dk1"/>
          </a:fillRef>
          <a:effectRef idx="1">
            <a:schemeClr val="dk1"/>
          </a:effectRef>
          <a:fontRef idx="minor">
            <a:schemeClr val="dk1"/>
          </a:fontRef>
        </p:style>
        <p:txBody>
          <a:bodyPr rtlCol="0" anchor="ctr"/>
          <a:lstStyle/>
          <a:p>
            <a:r>
              <a:rPr lang="en-US" sz="800">
                <a:solidFill>
                  <a:prstClr val="black"/>
                </a:solidFill>
                <a:latin typeface="Calibri"/>
              </a:rPr>
              <a:t>Qumran AX</a:t>
            </a:r>
          </a:p>
        </p:txBody>
      </p:sp>
      <p:sp>
        <p:nvSpPr>
          <p:cNvPr id="70" name="Rounded Rectangle 69"/>
          <p:cNvSpPr/>
          <p:nvPr/>
        </p:nvSpPr>
        <p:spPr>
          <a:xfrm>
            <a:off x="2285670" y="2921730"/>
            <a:ext cx="1375317" cy="32834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200">
                <a:solidFill>
                  <a:prstClr val="black"/>
                </a:solidFill>
                <a:latin typeface="Calibri"/>
              </a:rPr>
              <a:t>Other Vendor OLT</a:t>
            </a:r>
          </a:p>
        </p:txBody>
      </p:sp>
      <p:sp>
        <p:nvSpPr>
          <p:cNvPr id="71" name="Rounded Rectangle 70"/>
          <p:cNvSpPr/>
          <p:nvPr/>
        </p:nvSpPr>
        <p:spPr>
          <a:xfrm>
            <a:off x="2304441" y="3314206"/>
            <a:ext cx="1375317" cy="32834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200">
                <a:solidFill>
                  <a:prstClr val="black"/>
                </a:solidFill>
                <a:latin typeface="Calibri"/>
              </a:rPr>
              <a:t>Other Vendor OLT</a:t>
            </a:r>
          </a:p>
        </p:txBody>
      </p:sp>
      <p:cxnSp>
        <p:nvCxnSpPr>
          <p:cNvPr id="72" name="Straight Connector 71"/>
          <p:cNvCxnSpPr/>
          <p:nvPr/>
        </p:nvCxnSpPr>
        <p:spPr>
          <a:xfrm flipH="1" flipV="1">
            <a:off x="3679747" y="1814398"/>
            <a:ext cx="2816647" cy="247586"/>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a:stCxn id="8" idx="1"/>
            <a:endCxn id="64" idx="3"/>
          </p:cNvCxnSpPr>
          <p:nvPr/>
        </p:nvCxnSpPr>
        <p:spPr>
          <a:xfrm flipH="1">
            <a:off x="3679747" y="2195179"/>
            <a:ext cx="2816647" cy="123353"/>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a:endCxn id="67" idx="3"/>
          </p:cNvCxnSpPr>
          <p:nvPr/>
        </p:nvCxnSpPr>
        <p:spPr>
          <a:xfrm flipH="1" flipV="1">
            <a:off x="3659800" y="1797068"/>
            <a:ext cx="2833359" cy="1517139"/>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H="1">
            <a:off x="7942804" y="2007498"/>
            <a:ext cx="800528"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flipH="1">
            <a:off x="7946193" y="2304671"/>
            <a:ext cx="800528"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H="1">
            <a:off x="7942803" y="3430307"/>
            <a:ext cx="800528"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flipH="1">
            <a:off x="7946192" y="3718841"/>
            <a:ext cx="800528"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79" name="TextBox 78"/>
          <p:cNvSpPr txBox="1"/>
          <p:nvPr/>
        </p:nvSpPr>
        <p:spPr>
          <a:xfrm>
            <a:off x="5796248" y="3252571"/>
            <a:ext cx="488147" cy="261610"/>
          </a:xfrm>
          <a:prstGeom prst="rect">
            <a:avLst/>
          </a:prstGeom>
          <a:noFill/>
        </p:spPr>
        <p:txBody>
          <a:bodyPr wrap="none" rtlCol="0">
            <a:spAutoFit/>
          </a:bodyPr>
          <a:lstStyle/>
          <a:p>
            <a:r>
              <a:rPr lang="en-US" sz="1100">
                <a:solidFill>
                  <a:prstClr val="black"/>
                </a:solidFill>
                <a:latin typeface="Calibri"/>
              </a:rPr>
              <a:t>100G</a:t>
            </a:r>
          </a:p>
        </p:txBody>
      </p:sp>
      <p:sp>
        <p:nvSpPr>
          <p:cNvPr id="80" name="TextBox 79"/>
          <p:cNvSpPr txBox="1"/>
          <p:nvPr/>
        </p:nvSpPr>
        <p:spPr>
          <a:xfrm>
            <a:off x="5774137" y="2350514"/>
            <a:ext cx="488147" cy="261610"/>
          </a:xfrm>
          <a:prstGeom prst="rect">
            <a:avLst/>
          </a:prstGeom>
          <a:noFill/>
        </p:spPr>
        <p:txBody>
          <a:bodyPr wrap="none" rtlCol="0">
            <a:spAutoFit/>
          </a:bodyPr>
          <a:lstStyle/>
          <a:p>
            <a:r>
              <a:rPr lang="en-US" sz="1100">
                <a:solidFill>
                  <a:prstClr val="black"/>
                </a:solidFill>
                <a:latin typeface="Calibri"/>
              </a:rPr>
              <a:t>100G</a:t>
            </a:r>
          </a:p>
        </p:txBody>
      </p:sp>
      <p:sp>
        <p:nvSpPr>
          <p:cNvPr id="81" name="TextBox 80"/>
          <p:cNvSpPr txBox="1"/>
          <p:nvPr/>
        </p:nvSpPr>
        <p:spPr>
          <a:xfrm>
            <a:off x="8142874" y="2016137"/>
            <a:ext cx="488147" cy="261610"/>
          </a:xfrm>
          <a:prstGeom prst="rect">
            <a:avLst/>
          </a:prstGeom>
          <a:noFill/>
        </p:spPr>
        <p:txBody>
          <a:bodyPr wrap="none" rtlCol="0">
            <a:spAutoFit/>
          </a:bodyPr>
          <a:lstStyle/>
          <a:p>
            <a:r>
              <a:rPr lang="en-US" sz="1100">
                <a:solidFill>
                  <a:prstClr val="black"/>
                </a:solidFill>
                <a:latin typeface="Calibri"/>
              </a:rPr>
              <a:t>100G</a:t>
            </a:r>
          </a:p>
        </p:txBody>
      </p:sp>
      <p:sp>
        <p:nvSpPr>
          <p:cNvPr id="82" name="TextBox 81"/>
          <p:cNvSpPr txBox="1"/>
          <p:nvPr/>
        </p:nvSpPr>
        <p:spPr>
          <a:xfrm>
            <a:off x="8142874" y="3430307"/>
            <a:ext cx="488147" cy="261610"/>
          </a:xfrm>
          <a:prstGeom prst="rect">
            <a:avLst/>
          </a:prstGeom>
          <a:noFill/>
        </p:spPr>
        <p:txBody>
          <a:bodyPr wrap="none" rtlCol="0">
            <a:spAutoFit/>
          </a:bodyPr>
          <a:lstStyle/>
          <a:p>
            <a:r>
              <a:rPr lang="en-US" sz="1100">
                <a:solidFill>
                  <a:prstClr val="black"/>
                </a:solidFill>
                <a:latin typeface="Calibri"/>
              </a:rPr>
              <a:t>100G</a:t>
            </a:r>
          </a:p>
        </p:txBody>
      </p:sp>
      <p:sp>
        <p:nvSpPr>
          <p:cNvPr id="83" name="TextBox 82"/>
          <p:cNvSpPr txBox="1"/>
          <p:nvPr/>
        </p:nvSpPr>
        <p:spPr>
          <a:xfrm>
            <a:off x="2878301" y="4384159"/>
            <a:ext cx="950401" cy="738664"/>
          </a:xfrm>
          <a:prstGeom prst="rect">
            <a:avLst/>
          </a:prstGeom>
          <a:noFill/>
        </p:spPr>
        <p:txBody>
          <a:bodyPr wrap="square" rtlCol="0">
            <a:spAutoFit/>
          </a:bodyPr>
          <a:lstStyle/>
          <a:p>
            <a:r>
              <a:rPr lang="en-US" sz="1400">
                <a:solidFill>
                  <a:prstClr val="black"/>
                </a:solidFill>
                <a:latin typeface="Calibri"/>
              </a:rPr>
              <a:t>1-2 racks of Edge compute</a:t>
            </a:r>
          </a:p>
        </p:txBody>
      </p:sp>
      <p:sp>
        <p:nvSpPr>
          <p:cNvPr id="84" name="Rounded Rectangle 83"/>
          <p:cNvSpPr/>
          <p:nvPr/>
        </p:nvSpPr>
        <p:spPr>
          <a:xfrm>
            <a:off x="3424277" y="1678732"/>
            <a:ext cx="265712" cy="261504"/>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800">
                <a:solidFill>
                  <a:prstClr val="white"/>
                </a:solidFill>
                <a:latin typeface="Calibri"/>
              </a:rPr>
              <a:t>B</a:t>
            </a:r>
          </a:p>
        </p:txBody>
      </p:sp>
      <p:sp>
        <p:nvSpPr>
          <p:cNvPr id="85" name="Rounded Rectangle 84"/>
          <p:cNvSpPr/>
          <p:nvPr/>
        </p:nvSpPr>
        <p:spPr>
          <a:xfrm>
            <a:off x="3443821" y="2185376"/>
            <a:ext cx="265712" cy="261504"/>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800">
                <a:solidFill>
                  <a:prstClr val="white"/>
                </a:solidFill>
                <a:latin typeface="Calibri"/>
              </a:rPr>
              <a:t>B</a:t>
            </a:r>
          </a:p>
        </p:txBody>
      </p:sp>
      <p:sp>
        <p:nvSpPr>
          <p:cNvPr id="86" name="Rounded Rectangle 85"/>
          <p:cNvSpPr/>
          <p:nvPr/>
        </p:nvSpPr>
        <p:spPr>
          <a:xfrm>
            <a:off x="3991298" y="5129332"/>
            <a:ext cx="1444083" cy="206917"/>
          </a:xfrm>
          <a:prstGeom prst="roundRect">
            <a:avLst/>
          </a:prstGeom>
          <a:solidFill>
            <a:schemeClr val="tx1">
              <a:lumMod val="50000"/>
              <a:lumOff val="50000"/>
            </a:schemeClr>
          </a:solidFill>
          <a:ln>
            <a:solidFill>
              <a:schemeClr val="tx1"/>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prstClr val="black"/>
              </a:solidFill>
              <a:latin typeface="Calibri"/>
            </a:endParaRPr>
          </a:p>
        </p:txBody>
      </p:sp>
      <p:sp>
        <p:nvSpPr>
          <p:cNvPr id="87" name="Rounded Rectangle 86"/>
          <p:cNvSpPr/>
          <p:nvPr/>
        </p:nvSpPr>
        <p:spPr>
          <a:xfrm>
            <a:off x="4959037" y="5161477"/>
            <a:ext cx="427464" cy="13539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650">
                <a:solidFill>
                  <a:prstClr val="white"/>
                </a:solidFill>
                <a:latin typeface="Calibri"/>
              </a:rPr>
              <a:t>ONOS</a:t>
            </a:r>
          </a:p>
        </p:txBody>
      </p:sp>
      <p:sp>
        <p:nvSpPr>
          <p:cNvPr id="88" name="Rounded Rectangle 87"/>
          <p:cNvSpPr/>
          <p:nvPr/>
        </p:nvSpPr>
        <p:spPr>
          <a:xfrm>
            <a:off x="4015163" y="5144021"/>
            <a:ext cx="473046" cy="15285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600" b="1">
                <a:solidFill>
                  <a:prstClr val="black"/>
                </a:solidFill>
                <a:latin typeface="Calibri"/>
              </a:rPr>
              <a:t>VOLTHA</a:t>
            </a:r>
          </a:p>
        </p:txBody>
      </p:sp>
      <p:sp>
        <p:nvSpPr>
          <p:cNvPr id="89" name="Rounded Rectangle 88"/>
          <p:cNvSpPr/>
          <p:nvPr/>
        </p:nvSpPr>
        <p:spPr>
          <a:xfrm>
            <a:off x="4537769" y="5149089"/>
            <a:ext cx="384098" cy="15285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700">
                <a:solidFill>
                  <a:prstClr val="black"/>
                </a:solidFill>
                <a:latin typeface="Calibri"/>
              </a:rPr>
              <a:t>VNF</a:t>
            </a:r>
          </a:p>
        </p:txBody>
      </p:sp>
      <p:sp>
        <p:nvSpPr>
          <p:cNvPr id="90" name="TextBox 89"/>
          <p:cNvSpPr txBox="1"/>
          <p:nvPr/>
        </p:nvSpPr>
        <p:spPr>
          <a:xfrm>
            <a:off x="-1609" y="4540611"/>
            <a:ext cx="3417840" cy="1200329"/>
          </a:xfrm>
          <a:prstGeom prst="rect">
            <a:avLst/>
          </a:prstGeom>
          <a:noFill/>
        </p:spPr>
        <p:txBody>
          <a:bodyPr wrap="square" rtlCol="0">
            <a:spAutoFit/>
          </a:bodyPr>
          <a:lstStyle/>
          <a:p>
            <a:r>
              <a:rPr lang="en-US" sz="1200">
                <a:solidFill>
                  <a:prstClr val="black"/>
                </a:solidFill>
                <a:latin typeface="Calibri"/>
              </a:rPr>
              <a:t>XGS-PON, G/GE-PON, G.Fast, micro-OLT</a:t>
            </a:r>
          </a:p>
          <a:p>
            <a:r>
              <a:rPr lang="en-US" sz="1200">
                <a:solidFill>
                  <a:prstClr val="black"/>
                </a:solidFill>
                <a:latin typeface="Calibri"/>
              </a:rPr>
              <a:t>Fast path design (Internet connectivity)</a:t>
            </a:r>
          </a:p>
          <a:p>
            <a:r>
              <a:rPr lang="en-US" sz="1200">
                <a:solidFill>
                  <a:prstClr val="black"/>
                </a:solidFill>
                <a:latin typeface="Calibri"/>
              </a:rPr>
              <a:t>BNG in leaf-switches (Qumran)</a:t>
            </a:r>
          </a:p>
          <a:p>
            <a:r>
              <a:rPr lang="en-US" sz="1200">
                <a:solidFill>
                  <a:prstClr val="black"/>
                </a:solidFill>
                <a:latin typeface="Calibri"/>
              </a:rPr>
              <a:t>100G spine/aggregation switches</a:t>
            </a:r>
          </a:p>
          <a:p>
            <a:r>
              <a:rPr lang="en-US" sz="1200">
                <a:solidFill>
                  <a:prstClr val="black"/>
                </a:solidFill>
                <a:latin typeface="Calibri"/>
              </a:rPr>
              <a:t>Upsteam integration (orchestration)</a:t>
            </a:r>
          </a:p>
          <a:p>
            <a:endParaRPr lang="en-US" sz="1200">
              <a:solidFill>
                <a:prstClr val="black"/>
              </a:solidFill>
              <a:latin typeface="Calibri"/>
            </a:endParaRPr>
          </a:p>
        </p:txBody>
      </p:sp>
      <p:sp>
        <p:nvSpPr>
          <p:cNvPr id="91" name="TextBox 90"/>
          <p:cNvSpPr txBox="1"/>
          <p:nvPr/>
        </p:nvSpPr>
        <p:spPr>
          <a:xfrm>
            <a:off x="1451183" y="2054415"/>
            <a:ext cx="416651" cy="261610"/>
          </a:xfrm>
          <a:prstGeom prst="rect">
            <a:avLst/>
          </a:prstGeom>
          <a:noFill/>
        </p:spPr>
        <p:txBody>
          <a:bodyPr wrap="none" rtlCol="0">
            <a:spAutoFit/>
          </a:bodyPr>
          <a:lstStyle/>
          <a:p>
            <a:r>
              <a:rPr lang="en-US" sz="1100">
                <a:solidFill>
                  <a:prstClr val="black"/>
                </a:solidFill>
                <a:latin typeface="Calibri"/>
              </a:rPr>
              <a:t>10G</a:t>
            </a:r>
          </a:p>
        </p:txBody>
      </p:sp>
      <p:sp>
        <p:nvSpPr>
          <p:cNvPr id="92" name="Title 1"/>
          <p:cNvSpPr txBox="1">
            <a:spLocks/>
          </p:cNvSpPr>
          <p:nvPr/>
        </p:nvSpPr>
        <p:spPr>
          <a:xfrm>
            <a:off x="1147127" y="5"/>
            <a:ext cx="6856350" cy="846072"/>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3600" kern="1200">
                <a:solidFill>
                  <a:srgbClr val="FFFFFF"/>
                </a:solidFill>
                <a:latin typeface="+mj-lt"/>
                <a:ea typeface="+mj-ea"/>
                <a:cs typeface="+mj-cs"/>
              </a:defRPr>
            </a:lvl1pPr>
          </a:lstStyle>
          <a:p>
            <a:r>
              <a:rPr lang="en-US" b="1" dirty="0"/>
              <a:t>R-CORD</a:t>
            </a:r>
            <a:endParaRPr lang="en-US" sz="2400" b="1" dirty="0"/>
          </a:p>
        </p:txBody>
      </p:sp>
    </p:spTree>
    <p:extLst>
      <p:ext uri="{BB962C8B-B14F-4D97-AF65-F5344CB8AC3E}">
        <p14:creationId xmlns:p14="http://schemas.microsoft.com/office/powerpoint/2010/main" val="21283047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fade">
                                      <p:cBhvr>
                                        <p:cTn id="19"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60" grpId="0" animBg="1"/>
      <p:bldP spid="61" grpId="0" animBg="1"/>
      <p:bldP spid="62" grpId="0" animBg="1"/>
      <p:bldP spid="8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 name="Picture 230" descr="rack_42U.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7163" y="3584271"/>
            <a:ext cx="711377" cy="1244909"/>
          </a:xfrm>
          <a:prstGeom prst="rect">
            <a:avLst/>
          </a:prstGeom>
        </p:spPr>
      </p:pic>
      <p:sp>
        <p:nvSpPr>
          <p:cNvPr id="2" name="Title 1"/>
          <p:cNvSpPr>
            <a:spLocks noGrp="1"/>
          </p:cNvSpPr>
          <p:nvPr>
            <p:ph type="title" idx="4294967295"/>
          </p:nvPr>
        </p:nvSpPr>
        <p:spPr>
          <a:xfrm>
            <a:off x="1147127" y="5"/>
            <a:ext cx="6856350" cy="846072"/>
          </a:xfrm>
        </p:spPr>
        <p:txBody>
          <a:bodyPr>
            <a:noAutofit/>
          </a:bodyPr>
          <a:lstStyle/>
          <a:p>
            <a:r>
              <a:rPr lang="en-US" b="1" dirty="0"/>
              <a:t>M-CORD (last year)</a:t>
            </a:r>
          </a:p>
        </p:txBody>
      </p:sp>
      <p:sp>
        <p:nvSpPr>
          <p:cNvPr id="123" name="Rounded Rectangle 122"/>
          <p:cNvSpPr/>
          <p:nvPr/>
        </p:nvSpPr>
        <p:spPr>
          <a:xfrm>
            <a:off x="1302603" y="2404343"/>
            <a:ext cx="6599285" cy="1175257"/>
          </a:xfrm>
          <a:prstGeom prst="roundRect">
            <a:avLst/>
          </a:prstGeom>
          <a:noFill/>
          <a:ln w="28575" cmpd="sng">
            <a:solidFill>
              <a:srgbClr val="FF0000"/>
            </a:solidFill>
            <a:prstDash val="sysDot"/>
          </a:ln>
        </p:spPr>
        <p:style>
          <a:lnRef idx="1">
            <a:schemeClr val="accent1"/>
          </a:lnRef>
          <a:fillRef idx="3">
            <a:schemeClr val="accent1"/>
          </a:fillRef>
          <a:effectRef idx="2">
            <a:schemeClr val="accent1"/>
          </a:effectRef>
          <a:fontRef idx="minor">
            <a:schemeClr val="lt1"/>
          </a:fontRef>
        </p:style>
        <p:txBody>
          <a:bodyPr lIns="91426" tIns="45713" rIns="91426" bIns="45713" rtlCol="0" anchor="ctr"/>
          <a:lstStyle/>
          <a:p>
            <a:pPr algn="ctr" defTabSz="457123"/>
            <a:endParaRPr lang="en-US" sz="1400" kern="0">
              <a:solidFill>
                <a:prstClr val="white"/>
              </a:solidFill>
              <a:latin typeface="Calibri"/>
              <a:sym typeface="Arial"/>
              <a:rtl val="0"/>
            </a:endParaRPr>
          </a:p>
        </p:txBody>
      </p:sp>
      <p:pic>
        <p:nvPicPr>
          <p:cNvPr id="125"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4355" y="2552408"/>
            <a:ext cx="489651" cy="17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450" y="2552408"/>
            <a:ext cx="489651" cy="17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7"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0490" y="2552408"/>
            <a:ext cx="489651" cy="17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8595" y="2552408"/>
            <a:ext cx="489651" cy="17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1339" y="3343528"/>
            <a:ext cx="489651" cy="17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8162" y="3343528"/>
            <a:ext cx="489651" cy="17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4548" y="3343528"/>
            <a:ext cx="489651" cy="17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757" y="3343528"/>
            <a:ext cx="489651" cy="17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0966" y="3343528"/>
            <a:ext cx="489651" cy="17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 name="Picture 133" descr="rack_42U.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7918" y="3574862"/>
            <a:ext cx="711377" cy="1244909"/>
          </a:xfrm>
          <a:prstGeom prst="rect">
            <a:avLst/>
          </a:prstGeom>
        </p:spPr>
      </p:pic>
      <p:pic>
        <p:nvPicPr>
          <p:cNvPr id="135" name="Picture 134" descr="rack_42U.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4530" y="3574862"/>
            <a:ext cx="711377" cy="1244909"/>
          </a:xfrm>
          <a:prstGeom prst="rect">
            <a:avLst/>
          </a:prstGeom>
        </p:spPr>
      </p:pic>
      <p:pic>
        <p:nvPicPr>
          <p:cNvPr id="136" name="Picture 135" descr="rack_42U.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1163" y="3574862"/>
            <a:ext cx="711377" cy="1244909"/>
          </a:xfrm>
          <a:prstGeom prst="rect">
            <a:avLst/>
          </a:prstGeom>
        </p:spPr>
      </p:pic>
      <p:pic>
        <p:nvPicPr>
          <p:cNvPr id="137" name="Picture 136" descr="rack_42U.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7829" y="3574862"/>
            <a:ext cx="711377" cy="1244909"/>
          </a:xfrm>
          <a:prstGeom prst="rect">
            <a:avLst/>
          </a:prstGeom>
        </p:spPr>
      </p:pic>
      <p:cxnSp>
        <p:nvCxnSpPr>
          <p:cNvPr id="138" name="Straight Connector 137"/>
          <p:cNvCxnSpPr>
            <a:stCxn id="130" idx="0"/>
            <a:endCxn id="125" idx="2"/>
          </p:cNvCxnSpPr>
          <p:nvPr/>
        </p:nvCxnSpPr>
        <p:spPr>
          <a:xfrm flipH="1" flipV="1">
            <a:off x="3239171" y="2726906"/>
            <a:ext cx="983791"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p:cNvCxnSpPr>
            <a:stCxn id="129" idx="0"/>
            <a:endCxn id="125" idx="2"/>
          </p:cNvCxnSpPr>
          <p:nvPr/>
        </p:nvCxnSpPr>
        <p:spPr>
          <a:xfrm flipH="1" flipV="1">
            <a:off x="3239169" y="2726906"/>
            <a:ext cx="1816997"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p:cNvCxnSpPr>
            <a:stCxn id="131" idx="0"/>
            <a:endCxn id="125" idx="2"/>
          </p:cNvCxnSpPr>
          <p:nvPr/>
        </p:nvCxnSpPr>
        <p:spPr>
          <a:xfrm flipH="1" flipV="1">
            <a:off x="3239199" y="2726906"/>
            <a:ext cx="2650203"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p:cNvCxnSpPr>
            <a:stCxn id="132" idx="0"/>
            <a:endCxn id="125" idx="2"/>
          </p:cNvCxnSpPr>
          <p:nvPr/>
        </p:nvCxnSpPr>
        <p:spPr>
          <a:xfrm flipH="1" flipV="1">
            <a:off x="3239182" y="2726906"/>
            <a:ext cx="3483409"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p:cNvCxnSpPr>
            <a:stCxn id="133" idx="0"/>
            <a:endCxn id="125" idx="2"/>
          </p:cNvCxnSpPr>
          <p:nvPr/>
        </p:nvCxnSpPr>
        <p:spPr>
          <a:xfrm flipH="1" flipV="1">
            <a:off x="3239167" y="2726906"/>
            <a:ext cx="4316615"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3" name="Straight Connector 142"/>
          <p:cNvCxnSpPr>
            <a:stCxn id="130" idx="0"/>
            <a:endCxn id="126" idx="2"/>
          </p:cNvCxnSpPr>
          <p:nvPr/>
        </p:nvCxnSpPr>
        <p:spPr>
          <a:xfrm flipV="1">
            <a:off x="4222995" y="2726906"/>
            <a:ext cx="54287"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4" name="Straight Connector 143"/>
          <p:cNvCxnSpPr>
            <a:stCxn id="129" idx="0"/>
            <a:endCxn id="126" idx="2"/>
          </p:cNvCxnSpPr>
          <p:nvPr/>
        </p:nvCxnSpPr>
        <p:spPr>
          <a:xfrm flipH="1" flipV="1">
            <a:off x="4277254" y="2726906"/>
            <a:ext cx="778919"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p:cNvCxnSpPr>
            <a:stCxn id="131" idx="0"/>
            <a:endCxn id="126" idx="2"/>
          </p:cNvCxnSpPr>
          <p:nvPr/>
        </p:nvCxnSpPr>
        <p:spPr>
          <a:xfrm flipH="1" flipV="1">
            <a:off x="4277239" y="2726906"/>
            <a:ext cx="1612125"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p:cNvCxnSpPr>
            <a:stCxn id="132" idx="0"/>
            <a:endCxn id="126" idx="2"/>
          </p:cNvCxnSpPr>
          <p:nvPr/>
        </p:nvCxnSpPr>
        <p:spPr>
          <a:xfrm flipH="1" flipV="1">
            <a:off x="4277257" y="2726906"/>
            <a:ext cx="2445331"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7" name="Straight Connector 146"/>
          <p:cNvCxnSpPr>
            <a:stCxn id="133" idx="0"/>
            <a:endCxn id="126" idx="2"/>
          </p:cNvCxnSpPr>
          <p:nvPr/>
        </p:nvCxnSpPr>
        <p:spPr>
          <a:xfrm flipH="1" flipV="1">
            <a:off x="4277275" y="2726906"/>
            <a:ext cx="3278537"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8" name="Straight Connector 147"/>
          <p:cNvCxnSpPr>
            <a:stCxn id="133" idx="0"/>
            <a:endCxn id="127" idx="2"/>
          </p:cNvCxnSpPr>
          <p:nvPr/>
        </p:nvCxnSpPr>
        <p:spPr>
          <a:xfrm flipH="1" flipV="1">
            <a:off x="5315324" y="2726906"/>
            <a:ext cx="2240459"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9" name="Straight Connector 148"/>
          <p:cNvCxnSpPr>
            <a:stCxn id="132" idx="0"/>
            <a:endCxn id="127" idx="2"/>
          </p:cNvCxnSpPr>
          <p:nvPr/>
        </p:nvCxnSpPr>
        <p:spPr>
          <a:xfrm flipH="1" flipV="1">
            <a:off x="5315332" y="2726906"/>
            <a:ext cx="1407253"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0" name="Straight Connector 149"/>
          <p:cNvCxnSpPr>
            <a:stCxn id="131" idx="0"/>
            <a:endCxn id="127" idx="2"/>
          </p:cNvCxnSpPr>
          <p:nvPr/>
        </p:nvCxnSpPr>
        <p:spPr>
          <a:xfrm flipH="1" flipV="1">
            <a:off x="5315321" y="2726906"/>
            <a:ext cx="574047"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1" name="Straight Connector 150"/>
          <p:cNvCxnSpPr>
            <a:stCxn id="129" idx="0"/>
            <a:endCxn id="127" idx="2"/>
          </p:cNvCxnSpPr>
          <p:nvPr/>
        </p:nvCxnSpPr>
        <p:spPr>
          <a:xfrm flipV="1">
            <a:off x="5056170" y="2726906"/>
            <a:ext cx="259159"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2" name="Straight Connector 151"/>
          <p:cNvCxnSpPr>
            <a:stCxn id="130" idx="0"/>
            <a:endCxn id="127" idx="2"/>
          </p:cNvCxnSpPr>
          <p:nvPr/>
        </p:nvCxnSpPr>
        <p:spPr>
          <a:xfrm flipV="1">
            <a:off x="4222953" y="2726906"/>
            <a:ext cx="1092365"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pSp>
        <p:nvGrpSpPr>
          <p:cNvPr id="153" name="Group 152"/>
          <p:cNvGrpSpPr/>
          <p:nvPr/>
        </p:nvGrpSpPr>
        <p:grpSpPr>
          <a:xfrm>
            <a:off x="1480361" y="2735595"/>
            <a:ext cx="4873058" cy="778817"/>
            <a:chOff x="1480351" y="3170325"/>
            <a:chExt cx="4873058" cy="778805"/>
          </a:xfrm>
        </p:grpSpPr>
        <p:cxnSp>
          <p:nvCxnSpPr>
            <p:cNvPr id="154" name="Straight Connector 153"/>
            <p:cNvCxnSpPr>
              <a:stCxn id="156" idx="0"/>
              <a:endCxn id="127" idx="2"/>
            </p:cNvCxnSpPr>
            <p:nvPr/>
          </p:nvCxnSpPr>
          <p:spPr>
            <a:xfrm flipV="1">
              <a:off x="1725177" y="3170325"/>
              <a:ext cx="3590129" cy="604306"/>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pSp>
          <p:nvGrpSpPr>
            <p:cNvPr id="155" name="Group 154"/>
            <p:cNvGrpSpPr/>
            <p:nvPr/>
          </p:nvGrpSpPr>
          <p:grpSpPr>
            <a:xfrm>
              <a:off x="1480351" y="3170325"/>
              <a:ext cx="4873058" cy="778805"/>
              <a:chOff x="1478502" y="3174066"/>
              <a:chExt cx="4873058" cy="778805"/>
            </a:xfrm>
          </p:grpSpPr>
          <p:pic>
            <p:nvPicPr>
              <p:cNvPr id="156"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8502" y="3778373"/>
                <a:ext cx="489651" cy="17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7" name="Straight Connector 156"/>
              <p:cNvCxnSpPr>
                <a:stCxn id="156" idx="0"/>
                <a:endCxn id="125" idx="2"/>
              </p:cNvCxnSpPr>
              <p:nvPr/>
            </p:nvCxnSpPr>
            <p:spPr>
              <a:xfrm flipV="1">
                <a:off x="1723328" y="3174066"/>
                <a:ext cx="1513994" cy="604306"/>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8" name="Straight Connector 157"/>
              <p:cNvCxnSpPr>
                <a:stCxn id="156" idx="0"/>
                <a:endCxn id="126" idx="2"/>
              </p:cNvCxnSpPr>
              <p:nvPr/>
            </p:nvCxnSpPr>
            <p:spPr>
              <a:xfrm flipV="1">
                <a:off x="1723328" y="3174066"/>
                <a:ext cx="2552076" cy="604306"/>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a:stCxn id="156" idx="0"/>
                <a:endCxn id="128" idx="2"/>
              </p:cNvCxnSpPr>
              <p:nvPr/>
            </p:nvCxnSpPr>
            <p:spPr>
              <a:xfrm flipV="1">
                <a:off x="1723328" y="3174066"/>
                <a:ext cx="4628232" cy="604306"/>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pSp>
      </p:grpSp>
      <p:grpSp>
        <p:nvGrpSpPr>
          <p:cNvPr id="160" name="Group 159"/>
          <p:cNvGrpSpPr/>
          <p:nvPr/>
        </p:nvGrpSpPr>
        <p:grpSpPr>
          <a:xfrm>
            <a:off x="2311713" y="2735595"/>
            <a:ext cx="4041706" cy="782563"/>
            <a:chOff x="2311708" y="3170318"/>
            <a:chExt cx="4041706" cy="782553"/>
          </a:xfrm>
        </p:grpSpPr>
        <p:pic>
          <p:nvPicPr>
            <p:cNvPr id="161"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1708" y="3778373"/>
              <a:ext cx="489651" cy="17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2" name="Straight Connector 161"/>
            <p:cNvCxnSpPr>
              <a:stCxn id="161" idx="0"/>
              <a:endCxn id="125" idx="2"/>
            </p:cNvCxnSpPr>
            <p:nvPr/>
          </p:nvCxnSpPr>
          <p:spPr>
            <a:xfrm flipV="1">
              <a:off x="2556534" y="3170318"/>
              <a:ext cx="682642" cy="608055"/>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p:cNvCxnSpPr>
              <a:stCxn id="161" idx="0"/>
              <a:endCxn id="126" idx="2"/>
            </p:cNvCxnSpPr>
            <p:nvPr/>
          </p:nvCxnSpPr>
          <p:spPr>
            <a:xfrm flipV="1">
              <a:off x="2556534" y="3170318"/>
              <a:ext cx="1720724" cy="608055"/>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64" name="Straight Connector 163"/>
            <p:cNvCxnSpPr>
              <a:stCxn id="161" idx="0"/>
              <a:endCxn id="127" idx="2"/>
            </p:cNvCxnSpPr>
            <p:nvPr/>
          </p:nvCxnSpPr>
          <p:spPr>
            <a:xfrm flipV="1">
              <a:off x="2556534" y="3170318"/>
              <a:ext cx="2758777" cy="608055"/>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p:cNvCxnSpPr>
              <a:stCxn id="161" idx="0"/>
              <a:endCxn id="128" idx="2"/>
            </p:cNvCxnSpPr>
            <p:nvPr/>
          </p:nvCxnSpPr>
          <p:spPr>
            <a:xfrm flipV="1">
              <a:off x="2556534" y="3170318"/>
              <a:ext cx="3796880" cy="608055"/>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pSp>
      <p:grpSp>
        <p:nvGrpSpPr>
          <p:cNvPr id="166" name="Group 165"/>
          <p:cNvGrpSpPr/>
          <p:nvPr/>
        </p:nvGrpSpPr>
        <p:grpSpPr>
          <a:xfrm>
            <a:off x="3144953" y="2735595"/>
            <a:ext cx="3208479" cy="782563"/>
            <a:chOff x="3144914" y="3170318"/>
            <a:chExt cx="3208479" cy="782553"/>
          </a:xfrm>
        </p:grpSpPr>
        <p:pic>
          <p:nvPicPr>
            <p:cNvPr id="167"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4914" y="3778373"/>
              <a:ext cx="489651" cy="17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8" name="Straight Connector 167"/>
            <p:cNvCxnSpPr>
              <a:stCxn id="167" idx="0"/>
              <a:endCxn id="125" idx="2"/>
            </p:cNvCxnSpPr>
            <p:nvPr/>
          </p:nvCxnSpPr>
          <p:spPr>
            <a:xfrm flipH="1" flipV="1">
              <a:off x="3239155" y="3170318"/>
              <a:ext cx="150585" cy="608055"/>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69" name="Straight Connector 168"/>
            <p:cNvCxnSpPr>
              <a:stCxn id="167" idx="0"/>
              <a:endCxn id="126" idx="2"/>
            </p:cNvCxnSpPr>
            <p:nvPr/>
          </p:nvCxnSpPr>
          <p:spPr>
            <a:xfrm flipV="1">
              <a:off x="3389740" y="3170318"/>
              <a:ext cx="887497" cy="608055"/>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0" name="Straight Connector 169"/>
            <p:cNvCxnSpPr>
              <a:stCxn id="167" idx="0"/>
              <a:endCxn id="127" idx="2"/>
            </p:cNvCxnSpPr>
            <p:nvPr/>
          </p:nvCxnSpPr>
          <p:spPr>
            <a:xfrm flipV="1">
              <a:off x="3389740" y="3170318"/>
              <a:ext cx="1925550" cy="608055"/>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1" name="Straight Connector 170"/>
            <p:cNvCxnSpPr>
              <a:stCxn id="167" idx="0"/>
              <a:endCxn id="128" idx="2"/>
            </p:cNvCxnSpPr>
            <p:nvPr/>
          </p:nvCxnSpPr>
          <p:spPr>
            <a:xfrm flipV="1">
              <a:off x="3389740" y="3170318"/>
              <a:ext cx="2963653" cy="608055"/>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pSp>
      <p:cxnSp>
        <p:nvCxnSpPr>
          <p:cNvPr id="172" name="Straight Connector 171"/>
          <p:cNvCxnSpPr>
            <a:stCxn id="130" idx="0"/>
            <a:endCxn id="128" idx="2"/>
          </p:cNvCxnSpPr>
          <p:nvPr/>
        </p:nvCxnSpPr>
        <p:spPr>
          <a:xfrm flipV="1">
            <a:off x="4222945" y="2726906"/>
            <a:ext cx="2130444"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3" name="Straight Connector 172"/>
          <p:cNvCxnSpPr>
            <a:stCxn id="129" idx="0"/>
            <a:endCxn id="128" idx="2"/>
          </p:cNvCxnSpPr>
          <p:nvPr/>
        </p:nvCxnSpPr>
        <p:spPr>
          <a:xfrm flipV="1">
            <a:off x="5056151" y="2726906"/>
            <a:ext cx="1297238"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4" name="Straight Connector 173"/>
          <p:cNvCxnSpPr>
            <a:stCxn id="131" idx="0"/>
            <a:endCxn id="128" idx="2"/>
          </p:cNvCxnSpPr>
          <p:nvPr/>
        </p:nvCxnSpPr>
        <p:spPr>
          <a:xfrm flipV="1">
            <a:off x="5889357" y="2726906"/>
            <a:ext cx="464032"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5" name="Straight Connector 174"/>
          <p:cNvCxnSpPr>
            <a:stCxn id="132" idx="0"/>
            <a:endCxn id="128" idx="2"/>
          </p:cNvCxnSpPr>
          <p:nvPr/>
        </p:nvCxnSpPr>
        <p:spPr>
          <a:xfrm flipH="1" flipV="1">
            <a:off x="6353389" y="2726906"/>
            <a:ext cx="369174"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6" name="Straight Connector 175"/>
          <p:cNvCxnSpPr>
            <a:stCxn id="133" idx="0"/>
            <a:endCxn id="128" idx="2"/>
          </p:cNvCxnSpPr>
          <p:nvPr/>
        </p:nvCxnSpPr>
        <p:spPr>
          <a:xfrm flipH="1" flipV="1">
            <a:off x="6353389" y="2726906"/>
            <a:ext cx="1202380" cy="616622"/>
          </a:xfrm>
          <a:prstGeom prst="line">
            <a:avLst/>
          </a:prstGeom>
          <a:ln w="9525"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91" name="TextBox 190"/>
          <p:cNvSpPr txBox="1"/>
          <p:nvPr/>
        </p:nvSpPr>
        <p:spPr>
          <a:xfrm>
            <a:off x="1389688" y="2610748"/>
            <a:ext cx="946878" cy="523206"/>
          </a:xfrm>
          <a:prstGeom prst="rect">
            <a:avLst/>
          </a:prstGeom>
          <a:noFill/>
        </p:spPr>
        <p:txBody>
          <a:bodyPr wrap="none" lIns="91426" tIns="45713" rIns="91426" bIns="45713" rtlCol="0">
            <a:spAutoFit/>
          </a:bodyPr>
          <a:lstStyle/>
          <a:p>
            <a:pPr defTabSz="457123"/>
            <a:r>
              <a:rPr lang="en-US" sz="1400" kern="0" dirty="0">
                <a:solidFill>
                  <a:prstClr val="black"/>
                </a:solidFill>
                <a:latin typeface="Calibri"/>
                <a:ea typeface="Arial"/>
                <a:cs typeface="Arial"/>
                <a:sym typeface="Arial"/>
                <a:rtl val="0"/>
              </a:rPr>
              <a:t>Leaf-Spine</a:t>
            </a:r>
          </a:p>
          <a:p>
            <a:pPr defTabSz="457123"/>
            <a:r>
              <a:rPr lang="en-US" sz="1400" kern="0" dirty="0">
                <a:solidFill>
                  <a:prstClr val="black"/>
                </a:solidFill>
                <a:latin typeface="Calibri"/>
                <a:ea typeface="Arial"/>
                <a:cs typeface="Arial"/>
                <a:sym typeface="Arial"/>
                <a:rtl val="0"/>
              </a:rPr>
              <a:t>Fabric</a:t>
            </a:r>
          </a:p>
        </p:txBody>
      </p:sp>
      <p:sp>
        <p:nvSpPr>
          <p:cNvPr id="205" name="Rectangle 204"/>
          <p:cNvSpPr/>
          <p:nvPr/>
        </p:nvSpPr>
        <p:spPr>
          <a:xfrm>
            <a:off x="1296950" y="1941735"/>
            <a:ext cx="6604930" cy="368041"/>
          </a:xfrm>
          <a:prstGeom prst="rect">
            <a:avLst/>
          </a:prstGeom>
          <a:solidFill>
            <a:srgbClr val="0070C0"/>
          </a:solidFill>
        </p:spPr>
        <p:style>
          <a:lnRef idx="1">
            <a:schemeClr val="accent1"/>
          </a:lnRef>
          <a:fillRef idx="3">
            <a:schemeClr val="accent1"/>
          </a:fillRef>
          <a:effectRef idx="2">
            <a:schemeClr val="accent1"/>
          </a:effectRef>
          <a:fontRef idx="minor">
            <a:schemeClr val="lt1"/>
          </a:fontRef>
        </p:style>
        <p:txBody>
          <a:bodyPr lIns="91426" tIns="45713" rIns="91426" bIns="45713" rtlCol="0" anchor="ctr"/>
          <a:lstStyle/>
          <a:p>
            <a:pPr algn="ctr" defTabSz="457123"/>
            <a:r>
              <a:rPr lang="en-US" sz="1400" kern="0" dirty="0">
                <a:solidFill>
                  <a:prstClr val="white"/>
                </a:solidFill>
                <a:latin typeface="Calibri"/>
                <a:sym typeface="Arial"/>
                <a:rtl val="0"/>
              </a:rPr>
              <a:t>ONOS + XOS + OpenStack/</a:t>
            </a:r>
            <a:r>
              <a:rPr lang="en-US" sz="1400" kern="0" dirty="0" err="1">
                <a:solidFill>
                  <a:prstClr val="white"/>
                </a:solidFill>
                <a:latin typeface="Calibri"/>
                <a:sym typeface="Arial"/>
                <a:rtl val="0"/>
              </a:rPr>
              <a:t>Docker</a:t>
            </a:r>
            <a:endParaRPr lang="en-US" sz="1400" kern="0" dirty="0">
              <a:solidFill>
                <a:prstClr val="white"/>
              </a:solidFill>
              <a:latin typeface="Calibri"/>
              <a:sym typeface="Arial"/>
              <a:rtl val="0"/>
            </a:endParaRPr>
          </a:p>
        </p:txBody>
      </p:sp>
      <p:sp>
        <p:nvSpPr>
          <p:cNvPr id="206" name="Rounded Rectangle 205"/>
          <p:cNvSpPr/>
          <p:nvPr/>
        </p:nvSpPr>
        <p:spPr>
          <a:xfrm>
            <a:off x="1298228" y="1020582"/>
            <a:ext cx="6618111" cy="891097"/>
          </a:xfrm>
          <a:prstGeom prst="round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lIns="91426" tIns="45713" rIns="91426" bIns="45713" rtlCol="0" anchor="ctr" anchorCtr="0"/>
          <a:lstStyle/>
          <a:p>
            <a:pPr algn="ctr" defTabSz="457123"/>
            <a:r>
              <a:rPr lang="en-US" kern="0" dirty="0">
                <a:solidFill>
                  <a:prstClr val="white"/>
                </a:solidFill>
                <a:latin typeface="Calibri"/>
                <a:sym typeface="Arial"/>
                <a:rtl val="0"/>
              </a:rPr>
              <a:t> Disaggregated/Virtualized RAN  &amp; EPC, </a:t>
            </a:r>
          </a:p>
          <a:p>
            <a:pPr algn="ctr" defTabSz="457123"/>
            <a:r>
              <a:rPr lang="en-US" kern="0" dirty="0">
                <a:solidFill>
                  <a:prstClr val="white"/>
                </a:solidFill>
                <a:latin typeface="Calibri"/>
                <a:sym typeface="Arial"/>
                <a:rtl val="0"/>
              </a:rPr>
              <a:t>Mobile Edge Applications,</a:t>
            </a:r>
          </a:p>
          <a:p>
            <a:pPr algn="ctr" defTabSz="457123"/>
            <a:r>
              <a:rPr lang="en-US" kern="0" dirty="0">
                <a:solidFill>
                  <a:prstClr val="white"/>
                </a:solidFill>
                <a:latin typeface="Calibri"/>
                <a:sym typeface="Arial"/>
                <a:rtl val="0"/>
              </a:rPr>
              <a:t>Network Slicing</a:t>
            </a:r>
          </a:p>
        </p:txBody>
      </p:sp>
      <p:pic>
        <p:nvPicPr>
          <p:cNvPr id="223" name="Picture 222" descr="rack_42U.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0759" y="3556051"/>
            <a:ext cx="711377" cy="1244909"/>
          </a:xfrm>
          <a:prstGeom prst="rect">
            <a:avLst/>
          </a:prstGeom>
        </p:spPr>
      </p:pic>
      <p:sp>
        <p:nvSpPr>
          <p:cNvPr id="225" name="Shape 1072"/>
          <p:cNvSpPr/>
          <p:nvPr/>
        </p:nvSpPr>
        <p:spPr>
          <a:xfrm>
            <a:off x="2238875" y="4047855"/>
            <a:ext cx="581097" cy="168934"/>
          </a:xfrm>
          <a:prstGeom prst="roundRect">
            <a:avLst>
              <a:gd name="adj" fmla="val 16667"/>
            </a:avLst>
          </a:prstGeom>
          <a:solidFill>
            <a:srgbClr val="938953"/>
          </a:solidFill>
          <a:ln>
            <a:noFill/>
          </a:ln>
        </p:spPr>
        <p:txBody>
          <a:bodyPr lIns="0" tIns="0" rIns="0" bIns="0" anchor="ctr" anchorCtr="0">
            <a:noAutofit/>
          </a:bodyPr>
          <a:lstStyle/>
          <a:p>
            <a:pPr algn="ctr" latinLnBrk="1">
              <a:buClr>
                <a:prstClr val="white"/>
              </a:buClr>
              <a:buSzPct val="25000"/>
              <a:buFont typeface="Calibri"/>
              <a:buNone/>
            </a:pPr>
            <a:r>
              <a:rPr lang="en-US" sz="1050" dirty="0">
                <a:solidFill>
                  <a:prstClr val="white"/>
                </a:solidFill>
                <a:latin typeface="Calibri"/>
                <a:ea typeface="Calibri"/>
                <a:cs typeface="Calibri"/>
                <a:sym typeface="Calibri"/>
              </a:rPr>
              <a:t>vBBU</a:t>
            </a:r>
          </a:p>
        </p:txBody>
      </p:sp>
      <p:sp>
        <p:nvSpPr>
          <p:cNvPr id="226" name="Shape 1018"/>
          <p:cNvSpPr/>
          <p:nvPr/>
        </p:nvSpPr>
        <p:spPr>
          <a:xfrm flipH="1">
            <a:off x="1357316" y="3866390"/>
            <a:ext cx="754773" cy="656638"/>
          </a:xfrm>
          <a:prstGeom prst="rect">
            <a:avLst/>
          </a:prstGeom>
          <a:solidFill>
            <a:sysClr val="window" lastClr="FFFFFF">
              <a:lumMod val="85000"/>
            </a:sysClr>
          </a:solidFill>
          <a:ln w="12700" cap="flat" cmpd="sng">
            <a:solidFill>
              <a:srgbClr val="003399">
                <a:lumMod val="40000"/>
                <a:lumOff val="60000"/>
              </a:srgbClr>
            </a:solidFill>
            <a:prstDash val="solid"/>
            <a:bevel/>
          </a:ln>
          <a:effectLst/>
        </p:spPr>
        <p:txBody>
          <a:bodyPr wrap="square" lIns="0" tIns="0" rIns="0" bIns="0" numCol="1" anchor="ctr">
            <a:noAutofit/>
          </a:bodyPr>
          <a:lstStyle/>
          <a:p>
            <a:pPr algn="ctr" defTabSz="257071" latinLnBrk="1">
              <a:defRPr sz="2800">
                <a:solidFill>
                  <a:srgbClr val="FFFFFF"/>
                </a:solidFill>
              </a:defRPr>
            </a:pPr>
            <a:endParaRPr sz="1600">
              <a:solidFill>
                <a:srgbClr val="FFFFFF"/>
              </a:solidFill>
              <a:latin typeface="Vista Sans OT Medium"/>
              <a:ea typeface="Vista Sans OT Medium"/>
              <a:cs typeface="Vista Sans OT Medium"/>
              <a:sym typeface="Vista Sans OT Medium"/>
            </a:endParaRPr>
          </a:p>
        </p:txBody>
      </p:sp>
      <p:sp>
        <p:nvSpPr>
          <p:cNvPr id="227" name="Shape 1019"/>
          <p:cNvSpPr/>
          <p:nvPr/>
        </p:nvSpPr>
        <p:spPr>
          <a:xfrm>
            <a:off x="1410050" y="4219092"/>
            <a:ext cx="654229" cy="338540"/>
          </a:xfrm>
          <a:prstGeom prst="rect">
            <a:avLst/>
          </a:prstGeom>
          <a:noFill/>
          <a:ln w="12700" cap="flat" cmpd="sng">
            <a:noFill/>
            <a:miter lim="400000"/>
          </a:ln>
          <a:effectLst/>
          <a:extLst>
            <a:ext uri="{C572A759-6A51-4108-AA02-DFA0A04FC94B}">
              <ma14:wrappingTextBoxFlag xmlns:ma14="http://schemas.microsoft.com/office/mac/drawingml/2011/main" val="1"/>
            </a:ext>
          </a:extLst>
        </p:spPr>
        <p:txBody>
          <a:bodyPr wrap="square" lIns="60953" tIns="60953" rIns="60953" bIns="60953" numCol="1" anchor="ctr">
            <a:spAutoFit/>
          </a:bodyPr>
          <a:lstStyle>
            <a:lvl1pPr algn="ctr">
              <a:defRPr sz="2800">
                <a:solidFill>
                  <a:srgbClr val="FFFFFF"/>
                </a:solidFill>
              </a:defRPr>
            </a:lvl1pPr>
          </a:lstStyle>
          <a:p>
            <a:pPr defTabSz="257071" latinLnBrk="1">
              <a:defRPr sz="1800">
                <a:solidFill>
                  <a:srgbClr val="000000"/>
                </a:solidFill>
              </a:defRPr>
            </a:pPr>
            <a:r>
              <a:rPr lang="en-US" sz="1400" dirty="0">
                <a:solidFill>
                  <a:srgbClr val="000000"/>
                </a:solidFill>
                <a:latin typeface="Calibri"/>
                <a:ea typeface="Vista Sans OT Medium"/>
                <a:cs typeface="Vista Sans OT Medium"/>
                <a:sym typeface="Vista Sans OT Medium"/>
              </a:rPr>
              <a:t>RRU</a:t>
            </a:r>
            <a:r>
              <a:rPr lang="en-US" altLang="zh-CN" sz="1400" dirty="0">
                <a:solidFill>
                  <a:srgbClr val="000000"/>
                </a:solidFill>
                <a:latin typeface="Calibri"/>
                <a:ea typeface="Vista Sans OT Medium"/>
                <a:cs typeface="Vista Sans OT Medium"/>
                <a:sym typeface="Vista Sans OT Medium"/>
              </a:rPr>
              <a:t>s</a:t>
            </a:r>
            <a:endParaRPr sz="1400" dirty="0">
              <a:solidFill>
                <a:srgbClr val="000000"/>
              </a:solidFill>
              <a:latin typeface="Calibri"/>
              <a:ea typeface="Vista Sans OT Medium"/>
              <a:cs typeface="Vista Sans OT Medium"/>
              <a:sym typeface="Vista Sans OT Medium"/>
            </a:endParaRPr>
          </a:p>
        </p:txBody>
      </p:sp>
      <p:pic>
        <p:nvPicPr>
          <p:cNvPr id="228" name="Shape 764"/>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884689" y="4272989"/>
            <a:ext cx="211561" cy="285748"/>
          </a:xfrm>
          <a:prstGeom prst="rect">
            <a:avLst/>
          </a:prstGeom>
          <a:noFill/>
          <a:ln>
            <a:noFill/>
          </a:ln>
        </p:spPr>
      </p:pic>
      <p:pic>
        <p:nvPicPr>
          <p:cNvPr id="229" name="Shape 764"/>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888469" y="3811687"/>
            <a:ext cx="211561" cy="285748"/>
          </a:xfrm>
          <a:prstGeom prst="rect">
            <a:avLst/>
          </a:prstGeom>
          <a:noFill/>
          <a:ln>
            <a:noFill/>
          </a:ln>
        </p:spPr>
      </p:pic>
      <p:pic>
        <p:nvPicPr>
          <p:cNvPr id="230" name="Picture 6" descr="https://www.sitepro1.com/store/images/products/2980_larg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20828" y="3888036"/>
            <a:ext cx="640710" cy="420668"/>
          </a:xfrm>
          <a:prstGeom prst="rect">
            <a:avLst/>
          </a:prstGeom>
          <a:noFill/>
          <a:extLst>
            <a:ext uri="{909E8E84-426E-40dd-AFC4-6F175D3DCCD1}">
              <a14:hiddenFill xmlns:a14="http://schemas.microsoft.com/office/drawing/2010/main">
                <a:solidFill>
                  <a:srgbClr val="FFFFFF"/>
                </a:solidFill>
              </a14:hiddenFill>
            </a:ext>
          </a:extLst>
        </p:spPr>
      </p:pic>
      <p:sp>
        <p:nvSpPr>
          <p:cNvPr id="232" name="Shape 1063"/>
          <p:cNvSpPr/>
          <p:nvPr/>
        </p:nvSpPr>
        <p:spPr>
          <a:xfrm>
            <a:off x="3150670" y="4025477"/>
            <a:ext cx="581097" cy="168934"/>
          </a:xfrm>
          <a:prstGeom prst="roundRect">
            <a:avLst>
              <a:gd name="adj" fmla="val 16667"/>
            </a:avLst>
          </a:prstGeom>
          <a:solidFill>
            <a:srgbClr val="76923C"/>
          </a:solidFill>
          <a:ln>
            <a:noFill/>
          </a:ln>
        </p:spPr>
        <p:txBody>
          <a:bodyPr lIns="0" tIns="0" rIns="0" bIns="0" anchor="ctr" anchorCtr="0">
            <a:noAutofit/>
          </a:bodyPr>
          <a:lstStyle/>
          <a:p>
            <a:pPr algn="ctr" latinLnBrk="1">
              <a:buClr>
                <a:prstClr val="white"/>
              </a:buClr>
              <a:buSzPct val="25000"/>
              <a:buFont typeface="Calibri"/>
              <a:buNone/>
            </a:pPr>
            <a:r>
              <a:rPr lang="en-US" sz="1050" dirty="0">
                <a:solidFill>
                  <a:prstClr val="white"/>
                </a:solidFill>
                <a:latin typeface="Calibri"/>
                <a:ea typeface="Calibri"/>
                <a:cs typeface="Calibri"/>
                <a:sym typeface="Calibri"/>
              </a:rPr>
              <a:t>vMME</a:t>
            </a:r>
          </a:p>
        </p:txBody>
      </p:sp>
      <p:sp>
        <p:nvSpPr>
          <p:cNvPr id="233" name="Shape 1063"/>
          <p:cNvSpPr/>
          <p:nvPr/>
        </p:nvSpPr>
        <p:spPr>
          <a:xfrm>
            <a:off x="3895729" y="4019984"/>
            <a:ext cx="581097" cy="168934"/>
          </a:xfrm>
          <a:prstGeom prst="roundRect">
            <a:avLst>
              <a:gd name="adj" fmla="val 16667"/>
            </a:avLst>
          </a:prstGeom>
          <a:solidFill>
            <a:srgbClr val="76923C"/>
          </a:solidFill>
          <a:ln>
            <a:noFill/>
          </a:ln>
        </p:spPr>
        <p:txBody>
          <a:bodyPr lIns="0" tIns="0" rIns="0" bIns="0" anchor="ctr" anchorCtr="0">
            <a:noAutofit/>
          </a:bodyPr>
          <a:lstStyle/>
          <a:p>
            <a:pPr algn="ctr" latinLnBrk="1">
              <a:buClr>
                <a:prstClr val="white"/>
              </a:buClr>
              <a:buSzPct val="25000"/>
              <a:buFont typeface="Calibri"/>
              <a:buNone/>
            </a:pPr>
            <a:r>
              <a:rPr lang="en-US" sz="1050" dirty="0">
                <a:solidFill>
                  <a:prstClr val="white"/>
                </a:solidFill>
                <a:latin typeface="Calibri"/>
                <a:ea typeface="Calibri"/>
                <a:cs typeface="Calibri"/>
                <a:sym typeface="Calibri"/>
              </a:rPr>
              <a:t>vSGW</a:t>
            </a:r>
          </a:p>
        </p:txBody>
      </p:sp>
      <p:sp>
        <p:nvSpPr>
          <p:cNvPr id="234" name="Shape 1064"/>
          <p:cNvSpPr/>
          <p:nvPr/>
        </p:nvSpPr>
        <p:spPr>
          <a:xfrm>
            <a:off x="4805790" y="4072256"/>
            <a:ext cx="581097" cy="168934"/>
          </a:xfrm>
          <a:prstGeom prst="roundRect">
            <a:avLst>
              <a:gd name="adj" fmla="val 16667"/>
            </a:avLst>
          </a:prstGeom>
          <a:solidFill>
            <a:srgbClr val="76923C"/>
          </a:solidFill>
          <a:ln>
            <a:noFill/>
          </a:ln>
        </p:spPr>
        <p:txBody>
          <a:bodyPr lIns="0" tIns="0" rIns="0" bIns="0" anchor="ctr" anchorCtr="0">
            <a:noAutofit/>
          </a:bodyPr>
          <a:lstStyle/>
          <a:p>
            <a:pPr algn="ctr" latinLnBrk="1">
              <a:buClr>
                <a:prstClr val="white"/>
              </a:buClr>
              <a:buSzPct val="25000"/>
              <a:buFont typeface="Calibri"/>
              <a:buNone/>
            </a:pPr>
            <a:r>
              <a:rPr lang="en-US" sz="1050" dirty="0" err="1">
                <a:solidFill>
                  <a:prstClr val="white"/>
                </a:solidFill>
                <a:latin typeface="Calibri"/>
                <a:ea typeface="Calibri"/>
                <a:cs typeface="Calibri"/>
                <a:sym typeface="Calibri"/>
              </a:rPr>
              <a:t>vPGW</a:t>
            </a:r>
            <a:r>
              <a:rPr lang="en-US" sz="1050" dirty="0">
                <a:solidFill>
                  <a:prstClr val="white"/>
                </a:solidFill>
                <a:latin typeface="Calibri"/>
                <a:ea typeface="Calibri"/>
                <a:cs typeface="Calibri"/>
                <a:sym typeface="Calibri"/>
              </a:rPr>
              <a:t>-D</a:t>
            </a:r>
          </a:p>
        </p:txBody>
      </p:sp>
      <p:sp>
        <p:nvSpPr>
          <p:cNvPr id="235" name="Shape 1064"/>
          <p:cNvSpPr/>
          <p:nvPr/>
        </p:nvSpPr>
        <p:spPr>
          <a:xfrm>
            <a:off x="4798801" y="3869634"/>
            <a:ext cx="581097" cy="168934"/>
          </a:xfrm>
          <a:prstGeom prst="roundRect">
            <a:avLst>
              <a:gd name="adj" fmla="val 16667"/>
            </a:avLst>
          </a:prstGeom>
          <a:solidFill>
            <a:srgbClr val="76923C"/>
          </a:solidFill>
          <a:ln>
            <a:noFill/>
          </a:ln>
        </p:spPr>
        <p:txBody>
          <a:bodyPr lIns="0" tIns="0" rIns="0" bIns="0" anchor="ctr" anchorCtr="0">
            <a:noAutofit/>
          </a:bodyPr>
          <a:lstStyle/>
          <a:p>
            <a:pPr algn="ctr" latinLnBrk="1">
              <a:buClr>
                <a:prstClr val="white"/>
              </a:buClr>
              <a:buSzPct val="25000"/>
              <a:buFont typeface="Calibri"/>
              <a:buNone/>
            </a:pPr>
            <a:r>
              <a:rPr lang="en-US" sz="1050" dirty="0" err="1">
                <a:solidFill>
                  <a:prstClr val="white"/>
                </a:solidFill>
                <a:latin typeface="Calibri"/>
                <a:ea typeface="Calibri"/>
                <a:cs typeface="Calibri"/>
                <a:sym typeface="Calibri"/>
              </a:rPr>
              <a:t>vPGW</a:t>
            </a:r>
            <a:r>
              <a:rPr lang="en-US" sz="1050" dirty="0">
                <a:solidFill>
                  <a:prstClr val="white"/>
                </a:solidFill>
                <a:latin typeface="Calibri"/>
                <a:ea typeface="Calibri"/>
                <a:cs typeface="Calibri"/>
                <a:sym typeface="Calibri"/>
              </a:rPr>
              <a:t>-C</a:t>
            </a:r>
          </a:p>
        </p:txBody>
      </p:sp>
      <p:sp>
        <p:nvSpPr>
          <p:cNvPr id="236" name="Shape 1060"/>
          <p:cNvSpPr/>
          <p:nvPr/>
        </p:nvSpPr>
        <p:spPr>
          <a:xfrm>
            <a:off x="5574161" y="3907594"/>
            <a:ext cx="581097" cy="307694"/>
          </a:xfrm>
          <a:prstGeom prst="roundRect">
            <a:avLst>
              <a:gd name="adj" fmla="val 16667"/>
            </a:avLst>
          </a:prstGeom>
          <a:solidFill>
            <a:schemeClr val="accent6">
              <a:lumMod val="75000"/>
            </a:schemeClr>
          </a:solidFill>
          <a:ln>
            <a:noFill/>
          </a:ln>
        </p:spPr>
        <p:txBody>
          <a:bodyPr lIns="0" tIns="0" rIns="0" bIns="0" anchor="ctr" anchorCtr="0">
            <a:noAutofit/>
          </a:bodyPr>
          <a:lstStyle/>
          <a:p>
            <a:pPr algn="ctr" latinLnBrk="1">
              <a:lnSpc>
                <a:spcPts val="1000"/>
              </a:lnSpc>
              <a:buClr>
                <a:prstClr val="white"/>
              </a:buClr>
              <a:buSzPct val="25000"/>
            </a:pPr>
            <a:r>
              <a:rPr lang="en-US" sz="1050" dirty="0">
                <a:solidFill>
                  <a:prstClr val="black"/>
                </a:solidFill>
                <a:latin typeface="Calibri"/>
                <a:ea typeface="Calibri"/>
                <a:cs typeface="Calibri"/>
                <a:sym typeface="Calibri"/>
              </a:rPr>
              <a:t>Content</a:t>
            </a:r>
          </a:p>
          <a:p>
            <a:pPr algn="ctr" latinLnBrk="1">
              <a:lnSpc>
                <a:spcPts val="1000"/>
              </a:lnSpc>
              <a:buClr>
                <a:prstClr val="white"/>
              </a:buClr>
              <a:buSzPct val="25000"/>
            </a:pPr>
            <a:r>
              <a:rPr lang="en-US" sz="1050" dirty="0">
                <a:solidFill>
                  <a:prstClr val="black"/>
                </a:solidFill>
                <a:latin typeface="Calibri"/>
                <a:ea typeface="Calibri"/>
                <a:cs typeface="Calibri"/>
                <a:sym typeface="Calibri"/>
              </a:rPr>
              <a:t>Caching</a:t>
            </a:r>
          </a:p>
        </p:txBody>
      </p:sp>
      <p:pic>
        <p:nvPicPr>
          <p:cNvPr id="23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76216" y="3941789"/>
            <a:ext cx="235885" cy="545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 name="Right Bracket 1"/>
          <p:cNvSpPr/>
          <p:nvPr/>
        </p:nvSpPr>
        <p:spPr>
          <a:xfrm rot="16200000" flipH="1">
            <a:off x="1781774" y="4105937"/>
            <a:ext cx="225778" cy="1603297"/>
          </a:xfrm>
          <a:prstGeom prst="rightBrace">
            <a:avLst/>
          </a:prstGeom>
          <a:ln w="12700">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txBody>
          <a:bodyPr lIns="91428" tIns="45714" rIns="91428" bIns="45714" rtlCol="0" anchor="ctr"/>
          <a:lstStyle/>
          <a:p>
            <a:pPr algn="ctr" defTabSz="914265">
              <a:defRPr/>
            </a:pPr>
            <a:endParaRPr lang="en-US" sz="1400" kern="0" dirty="0">
              <a:solidFill>
                <a:srgbClr val="000000"/>
              </a:solidFill>
              <a:latin typeface="Calibri" panose="020F0502020204030204" pitchFamily="34" charset="0"/>
              <a:sym typeface="Arial"/>
            </a:endParaRPr>
          </a:p>
        </p:txBody>
      </p:sp>
      <p:sp>
        <p:nvSpPr>
          <p:cNvPr id="76" name="직사각형 75"/>
          <p:cNvSpPr/>
          <p:nvPr/>
        </p:nvSpPr>
        <p:spPr>
          <a:xfrm>
            <a:off x="1045543" y="5011807"/>
            <a:ext cx="1862997" cy="523208"/>
          </a:xfrm>
          <a:prstGeom prst="rect">
            <a:avLst/>
          </a:prstGeom>
        </p:spPr>
        <p:txBody>
          <a:bodyPr wrap="square" lIns="91428" tIns="45714" rIns="91428" bIns="45714">
            <a:spAutoFit/>
          </a:bodyPr>
          <a:lstStyle/>
          <a:p>
            <a:pPr algn="ctr" defTabSz="914265">
              <a:defRPr/>
            </a:pPr>
            <a:r>
              <a:rPr lang="en-US" altLang="ko-KR" sz="1400" kern="0" dirty="0">
                <a:solidFill>
                  <a:srgbClr val="002060"/>
                </a:solidFill>
                <a:latin typeface="Calibri" panose="020F0502020204030204" pitchFamily="34" charset="0"/>
                <a:ea typeface="맑은 고딕" panose="020B0503020000020004" pitchFamily="50" charset="-127"/>
                <a:cs typeface="Arial"/>
                <a:sym typeface="Arial"/>
              </a:rPr>
              <a:t>Disaggregated(Split)/</a:t>
            </a:r>
            <a:br>
              <a:rPr lang="en-US" altLang="ko-KR" sz="1400" kern="0" dirty="0">
                <a:solidFill>
                  <a:srgbClr val="002060"/>
                </a:solidFill>
                <a:latin typeface="Calibri" panose="020F0502020204030204" pitchFamily="34" charset="0"/>
                <a:ea typeface="맑은 고딕" panose="020B0503020000020004" pitchFamily="50" charset="-127"/>
                <a:cs typeface="Arial"/>
                <a:sym typeface="Arial"/>
              </a:rPr>
            </a:br>
            <a:r>
              <a:rPr lang="en-US" altLang="ko-KR" sz="1400" kern="0" dirty="0">
                <a:solidFill>
                  <a:srgbClr val="002060"/>
                </a:solidFill>
                <a:latin typeface="Calibri" panose="020F0502020204030204" pitchFamily="34" charset="0"/>
                <a:ea typeface="맑은 고딕" panose="020B0503020000020004" pitchFamily="50" charset="-127"/>
                <a:cs typeface="Arial"/>
                <a:sym typeface="Arial"/>
              </a:rPr>
              <a:t>Virtualized RAN</a:t>
            </a:r>
          </a:p>
        </p:txBody>
      </p:sp>
      <p:sp>
        <p:nvSpPr>
          <p:cNvPr id="77" name="Right Bracket 1"/>
          <p:cNvSpPr/>
          <p:nvPr/>
        </p:nvSpPr>
        <p:spPr>
          <a:xfrm rot="16200000" flipH="1">
            <a:off x="4187384" y="3888191"/>
            <a:ext cx="225778" cy="2030092"/>
          </a:xfrm>
          <a:prstGeom prst="rightBrace">
            <a:avLst/>
          </a:prstGeom>
          <a:ln w="12700">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txBody>
          <a:bodyPr lIns="91428" tIns="45714" rIns="91428" bIns="45714" rtlCol="0" anchor="ctr"/>
          <a:lstStyle/>
          <a:p>
            <a:pPr algn="ctr" defTabSz="914265">
              <a:defRPr/>
            </a:pPr>
            <a:endParaRPr lang="en-US" sz="1400" kern="0" dirty="0">
              <a:solidFill>
                <a:srgbClr val="000000"/>
              </a:solidFill>
              <a:latin typeface="Calibri" panose="020F0502020204030204" pitchFamily="34" charset="0"/>
              <a:sym typeface="Arial"/>
            </a:endParaRPr>
          </a:p>
        </p:txBody>
      </p:sp>
      <p:sp>
        <p:nvSpPr>
          <p:cNvPr id="78" name="직사각형 77"/>
          <p:cNvSpPr/>
          <p:nvPr/>
        </p:nvSpPr>
        <p:spPr>
          <a:xfrm>
            <a:off x="3542557" y="5007467"/>
            <a:ext cx="1641577" cy="523208"/>
          </a:xfrm>
          <a:prstGeom prst="rect">
            <a:avLst/>
          </a:prstGeom>
        </p:spPr>
        <p:txBody>
          <a:bodyPr wrap="square" lIns="91428" tIns="45714" rIns="91428" bIns="45714">
            <a:spAutoFit/>
          </a:bodyPr>
          <a:lstStyle/>
          <a:p>
            <a:pPr algn="ctr" defTabSz="914265">
              <a:defRPr/>
            </a:pPr>
            <a:r>
              <a:rPr lang="en-US" altLang="ko-KR" sz="1400" kern="0" dirty="0">
                <a:solidFill>
                  <a:srgbClr val="002060"/>
                </a:solidFill>
                <a:latin typeface="Calibri" panose="020F0502020204030204" pitchFamily="34" charset="0"/>
                <a:ea typeface="맑은 고딕" panose="020B0503020000020004" pitchFamily="50" charset="-127"/>
                <a:cs typeface="Arial"/>
                <a:sym typeface="Arial"/>
              </a:rPr>
              <a:t>Disaggregated/</a:t>
            </a:r>
            <a:br>
              <a:rPr lang="en-US" altLang="ko-KR" sz="1400" kern="0" dirty="0">
                <a:solidFill>
                  <a:srgbClr val="002060"/>
                </a:solidFill>
                <a:latin typeface="Calibri" panose="020F0502020204030204" pitchFamily="34" charset="0"/>
                <a:ea typeface="맑은 고딕" panose="020B0503020000020004" pitchFamily="50" charset="-127"/>
                <a:cs typeface="Arial"/>
                <a:sym typeface="Arial"/>
              </a:rPr>
            </a:br>
            <a:r>
              <a:rPr lang="en-US" altLang="ko-KR" sz="1400" kern="0" dirty="0">
                <a:solidFill>
                  <a:srgbClr val="002060"/>
                </a:solidFill>
                <a:latin typeface="Calibri" panose="020F0502020204030204" pitchFamily="34" charset="0"/>
                <a:ea typeface="맑은 고딕" panose="020B0503020000020004" pitchFamily="50" charset="-127"/>
                <a:cs typeface="Arial"/>
                <a:sym typeface="Arial"/>
              </a:rPr>
              <a:t>Virtualized EPC</a:t>
            </a:r>
          </a:p>
        </p:txBody>
      </p:sp>
      <p:sp>
        <p:nvSpPr>
          <p:cNvPr id="79" name="Right Bracket 1"/>
          <p:cNvSpPr/>
          <p:nvPr/>
        </p:nvSpPr>
        <p:spPr>
          <a:xfrm rot="16200000" flipH="1">
            <a:off x="5874827" y="4584457"/>
            <a:ext cx="225778" cy="637571"/>
          </a:xfrm>
          <a:prstGeom prst="rightBrace">
            <a:avLst/>
          </a:prstGeom>
          <a:ln w="12700">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txBody>
          <a:bodyPr lIns="91428" tIns="45714" rIns="91428" bIns="45714" rtlCol="0" anchor="ctr"/>
          <a:lstStyle/>
          <a:p>
            <a:pPr algn="ctr" defTabSz="914265">
              <a:defRPr/>
            </a:pPr>
            <a:endParaRPr lang="en-US" sz="1400" kern="0" dirty="0">
              <a:solidFill>
                <a:srgbClr val="000000"/>
              </a:solidFill>
              <a:latin typeface="Calibri" panose="020F0502020204030204" pitchFamily="34" charset="0"/>
              <a:sym typeface="Arial"/>
            </a:endParaRPr>
          </a:p>
        </p:txBody>
      </p:sp>
      <p:sp>
        <p:nvSpPr>
          <p:cNvPr id="80" name="직사각형 79"/>
          <p:cNvSpPr/>
          <p:nvPr/>
        </p:nvSpPr>
        <p:spPr>
          <a:xfrm>
            <a:off x="5268438" y="5007467"/>
            <a:ext cx="1641577" cy="523208"/>
          </a:xfrm>
          <a:prstGeom prst="rect">
            <a:avLst/>
          </a:prstGeom>
        </p:spPr>
        <p:txBody>
          <a:bodyPr wrap="square" lIns="91428" tIns="45714" rIns="91428" bIns="45714">
            <a:spAutoFit/>
          </a:bodyPr>
          <a:lstStyle/>
          <a:p>
            <a:pPr algn="ctr" defTabSz="914265">
              <a:defRPr/>
            </a:pPr>
            <a:r>
              <a:rPr lang="en-US" altLang="ko-KR" sz="1400" kern="0" dirty="0">
                <a:solidFill>
                  <a:srgbClr val="002060"/>
                </a:solidFill>
                <a:latin typeface="Calibri" panose="020F0502020204030204" pitchFamily="34" charset="0"/>
                <a:ea typeface="맑은 고딕" panose="020B0503020000020004" pitchFamily="50" charset="-127"/>
                <a:cs typeface="Arial"/>
                <a:sym typeface="Arial"/>
              </a:rPr>
              <a:t>Mobile Edge</a:t>
            </a:r>
          </a:p>
          <a:p>
            <a:pPr algn="ctr" defTabSz="914265">
              <a:defRPr/>
            </a:pPr>
            <a:r>
              <a:rPr lang="en-US" altLang="ko-KR" sz="1400" kern="0" dirty="0">
                <a:solidFill>
                  <a:srgbClr val="002060"/>
                </a:solidFill>
                <a:latin typeface="Calibri" panose="020F0502020204030204" pitchFamily="34" charset="0"/>
                <a:ea typeface="맑은 고딕" panose="020B0503020000020004" pitchFamily="50" charset="-127"/>
                <a:cs typeface="Arial"/>
                <a:sym typeface="Arial"/>
              </a:rPr>
              <a:t>Applications</a:t>
            </a:r>
          </a:p>
        </p:txBody>
      </p:sp>
    </p:spTree>
    <p:extLst>
      <p:ext uri="{BB962C8B-B14F-4D97-AF65-F5344CB8AC3E}">
        <p14:creationId xmlns:p14="http://schemas.microsoft.com/office/powerpoint/2010/main" val="36440402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0" animBg="1"/>
      <p:bldP spid="225" grpId="0" animBg="1"/>
      <p:bldP spid="226" grpId="0" animBg="1"/>
      <p:bldP spid="227" grpId="0"/>
      <p:bldP spid="232" grpId="0" animBg="1"/>
      <p:bldP spid="233" grpId="0" animBg="1"/>
      <p:bldP spid="234" grpId="0" animBg="1"/>
      <p:bldP spid="235" grpId="0" animBg="1"/>
      <p:bldP spid="23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p:nvPr/>
        </p:nvSpPr>
        <p:spPr>
          <a:xfrm>
            <a:off x="104284" y="1500958"/>
            <a:ext cx="7251033" cy="530915"/>
          </a:xfrm>
          <a:prstGeom prst="rect">
            <a:avLst/>
          </a:prstGeom>
        </p:spPr>
        <p:txBody>
          <a:bodyPr wrap="square">
            <a:spAutoFit/>
          </a:bodyPr>
          <a:lstStyle/>
          <a:p>
            <a:pPr marL="174625" indent="-174625" defTabSz="914400">
              <a:buClr>
                <a:srgbClr val="000000"/>
              </a:buClr>
              <a:buSzPct val="100000"/>
              <a:buFont typeface="Noto Sans Symbols"/>
              <a:buChar char="▪"/>
            </a:pPr>
            <a:r>
              <a:rPr lang="en-US" sz="1500" b="1" kern="0" dirty="0">
                <a:solidFill>
                  <a:srgbClr val="000000"/>
                </a:solidFill>
                <a:latin typeface="Calibri"/>
                <a:ea typeface="Calibri"/>
                <a:cs typeface="Calibri"/>
                <a:sym typeface="Arial"/>
              </a:rPr>
              <a:t>Disaggregation of MME &amp; Connectionless GW for Static </a:t>
            </a:r>
            <a:r>
              <a:rPr lang="en-US" sz="1500" b="1" kern="0" dirty="0" err="1">
                <a:solidFill>
                  <a:srgbClr val="000000"/>
                </a:solidFill>
                <a:latin typeface="Calibri"/>
                <a:ea typeface="Calibri"/>
                <a:cs typeface="Calibri"/>
                <a:sym typeface="Arial"/>
              </a:rPr>
              <a:t>IoT</a:t>
            </a:r>
            <a:r>
              <a:rPr lang="en-US" sz="1500" b="1" kern="0" dirty="0">
                <a:solidFill>
                  <a:srgbClr val="000000"/>
                </a:solidFill>
                <a:latin typeface="Calibri"/>
                <a:ea typeface="Calibri"/>
                <a:cs typeface="Calibri"/>
                <a:sym typeface="Arial"/>
              </a:rPr>
              <a:t> Devices</a:t>
            </a:r>
          </a:p>
          <a:p>
            <a:pPr marL="358775" lvl="1" indent="-180975" defTabSz="914400">
              <a:lnSpc>
                <a:spcPct val="115000"/>
              </a:lnSpc>
              <a:buClr>
                <a:srgbClr val="0000FF"/>
              </a:buClr>
              <a:buSzPct val="100000"/>
              <a:buFont typeface="Arial"/>
              <a:buChar char="•"/>
            </a:pPr>
            <a:r>
              <a:rPr lang="en-US" sz="1200" kern="0" dirty="0">
                <a:solidFill>
                  <a:prstClr val="black"/>
                </a:solidFill>
                <a:latin typeface="Calibri"/>
                <a:ea typeface="Calibri"/>
                <a:cs typeface="Calibri"/>
                <a:sym typeface="Calibri"/>
              </a:rPr>
              <a:t>Utilizing open source EPC &amp; RAN stacks (except layer 1) from multiple vendors</a:t>
            </a:r>
            <a:endParaRPr lang="en-US" sz="1400" b="1" kern="0" dirty="0">
              <a:solidFill>
                <a:srgbClr val="000000"/>
              </a:solidFill>
              <a:latin typeface="Calibri"/>
              <a:ea typeface="Calibri"/>
              <a:cs typeface="Calibri"/>
              <a:sym typeface="Calibri"/>
            </a:endParaRPr>
          </a:p>
        </p:txBody>
      </p:sp>
      <p:pic>
        <p:nvPicPr>
          <p:cNvPr id="14" name="Picture 5"/>
          <p:cNvPicPr>
            <a:picLocks noChangeAspect="1"/>
          </p:cNvPicPr>
          <p:nvPr/>
        </p:nvPicPr>
        <p:blipFill rotWithShape="1">
          <a:blip r:embed="rId3"/>
          <a:srcRect t="4137" b="16259"/>
          <a:stretch/>
        </p:blipFill>
        <p:spPr>
          <a:xfrm>
            <a:off x="1394937" y="2220794"/>
            <a:ext cx="6102373" cy="3135464"/>
          </a:xfrm>
          <a:prstGeom prst="rect">
            <a:avLst/>
          </a:prstGeom>
        </p:spPr>
      </p:pic>
      <p:sp>
        <p:nvSpPr>
          <p:cNvPr id="15" name="Shape 51"/>
          <p:cNvSpPr txBox="1"/>
          <p:nvPr/>
        </p:nvSpPr>
        <p:spPr>
          <a:xfrm>
            <a:off x="463362" y="12"/>
            <a:ext cx="8229600" cy="836219"/>
          </a:xfrm>
          <a:prstGeom prst="rect">
            <a:avLst/>
          </a:prstGeom>
          <a:noFill/>
          <a:ln>
            <a:noFill/>
          </a:ln>
        </p:spPr>
        <p:txBody>
          <a:bodyPr lIns="91425" tIns="45700" rIns="91425" bIns="45700" anchor="ctr" anchorCtr="0">
            <a:noAutofit/>
          </a:bodyPr>
          <a:lstStyle/>
          <a:p>
            <a:pPr algn="ctr" defTabSz="914400">
              <a:buClr>
                <a:srgbClr val="FFFFFF"/>
              </a:buClr>
              <a:buSzPct val="25000"/>
              <a:buFont typeface="Calibri"/>
              <a:buNone/>
            </a:pPr>
            <a:r>
              <a:rPr lang="en-US" sz="3600" b="1" kern="0" dirty="0">
                <a:solidFill>
                  <a:srgbClr val="FFFFFF"/>
                </a:solidFill>
                <a:latin typeface="Calibri"/>
                <a:ea typeface="Calibri"/>
                <a:cs typeface="Calibri"/>
                <a:sym typeface="Calibri"/>
              </a:rPr>
              <a:t>MWC`17 DEMO</a:t>
            </a:r>
            <a:endParaRPr lang="en-US" sz="1100" b="1" kern="0" dirty="0">
              <a:solidFill>
                <a:srgbClr val="FFFFFF"/>
              </a:solidFill>
              <a:latin typeface="Calibri"/>
              <a:ea typeface="Calibri"/>
              <a:cs typeface="Calibri"/>
              <a:sym typeface="Calibri"/>
            </a:endParaRPr>
          </a:p>
        </p:txBody>
      </p:sp>
      <p:cxnSp>
        <p:nvCxnSpPr>
          <p:cNvPr id="4" name="직선 화살표 연결선 3"/>
          <p:cNvCxnSpPr/>
          <p:nvPr/>
        </p:nvCxnSpPr>
        <p:spPr>
          <a:xfrm flipH="1">
            <a:off x="7464380" y="2478180"/>
            <a:ext cx="389336" cy="171261"/>
          </a:xfrm>
          <a:prstGeom prst="straightConnector1">
            <a:avLst/>
          </a:prstGeom>
          <a:ln>
            <a:noFill/>
            <a:tailEnd type="triangle"/>
          </a:ln>
          <a:effectLst/>
        </p:spPr>
        <p:style>
          <a:lnRef idx="1">
            <a:schemeClr val="accent2"/>
          </a:lnRef>
          <a:fillRef idx="0">
            <a:schemeClr val="accent2"/>
          </a:fillRef>
          <a:effectRef idx="0">
            <a:schemeClr val="accent2"/>
          </a:effectRef>
          <a:fontRef idx="minor">
            <a:schemeClr val="tx1"/>
          </a:fontRef>
        </p:style>
      </p:cxnSp>
      <p:sp>
        <p:nvSpPr>
          <p:cNvPr id="20" name="Shape 49"/>
          <p:cNvSpPr/>
          <p:nvPr/>
        </p:nvSpPr>
        <p:spPr>
          <a:xfrm>
            <a:off x="143861" y="1025602"/>
            <a:ext cx="2755929" cy="319263"/>
          </a:xfrm>
          <a:prstGeom prst="roundRect">
            <a:avLst>
              <a:gd name="adj" fmla="val 50000"/>
            </a:avLst>
          </a:prstGeom>
          <a:gradFill>
            <a:gsLst>
              <a:gs pos="0">
                <a:srgbClr val="CFDAF6"/>
              </a:gs>
              <a:gs pos="100000">
                <a:srgbClr val="8898C7"/>
              </a:gs>
            </a:gsLst>
            <a:lin ang="5400000" scaled="0"/>
          </a:gradFill>
          <a:ln>
            <a:noFill/>
          </a:ln>
        </p:spPr>
        <p:txBody>
          <a:bodyPr lIns="91425" tIns="45700" rIns="91425" bIns="45700" anchor="ctr" anchorCtr="0">
            <a:noAutofit/>
          </a:bodyPr>
          <a:lstStyle/>
          <a:p>
            <a:pPr algn="ctr" defTabSz="914400">
              <a:buClr>
                <a:prstClr val="black"/>
              </a:buClr>
              <a:buSzPct val="100000"/>
            </a:pPr>
            <a:r>
              <a:rPr lang="en-US" sz="1400" b="1" kern="0" dirty="0">
                <a:solidFill>
                  <a:prstClr val="black"/>
                </a:solidFill>
                <a:latin typeface="Calibri"/>
                <a:ea typeface="Calibri"/>
                <a:cs typeface="Calibri"/>
                <a:sym typeface="Arial"/>
              </a:rPr>
              <a:t>DEMO 2</a:t>
            </a:r>
            <a:endParaRPr sz="1400" b="1" kern="0" dirty="0">
              <a:solidFill>
                <a:prstClr val="black"/>
              </a:solidFill>
              <a:latin typeface="Calibri"/>
              <a:ea typeface="Calibri"/>
              <a:cs typeface="Calibri"/>
              <a:sym typeface="Arial"/>
            </a:endParaRPr>
          </a:p>
        </p:txBody>
      </p:sp>
      <p:sp>
        <p:nvSpPr>
          <p:cNvPr id="21" name="TextBox 20"/>
          <p:cNvSpPr txBox="1"/>
          <p:nvPr/>
        </p:nvSpPr>
        <p:spPr>
          <a:xfrm>
            <a:off x="2932814" y="936151"/>
            <a:ext cx="6057484" cy="527349"/>
          </a:xfrm>
          <a:prstGeom prst="flowChartAlternateProcess">
            <a:avLst/>
          </a:prstGeom>
          <a:solidFill>
            <a:schemeClr val="accent6">
              <a:lumMod val="20000"/>
              <a:lumOff val="80000"/>
            </a:schemeClr>
          </a:solidFill>
          <a:ln>
            <a:solidFill>
              <a:schemeClr val="accent6">
                <a:lumMod val="75000"/>
              </a:schemeClr>
            </a:solidFill>
          </a:ln>
        </p:spPr>
        <p:txBody>
          <a:bodyPr wrap="square" rtlCol="0" anchor="ctr" anchorCtr="0">
            <a:noAutofit/>
          </a:bodyPr>
          <a:lstStyle/>
          <a:p>
            <a:pPr algn="ctr" defTabSz="914400"/>
            <a:r>
              <a:rPr lang="en-US" sz="1400" kern="0" dirty="0">
                <a:solidFill>
                  <a:srgbClr val="000000"/>
                </a:solidFill>
                <a:latin typeface="Arial"/>
                <a:ea typeface="Arial"/>
                <a:cs typeface="Arial"/>
                <a:sym typeface="Arial"/>
              </a:rPr>
              <a:t> Static </a:t>
            </a:r>
            <a:r>
              <a:rPr lang="en-US" sz="1400" kern="0" dirty="0" err="1">
                <a:solidFill>
                  <a:srgbClr val="000000"/>
                </a:solidFill>
                <a:latin typeface="Arial"/>
                <a:ea typeface="Arial"/>
                <a:cs typeface="Arial"/>
                <a:sym typeface="Arial"/>
              </a:rPr>
              <a:t>IoT</a:t>
            </a:r>
            <a:r>
              <a:rPr lang="en-US" sz="1400" kern="0" dirty="0">
                <a:solidFill>
                  <a:srgbClr val="000000"/>
                </a:solidFill>
                <a:latin typeface="Arial"/>
                <a:ea typeface="Arial"/>
                <a:cs typeface="Arial"/>
                <a:sym typeface="Arial"/>
              </a:rPr>
              <a:t> devices are served by disaggregated MME (w/o mobility management) and GTP-less S/PGW to achieve control signal reduction</a:t>
            </a:r>
          </a:p>
        </p:txBody>
      </p:sp>
      <p:pic>
        <p:nvPicPr>
          <p:cNvPr id="22" name="그림 21"/>
          <p:cNvPicPr>
            <a:picLocks noChangeAspect="1"/>
          </p:cNvPicPr>
          <p:nvPr/>
        </p:nvPicPr>
        <p:blipFill>
          <a:blip r:embed="rId4">
            <a:extLst>
              <a:ext uri="{BEBA8EAE-BF5A-486C-A8C5-ECC9F3942E4B}">
                <a14:imgProps xmlns:a14="http://schemas.microsoft.com/office/drawing/2010/main">
                  <a14:imgLayer r:embed="rId5">
                    <a14:imgEffect>
                      <a14:backgroundRemoval t="2941" b="100000" l="4412" r="96569"/>
                    </a14:imgEffect>
                  </a14:imgLayer>
                </a14:imgProps>
              </a:ext>
            </a:extLst>
          </a:blip>
          <a:stretch>
            <a:fillRect/>
          </a:stretch>
        </p:blipFill>
        <p:spPr>
          <a:xfrm rot="10800000">
            <a:off x="2752441" y="920805"/>
            <a:ext cx="419375" cy="465972"/>
          </a:xfrm>
          <a:prstGeom prst="rect">
            <a:avLst/>
          </a:prstGeom>
        </p:spPr>
      </p:pic>
      <p:cxnSp>
        <p:nvCxnSpPr>
          <p:cNvPr id="25" name="직선 화살표 연결선 24"/>
          <p:cNvCxnSpPr/>
          <p:nvPr/>
        </p:nvCxnSpPr>
        <p:spPr>
          <a:xfrm>
            <a:off x="8610247" y="3366199"/>
            <a:ext cx="33052" cy="225819"/>
          </a:xfrm>
          <a:prstGeom prst="straightConnector1">
            <a:avLst/>
          </a:prstGeom>
          <a:ln>
            <a:noFill/>
            <a:tailEnd type="triangle"/>
          </a:ln>
        </p:spPr>
        <p:style>
          <a:lnRef idx="1">
            <a:schemeClr val="accent2"/>
          </a:lnRef>
          <a:fillRef idx="0">
            <a:schemeClr val="accent2"/>
          </a:fillRef>
          <a:effectRef idx="0">
            <a:schemeClr val="accent2"/>
          </a:effectRef>
          <a:fontRef idx="minor">
            <a:schemeClr val="tx1"/>
          </a:fontRef>
        </p:style>
      </p:cxnSp>
      <p:sp>
        <p:nvSpPr>
          <p:cNvPr id="26" name="직사각형 25"/>
          <p:cNvSpPr/>
          <p:nvPr/>
        </p:nvSpPr>
        <p:spPr>
          <a:xfrm>
            <a:off x="4183915" y="2378735"/>
            <a:ext cx="946368" cy="3134854"/>
          </a:xfrm>
          <a:prstGeom prst="rect">
            <a:avLst/>
          </a:prstGeom>
          <a:solidFill>
            <a:srgbClr val="F2F2F2">
              <a:alpha val="21961"/>
            </a:srgbClr>
          </a:solidFill>
          <a:ln w="28575">
            <a:solidFill>
              <a:srgbClr val="C00000">
                <a:alpha val="58824"/>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sz="1400" kern="0">
              <a:solidFill>
                <a:prstClr val="white"/>
              </a:solidFill>
              <a:latin typeface="Calibri"/>
              <a:sym typeface="Arial"/>
            </a:endParaRPr>
          </a:p>
        </p:txBody>
      </p:sp>
      <p:sp>
        <p:nvSpPr>
          <p:cNvPr id="11" name="TextBox 10"/>
          <p:cNvSpPr txBox="1"/>
          <p:nvPr/>
        </p:nvSpPr>
        <p:spPr>
          <a:xfrm>
            <a:off x="2398074" y="5431242"/>
            <a:ext cx="1907903" cy="253916"/>
          </a:xfrm>
          <a:prstGeom prst="rect">
            <a:avLst/>
          </a:prstGeom>
          <a:noFill/>
          <a:ln>
            <a:noFill/>
          </a:ln>
        </p:spPr>
        <p:txBody>
          <a:bodyPr wrap="square" rtlCol="0">
            <a:spAutoFit/>
          </a:bodyPr>
          <a:lstStyle/>
          <a:p>
            <a:pPr algn="ctr" defTabSz="914400"/>
            <a:r>
              <a:rPr lang="en-US" sz="1050" kern="0" dirty="0">
                <a:solidFill>
                  <a:srgbClr val="C00000"/>
                </a:solidFill>
                <a:latin typeface="Arial"/>
                <a:ea typeface="Arial"/>
                <a:cs typeface="Arial"/>
                <a:sym typeface="Arial"/>
              </a:rPr>
              <a:t>Connectionless GW</a:t>
            </a:r>
          </a:p>
        </p:txBody>
      </p:sp>
      <p:grpSp>
        <p:nvGrpSpPr>
          <p:cNvPr id="63" name="그룹 62"/>
          <p:cNvGrpSpPr/>
          <p:nvPr/>
        </p:nvGrpSpPr>
        <p:grpSpPr>
          <a:xfrm>
            <a:off x="4060406" y="2471181"/>
            <a:ext cx="2853708" cy="1992717"/>
            <a:chOff x="3839613" y="2188493"/>
            <a:chExt cx="2853708" cy="1793445"/>
          </a:xfrm>
          <a:effectLst/>
        </p:grpSpPr>
        <p:cxnSp>
          <p:nvCxnSpPr>
            <p:cNvPr id="37" name="직선 연결선 36"/>
            <p:cNvCxnSpPr/>
            <p:nvPr/>
          </p:nvCxnSpPr>
          <p:spPr>
            <a:xfrm>
              <a:off x="3839613" y="2188493"/>
              <a:ext cx="2127822" cy="0"/>
            </a:xfrm>
            <a:prstGeom prst="line">
              <a:avLst/>
            </a:prstGeom>
            <a:ln w="12700">
              <a:solidFill>
                <a:schemeClr val="accent1">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38" name="직선 연결선 37"/>
            <p:cNvCxnSpPr/>
            <p:nvPr/>
          </p:nvCxnSpPr>
          <p:spPr>
            <a:xfrm>
              <a:off x="5967435" y="2188493"/>
              <a:ext cx="0" cy="1044313"/>
            </a:xfrm>
            <a:prstGeom prst="line">
              <a:avLst/>
            </a:prstGeom>
            <a:ln w="12700">
              <a:solidFill>
                <a:schemeClr val="accent1">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0" name="직선 연결선 39"/>
            <p:cNvCxnSpPr/>
            <p:nvPr/>
          </p:nvCxnSpPr>
          <p:spPr>
            <a:xfrm flipH="1">
              <a:off x="5967435" y="3231422"/>
              <a:ext cx="725886" cy="277"/>
            </a:xfrm>
            <a:prstGeom prst="line">
              <a:avLst/>
            </a:prstGeom>
            <a:ln w="12700">
              <a:solidFill>
                <a:schemeClr val="accent1">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2" name="직선 연결선 41"/>
            <p:cNvCxnSpPr/>
            <p:nvPr/>
          </p:nvCxnSpPr>
          <p:spPr>
            <a:xfrm flipH="1">
              <a:off x="5050413" y="3981938"/>
              <a:ext cx="1636408" cy="0"/>
            </a:xfrm>
            <a:prstGeom prst="line">
              <a:avLst/>
            </a:prstGeom>
            <a:ln w="12700">
              <a:solidFill>
                <a:schemeClr val="accent1">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4" name="직선 연결선 43"/>
            <p:cNvCxnSpPr/>
            <p:nvPr/>
          </p:nvCxnSpPr>
          <p:spPr>
            <a:xfrm>
              <a:off x="3839613" y="2188493"/>
              <a:ext cx="11471" cy="693384"/>
            </a:xfrm>
            <a:prstGeom prst="line">
              <a:avLst/>
            </a:prstGeom>
            <a:ln w="12700">
              <a:solidFill>
                <a:schemeClr val="accent1">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8" name="직선 연결선 47"/>
            <p:cNvCxnSpPr/>
            <p:nvPr/>
          </p:nvCxnSpPr>
          <p:spPr>
            <a:xfrm>
              <a:off x="3839613" y="2881877"/>
              <a:ext cx="1204753" cy="0"/>
            </a:xfrm>
            <a:prstGeom prst="line">
              <a:avLst/>
            </a:prstGeom>
            <a:ln w="12700">
              <a:solidFill>
                <a:schemeClr val="accent1">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51" name="직선 연결선 50"/>
            <p:cNvCxnSpPr/>
            <p:nvPr/>
          </p:nvCxnSpPr>
          <p:spPr>
            <a:xfrm>
              <a:off x="5044366" y="2881877"/>
              <a:ext cx="0" cy="1100061"/>
            </a:xfrm>
            <a:prstGeom prst="line">
              <a:avLst/>
            </a:prstGeom>
            <a:ln w="12700">
              <a:solidFill>
                <a:schemeClr val="accent1">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57" name="직선 연결선 56"/>
            <p:cNvCxnSpPr/>
            <p:nvPr/>
          </p:nvCxnSpPr>
          <p:spPr>
            <a:xfrm flipV="1">
              <a:off x="6686821" y="3231424"/>
              <a:ext cx="1" cy="750514"/>
            </a:xfrm>
            <a:prstGeom prst="line">
              <a:avLst/>
            </a:prstGeom>
            <a:ln w="12700">
              <a:solidFill>
                <a:schemeClr val="accent1">
                  <a:lumMod val="40000"/>
                  <a:lumOff val="60000"/>
                </a:schemeClr>
              </a:solidFill>
            </a:ln>
          </p:spPr>
          <p:style>
            <a:lnRef idx="2">
              <a:schemeClr val="accent1"/>
            </a:lnRef>
            <a:fillRef idx="0">
              <a:schemeClr val="accent1"/>
            </a:fillRef>
            <a:effectRef idx="1">
              <a:schemeClr val="accent1"/>
            </a:effectRef>
            <a:fontRef idx="minor">
              <a:schemeClr val="tx1"/>
            </a:fontRef>
          </p:style>
        </p:cxnSp>
      </p:grpSp>
      <p:sp>
        <p:nvSpPr>
          <p:cNvPr id="2" name="TextBox 1"/>
          <p:cNvSpPr txBox="1"/>
          <p:nvPr/>
        </p:nvSpPr>
        <p:spPr>
          <a:xfrm>
            <a:off x="5265159" y="2040698"/>
            <a:ext cx="1592504" cy="253916"/>
          </a:xfrm>
          <a:prstGeom prst="rect">
            <a:avLst/>
          </a:prstGeom>
          <a:noFill/>
          <a:ln>
            <a:noFill/>
          </a:ln>
        </p:spPr>
        <p:txBody>
          <a:bodyPr wrap="square" rtlCol="0">
            <a:spAutoFit/>
          </a:bodyPr>
          <a:lstStyle/>
          <a:p>
            <a:pPr defTabSz="914400"/>
            <a:r>
              <a:rPr lang="en-US" sz="1050" kern="0" dirty="0">
                <a:solidFill>
                  <a:srgbClr val="C00000"/>
                </a:solidFill>
                <a:latin typeface="Arial"/>
                <a:ea typeface="Arial"/>
                <a:cs typeface="Arial"/>
                <a:sym typeface="Arial"/>
              </a:rPr>
              <a:t>Disaggregated MME</a:t>
            </a:r>
          </a:p>
        </p:txBody>
      </p:sp>
      <p:cxnSp>
        <p:nvCxnSpPr>
          <p:cNvPr id="65" name="직선 화살표 연결선 64"/>
          <p:cNvCxnSpPr/>
          <p:nvPr/>
        </p:nvCxnSpPr>
        <p:spPr>
          <a:xfrm flipH="1">
            <a:off x="5661850" y="2258132"/>
            <a:ext cx="143010" cy="129327"/>
          </a:xfrm>
          <a:prstGeom prst="straightConnector1">
            <a:avLst/>
          </a:prstGeom>
          <a:ln>
            <a:tailEnd type="none"/>
          </a:ln>
        </p:spPr>
        <p:style>
          <a:lnRef idx="1">
            <a:schemeClr val="dk1"/>
          </a:lnRef>
          <a:fillRef idx="0">
            <a:schemeClr val="dk1"/>
          </a:fillRef>
          <a:effectRef idx="0">
            <a:schemeClr val="dk1"/>
          </a:effectRef>
          <a:fontRef idx="minor">
            <a:schemeClr val="tx1"/>
          </a:fontRef>
        </p:style>
      </p:cxnSp>
      <p:cxnSp>
        <p:nvCxnSpPr>
          <p:cNvPr id="66" name="직선 화살표 연결선 65"/>
          <p:cNvCxnSpPr/>
          <p:nvPr/>
        </p:nvCxnSpPr>
        <p:spPr>
          <a:xfrm flipV="1">
            <a:off x="3949731" y="5281357"/>
            <a:ext cx="394208" cy="210688"/>
          </a:xfrm>
          <a:prstGeom prst="straightConnector1">
            <a:avLst/>
          </a:prstGeom>
          <a:ln>
            <a:tailEnd type="none"/>
          </a:ln>
        </p:spPr>
        <p:style>
          <a:lnRef idx="1">
            <a:schemeClr val="dk1"/>
          </a:lnRef>
          <a:fillRef idx="0">
            <a:schemeClr val="dk1"/>
          </a:fillRef>
          <a:effectRef idx="0">
            <a:schemeClr val="dk1"/>
          </a:effectRef>
          <a:fontRef idx="minor">
            <a:schemeClr val="tx1"/>
          </a:fontRef>
        </p:style>
      </p:cxnSp>
      <p:sp>
        <p:nvSpPr>
          <p:cNvPr id="76" name="TextBox 75"/>
          <p:cNvSpPr txBox="1"/>
          <p:nvPr/>
        </p:nvSpPr>
        <p:spPr>
          <a:xfrm>
            <a:off x="66536" y="3579488"/>
            <a:ext cx="1943906" cy="215444"/>
          </a:xfrm>
          <a:prstGeom prst="rect">
            <a:avLst/>
          </a:prstGeom>
          <a:noFill/>
          <a:ln>
            <a:noFill/>
          </a:ln>
        </p:spPr>
        <p:txBody>
          <a:bodyPr wrap="square" rtlCol="0">
            <a:spAutoFit/>
          </a:bodyPr>
          <a:lstStyle/>
          <a:p>
            <a:pPr algn="ctr" defTabSz="914400"/>
            <a:r>
              <a:rPr lang="en-US" sz="800" kern="0" dirty="0">
                <a:solidFill>
                  <a:prstClr val="black">
                    <a:lumMod val="50000"/>
                    <a:lumOff val="50000"/>
                  </a:prstClr>
                </a:solidFill>
                <a:latin typeface="Arial"/>
                <a:ea typeface="Arial"/>
                <a:cs typeface="Arial"/>
                <a:sym typeface="Arial"/>
              </a:rPr>
              <a:t>CP Signal for Regular LTE device</a:t>
            </a:r>
          </a:p>
        </p:txBody>
      </p:sp>
      <p:cxnSp>
        <p:nvCxnSpPr>
          <p:cNvPr id="78" name="직선 연결선 77"/>
          <p:cNvCxnSpPr/>
          <p:nvPr/>
        </p:nvCxnSpPr>
        <p:spPr>
          <a:xfrm flipV="1">
            <a:off x="1849839" y="3423583"/>
            <a:ext cx="382011" cy="275596"/>
          </a:xfrm>
          <a:prstGeom prst="line">
            <a:avLst/>
          </a:prstGeom>
          <a:ln w="6350">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80" name="직선 연결선 79"/>
          <p:cNvCxnSpPr/>
          <p:nvPr/>
        </p:nvCxnSpPr>
        <p:spPr>
          <a:xfrm flipV="1">
            <a:off x="1843340" y="3419798"/>
            <a:ext cx="557197" cy="572326"/>
          </a:xfrm>
          <a:prstGeom prst="line">
            <a:avLst/>
          </a:prstGeom>
          <a:ln w="6350">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3" name="TextBox 82"/>
          <p:cNvSpPr txBox="1"/>
          <p:nvPr/>
        </p:nvSpPr>
        <p:spPr>
          <a:xfrm>
            <a:off x="89731" y="3870173"/>
            <a:ext cx="1943906" cy="215444"/>
          </a:xfrm>
          <a:prstGeom prst="rect">
            <a:avLst/>
          </a:prstGeom>
          <a:noFill/>
          <a:ln>
            <a:noFill/>
          </a:ln>
        </p:spPr>
        <p:txBody>
          <a:bodyPr wrap="square" rtlCol="0">
            <a:spAutoFit/>
          </a:bodyPr>
          <a:lstStyle/>
          <a:p>
            <a:pPr algn="ctr" defTabSz="914400"/>
            <a:r>
              <a:rPr lang="en-US" sz="800" kern="0" dirty="0">
                <a:solidFill>
                  <a:prstClr val="black">
                    <a:lumMod val="50000"/>
                    <a:lumOff val="50000"/>
                  </a:prstClr>
                </a:solidFill>
                <a:latin typeface="Arial"/>
                <a:ea typeface="Arial"/>
                <a:cs typeface="Arial"/>
                <a:sym typeface="Arial"/>
              </a:rPr>
              <a:t>UP Traffic for Regular LTE device</a:t>
            </a:r>
          </a:p>
        </p:txBody>
      </p:sp>
      <p:sp>
        <p:nvSpPr>
          <p:cNvPr id="86" name="직사각형 85"/>
          <p:cNvSpPr/>
          <p:nvPr/>
        </p:nvSpPr>
        <p:spPr>
          <a:xfrm>
            <a:off x="1352111" y="4237345"/>
            <a:ext cx="550373" cy="9100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sz="1400" kern="0">
              <a:solidFill>
                <a:prstClr val="white"/>
              </a:solidFill>
              <a:latin typeface="Calibri"/>
              <a:sym typeface="Arial"/>
            </a:endParaRPr>
          </a:p>
        </p:txBody>
      </p:sp>
      <p:sp>
        <p:nvSpPr>
          <p:cNvPr id="87" name="직사각형 86"/>
          <p:cNvSpPr/>
          <p:nvPr/>
        </p:nvSpPr>
        <p:spPr>
          <a:xfrm>
            <a:off x="1504499" y="4971811"/>
            <a:ext cx="727330" cy="219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sz="1400" kern="0">
              <a:solidFill>
                <a:prstClr val="white"/>
              </a:solidFill>
              <a:latin typeface="Calibri"/>
              <a:sym typeface="Arial"/>
            </a:endParaRPr>
          </a:p>
        </p:txBody>
      </p:sp>
      <p:cxnSp>
        <p:nvCxnSpPr>
          <p:cNvPr id="84" name="직선 연결선 83"/>
          <p:cNvCxnSpPr/>
          <p:nvPr/>
        </p:nvCxnSpPr>
        <p:spPr>
          <a:xfrm>
            <a:off x="1799946" y="4404223"/>
            <a:ext cx="408906" cy="116556"/>
          </a:xfrm>
          <a:prstGeom prst="line">
            <a:avLst/>
          </a:prstGeom>
          <a:ln w="6350">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90" name="TextBox 89"/>
          <p:cNvSpPr txBox="1"/>
          <p:nvPr/>
        </p:nvSpPr>
        <p:spPr>
          <a:xfrm>
            <a:off x="96917" y="4257036"/>
            <a:ext cx="1943906" cy="215444"/>
          </a:xfrm>
          <a:prstGeom prst="rect">
            <a:avLst/>
          </a:prstGeom>
          <a:noFill/>
          <a:ln>
            <a:noFill/>
          </a:ln>
        </p:spPr>
        <p:txBody>
          <a:bodyPr wrap="square" rtlCol="0">
            <a:spAutoFit/>
          </a:bodyPr>
          <a:lstStyle/>
          <a:p>
            <a:pPr algn="ctr" defTabSz="914400"/>
            <a:r>
              <a:rPr lang="en-US" sz="800" kern="0" dirty="0">
                <a:solidFill>
                  <a:prstClr val="black">
                    <a:lumMod val="50000"/>
                    <a:lumOff val="50000"/>
                  </a:prstClr>
                </a:solidFill>
                <a:latin typeface="Arial"/>
                <a:ea typeface="Arial"/>
                <a:cs typeface="Arial"/>
                <a:sym typeface="Arial"/>
              </a:rPr>
              <a:t>CP Signal for Static </a:t>
            </a:r>
            <a:r>
              <a:rPr lang="en-US" sz="800" kern="0" dirty="0" err="1">
                <a:solidFill>
                  <a:prstClr val="black">
                    <a:lumMod val="50000"/>
                    <a:lumOff val="50000"/>
                  </a:prstClr>
                </a:solidFill>
                <a:latin typeface="Arial"/>
                <a:ea typeface="Arial"/>
                <a:cs typeface="Arial"/>
                <a:sym typeface="Arial"/>
              </a:rPr>
              <a:t>IoT</a:t>
            </a:r>
            <a:r>
              <a:rPr lang="en-US" sz="800" kern="0" dirty="0">
                <a:solidFill>
                  <a:prstClr val="black">
                    <a:lumMod val="50000"/>
                    <a:lumOff val="50000"/>
                  </a:prstClr>
                </a:solidFill>
                <a:latin typeface="Arial"/>
                <a:ea typeface="Arial"/>
                <a:cs typeface="Arial"/>
                <a:sym typeface="Arial"/>
              </a:rPr>
              <a:t> device</a:t>
            </a:r>
          </a:p>
        </p:txBody>
      </p:sp>
      <p:sp>
        <p:nvSpPr>
          <p:cNvPr id="91" name="TextBox 90"/>
          <p:cNvSpPr txBox="1"/>
          <p:nvPr/>
        </p:nvSpPr>
        <p:spPr>
          <a:xfrm>
            <a:off x="19108" y="4452997"/>
            <a:ext cx="1943906" cy="215444"/>
          </a:xfrm>
          <a:prstGeom prst="rect">
            <a:avLst/>
          </a:prstGeom>
          <a:noFill/>
          <a:ln>
            <a:noFill/>
          </a:ln>
        </p:spPr>
        <p:txBody>
          <a:bodyPr wrap="square" rtlCol="0">
            <a:spAutoFit/>
          </a:bodyPr>
          <a:lstStyle/>
          <a:p>
            <a:pPr algn="ctr" defTabSz="914400"/>
            <a:r>
              <a:rPr lang="en-US" sz="800" kern="0" dirty="0">
                <a:solidFill>
                  <a:prstClr val="black">
                    <a:lumMod val="50000"/>
                    <a:lumOff val="50000"/>
                  </a:prstClr>
                </a:solidFill>
                <a:latin typeface="Arial"/>
                <a:ea typeface="Arial"/>
                <a:cs typeface="Arial"/>
                <a:sym typeface="Arial"/>
              </a:rPr>
              <a:t>UP Traffic for Static </a:t>
            </a:r>
            <a:r>
              <a:rPr lang="en-US" sz="800" kern="0" dirty="0" err="1">
                <a:solidFill>
                  <a:prstClr val="black">
                    <a:lumMod val="50000"/>
                    <a:lumOff val="50000"/>
                  </a:prstClr>
                </a:solidFill>
                <a:latin typeface="Arial"/>
                <a:ea typeface="Arial"/>
                <a:cs typeface="Arial"/>
                <a:sym typeface="Arial"/>
              </a:rPr>
              <a:t>IoT</a:t>
            </a:r>
            <a:r>
              <a:rPr lang="en-US" sz="800" kern="0" dirty="0">
                <a:solidFill>
                  <a:prstClr val="black">
                    <a:lumMod val="50000"/>
                    <a:lumOff val="50000"/>
                  </a:prstClr>
                </a:solidFill>
                <a:latin typeface="Arial"/>
                <a:ea typeface="Arial"/>
                <a:cs typeface="Arial"/>
                <a:sym typeface="Arial"/>
              </a:rPr>
              <a:t> device</a:t>
            </a:r>
          </a:p>
        </p:txBody>
      </p:sp>
      <p:cxnSp>
        <p:nvCxnSpPr>
          <p:cNvPr id="94" name="직선 연결선 93"/>
          <p:cNvCxnSpPr/>
          <p:nvPr/>
        </p:nvCxnSpPr>
        <p:spPr>
          <a:xfrm>
            <a:off x="1716137" y="4576163"/>
            <a:ext cx="492727" cy="65709"/>
          </a:xfrm>
          <a:prstGeom prst="line">
            <a:avLst/>
          </a:prstGeom>
          <a:ln w="6350">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8" name="그림 97"/>
          <p:cNvPicPr>
            <a:picLocks noChangeAspect="1"/>
          </p:cNvPicPr>
          <p:nvPr/>
        </p:nvPicPr>
        <p:blipFill>
          <a:blip r:embed="rId6"/>
          <a:stretch>
            <a:fillRect/>
          </a:stretch>
        </p:blipFill>
        <p:spPr>
          <a:xfrm>
            <a:off x="1502804" y="2937855"/>
            <a:ext cx="426683" cy="474092"/>
          </a:xfrm>
          <a:prstGeom prst="rect">
            <a:avLst/>
          </a:prstGeom>
        </p:spPr>
      </p:pic>
      <p:pic>
        <p:nvPicPr>
          <p:cNvPr id="99" name="그림 98"/>
          <p:cNvPicPr>
            <a:picLocks noChangeAspect="1"/>
          </p:cNvPicPr>
          <p:nvPr/>
        </p:nvPicPr>
        <p:blipFill>
          <a:blip r:embed="rId7"/>
          <a:stretch>
            <a:fillRect/>
          </a:stretch>
        </p:blipFill>
        <p:spPr>
          <a:xfrm>
            <a:off x="1356969" y="4689324"/>
            <a:ext cx="620905" cy="679114"/>
          </a:xfrm>
          <a:prstGeom prst="rect">
            <a:avLst/>
          </a:prstGeom>
        </p:spPr>
      </p:pic>
      <p:sp>
        <p:nvSpPr>
          <p:cNvPr id="100" name="TextBox 99"/>
          <p:cNvSpPr txBox="1"/>
          <p:nvPr/>
        </p:nvSpPr>
        <p:spPr>
          <a:xfrm>
            <a:off x="713469" y="5371109"/>
            <a:ext cx="1907903" cy="246221"/>
          </a:xfrm>
          <a:prstGeom prst="rect">
            <a:avLst/>
          </a:prstGeom>
          <a:noFill/>
          <a:ln>
            <a:noFill/>
          </a:ln>
        </p:spPr>
        <p:txBody>
          <a:bodyPr wrap="square" rtlCol="0">
            <a:spAutoFit/>
          </a:bodyPr>
          <a:lstStyle/>
          <a:p>
            <a:pPr algn="ctr" defTabSz="914400"/>
            <a:r>
              <a:rPr lang="en-US" sz="1000" kern="0" dirty="0">
                <a:solidFill>
                  <a:prstClr val="black"/>
                </a:solidFill>
                <a:latin typeface="Arial"/>
                <a:ea typeface="Arial"/>
                <a:cs typeface="Arial"/>
                <a:sym typeface="Arial"/>
              </a:rPr>
              <a:t>Static </a:t>
            </a:r>
            <a:r>
              <a:rPr lang="en-US" sz="1000" kern="0" dirty="0" err="1">
                <a:solidFill>
                  <a:prstClr val="black"/>
                </a:solidFill>
                <a:latin typeface="Arial"/>
                <a:ea typeface="Arial"/>
                <a:cs typeface="Arial"/>
                <a:sym typeface="Arial"/>
              </a:rPr>
              <a:t>IoT</a:t>
            </a:r>
            <a:r>
              <a:rPr lang="en-US" sz="1000" kern="0" dirty="0">
                <a:solidFill>
                  <a:prstClr val="black"/>
                </a:solidFill>
                <a:latin typeface="Arial"/>
                <a:ea typeface="Arial"/>
                <a:cs typeface="Arial"/>
                <a:sym typeface="Arial"/>
              </a:rPr>
              <a:t> devices</a:t>
            </a:r>
          </a:p>
        </p:txBody>
      </p:sp>
      <p:cxnSp>
        <p:nvCxnSpPr>
          <p:cNvPr id="103" name="직선 화살표 연결선 102"/>
          <p:cNvCxnSpPr/>
          <p:nvPr/>
        </p:nvCxnSpPr>
        <p:spPr>
          <a:xfrm flipH="1" flipV="1">
            <a:off x="5124337" y="5336797"/>
            <a:ext cx="287813" cy="170580"/>
          </a:xfrm>
          <a:prstGeom prst="straightConnector1">
            <a:avLst/>
          </a:prstGeom>
          <a:ln w="9525">
            <a:tailEnd type="none"/>
          </a:ln>
          <a:effectLst/>
        </p:spPr>
        <p:style>
          <a:lnRef idx="2">
            <a:schemeClr val="accent2"/>
          </a:lnRef>
          <a:fillRef idx="0">
            <a:schemeClr val="accent2"/>
          </a:fillRef>
          <a:effectRef idx="1">
            <a:schemeClr val="accent2"/>
          </a:effectRef>
          <a:fontRef idx="minor">
            <a:schemeClr val="tx1"/>
          </a:fontRef>
        </p:style>
      </p:cxnSp>
      <p:sp>
        <p:nvSpPr>
          <p:cNvPr id="107" name="TextBox 106"/>
          <p:cNvSpPr txBox="1"/>
          <p:nvPr/>
        </p:nvSpPr>
        <p:spPr>
          <a:xfrm>
            <a:off x="4875808" y="5217871"/>
            <a:ext cx="1907903" cy="415498"/>
          </a:xfrm>
          <a:prstGeom prst="rect">
            <a:avLst/>
          </a:prstGeom>
          <a:noFill/>
          <a:ln>
            <a:noFill/>
          </a:ln>
        </p:spPr>
        <p:txBody>
          <a:bodyPr wrap="square" rtlCol="0">
            <a:spAutoFit/>
          </a:bodyPr>
          <a:lstStyle/>
          <a:p>
            <a:pPr algn="ctr" defTabSz="914400"/>
            <a:r>
              <a:rPr lang="en-US" sz="1050" kern="0" dirty="0">
                <a:solidFill>
                  <a:srgbClr val="C00000"/>
                </a:solidFill>
                <a:latin typeface="Arial"/>
                <a:ea typeface="Arial"/>
                <a:cs typeface="Arial"/>
                <a:sym typeface="Arial"/>
              </a:rPr>
              <a:t>Core Slice for</a:t>
            </a:r>
          </a:p>
          <a:p>
            <a:pPr algn="ctr" defTabSz="914400"/>
            <a:r>
              <a:rPr lang="en-US" sz="1050" kern="0" dirty="0" err="1">
                <a:solidFill>
                  <a:srgbClr val="C00000"/>
                </a:solidFill>
                <a:latin typeface="Arial"/>
                <a:ea typeface="Arial"/>
                <a:cs typeface="Arial"/>
                <a:sym typeface="Arial"/>
              </a:rPr>
              <a:t>IoT</a:t>
            </a:r>
            <a:r>
              <a:rPr lang="en-US" sz="1050" kern="0" dirty="0">
                <a:solidFill>
                  <a:srgbClr val="C00000"/>
                </a:solidFill>
                <a:latin typeface="Arial"/>
                <a:ea typeface="Arial"/>
                <a:cs typeface="Arial"/>
                <a:sym typeface="Arial"/>
              </a:rPr>
              <a:t> devices</a:t>
            </a:r>
          </a:p>
        </p:txBody>
      </p:sp>
      <p:sp>
        <p:nvSpPr>
          <p:cNvPr id="108" name="TextBox 107"/>
          <p:cNvSpPr txBox="1"/>
          <p:nvPr/>
        </p:nvSpPr>
        <p:spPr>
          <a:xfrm>
            <a:off x="6756450" y="3618266"/>
            <a:ext cx="1907903" cy="415498"/>
          </a:xfrm>
          <a:prstGeom prst="rect">
            <a:avLst/>
          </a:prstGeom>
          <a:noFill/>
          <a:ln>
            <a:noFill/>
          </a:ln>
        </p:spPr>
        <p:txBody>
          <a:bodyPr wrap="square" rtlCol="0">
            <a:spAutoFit/>
          </a:bodyPr>
          <a:lstStyle/>
          <a:p>
            <a:pPr algn="ctr" defTabSz="914400"/>
            <a:r>
              <a:rPr lang="en-US" sz="1050" kern="0" dirty="0">
                <a:solidFill>
                  <a:srgbClr val="1F497D">
                    <a:lumMod val="60000"/>
                    <a:lumOff val="40000"/>
                  </a:srgbClr>
                </a:solidFill>
                <a:latin typeface="Arial"/>
                <a:ea typeface="Arial"/>
                <a:cs typeface="Arial"/>
                <a:sym typeface="Arial"/>
              </a:rPr>
              <a:t>Core Slice for</a:t>
            </a:r>
          </a:p>
          <a:p>
            <a:pPr algn="ctr" defTabSz="914400"/>
            <a:r>
              <a:rPr lang="en-US" sz="1050" kern="0" dirty="0">
                <a:solidFill>
                  <a:srgbClr val="1F497D">
                    <a:lumMod val="60000"/>
                    <a:lumOff val="40000"/>
                  </a:srgbClr>
                </a:solidFill>
                <a:latin typeface="Arial"/>
                <a:ea typeface="Arial"/>
                <a:cs typeface="Arial"/>
                <a:sym typeface="Arial"/>
              </a:rPr>
              <a:t>Regular LTE handsets</a:t>
            </a:r>
          </a:p>
        </p:txBody>
      </p:sp>
      <p:cxnSp>
        <p:nvCxnSpPr>
          <p:cNvPr id="109" name="직선 화살표 연결선 108"/>
          <p:cNvCxnSpPr/>
          <p:nvPr/>
        </p:nvCxnSpPr>
        <p:spPr>
          <a:xfrm flipH="1" flipV="1">
            <a:off x="6907615" y="3691737"/>
            <a:ext cx="365760" cy="45254"/>
          </a:xfrm>
          <a:prstGeom prst="straightConnector1">
            <a:avLst/>
          </a:prstGeom>
          <a:ln>
            <a:tailEnd type="non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26499335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ounded Rectangle 63"/>
          <p:cNvSpPr/>
          <p:nvPr/>
        </p:nvSpPr>
        <p:spPr>
          <a:xfrm>
            <a:off x="1488109" y="2788705"/>
            <a:ext cx="1193890" cy="414690"/>
          </a:xfrm>
          <a:prstGeom prst="roundRect">
            <a:avLst>
              <a:gd name="adj" fmla="val 0"/>
            </a:avLst>
          </a:prstGeom>
          <a:solidFill>
            <a:sysClr val="window" lastClr="FFFFFF"/>
          </a:solidFill>
          <a:ln w="9525" cap="flat" cmpd="sng" algn="ctr">
            <a:solidFill>
              <a:srgbClr val="C00000"/>
            </a:solidFill>
            <a:prstDash val="solid"/>
          </a:ln>
          <a:effectLst>
            <a:outerShdw blurRad="40000" dist="23000" dir="5400000" rotWithShape="0">
              <a:srgbClr val="000000">
                <a:alpha val="35000"/>
              </a:srgbClr>
            </a:outerShdw>
          </a:effectLst>
        </p:spPr>
        <p:txBody>
          <a:bodyPr rtlCol="0" anchor="ctr"/>
          <a:lstStyle/>
          <a:p>
            <a:pPr algn="ctr" defTabSz="342892"/>
            <a:r>
              <a:rPr lang="en-US" sz="1200" dirty="0" smtClean="0">
                <a:solidFill>
                  <a:srgbClr val="C00000"/>
                </a:solidFill>
                <a:latin typeface="Calibri"/>
              </a:rPr>
              <a:t>Observe, Control, Adapt</a:t>
            </a:r>
            <a:endParaRPr lang="en-US" sz="1200" dirty="0">
              <a:solidFill>
                <a:srgbClr val="C00000"/>
              </a:solidFill>
              <a:latin typeface="Calibri"/>
            </a:endParaRPr>
          </a:p>
        </p:txBody>
      </p:sp>
      <p:sp>
        <p:nvSpPr>
          <p:cNvPr id="65" name="Rounded Rectangle 64"/>
          <p:cNvSpPr/>
          <p:nvPr/>
        </p:nvSpPr>
        <p:spPr>
          <a:xfrm>
            <a:off x="2753812" y="1978987"/>
            <a:ext cx="1191197" cy="639008"/>
          </a:xfrm>
          <a:prstGeom prst="roundRect">
            <a:avLst/>
          </a:prstGeom>
          <a:solidFill>
            <a:srgbClr val="3366FF"/>
          </a:solidFill>
          <a:ln w="9525" cap="flat" cmpd="sng" algn="ctr">
            <a:solidFill>
              <a:srgbClr val="7F0002">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defTabSz="342892"/>
            <a:r>
              <a:rPr lang="en-US" sz="1200" b="1" dirty="0" smtClean="0">
                <a:solidFill>
                  <a:srgbClr val="FFFFFF"/>
                </a:solidFill>
                <a:latin typeface="Calibri"/>
              </a:rPr>
              <a:t>Value-added</a:t>
            </a:r>
            <a:endParaRPr lang="en-US" sz="1200" b="1" dirty="0">
              <a:solidFill>
                <a:srgbClr val="FFFFFF"/>
              </a:solidFill>
              <a:latin typeface="Calibri"/>
            </a:endParaRPr>
          </a:p>
          <a:p>
            <a:pPr algn="ctr" defTabSz="342892"/>
            <a:r>
              <a:rPr lang="en-US" sz="1200" b="1" dirty="0" smtClean="0">
                <a:solidFill>
                  <a:srgbClr val="FFFFFF"/>
                </a:solidFill>
                <a:latin typeface="Calibri"/>
              </a:rPr>
              <a:t>Services</a:t>
            </a:r>
            <a:endParaRPr lang="en-US" sz="900" b="1" dirty="0">
              <a:solidFill>
                <a:prstClr val="white"/>
              </a:solidFill>
              <a:latin typeface="Calibri"/>
            </a:endParaRPr>
          </a:p>
        </p:txBody>
      </p:sp>
      <p:sp>
        <p:nvSpPr>
          <p:cNvPr id="66" name="Rounded Rectangle 65"/>
          <p:cNvSpPr/>
          <p:nvPr/>
        </p:nvSpPr>
        <p:spPr>
          <a:xfrm>
            <a:off x="2753813" y="2783762"/>
            <a:ext cx="1191197" cy="414689"/>
          </a:xfrm>
          <a:prstGeom prst="roundRect">
            <a:avLst>
              <a:gd name="adj" fmla="val 0"/>
            </a:avLst>
          </a:prstGeom>
          <a:solidFill>
            <a:sysClr val="window" lastClr="FFFFFF"/>
          </a:solidFill>
          <a:ln w="9525" cap="flat" cmpd="sng" algn="ctr">
            <a:solidFill>
              <a:srgbClr val="0070C0"/>
            </a:solidFill>
            <a:prstDash val="solid"/>
          </a:ln>
          <a:effectLst>
            <a:outerShdw blurRad="40000" dist="23000" dir="5400000" rotWithShape="0">
              <a:srgbClr val="000000">
                <a:alpha val="35000"/>
              </a:srgbClr>
            </a:outerShdw>
          </a:effectLst>
        </p:spPr>
        <p:txBody>
          <a:bodyPr rtlCol="0" anchor="ctr"/>
          <a:lstStyle/>
          <a:p>
            <a:pPr algn="ctr" defTabSz="342892"/>
            <a:r>
              <a:rPr lang="en-US" sz="1200" dirty="0" smtClean="0">
                <a:solidFill>
                  <a:srgbClr val="0070C0"/>
                </a:solidFill>
                <a:latin typeface="Calibri"/>
              </a:rPr>
              <a:t>Security, policy control, </a:t>
            </a:r>
            <a:r>
              <a:rPr lang="is-IS" sz="1200" dirty="0" smtClean="0">
                <a:solidFill>
                  <a:srgbClr val="0070C0"/>
                </a:solidFill>
                <a:latin typeface="Calibri"/>
              </a:rPr>
              <a:t>…</a:t>
            </a:r>
            <a:endParaRPr lang="en-US" sz="1200" dirty="0">
              <a:solidFill>
                <a:srgbClr val="0070C0"/>
              </a:solidFill>
              <a:latin typeface="Calibri"/>
            </a:endParaRPr>
          </a:p>
        </p:txBody>
      </p:sp>
      <p:sp>
        <p:nvSpPr>
          <p:cNvPr id="67" name="Rounded Rectangle 66"/>
          <p:cNvSpPr/>
          <p:nvPr/>
        </p:nvSpPr>
        <p:spPr>
          <a:xfrm>
            <a:off x="54113" y="1978987"/>
            <a:ext cx="1355718" cy="639008"/>
          </a:xfrm>
          <a:prstGeom prst="roundRect">
            <a:avLst/>
          </a:prstGeom>
          <a:solidFill>
            <a:srgbClr val="00B050"/>
          </a:solidFill>
          <a:ln w="9525" cap="flat" cmpd="sng" algn="ctr">
            <a:solidFill>
              <a:srgbClr val="7F0002">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defTabSz="342892"/>
            <a:r>
              <a:rPr lang="en-US" sz="1200" b="1" dirty="0" smtClean="0">
                <a:solidFill>
                  <a:srgbClr val="FFFFFF"/>
                </a:solidFill>
                <a:latin typeface="Calibri"/>
              </a:rPr>
              <a:t>Virtual Network as a Service</a:t>
            </a:r>
            <a:endParaRPr lang="en-US" sz="900" b="1" dirty="0">
              <a:solidFill>
                <a:prstClr val="white"/>
              </a:solidFill>
              <a:latin typeface="Calibri"/>
            </a:endParaRPr>
          </a:p>
        </p:txBody>
      </p:sp>
      <p:sp>
        <p:nvSpPr>
          <p:cNvPr id="109" name="Rounded Rectangle 108"/>
          <p:cNvSpPr/>
          <p:nvPr/>
        </p:nvSpPr>
        <p:spPr>
          <a:xfrm>
            <a:off x="1488109" y="1986910"/>
            <a:ext cx="1193890" cy="639008"/>
          </a:xfrm>
          <a:prstGeom prst="roundRect">
            <a:avLst/>
          </a:prstGeom>
          <a:solidFill>
            <a:srgbClr val="C00000"/>
          </a:solidFill>
          <a:ln w="9525" cap="flat" cmpd="sng" algn="ctr">
            <a:solidFill>
              <a:srgbClr val="7F0002">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defTabSz="342892"/>
            <a:r>
              <a:rPr lang="en-US" sz="1200" b="1" dirty="0" smtClean="0">
                <a:solidFill>
                  <a:srgbClr val="FFFFFF"/>
                </a:solidFill>
                <a:latin typeface="Calibri"/>
              </a:rPr>
              <a:t>Integrated Analytics</a:t>
            </a:r>
          </a:p>
        </p:txBody>
      </p:sp>
      <p:sp>
        <p:nvSpPr>
          <p:cNvPr id="115" name="Rounded Rectangle 114"/>
          <p:cNvSpPr/>
          <p:nvPr/>
        </p:nvSpPr>
        <p:spPr>
          <a:xfrm>
            <a:off x="131279" y="2788704"/>
            <a:ext cx="1191197" cy="414689"/>
          </a:xfrm>
          <a:prstGeom prst="roundRect">
            <a:avLst>
              <a:gd name="adj" fmla="val 0"/>
            </a:avLst>
          </a:prstGeom>
          <a:solidFill>
            <a:sysClr val="window" lastClr="FFFFFF"/>
          </a:solidFill>
          <a:ln w="9525" cap="flat" cmpd="sng" algn="ctr">
            <a:solidFill>
              <a:srgbClr val="00B050"/>
            </a:solidFill>
            <a:prstDash val="solid"/>
          </a:ln>
          <a:effectLst>
            <a:outerShdw blurRad="40000" dist="23000" dir="5400000" rotWithShape="0">
              <a:srgbClr val="000000">
                <a:alpha val="35000"/>
              </a:srgbClr>
            </a:outerShdw>
          </a:effectLst>
        </p:spPr>
        <p:txBody>
          <a:bodyPr rtlCol="0" anchor="ctr"/>
          <a:lstStyle/>
          <a:p>
            <a:pPr algn="ctr" defTabSz="342892"/>
            <a:r>
              <a:rPr lang="en-US" sz="1200" dirty="0" smtClean="0">
                <a:solidFill>
                  <a:srgbClr val="00B050"/>
                </a:solidFill>
                <a:latin typeface="Calibri"/>
              </a:rPr>
              <a:t>SD-WAN, Simple on-prem</a:t>
            </a:r>
          </a:p>
        </p:txBody>
      </p:sp>
      <p:cxnSp>
        <p:nvCxnSpPr>
          <p:cNvPr id="117" name="Straight Arrow Connector 116"/>
          <p:cNvCxnSpPr>
            <a:stCxn id="67" idx="2"/>
            <a:endCxn id="115" idx="0"/>
          </p:cNvCxnSpPr>
          <p:nvPr/>
        </p:nvCxnSpPr>
        <p:spPr>
          <a:xfrm flipH="1">
            <a:off x="726878" y="2617993"/>
            <a:ext cx="5097" cy="1707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a:stCxn id="65" idx="2"/>
            <a:endCxn id="66" idx="0"/>
          </p:cNvCxnSpPr>
          <p:nvPr/>
        </p:nvCxnSpPr>
        <p:spPr>
          <a:xfrm>
            <a:off x="3349411" y="2617993"/>
            <a:ext cx="1" cy="16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p:cNvCxnSpPr/>
          <p:nvPr/>
        </p:nvCxnSpPr>
        <p:spPr>
          <a:xfrm>
            <a:off x="2085057" y="2635445"/>
            <a:ext cx="1" cy="1657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2" name="Rectangle 311"/>
          <p:cNvSpPr/>
          <p:nvPr/>
        </p:nvSpPr>
        <p:spPr bwMode="auto">
          <a:xfrm>
            <a:off x="5442151" y="914826"/>
            <a:ext cx="1181964" cy="451714"/>
          </a:xfrm>
          <a:prstGeom prst="rect">
            <a:avLst/>
          </a:prstGeom>
          <a:solidFill>
            <a:srgbClr val="AD0004"/>
          </a:solidFill>
          <a:ln w="38100" cap="flat" cmpd="sng" algn="ctr">
            <a:noFill/>
            <a:prstDash val="solid"/>
            <a:headEnd type="none" w="med" len="med"/>
            <a:tailEnd type="none" w="med" len="med"/>
          </a:ln>
          <a:effectLst>
            <a:outerShdw blurRad="40000" dist="20000" dir="5400000" rotWithShape="0">
              <a:srgbClr val="000000">
                <a:alpha val="38000"/>
              </a:srgbClr>
            </a:outerShdw>
          </a:effectLst>
        </p:spPr>
        <p:txBody>
          <a:bodyPr vert="horz" wrap="square" lIns="91361" tIns="45681" rIns="91361" bIns="45681" numCol="1" rtlCol="0" anchor="ctr" anchorCtr="0" compatLnSpc="1">
            <a:prstTxWarp prst="textNoShape">
              <a:avLst/>
            </a:prstTxWarp>
            <a:noAutofit/>
          </a:bodyPr>
          <a:lstStyle/>
          <a:p>
            <a:pPr algn="ctr" defTabSz="914239">
              <a:defRPr/>
            </a:pPr>
            <a:r>
              <a:rPr lang="en-US" sz="1050" dirty="0">
                <a:solidFill>
                  <a:prstClr val="white"/>
                </a:solidFill>
                <a:latin typeface="Calibri"/>
              </a:rPr>
              <a:t>SDN Control </a:t>
            </a:r>
            <a:r>
              <a:rPr lang="en-US" sz="1050" dirty="0" smtClean="0">
                <a:solidFill>
                  <a:prstClr val="white"/>
                </a:solidFill>
                <a:latin typeface="Calibri"/>
              </a:rPr>
              <a:t>Plane</a:t>
            </a:r>
            <a:br>
              <a:rPr lang="en-US" sz="1050" dirty="0" smtClean="0">
                <a:solidFill>
                  <a:prstClr val="white"/>
                </a:solidFill>
                <a:latin typeface="Calibri"/>
              </a:rPr>
            </a:br>
            <a:r>
              <a:rPr lang="en-US" sz="1050" dirty="0" smtClean="0">
                <a:solidFill>
                  <a:prstClr val="white"/>
                </a:solidFill>
                <a:latin typeface="Calibri"/>
              </a:rPr>
              <a:t>ONOS</a:t>
            </a:r>
            <a:endParaRPr lang="en-US" sz="1050" dirty="0">
              <a:solidFill>
                <a:prstClr val="white"/>
              </a:solidFill>
              <a:latin typeface="Calibri"/>
            </a:endParaRPr>
          </a:p>
        </p:txBody>
      </p:sp>
      <p:sp>
        <p:nvSpPr>
          <p:cNvPr id="313" name="Rectangle 312"/>
          <p:cNvSpPr/>
          <p:nvPr/>
        </p:nvSpPr>
        <p:spPr bwMode="auto">
          <a:xfrm>
            <a:off x="6792392" y="914781"/>
            <a:ext cx="1270246" cy="451714"/>
          </a:xfrm>
          <a:prstGeom prst="rect">
            <a:avLst/>
          </a:prstGeom>
          <a:solidFill>
            <a:srgbClr val="376092"/>
          </a:solidFill>
          <a:ln w="38100" cap="flat" cmpd="sng" algn="ctr">
            <a:noFill/>
            <a:prstDash val="solid"/>
            <a:headEnd type="none" w="med" len="med"/>
            <a:tailEnd type="none" w="med" len="med"/>
          </a:ln>
          <a:effectLst>
            <a:outerShdw blurRad="40000" dist="20000" dir="5400000" rotWithShape="0">
              <a:srgbClr val="000000">
                <a:alpha val="38000"/>
              </a:srgbClr>
            </a:outerShdw>
          </a:effectLst>
        </p:spPr>
        <p:txBody>
          <a:bodyPr vert="horz" wrap="square" lIns="91361" tIns="45681" rIns="91361" bIns="45681" numCol="1" rtlCol="0" anchor="ctr" anchorCtr="0" compatLnSpc="1">
            <a:prstTxWarp prst="textNoShape">
              <a:avLst/>
            </a:prstTxWarp>
            <a:noAutofit/>
          </a:bodyPr>
          <a:lstStyle/>
          <a:p>
            <a:pPr algn="ctr" defTabSz="914239">
              <a:defRPr/>
            </a:pPr>
            <a:r>
              <a:rPr lang="en-US" sz="1050" dirty="0">
                <a:solidFill>
                  <a:prstClr val="white"/>
                </a:solidFill>
                <a:latin typeface="Calibri"/>
              </a:rPr>
              <a:t>NFV </a:t>
            </a:r>
            <a:r>
              <a:rPr lang="en-US" sz="1050" dirty="0" smtClean="0">
                <a:solidFill>
                  <a:prstClr val="white"/>
                </a:solidFill>
                <a:latin typeface="Calibri"/>
              </a:rPr>
              <a:t>Orchestration</a:t>
            </a:r>
            <a:br>
              <a:rPr lang="en-US" sz="1050" dirty="0" smtClean="0">
                <a:solidFill>
                  <a:prstClr val="white"/>
                </a:solidFill>
                <a:latin typeface="Calibri"/>
              </a:rPr>
            </a:br>
            <a:r>
              <a:rPr lang="en-US" sz="1050" dirty="0" smtClean="0">
                <a:solidFill>
                  <a:prstClr val="white"/>
                </a:solidFill>
                <a:latin typeface="Calibri"/>
              </a:rPr>
              <a:t>XOS</a:t>
            </a:r>
            <a:endParaRPr lang="en-US" sz="1050" dirty="0">
              <a:solidFill>
                <a:prstClr val="white"/>
              </a:solidFill>
              <a:latin typeface="Calibri"/>
            </a:endParaRPr>
          </a:p>
        </p:txBody>
      </p:sp>
      <p:grpSp>
        <p:nvGrpSpPr>
          <p:cNvPr id="314" name="Group 313"/>
          <p:cNvGrpSpPr/>
          <p:nvPr/>
        </p:nvGrpSpPr>
        <p:grpSpPr>
          <a:xfrm>
            <a:off x="4786680" y="1479615"/>
            <a:ext cx="4058846" cy="1298583"/>
            <a:chOff x="3869112" y="1820222"/>
            <a:chExt cx="5073549" cy="1460905"/>
          </a:xfrm>
        </p:grpSpPr>
        <p:sp>
          <p:nvSpPr>
            <p:cNvPr id="345" name="Rounded Rectangle 344"/>
            <p:cNvSpPr/>
            <p:nvPr/>
          </p:nvSpPr>
          <p:spPr>
            <a:xfrm>
              <a:off x="4039028" y="2988947"/>
              <a:ext cx="619426" cy="186339"/>
            </a:xfrm>
            <a:prstGeom prst="roundRect">
              <a:avLst/>
            </a:prstGeom>
            <a:solidFill>
              <a:srgbClr val="666666"/>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239">
                <a:defRPr/>
              </a:pPr>
              <a:endParaRPr lang="en-US" sz="500" b="1" kern="0" dirty="0">
                <a:solidFill>
                  <a:prstClr val="white"/>
                </a:solidFill>
                <a:latin typeface="Calibri"/>
              </a:endParaRPr>
            </a:p>
          </p:txBody>
        </p:sp>
        <p:sp>
          <p:nvSpPr>
            <p:cNvPr id="346" name="Rounded Rectangle 345"/>
            <p:cNvSpPr/>
            <p:nvPr/>
          </p:nvSpPr>
          <p:spPr>
            <a:xfrm>
              <a:off x="4755572" y="2983732"/>
              <a:ext cx="619426" cy="186339"/>
            </a:xfrm>
            <a:prstGeom prst="roundRect">
              <a:avLst/>
            </a:prstGeom>
            <a:solidFill>
              <a:srgbClr val="666666"/>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239">
                <a:defRPr/>
              </a:pPr>
              <a:endParaRPr lang="en-US" sz="500" b="1" kern="0" dirty="0">
                <a:solidFill>
                  <a:prstClr val="white"/>
                </a:solidFill>
                <a:latin typeface="Calibri"/>
              </a:endParaRPr>
            </a:p>
          </p:txBody>
        </p:sp>
        <p:sp>
          <p:nvSpPr>
            <p:cNvPr id="347" name="Rounded Rectangle 346"/>
            <p:cNvSpPr/>
            <p:nvPr/>
          </p:nvSpPr>
          <p:spPr>
            <a:xfrm>
              <a:off x="5522436" y="2983732"/>
              <a:ext cx="619426" cy="186339"/>
            </a:xfrm>
            <a:prstGeom prst="roundRect">
              <a:avLst/>
            </a:prstGeom>
            <a:solidFill>
              <a:srgbClr val="666666"/>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239">
                <a:defRPr/>
              </a:pPr>
              <a:endParaRPr lang="en-US" sz="500" b="1" kern="0" dirty="0">
                <a:solidFill>
                  <a:prstClr val="white"/>
                </a:solidFill>
                <a:latin typeface="Calibri"/>
              </a:endParaRPr>
            </a:p>
          </p:txBody>
        </p:sp>
        <p:sp>
          <p:nvSpPr>
            <p:cNvPr id="348" name="Rounded Rectangle 347"/>
            <p:cNvSpPr/>
            <p:nvPr/>
          </p:nvSpPr>
          <p:spPr>
            <a:xfrm>
              <a:off x="7199345" y="2778761"/>
              <a:ext cx="619426" cy="186339"/>
            </a:xfrm>
            <a:prstGeom prst="roundRect">
              <a:avLst/>
            </a:prstGeom>
            <a:solidFill>
              <a:srgbClr val="666666"/>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239">
                <a:defRPr/>
              </a:pPr>
              <a:endParaRPr lang="en-US" sz="500" b="1" kern="0" dirty="0">
                <a:solidFill>
                  <a:prstClr val="white"/>
                </a:solidFill>
                <a:latin typeface="Calibri"/>
              </a:endParaRPr>
            </a:p>
          </p:txBody>
        </p:sp>
        <p:sp>
          <p:nvSpPr>
            <p:cNvPr id="349" name="Rounded Rectangle 348"/>
            <p:cNvSpPr/>
            <p:nvPr/>
          </p:nvSpPr>
          <p:spPr>
            <a:xfrm>
              <a:off x="7199346" y="2997151"/>
              <a:ext cx="619426" cy="186339"/>
            </a:xfrm>
            <a:prstGeom prst="roundRect">
              <a:avLst/>
            </a:prstGeom>
            <a:solidFill>
              <a:srgbClr val="666666"/>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239">
                <a:defRPr/>
              </a:pPr>
              <a:endParaRPr lang="en-US" sz="500" b="1" kern="0" dirty="0">
                <a:solidFill>
                  <a:prstClr val="white"/>
                </a:solidFill>
                <a:latin typeface="Calibri"/>
              </a:endParaRPr>
            </a:p>
          </p:txBody>
        </p:sp>
        <p:sp>
          <p:nvSpPr>
            <p:cNvPr id="350" name="Rounded Rectangle 349"/>
            <p:cNvSpPr/>
            <p:nvPr/>
          </p:nvSpPr>
          <p:spPr>
            <a:xfrm>
              <a:off x="7964054" y="2997151"/>
              <a:ext cx="619426" cy="186339"/>
            </a:xfrm>
            <a:prstGeom prst="roundRect">
              <a:avLst/>
            </a:prstGeom>
            <a:solidFill>
              <a:srgbClr val="666666"/>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239">
                <a:defRPr/>
              </a:pPr>
              <a:endParaRPr lang="en-US" sz="500" b="1" kern="0" dirty="0">
                <a:solidFill>
                  <a:prstClr val="white"/>
                </a:solidFill>
                <a:latin typeface="Calibri"/>
              </a:endParaRPr>
            </a:p>
          </p:txBody>
        </p:sp>
        <p:sp>
          <p:nvSpPr>
            <p:cNvPr id="351" name="Rounded Rectangle 350"/>
            <p:cNvSpPr/>
            <p:nvPr/>
          </p:nvSpPr>
          <p:spPr>
            <a:xfrm>
              <a:off x="4708181" y="1900729"/>
              <a:ext cx="619426" cy="186339"/>
            </a:xfrm>
            <a:prstGeom prst="roundRect">
              <a:avLst/>
            </a:prstGeom>
            <a:solidFill>
              <a:srgbClr val="666666"/>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239">
                <a:defRPr/>
              </a:pPr>
              <a:endParaRPr lang="en-US" sz="500" b="1" kern="0" dirty="0">
                <a:solidFill>
                  <a:prstClr val="white"/>
                </a:solidFill>
                <a:latin typeface="Calibri"/>
              </a:endParaRPr>
            </a:p>
          </p:txBody>
        </p:sp>
        <p:sp>
          <p:nvSpPr>
            <p:cNvPr id="352" name="Rounded Rectangle 351"/>
            <p:cNvSpPr/>
            <p:nvPr/>
          </p:nvSpPr>
          <p:spPr>
            <a:xfrm>
              <a:off x="5676137" y="1900729"/>
              <a:ext cx="619426" cy="186339"/>
            </a:xfrm>
            <a:prstGeom prst="roundRect">
              <a:avLst/>
            </a:prstGeom>
            <a:solidFill>
              <a:srgbClr val="666666"/>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239">
                <a:defRPr/>
              </a:pPr>
              <a:endParaRPr lang="en-US" sz="500" b="1" kern="0" dirty="0">
                <a:solidFill>
                  <a:prstClr val="white"/>
                </a:solidFill>
                <a:latin typeface="Calibri"/>
              </a:endParaRPr>
            </a:p>
          </p:txBody>
        </p:sp>
        <p:sp>
          <p:nvSpPr>
            <p:cNvPr id="353" name="Rounded Rectangle 352"/>
            <p:cNvSpPr/>
            <p:nvPr/>
          </p:nvSpPr>
          <p:spPr>
            <a:xfrm>
              <a:off x="6532529" y="1897751"/>
              <a:ext cx="619426" cy="186339"/>
            </a:xfrm>
            <a:prstGeom prst="roundRect">
              <a:avLst/>
            </a:prstGeom>
            <a:solidFill>
              <a:srgbClr val="666666"/>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239">
                <a:defRPr/>
              </a:pPr>
              <a:endParaRPr lang="en-US" sz="500" b="1" kern="0" dirty="0">
                <a:solidFill>
                  <a:prstClr val="white"/>
                </a:solidFill>
                <a:latin typeface="Calibri"/>
              </a:endParaRPr>
            </a:p>
          </p:txBody>
        </p:sp>
        <p:sp>
          <p:nvSpPr>
            <p:cNvPr id="354" name="Rounded Rectangle 353"/>
            <p:cNvSpPr/>
            <p:nvPr/>
          </p:nvSpPr>
          <p:spPr>
            <a:xfrm>
              <a:off x="7461668" y="1900729"/>
              <a:ext cx="619426" cy="186339"/>
            </a:xfrm>
            <a:prstGeom prst="roundRect">
              <a:avLst/>
            </a:prstGeom>
            <a:solidFill>
              <a:srgbClr val="666666"/>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239">
                <a:defRPr/>
              </a:pPr>
              <a:endParaRPr lang="en-US" sz="500" b="1" kern="0" dirty="0">
                <a:solidFill>
                  <a:prstClr val="white"/>
                </a:solidFill>
                <a:latin typeface="Calibri"/>
              </a:endParaRPr>
            </a:p>
          </p:txBody>
        </p:sp>
        <p:cxnSp>
          <p:nvCxnSpPr>
            <p:cNvPr id="355" name="Straight Connector 354"/>
            <p:cNvCxnSpPr>
              <a:stCxn id="364" idx="0"/>
              <a:endCxn id="351" idx="2"/>
            </p:cNvCxnSpPr>
            <p:nvPr/>
          </p:nvCxnSpPr>
          <p:spPr>
            <a:xfrm flipV="1">
              <a:off x="4348740" y="2087067"/>
              <a:ext cx="669155" cy="683490"/>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56" name="Straight Connector 355"/>
            <p:cNvCxnSpPr>
              <a:stCxn id="345" idx="0"/>
              <a:endCxn id="351" idx="2"/>
            </p:cNvCxnSpPr>
            <p:nvPr/>
          </p:nvCxnSpPr>
          <p:spPr>
            <a:xfrm flipV="1">
              <a:off x="4348741" y="2087067"/>
              <a:ext cx="669154" cy="901880"/>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57" name="Straight Connector 356"/>
            <p:cNvCxnSpPr>
              <a:stCxn id="365" idx="0"/>
              <a:endCxn id="351" idx="2"/>
            </p:cNvCxnSpPr>
            <p:nvPr/>
          </p:nvCxnSpPr>
          <p:spPr>
            <a:xfrm flipH="1" flipV="1">
              <a:off x="5017895" y="2087067"/>
              <a:ext cx="47390" cy="678275"/>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cxnSp>
          <p:nvCxnSpPr>
            <p:cNvPr id="358" name="Straight Connector 357"/>
            <p:cNvCxnSpPr>
              <a:stCxn id="346" idx="0"/>
              <a:endCxn id="351" idx="2"/>
            </p:cNvCxnSpPr>
            <p:nvPr/>
          </p:nvCxnSpPr>
          <p:spPr>
            <a:xfrm flipH="1" flipV="1">
              <a:off x="5017895" y="2087067"/>
              <a:ext cx="47391" cy="896665"/>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59" name="Straight Connector 358"/>
            <p:cNvCxnSpPr>
              <a:stCxn id="366" idx="0"/>
              <a:endCxn id="351" idx="2"/>
            </p:cNvCxnSpPr>
            <p:nvPr/>
          </p:nvCxnSpPr>
          <p:spPr>
            <a:xfrm flipH="1" flipV="1">
              <a:off x="5017895" y="2087067"/>
              <a:ext cx="814254" cy="678275"/>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60" name="Straight Connector 359"/>
            <p:cNvCxnSpPr>
              <a:stCxn id="347" idx="0"/>
              <a:endCxn id="351" idx="2"/>
            </p:cNvCxnSpPr>
            <p:nvPr/>
          </p:nvCxnSpPr>
          <p:spPr>
            <a:xfrm flipH="1" flipV="1">
              <a:off x="5017895" y="2087067"/>
              <a:ext cx="814255" cy="896665"/>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61" name="Straight Connector 360"/>
            <p:cNvCxnSpPr>
              <a:endCxn id="351" idx="2"/>
            </p:cNvCxnSpPr>
            <p:nvPr/>
          </p:nvCxnSpPr>
          <p:spPr>
            <a:xfrm flipH="1" flipV="1">
              <a:off x="5017895" y="2087067"/>
              <a:ext cx="1713762" cy="684984"/>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62" name="Straight Connector 361"/>
            <p:cNvCxnSpPr>
              <a:stCxn id="348" idx="0"/>
              <a:endCxn id="351" idx="2"/>
            </p:cNvCxnSpPr>
            <p:nvPr/>
          </p:nvCxnSpPr>
          <p:spPr>
            <a:xfrm flipH="1" flipV="1">
              <a:off x="5017895" y="2087067"/>
              <a:ext cx="2491164" cy="691694"/>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63" name="Straight Connector 362"/>
            <p:cNvCxnSpPr>
              <a:stCxn id="374" idx="0"/>
              <a:endCxn id="351" idx="2"/>
            </p:cNvCxnSpPr>
            <p:nvPr/>
          </p:nvCxnSpPr>
          <p:spPr>
            <a:xfrm flipH="1" flipV="1">
              <a:off x="5017895" y="2087067"/>
              <a:ext cx="3255872" cy="691694"/>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sp>
          <p:nvSpPr>
            <p:cNvPr id="364" name="Rounded Rectangle 363"/>
            <p:cNvSpPr/>
            <p:nvPr/>
          </p:nvSpPr>
          <p:spPr>
            <a:xfrm>
              <a:off x="4039027" y="2770557"/>
              <a:ext cx="619426" cy="186339"/>
            </a:xfrm>
            <a:prstGeom prst="roundRect">
              <a:avLst/>
            </a:prstGeom>
            <a:solidFill>
              <a:srgbClr val="666666"/>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239">
                <a:defRPr/>
              </a:pPr>
              <a:endParaRPr lang="en-US" sz="500" b="1" kern="0" dirty="0">
                <a:solidFill>
                  <a:prstClr val="white"/>
                </a:solidFill>
                <a:latin typeface="Calibri"/>
              </a:endParaRPr>
            </a:p>
          </p:txBody>
        </p:sp>
        <p:sp>
          <p:nvSpPr>
            <p:cNvPr id="365" name="Rounded Rectangle 364"/>
            <p:cNvSpPr/>
            <p:nvPr/>
          </p:nvSpPr>
          <p:spPr>
            <a:xfrm>
              <a:off x="4755571" y="2765342"/>
              <a:ext cx="619426" cy="186339"/>
            </a:xfrm>
            <a:prstGeom prst="roundRect">
              <a:avLst/>
            </a:prstGeom>
            <a:solidFill>
              <a:srgbClr val="666666"/>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239">
                <a:defRPr/>
              </a:pPr>
              <a:endParaRPr lang="en-US" sz="500" b="1" kern="0" dirty="0">
                <a:solidFill>
                  <a:prstClr val="white"/>
                </a:solidFill>
                <a:latin typeface="Calibri"/>
              </a:endParaRPr>
            </a:p>
          </p:txBody>
        </p:sp>
        <p:sp>
          <p:nvSpPr>
            <p:cNvPr id="366" name="Rounded Rectangle 365"/>
            <p:cNvSpPr/>
            <p:nvPr/>
          </p:nvSpPr>
          <p:spPr>
            <a:xfrm>
              <a:off x="5522435" y="2765342"/>
              <a:ext cx="619426" cy="186339"/>
            </a:xfrm>
            <a:prstGeom prst="roundRect">
              <a:avLst/>
            </a:prstGeom>
            <a:solidFill>
              <a:srgbClr val="666666"/>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239">
                <a:defRPr/>
              </a:pPr>
              <a:endParaRPr lang="en-US" sz="500" b="1" kern="0" dirty="0">
                <a:solidFill>
                  <a:prstClr val="white"/>
                </a:solidFill>
                <a:latin typeface="Calibri"/>
              </a:endParaRPr>
            </a:p>
          </p:txBody>
        </p:sp>
        <p:cxnSp>
          <p:nvCxnSpPr>
            <p:cNvPr id="367" name="Straight Connector 366"/>
            <p:cNvCxnSpPr>
              <a:stCxn id="364" idx="0"/>
              <a:endCxn id="352" idx="2"/>
            </p:cNvCxnSpPr>
            <p:nvPr/>
          </p:nvCxnSpPr>
          <p:spPr>
            <a:xfrm flipV="1">
              <a:off x="4348740" y="2087067"/>
              <a:ext cx="1637110" cy="683490"/>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68" name="Straight Connector 367"/>
            <p:cNvCxnSpPr>
              <a:stCxn id="374" idx="2"/>
              <a:endCxn id="352" idx="2"/>
            </p:cNvCxnSpPr>
            <p:nvPr/>
          </p:nvCxnSpPr>
          <p:spPr>
            <a:xfrm flipH="1" flipV="1">
              <a:off x="5985850" y="2087067"/>
              <a:ext cx="2287917" cy="878033"/>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69" name="Straight Connector 368"/>
            <p:cNvCxnSpPr>
              <a:stCxn id="365" idx="0"/>
              <a:endCxn id="352" idx="2"/>
            </p:cNvCxnSpPr>
            <p:nvPr/>
          </p:nvCxnSpPr>
          <p:spPr>
            <a:xfrm flipV="1">
              <a:off x="5065285" y="2087067"/>
              <a:ext cx="920566" cy="678275"/>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70" name="Straight Connector 369"/>
            <p:cNvCxnSpPr>
              <a:stCxn id="366" idx="0"/>
              <a:endCxn id="352" idx="2"/>
            </p:cNvCxnSpPr>
            <p:nvPr/>
          </p:nvCxnSpPr>
          <p:spPr>
            <a:xfrm flipV="1">
              <a:off x="5832149" y="2087067"/>
              <a:ext cx="153702" cy="678275"/>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71" name="Straight Connector 370"/>
            <p:cNvCxnSpPr>
              <a:endCxn id="352" idx="2"/>
            </p:cNvCxnSpPr>
            <p:nvPr/>
          </p:nvCxnSpPr>
          <p:spPr>
            <a:xfrm flipH="1" flipV="1">
              <a:off x="5985850" y="2087067"/>
              <a:ext cx="745806" cy="684984"/>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72" name="Straight Connector 371"/>
            <p:cNvCxnSpPr>
              <a:stCxn id="348" idx="0"/>
              <a:endCxn id="352" idx="2"/>
            </p:cNvCxnSpPr>
            <p:nvPr/>
          </p:nvCxnSpPr>
          <p:spPr>
            <a:xfrm flipH="1" flipV="1">
              <a:off x="5985850" y="2087067"/>
              <a:ext cx="1523209" cy="691694"/>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73" name="Straight Connector 372"/>
            <p:cNvCxnSpPr>
              <a:stCxn id="374" idx="0"/>
              <a:endCxn id="352" idx="2"/>
            </p:cNvCxnSpPr>
            <p:nvPr/>
          </p:nvCxnSpPr>
          <p:spPr>
            <a:xfrm flipH="1" flipV="1">
              <a:off x="5985850" y="2087067"/>
              <a:ext cx="2287917" cy="691694"/>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sp>
          <p:nvSpPr>
            <p:cNvPr id="374" name="Rounded Rectangle 373"/>
            <p:cNvSpPr/>
            <p:nvPr/>
          </p:nvSpPr>
          <p:spPr>
            <a:xfrm>
              <a:off x="7964053" y="2778761"/>
              <a:ext cx="619426" cy="186339"/>
            </a:xfrm>
            <a:prstGeom prst="roundRect">
              <a:avLst/>
            </a:prstGeom>
            <a:solidFill>
              <a:srgbClr val="666666"/>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239">
                <a:defRPr/>
              </a:pPr>
              <a:endParaRPr lang="en-US" sz="500" b="1" kern="0" dirty="0">
                <a:solidFill>
                  <a:prstClr val="white"/>
                </a:solidFill>
                <a:latin typeface="Calibri"/>
              </a:endParaRPr>
            </a:p>
          </p:txBody>
        </p:sp>
        <p:cxnSp>
          <p:nvCxnSpPr>
            <p:cNvPr id="375" name="Straight Connector 374"/>
            <p:cNvCxnSpPr>
              <a:stCxn id="364" idx="0"/>
              <a:endCxn id="353" idx="2"/>
            </p:cNvCxnSpPr>
            <p:nvPr/>
          </p:nvCxnSpPr>
          <p:spPr>
            <a:xfrm flipV="1">
              <a:off x="4348740" y="2084090"/>
              <a:ext cx="2493502" cy="686468"/>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76" name="Straight Connector 375"/>
            <p:cNvCxnSpPr>
              <a:stCxn id="364" idx="0"/>
              <a:endCxn id="354" idx="2"/>
            </p:cNvCxnSpPr>
            <p:nvPr/>
          </p:nvCxnSpPr>
          <p:spPr>
            <a:xfrm flipV="1">
              <a:off x="4348740" y="2087067"/>
              <a:ext cx="3422641" cy="683490"/>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77" name="Straight Connector 376"/>
            <p:cNvCxnSpPr>
              <a:stCxn id="365" idx="0"/>
              <a:endCxn id="353" idx="2"/>
            </p:cNvCxnSpPr>
            <p:nvPr/>
          </p:nvCxnSpPr>
          <p:spPr>
            <a:xfrm flipV="1">
              <a:off x="5065285" y="2084090"/>
              <a:ext cx="1776957" cy="681253"/>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78" name="Straight Connector 377"/>
            <p:cNvCxnSpPr>
              <a:stCxn id="365" idx="0"/>
              <a:endCxn id="354" idx="2"/>
            </p:cNvCxnSpPr>
            <p:nvPr/>
          </p:nvCxnSpPr>
          <p:spPr>
            <a:xfrm flipV="1">
              <a:off x="5065285" y="2087067"/>
              <a:ext cx="2706096" cy="678275"/>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79" name="Straight Connector 378"/>
            <p:cNvCxnSpPr>
              <a:stCxn id="366" idx="0"/>
              <a:endCxn id="353" idx="2"/>
            </p:cNvCxnSpPr>
            <p:nvPr/>
          </p:nvCxnSpPr>
          <p:spPr>
            <a:xfrm flipV="1">
              <a:off x="5832149" y="2084090"/>
              <a:ext cx="1010093" cy="681253"/>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80" name="Straight Connector 379"/>
            <p:cNvCxnSpPr>
              <a:stCxn id="366" idx="0"/>
              <a:endCxn id="354" idx="2"/>
            </p:cNvCxnSpPr>
            <p:nvPr/>
          </p:nvCxnSpPr>
          <p:spPr>
            <a:xfrm flipV="1">
              <a:off x="5832149" y="2087067"/>
              <a:ext cx="1939232" cy="678275"/>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81" name="Straight Connector 380"/>
            <p:cNvCxnSpPr>
              <a:endCxn id="353" idx="2"/>
            </p:cNvCxnSpPr>
            <p:nvPr/>
          </p:nvCxnSpPr>
          <p:spPr>
            <a:xfrm flipV="1">
              <a:off x="6731656" y="2084090"/>
              <a:ext cx="110586" cy="687962"/>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82" name="Straight Connector 381"/>
            <p:cNvCxnSpPr>
              <a:endCxn id="354" idx="2"/>
            </p:cNvCxnSpPr>
            <p:nvPr/>
          </p:nvCxnSpPr>
          <p:spPr>
            <a:xfrm flipV="1">
              <a:off x="6731656" y="2087067"/>
              <a:ext cx="1039725" cy="684984"/>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83" name="Straight Connector 382"/>
            <p:cNvCxnSpPr>
              <a:stCxn id="348" idx="0"/>
              <a:endCxn id="353" idx="2"/>
            </p:cNvCxnSpPr>
            <p:nvPr/>
          </p:nvCxnSpPr>
          <p:spPr>
            <a:xfrm flipH="1" flipV="1">
              <a:off x="6842242" y="2084090"/>
              <a:ext cx="666817" cy="694672"/>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84" name="Straight Connector 383"/>
            <p:cNvCxnSpPr>
              <a:stCxn id="374" idx="0"/>
              <a:endCxn id="353" idx="2"/>
            </p:cNvCxnSpPr>
            <p:nvPr/>
          </p:nvCxnSpPr>
          <p:spPr>
            <a:xfrm flipH="1" flipV="1">
              <a:off x="6842242" y="2084090"/>
              <a:ext cx="1431525" cy="694672"/>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85" name="Straight Connector 384"/>
            <p:cNvCxnSpPr>
              <a:stCxn id="354" idx="2"/>
              <a:endCxn id="348" idx="0"/>
            </p:cNvCxnSpPr>
            <p:nvPr/>
          </p:nvCxnSpPr>
          <p:spPr>
            <a:xfrm flipH="1">
              <a:off x="7509059" y="2087067"/>
              <a:ext cx="262322" cy="691694"/>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cxnSp>
          <p:nvCxnSpPr>
            <p:cNvPr id="386" name="Straight Connector 385"/>
            <p:cNvCxnSpPr>
              <a:stCxn id="354" idx="2"/>
              <a:endCxn id="374" idx="0"/>
            </p:cNvCxnSpPr>
            <p:nvPr/>
          </p:nvCxnSpPr>
          <p:spPr>
            <a:xfrm>
              <a:off x="7771381" y="2087067"/>
              <a:ext cx="502386" cy="691694"/>
            </a:xfrm>
            <a:prstGeom prst="line">
              <a:avLst/>
            </a:prstGeom>
            <a:noFill/>
            <a:ln w="25400" cap="flat" cmpd="sng" algn="ctr">
              <a:solidFill>
                <a:sysClr val="window" lastClr="FFFFFF">
                  <a:lumMod val="75000"/>
                </a:sysClr>
              </a:solidFill>
              <a:prstDash val="solid"/>
            </a:ln>
            <a:effectLst>
              <a:outerShdw blurRad="40000" dist="20000" dir="5400000" rotWithShape="0">
                <a:srgbClr val="000000">
                  <a:alpha val="38000"/>
                </a:srgbClr>
              </a:outerShdw>
            </a:effectLst>
          </p:spPr>
        </p:cxnSp>
        <p:sp>
          <p:nvSpPr>
            <p:cNvPr id="387" name="Rounded Rectangle 386"/>
            <p:cNvSpPr/>
            <p:nvPr/>
          </p:nvSpPr>
          <p:spPr>
            <a:xfrm>
              <a:off x="3869112" y="1820222"/>
              <a:ext cx="5073549" cy="1460905"/>
            </a:xfrm>
            <a:prstGeom prst="roundRect">
              <a:avLst/>
            </a:prstGeom>
            <a:noFill/>
            <a:ln w="12700" cap="flat" cmpd="sng" algn="ctr">
              <a:solidFill>
                <a:srgbClr val="AD0004"/>
              </a:solidFill>
              <a:prstDash val="sysDash"/>
            </a:ln>
            <a:effectLst>
              <a:outerShdw blurRad="40000" dist="23000" dir="5400000" rotWithShape="0">
                <a:srgbClr val="000000">
                  <a:alpha val="35000"/>
                </a:srgbClr>
              </a:outerShdw>
            </a:effectLst>
          </p:spPr>
          <p:txBody>
            <a:bodyPr rtlCol="0" anchor="ctr"/>
            <a:lstStyle/>
            <a:p>
              <a:pPr algn="ctr" defTabSz="914239">
                <a:defRPr/>
              </a:pPr>
              <a:endParaRPr lang="en-US" kern="0" dirty="0">
                <a:solidFill>
                  <a:prstClr val="white"/>
                </a:solidFill>
                <a:latin typeface="Calibri"/>
              </a:endParaRPr>
            </a:p>
          </p:txBody>
        </p:sp>
        <p:sp>
          <p:nvSpPr>
            <p:cNvPr id="388" name="Rounded Rectangle 387"/>
            <p:cNvSpPr/>
            <p:nvPr/>
          </p:nvSpPr>
          <p:spPr>
            <a:xfrm>
              <a:off x="6421945" y="3000982"/>
              <a:ext cx="619426" cy="186339"/>
            </a:xfrm>
            <a:prstGeom prst="roundRect">
              <a:avLst/>
            </a:prstGeom>
            <a:solidFill>
              <a:srgbClr val="666666"/>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239">
                <a:defRPr/>
              </a:pPr>
              <a:endParaRPr lang="en-US" sz="500" b="1" kern="0" dirty="0">
                <a:solidFill>
                  <a:prstClr val="white"/>
                </a:solidFill>
                <a:latin typeface="Calibri"/>
              </a:endParaRPr>
            </a:p>
          </p:txBody>
        </p:sp>
        <p:sp>
          <p:nvSpPr>
            <p:cNvPr id="389" name="Rounded Rectangle 388"/>
            <p:cNvSpPr/>
            <p:nvPr/>
          </p:nvSpPr>
          <p:spPr>
            <a:xfrm>
              <a:off x="6421944" y="2782592"/>
              <a:ext cx="619426" cy="186339"/>
            </a:xfrm>
            <a:prstGeom prst="roundRect">
              <a:avLst/>
            </a:prstGeom>
            <a:solidFill>
              <a:srgbClr val="666666"/>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239">
                <a:defRPr/>
              </a:pPr>
              <a:endParaRPr lang="en-US" sz="500" b="1" kern="0" dirty="0">
                <a:solidFill>
                  <a:prstClr val="white"/>
                </a:solidFill>
                <a:latin typeface="Calibri"/>
              </a:endParaRPr>
            </a:p>
          </p:txBody>
        </p:sp>
        <p:sp>
          <p:nvSpPr>
            <p:cNvPr id="390" name="TextBox 389"/>
            <p:cNvSpPr txBox="1"/>
            <p:nvPr/>
          </p:nvSpPr>
          <p:spPr>
            <a:xfrm>
              <a:off x="5774799" y="2297568"/>
              <a:ext cx="1528276" cy="415498"/>
            </a:xfrm>
            <a:prstGeom prst="rect">
              <a:avLst/>
            </a:prstGeom>
            <a:noFill/>
          </p:spPr>
          <p:txBody>
            <a:bodyPr wrap="none" rtlCol="0">
              <a:spAutoFit/>
            </a:bodyPr>
            <a:lstStyle/>
            <a:p>
              <a:pPr defTabSz="914239">
                <a:defRPr/>
              </a:pPr>
              <a:r>
                <a:rPr lang="en-US" b="1" kern="0" dirty="0" smtClean="0">
                  <a:solidFill>
                    <a:srgbClr val="AD0004"/>
                  </a:solidFill>
                  <a:latin typeface="Calibri"/>
                </a:rPr>
                <a:t>SDN Fabric</a:t>
              </a:r>
            </a:p>
          </p:txBody>
        </p:sp>
      </p:grpSp>
      <p:pic>
        <p:nvPicPr>
          <p:cNvPr id="316" name="Picture 315" descr="rack_42U.gif"/>
          <p:cNvPicPr>
            <a:picLocks noChangeAspect="1"/>
          </p:cNvPicPr>
          <p:nvPr/>
        </p:nvPicPr>
        <p:blipFill>
          <a:blip r:embed="rId3">
            <a:duotone>
              <a:srgbClr val="666666">
                <a:shade val="45000"/>
                <a:satMod val="135000"/>
              </a:srgbClr>
              <a:prstClr val="white"/>
            </a:duotone>
            <a:extLst>
              <a:ext uri="{28A0092B-C50C-407E-A947-70E740481C1C}">
                <a14:useLocalDpi xmlns:a14="http://schemas.microsoft.com/office/drawing/2010/main"/>
              </a:ext>
            </a:extLst>
          </a:blip>
          <a:stretch>
            <a:fillRect/>
          </a:stretch>
        </p:blipFill>
        <p:spPr>
          <a:xfrm>
            <a:off x="7456841" y="2852721"/>
            <a:ext cx="495542" cy="1091080"/>
          </a:xfrm>
          <a:prstGeom prst="rect">
            <a:avLst/>
          </a:prstGeom>
        </p:spPr>
      </p:pic>
      <p:pic>
        <p:nvPicPr>
          <p:cNvPr id="317" name="Picture 316" descr="rack_42U.gif"/>
          <p:cNvPicPr>
            <a:picLocks noChangeAspect="1"/>
          </p:cNvPicPr>
          <p:nvPr/>
        </p:nvPicPr>
        <p:blipFill>
          <a:blip r:embed="rId3">
            <a:duotone>
              <a:srgbClr val="666666">
                <a:shade val="45000"/>
                <a:satMod val="135000"/>
              </a:srgbClr>
              <a:prstClr val="white"/>
            </a:duotone>
            <a:extLst>
              <a:ext uri="{28A0092B-C50C-407E-A947-70E740481C1C}">
                <a14:useLocalDpi xmlns:a14="http://schemas.microsoft.com/office/drawing/2010/main"/>
              </a:ext>
            </a:extLst>
          </a:blip>
          <a:stretch>
            <a:fillRect/>
          </a:stretch>
        </p:blipFill>
        <p:spPr>
          <a:xfrm>
            <a:off x="6834918" y="2852721"/>
            <a:ext cx="495542" cy="1091080"/>
          </a:xfrm>
          <a:prstGeom prst="rect">
            <a:avLst/>
          </a:prstGeom>
        </p:spPr>
      </p:pic>
      <p:pic>
        <p:nvPicPr>
          <p:cNvPr id="318" name="Picture 317" descr="rack_42U.gif"/>
          <p:cNvPicPr>
            <a:picLocks noChangeAspect="1"/>
          </p:cNvPicPr>
          <p:nvPr/>
        </p:nvPicPr>
        <p:blipFill>
          <a:blip r:embed="rId3">
            <a:duotone>
              <a:srgbClr val="666666">
                <a:shade val="45000"/>
                <a:satMod val="135000"/>
              </a:srgbClr>
              <a:prstClr val="white"/>
            </a:duotone>
            <a:extLst>
              <a:ext uri="{28A0092B-C50C-407E-A947-70E740481C1C}">
                <a14:useLocalDpi xmlns:a14="http://schemas.microsoft.com/office/drawing/2010/main"/>
              </a:ext>
            </a:extLst>
          </a:blip>
          <a:stretch>
            <a:fillRect/>
          </a:stretch>
        </p:blipFill>
        <p:spPr>
          <a:xfrm>
            <a:off x="6167434" y="2852721"/>
            <a:ext cx="495542" cy="1091080"/>
          </a:xfrm>
          <a:prstGeom prst="rect">
            <a:avLst/>
          </a:prstGeom>
        </p:spPr>
      </p:pic>
      <p:pic>
        <p:nvPicPr>
          <p:cNvPr id="319" name="Picture 318" descr="rack_42U.gif"/>
          <p:cNvPicPr>
            <a:picLocks noChangeAspect="1"/>
          </p:cNvPicPr>
          <p:nvPr/>
        </p:nvPicPr>
        <p:blipFill>
          <a:blip r:embed="rId3">
            <a:duotone>
              <a:srgbClr val="666666">
                <a:shade val="45000"/>
                <a:satMod val="135000"/>
              </a:srgbClr>
              <a:prstClr val="white"/>
            </a:duotone>
            <a:extLst>
              <a:ext uri="{28A0092B-C50C-407E-A947-70E740481C1C}">
                <a14:useLocalDpi xmlns:a14="http://schemas.microsoft.com/office/drawing/2010/main"/>
              </a:ext>
            </a:extLst>
          </a:blip>
          <a:stretch>
            <a:fillRect/>
          </a:stretch>
        </p:blipFill>
        <p:spPr>
          <a:xfrm>
            <a:off x="5501818" y="2852721"/>
            <a:ext cx="495542" cy="1091080"/>
          </a:xfrm>
          <a:prstGeom prst="rect">
            <a:avLst/>
          </a:prstGeom>
        </p:spPr>
      </p:pic>
      <p:sp>
        <p:nvSpPr>
          <p:cNvPr id="320" name="Rounded Rectangle 319"/>
          <p:cNvSpPr/>
          <p:nvPr/>
        </p:nvSpPr>
        <p:spPr>
          <a:xfrm>
            <a:off x="4786684" y="2852720"/>
            <a:ext cx="4058845" cy="1298582"/>
          </a:xfrm>
          <a:prstGeom prst="roundRect">
            <a:avLst/>
          </a:prstGeom>
          <a:noFill/>
          <a:ln w="12700" cap="flat" cmpd="sng" algn="ctr">
            <a:solidFill>
              <a:srgbClr val="AD0004"/>
            </a:solidFill>
            <a:prstDash val="sysDot"/>
          </a:ln>
          <a:effectLst>
            <a:outerShdw blurRad="40000" dist="23000" dir="5400000" rotWithShape="0">
              <a:srgbClr val="000000">
                <a:alpha val="35000"/>
              </a:srgbClr>
            </a:outerShdw>
          </a:effectLst>
        </p:spPr>
        <p:txBody>
          <a:bodyPr rtlCol="0" anchor="ctr"/>
          <a:lstStyle/>
          <a:p>
            <a:pPr algn="ctr" defTabSz="914239">
              <a:defRPr/>
            </a:pPr>
            <a:endParaRPr lang="en-US" kern="0" dirty="0" smtClean="0">
              <a:solidFill>
                <a:prstClr val="white"/>
              </a:solidFill>
              <a:latin typeface="Calibri"/>
            </a:endParaRPr>
          </a:p>
        </p:txBody>
      </p:sp>
      <p:sp>
        <p:nvSpPr>
          <p:cNvPr id="321" name="TextBox 320"/>
          <p:cNvSpPr txBox="1"/>
          <p:nvPr/>
        </p:nvSpPr>
        <p:spPr>
          <a:xfrm>
            <a:off x="5088427" y="3867229"/>
            <a:ext cx="3519150" cy="307777"/>
          </a:xfrm>
          <a:prstGeom prst="rect">
            <a:avLst/>
          </a:prstGeom>
          <a:noFill/>
        </p:spPr>
        <p:txBody>
          <a:bodyPr wrap="none" rtlCol="0">
            <a:spAutoFit/>
          </a:bodyPr>
          <a:lstStyle/>
          <a:p>
            <a:pPr defTabSz="914239">
              <a:defRPr/>
            </a:pPr>
            <a:r>
              <a:rPr lang="en-US" sz="1400" kern="0" dirty="0" smtClean="0">
                <a:solidFill>
                  <a:srgbClr val="AD0004"/>
                </a:solidFill>
                <a:latin typeface="Calibri"/>
              </a:rPr>
              <a:t>Commodity servers, switches</a:t>
            </a:r>
            <a:r>
              <a:rPr lang="en-US" sz="1400" dirty="0">
                <a:solidFill>
                  <a:srgbClr val="AD0004"/>
                </a:solidFill>
                <a:latin typeface="Calibri"/>
              </a:rPr>
              <a:t>,</a:t>
            </a:r>
            <a:r>
              <a:rPr lang="en-US" sz="1400" kern="0" dirty="0" smtClean="0">
                <a:solidFill>
                  <a:srgbClr val="AD0004"/>
                </a:solidFill>
                <a:latin typeface="Calibri"/>
              </a:rPr>
              <a:t> network access</a:t>
            </a:r>
          </a:p>
        </p:txBody>
      </p:sp>
      <p:grpSp>
        <p:nvGrpSpPr>
          <p:cNvPr id="322" name="Group 321"/>
          <p:cNvGrpSpPr/>
          <p:nvPr/>
        </p:nvGrpSpPr>
        <p:grpSpPr>
          <a:xfrm>
            <a:off x="4797693" y="2937533"/>
            <a:ext cx="536963" cy="1006270"/>
            <a:chOff x="1296950" y="4059584"/>
            <a:chExt cx="671203" cy="1132053"/>
          </a:xfrm>
        </p:grpSpPr>
        <p:sp>
          <p:nvSpPr>
            <p:cNvPr id="333" name="Rectangle 332"/>
            <p:cNvSpPr/>
            <p:nvPr/>
          </p:nvSpPr>
          <p:spPr>
            <a:xfrm>
              <a:off x="1478501" y="4059584"/>
              <a:ext cx="489652" cy="1132053"/>
            </a:xfrm>
            <a:prstGeom prst="rect">
              <a:avLst/>
            </a:prstGeom>
            <a:solidFill>
              <a:srgbClr val="CCCCCC">
                <a:lumMod val="75000"/>
              </a:srgbClr>
            </a:solidFill>
            <a:ln w="25400" cap="flat" cmpd="sng" algn="ctr">
              <a:solidFill>
                <a:sysClr val="windowText" lastClr="000000"/>
              </a:solidFill>
              <a:prstDash val="solid"/>
            </a:ln>
            <a:effectLst/>
          </p:spPr>
          <p:txBody>
            <a:bodyPr lIns="91375" tIns="45688" rIns="91375" bIns="45688" rtlCol="0" anchor="ctr"/>
            <a:lstStyle/>
            <a:p>
              <a:pPr defTabSz="914239">
                <a:defRPr/>
              </a:pPr>
              <a:endParaRPr lang="en-US" sz="700" kern="0" dirty="0" smtClean="0">
                <a:solidFill>
                  <a:prstClr val="white"/>
                </a:solidFill>
                <a:latin typeface="Calibri"/>
              </a:endParaRPr>
            </a:p>
          </p:txBody>
        </p:sp>
        <p:grpSp>
          <p:nvGrpSpPr>
            <p:cNvPr id="334" name="Group 333"/>
            <p:cNvGrpSpPr/>
            <p:nvPr/>
          </p:nvGrpSpPr>
          <p:grpSpPr>
            <a:xfrm>
              <a:off x="1296950" y="4220798"/>
              <a:ext cx="177832" cy="757664"/>
              <a:chOff x="1069704" y="3423569"/>
              <a:chExt cx="177832" cy="681898"/>
            </a:xfrm>
          </p:grpSpPr>
          <p:cxnSp>
            <p:nvCxnSpPr>
              <p:cNvPr id="335" name="Straight Connector 334"/>
              <p:cNvCxnSpPr/>
              <p:nvPr/>
            </p:nvCxnSpPr>
            <p:spPr>
              <a:xfrm rot="5400000">
                <a:off x="1158938" y="3565371"/>
                <a:ext cx="5008" cy="172188"/>
              </a:xfrm>
              <a:prstGeom prst="line">
                <a:avLst/>
              </a:prstGeom>
              <a:noFill/>
              <a:ln w="38100" cap="flat" cmpd="sng" algn="ctr">
                <a:solidFill>
                  <a:sysClr val="windowText" lastClr="000000"/>
                </a:solidFill>
                <a:prstDash val="solid"/>
              </a:ln>
              <a:effectLst/>
            </p:spPr>
          </p:cxnSp>
          <p:cxnSp>
            <p:nvCxnSpPr>
              <p:cNvPr id="336" name="Straight Connector 335"/>
              <p:cNvCxnSpPr/>
              <p:nvPr/>
            </p:nvCxnSpPr>
            <p:spPr>
              <a:xfrm rot="5400000">
                <a:off x="1158938" y="3641317"/>
                <a:ext cx="5008" cy="172188"/>
              </a:xfrm>
              <a:prstGeom prst="line">
                <a:avLst/>
              </a:prstGeom>
              <a:noFill/>
              <a:ln w="38100" cap="flat" cmpd="sng" algn="ctr">
                <a:solidFill>
                  <a:sysClr val="windowText" lastClr="000000"/>
                </a:solidFill>
                <a:prstDash val="solid"/>
              </a:ln>
              <a:effectLst/>
            </p:spPr>
          </p:cxnSp>
          <p:cxnSp>
            <p:nvCxnSpPr>
              <p:cNvPr id="337" name="Straight Connector 336"/>
              <p:cNvCxnSpPr/>
              <p:nvPr/>
            </p:nvCxnSpPr>
            <p:spPr>
              <a:xfrm rot="5400000">
                <a:off x="1157198" y="3718930"/>
                <a:ext cx="5008" cy="172188"/>
              </a:xfrm>
              <a:prstGeom prst="line">
                <a:avLst/>
              </a:prstGeom>
              <a:noFill/>
              <a:ln w="38100" cap="flat" cmpd="sng" algn="ctr">
                <a:solidFill>
                  <a:sysClr val="windowText" lastClr="000000"/>
                </a:solidFill>
                <a:prstDash val="solid"/>
              </a:ln>
              <a:effectLst/>
            </p:spPr>
          </p:cxnSp>
          <p:cxnSp>
            <p:nvCxnSpPr>
              <p:cNvPr id="338" name="Straight Connector 337"/>
              <p:cNvCxnSpPr/>
              <p:nvPr/>
            </p:nvCxnSpPr>
            <p:spPr>
              <a:xfrm rot="5400000">
                <a:off x="1158938" y="3793206"/>
                <a:ext cx="5008" cy="172188"/>
              </a:xfrm>
              <a:prstGeom prst="line">
                <a:avLst/>
              </a:prstGeom>
              <a:noFill/>
              <a:ln w="38100" cap="flat" cmpd="sng" algn="ctr">
                <a:solidFill>
                  <a:sysClr val="windowText" lastClr="000000"/>
                </a:solidFill>
                <a:prstDash val="solid"/>
              </a:ln>
              <a:effectLst/>
            </p:spPr>
          </p:cxnSp>
          <p:cxnSp>
            <p:nvCxnSpPr>
              <p:cNvPr id="339" name="Straight Connector 338"/>
              <p:cNvCxnSpPr/>
              <p:nvPr/>
            </p:nvCxnSpPr>
            <p:spPr>
              <a:xfrm rot="5400000">
                <a:off x="1158068" y="3861640"/>
                <a:ext cx="5008" cy="172188"/>
              </a:xfrm>
              <a:prstGeom prst="line">
                <a:avLst/>
              </a:prstGeom>
              <a:noFill/>
              <a:ln w="38100" cap="flat" cmpd="sng" algn="ctr">
                <a:solidFill>
                  <a:srgbClr val="FF0000"/>
                </a:solidFill>
                <a:prstDash val="solid"/>
              </a:ln>
              <a:effectLst/>
            </p:spPr>
          </p:cxnSp>
          <p:cxnSp>
            <p:nvCxnSpPr>
              <p:cNvPr id="340" name="Straight Connector 339"/>
              <p:cNvCxnSpPr/>
              <p:nvPr/>
            </p:nvCxnSpPr>
            <p:spPr>
              <a:xfrm rot="5400000">
                <a:off x="1157198" y="3936751"/>
                <a:ext cx="5008" cy="172188"/>
              </a:xfrm>
              <a:prstGeom prst="line">
                <a:avLst/>
              </a:prstGeom>
              <a:noFill/>
              <a:ln w="38100" cap="flat" cmpd="sng" algn="ctr">
                <a:solidFill>
                  <a:srgbClr val="0E47B1"/>
                </a:solidFill>
                <a:prstDash val="solid"/>
              </a:ln>
              <a:effectLst/>
            </p:spPr>
          </p:cxnSp>
          <p:cxnSp>
            <p:nvCxnSpPr>
              <p:cNvPr id="341" name="Straight Connector 340"/>
              <p:cNvCxnSpPr/>
              <p:nvPr/>
            </p:nvCxnSpPr>
            <p:spPr>
              <a:xfrm rot="5400000">
                <a:off x="1158068" y="4016869"/>
                <a:ext cx="5008" cy="172188"/>
              </a:xfrm>
              <a:prstGeom prst="line">
                <a:avLst/>
              </a:prstGeom>
              <a:noFill/>
              <a:ln w="38100" cap="flat" cmpd="sng" algn="ctr">
                <a:solidFill>
                  <a:srgbClr val="AD0004"/>
                </a:solidFill>
                <a:prstDash val="solid"/>
              </a:ln>
              <a:effectLst/>
            </p:spPr>
          </p:cxnSp>
          <p:cxnSp>
            <p:nvCxnSpPr>
              <p:cNvPr id="342" name="Straight Connector 341"/>
              <p:cNvCxnSpPr/>
              <p:nvPr/>
            </p:nvCxnSpPr>
            <p:spPr>
              <a:xfrm rot="5400000">
                <a:off x="1154164" y="3339979"/>
                <a:ext cx="5008" cy="172188"/>
              </a:xfrm>
              <a:prstGeom prst="line">
                <a:avLst/>
              </a:prstGeom>
              <a:noFill/>
              <a:ln w="38100" cap="flat" cmpd="sng" algn="ctr">
                <a:solidFill>
                  <a:srgbClr val="FF0000"/>
                </a:solidFill>
                <a:prstDash val="solid"/>
              </a:ln>
              <a:effectLst/>
            </p:spPr>
          </p:cxnSp>
          <p:cxnSp>
            <p:nvCxnSpPr>
              <p:cNvPr id="343" name="Straight Connector 342"/>
              <p:cNvCxnSpPr/>
              <p:nvPr/>
            </p:nvCxnSpPr>
            <p:spPr>
              <a:xfrm rot="5400000">
                <a:off x="1153294" y="3415090"/>
                <a:ext cx="5008" cy="172188"/>
              </a:xfrm>
              <a:prstGeom prst="line">
                <a:avLst/>
              </a:prstGeom>
              <a:noFill/>
              <a:ln w="38100" cap="flat" cmpd="sng" algn="ctr">
                <a:solidFill>
                  <a:srgbClr val="0E47B1"/>
                </a:solidFill>
                <a:prstDash val="solid"/>
              </a:ln>
              <a:effectLst/>
            </p:spPr>
          </p:cxnSp>
          <p:cxnSp>
            <p:nvCxnSpPr>
              <p:cNvPr id="344" name="Straight Connector 343"/>
              <p:cNvCxnSpPr/>
              <p:nvPr/>
            </p:nvCxnSpPr>
            <p:spPr>
              <a:xfrm rot="5400000">
                <a:off x="1154164" y="3495208"/>
                <a:ext cx="5008" cy="172188"/>
              </a:xfrm>
              <a:prstGeom prst="line">
                <a:avLst/>
              </a:prstGeom>
              <a:noFill/>
              <a:ln w="38100" cap="flat" cmpd="sng" algn="ctr">
                <a:solidFill>
                  <a:srgbClr val="AD0004"/>
                </a:solidFill>
                <a:prstDash val="solid"/>
              </a:ln>
              <a:effectLst/>
            </p:spPr>
          </p:cxnSp>
        </p:grpSp>
      </p:grpSp>
      <p:grpSp>
        <p:nvGrpSpPr>
          <p:cNvPr id="323" name="Group 322"/>
          <p:cNvGrpSpPr/>
          <p:nvPr/>
        </p:nvGrpSpPr>
        <p:grpSpPr>
          <a:xfrm>
            <a:off x="8012902" y="2948966"/>
            <a:ext cx="754273" cy="581540"/>
            <a:chOff x="7604610" y="3288405"/>
            <a:chExt cx="942840" cy="588809"/>
          </a:xfrm>
        </p:grpSpPr>
        <p:pic>
          <p:nvPicPr>
            <p:cNvPr id="324" name="Picture 323" descr="DWDM.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4610" y="3288405"/>
              <a:ext cx="740848" cy="588809"/>
            </a:xfrm>
            <a:prstGeom prst="rect">
              <a:avLst/>
            </a:prstGeom>
          </p:spPr>
        </p:pic>
        <p:grpSp>
          <p:nvGrpSpPr>
            <p:cNvPr id="325" name="Group 19"/>
            <p:cNvGrpSpPr>
              <a:grpSpLocks/>
            </p:cNvGrpSpPr>
            <p:nvPr/>
          </p:nvGrpSpPr>
          <p:grpSpPr bwMode="auto">
            <a:xfrm rot="5400000">
              <a:off x="8212460" y="3507247"/>
              <a:ext cx="414592" cy="255388"/>
              <a:chOff x="9348395" y="4647304"/>
              <a:chExt cx="980740" cy="358590"/>
            </a:xfrm>
          </p:grpSpPr>
          <p:cxnSp>
            <p:nvCxnSpPr>
              <p:cNvPr id="326" name="Straight Connector 325"/>
              <p:cNvCxnSpPr/>
              <p:nvPr/>
            </p:nvCxnSpPr>
            <p:spPr>
              <a:xfrm>
                <a:off x="9332200" y="4662708"/>
                <a:ext cx="9961" cy="355819"/>
              </a:xfrm>
              <a:prstGeom prst="line">
                <a:avLst/>
              </a:prstGeom>
              <a:noFill/>
              <a:ln w="38100" cap="flat" cmpd="sng" algn="ctr">
                <a:solidFill>
                  <a:sysClr val="windowText" lastClr="000000"/>
                </a:solidFill>
                <a:prstDash val="solid"/>
              </a:ln>
              <a:effectLst/>
            </p:spPr>
          </p:cxnSp>
          <p:cxnSp>
            <p:nvCxnSpPr>
              <p:cNvPr id="327" name="Straight Connector 326"/>
              <p:cNvCxnSpPr/>
              <p:nvPr/>
            </p:nvCxnSpPr>
            <p:spPr>
              <a:xfrm>
                <a:off x="9495564" y="4662708"/>
                <a:ext cx="9961" cy="355819"/>
              </a:xfrm>
              <a:prstGeom prst="line">
                <a:avLst/>
              </a:prstGeom>
              <a:noFill/>
              <a:ln w="38100" cap="flat" cmpd="sng" algn="ctr">
                <a:solidFill>
                  <a:sysClr val="windowText" lastClr="000000"/>
                </a:solidFill>
                <a:prstDash val="solid"/>
              </a:ln>
              <a:effectLst/>
            </p:spPr>
          </p:cxnSp>
          <p:cxnSp>
            <p:nvCxnSpPr>
              <p:cNvPr id="328" name="Straight Connector 327"/>
              <p:cNvCxnSpPr/>
              <p:nvPr/>
            </p:nvCxnSpPr>
            <p:spPr>
              <a:xfrm>
                <a:off x="9660919" y="4666618"/>
                <a:ext cx="11953" cy="355819"/>
              </a:xfrm>
              <a:prstGeom prst="line">
                <a:avLst/>
              </a:prstGeom>
              <a:noFill/>
              <a:ln w="38100" cap="flat" cmpd="sng" algn="ctr">
                <a:solidFill>
                  <a:sysClr val="windowText" lastClr="000000"/>
                </a:solidFill>
                <a:prstDash val="solid"/>
              </a:ln>
              <a:effectLst/>
            </p:spPr>
          </p:cxnSp>
          <p:cxnSp>
            <p:nvCxnSpPr>
              <p:cNvPr id="329" name="Straight Connector 328"/>
              <p:cNvCxnSpPr/>
              <p:nvPr/>
            </p:nvCxnSpPr>
            <p:spPr>
              <a:xfrm>
                <a:off x="9822292" y="4662708"/>
                <a:ext cx="9961" cy="355819"/>
              </a:xfrm>
              <a:prstGeom prst="line">
                <a:avLst/>
              </a:prstGeom>
              <a:noFill/>
              <a:ln w="38100" cap="flat" cmpd="sng" algn="ctr">
                <a:solidFill>
                  <a:sysClr val="windowText" lastClr="000000"/>
                </a:solidFill>
                <a:prstDash val="solid"/>
              </a:ln>
              <a:effectLst/>
            </p:spPr>
          </p:cxnSp>
          <p:cxnSp>
            <p:nvCxnSpPr>
              <p:cNvPr id="330" name="Straight Connector 329"/>
              <p:cNvCxnSpPr/>
              <p:nvPr/>
            </p:nvCxnSpPr>
            <p:spPr>
              <a:xfrm>
                <a:off x="9967725" y="4664664"/>
                <a:ext cx="11953" cy="355819"/>
              </a:xfrm>
              <a:prstGeom prst="line">
                <a:avLst/>
              </a:prstGeom>
              <a:noFill/>
              <a:ln w="38100" cap="flat" cmpd="sng" algn="ctr">
                <a:solidFill>
                  <a:srgbClr val="FF0000"/>
                </a:solidFill>
                <a:prstDash val="solid"/>
              </a:ln>
              <a:effectLst/>
            </p:spPr>
          </p:cxnSp>
          <p:cxnSp>
            <p:nvCxnSpPr>
              <p:cNvPr id="331" name="Straight Connector 330"/>
              <p:cNvCxnSpPr/>
              <p:nvPr/>
            </p:nvCxnSpPr>
            <p:spPr>
              <a:xfrm>
                <a:off x="10129097" y="4666618"/>
                <a:ext cx="11953" cy="355819"/>
              </a:xfrm>
              <a:prstGeom prst="line">
                <a:avLst/>
              </a:prstGeom>
              <a:noFill/>
              <a:ln w="38100" cap="flat" cmpd="sng" algn="ctr">
                <a:solidFill>
                  <a:srgbClr val="0E47B1"/>
                </a:solidFill>
                <a:prstDash val="solid"/>
              </a:ln>
              <a:effectLst/>
            </p:spPr>
          </p:cxnSp>
          <p:cxnSp>
            <p:nvCxnSpPr>
              <p:cNvPr id="332" name="Straight Connector 331"/>
              <p:cNvCxnSpPr/>
              <p:nvPr/>
            </p:nvCxnSpPr>
            <p:spPr>
              <a:xfrm>
                <a:off x="10302421" y="4664663"/>
                <a:ext cx="9962" cy="355819"/>
              </a:xfrm>
              <a:prstGeom prst="line">
                <a:avLst/>
              </a:prstGeom>
              <a:noFill/>
              <a:ln w="38100" cap="flat" cmpd="sng" algn="ctr">
                <a:solidFill>
                  <a:srgbClr val="AD0004"/>
                </a:solidFill>
                <a:prstDash val="solid"/>
              </a:ln>
              <a:effectLst/>
            </p:spPr>
          </p:cxnSp>
        </p:grpSp>
      </p:grpSp>
      <p:sp>
        <p:nvSpPr>
          <p:cNvPr id="4" name="TextBox 3"/>
          <p:cNvSpPr txBox="1"/>
          <p:nvPr/>
        </p:nvSpPr>
        <p:spPr>
          <a:xfrm>
            <a:off x="4086322" y="2102736"/>
            <a:ext cx="529562" cy="923330"/>
          </a:xfrm>
          <a:prstGeom prst="rect">
            <a:avLst/>
          </a:prstGeom>
          <a:noFill/>
        </p:spPr>
        <p:txBody>
          <a:bodyPr wrap="none" rtlCol="0">
            <a:spAutoFit/>
          </a:bodyPr>
          <a:lstStyle/>
          <a:p>
            <a:r>
              <a:rPr lang="en-US" sz="5400" dirty="0" smtClean="0">
                <a:solidFill>
                  <a:prstClr val="black"/>
                </a:solidFill>
                <a:latin typeface="Calibri"/>
              </a:rPr>
              <a:t>+</a:t>
            </a:r>
            <a:endParaRPr lang="en-US" sz="5400" dirty="0">
              <a:solidFill>
                <a:prstClr val="black"/>
              </a:solidFill>
              <a:latin typeface="Calibri"/>
            </a:endParaRPr>
          </a:p>
        </p:txBody>
      </p:sp>
      <p:sp>
        <p:nvSpPr>
          <p:cNvPr id="3" name="직사각형 2"/>
          <p:cNvSpPr/>
          <p:nvPr/>
        </p:nvSpPr>
        <p:spPr>
          <a:xfrm>
            <a:off x="5378416" y="1511646"/>
            <a:ext cx="633507" cy="215444"/>
          </a:xfrm>
          <a:prstGeom prst="rect">
            <a:avLst/>
          </a:prstGeom>
        </p:spPr>
        <p:txBody>
          <a:bodyPr wrap="none">
            <a:spAutoFit/>
          </a:bodyPr>
          <a:lstStyle/>
          <a:p>
            <a:pPr algn="ctr" defTabSz="914239">
              <a:defRPr/>
            </a:pPr>
            <a:r>
              <a:rPr lang="en-US" altLang="ko-KR" sz="800" b="1" dirty="0">
                <a:solidFill>
                  <a:prstClr val="white"/>
                </a:solidFill>
                <a:latin typeface="Calibri"/>
                <a:ea typeface="맑은 고딕"/>
              </a:rPr>
              <a:t>White Box</a:t>
            </a:r>
          </a:p>
        </p:txBody>
      </p:sp>
      <p:sp>
        <p:nvSpPr>
          <p:cNvPr id="106" name="직사각형 105"/>
          <p:cNvSpPr/>
          <p:nvPr/>
        </p:nvSpPr>
        <p:spPr>
          <a:xfrm>
            <a:off x="6144976" y="1511646"/>
            <a:ext cx="633507" cy="215444"/>
          </a:xfrm>
          <a:prstGeom prst="rect">
            <a:avLst/>
          </a:prstGeom>
        </p:spPr>
        <p:txBody>
          <a:bodyPr wrap="none">
            <a:spAutoFit/>
          </a:bodyPr>
          <a:lstStyle/>
          <a:p>
            <a:pPr algn="ctr" defTabSz="914239">
              <a:defRPr/>
            </a:pPr>
            <a:r>
              <a:rPr lang="en-US" altLang="ko-KR" sz="800" b="1" dirty="0">
                <a:solidFill>
                  <a:prstClr val="white"/>
                </a:solidFill>
                <a:latin typeface="Calibri"/>
                <a:ea typeface="맑은 고딕"/>
              </a:rPr>
              <a:t>White Box</a:t>
            </a:r>
          </a:p>
        </p:txBody>
      </p:sp>
      <p:sp>
        <p:nvSpPr>
          <p:cNvPr id="107" name="직사각형 106"/>
          <p:cNvSpPr/>
          <p:nvPr/>
        </p:nvSpPr>
        <p:spPr>
          <a:xfrm>
            <a:off x="6836472" y="1511646"/>
            <a:ext cx="633507" cy="215444"/>
          </a:xfrm>
          <a:prstGeom prst="rect">
            <a:avLst/>
          </a:prstGeom>
        </p:spPr>
        <p:txBody>
          <a:bodyPr wrap="none">
            <a:spAutoFit/>
          </a:bodyPr>
          <a:lstStyle/>
          <a:p>
            <a:pPr algn="ctr" defTabSz="914239">
              <a:defRPr/>
            </a:pPr>
            <a:r>
              <a:rPr lang="en-US" altLang="ko-KR" sz="800" b="1" dirty="0">
                <a:solidFill>
                  <a:prstClr val="white"/>
                </a:solidFill>
                <a:latin typeface="Calibri"/>
                <a:ea typeface="맑은 고딕"/>
              </a:rPr>
              <a:t>White Box</a:t>
            </a:r>
          </a:p>
        </p:txBody>
      </p:sp>
      <p:sp>
        <p:nvSpPr>
          <p:cNvPr id="108" name="직사각형 107"/>
          <p:cNvSpPr/>
          <p:nvPr/>
        </p:nvSpPr>
        <p:spPr>
          <a:xfrm>
            <a:off x="7582560" y="1511646"/>
            <a:ext cx="633507" cy="215444"/>
          </a:xfrm>
          <a:prstGeom prst="rect">
            <a:avLst/>
          </a:prstGeom>
        </p:spPr>
        <p:txBody>
          <a:bodyPr wrap="none">
            <a:spAutoFit/>
          </a:bodyPr>
          <a:lstStyle/>
          <a:p>
            <a:pPr algn="ctr" defTabSz="914239">
              <a:defRPr/>
            </a:pPr>
            <a:r>
              <a:rPr lang="en-US" altLang="ko-KR" sz="800" b="1" dirty="0">
                <a:solidFill>
                  <a:prstClr val="white"/>
                </a:solidFill>
                <a:latin typeface="Calibri"/>
                <a:ea typeface="맑은 고딕"/>
              </a:rPr>
              <a:t>White Box</a:t>
            </a:r>
          </a:p>
        </p:txBody>
      </p:sp>
      <p:sp>
        <p:nvSpPr>
          <p:cNvPr id="110" name="직사각형 109"/>
          <p:cNvSpPr/>
          <p:nvPr/>
        </p:nvSpPr>
        <p:spPr>
          <a:xfrm>
            <a:off x="4858860" y="2283362"/>
            <a:ext cx="633507" cy="215444"/>
          </a:xfrm>
          <a:prstGeom prst="rect">
            <a:avLst/>
          </a:prstGeom>
        </p:spPr>
        <p:txBody>
          <a:bodyPr wrap="none">
            <a:spAutoFit/>
          </a:bodyPr>
          <a:lstStyle/>
          <a:p>
            <a:pPr algn="ctr" defTabSz="914239">
              <a:defRPr/>
            </a:pPr>
            <a:r>
              <a:rPr lang="en-US" altLang="ko-KR" sz="800" b="1" dirty="0">
                <a:solidFill>
                  <a:prstClr val="white"/>
                </a:solidFill>
                <a:latin typeface="Calibri"/>
                <a:ea typeface="맑은 고딕"/>
              </a:rPr>
              <a:t>White Box</a:t>
            </a:r>
          </a:p>
        </p:txBody>
      </p:sp>
      <p:sp>
        <p:nvSpPr>
          <p:cNvPr id="111" name="직사각형 110"/>
          <p:cNvSpPr/>
          <p:nvPr/>
        </p:nvSpPr>
        <p:spPr>
          <a:xfrm>
            <a:off x="4862339" y="2470860"/>
            <a:ext cx="633507" cy="215444"/>
          </a:xfrm>
          <a:prstGeom prst="rect">
            <a:avLst/>
          </a:prstGeom>
        </p:spPr>
        <p:txBody>
          <a:bodyPr wrap="none">
            <a:spAutoFit/>
          </a:bodyPr>
          <a:lstStyle/>
          <a:p>
            <a:pPr algn="ctr" defTabSz="914239">
              <a:defRPr/>
            </a:pPr>
            <a:r>
              <a:rPr lang="en-US" altLang="ko-KR" sz="800" b="1" dirty="0">
                <a:solidFill>
                  <a:prstClr val="white"/>
                </a:solidFill>
                <a:latin typeface="Calibri"/>
                <a:ea typeface="맑은 고딕"/>
              </a:rPr>
              <a:t>White Box</a:t>
            </a:r>
          </a:p>
        </p:txBody>
      </p:sp>
      <p:sp>
        <p:nvSpPr>
          <p:cNvPr id="112" name="직사각형 111"/>
          <p:cNvSpPr/>
          <p:nvPr/>
        </p:nvSpPr>
        <p:spPr>
          <a:xfrm>
            <a:off x="5411230" y="2283362"/>
            <a:ext cx="633507" cy="215444"/>
          </a:xfrm>
          <a:prstGeom prst="rect">
            <a:avLst/>
          </a:prstGeom>
        </p:spPr>
        <p:txBody>
          <a:bodyPr wrap="none">
            <a:spAutoFit/>
          </a:bodyPr>
          <a:lstStyle/>
          <a:p>
            <a:pPr algn="ctr" defTabSz="914239">
              <a:defRPr/>
            </a:pPr>
            <a:r>
              <a:rPr lang="en-US" altLang="ko-KR" sz="800" b="1" dirty="0">
                <a:solidFill>
                  <a:prstClr val="white"/>
                </a:solidFill>
                <a:latin typeface="Calibri"/>
                <a:ea typeface="맑은 고딕"/>
              </a:rPr>
              <a:t>White Box</a:t>
            </a:r>
          </a:p>
        </p:txBody>
      </p:sp>
      <p:sp>
        <p:nvSpPr>
          <p:cNvPr id="113" name="직사각형 112"/>
          <p:cNvSpPr/>
          <p:nvPr/>
        </p:nvSpPr>
        <p:spPr>
          <a:xfrm>
            <a:off x="6025203" y="2283362"/>
            <a:ext cx="633507" cy="215444"/>
          </a:xfrm>
          <a:prstGeom prst="rect">
            <a:avLst/>
          </a:prstGeom>
        </p:spPr>
        <p:txBody>
          <a:bodyPr wrap="none">
            <a:spAutoFit/>
          </a:bodyPr>
          <a:lstStyle/>
          <a:p>
            <a:pPr algn="ctr" defTabSz="914239">
              <a:defRPr/>
            </a:pPr>
            <a:r>
              <a:rPr lang="en-US" altLang="ko-KR" sz="800" b="1" dirty="0">
                <a:solidFill>
                  <a:prstClr val="white"/>
                </a:solidFill>
                <a:latin typeface="Calibri"/>
                <a:ea typeface="맑은 고딕"/>
              </a:rPr>
              <a:t>White Box</a:t>
            </a:r>
          </a:p>
        </p:txBody>
      </p:sp>
      <p:sp>
        <p:nvSpPr>
          <p:cNvPr id="114" name="직사각형 113"/>
          <p:cNvSpPr/>
          <p:nvPr/>
        </p:nvSpPr>
        <p:spPr>
          <a:xfrm>
            <a:off x="6755184" y="2283362"/>
            <a:ext cx="633507" cy="215444"/>
          </a:xfrm>
          <a:prstGeom prst="rect">
            <a:avLst/>
          </a:prstGeom>
        </p:spPr>
        <p:txBody>
          <a:bodyPr wrap="none">
            <a:spAutoFit/>
          </a:bodyPr>
          <a:lstStyle/>
          <a:p>
            <a:pPr algn="ctr" defTabSz="914239">
              <a:defRPr/>
            </a:pPr>
            <a:r>
              <a:rPr lang="en-US" altLang="ko-KR" sz="800" b="1" dirty="0">
                <a:solidFill>
                  <a:prstClr val="white"/>
                </a:solidFill>
                <a:latin typeface="Calibri"/>
                <a:ea typeface="맑은 고딕"/>
              </a:rPr>
              <a:t>White Box</a:t>
            </a:r>
          </a:p>
        </p:txBody>
      </p:sp>
      <p:sp>
        <p:nvSpPr>
          <p:cNvPr id="116" name="직사각형 115"/>
          <p:cNvSpPr/>
          <p:nvPr/>
        </p:nvSpPr>
        <p:spPr>
          <a:xfrm>
            <a:off x="7389627" y="2283362"/>
            <a:ext cx="633507" cy="215444"/>
          </a:xfrm>
          <a:prstGeom prst="rect">
            <a:avLst/>
          </a:prstGeom>
        </p:spPr>
        <p:txBody>
          <a:bodyPr wrap="none">
            <a:spAutoFit/>
          </a:bodyPr>
          <a:lstStyle/>
          <a:p>
            <a:pPr algn="ctr" defTabSz="914239">
              <a:defRPr/>
            </a:pPr>
            <a:r>
              <a:rPr lang="en-US" altLang="ko-KR" sz="800" b="1" dirty="0">
                <a:solidFill>
                  <a:prstClr val="white"/>
                </a:solidFill>
                <a:latin typeface="Calibri"/>
                <a:ea typeface="맑은 고딕"/>
              </a:rPr>
              <a:t>White Box</a:t>
            </a:r>
          </a:p>
        </p:txBody>
      </p:sp>
      <p:sp>
        <p:nvSpPr>
          <p:cNvPr id="119" name="직사각형 118"/>
          <p:cNvSpPr/>
          <p:nvPr/>
        </p:nvSpPr>
        <p:spPr>
          <a:xfrm>
            <a:off x="7996778" y="2283362"/>
            <a:ext cx="633507" cy="215444"/>
          </a:xfrm>
          <a:prstGeom prst="rect">
            <a:avLst/>
          </a:prstGeom>
        </p:spPr>
        <p:txBody>
          <a:bodyPr wrap="none">
            <a:spAutoFit/>
          </a:bodyPr>
          <a:lstStyle/>
          <a:p>
            <a:pPr algn="ctr" defTabSz="914239">
              <a:defRPr/>
            </a:pPr>
            <a:r>
              <a:rPr lang="en-US" altLang="ko-KR" sz="800" b="1" dirty="0">
                <a:solidFill>
                  <a:prstClr val="white"/>
                </a:solidFill>
                <a:latin typeface="Calibri"/>
                <a:ea typeface="맑은 고딕"/>
              </a:rPr>
              <a:t>White Box</a:t>
            </a:r>
          </a:p>
        </p:txBody>
      </p:sp>
      <p:sp>
        <p:nvSpPr>
          <p:cNvPr id="120" name="직사각형 119"/>
          <p:cNvSpPr/>
          <p:nvPr/>
        </p:nvSpPr>
        <p:spPr>
          <a:xfrm>
            <a:off x="5427609" y="2470860"/>
            <a:ext cx="633507" cy="215444"/>
          </a:xfrm>
          <a:prstGeom prst="rect">
            <a:avLst/>
          </a:prstGeom>
        </p:spPr>
        <p:txBody>
          <a:bodyPr wrap="none">
            <a:spAutoFit/>
          </a:bodyPr>
          <a:lstStyle/>
          <a:p>
            <a:pPr algn="ctr" defTabSz="914239">
              <a:defRPr/>
            </a:pPr>
            <a:r>
              <a:rPr lang="en-US" altLang="ko-KR" sz="800" b="1" dirty="0">
                <a:solidFill>
                  <a:prstClr val="white"/>
                </a:solidFill>
                <a:latin typeface="Calibri"/>
                <a:ea typeface="맑은 고딕"/>
              </a:rPr>
              <a:t>White Box</a:t>
            </a:r>
          </a:p>
        </p:txBody>
      </p:sp>
      <p:sp>
        <p:nvSpPr>
          <p:cNvPr id="121" name="직사각형 120"/>
          <p:cNvSpPr/>
          <p:nvPr/>
        </p:nvSpPr>
        <p:spPr>
          <a:xfrm>
            <a:off x="6047292" y="2470860"/>
            <a:ext cx="633507" cy="215444"/>
          </a:xfrm>
          <a:prstGeom prst="rect">
            <a:avLst/>
          </a:prstGeom>
        </p:spPr>
        <p:txBody>
          <a:bodyPr wrap="none">
            <a:spAutoFit/>
          </a:bodyPr>
          <a:lstStyle/>
          <a:p>
            <a:pPr algn="ctr" defTabSz="914239">
              <a:defRPr/>
            </a:pPr>
            <a:r>
              <a:rPr lang="en-US" altLang="ko-KR" sz="800" b="1" dirty="0">
                <a:solidFill>
                  <a:prstClr val="white"/>
                </a:solidFill>
                <a:latin typeface="Calibri"/>
                <a:ea typeface="맑은 고딕"/>
              </a:rPr>
              <a:t>White Box</a:t>
            </a:r>
          </a:p>
        </p:txBody>
      </p:sp>
      <p:sp>
        <p:nvSpPr>
          <p:cNvPr id="123" name="직사각형 122"/>
          <p:cNvSpPr/>
          <p:nvPr/>
        </p:nvSpPr>
        <p:spPr>
          <a:xfrm>
            <a:off x="6761073" y="2470860"/>
            <a:ext cx="633507" cy="215444"/>
          </a:xfrm>
          <a:prstGeom prst="rect">
            <a:avLst/>
          </a:prstGeom>
        </p:spPr>
        <p:txBody>
          <a:bodyPr wrap="none">
            <a:spAutoFit/>
          </a:bodyPr>
          <a:lstStyle/>
          <a:p>
            <a:pPr algn="ctr" defTabSz="914239">
              <a:defRPr/>
            </a:pPr>
            <a:r>
              <a:rPr lang="en-US" altLang="ko-KR" sz="800" b="1" dirty="0">
                <a:solidFill>
                  <a:prstClr val="white"/>
                </a:solidFill>
                <a:latin typeface="Calibri"/>
                <a:ea typeface="맑은 고딕"/>
              </a:rPr>
              <a:t>White Box</a:t>
            </a:r>
          </a:p>
        </p:txBody>
      </p:sp>
      <p:sp>
        <p:nvSpPr>
          <p:cNvPr id="126" name="직사각형 125"/>
          <p:cNvSpPr/>
          <p:nvPr/>
        </p:nvSpPr>
        <p:spPr>
          <a:xfrm>
            <a:off x="7388694" y="2470860"/>
            <a:ext cx="633507" cy="215444"/>
          </a:xfrm>
          <a:prstGeom prst="rect">
            <a:avLst/>
          </a:prstGeom>
        </p:spPr>
        <p:txBody>
          <a:bodyPr wrap="none">
            <a:spAutoFit/>
          </a:bodyPr>
          <a:lstStyle/>
          <a:p>
            <a:pPr algn="ctr" defTabSz="914239">
              <a:defRPr/>
            </a:pPr>
            <a:r>
              <a:rPr lang="en-US" altLang="ko-KR" sz="800" b="1" dirty="0">
                <a:solidFill>
                  <a:prstClr val="white"/>
                </a:solidFill>
                <a:latin typeface="Calibri"/>
                <a:ea typeface="맑은 고딕"/>
              </a:rPr>
              <a:t>White Box</a:t>
            </a:r>
          </a:p>
        </p:txBody>
      </p:sp>
      <p:sp>
        <p:nvSpPr>
          <p:cNvPr id="127" name="직사각형 126"/>
          <p:cNvSpPr/>
          <p:nvPr/>
        </p:nvSpPr>
        <p:spPr>
          <a:xfrm>
            <a:off x="7995843" y="2470860"/>
            <a:ext cx="633507" cy="215444"/>
          </a:xfrm>
          <a:prstGeom prst="rect">
            <a:avLst/>
          </a:prstGeom>
        </p:spPr>
        <p:txBody>
          <a:bodyPr wrap="none">
            <a:spAutoFit/>
          </a:bodyPr>
          <a:lstStyle/>
          <a:p>
            <a:pPr algn="ctr" defTabSz="914239">
              <a:defRPr/>
            </a:pPr>
            <a:r>
              <a:rPr lang="en-US" altLang="ko-KR" sz="800" b="1" dirty="0">
                <a:solidFill>
                  <a:prstClr val="white"/>
                </a:solidFill>
                <a:latin typeface="Calibri"/>
                <a:ea typeface="맑은 고딕"/>
              </a:rPr>
              <a:t>White Box</a:t>
            </a:r>
          </a:p>
        </p:txBody>
      </p:sp>
      <p:sp>
        <p:nvSpPr>
          <p:cNvPr id="6" name="TextBox 5"/>
          <p:cNvSpPr txBox="1"/>
          <p:nvPr/>
        </p:nvSpPr>
        <p:spPr>
          <a:xfrm>
            <a:off x="2051735" y="4493169"/>
            <a:ext cx="4865685" cy="1015663"/>
          </a:xfrm>
          <a:prstGeom prst="rect">
            <a:avLst/>
          </a:prstGeom>
          <a:noFill/>
        </p:spPr>
        <p:txBody>
          <a:bodyPr wrap="none" rtlCol="0">
            <a:spAutoFit/>
          </a:bodyPr>
          <a:lstStyle/>
          <a:p>
            <a:pPr algn="ctr"/>
            <a:r>
              <a:rPr lang="en-US" sz="2000" b="1" dirty="0" smtClean="0">
                <a:solidFill>
                  <a:prstClr val="black"/>
                </a:solidFill>
                <a:latin typeface="Calibri"/>
              </a:rPr>
              <a:t>Carrier-grade Network as a Service</a:t>
            </a:r>
          </a:p>
          <a:p>
            <a:pPr algn="ctr"/>
            <a:r>
              <a:rPr lang="en-US" sz="2000" b="1" dirty="0">
                <a:solidFill>
                  <a:srgbClr val="990000"/>
                </a:solidFill>
                <a:latin typeface="Calibri"/>
              </a:rPr>
              <a:t>B</a:t>
            </a:r>
            <a:r>
              <a:rPr lang="en-US" sz="2000" b="1" dirty="0" smtClean="0">
                <a:solidFill>
                  <a:srgbClr val="990000"/>
                </a:solidFill>
                <a:latin typeface="Calibri"/>
              </a:rPr>
              <a:t>uilt on an open platform</a:t>
            </a:r>
            <a:br>
              <a:rPr lang="en-US" sz="2000" b="1" dirty="0" smtClean="0">
                <a:solidFill>
                  <a:srgbClr val="990000"/>
                </a:solidFill>
                <a:latin typeface="Calibri"/>
              </a:rPr>
            </a:br>
            <a:r>
              <a:rPr lang="en-US" sz="2000" b="1" dirty="0" smtClean="0">
                <a:solidFill>
                  <a:prstClr val="black"/>
                </a:solidFill>
                <a:latin typeface="Calibri"/>
              </a:rPr>
              <a:t>Bring data center economy and cloud agility</a:t>
            </a:r>
            <a:endParaRPr lang="en-US" sz="2000" b="1" dirty="0">
              <a:solidFill>
                <a:prstClr val="black"/>
              </a:solidFill>
              <a:latin typeface="Calibri"/>
            </a:endParaRPr>
          </a:p>
        </p:txBody>
      </p:sp>
      <p:sp>
        <p:nvSpPr>
          <p:cNvPr id="2" name="Title 1"/>
          <p:cNvSpPr>
            <a:spLocks noGrp="1"/>
          </p:cNvSpPr>
          <p:nvPr>
            <p:ph type="title"/>
          </p:nvPr>
        </p:nvSpPr>
        <p:spPr/>
        <p:txBody>
          <a:bodyPr>
            <a:normAutofit/>
          </a:bodyPr>
          <a:lstStyle/>
          <a:p>
            <a:r>
              <a:rPr lang="en-US" dirty="0" smtClean="0"/>
              <a:t>E-CORD</a:t>
            </a:r>
            <a:endParaRPr lang="en-US" dirty="0"/>
          </a:p>
        </p:txBody>
      </p:sp>
      <p:sp>
        <p:nvSpPr>
          <p:cNvPr id="5" name="スライド番号プレースホルダー 4"/>
          <p:cNvSpPr>
            <a:spLocks noGrp="1"/>
          </p:cNvSpPr>
          <p:nvPr>
            <p:ph type="sldNum" sz="quarter" idx="12"/>
          </p:nvPr>
        </p:nvSpPr>
        <p:spPr/>
        <p:txBody>
          <a:bodyPr/>
          <a:lstStyle/>
          <a:p>
            <a:fld id="{EB2E0DE6-AFBA-9749-B768-F702E93C15D3}" type="slidenum">
              <a:rPr lang="en-US" smtClean="0">
                <a:solidFill>
                  <a:prstClr val="black">
                    <a:tint val="75000"/>
                  </a:prstClr>
                </a:solidFill>
                <a:latin typeface="Calibri"/>
              </a:rPr>
              <a:pPr/>
              <a:t>26</a:t>
            </a:fld>
            <a:endParaRPr lang="en-US" dirty="0">
              <a:solidFill>
                <a:prstClr val="black">
                  <a:tint val="75000"/>
                </a:prstClr>
              </a:solidFill>
              <a:latin typeface="Calibri"/>
            </a:endParaRPr>
          </a:p>
        </p:txBody>
      </p:sp>
      <p:sp>
        <p:nvSpPr>
          <p:cNvPr id="7" name="TextBox 6"/>
          <p:cNvSpPr txBox="1"/>
          <p:nvPr/>
        </p:nvSpPr>
        <p:spPr>
          <a:xfrm>
            <a:off x="63644" y="3369213"/>
            <a:ext cx="1469441" cy="769441"/>
          </a:xfrm>
          <a:prstGeom prst="rect">
            <a:avLst/>
          </a:prstGeom>
          <a:noFill/>
        </p:spPr>
        <p:txBody>
          <a:bodyPr wrap="square" rtlCol="0">
            <a:spAutoFit/>
          </a:bodyPr>
          <a:lstStyle/>
          <a:p>
            <a:pPr marL="171450" indent="-171450" defTabSz="914400">
              <a:buFont typeface="Arial"/>
              <a:buChar char="•"/>
            </a:pPr>
            <a:r>
              <a:rPr lang="en-US" sz="1100" b="1" dirty="0" smtClean="0">
                <a:solidFill>
                  <a:prstClr val="black"/>
                </a:solidFill>
                <a:latin typeface="Calibri"/>
              </a:rPr>
              <a:t>Carrier Ethernet</a:t>
            </a:r>
          </a:p>
          <a:p>
            <a:pPr marL="171450" indent="-171450" defTabSz="914400">
              <a:buFont typeface="Arial"/>
              <a:buChar char="•"/>
            </a:pPr>
            <a:r>
              <a:rPr lang="en-US" sz="1100" b="1" dirty="0" smtClean="0">
                <a:solidFill>
                  <a:prstClr val="black"/>
                </a:solidFill>
                <a:latin typeface="Calibri"/>
              </a:rPr>
              <a:t>L3VPN</a:t>
            </a:r>
          </a:p>
          <a:p>
            <a:pPr marL="171450" indent="-171450" defTabSz="914400">
              <a:buFont typeface="Arial"/>
              <a:buChar char="•"/>
            </a:pPr>
            <a:r>
              <a:rPr lang="en-US" sz="1100" b="1" dirty="0" smtClean="0">
                <a:solidFill>
                  <a:prstClr val="black"/>
                </a:solidFill>
                <a:latin typeface="Calibri"/>
              </a:rPr>
              <a:t>SD-WAN</a:t>
            </a:r>
            <a:r>
              <a:rPr lang="en-US" sz="1100" dirty="0" smtClean="0">
                <a:solidFill>
                  <a:prstClr val="black"/>
                </a:solidFill>
                <a:latin typeface="Calibri"/>
              </a:rPr>
              <a:t> application policies</a:t>
            </a:r>
            <a:endParaRPr lang="en-US" sz="1100" dirty="0">
              <a:solidFill>
                <a:prstClr val="black"/>
              </a:solidFill>
              <a:latin typeface="Calibri"/>
            </a:endParaRPr>
          </a:p>
        </p:txBody>
      </p:sp>
      <p:sp>
        <p:nvSpPr>
          <p:cNvPr id="124" name="TextBox 123"/>
          <p:cNvSpPr txBox="1"/>
          <p:nvPr/>
        </p:nvSpPr>
        <p:spPr>
          <a:xfrm>
            <a:off x="2720464" y="3288507"/>
            <a:ext cx="2186894" cy="769441"/>
          </a:xfrm>
          <a:prstGeom prst="rect">
            <a:avLst/>
          </a:prstGeom>
          <a:noFill/>
        </p:spPr>
        <p:txBody>
          <a:bodyPr wrap="square" rtlCol="0">
            <a:spAutoFit/>
          </a:bodyPr>
          <a:lstStyle/>
          <a:p>
            <a:pPr marL="171450" indent="-171450" defTabSz="914400">
              <a:buFont typeface="Arial"/>
              <a:buChar char="•"/>
            </a:pPr>
            <a:r>
              <a:rPr lang="en-US" sz="1100" b="1" dirty="0" smtClean="0">
                <a:solidFill>
                  <a:prstClr val="black"/>
                </a:solidFill>
                <a:latin typeface="Calibri"/>
              </a:rPr>
              <a:t>Any VNF</a:t>
            </a:r>
            <a:br>
              <a:rPr lang="en-US" sz="1100" b="1" dirty="0" smtClean="0">
                <a:solidFill>
                  <a:prstClr val="black"/>
                </a:solidFill>
                <a:latin typeface="Calibri"/>
              </a:rPr>
            </a:br>
            <a:r>
              <a:rPr lang="en-US" sz="1100" dirty="0">
                <a:solidFill>
                  <a:prstClr val="black"/>
                </a:solidFill>
                <a:latin typeface="Calibri"/>
              </a:rPr>
              <a:t>F</a:t>
            </a:r>
            <a:r>
              <a:rPr lang="en-US" sz="1100" dirty="0" smtClean="0">
                <a:solidFill>
                  <a:prstClr val="black"/>
                </a:solidFill>
                <a:latin typeface="Calibri"/>
              </a:rPr>
              <a:t>irewall, WAN-X, encryption, </a:t>
            </a:r>
            <a:r>
              <a:rPr lang="mr-IN" sz="1100" dirty="0" smtClean="0">
                <a:solidFill>
                  <a:prstClr val="black"/>
                </a:solidFill>
                <a:latin typeface="Mangal"/>
              </a:rPr>
              <a:t>…</a:t>
            </a:r>
            <a:endParaRPr lang="en-US" sz="1100" dirty="0" smtClean="0">
              <a:solidFill>
                <a:prstClr val="black"/>
              </a:solidFill>
              <a:latin typeface="Calibri"/>
            </a:endParaRPr>
          </a:p>
          <a:p>
            <a:pPr marL="171450" indent="-171450" defTabSz="914400">
              <a:buFont typeface="Arial"/>
              <a:buChar char="•"/>
            </a:pPr>
            <a:r>
              <a:rPr lang="en-US" sz="1100" b="1" dirty="0" smtClean="0">
                <a:solidFill>
                  <a:prstClr val="black"/>
                </a:solidFill>
                <a:latin typeface="Calibri"/>
              </a:rPr>
              <a:t>Any location</a:t>
            </a:r>
            <a:r>
              <a:rPr lang="en-US" sz="1100" dirty="0" smtClean="0">
                <a:solidFill>
                  <a:prstClr val="black"/>
                </a:solidFill>
                <a:latin typeface="Calibri"/>
              </a:rPr>
              <a:t/>
            </a:r>
            <a:br>
              <a:rPr lang="en-US" sz="1100" dirty="0" smtClean="0">
                <a:solidFill>
                  <a:prstClr val="black"/>
                </a:solidFill>
                <a:latin typeface="Calibri"/>
              </a:rPr>
            </a:br>
            <a:r>
              <a:rPr lang="en-US" sz="1100" dirty="0">
                <a:solidFill>
                  <a:prstClr val="black"/>
                </a:solidFill>
                <a:latin typeface="Calibri"/>
              </a:rPr>
              <a:t>O</a:t>
            </a:r>
            <a:r>
              <a:rPr lang="en-US" sz="1100" dirty="0" smtClean="0">
                <a:solidFill>
                  <a:prstClr val="black"/>
                </a:solidFill>
                <a:latin typeface="Calibri"/>
              </a:rPr>
              <a:t>n </a:t>
            </a:r>
            <a:r>
              <a:rPr lang="en-US" sz="1100" dirty="0" err="1" smtClean="0">
                <a:solidFill>
                  <a:prstClr val="black"/>
                </a:solidFill>
                <a:latin typeface="Calibri"/>
              </a:rPr>
              <a:t>prem</a:t>
            </a:r>
            <a:r>
              <a:rPr lang="en-US" sz="1100" dirty="0" smtClean="0">
                <a:solidFill>
                  <a:prstClr val="black"/>
                </a:solidFill>
                <a:latin typeface="Calibri"/>
              </a:rPr>
              <a:t>, CO, cloud</a:t>
            </a:r>
          </a:p>
        </p:txBody>
      </p:sp>
      <p:sp>
        <p:nvSpPr>
          <p:cNvPr id="125" name="TextBox 124"/>
          <p:cNvSpPr txBox="1"/>
          <p:nvPr/>
        </p:nvSpPr>
        <p:spPr>
          <a:xfrm>
            <a:off x="1402319" y="3345067"/>
            <a:ext cx="1498513" cy="600164"/>
          </a:xfrm>
          <a:prstGeom prst="rect">
            <a:avLst/>
          </a:prstGeom>
          <a:noFill/>
        </p:spPr>
        <p:txBody>
          <a:bodyPr wrap="square" rtlCol="0">
            <a:spAutoFit/>
          </a:bodyPr>
          <a:lstStyle/>
          <a:p>
            <a:pPr marL="171450" indent="-171450" defTabSz="914400">
              <a:buFont typeface="Arial"/>
              <a:buChar char="•"/>
            </a:pPr>
            <a:r>
              <a:rPr lang="en-US" sz="1100" b="1" dirty="0" smtClean="0">
                <a:solidFill>
                  <a:prstClr val="black"/>
                </a:solidFill>
                <a:latin typeface="Calibri"/>
              </a:rPr>
              <a:t>Active probes</a:t>
            </a:r>
          </a:p>
          <a:p>
            <a:pPr marL="171450" indent="-171450" defTabSz="914400">
              <a:buFont typeface="Arial"/>
              <a:buChar char="•"/>
            </a:pPr>
            <a:r>
              <a:rPr lang="en-US" sz="1100" b="1" dirty="0">
                <a:solidFill>
                  <a:prstClr val="black"/>
                </a:solidFill>
                <a:latin typeface="Calibri"/>
              </a:rPr>
              <a:t>P</a:t>
            </a:r>
            <a:r>
              <a:rPr lang="en-US" sz="1100" b="1" dirty="0" smtClean="0">
                <a:solidFill>
                  <a:prstClr val="black"/>
                </a:solidFill>
                <a:latin typeface="Calibri"/>
              </a:rPr>
              <a:t>rogrammable probes</a:t>
            </a:r>
            <a:endParaRPr lang="en-US" sz="1100" dirty="0" smtClean="0">
              <a:solidFill>
                <a:prstClr val="black"/>
              </a:solidFill>
              <a:latin typeface="Calibri"/>
            </a:endParaRPr>
          </a:p>
        </p:txBody>
      </p:sp>
    </p:spTree>
    <p:extLst>
      <p:ext uri="{BB962C8B-B14F-4D97-AF65-F5344CB8AC3E}">
        <p14:creationId xmlns:p14="http://schemas.microsoft.com/office/powerpoint/2010/main" val="23969784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7726" y="974193"/>
            <a:ext cx="8623500" cy="4722318"/>
          </a:xfrm>
          <a:prstGeom prst="rect">
            <a:avLst/>
          </a:prstGeom>
          <a:noFill/>
        </p:spPr>
        <p:txBody>
          <a:bodyPr wrap="square" rtlCol="0">
            <a:spAutoFit/>
          </a:bodyPr>
          <a:lstStyle/>
          <a:p>
            <a:pPr defTabSz="914400"/>
            <a:r>
              <a:rPr lang="en-US" sz="2800" b="1" kern="0" dirty="0">
                <a:solidFill>
                  <a:srgbClr val="3A81BA"/>
                </a:solidFill>
                <a:latin typeface="Calibri"/>
                <a:ea typeface="Arial"/>
                <a:cs typeface="Calibri"/>
                <a:sym typeface="Arial"/>
              </a:rPr>
              <a:t>Why CORD?</a:t>
            </a:r>
          </a:p>
          <a:p>
            <a:pPr marL="914400" lvl="1" indent="-457200" defTabSz="914400">
              <a:buFont typeface="Arial"/>
              <a:buChar char="•"/>
            </a:pPr>
            <a:r>
              <a:rPr lang="en-US" sz="2000" kern="0" dirty="0" smtClean="0">
                <a:latin typeface="Calibri"/>
                <a:ea typeface="Arial"/>
                <a:cs typeface="Calibri"/>
                <a:sym typeface="Arial"/>
              </a:rPr>
              <a:t>Economies &amp; Agility of a DC</a:t>
            </a:r>
          </a:p>
          <a:p>
            <a:pPr marL="914400" lvl="1" indent="-457200" defTabSz="914400">
              <a:buFont typeface="Arial"/>
              <a:buChar char="•"/>
            </a:pPr>
            <a:r>
              <a:rPr lang="en-US" sz="2000" kern="0" dirty="0" smtClean="0">
                <a:latin typeface="Calibri"/>
                <a:ea typeface="Arial"/>
                <a:cs typeface="Calibri"/>
                <a:sym typeface="Arial"/>
              </a:rPr>
              <a:t>Low latency &amp; Edge-compute at a CO</a:t>
            </a:r>
          </a:p>
          <a:p>
            <a:pPr marL="914400" lvl="1" indent="-457200" defTabSz="914400">
              <a:buFont typeface="Arial"/>
              <a:buChar char="•"/>
            </a:pPr>
            <a:r>
              <a:rPr lang="en-US" sz="2000" kern="0" dirty="0">
                <a:latin typeface="Calibri"/>
                <a:ea typeface="Arial"/>
                <a:cs typeface="Calibri"/>
                <a:sym typeface="Arial"/>
              </a:rPr>
              <a:t>CORD = SDN + NFV + Cloud</a:t>
            </a:r>
            <a:endParaRPr lang="en-US" sz="2000" kern="0" dirty="0" smtClean="0">
              <a:latin typeface="Calibri"/>
              <a:ea typeface="Arial"/>
              <a:cs typeface="Calibri"/>
              <a:sym typeface="Arial"/>
            </a:endParaRPr>
          </a:p>
          <a:p>
            <a:pPr defTabSz="914400">
              <a:lnSpc>
                <a:spcPct val="120000"/>
              </a:lnSpc>
            </a:pPr>
            <a:r>
              <a:rPr lang="en-US" sz="2800" b="1" kern="0" dirty="0">
                <a:solidFill>
                  <a:srgbClr val="3A81BA"/>
                </a:solidFill>
                <a:latin typeface="Calibri"/>
                <a:ea typeface="Arial"/>
                <a:cs typeface="Calibri"/>
                <a:sym typeface="Arial"/>
              </a:rPr>
              <a:t>CORD Technology Differentiators</a:t>
            </a:r>
          </a:p>
          <a:p>
            <a:pPr marL="914400" lvl="1" indent="-457200" defTabSz="914400">
              <a:buFont typeface="Arial"/>
              <a:buChar char="•"/>
            </a:pPr>
            <a:r>
              <a:rPr lang="en-US" sz="2000" kern="0" dirty="0">
                <a:ea typeface="Arial"/>
                <a:cs typeface="Calibri"/>
                <a:sym typeface="Arial"/>
              </a:rPr>
              <a:t>Disaggregation</a:t>
            </a:r>
          </a:p>
          <a:p>
            <a:pPr marL="914400" lvl="1" indent="-457200" defTabSz="914400">
              <a:buFont typeface="Arial"/>
              <a:buChar char="•"/>
            </a:pPr>
            <a:r>
              <a:rPr lang="en-US" sz="2000" kern="0" dirty="0">
                <a:ea typeface="Arial"/>
                <a:cs typeface="Calibri"/>
                <a:sym typeface="Arial"/>
              </a:rPr>
              <a:t>Service composition, not just service chaining</a:t>
            </a:r>
          </a:p>
          <a:p>
            <a:pPr marL="914400" lvl="1" indent="-457200" defTabSz="914400">
              <a:buFont typeface="Arial"/>
              <a:buChar char="•"/>
            </a:pPr>
            <a:r>
              <a:rPr lang="en-US" sz="2000" kern="0" dirty="0">
                <a:ea typeface="Arial"/>
                <a:cs typeface="Calibri"/>
                <a:sym typeface="Arial"/>
              </a:rPr>
              <a:t>Unified SDN control of Physical &amp; Virtual networking </a:t>
            </a:r>
          </a:p>
          <a:p>
            <a:pPr defTabSz="914400">
              <a:lnSpc>
                <a:spcPct val="120000"/>
              </a:lnSpc>
            </a:pPr>
            <a:r>
              <a:rPr lang="en-US" sz="2800" b="1" kern="0" dirty="0" err="1">
                <a:solidFill>
                  <a:srgbClr val="3A81BA"/>
                </a:solidFill>
                <a:latin typeface="Calibri"/>
                <a:ea typeface="Arial"/>
                <a:cs typeface="Calibri"/>
                <a:sym typeface="Arial"/>
              </a:rPr>
              <a:t>Different Flavors of CORD</a:t>
            </a:r>
            <a:endParaRPr lang="en-US" sz="2400" b="1" kern="0" dirty="0">
              <a:solidFill>
                <a:srgbClr val="000000"/>
              </a:solidFill>
              <a:latin typeface="Calibri"/>
              <a:ea typeface="Arial"/>
              <a:cs typeface="Calibri"/>
              <a:sym typeface="Wingdings"/>
            </a:endParaRPr>
          </a:p>
          <a:p>
            <a:pPr marL="914400" lvl="1" indent="-457200" defTabSz="914400">
              <a:buFont typeface="Arial"/>
              <a:buChar char="•"/>
            </a:pPr>
            <a:r>
              <a:rPr lang="en-US" sz="2000" kern="0" dirty="0">
                <a:solidFill>
                  <a:prstClr val="black"/>
                </a:solidFill>
                <a:ea typeface="Arial"/>
                <a:cs typeface="Calibri"/>
                <a:sym typeface="Arial"/>
              </a:rPr>
              <a:t>R-CORD: XGS-PON, BNG in white-box hardware</a:t>
            </a:r>
          </a:p>
          <a:p>
            <a:pPr marL="914400" lvl="1" indent="-457200" defTabSz="914400">
              <a:buFont typeface="Arial"/>
              <a:buChar char="•"/>
            </a:pPr>
            <a:r>
              <a:rPr lang="en-US" sz="2000" kern="0" dirty="0">
                <a:solidFill>
                  <a:prstClr val="black"/>
                </a:solidFill>
                <a:ea typeface="Arial"/>
                <a:cs typeface="Calibri"/>
                <a:sym typeface="Arial"/>
              </a:rPr>
              <a:t>M-CORD: 5G exploration &amp; enablement (slicing/connectionless/X-RAN)</a:t>
            </a:r>
          </a:p>
          <a:p>
            <a:pPr marL="914400" lvl="1" indent="-457200" defTabSz="914400">
              <a:buFont typeface="Arial"/>
              <a:buChar char="•"/>
            </a:pPr>
            <a:r>
              <a:rPr lang="en-US" sz="2000" kern="0" dirty="0">
                <a:solidFill>
                  <a:prstClr val="black"/>
                </a:solidFill>
                <a:ea typeface="Arial"/>
                <a:cs typeface="Calibri"/>
                <a:sym typeface="Arial"/>
              </a:rPr>
              <a:t>E-CORD: SD-WAN for SPs</a:t>
            </a:r>
            <a:endParaRPr lang="en-US" sz="2800" b="1" kern="0" dirty="0">
              <a:solidFill>
                <a:srgbClr val="3A81BA"/>
              </a:solidFill>
              <a:latin typeface="Arial"/>
              <a:ea typeface="Arial"/>
              <a:cs typeface="Arial"/>
              <a:sym typeface="Arial"/>
            </a:endParaRPr>
          </a:p>
          <a:p>
            <a:pPr defTabSz="914400">
              <a:lnSpc>
                <a:spcPct val="120000"/>
              </a:lnSpc>
            </a:pPr>
            <a:endParaRPr lang="en-US" sz="2200" b="1" kern="0" dirty="0">
              <a:solidFill>
                <a:srgbClr val="000000"/>
              </a:solidFill>
              <a:latin typeface="Arial"/>
              <a:ea typeface="Arial"/>
              <a:cs typeface="Arial"/>
              <a:sym typeface="Wingdings"/>
            </a:endParaRPr>
          </a:p>
        </p:txBody>
      </p:sp>
      <p:sp>
        <p:nvSpPr>
          <p:cNvPr id="6" name="Shape 22"/>
          <p:cNvSpPr/>
          <p:nvPr/>
        </p:nvSpPr>
        <p:spPr>
          <a:xfrm>
            <a:off x="0" y="1"/>
            <a:ext cx="9144000" cy="629982"/>
          </a:xfrm>
          <a:prstGeom prst="rect">
            <a:avLst/>
          </a:prstGeom>
          <a:solidFill>
            <a:srgbClr val="007EC4"/>
          </a:solidFill>
          <a:ln>
            <a:noFill/>
          </a:ln>
        </p:spPr>
        <p:txBody>
          <a:bodyPr lIns="91425" tIns="91425" rIns="91425" bIns="91425" anchor="ctr" anchorCtr="0">
            <a:noAutofit/>
          </a:bodyPr>
          <a:lstStyle/>
          <a:p>
            <a:pPr defTabSz="914400"/>
            <a:endParaRPr sz="3200" kern="0">
              <a:solidFill>
                <a:srgbClr val="FFFFFF"/>
              </a:solidFill>
              <a:latin typeface="Arial"/>
              <a:ea typeface="Arial"/>
              <a:cs typeface="Arial"/>
              <a:sym typeface="Arial"/>
            </a:endParaRPr>
          </a:p>
        </p:txBody>
      </p:sp>
      <p:pic>
        <p:nvPicPr>
          <p:cNvPr id="7" name="Shape 26"/>
          <p:cNvPicPr preferRelativeResize="0"/>
          <p:nvPr/>
        </p:nvPicPr>
        <p:blipFill>
          <a:blip r:embed="rId2">
            <a:alphaModFix/>
          </a:blip>
          <a:stretch>
            <a:fillRect/>
          </a:stretch>
        </p:blipFill>
        <p:spPr>
          <a:xfrm>
            <a:off x="8472467" y="55381"/>
            <a:ext cx="548699" cy="507402"/>
          </a:xfrm>
          <a:prstGeom prst="rect">
            <a:avLst/>
          </a:prstGeom>
          <a:noFill/>
          <a:ln>
            <a:noFill/>
          </a:ln>
        </p:spPr>
      </p:pic>
      <p:sp>
        <p:nvSpPr>
          <p:cNvPr id="8" name="Text Placeholder 1"/>
          <p:cNvSpPr txBox="1">
            <a:spLocks/>
          </p:cNvSpPr>
          <p:nvPr/>
        </p:nvSpPr>
        <p:spPr>
          <a:xfrm>
            <a:off x="825006" y="8"/>
            <a:ext cx="7359705" cy="588986"/>
          </a:xfrm>
          <a:prstGeom prst="rect">
            <a:avLst/>
          </a:prstGeom>
          <a:noFill/>
          <a:ln>
            <a:noFill/>
          </a:ln>
        </p:spPr>
        <p:txBody>
          <a:bodyPr lIns="91399" tIns="91399" rIns="91399" bIns="91399" anchor="t" anchorCtr="0"/>
          <a:lstStyle>
            <a:defPPr marR="0" algn="l" rtl="0">
              <a:lnSpc>
                <a:spcPct val="100000"/>
              </a:lnSpc>
              <a:spcBef>
                <a:spcPts val="0"/>
              </a:spcBef>
              <a:spcAft>
                <a:spcPts val="0"/>
              </a:spcAft>
            </a:defPPr>
            <a:lvl1pPr marL="0" marR="0" indent="0" algn="ctr" rtl="0">
              <a:lnSpc>
                <a:spcPct val="100000"/>
              </a:lnSpc>
              <a:spcBef>
                <a:spcPts val="600"/>
              </a:spcBef>
              <a:spcAft>
                <a:spcPts val="0"/>
              </a:spcAft>
              <a:buClr>
                <a:schemeClr val="dk1"/>
              </a:buClr>
              <a:buSzPct val="100000"/>
              <a:buNone/>
              <a:defRPr sz="3200" b="0" i="0" u="none" strike="noStrike" cap="none" baseline="0">
                <a:solidFill>
                  <a:schemeClr val="tx1">
                    <a:tint val="75000"/>
                  </a:schemeClr>
                </a:solidFill>
                <a:latin typeface="Arial"/>
                <a:ea typeface="Arial"/>
                <a:cs typeface="Arial"/>
                <a:sym typeface="Arial"/>
                <a:rtl val="0"/>
              </a:defRPr>
            </a:lvl1pPr>
            <a:lvl2pPr marL="457200" marR="0" indent="0" algn="ctr" rtl="0">
              <a:lnSpc>
                <a:spcPct val="100000"/>
              </a:lnSpc>
              <a:spcBef>
                <a:spcPts val="480"/>
              </a:spcBef>
              <a:spcAft>
                <a:spcPts val="0"/>
              </a:spcAft>
              <a:buClr>
                <a:schemeClr val="dk1"/>
              </a:buClr>
              <a:buSzPct val="100000"/>
              <a:buNone/>
              <a:defRPr sz="2800" b="0" i="0" u="none" strike="noStrike" cap="none" baseline="0">
                <a:solidFill>
                  <a:schemeClr val="tx1">
                    <a:tint val="75000"/>
                  </a:schemeClr>
                </a:solidFill>
                <a:latin typeface="Arial"/>
                <a:ea typeface="Arial"/>
                <a:cs typeface="Arial"/>
                <a:sym typeface="Arial"/>
                <a:rtl val="0"/>
              </a:defRPr>
            </a:lvl2pPr>
            <a:lvl3pPr marL="914400" marR="0" indent="0" algn="ctr" rtl="0">
              <a:lnSpc>
                <a:spcPct val="100000"/>
              </a:lnSpc>
              <a:spcBef>
                <a:spcPts val="480"/>
              </a:spcBef>
              <a:spcAft>
                <a:spcPts val="0"/>
              </a:spcAft>
              <a:buClr>
                <a:schemeClr val="dk1"/>
              </a:buClr>
              <a:buSzPct val="100000"/>
              <a:buNone/>
              <a:defRPr sz="2400" b="0" i="0" u="none" strike="noStrike" cap="none" baseline="0">
                <a:solidFill>
                  <a:schemeClr val="tx1">
                    <a:tint val="75000"/>
                  </a:schemeClr>
                </a:solidFill>
                <a:latin typeface="Arial"/>
                <a:ea typeface="Arial"/>
                <a:cs typeface="Arial"/>
                <a:sym typeface="Arial"/>
                <a:rtl val="0"/>
              </a:defRPr>
            </a:lvl3pPr>
            <a:lvl4pPr marL="1371600" marR="0" indent="0" algn="ctr" rtl="0">
              <a:lnSpc>
                <a:spcPct val="100000"/>
              </a:lnSpc>
              <a:spcBef>
                <a:spcPts val="360"/>
              </a:spcBef>
              <a:spcAft>
                <a:spcPts val="0"/>
              </a:spcAft>
              <a:buClr>
                <a:schemeClr val="dk1"/>
              </a:buClr>
              <a:buSzPct val="100000"/>
              <a:buNone/>
              <a:defRPr sz="2200" b="0" i="0" u="none" strike="noStrike" cap="none" baseline="0">
                <a:solidFill>
                  <a:schemeClr val="tx1">
                    <a:tint val="75000"/>
                  </a:schemeClr>
                </a:solidFill>
                <a:latin typeface="Arial"/>
                <a:ea typeface="Arial"/>
                <a:cs typeface="Arial"/>
                <a:sym typeface="Arial"/>
                <a:rtl val="0"/>
              </a:defRPr>
            </a:lvl4pPr>
            <a:lvl5pPr marL="1828800" marR="0" indent="0" algn="ctr" rtl="0">
              <a:lnSpc>
                <a:spcPct val="100000"/>
              </a:lnSpc>
              <a:spcBef>
                <a:spcPts val="360"/>
              </a:spcBef>
              <a:spcAft>
                <a:spcPts val="0"/>
              </a:spcAft>
              <a:buClr>
                <a:schemeClr val="dk1"/>
              </a:buClr>
              <a:buSzPct val="100000"/>
              <a:buNone/>
              <a:defRPr sz="2000" b="0" i="0" u="none" strike="noStrike" cap="none" baseline="0">
                <a:solidFill>
                  <a:schemeClr val="tx1">
                    <a:tint val="75000"/>
                  </a:schemeClr>
                </a:solidFill>
                <a:latin typeface="Arial"/>
                <a:ea typeface="Arial"/>
                <a:cs typeface="Arial"/>
                <a:sym typeface="Arial"/>
                <a:rtl val="0"/>
              </a:defRPr>
            </a:lvl5pPr>
            <a:lvl6pPr marL="22860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6pPr>
            <a:lvl7pPr marL="27432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7pPr>
            <a:lvl8pPr marL="32004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8pPr>
            <a:lvl9pPr marL="3657600" marR="0" indent="0" algn="ctr" rtl="0">
              <a:lnSpc>
                <a:spcPct val="100000"/>
              </a:lnSpc>
              <a:spcBef>
                <a:spcPts val="360"/>
              </a:spcBef>
              <a:spcAft>
                <a:spcPts val="0"/>
              </a:spcAft>
              <a:buClr>
                <a:schemeClr val="dk1"/>
              </a:buClr>
              <a:buSzPct val="100000"/>
              <a:buNone/>
              <a:defRPr sz="1800" b="0" i="0" u="none" strike="noStrike" cap="none" baseline="0">
                <a:solidFill>
                  <a:schemeClr val="tx1">
                    <a:tint val="75000"/>
                  </a:schemeClr>
                </a:solidFill>
                <a:latin typeface="Arial"/>
                <a:ea typeface="Arial"/>
                <a:cs typeface="Arial"/>
                <a:sym typeface="Arial"/>
                <a:rtl val="0"/>
              </a:defRPr>
            </a:lvl9pPr>
          </a:lstStyle>
          <a:p>
            <a:pPr defTabSz="914400">
              <a:buClr>
                <a:srgbClr val="000000"/>
              </a:buClr>
            </a:pPr>
            <a:r>
              <a:rPr lang="en-US" b="1" kern="0" dirty="0">
                <a:solidFill>
                  <a:srgbClr val="FFFFFF"/>
                </a:solidFill>
                <a:latin typeface="Calibri"/>
                <a:cs typeface="Calibri"/>
              </a:rPr>
              <a:t>Outline</a:t>
            </a:r>
          </a:p>
        </p:txBody>
      </p:sp>
      <p:sp>
        <p:nvSpPr>
          <p:cNvPr id="9" name="Slide Number Placeholder 8"/>
          <p:cNvSpPr>
            <a:spLocks noGrp="1"/>
          </p:cNvSpPr>
          <p:nvPr>
            <p:ph type="sldNum" sz="quarter" idx="12"/>
          </p:nvPr>
        </p:nvSpPr>
        <p:spPr/>
        <p:txBody>
          <a:bodyPr/>
          <a:lstStyle/>
          <a:p>
            <a:fld id="{0207D71B-B85A-484E-AC50-1E0FB74F3811}" type="slidenum">
              <a:rPr lang="en-US">
                <a:solidFill>
                  <a:prstClr val="black">
                    <a:tint val="75000"/>
                  </a:prstClr>
                </a:solidFill>
                <a:latin typeface="Calibri"/>
              </a:rPr>
              <a:pPr/>
              <a:t>27</a:t>
            </a:fld>
            <a:endParaRPr lang="en-US">
              <a:solidFill>
                <a:prstClr val="black">
                  <a:tint val="75000"/>
                </a:prstClr>
              </a:solidFill>
              <a:latin typeface="Calibri"/>
            </a:endParaRPr>
          </a:p>
        </p:txBody>
      </p:sp>
      <p:sp>
        <p:nvSpPr>
          <p:cNvPr id="12" name="Shape 22"/>
          <p:cNvSpPr/>
          <p:nvPr/>
        </p:nvSpPr>
        <p:spPr>
          <a:xfrm>
            <a:off x="0" y="4"/>
            <a:ext cx="9144000" cy="836214"/>
          </a:xfrm>
          <a:prstGeom prst="rect">
            <a:avLst/>
          </a:prstGeom>
          <a:solidFill>
            <a:srgbClr val="007EC4"/>
          </a:solidFill>
          <a:ln>
            <a:noFill/>
          </a:ln>
        </p:spPr>
        <p:txBody>
          <a:bodyPr lIns="91425" tIns="91425" rIns="91425" bIns="91425" anchor="ctr" anchorCtr="0">
            <a:noAutofit/>
          </a:bodyPr>
          <a:lstStyle/>
          <a:p>
            <a:pPr defTabSz="914400"/>
            <a:endParaRPr sz="1400" kern="0">
              <a:solidFill>
                <a:srgbClr val="000000"/>
              </a:solidFill>
              <a:latin typeface="Arial"/>
              <a:ea typeface="Arial"/>
              <a:cs typeface="Arial"/>
              <a:sym typeface="Arial"/>
            </a:endParaRPr>
          </a:p>
        </p:txBody>
      </p:sp>
      <p:pic>
        <p:nvPicPr>
          <p:cNvPr id="13" name="Shape 26"/>
          <p:cNvPicPr preferRelativeResize="0"/>
          <p:nvPr/>
        </p:nvPicPr>
        <p:blipFill>
          <a:blip r:embed="rId2">
            <a:alphaModFix/>
          </a:blip>
          <a:stretch>
            <a:fillRect/>
          </a:stretch>
        </p:blipFill>
        <p:spPr>
          <a:xfrm>
            <a:off x="8472469" y="122588"/>
            <a:ext cx="548699" cy="609666"/>
          </a:xfrm>
          <a:prstGeom prst="rect">
            <a:avLst/>
          </a:prstGeom>
          <a:noFill/>
          <a:ln>
            <a:noFill/>
          </a:ln>
        </p:spPr>
      </p:pic>
      <p:sp>
        <p:nvSpPr>
          <p:cNvPr id="14" name="Title 1"/>
          <p:cNvSpPr txBox="1">
            <a:spLocks/>
          </p:cNvSpPr>
          <p:nvPr/>
        </p:nvSpPr>
        <p:spPr>
          <a:xfrm>
            <a:off x="39590" y="97295"/>
            <a:ext cx="8520599" cy="636332"/>
          </a:xfrm>
          <a:prstGeom prst="rect">
            <a:avLst/>
          </a:prstGeom>
          <a:noFill/>
          <a:ln>
            <a:noFill/>
          </a:ln>
        </p:spPr>
        <p:txBody>
          <a:bodyPr vert="horz" lIns="91399" tIns="91399" rIns="91399" bIns="91399" anchor="ctr" anchorCtr="0"/>
          <a:lstStyle>
            <a:defPPr marR="0" algn="l" rtl="0">
              <a:lnSpc>
                <a:spcPct val="100000"/>
              </a:lnSpc>
              <a:spcBef>
                <a:spcPts val="0"/>
              </a:spcBef>
              <a:spcAft>
                <a:spcPts val="0"/>
              </a:spcAft>
            </a:defPPr>
            <a:lvl1pPr marR="0" algn="l" rtl="0">
              <a:lnSpc>
                <a:spcPct val="100000"/>
              </a:lnSpc>
              <a:spcBef>
                <a:spcPts val="0"/>
              </a:spcBef>
              <a:spcAft>
                <a:spcPts val="0"/>
              </a:spcAft>
              <a:buClr>
                <a:srgbClr val="85200C"/>
              </a:buClr>
              <a:buSzPct val="100000"/>
              <a:buNone/>
              <a:defRPr sz="3600" b="1" i="0" u="none" strike="noStrike" cap="none" baseline="0">
                <a:solidFill>
                  <a:schemeClr val="bg1"/>
                </a:solidFill>
                <a:latin typeface="Arial"/>
                <a:ea typeface="Arial"/>
                <a:cs typeface="Arial"/>
                <a:sym typeface="Arial"/>
                <a:rtl val="0"/>
              </a:defRPr>
            </a:lvl1pPr>
            <a:lvl2pPr marR="0" algn="l" rtl="0">
              <a:lnSpc>
                <a:spcPct val="100000"/>
              </a:lnSpc>
              <a:spcBef>
                <a:spcPts val="0"/>
              </a:spcBef>
              <a:spcAft>
                <a:spcPts val="0"/>
              </a:spcAft>
              <a:buClr>
                <a:srgbClr val="85200C"/>
              </a:buClr>
              <a:buSzPct val="100000"/>
              <a:buNone/>
              <a:defRPr sz="3600" b="1" i="0" u="none" strike="noStrike" cap="none" baseline="0">
                <a:solidFill>
                  <a:srgbClr val="85200C"/>
                </a:solidFill>
                <a:latin typeface="Arial"/>
                <a:ea typeface="Arial"/>
                <a:cs typeface="Arial"/>
                <a:sym typeface="Arial"/>
                <a:rtl val="0"/>
              </a:defRPr>
            </a:lvl2pPr>
            <a:lvl3pPr rtl="0">
              <a:spcBef>
                <a:spcPts val="0"/>
              </a:spcBef>
              <a:buClr>
                <a:srgbClr val="85200C"/>
              </a:buClr>
              <a:buSzPct val="100000"/>
              <a:buNone/>
              <a:defRPr sz="3600" b="1">
                <a:solidFill>
                  <a:srgbClr val="85200C"/>
                </a:solidFill>
              </a:defRPr>
            </a:lvl3pPr>
            <a:lvl4pPr rtl="0">
              <a:spcBef>
                <a:spcPts val="0"/>
              </a:spcBef>
              <a:buClr>
                <a:srgbClr val="85200C"/>
              </a:buClr>
              <a:buSzPct val="100000"/>
              <a:buNone/>
              <a:defRPr sz="3600" b="1">
                <a:solidFill>
                  <a:srgbClr val="85200C"/>
                </a:solidFill>
              </a:defRPr>
            </a:lvl4pPr>
            <a:lvl5pPr rtl="0">
              <a:spcBef>
                <a:spcPts val="0"/>
              </a:spcBef>
              <a:buClr>
                <a:srgbClr val="85200C"/>
              </a:buClr>
              <a:buSzPct val="100000"/>
              <a:buNone/>
              <a:defRPr sz="3600" b="1">
                <a:solidFill>
                  <a:srgbClr val="85200C"/>
                </a:solidFill>
              </a:defRPr>
            </a:lvl5pPr>
            <a:lvl6pPr rtl="0">
              <a:spcBef>
                <a:spcPts val="0"/>
              </a:spcBef>
              <a:buClr>
                <a:srgbClr val="85200C"/>
              </a:buClr>
              <a:buSzPct val="100000"/>
              <a:buNone/>
              <a:defRPr sz="3600" b="1">
                <a:solidFill>
                  <a:srgbClr val="85200C"/>
                </a:solidFill>
              </a:defRPr>
            </a:lvl6pPr>
            <a:lvl7pPr rtl="0">
              <a:spcBef>
                <a:spcPts val="0"/>
              </a:spcBef>
              <a:buClr>
                <a:srgbClr val="85200C"/>
              </a:buClr>
              <a:buSzPct val="100000"/>
              <a:buNone/>
              <a:defRPr sz="3600" b="1">
                <a:solidFill>
                  <a:srgbClr val="85200C"/>
                </a:solidFill>
              </a:defRPr>
            </a:lvl7pPr>
            <a:lvl8pPr rtl="0">
              <a:spcBef>
                <a:spcPts val="0"/>
              </a:spcBef>
              <a:buClr>
                <a:srgbClr val="85200C"/>
              </a:buClr>
              <a:buSzPct val="100000"/>
              <a:buNone/>
              <a:defRPr sz="3600" b="1">
                <a:solidFill>
                  <a:srgbClr val="85200C"/>
                </a:solidFill>
              </a:defRPr>
            </a:lvl8pPr>
            <a:lvl9pPr rtl="0">
              <a:spcBef>
                <a:spcPts val="0"/>
              </a:spcBef>
              <a:buClr>
                <a:srgbClr val="85200C"/>
              </a:buClr>
              <a:buSzPct val="100000"/>
              <a:buNone/>
              <a:defRPr sz="3600" b="1">
                <a:solidFill>
                  <a:srgbClr val="85200C"/>
                </a:solidFill>
              </a:defRPr>
            </a:lvl9pPr>
          </a:lstStyle>
          <a:p>
            <a:pPr defTabSz="914400"/>
            <a:r>
              <a:rPr lang="en-US" kern="0" dirty="0" smtClean="0">
                <a:solidFill>
                  <a:srgbClr val="FFFFFF"/>
                </a:solidFill>
                <a:latin typeface="Calibri (Heading)"/>
                <a:cs typeface="Calibri (Heading)"/>
              </a:rPr>
              <a:t>Summary</a:t>
            </a:r>
            <a:endParaRPr lang="en-US" kern="0" dirty="0">
              <a:solidFill>
                <a:srgbClr val="FFFFFF"/>
              </a:solidFill>
              <a:latin typeface="Calibri (Heading)"/>
              <a:cs typeface="Calibri (Heading)"/>
            </a:endParaRPr>
          </a:p>
        </p:txBody>
      </p:sp>
      <p:sp>
        <p:nvSpPr>
          <p:cNvPr id="3" name="TextBox 2"/>
          <p:cNvSpPr txBox="1"/>
          <p:nvPr/>
        </p:nvSpPr>
        <p:spPr>
          <a:xfrm>
            <a:off x="5990107" y="192050"/>
            <a:ext cx="3164753" cy="523220"/>
          </a:xfrm>
          <a:prstGeom prst="rect">
            <a:avLst/>
          </a:prstGeom>
          <a:noFill/>
        </p:spPr>
        <p:txBody>
          <a:bodyPr wrap="square" rtlCol="0">
            <a:spAutoFit/>
          </a:bodyPr>
          <a:lstStyle/>
          <a:p>
            <a:r>
              <a:rPr lang="en-US" sz="2800" b="1" i="1">
                <a:solidFill>
                  <a:schemeClr val="bg1"/>
                </a:solidFill>
                <a:latin typeface="Book Antiqua"/>
                <a:cs typeface="Book Antiqua"/>
              </a:rPr>
              <a:t>opencord.org</a:t>
            </a:r>
          </a:p>
        </p:txBody>
      </p:sp>
    </p:spTree>
    <p:extLst>
      <p:ext uri="{BB962C8B-B14F-4D97-AF65-F5344CB8AC3E}">
        <p14:creationId xmlns:p14="http://schemas.microsoft.com/office/powerpoint/2010/main" val="35101785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1" end="1"/>
                                            </p:txEl>
                                          </p:spTgt>
                                        </p:tgtEl>
                                        <p:attrNameLst>
                                          <p:attrName>style.visibility</p:attrName>
                                        </p:attrNameLst>
                                      </p:cBhvr>
                                      <p:to>
                                        <p:strVal val="visible"/>
                                      </p:to>
                                    </p:set>
                                    <p:animEffect transition="in" filter="fade">
                                      <p:cBhvr>
                                        <p:cTn id="10" dur="500"/>
                                        <p:tgtEl>
                                          <p:spTgt spid="1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Effect transition="in" filter="fade">
                                      <p:cBhvr>
                                        <p:cTn id="13" dur="500"/>
                                        <p:tgtEl>
                                          <p:spTgt spid="10">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xEl>
                                              <p:pRg st="3" end="3"/>
                                            </p:txEl>
                                          </p:spTgt>
                                        </p:tgtEl>
                                        <p:attrNameLst>
                                          <p:attrName>style.visibility</p:attrName>
                                        </p:attrNameLst>
                                      </p:cBhvr>
                                      <p:to>
                                        <p:strVal val="visible"/>
                                      </p:to>
                                    </p:set>
                                    <p:animEffect transition="in" filter="fade">
                                      <p:cBhvr>
                                        <p:cTn id="16" dur="500"/>
                                        <p:tgtEl>
                                          <p:spTgt spid="10">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
                                            <p:txEl>
                                              <p:pRg st="4" end="4"/>
                                            </p:txEl>
                                          </p:spTgt>
                                        </p:tgtEl>
                                        <p:attrNameLst>
                                          <p:attrName>style.visibility</p:attrName>
                                        </p:attrNameLst>
                                      </p:cBhvr>
                                      <p:to>
                                        <p:strVal val="visible"/>
                                      </p:to>
                                    </p:set>
                                    <p:animEffect transition="in" filter="fade">
                                      <p:cBhvr>
                                        <p:cTn id="21" dur="500"/>
                                        <p:tgtEl>
                                          <p:spTgt spid="10">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xEl>
                                              <p:pRg st="5" end="5"/>
                                            </p:txEl>
                                          </p:spTgt>
                                        </p:tgtEl>
                                        <p:attrNameLst>
                                          <p:attrName>style.visibility</p:attrName>
                                        </p:attrNameLst>
                                      </p:cBhvr>
                                      <p:to>
                                        <p:strVal val="visible"/>
                                      </p:to>
                                    </p:set>
                                    <p:animEffect transition="in" filter="fade">
                                      <p:cBhvr>
                                        <p:cTn id="24" dur="500"/>
                                        <p:tgtEl>
                                          <p:spTgt spid="10">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animEffect transition="in" filter="fade">
                                      <p:cBhvr>
                                        <p:cTn id="27" dur="500"/>
                                        <p:tgtEl>
                                          <p:spTgt spid="10">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0">
                                            <p:txEl>
                                              <p:pRg st="7" end="7"/>
                                            </p:txEl>
                                          </p:spTgt>
                                        </p:tgtEl>
                                        <p:attrNameLst>
                                          <p:attrName>style.visibility</p:attrName>
                                        </p:attrNameLst>
                                      </p:cBhvr>
                                      <p:to>
                                        <p:strVal val="visible"/>
                                      </p:to>
                                    </p:set>
                                    <p:animEffect transition="in" filter="fade">
                                      <p:cBhvr>
                                        <p:cTn id="30" dur="500"/>
                                        <p:tgtEl>
                                          <p:spTgt spid="10">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
                                            <p:txEl>
                                              <p:pRg st="8" end="8"/>
                                            </p:txEl>
                                          </p:spTgt>
                                        </p:tgtEl>
                                        <p:attrNameLst>
                                          <p:attrName>style.visibility</p:attrName>
                                        </p:attrNameLst>
                                      </p:cBhvr>
                                      <p:to>
                                        <p:strVal val="visible"/>
                                      </p:to>
                                    </p:set>
                                    <p:animEffect transition="in" filter="fade">
                                      <p:cBhvr>
                                        <p:cTn id="35" dur="500"/>
                                        <p:tgtEl>
                                          <p:spTgt spid="10">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0">
                                            <p:txEl>
                                              <p:pRg st="9" end="9"/>
                                            </p:txEl>
                                          </p:spTgt>
                                        </p:tgtEl>
                                        <p:attrNameLst>
                                          <p:attrName>style.visibility</p:attrName>
                                        </p:attrNameLst>
                                      </p:cBhvr>
                                      <p:to>
                                        <p:strVal val="visible"/>
                                      </p:to>
                                    </p:set>
                                    <p:animEffect transition="in" filter="fade">
                                      <p:cBhvr>
                                        <p:cTn id="38" dur="500"/>
                                        <p:tgtEl>
                                          <p:spTgt spid="10">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0">
                                            <p:txEl>
                                              <p:pRg st="10" end="10"/>
                                            </p:txEl>
                                          </p:spTgt>
                                        </p:tgtEl>
                                        <p:attrNameLst>
                                          <p:attrName>style.visibility</p:attrName>
                                        </p:attrNameLst>
                                      </p:cBhvr>
                                      <p:to>
                                        <p:strVal val="visible"/>
                                      </p:to>
                                    </p:set>
                                    <p:animEffect transition="in" filter="fade">
                                      <p:cBhvr>
                                        <p:cTn id="41" dur="500"/>
                                        <p:tgtEl>
                                          <p:spTgt spid="10">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0">
                                            <p:txEl>
                                              <p:pRg st="11" end="11"/>
                                            </p:txEl>
                                          </p:spTgt>
                                        </p:tgtEl>
                                        <p:attrNameLst>
                                          <p:attrName>style.visibility</p:attrName>
                                        </p:attrNameLst>
                                      </p:cBhvr>
                                      <p:to>
                                        <p:strVal val="visible"/>
                                      </p:to>
                                    </p:set>
                                    <p:animEffect transition="in" filter="fade">
                                      <p:cBhvr>
                                        <p:cTn id="44" dur="500"/>
                                        <p:tgtEl>
                                          <p:spTgt spid="1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ORD Projec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NOS">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NOS">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ORD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CORD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2_CORD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1155</TotalTime>
  <Words>2432</Words>
  <Application>Microsoft Macintosh PowerPoint</Application>
  <PresentationFormat>On-screen Show (16:10)</PresentationFormat>
  <Paragraphs>722</Paragraphs>
  <Slides>27</Slides>
  <Notes>11</Notes>
  <HiddenSlides>0</HiddenSlides>
  <MMClips>0</MMClips>
  <ScaleCrop>false</ScaleCrop>
  <HeadingPairs>
    <vt:vector size="4" baseType="variant">
      <vt:variant>
        <vt:lpstr>Theme</vt:lpstr>
      </vt:variant>
      <vt:variant>
        <vt:i4>8</vt:i4>
      </vt:variant>
      <vt:variant>
        <vt:lpstr>Slide Titles</vt:lpstr>
      </vt:variant>
      <vt:variant>
        <vt:i4>27</vt:i4>
      </vt:variant>
    </vt:vector>
  </HeadingPairs>
  <TitlesOfParts>
    <vt:vector size="35" baseType="lpstr">
      <vt:lpstr>Office Theme</vt:lpstr>
      <vt:lpstr>1_Office Theme</vt:lpstr>
      <vt:lpstr>CORD Project</vt:lpstr>
      <vt:lpstr>1_ONOS</vt:lpstr>
      <vt:lpstr>2_ONOS</vt:lpstr>
      <vt:lpstr>CORD2</vt:lpstr>
      <vt:lpstr>1_CORD2</vt:lpstr>
      <vt:lpstr>2_CORD2</vt:lpstr>
      <vt:lpstr>CORD: Transforming Service Provider Access Infrastructure Saurav Das Principal Architect, ONF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Operator Plans</vt:lpstr>
      <vt:lpstr>PowerPoint Presentation</vt:lpstr>
      <vt:lpstr>[1] Disaggregation</vt:lpstr>
      <vt:lpstr>NFV Today</vt:lpstr>
      <vt:lpstr>[2] CORD Service Composition</vt:lpstr>
      <vt:lpstr>[2] CORD Service Composition</vt:lpstr>
      <vt:lpstr>    [3] SDN Controlled P + V Infrastructure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M-CORD (last year)</vt:lpstr>
      <vt:lpstr>PowerPoint Presentation</vt:lpstr>
      <vt:lpstr>E-CORD</vt:lpstr>
      <vt:lpstr>PowerPoint Presentation</vt:lpstr>
    </vt:vector>
  </TitlesOfParts>
  <Company>ONF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Cloud meets Access  </dc:title>
  <dc:creator>Saurav Das</dc:creator>
  <cp:lastModifiedBy>Saurav Das</cp:lastModifiedBy>
  <cp:revision>26</cp:revision>
  <dcterms:created xsi:type="dcterms:W3CDTF">2017-01-23T21:43:24Z</dcterms:created>
  <dcterms:modified xsi:type="dcterms:W3CDTF">2017-03-21T17:54:28Z</dcterms:modified>
</cp:coreProperties>
</file>