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7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8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0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1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2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66" r:id="rId3"/>
    <p:sldMasterId id="2147483678" r:id="rId4"/>
    <p:sldMasterId id="2147483681" r:id="rId5"/>
    <p:sldMasterId id="2147483693" r:id="rId6"/>
    <p:sldMasterId id="2147483705" r:id="rId7"/>
    <p:sldMasterId id="2147483708" r:id="rId8"/>
    <p:sldMasterId id="2147483711" r:id="rId9"/>
    <p:sldMasterId id="2147483714" r:id="rId10"/>
    <p:sldMasterId id="2147483726" r:id="rId11"/>
    <p:sldMasterId id="2147483738" r:id="rId12"/>
    <p:sldMasterId id="2147483750" r:id="rId13"/>
    <p:sldMasterId id="2147483770" r:id="rId14"/>
    <p:sldMasterId id="2147483773" r:id="rId15"/>
    <p:sldMasterId id="2147483776" r:id="rId16"/>
  </p:sldMasterIdLst>
  <p:notesMasterIdLst>
    <p:notesMasterId r:id="rId36"/>
  </p:notesMasterIdLst>
  <p:sldIdLst>
    <p:sldId id="257" r:id="rId17"/>
    <p:sldId id="272" r:id="rId18"/>
    <p:sldId id="259" r:id="rId19"/>
    <p:sldId id="260" r:id="rId20"/>
    <p:sldId id="261" r:id="rId21"/>
    <p:sldId id="262" r:id="rId22"/>
    <p:sldId id="271" r:id="rId23"/>
    <p:sldId id="264" r:id="rId24"/>
    <p:sldId id="265" r:id="rId25"/>
    <p:sldId id="267" r:id="rId26"/>
    <p:sldId id="268" r:id="rId27"/>
    <p:sldId id="269" r:id="rId28"/>
    <p:sldId id="270" r:id="rId29"/>
    <p:sldId id="273" r:id="rId30"/>
    <p:sldId id="263" r:id="rId31"/>
    <p:sldId id="266" r:id="rId32"/>
    <p:sldId id="274" r:id="rId33"/>
    <p:sldId id="275" r:id="rId34"/>
    <p:sldId id="276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79" d="100"/>
          <a:sy n="179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4.xml"/><Relationship Id="rId21" Type="http://schemas.openxmlformats.org/officeDocument/2006/relationships/slide" Target="slides/slide5.xml"/><Relationship Id="rId22" Type="http://schemas.openxmlformats.org/officeDocument/2006/relationships/slide" Target="slides/slide6.xml"/><Relationship Id="rId23" Type="http://schemas.openxmlformats.org/officeDocument/2006/relationships/slide" Target="slides/slide7.xml"/><Relationship Id="rId24" Type="http://schemas.openxmlformats.org/officeDocument/2006/relationships/slide" Target="slides/slide8.xml"/><Relationship Id="rId25" Type="http://schemas.openxmlformats.org/officeDocument/2006/relationships/slide" Target="slides/slide9.xml"/><Relationship Id="rId26" Type="http://schemas.openxmlformats.org/officeDocument/2006/relationships/slide" Target="slides/slide10.xml"/><Relationship Id="rId27" Type="http://schemas.openxmlformats.org/officeDocument/2006/relationships/slide" Target="slides/slide11.xml"/><Relationship Id="rId28" Type="http://schemas.openxmlformats.org/officeDocument/2006/relationships/slide" Target="slides/slide12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4.xml"/><Relationship Id="rId31" Type="http://schemas.openxmlformats.org/officeDocument/2006/relationships/slide" Target="slides/slide15.xml"/><Relationship Id="rId32" Type="http://schemas.openxmlformats.org/officeDocument/2006/relationships/slide" Target="slides/slide16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17.xml"/><Relationship Id="rId34" Type="http://schemas.openxmlformats.org/officeDocument/2006/relationships/slide" Target="slides/slide18.xml"/><Relationship Id="rId35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" Target="slides/slide1.xml"/><Relationship Id="rId18" Type="http://schemas.openxmlformats.org/officeDocument/2006/relationships/slide" Target="slides/slide2.xml"/><Relationship Id="rId19" Type="http://schemas.openxmlformats.org/officeDocument/2006/relationships/slide" Target="slides/slide3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5987A-6F7E-8048-918F-755E7719BB2F}" type="datetimeFigureOut">
              <a:t>5/16/16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C6133-7449-D94B-BC1D-5DDDA9A54E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06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7B456-58CD-FD45-86E5-6B94781C39E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411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about data plane scale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297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Fabric</a:t>
            </a:r>
            <a:r>
              <a:rPr lang="en-US" baseline="0"/>
              <a:t> true underlay – never sees vxlan encapsulated addrs</a:t>
            </a:r>
          </a:p>
          <a:p>
            <a:r>
              <a:rPr lang="en-US" baseline="0"/>
              <a:t>IP down to ToR redundant ToRs </a:t>
            </a:r>
          </a:p>
          <a:p>
            <a:r>
              <a:rPr lang="en-US" baseline="0"/>
              <a:t>Scales better</a:t>
            </a:r>
          </a:p>
          <a:p>
            <a:r>
              <a:rPr lang="en-US" baseline="0"/>
              <a:t>Fabric for other purposes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640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1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1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Relationship Id="rId2" Type="http://schemas.openxmlformats.org/officeDocument/2006/relationships/image" Target="../media/image1.png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ABBC0E-3D48-014E-A0E0-4E64E94FF93A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374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5875113"/>
            <a:ext cx="8229600" cy="6927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1" y="49706"/>
            <a:ext cx="8520599" cy="7635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28124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8363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E466-0C81-4D42-9524-B992C5ABEF20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477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BF5F4-7111-DD4D-BF3B-636B8411524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750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E34C-BCCB-8D42-B586-BBC42867FBD2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8386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E526-A0D6-6549-844F-FDE4EEE6A540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726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5C10A-8E6D-0440-B8E1-AFF9162FEEF2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227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CCD2C-7DF3-2042-91B5-291E84ACCDB5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169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36D7-F3C6-EA4C-96AF-E2C40B93113F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8865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8165-4466-8549-AA7D-5355667CD733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6390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2A9B-ACEF-5D4B-A31E-8C4ED2F30F3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9158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3447-EE80-3049-8BEA-00742E1115DB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397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CEE-93E9-0A4D-B6E6-CD9FEBFC92B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9980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5875113"/>
            <a:ext cx="8229600" cy="6927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1" y="49706"/>
            <a:ext cx="8520599" cy="7635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01678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1152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E466-0C81-4D42-9524-B992C5ABEF20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8431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BF5F4-7111-DD4D-BF3B-636B8411524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9933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E34C-BCCB-8D42-B586-BBC42867FBD2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8310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E526-A0D6-6549-844F-FDE4EEE6A540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37073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5C10A-8E6D-0440-B8E1-AFF9162FEEF2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99750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CCD2C-7DF3-2042-91B5-291E84ACCDB5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77518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36D7-F3C6-EA4C-96AF-E2C40B93113F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15554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8165-4466-8549-AA7D-5355667CD733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89016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2A9B-ACEF-5D4B-A31E-8C4ED2F30F3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717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3447-EE80-3049-8BEA-00742E1115DB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71273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CEE-93E9-0A4D-B6E6-CD9FEBFC92B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20921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E466-0C81-4D42-9524-B992C5ABEF20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23031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BF5F4-7111-DD4D-BF3B-636B8411524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5633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E34C-BCCB-8D42-B586-BBC42867FBD2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63026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E526-A0D6-6549-844F-FDE4EEE6A540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01791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5C10A-8E6D-0440-B8E1-AFF9162FEEF2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3919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CCD2C-7DF3-2042-91B5-291E84ACCDB5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83100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36D7-F3C6-EA4C-96AF-E2C40B93113F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77770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8165-4466-8549-AA7D-5355667CD733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55542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2A9B-ACEF-5D4B-A31E-8C4ED2F30F3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07054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3447-EE80-3049-8BEA-00742E1115DB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92985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CEE-93E9-0A4D-B6E6-CD9FEBFC92B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714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5875113"/>
            <a:ext cx="8229600" cy="6927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1" y="49706"/>
            <a:ext cx="8520599" cy="7635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119151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10621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5875113"/>
            <a:ext cx="8229600" cy="6927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1" y="49706"/>
            <a:ext cx="8520599" cy="7635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109004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7671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5875113"/>
            <a:ext cx="8229600" cy="6927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1" y="49706"/>
            <a:ext cx="8520599" cy="7635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682257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34422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E466-0C81-4D42-9524-B992C5ABEF20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21236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BF5F4-7111-DD4D-BF3B-636B8411524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60318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E34C-BCCB-8D42-B586-BBC42867FBD2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96746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E526-A0D6-6549-844F-FDE4EEE6A540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79852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5C10A-8E6D-0440-B8E1-AFF9162FEEF2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81034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CCD2C-7DF3-2042-91B5-291E84ACCDB5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627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36D7-F3C6-EA4C-96AF-E2C40B93113F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10409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8165-4466-8549-AA7D-5355667CD733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92460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F2A9B-ACEF-5D4B-A31E-8C4ED2F30F3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85974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3447-EE80-3049-8BEA-00742E1115DB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35459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CEE-93E9-0A4D-B6E6-CD9FEBFC92B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90809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5E51-BC07-C44A-B191-F544393F48DE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41262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783F-C3EA-7C42-AD1A-8F7EAA98115B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39140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7E791-C2EB-E843-BCF0-40426126581F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15703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6051F-8619-964B-A403-C59AF02DDF50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52854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5008-1DC8-DF47-8E93-B6E39CAC60CA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89095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BE33-E42A-F44D-B843-24F386D6CAC6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20910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020BE-B747-664D-9122-862C0EC05DC8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89948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A348-4571-5A43-8548-2786793C0716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122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5FC-74CA-3440-B610-BFBFF65358D5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24487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EEFA9-2B9C-5246-BA2D-0972427962FC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56036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7C652-C627-2648-847A-A4EC649CFBC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65270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5E51-BC07-C44A-B191-F544393F48DE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96607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783F-C3EA-7C42-AD1A-8F7EAA98115B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41565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7E791-C2EB-E843-BCF0-40426126581F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85893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6051F-8619-964B-A403-C59AF02DDF50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967132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5008-1DC8-DF47-8E93-B6E39CAC60CA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53410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BE33-E42A-F44D-B843-24F386D6CAC6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2582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020BE-B747-664D-9122-862C0EC05DC8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91498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A348-4571-5A43-8548-2786793C0716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99602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5FC-74CA-3440-B610-BFBFF65358D5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81972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EEFA9-2B9C-5246-BA2D-0972427962FC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79317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7C652-C627-2648-847A-A4EC649CFBC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607662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Pictur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3186975" y="268304"/>
            <a:ext cx="5669399" cy="98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32" name="Shape 32"/>
          <p:cNvSpPr txBox="1">
            <a:spLocks noGrp="1"/>
          </p:cNvSpPr>
          <p:nvPr>
            <p:ph type="ctrTitle"/>
          </p:nvPr>
        </p:nvSpPr>
        <p:spPr>
          <a:xfrm>
            <a:off x="3200421" y="3887712"/>
            <a:ext cx="5457900" cy="137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ubTitle" idx="1"/>
          </p:nvPr>
        </p:nvSpPr>
        <p:spPr>
          <a:xfrm>
            <a:off x="3200400" y="5257830"/>
            <a:ext cx="5457900" cy="61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buClr>
                <a:schemeClr val="accent1"/>
              </a:buClr>
              <a:buFont typeface="Noto Symbol"/>
              <a:buNone/>
              <a:defRPr/>
            </a:lvl1pPr>
            <a:lvl2pPr marL="457200" marR="0" indent="0" algn="ctr" rtl="0">
              <a:spcBef>
                <a:spcPts val="0"/>
              </a:spcBef>
              <a:buClr>
                <a:srgbClr val="4C0000"/>
              </a:buClr>
              <a:buFont typeface="Noto Symbol"/>
              <a:buNone/>
              <a:defRPr/>
            </a:lvl2pPr>
            <a:lvl3pPr marL="914400" marR="0" indent="0" algn="ctr" rtl="0">
              <a:spcBef>
                <a:spcPts val="600"/>
              </a:spcBef>
              <a:buClr>
                <a:schemeClr val="accent1"/>
              </a:buClr>
              <a:buFont typeface="Noto Symbol"/>
              <a:buNone/>
              <a:defRPr/>
            </a:lvl3pPr>
            <a:lvl4pPr marL="1371600" marR="0" indent="0" algn="ctr" rtl="0">
              <a:spcBef>
                <a:spcPts val="600"/>
              </a:spcBef>
              <a:buClr>
                <a:srgbClr val="4C0000"/>
              </a:buClr>
              <a:buFont typeface="Noto Symbol"/>
              <a:buNone/>
              <a:defRPr/>
            </a:lvl4pPr>
            <a:lvl5pPr marL="1828800" marR="0" indent="0" algn="ctr" rtl="0">
              <a:spcBef>
                <a:spcPts val="600"/>
              </a:spcBef>
              <a:buClr>
                <a:schemeClr val="accent1"/>
              </a:buClr>
              <a:buFont typeface="Noto Symbol"/>
              <a:buNone/>
              <a:defRPr/>
            </a:lvl5pPr>
            <a:lvl6pPr marL="2286000" marR="0" indent="0" algn="ctr" rtl="0">
              <a:spcBef>
                <a:spcPts val="360"/>
              </a:spcBef>
              <a:buClr>
                <a:srgbClr val="4C0000"/>
              </a:buClr>
              <a:buFont typeface="Noto Symbol"/>
              <a:buNone/>
              <a:defRPr/>
            </a:lvl6pPr>
            <a:lvl7pPr marL="2743200" marR="0" indent="0" algn="ctr" rtl="0">
              <a:spcBef>
                <a:spcPts val="360"/>
              </a:spcBef>
              <a:buClr>
                <a:schemeClr val="accent1"/>
              </a:buClr>
              <a:buFont typeface="Noto Symbol"/>
              <a:buNone/>
              <a:defRPr/>
            </a:lvl7pPr>
            <a:lvl8pPr marL="3200400" marR="0" indent="0" algn="ctr" rtl="0">
              <a:spcBef>
                <a:spcPts val="360"/>
              </a:spcBef>
              <a:buClr>
                <a:srgbClr val="4C0000"/>
              </a:buClr>
              <a:buFont typeface="Noto Symbol"/>
              <a:buNone/>
              <a:defRPr/>
            </a:lvl8pPr>
            <a:lvl9pPr marL="3657600" marR="0" indent="0" algn="ctr" rtl="0">
              <a:spcBef>
                <a:spcPts val="360"/>
              </a:spcBef>
              <a:buClr>
                <a:schemeClr val="accent1"/>
              </a:buClr>
              <a:buFont typeface="Noto Symbol"/>
              <a:buNone/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3276605" y="389968"/>
            <a:ext cx="54998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xfrm>
            <a:off x="3213862" y="6356352"/>
            <a:ext cx="47339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265506" y="6356352"/>
            <a:ext cx="685799" cy="365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100" b="1" i="0" u="none" strike="noStrike" cap="none" baseline="0">
                <a:solidFill>
                  <a:srgbClr val="848484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</a:lstStyle>
          <a:p>
            <a:pPr defTabSz="914400">
              <a:buSzPct val="25000"/>
            </a:pPr>
            <a:fld id="{00000000-1234-1234-1234-123412341234}" type="slidenum">
              <a:rPr lang="en-US" kern="0">
                <a:rtl val="0"/>
              </a:rPr>
              <a:pPr defTabSz="914400">
                <a:buSzPct val="25000"/>
              </a:pPr>
              <a:t>‹#›</a:t>
            </a:fld>
            <a:endParaRPr lang="en-US" kern="0" dirty="0">
              <a:rtl val="0"/>
            </a:endParaRPr>
          </a:p>
        </p:txBody>
      </p:sp>
      <p:sp>
        <p:nvSpPr>
          <p:cNvPr id="37" name="Shape 37"/>
          <p:cNvSpPr>
            <a:spLocks noGrp="1"/>
          </p:cNvSpPr>
          <p:nvPr>
            <p:ph type="pic" idx="2"/>
          </p:nvPr>
        </p:nvSpPr>
        <p:spPr>
          <a:xfrm>
            <a:off x="3186976" y="1345876"/>
            <a:ext cx="5646900" cy="241560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Shape 38"/>
          <p:cNvSpPr/>
          <p:nvPr/>
        </p:nvSpPr>
        <p:spPr>
          <a:xfrm>
            <a:off x="268939" y="268287"/>
            <a:ext cx="183000" cy="388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39" name="Shape 39"/>
          <p:cNvSpPr/>
          <p:nvPr/>
        </p:nvSpPr>
        <p:spPr>
          <a:xfrm>
            <a:off x="7046167" y="31"/>
            <a:ext cx="2097899" cy="7555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40" name="Shape 40"/>
          <p:cNvSpPr/>
          <p:nvPr/>
        </p:nvSpPr>
        <p:spPr>
          <a:xfrm>
            <a:off x="3186975" y="268304"/>
            <a:ext cx="5669399" cy="98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pic>
        <p:nvPicPr>
          <p:cNvPr id="41" name="Shape 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2326" y="342903"/>
            <a:ext cx="2501999" cy="825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31688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, and Pictur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269875" y="268287"/>
            <a:ext cx="1645800" cy="164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2178439" y="268291"/>
            <a:ext cx="6508500" cy="70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2178439" y="1095567"/>
            <a:ext cx="6508500" cy="5030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7212106" y="6356352"/>
            <a:ext cx="17526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2178423" y="6356352"/>
            <a:ext cx="49269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>
            <a:spLocks noGrp="1"/>
          </p:cNvSpPr>
          <p:nvPr>
            <p:ph type="pic" idx="2"/>
          </p:nvPr>
        </p:nvSpPr>
        <p:spPr>
          <a:xfrm>
            <a:off x="269875" y="1976750"/>
            <a:ext cx="1645800" cy="4625599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1644126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7758971" y="686743"/>
            <a:ext cx="1099200" cy="593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2209800" y="3429046"/>
            <a:ext cx="4966500" cy="139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r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2209800" y="4824443"/>
            <a:ext cx="4966500" cy="1320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algn="r" rtl="0">
              <a:spcBef>
                <a:spcPts val="0"/>
              </a:spcBef>
              <a:buClr>
                <a:schemeClr val="dk2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5562622" y="6356352"/>
            <a:ext cx="16226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174826" y="6356352"/>
            <a:ext cx="53114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/>
          <p:nvPr/>
        </p:nvSpPr>
        <p:spPr>
          <a:xfrm>
            <a:off x="7758971" y="686740"/>
            <a:ext cx="1099200" cy="593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4385947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with Pictur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>
            <a:off x="269878" y="4773720"/>
            <a:ext cx="2971799" cy="184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3720353" y="3429047"/>
            <a:ext cx="4966500" cy="139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r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3720353" y="4824443"/>
            <a:ext cx="4966500" cy="1320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algn="r" rtl="0">
              <a:spcBef>
                <a:spcPts val="0"/>
              </a:spcBef>
              <a:buClr>
                <a:schemeClr val="dk2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60" name="Shape 60"/>
          <p:cNvSpPr>
            <a:spLocks noGrp="1"/>
          </p:cNvSpPr>
          <p:nvPr>
            <p:ph type="pic" idx="2"/>
          </p:nvPr>
        </p:nvSpPr>
        <p:spPr>
          <a:xfrm>
            <a:off x="269878" y="268319"/>
            <a:ext cx="2971799" cy="4438799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265506" y="6356352"/>
            <a:ext cx="685799" cy="365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100" b="1" i="0" u="none" strike="noStrike" cap="none" baseline="0">
                <a:solidFill>
                  <a:srgbClr val="848484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</a:lstStyle>
          <a:p>
            <a:pPr defTabSz="914400">
              <a:buSzPct val="25000"/>
            </a:pPr>
            <a:fld id="{00000000-1234-1234-1234-123412341234}" type="slidenum">
              <a:rPr lang="en-US" kern="0">
                <a:rtl val="0"/>
              </a:rPr>
              <a:pPr defTabSz="914400">
                <a:buSzPct val="25000"/>
              </a:pPr>
              <a:t>‹#›</a:t>
            </a:fld>
            <a:endParaRPr lang="en-US" kern="0" dirty="0"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8223742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457199" y="268319"/>
            <a:ext cx="7388400" cy="633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457246" y="1026491"/>
            <a:ext cx="3566099" cy="63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algn="ctr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457247" y="1764522"/>
            <a:ext cx="3566099" cy="436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3"/>
          </p:nvPr>
        </p:nvSpPr>
        <p:spPr>
          <a:xfrm>
            <a:off x="4279406" y="1026491"/>
            <a:ext cx="3566099" cy="63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algn="ctr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4"/>
          </p:nvPr>
        </p:nvSpPr>
        <p:spPr>
          <a:xfrm>
            <a:off x="4279406" y="1764522"/>
            <a:ext cx="3566099" cy="436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7" name="Shape 77"/>
          <p:cNvSpPr/>
          <p:nvPr/>
        </p:nvSpPr>
        <p:spPr>
          <a:xfrm>
            <a:off x="8148989" y="891940"/>
            <a:ext cx="718199" cy="164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6177554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ntent, Top and Bottom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>
            <a:off x="8148989" y="891940"/>
            <a:ext cx="718199" cy="164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457229" y="268291"/>
            <a:ext cx="7391399" cy="62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452461" y="1031803"/>
            <a:ext cx="7396199" cy="2477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8256540" y="984667"/>
            <a:ext cx="506399" cy="365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 b="0" i="0" u="none" strike="noStrike" cap="none" baseline="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</a:lstStyle>
          <a:p>
            <a:pPr defTabSz="914400">
              <a:buSzPct val="25000"/>
            </a:pPr>
            <a:fld id="{00000000-1234-1234-1234-123412341234}" type="slidenum">
              <a:rPr lang="en-US" kern="0">
                <a:rtl val="0"/>
              </a:rPr>
              <a:pPr defTabSz="914400">
                <a:buSzPct val="25000"/>
              </a:pPr>
              <a:t>‹#›</a:t>
            </a:fld>
            <a:endParaRPr lang="en-US" kern="0" dirty="0">
              <a:rtl val="0"/>
            </a:endParaRPr>
          </a:p>
        </p:txBody>
      </p:sp>
      <p:sp>
        <p:nvSpPr>
          <p:cNvPr id="85" name="Shape 85"/>
          <p:cNvSpPr txBox="1">
            <a:spLocks noGrp="1"/>
          </p:cNvSpPr>
          <p:nvPr>
            <p:ph type="body" idx="2"/>
          </p:nvPr>
        </p:nvSpPr>
        <p:spPr>
          <a:xfrm>
            <a:off x="457243" y="3655029"/>
            <a:ext cx="7396199" cy="249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59941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nten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57229" y="914400"/>
            <a:ext cx="7391399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4282443" y="2214563"/>
            <a:ext cx="3566099" cy="192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2"/>
          </p:nvPr>
        </p:nvSpPr>
        <p:spPr>
          <a:xfrm>
            <a:off x="4282443" y="4224972"/>
            <a:ext cx="3566099" cy="192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3"/>
          </p:nvPr>
        </p:nvSpPr>
        <p:spPr>
          <a:xfrm>
            <a:off x="457247" y="2214563"/>
            <a:ext cx="3566099" cy="391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3" name="Shape 93"/>
          <p:cNvSpPr/>
          <p:nvPr/>
        </p:nvSpPr>
        <p:spPr>
          <a:xfrm>
            <a:off x="8148989" y="891940"/>
            <a:ext cx="718199" cy="164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8256540" y="984667"/>
            <a:ext cx="506399" cy="365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 b="0" i="0" u="none" strike="noStrike" cap="none" baseline="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</a:lstStyle>
          <a:p>
            <a:pPr defTabSz="914400">
              <a:buSzPct val="25000"/>
            </a:pPr>
            <a:fld id="{00000000-1234-1234-1234-123412341234}" type="slidenum">
              <a:rPr lang="en-US" kern="0">
                <a:rtl val="0"/>
              </a:rPr>
              <a:pPr defTabSz="914400">
                <a:buSzPct val="25000"/>
              </a:pPr>
              <a:t>‹#›</a:t>
            </a:fld>
            <a:endParaRPr lang="en-US" kern="0" dirty="0"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77786514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Conte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457229" y="268334"/>
            <a:ext cx="7391399" cy="604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4282443" y="1041481"/>
            <a:ext cx="3566099" cy="24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4282443" y="3674435"/>
            <a:ext cx="3566099" cy="2470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3"/>
          </p:nvPr>
        </p:nvSpPr>
        <p:spPr>
          <a:xfrm>
            <a:off x="457246" y="1041481"/>
            <a:ext cx="3566099" cy="24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4"/>
          </p:nvPr>
        </p:nvSpPr>
        <p:spPr>
          <a:xfrm>
            <a:off x="457247" y="3674435"/>
            <a:ext cx="3566099" cy="2470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8148989" y="891940"/>
            <a:ext cx="718199" cy="164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8256540" y="984667"/>
            <a:ext cx="506399" cy="365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1800" b="0" i="0" u="none" strike="noStrike" cap="none" baseline="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</a:lstStyle>
          <a:p>
            <a:pPr defTabSz="914400">
              <a:buSzPct val="25000"/>
            </a:pPr>
            <a:fld id="{00000000-1234-1234-1234-123412341234}" type="slidenum">
              <a:rPr lang="en-US" kern="0">
                <a:rtl val="0"/>
              </a:rPr>
              <a:pPr defTabSz="914400">
                <a:buSzPct val="25000"/>
              </a:pPr>
              <a:t>‹#›</a:t>
            </a:fld>
            <a:endParaRPr lang="en-US" kern="0" dirty="0"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14269334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57211" y="154643"/>
            <a:ext cx="8305799" cy="57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8148989" y="891940"/>
            <a:ext cx="718199" cy="164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28605943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8148989" y="891971"/>
            <a:ext cx="718199" cy="5667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96242272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985597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457246" y="995114"/>
            <a:ext cx="3566099" cy="103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4762069" y="990600"/>
            <a:ext cx="3566099" cy="513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2"/>
          </p:nvPr>
        </p:nvSpPr>
        <p:spPr>
          <a:xfrm>
            <a:off x="457246" y="2057447"/>
            <a:ext cx="3566099" cy="3657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60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6" name="Shape 126"/>
          <p:cNvSpPr/>
          <p:nvPr/>
        </p:nvSpPr>
        <p:spPr>
          <a:xfrm>
            <a:off x="8148989" y="891971"/>
            <a:ext cx="718199" cy="5667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32605350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with Ca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457246" y="995114"/>
            <a:ext cx="3566099" cy="103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457246" y="2057447"/>
            <a:ext cx="3566099" cy="3657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60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ftr" idx="11"/>
          </p:nvPr>
        </p:nvSpPr>
        <p:spPr>
          <a:xfrm>
            <a:off x="174858" y="6356352"/>
            <a:ext cx="38636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pic" idx="2"/>
          </p:nvPr>
        </p:nvSpPr>
        <p:spPr>
          <a:xfrm>
            <a:off x="4760277" y="1580490"/>
            <a:ext cx="4096499" cy="5021999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Shape 132"/>
          <p:cNvSpPr/>
          <p:nvPr/>
        </p:nvSpPr>
        <p:spPr>
          <a:xfrm>
            <a:off x="4760257" y="891971"/>
            <a:ext cx="4114800" cy="5667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133" name="Shape 133"/>
          <p:cNvSpPr/>
          <p:nvPr/>
        </p:nvSpPr>
        <p:spPr>
          <a:xfrm>
            <a:off x="8148989" y="891971"/>
            <a:ext cx="718199" cy="5667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21911216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above Caption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7216790" y="891974"/>
            <a:ext cx="1639500" cy="30155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458798" y="4267231"/>
            <a:ext cx="6476999" cy="5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7" name="Shape 137"/>
          <p:cNvSpPr>
            <a:spLocks noGrp="1"/>
          </p:cNvSpPr>
          <p:nvPr>
            <p:ph type="pic" idx="2"/>
          </p:nvPr>
        </p:nvSpPr>
        <p:spPr>
          <a:xfrm>
            <a:off x="269873" y="268318"/>
            <a:ext cx="6858000" cy="3639199"/>
          </a:xfrm>
          <a:prstGeom prst="rect">
            <a:avLst/>
          </a:prstGeom>
          <a:noFill/>
          <a:ln>
            <a:noFill/>
          </a:ln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58787" y="4840987"/>
            <a:ext cx="6475499" cy="1304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765555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Pictures with Caption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/>
        </p:nvSpPr>
        <p:spPr>
          <a:xfrm>
            <a:off x="8135542" y="891974"/>
            <a:ext cx="720899" cy="30155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458798" y="4267231"/>
            <a:ext cx="6476999" cy="5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pic" idx="2"/>
          </p:nvPr>
        </p:nvSpPr>
        <p:spPr>
          <a:xfrm>
            <a:off x="269873" y="268318"/>
            <a:ext cx="3006600" cy="3639199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458787" y="4840987"/>
            <a:ext cx="6475499" cy="1304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8" name="Shape 148"/>
          <p:cNvSpPr>
            <a:spLocks noGrp="1"/>
          </p:cNvSpPr>
          <p:nvPr>
            <p:ph type="pic" idx="3"/>
          </p:nvPr>
        </p:nvSpPr>
        <p:spPr>
          <a:xfrm>
            <a:off x="3352800" y="268335"/>
            <a:ext cx="4701899" cy="1775599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Shape 149"/>
          <p:cNvSpPr>
            <a:spLocks noGrp="1"/>
          </p:cNvSpPr>
          <p:nvPr>
            <p:ph type="pic" idx="4"/>
          </p:nvPr>
        </p:nvSpPr>
        <p:spPr>
          <a:xfrm>
            <a:off x="3352800" y="2131982"/>
            <a:ext cx="2304300" cy="1775599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Shape 150"/>
          <p:cNvSpPr>
            <a:spLocks noGrp="1"/>
          </p:cNvSpPr>
          <p:nvPr>
            <p:ph type="pic" idx="5"/>
          </p:nvPr>
        </p:nvSpPr>
        <p:spPr>
          <a:xfrm>
            <a:off x="5750500" y="2131982"/>
            <a:ext cx="2304300" cy="1775599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9319815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457211" y="154643"/>
            <a:ext cx="8305799" cy="57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 rot="5400000">
            <a:off x="1988111" y="-648636"/>
            <a:ext cx="5243999" cy="8305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14361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6480592" y="155430"/>
            <a:ext cx="718199" cy="5667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 defTabSz="914400"/>
            <a:endParaRPr kern="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 rot="5400000">
            <a:off x="5659525" y="2919624"/>
            <a:ext cx="5090799" cy="132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 rot="5400000">
            <a:off x="1367300" y="125374"/>
            <a:ext cx="5109600" cy="692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63422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13" tIns="91413" rIns="91413" bIns="91413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3"/>
          </a:xfrm>
          <a:prstGeom prst="rect">
            <a:avLst/>
          </a:prstGeom>
        </p:spPr>
        <p:txBody>
          <a:bodyPr lIns="91413" tIns="91413" rIns="91413" bIns="91413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880848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504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7925-4D3F-9E44-944E-DEE8C7FD6BA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AA2980B4-3D12-8D46-ACAE-5C90D331077D}" type="slidenum">
              <a:rPr lang="en-US" sz="1400" kern="0">
                <a:solidFill>
                  <a:prstClr val="black">
                    <a:tint val="75000"/>
                  </a:prstClr>
                </a:solidFill>
                <a:latin typeface="Calibri"/>
                <a:ea typeface="Arial"/>
                <a:cs typeface="Arial"/>
                <a:sym typeface="Arial"/>
                <a:rtl val="0"/>
              </a:rPr>
              <a:pPr defTabSz="914400"/>
              <a:t>‹#›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3142845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5875113"/>
            <a:ext cx="8229600" cy="6927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1" y="49706"/>
            <a:ext cx="8520599" cy="7635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9831861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46752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5875113"/>
            <a:ext cx="8229600" cy="6927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1" y="49706"/>
            <a:ext cx="8520599" cy="7635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8733661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61807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5875113"/>
            <a:ext cx="8229600" cy="6927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1" y="49706"/>
            <a:ext cx="8520599" cy="7635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22635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626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/Relationships>
</file>

<file path=ppt/slideMasters/_rels/slideMaster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Relationship Id="rId3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6.xml"/><Relationship Id="rId20" Type="http://schemas.openxmlformats.org/officeDocument/2006/relationships/theme" Target="../theme/theme13.xml"/><Relationship Id="rId10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/Relationships>
</file>

<file path=ppt/slideMasters/_rels/slideMaster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8.xml"/><Relationship Id="rId3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Relationship Id="rId2" Type="http://schemas.openxmlformats.org/officeDocument/2006/relationships/slideLayout" Target="../slideLayouts/slideLayout100.xml"/><Relationship Id="rId3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102.xml"/><Relationship Id="rId3" Type="http://schemas.openxmlformats.org/officeDocument/2006/relationships/theme" Target="../theme/theme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4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013767"/>
            <a:ext cx="8229600" cy="5319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6044990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4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013767"/>
            <a:ext cx="8229600" cy="5319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2650828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F10DC-9AE6-5E43-AF03-CCABB61BF8CB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916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4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013767"/>
            <a:ext cx="8229600" cy="5319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40902739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F10DC-9AE6-5E43-AF03-CCABB61BF8CB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49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F10DC-9AE6-5E43-AF03-CCABB61BF8CB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1023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4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013767"/>
            <a:ext cx="8229600" cy="5319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0504617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4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013767"/>
            <a:ext cx="8229600" cy="5319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9520032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4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013767"/>
            <a:ext cx="8229600" cy="5319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860919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F10DC-9AE6-5E43-AF03-CCABB61BF8CB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270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2FB45-5C5F-3448-9292-04AB6CD4D23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044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2FB45-5C5F-3448-9292-04AB6CD4D234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5/16/16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3207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457211" y="154643"/>
            <a:ext cx="8305799" cy="57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buClr>
                <a:schemeClr val="accent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457211" y="882276"/>
            <a:ext cx="8305799" cy="5243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indent="-101600" algn="l" rtl="0">
              <a:spcBef>
                <a:spcPts val="1800"/>
              </a:spcBef>
              <a:buClr>
                <a:schemeClr val="accent1"/>
              </a:buClr>
              <a:buFont typeface="Noto Symbol"/>
              <a:buChar char="◼"/>
              <a:defRPr/>
            </a:lvl1pPr>
            <a:lvl2pPr marL="457200" marR="0" indent="-114300" algn="l" rtl="0">
              <a:spcBef>
                <a:spcPts val="600"/>
              </a:spcBef>
              <a:buClr>
                <a:srgbClr val="4C0000"/>
              </a:buClr>
              <a:buFont typeface="Noto Symbol"/>
              <a:buChar char="◼"/>
              <a:defRPr/>
            </a:lvl2pPr>
            <a:lvl3pPr marL="685800" marR="0" indent="-114300" algn="l" rtl="0">
              <a:spcBef>
                <a:spcPts val="600"/>
              </a:spcBef>
              <a:buClr>
                <a:schemeClr val="accent1"/>
              </a:buClr>
              <a:buFont typeface="Noto Symbol"/>
              <a:buChar char="◼"/>
              <a:defRPr/>
            </a:lvl3pPr>
            <a:lvl4pPr marL="914400" marR="0" indent="-114300" algn="l" rtl="0">
              <a:spcBef>
                <a:spcPts val="600"/>
              </a:spcBef>
              <a:buClr>
                <a:srgbClr val="4C0000"/>
              </a:buClr>
              <a:buFont typeface="Noto Symbol"/>
              <a:buChar char="◼"/>
              <a:defRPr/>
            </a:lvl4pPr>
            <a:lvl5pPr marL="1143000" marR="0" indent="-114300" algn="l" rtl="0">
              <a:spcBef>
                <a:spcPts val="600"/>
              </a:spcBef>
              <a:buClr>
                <a:schemeClr val="accent1"/>
              </a:buClr>
              <a:buFont typeface="Noto Symbol"/>
              <a:buChar char="◼"/>
              <a:defRPr/>
            </a:lvl5pPr>
            <a:lvl6pPr marL="1377950" marR="0" indent="-120650" algn="l" rtl="0">
              <a:spcBef>
                <a:spcPts val="360"/>
              </a:spcBef>
              <a:buClr>
                <a:srgbClr val="4C0000"/>
              </a:buClr>
              <a:buFont typeface="Noto Symbol"/>
              <a:buChar char="◼"/>
              <a:defRPr/>
            </a:lvl6pPr>
            <a:lvl7pPr marL="1603375" marR="0" indent="-117475" algn="l" rtl="0">
              <a:spcBef>
                <a:spcPts val="360"/>
              </a:spcBef>
              <a:buClr>
                <a:schemeClr val="accent1"/>
              </a:buClr>
              <a:buFont typeface="Noto Symbol"/>
              <a:buChar char="◼"/>
              <a:defRPr/>
            </a:lvl7pPr>
            <a:lvl8pPr marL="1830388" marR="0" indent="-115888" algn="l" rtl="0">
              <a:spcBef>
                <a:spcPts val="360"/>
              </a:spcBef>
              <a:buClr>
                <a:srgbClr val="4C0000"/>
              </a:buClr>
              <a:buFont typeface="Noto Symbol"/>
              <a:buChar char="◼"/>
              <a:defRPr/>
            </a:lvl8pPr>
            <a:lvl9pPr marL="2057400" marR="0" indent="-114300" algn="l" rtl="0">
              <a:spcBef>
                <a:spcPts val="360"/>
              </a:spcBef>
              <a:buClr>
                <a:schemeClr val="accent1"/>
              </a:buClr>
              <a:buFont typeface="Noto Symbol"/>
              <a:buChar char="◼"/>
              <a:defRPr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0" y="6356352"/>
            <a:ext cx="457200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669061" y="6356352"/>
            <a:ext cx="5512799" cy="36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1701742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4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013767"/>
            <a:ext cx="8229600" cy="5319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5986810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1" r:id="rId1"/>
    <p:sldLayoutId id="2147483772" r:id="rId2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4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013767"/>
            <a:ext cx="8229600" cy="5319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15534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4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013767"/>
            <a:ext cx="8229600" cy="53192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7" y="6333133"/>
            <a:ext cx="548699" cy="5248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82690214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1.png"/><Relationship Id="rId3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5.gif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hape 10"/>
          <p:cNvSpPr/>
          <p:nvPr/>
        </p:nvSpPr>
        <p:spPr>
          <a:xfrm>
            <a:off x="0" y="2541801"/>
            <a:ext cx="9144000" cy="268239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Shape 12"/>
          <p:cNvPicPr preferRelativeResize="0"/>
          <p:nvPr/>
        </p:nvPicPr>
        <p:blipFill rotWithShape="1">
          <a:blip r:embed="rId2">
            <a:alphaModFix/>
          </a:blip>
          <a:srcRect t="50794" b="17856"/>
          <a:stretch/>
        </p:blipFill>
        <p:spPr>
          <a:xfrm>
            <a:off x="0" y="-1"/>
            <a:ext cx="9143998" cy="2541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hape 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7615" y="5775158"/>
            <a:ext cx="2857500" cy="11869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4"/>
          <p:cNvSpPr txBox="1"/>
          <p:nvPr/>
        </p:nvSpPr>
        <p:spPr>
          <a:xfrm>
            <a:off x="20209" y="6380333"/>
            <a:ext cx="2002200" cy="56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b="1" dirty="0">
                <a:solidFill>
                  <a:srgbClr val="7F7F7F"/>
                </a:solidFill>
                <a:latin typeface="Droid Sans"/>
                <a:ea typeface="Droid Sans"/>
                <a:cs typeface="Droid Sans"/>
                <a:sym typeface="Droid Sans"/>
              </a:rPr>
              <a:t>#</a:t>
            </a:r>
            <a:r>
              <a:rPr lang="en" b="1" dirty="0">
                <a:solidFill>
                  <a:srgbClr val="7F7F7F"/>
                </a:solidFill>
                <a:highlight>
                  <a:srgbClr val="FFFFFF"/>
                </a:highlight>
                <a:latin typeface="Droid Sans"/>
                <a:ea typeface="Droid Sans"/>
                <a:cs typeface="Droid Sans"/>
                <a:sym typeface="Droid Sans"/>
              </a:rPr>
              <a:t>OpenCORD</a:t>
            </a:r>
          </a:p>
        </p:txBody>
      </p:sp>
      <p:sp>
        <p:nvSpPr>
          <p:cNvPr id="10" name="Shape 31"/>
          <p:cNvSpPr txBox="1">
            <a:spLocks/>
          </p:cNvSpPr>
          <p:nvPr/>
        </p:nvSpPr>
        <p:spPr>
          <a:xfrm>
            <a:off x="311701" y="2541798"/>
            <a:ext cx="8520599" cy="268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Droid Sans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Droid Sans"/>
                <a:cs typeface="Calibri"/>
                <a:sym typeface="Droid Sans"/>
              </a:defRPr>
            </a:lvl1pPr>
            <a:lvl2pPr lvl="1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ct val="100000"/>
              <a:buNone/>
              <a:defRPr sz="5200">
                <a:solidFill>
                  <a:srgbClr val="FFFFFF"/>
                </a:solidFill>
              </a:defRPr>
            </a:lvl9pPr>
          </a:lstStyle>
          <a:p>
            <a:pPr defTabSz="914400">
              <a:defRPr/>
            </a:pPr>
            <a:r>
              <a:rPr lang="en-US" sz="4400" kern="0" dirty="0" smtClean="0"/>
              <a:t>CORD Fabric</a:t>
            </a:r>
            <a:r>
              <a:rPr lang="en-US" sz="4000" kern="0" dirty="0" smtClean="0"/>
              <a:t/>
            </a:r>
            <a:br>
              <a:rPr lang="en-US" sz="4000" kern="0" dirty="0" smtClean="0"/>
            </a:br>
            <a:r>
              <a:rPr lang="en-US" sz="2700" kern="0" dirty="0" smtClean="0"/>
              <a:t/>
            </a:r>
            <a:br>
              <a:rPr lang="en-US" sz="2700" kern="0" dirty="0" smtClean="0"/>
            </a:br>
            <a:r>
              <a:rPr lang="en-US" kern="0" dirty="0"/>
              <a:t>Saurav Das</a:t>
            </a:r>
            <a:r>
              <a:rPr lang="en-US" kern="0" dirty="0" smtClean="0"/>
              <a:t/>
            </a:r>
            <a:br>
              <a:rPr lang="en-US" kern="0" dirty="0" smtClean="0"/>
            </a:br>
            <a:r>
              <a:rPr lang="en-US" sz="2400" kern="0" dirty="0" smtClean="0"/>
              <a:t>Principal Architect, ONF</a:t>
            </a:r>
            <a:endParaRPr lang="en" kern="0" dirty="0"/>
          </a:p>
        </p:txBody>
      </p:sp>
    </p:spTree>
    <p:extLst>
      <p:ext uri="{BB962C8B-B14F-4D97-AF65-F5344CB8AC3E}">
        <p14:creationId xmlns:p14="http://schemas.microsoft.com/office/powerpoint/2010/main" val="123685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2"/>
          <p:cNvSpPr/>
          <p:nvPr/>
        </p:nvSpPr>
        <p:spPr>
          <a:xfrm>
            <a:off x="0" y="16"/>
            <a:ext cx="9144000" cy="770743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43655" y="-150295"/>
            <a:ext cx="4491036" cy="82470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200C"/>
              </a:buClr>
              <a:buSzPct val="100000"/>
              <a:buNone/>
              <a:defRPr sz="3600" b="1" i="0" u="none" strike="noStrike" cap="none" baseline="0">
                <a:solidFill>
                  <a:srgbClr val="85200C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200C"/>
              </a:buClr>
              <a:buSzPct val="100000"/>
              <a:buNone/>
              <a:defRPr sz="3600" b="1" i="0" u="none" strike="noStrike" cap="none" baseline="0">
                <a:solidFill>
                  <a:srgbClr val="85200C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pPr algn="ctr" defTabSz="914400"/>
            <a:r>
              <a:rPr lang="en-US" sz="3200" kern="0" dirty="0" smtClean="0">
                <a:solidFill>
                  <a:srgbClr val="FFFFFF"/>
                </a:solidFill>
                <a:latin typeface="Calibri"/>
                <a:cs typeface="Calibri"/>
              </a:rPr>
              <a:t>Disaggregation</a:t>
            </a:r>
            <a:endParaRPr lang="en-US" sz="3200" kern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25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65" y="166414"/>
            <a:ext cx="548699" cy="56518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/>
          <p:cNvSpPr/>
          <p:nvPr/>
        </p:nvSpPr>
        <p:spPr>
          <a:xfrm>
            <a:off x="1303496" y="1662529"/>
            <a:ext cx="1699509" cy="2937569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400"/>
            <a:r>
              <a:rPr lang="en-US" sz="1600" kern="0" dirty="0">
                <a:solidFill>
                  <a:srgbClr val="000000"/>
                </a:solidFill>
                <a:latin typeface="Arial"/>
                <a:sym typeface="Arial"/>
              </a:rPr>
              <a:t>Residence</a:t>
            </a:r>
            <a:endParaRPr lang="en-US" sz="1600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174112" y="1662528"/>
            <a:ext cx="3453031" cy="2937571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400"/>
            <a:r>
              <a:rPr lang="en-US" sz="1600" kern="0" dirty="0">
                <a:solidFill>
                  <a:srgbClr val="000000"/>
                </a:solidFill>
                <a:latin typeface="Arial"/>
                <a:sym typeface="Arial"/>
              </a:rPr>
              <a:t>Central Office</a:t>
            </a:r>
            <a:endParaRPr lang="en-US" sz="1600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485809" y="3595317"/>
            <a:ext cx="570695" cy="606283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CPE</a:t>
            </a:r>
            <a:endParaRPr lang="en-US" sz="1400" kern="0" dirty="0">
              <a:solidFill>
                <a:srgbClr val="FFFFFF"/>
              </a:solidFill>
              <a:latin typeface="Calibri"/>
              <a:cs typeface="Calibri"/>
              <a:sym typeface="Arial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229222" y="3595317"/>
            <a:ext cx="658213" cy="60628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ONU</a:t>
            </a:r>
            <a:endParaRPr lang="en-US" sz="1400" kern="0" dirty="0">
              <a:solidFill>
                <a:srgbClr val="FFFFFF"/>
              </a:solidFill>
              <a:latin typeface="Calibri"/>
              <a:cs typeface="Calibri"/>
              <a:sym typeface="Arial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375129" y="3595317"/>
            <a:ext cx="585448" cy="606283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OLT</a:t>
            </a:r>
            <a:endParaRPr lang="en-US" sz="1400" kern="0" dirty="0">
              <a:solidFill>
                <a:srgbClr val="FFFFFF"/>
              </a:solidFill>
              <a:latin typeface="Calibri"/>
              <a:cs typeface="Calibri"/>
              <a:sym typeface="Arial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453501" y="3595317"/>
            <a:ext cx="627322" cy="60628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400" kern="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ETH AGG</a:t>
            </a:r>
            <a:endParaRPr lang="en-US" sz="1400" kern="0" dirty="0">
              <a:solidFill>
                <a:srgbClr val="FFFFFF"/>
              </a:solidFill>
              <a:latin typeface="Calibri"/>
              <a:cs typeface="Calibri"/>
              <a:sym typeface="Arial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5652055" y="3598797"/>
            <a:ext cx="574879" cy="606283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BNG</a:t>
            </a:r>
            <a:endParaRPr lang="en-US" sz="1400" kern="0" dirty="0">
              <a:solidFill>
                <a:srgbClr val="FFFFFF"/>
              </a:solidFill>
              <a:latin typeface="Calibri"/>
              <a:cs typeface="Calibri"/>
              <a:sym typeface="Arial"/>
            </a:endParaRPr>
          </a:p>
        </p:txBody>
      </p:sp>
      <p:cxnSp>
        <p:nvCxnSpPr>
          <p:cNvPr id="36" name="Straight Connector 35"/>
          <p:cNvCxnSpPr>
            <a:stCxn id="35" idx="3"/>
            <a:endCxn id="44" idx="2"/>
          </p:cNvCxnSpPr>
          <p:nvPr/>
        </p:nvCxnSpPr>
        <p:spPr>
          <a:xfrm flipV="1">
            <a:off x="6226931" y="3893498"/>
            <a:ext cx="707760" cy="8441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4" idx="3"/>
            <a:endCxn id="35" idx="1"/>
          </p:cNvCxnSpPr>
          <p:nvPr/>
        </p:nvCxnSpPr>
        <p:spPr>
          <a:xfrm>
            <a:off x="5080826" y="3898461"/>
            <a:ext cx="571229" cy="3479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3" idx="3"/>
            <a:endCxn id="34" idx="1"/>
          </p:cNvCxnSpPr>
          <p:nvPr/>
        </p:nvCxnSpPr>
        <p:spPr>
          <a:xfrm>
            <a:off x="3960577" y="3898459"/>
            <a:ext cx="4929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1" idx="3"/>
            <a:endCxn id="33" idx="1"/>
          </p:cNvCxnSpPr>
          <p:nvPr/>
        </p:nvCxnSpPr>
        <p:spPr>
          <a:xfrm>
            <a:off x="2887435" y="3898459"/>
            <a:ext cx="48769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0" idx="3"/>
            <a:endCxn id="31" idx="1"/>
          </p:cNvCxnSpPr>
          <p:nvPr/>
        </p:nvCxnSpPr>
        <p:spPr>
          <a:xfrm>
            <a:off x="2056504" y="3898459"/>
            <a:ext cx="172718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loud 43"/>
          <p:cNvSpPr/>
          <p:nvPr/>
        </p:nvSpPr>
        <p:spPr>
          <a:xfrm>
            <a:off x="6929299" y="2858096"/>
            <a:ext cx="1739039" cy="2070800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600" kern="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Backbone</a:t>
            </a:r>
          </a:p>
          <a:p>
            <a:pPr algn="ctr" defTabSz="914400">
              <a:lnSpc>
                <a:spcPct val="80000"/>
              </a:lnSpc>
            </a:pPr>
            <a:r>
              <a:rPr lang="en-US" sz="1600" kern="0" dirty="0">
                <a:solidFill>
                  <a:srgbClr val="FFFFFF"/>
                </a:solidFill>
                <a:latin typeface="Calibri"/>
                <a:cs typeface="Calibri"/>
                <a:sym typeface="Arial"/>
              </a:rPr>
              <a:t>Network</a:t>
            </a:r>
            <a:endParaRPr lang="en-US" sz="1600" kern="0" dirty="0">
              <a:solidFill>
                <a:srgbClr val="FFFFFF"/>
              </a:solidFill>
              <a:latin typeface="Calibri"/>
              <a:cs typeface="Calibri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6859" y="5063883"/>
            <a:ext cx="41102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CPE – Customer Premises Equipment</a:t>
            </a:r>
          </a:p>
          <a:p>
            <a:pPr defTabSz="914400"/>
            <a:r>
              <a:rPr lang="en-US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OLT – Optical Line Termination</a:t>
            </a:r>
          </a:p>
          <a:p>
            <a:pPr defTabSz="914400"/>
            <a:r>
              <a:rPr lang="en-US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BNG – Broadband Network Gateway</a:t>
            </a:r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393449" y="4021605"/>
            <a:ext cx="743414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endCxn id="74" idx="2"/>
          </p:cNvCxnSpPr>
          <p:nvPr/>
        </p:nvCxnSpPr>
        <p:spPr>
          <a:xfrm flipV="1">
            <a:off x="1771160" y="2493824"/>
            <a:ext cx="2558019" cy="1262299"/>
          </a:xfrm>
          <a:prstGeom prst="bentConnector3">
            <a:avLst>
              <a:gd name="adj1" fmla="val -99"/>
            </a:avLst>
          </a:prstGeom>
          <a:ln>
            <a:solidFill>
              <a:srgbClr val="008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7" idx="4"/>
          </p:cNvCxnSpPr>
          <p:nvPr/>
        </p:nvCxnSpPr>
        <p:spPr>
          <a:xfrm flipV="1">
            <a:off x="3667853" y="3311495"/>
            <a:ext cx="0" cy="444628"/>
          </a:xfrm>
          <a:prstGeom prst="straightConnector1">
            <a:avLst/>
          </a:prstGeom>
          <a:ln>
            <a:solidFill>
              <a:srgbClr val="008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36592" y="4021605"/>
            <a:ext cx="827413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65716" y="4033028"/>
            <a:ext cx="727357" cy="1539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79" idx="4"/>
          </p:cNvCxnSpPr>
          <p:nvPr/>
        </p:nvCxnSpPr>
        <p:spPr>
          <a:xfrm flipV="1">
            <a:off x="5934236" y="2624688"/>
            <a:ext cx="1838" cy="1131435"/>
          </a:xfrm>
          <a:prstGeom prst="straightConnector1">
            <a:avLst/>
          </a:prstGeom>
          <a:ln>
            <a:solidFill>
              <a:srgbClr val="008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Oval 73"/>
          <p:cNvSpPr/>
          <p:nvPr/>
        </p:nvSpPr>
        <p:spPr>
          <a:xfrm>
            <a:off x="4329179" y="2296226"/>
            <a:ext cx="819727" cy="39519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 err="1">
                <a:solidFill>
                  <a:srgbClr val="FFFFFF"/>
                </a:solidFill>
                <a:latin typeface="Arial"/>
                <a:sym typeface="Arial"/>
              </a:rPr>
              <a:t>vSG</a:t>
            </a: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3216443" y="2916299"/>
            <a:ext cx="902820" cy="395196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vOLT</a:t>
            </a: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5314281" y="2024307"/>
            <a:ext cx="1243591" cy="600381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 err="1">
                <a:solidFill>
                  <a:srgbClr val="FFFFFF"/>
                </a:solidFill>
                <a:latin typeface="Arial"/>
                <a:sym typeface="Arial"/>
              </a:rPr>
              <a:t>vRouter</a:t>
            </a: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8" name="Straight Arrow Connector 87"/>
          <p:cNvCxnSpPr>
            <a:endCxn id="77" idx="6"/>
          </p:cNvCxnSpPr>
          <p:nvPr/>
        </p:nvCxnSpPr>
        <p:spPr>
          <a:xfrm flipH="1">
            <a:off x="4119266" y="3113896"/>
            <a:ext cx="1814973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89"/>
          <p:cNvCxnSpPr>
            <a:endCxn id="74" idx="4"/>
          </p:cNvCxnSpPr>
          <p:nvPr/>
        </p:nvCxnSpPr>
        <p:spPr>
          <a:xfrm rot="10800000">
            <a:off x="4739043" y="2691421"/>
            <a:ext cx="1195195" cy="256507"/>
          </a:xfrm>
          <a:prstGeom prst="bentConnector2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539439" y="3954494"/>
            <a:ext cx="827558" cy="114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329179" y="3965917"/>
            <a:ext cx="827558" cy="114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5400000">
            <a:off x="5770311" y="4069985"/>
            <a:ext cx="451098" cy="220119"/>
          </a:xfrm>
          <a:prstGeom prst="bentConnector3">
            <a:avLst>
              <a:gd name="adj1" fmla="val 100482"/>
            </a:avLst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/>
          <p:nvPr/>
        </p:nvCxnSpPr>
        <p:spPr>
          <a:xfrm rot="16200000" flipH="1">
            <a:off x="4473609" y="4055867"/>
            <a:ext cx="451102" cy="271203"/>
          </a:xfrm>
          <a:prstGeom prst="bentConnector3">
            <a:avLst>
              <a:gd name="adj1" fmla="val 100482"/>
            </a:avLst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4834762" y="4309241"/>
            <a:ext cx="1051038" cy="22772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Fabric</a:t>
            </a:r>
          </a:p>
        </p:txBody>
      </p:sp>
    </p:spTree>
    <p:extLst>
      <p:ext uri="{BB962C8B-B14F-4D97-AF65-F5344CB8AC3E}">
        <p14:creationId xmlns:p14="http://schemas.microsoft.com/office/powerpoint/2010/main" val="3659161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7" grpId="0" animBg="1"/>
      <p:bldP spid="79" grpId="0" animBg="1"/>
      <p:bldP spid="5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44" y="4941046"/>
            <a:ext cx="1030596" cy="1647008"/>
          </a:xfrm>
          <a:prstGeom prst="rect">
            <a:avLst/>
          </a:prstGeom>
        </p:spPr>
      </p:pic>
      <p:pic>
        <p:nvPicPr>
          <p:cNvPr id="104" name="Picture 103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407" y="4941046"/>
            <a:ext cx="1030596" cy="1647008"/>
          </a:xfrm>
          <a:prstGeom prst="rect">
            <a:avLst/>
          </a:prstGeom>
        </p:spPr>
      </p:pic>
      <p:pic>
        <p:nvPicPr>
          <p:cNvPr id="105" name="Picture 104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217" y="4941046"/>
            <a:ext cx="1030596" cy="1647008"/>
          </a:xfrm>
          <a:prstGeom prst="rect">
            <a:avLst/>
          </a:prstGeom>
        </p:spPr>
      </p:pic>
      <p:pic>
        <p:nvPicPr>
          <p:cNvPr id="106" name="Picture 10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10" y="4941046"/>
            <a:ext cx="1030596" cy="1647008"/>
          </a:xfrm>
          <a:prstGeom prst="rect">
            <a:avLst/>
          </a:prstGeom>
        </p:spPr>
      </p:pic>
      <p:pic>
        <p:nvPicPr>
          <p:cNvPr id="76" name="Picture 7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29" y="4933347"/>
            <a:ext cx="1030596" cy="1647008"/>
          </a:xfrm>
          <a:prstGeom prst="rect">
            <a:avLst/>
          </a:prstGeom>
        </p:spPr>
      </p:pic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4" y="3"/>
            <a:ext cx="9143999" cy="706783"/>
          </a:xfrm>
        </p:spPr>
        <p:txBody>
          <a:bodyPr/>
          <a:lstStyle/>
          <a:p>
            <a:r>
              <a:rPr lang="en-US" sz="3200" b="1" dirty="0">
                <a:solidFill>
                  <a:srgbClr val="FFFFFF"/>
                </a:solidFill>
                <a:latin typeface="Calibri"/>
                <a:cs typeface="Calibri"/>
              </a:rPr>
              <a:t>CORD Infrastructure</a:t>
            </a:r>
          </a:p>
        </p:txBody>
      </p:sp>
      <p:grpSp>
        <p:nvGrpSpPr>
          <p:cNvPr id="100" name="Group 99"/>
          <p:cNvGrpSpPr/>
          <p:nvPr/>
        </p:nvGrpSpPr>
        <p:grpSpPr>
          <a:xfrm>
            <a:off x="360283" y="5269929"/>
            <a:ext cx="1244861" cy="1019953"/>
            <a:chOff x="433748" y="4822049"/>
            <a:chExt cx="1244861" cy="1019953"/>
          </a:xfrm>
        </p:grpSpPr>
        <p:sp>
          <p:nvSpPr>
            <p:cNvPr id="75" name="Rectangle 74"/>
            <p:cNvSpPr/>
            <p:nvPr/>
          </p:nvSpPr>
          <p:spPr>
            <a:xfrm>
              <a:off x="975743" y="4822049"/>
              <a:ext cx="702866" cy="1019953"/>
            </a:xfrm>
            <a:prstGeom prst="rect">
              <a:avLst/>
            </a:prstGeom>
            <a:solidFill>
              <a:srgbClr val="D6E6F2"/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29" tIns="45665" rIns="91329" bIns="45665" rtlCol="0" anchor="ctr"/>
            <a:lstStyle/>
            <a:p>
              <a:pPr algn="ctr" defTabSz="913892"/>
              <a:r>
                <a:rPr lang="en-US" sz="14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R,E,M-Access</a:t>
              </a: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433748" y="50026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442587" y="51550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53632" y="5287612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451430" y="5417925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449228" y="5559283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-73461" y="6124674"/>
            <a:ext cx="99562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/>
              </a:rPr>
              <a:t>Access</a:t>
            </a:r>
          </a:p>
          <a:p>
            <a:r>
              <a:rPr lang="en-US" sz="1600" dirty="0">
                <a:solidFill>
                  <a:srgbClr val="000000"/>
                </a:solidFill>
                <a:latin typeface="Arial"/>
              </a:rPr>
              <a:t>Links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7" name="Picture 8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674" y="4922303"/>
            <a:ext cx="1030596" cy="1647008"/>
          </a:xfrm>
          <a:prstGeom prst="rect">
            <a:avLst/>
          </a:prstGeom>
        </p:spPr>
      </p:pic>
      <p:grpSp>
        <p:nvGrpSpPr>
          <p:cNvPr id="101" name="Group 100"/>
          <p:cNvGrpSpPr/>
          <p:nvPr/>
        </p:nvGrpSpPr>
        <p:grpSpPr>
          <a:xfrm>
            <a:off x="8615448" y="4483734"/>
            <a:ext cx="831072" cy="1412944"/>
            <a:chOff x="7867365" y="4035854"/>
            <a:chExt cx="964731" cy="1412944"/>
          </a:xfrm>
        </p:grpSpPr>
        <p:cxnSp>
          <p:nvCxnSpPr>
            <p:cNvPr id="88" name="Straight Connector 87"/>
            <p:cNvCxnSpPr/>
            <p:nvPr/>
          </p:nvCxnSpPr>
          <p:spPr>
            <a:xfrm>
              <a:off x="8290097" y="4362016"/>
              <a:ext cx="541999" cy="0"/>
            </a:xfrm>
            <a:prstGeom prst="line">
              <a:avLst/>
            </a:prstGeom>
            <a:ln w="76200" cmpd="sng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8290097" y="4577855"/>
              <a:ext cx="541999" cy="0"/>
            </a:xfrm>
            <a:prstGeom prst="line">
              <a:avLst/>
            </a:prstGeom>
            <a:ln w="76200" cmpd="sng"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8290097" y="4822047"/>
              <a:ext cx="541999" cy="0"/>
            </a:xfrm>
            <a:prstGeom prst="line">
              <a:avLst/>
            </a:prstGeom>
            <a:ln w="76200" cmpd="sng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8290097" y="5051749"/>
              <a:ext cx="541999" cy="0"/>
            </a:xfrm>
            <a:prstGeom prst="line">
              <a:avLst/>
            </a:prstGeom>
            <a:ln w="76200" cmpd="sng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8290097" y="5279241"/>
              <a:ext cx="541999" cy="0"/>
            </a:xfrm>
            <a:prstGeom prst="line">
              <a:avLst/>
            </a:prstGeom>
            <a:ln w="76200" cmpd="sng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8290097" y="4138939"/>
              <a:ext cx="541999" cy="0"/>
            </a:xfrm>
            <a:prstGeom prst="line">
              <a:avLst/>
            </a:prstGeom>
            <a:ln w="76200" cmpd="sng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7867365" y="4035854"/>
              <a:ext cx="683988" cy="14129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91329" tIns="45665" rIns="91329" bIns="45665" rtlCol="0" anchor="ctr"/>
            <a:lstStyle/>
            <a:p>
              <a:pPr algn="ctr" defTabSz="913892"/>
              <a:r>
                <a:rPr lang="en-US" sz="20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Metro</a:t>
              </a:r>
            </a:p>
            <a:p>
              <a:pPr algn="ctr" defTabSz="913892"/>
              <a:r>
                <a:rPr lang="en-US" sz="20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Router</a:t>
              </a:r>
              <a:endParaRPr lang="en-US" sz="1100" b="1" kern="0" dirty="0">
                <a:solidFill>
                  <a:srgbClr val="963334">
                    <a:lumMod val="75000"/>
                  </a:srgbClr>
                </a:solidFill>
                <a:latin typeface="Calibri"/>
                <a:cs typeface="Calibri"/>
                <a:sym typeface="Arial"/>
                <a:rtl val="0"/>
              </a:endParaRPr>
            </a:p>
          </p:txBody>
        </p:sp>
      </p:grpSp>
      <p:sp>
        <p:nvSpPr>
          <p:cNvPr id="102" name="Rounded Rectangle 101"/>
          <p:cNvSpPr/>
          <p:nvPr/>
        </p:nvSpPr>
        <p:spPr>
          <a:xfrm>
            <a:off x="974553" y="2382424"/>
            <a:ext cx="7052578" cy="5400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Calibri"/>
              </a:rPr>
              <a:t>ONOS Controller Cluster</a:t>
            </a:r>
            <a:endParaRPr lang="en-US" sz="20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97261" y="1605474"/>
            <a:ext cx="1134085" cy="6791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vRouter</a:t>
            </a:r>
          </a:p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Control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982334" y="1628299"/>
            <a:ext cx="1134085" cy="67912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vOLT</a:t>
            </a:r>
          </a:p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Control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3911221" y="1614210"/>
            <a:ext cx="1525323" cy="6791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Overlay</a:t>
            </a:r>
          </a:p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Control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5520506" y="1617803"/>
            <a:ext cx="1284897" cy="6791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Underlay Control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191176" y="1614210"/>
            <a:ext cx="1339810" cy="67912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Multicast</a:t>
            </a:r>
          </a:p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Control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974553" y="944925"/>
            <a:ext cx="7052578" cy="5400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Calibri"/>
              </a:rPr>
              <a:t>XOS</a:t>
            </a:r>
            <a:endParaRPr lang="en-US" sz="20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2106002" y="5688972"/>
            <a:ext cx="473833" cy="208331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2106002" y="5972372"/>
            <a:ext cx="473833" cy="212099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2116497" y="6258392"/>
            <a:ext cx="473833" cy="208748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3542193" y="5681487"/>
            <a:ext cx="473833" cy="201453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7" name="Rounded Rectangle 116"/>
          <p:cNvSpPr/>
          <p:nvPr/>
        </p:nvSpPr>
        <p:spPr>
          <a:xfrm>
            <a:off x="4873080" y="5991757"/>
            <a:ext cx="473833" cy="16946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6179596" y="5735492"/>
            <a:ext cx="473833" cy="19482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9" name="Rounded Rectangle 118"/>
          <p:cNvSpPr/>
          <p:nvPr/>
        </p:nvSpPr>
        <p:spPr>
          <a:xfrm>
            <a:off x="4861428" y="5727121"/>
            <a:ext cx="473833" cy="200869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6190985" y="6002962"/>
            <a:ext cx="473833" cy="19245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7486205" y="6023244"/>
            <a:ext cx="473833" cy="161227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3542193" y="5970764"/>
            <a:ext cx="473833" cy="166175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4862564" y="6238730"/>
            <a:ext cx="473833" cy="194823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4" name="Rounded Rectangle 123"/>
          <p:cNvSpPr/>
          <p:nvPr/>
        </p:nvSpPr>
        <p:spPr>
          <a:xfrm>
            <a:off x="6180490" y="6266272"/>
            <a:ext cx="473833" cy="18415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5" name="Rounded Rectangle 124"/>
          <p:cNvSpPr/>
          <p:nvPr/>
        </p:nvSpPr>
        <p:spPr>
          <a:xfrm>
            <a:off x="7486205" y="6255775"/>
            <a:ext cx="473833" cy="175996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6" name="Rounded Rectangle 125"/>
          <p:cNvSpPr/>
          <p:nvPr/>
        </p:nvSpPr>
        <p:spPr>
          <a:xfrm>
            <a:off x="3533822" y="6234783"/>
            <a:ext cx="473833" cy="176917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7" name="Rounded Rectangle 126"/>
          <p:cNvSpPr/>
          <p:nvPr/>
        </p:nvSpPr>
        <p:spPr>
          <a:xfrm>
            <a:off x="7477204" y="5770322"/>
            <a:ext cx="473833" cy="17946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064022" y="537531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5" name="Oval 94"/>
          <p:cNvSpPr/>
          <p:nvPr/>
        </p:nvSpPr>
        <p:spPr>
          <a:xfrm>
            <a:off x="3489717" y="5385796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7" name="Oval 96"/>
          <p:cNvSpPr/>
          <p:nvPr/>
        </p:nvSpPr>
        <p:spPr>
          <a:xfrm>
            <a:off x="4859768" y="5424363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8" name="Oval 97"/>
          <p:cNvSpPr/>
          <p:nvPr/>
        </p:nvSpPr>
        <p:spPr>
          <a:xfrm>
            <a:off x="6161658" y="5424363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9" name="Oval 98"/>
          <p:cNvSpPr/>
          <p:nvPr/>
        </p:nvSpPr>
        <p:spPr>
          <a:xfrm>
            <a:off x="7461324" y="5424363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37354" y="6481150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666666"/>
                </a:solidFill>
                <a:latin typeface="Arial"/>
              </a:rPr>
              <a:t>3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474077" y="3192427"/>
            <a:ext cx="8156192" cy="2062326"/>
            <a:chOff x="474077" y="3192427"/>
            <a:chExt cx="8156192" cy="2062326"/>
          </a:xfrm>
        </p:grpSpPr>
        <p:grpSp>
          <p:nvGrpSpPr>
            <p:cNvPr id="6" name="Group 5"/>
            <p:cNvGrpSpPr/>
            <p:nvPr/>
          </p:nvGrpSpPr>
          <p:grpSpPr>
            <a:xfrm>
              <a:off x="513025" y="3192427"/>
              <a:ext cx="7994292" cy="1960237"/>
              <a:chOff x="1810335" y="3220357"/>
              <a:chExt cx="5518123" cy="1778000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2828386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3709088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5634928" y="438695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5634929" y="465274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2773960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3885605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4869125" y="3314714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936191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cxnSp>
            <p:nvCxnSpPr>
              <p:cNvPr id="23" name="Straight Connector 22"/>
              <p:cNvCxnSpPr>
                <a:stCxn id="32" idx="0"/>
                <a:endCxn id="19" idx="2"/>
              </p:cNvCxnSpPr>
              <p:nvPr/>
            </p:nvCxnSpPr>
            <p:spPr>
              <a:xfrm flipV="1">
                <a:off x="2361161" y="3545122"/>
                <a:ext cx="768488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>
                <a:stCxn id="33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5" cy="82549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14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6" cy="109128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34" idx="0"/>
                <a:endCxn id="19" idx="2"/>
              </p:cNvCxnSpPr>
              <p:nvPr/>
            </p:nvCxnSpPr>
            <p:spPr>
              <a:xfrm flipH="1" flipV="1">
                <a:off x="3129649" y="3545122"/>
                <a:ext cx="935127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1968163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16" idx="0"/>
                <a:endCxn id="19" idx="2"/>
              </p:cNvCxnSpPr>
              <p:nvPr/>
            </p:nvCxnSpPr>
            <p:spPr>
              <a:xfrm flipH="1" flipV="1">
                <a:off x="3129649" y="3545122"/>
                <a:ext cx="2860968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3739194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ounded Rectangle 31"/>
              <p:cNvSpPr/>
              <p:nvPr/>
            </p:nvSpPr>
            <p:spPr>
              <a:xfrm>
                <a:off x="2005472" y="4376966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2828385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3709087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cxnSp>
            <p:nvCxnSpPr>
              <p:cNvPr id="35" name="Straight Connector 34"/>
              <p:cNvCxnSpPr>
                <a:stCxn id="32" idx="0"/>
                <a:endCxn id="20" idx="2"/>
              </p:cNvCxnSpPr>
              <p:nvPr/>
            </p:nvCxnSpPr>
            <p:spPr>
              <a:xfrm flipV="1">
                <a:off x="2361161" y="3545122"/>
                <a:ext cx="1880133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3" idx="0"/>
                <a:endCxn id="20" idx="2"/>
              </p:cNvCxnSpPr>
              <p:nvPr/>
            </p:nvCxnSpPr>
            <p:spPr>
              <a:xfrm flipV="1">
                <a:off x="3184074" y="3545122"/>
                <a:ext cx="1057220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34" idx="0"/>
                <a:endCxn id="20" idx="2"/>
              </p:cNvCxnSpPr>
              <p:nvPr/>
            </p:nvCxnSpPr>
            <p:spPr>
              <a:xfrm flipV="1">
                <a:off x="4064776" y="3545122"/>
                <a:ext cx="176518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85651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16" idx="0"/>
                <a:endCxn id="20" idx="2"/>
              </p:cNvCxnSpPr>
              <p:nvPr/>
            </p:nvCxnSpPr>
            <p:spPr>
              <a:xfrm flipH="1" flipV="1">
                <a:off x="4241294" y="3545122"/>
                <a:ext cx="174932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2627549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2" idx="0"/>
                <a:endCxn id="21" idx="2"/>
              </p:cNvCxnSpPr>
              <p:nvPr/>
            </p:nvCxnSpPr>
            <p:spPr>
              <a:xfrm flipV="1">
                <a:off x="2361161" y="3541498"/>
                <a:ext cx="2863653" cy="8354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32" idx="0"/>
                <a:endCxn id="22" idx="2"/>
              </p:cNvCxnSpPr>
              <p:nvPr/>
            </p:nvCxnSpPr>
            <p:spPr>
              <a:xfrm flipV="1">
                <a:off x="2361161" y="3545122"/>
                <a:ext cx="3930719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33" idx="0"/>
                <a:endCxn id="21" idx="2"/>
              </p:cNvCxnSpPr>
              <p:nvPr/>
            </p:nvCxnSpPr>
            <p:spPr>
              <a:xfrm flipV="1">
                <a:off x="3184074" y="3541498"/>
                <a:ext cx="2040740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33" idx="0"/>
                <a:endCxn id="22" idx="2"/>
              </p:cNvCxnSpPr>
              <p:nvPr/>
            </p:nvCxnSpPr>
            <p:spPr>
              <a:xfrm flipV="1">
                <a:off x="3184074" y="3545122"/>
                <a:ext cx="3107806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34" idx="0"/>
                <a:endCxn id="21" idx="2"/>
              </p:cNvCxnSpPr>
              <p:nvPr/>
            </p:nvCxnSpPr>
            <p:spPr>
              <a:xfrm flipV="1">
                <a:off x="4064776" y="3541498"/>
                <a:ext cx="1160038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34" idx="0"/>
                <a:endCxn id="22" idx="2"/>
              </p:cNvCxnSpPr>
              <p:nvPr/>
            </p:nvCxnSpPr>
            <p:spPr>
              <a:xfrm flipV="1">
                <a:off x="4064776" y="3545122"/>
                <a:ext cx="2227104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endCxn id="21" idx="2"/>
              </p:cNvCxnSpPr>
              <p:nvPr/>
            </p:nvCxnSpPr>
            <p:spPr>
              <a:xfrm flipV="1">
                <a:off x="5097812" y="3541498"/>
                <a:ext cx="127002" cy="83728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endCxn id="22" idx="2"/>
              </p:cNvCxnSpPr>
              <p:nvPr/>
            </p:nvCxnSpPr>
            <p:spPr>
              <a:xfrm flipV="1">
                <a:off x="5097812" y="3545122"/>
                <a:ext cx="119406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16" idx="0"/>
                <a:endCxn id="21" idx="2"/>
              </p:cNvCxnSpPr>
              <p:nvPr/>
            </p:nvCxnSpPr>
            <p:spPr>
              <a:xfrm flipH="1" flipV="1">
                <a:off x="5224814" y="3541498"/>
                <a:ext cx="765803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endCxn id="21" idx="2"/>
              </p:cNvCxnSpPr>
              <p:nvPr/>
            </p:nvCxnSpPr>
            <p:spPr>
              <a:xfrm flipH="1" flipV="1">
                <a:off x="5224814" y="3541498"/>
                <a:ext cx="1644029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stCxn id="22" idx="2"/>
                <a:endCxn id="16" idx="0"/>
              </p:cNvCxnSpPr>
              <p:nvPr/>
            </p:nvCxnSpPr>
            <p:spPr>
              <a:xfrm flipH="1">
                <a:off x="5990617" y="3545122"/>
                <a:ext cx="3012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stCxn id="22" idx="2"/>
              </p:cNvCxnSpPr>
              <p:nvPr/>
            </p:nvCxnSpPr>
            <p:spPr>
              <a:xfrm>
                <a:off x="6291880" y="3545122"/>
                <a:ext cx="5769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ounded Rectangle 54"/>
              <p:cNvSpPr/>
              <p:nvPr/>
            </p:nvSpPr>
            <p:spPr>
              <a:xfrm>
                <a:off x="1810335" y="3220357"/>
                <a:ext cx="5518123" cy="1778000"/>
              </a:xfrm>
              <a:prstGeom prst="roundRect">
                <a:avLst/>
              </a:prstGeom>
              <a:noFill/>
              <a:ln w="38100" cmpd="sng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4742125" y="4657405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4742124" y="439161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2005473" y="464275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</p:grpSp>
        <p:sp>
          <p:nvSpPr>
            <p:cNvPr id="61" name="Rectangle 60"/>
            <p:cNvSpPr/>
            <p:nvPr/>
          </p:nvSpPr>
          <p:spPr>
            <a:xfrm>
              <a:off x="474077" y="3291817"/>
              <a:ext cx="1434984" cy="830985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en-US" sz="1600" b="1" dirty="0">
                  <a:solidFill>
                    <a:srgbClr val="000000"/>
                  </a:solidFill>
                  <a:latin typeface="Calibri"/>
                </a:rPr>
                <a:t>Open </a:t>
              </a:r>
              <a:r>
                <a:rPr lang="en-US" sz="1600" b="1" dirty="0">
                  <a:solidFill>
                    <a:srgbClr val="000000"/>
                  </a:solidFill>
                  <a:latin typeface="Calibri"/>
                </a:rPr>
                <a:t>Source</a:t>
              </a:r>
            </a:p>
            <a:p>
              <a:r>
                <a:rPr lang="en-US" sz="1600" b="1" dirty="0">
                  <a:solidFill>
                    <a:srgbClr val="000000"/>
                  </a:solidFill>
                  <a:latin typeface="Calibri"/>
                </a:rPr>
                <a:t>SDN-based</a:t>
              </a:r>
            </a:p>
            <a:p>
              <a:r>
                <a:rPr lang="en-US" sz="1600" b="1" dirty="0">
                  <a:solidFill>
                    <a:srgbClr val="000000"/>
                  </a:solidFill>
                  <a:latin typeface="Calibri"/>
                </a:rPr>
                <a:t>Bare-</a:t>
              </a:r>
              <a:r>
                <a:rPr lang="en-US" sz="1600" b="1" dirty="0">
                  <a:solidFill>
                    <a:srgbClr val="000000"/>
                  </a:solidFill>
                  <a:latin typeface="Calibri"/>
                </a:rPr>
                <a:t>metal</a:t>
              </a:r>
              <a:endParaRPr lang="en-US" sz="1600" b="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7294410" y="4472284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  <a:latin typeface="Calibri"/>
                </a:rPr>
                <a:t>White Box</a:t>
              </a: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7294410" y="4776766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  <a:latin typeface="Calibri"/>
                </a:rPr>
                <a:t>White Box</a:t>
              </a:r>
            </a:p>
          </p:txBody>
        </p:sp>
        <p:cxnSp>
          <p:nvCxnSpPr>
            <p:cNvPr id="96" name="Straight Connector 95"/>
            <p:cNvCxnSpPr>
              <a:stCxn id="77" idx="3"/>
            </p:cNvCxnSpPr>
            <p:nvPr/>
          </p:nvCxnSpPr>
          <p:spPr>
            <a:xfrm>
              <a:off x="8325006" y="4597298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8339827" y="4929609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1493520" y="4717611"/>
              <a:ext cx="0" cy="53714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1066800" y="5021654"/>
              <a:ext cx="0" cy="23309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0640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>
              <a:defRPr/>
            </a:pPr>
            <a:endParaRPr sz="320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70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roup 64"/>
          <p:cNvGrpSpPr/>
          <p:nvPr/>
        </p:nvGrpSpPr>
        <p:grpSpPr>
          <a:xfrm>
            <a:off x="142902" y="3399247"/>
            <a:ext cx="4573403" cy="3101171"/>
            <a:chOff x="10362" y="3399245"/>
            <a:chExt cx="4573403" cy="3101171"/>
          </a:xfrm>
        </p:grpSpPr>
        <p:sp>
          <p:nvSpPr>
            <p:cNvPr id="3" name="Rounded Rectangle 2"/>
            <p:cNvSpPr/>
            <p:nvPr/>
          </p:nvSpPr>
          <p:spPr>
            <a:xfrm>
              <a:off x="557211" y="4651557"/>
              <a:ext cx="2708374" cy="888685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0000"/>
                  </a:solidFill>
                  <a:latin typeface="Calibri"/>
                </a:rPr>
                <a:t>White Box SDN </a:t>
              </a:r>
              <a:r>
                <a:rPr lang="en-US" sz="2000" dirty="0">
                  <a:solidFill>
                    <a:srgbClr val="000000"/>
                  </a:solidFill>
                  <a:latin typeface="Calibri"/>
                </a:rPr>
                <a:t>Switch</a:t>
              </a:r>
            </a:p>
            <a:p>
              <a:pPr algn="ctr"/>
              <a:r>
                <a:rPr lang="en-US" sz="2000" dirty="0">
                  <a:solidFill>
                    <a:srgbClr val="C0504D"/>
                  </a:solidFill>
                  <a:latin typeface="Calibri"/>
                </a:rPr>
                <a:t>Accton 6712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362" y="3399245"/>
              <a:ext cx="184013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504D"/>
                  </a:solidFill>
                  <a:latin typeface="Calibri"/>
                </a:rPr>
                <a:t>Leaf Switch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868221" y="5553200"/>
              <a:ext cx="0" cy="3552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033580" y="5563062"/>
              <a:ext cx="0" cy="3552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227965" y="5563062"/>
              <a:ext cx="0" cy="3552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650320" y="5563062"/>
              <a:ext cx="0" cy="3552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828638" y="5563062"/>
              <a:ext cx="0" cy="3552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1438405" y="5648827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746313" y="5645731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093098" y="5655593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57758" y="5915640"/>
              <a:ext cx="3076884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24 x 40G ports downlink to servers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 and OLTs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3786" y="3728862"/>
              <a:ext cx="4101904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8 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x 40G ports uplink to different spine switches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ECMP across all uplink ports</a:t>
              </a: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898882" y="4296278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271040" y="4289421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706432" y="4297631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055321" y="4289421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853703" y="4289421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482955" y="4297631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3" idx="3"/>
            </p:cNvCxnSpPr>
            <p:nvPr/>
          </p:nvCxnSpPr>
          <p:spPr>
            <a:xfrm>
              <a:off x="3265585" y="5095900"/>
              <a:ext cx="444782" cy="426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274315" y="5111005"/>
              <a:ext cx="13094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</a:rPr>
                <a:t>GE mgmt.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2" y="778013"/>
            <a:ext cx="4767255" cy="2274651"/>
            <a:chOff x="0" y="579238"/>
            <a:chExt cx="4767255" cy="2274651"/>
          </a:xfrm>
        </p:grpSpPr>
        <p:sp>
          <p:nvSpPr>
            <p:cNvPr id="29" name="Rounded Rectangle 28"/>
            <p:cNvSpPr/>
            <p:nvPr/>
          </p:nvSpPr>
          <p:spPr>
            <a:xfrm>
              <a:off x="643030" y="1005030"/>
              <a:ext cx="2708374" cy="888685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  <a:latin typeface="Calibri"/>
                </a:rPr>
                <a:t>White Box SDN </a:t>
              </a:r>
              <a:r>
                <a:rPr lang="en-US" sz="2000" dirty="0">
                  <a:solidFill>
                    <a:prstClr val="black"/>
                  </a:solidFill>
                  <a:latin typeface="Calibri"/>
                </a:rPr>
                <a:t>Switch</a:t>
              </a:r>
            </a:p>
            <a:p>
              <a:pPr algn="ctr"/>
              <a:r>
                <a:rPr lang="en-US" sz="2000" dirty="0">
                  <a:solidFill>
                    <a:srgbClr val="C0504D"/>
                  </a:solidFill>
                  <a:latin typeface="Calibri"/>
                </a:rPr>
                <a:t>Accton 6712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0" y="579238"/>
              <a:ext cx="184013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504D"/>
                  </a:solidFill>
                  <a:latin typeface="Calibri"/>
                </a:rPr>
                <a:t>Spine Switch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954040" y="1906673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11939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313784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73613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914457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1524224" y="2002300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32132" y="1999204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178917" y="2009066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74647" y="2269113"/>
              <a:ext cx="3552575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32 x 40G ports downlink to leaf switches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40G QSFP+/DAC</a:t>
              </a:r>
              <a:endParaRPr lang="en-US" sz="1600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47" name="Straight Connector 46"/>
            <p:cNvCxnSpPr>
              <a:stCxn id="29" idx="3"/>
            </p:cNvCxnSpPr>
            <p:nvPr/>
          </p:nvCxnSpPr>
          <p:spPr>
            <a:xfrm>
              <a:off x="3351404" y="1449373"/>
              <a:ext cx="444782" cy="426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57805" y="1014829"/>
              <a:ext cx="13094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</a:rPr>
                <a:t>GE mgmt.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260417" y="1017895"/>
            <a:ext cx="3698995" cy="5237717"/>
            <a:chOff x="5260402" y="1017893"/>
            <a:chExt cx="3698995" cy="5237715"/>
          </a:xfrm>
        </p:grpSpPr>
        <p:grpSp>
          <p:nvGrpSpPr>
            <p:cNvPr id="49" name="Group 48"/>
            <p:cNvGrpSpPr/>
            <p:nvPr/>
          </p:nvGrpSpPr>
          <p:grpSpPr>
            <a:xfrm>
              <a:off x="5270727" y="1721899"/>
              <a:ext cx="3426398" cy="3124369"/>
              <a:chOff x="2314725" y="1520985"/>
              <a:chExt cx="3426398" cy="3124369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3354921" y="3763664"/>
                <a:ext cx="2074139" cy="435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  <a:latin typeface="Calibri"/>
                  </a:rPr>
                  <a:t>BRCM </a:t>
                </a:r>
                <a:r>
                  <a:rPr lang="en-US" dirty="0">
                    <a:solidFill>
                      <a:srgbClr val="000000"/>
                    </a:solidFill>
                    <a:latin typeface="Calibri"/>
                  </a:rPr>
                  <a:t>ASIC</a:t>
                </a:r>
                <a:endParaRPr lang="en-US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3365246" y="2990569"/>
                <a:ext cx="2063814" cy="37422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  <a:latin typeface="Calibri"/>
                  </a:rPr>
                  <a:t>OF-</a:t>
                </a:r>
                <a:r>
                  <a:rPr lang="en-US" dirty="0">
                    <a:solidFill>
                      <a:srgbClr val="000000"/>
                    </a:solidFill>
                    <a:latin typeface="Calibri"/>
                  </a:rPr>
                  <a:t>DPA</a:t>
                </a:r>
                <a:endParaRPr lang="en-US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365247" y="2082966"/>
                <a:ext cx="2063814" cy="47245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rgbClr val="000000"/>
                    </a:solidFill>
                    <a:latin typeface="Calibri"/>
                  </a:rPr>
                  <a:t>Indigo OF Agent</a:t>
                </a:r>
              </a:p>
            </p:txBody>
          </p:sp>
          <p:cxnSp>
            <p:nvCxnSpPr>
              <p:cNvPr id="54" name="Straight Arrow Connector 53"/>
              <p:cNvCxnSpPr/>
              <p:nvPr/>
            </p:nvCxnSpPr>
            <p:spPr>
              <a:xfrm>
                <a:off x="3784812" y="2555422"/>
                <a:ext cx="0" cy="418289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ectangle 54"/>
              <p:cNvSpPr/>
              <p:nvPr/>
            </p:nvSpPr>
            <p:spPr>
              <a:xfrm>
                <a:off x="2314725" y="1989782"/>
                <a:ext cx="3426398" cy="26555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878563" y="2605052"/>
                <a:ext cx="14952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OF-DPA  API</a:t>
                </a: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>
              <a:xfrm>
                <a:off x="3784812" y="1520985"/>
                <a:ext cx="0" cy="55064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3933778" y="1565528"/>
                <a:ext cx="14952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OpenFlow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1.3</a:t>
                </a:r>
                <a:endParaRPr lang="en-US" sz="1400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5260402" y="4932169"/>
              <a:ext cx="369899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OCP: Open Compute Project</a:t>
              </a:r>
            </a:p>
            <a:p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ONL: Open Network Linux</a:t>
              </a:r>
            </a:p>
            <a:p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ONIE: Open Network Install Environment</a:t>
              </a:r>
            </a:p>
            <a:p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BRCM: Broadcom Merchant Silicon ASICs </a:t>
              </a:r>
            </a:p>
            <a:p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OF-DPA: </a:t>
              </a:r>
              <a:r>
                <a:rPr lang="en-US" sz="1600" dirty="0" err="1">
                  <a:solidFill>
                    <a:prstClr val="black"/>
                  </a:solidFill>
                  <a:latin typeface="Calibri"/>
                </a:rPr>
                <a:t>OpenFlow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1600" dirty="0" err="1">
                  <a:solidFill>
                    <a:prstClr val="black"/>
                  </a:solidFill>
                  <a:latin typeface="Calibri"/>
                </a:rPr>
                <a:t>Datapath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Abstraction</a:t>
              </a:r>
              <a:endParaRPr lang="en-US" sz="16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260402" y="1017893"/>
              <a:ext cx="34263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504D"/>
                  </a:solidFill>
                  <a:latin typeface="Calibri"/>
                </a:rPr>
                <a:t>Leaf/Spine Switch Software Stack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162261" y="1444900"/>
              <a:ext cx="12046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prstClr val="black"/>
                  </a:solidFill>
                  <a:latin typeface="Calibri"/>
                </a:rPr>
                <a:t>to controller</a:t>
              </a:r>
            </a:p>
          </p:txBody>
        </p:sp>
      </p:grpSp>
      <p:sp>
        <p:nvSpPr>
          <p:cNvPr id="67" name="Rounded Rectangle 66"/>
          <p:cNvSpPr/>
          <p:nvPr/>
        </p:nvSpPr>
        <p:spPr>
          <a:xfrm>
            <a:off x="5356086" y="2272543"/>
            <a:ext cx="1159566" cy="2127039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r>
              <a:rPr lang="en-US" kern="0" dirty="0">
                <a:solidFill>
                  <a:srgbClr val="FFFFFF"/>
                </a:solidFill>
                <a:latin typeface="Arial"/>
              </a:rPr>
              <a:t>OCP</a:t>
            </a:r>
          </a:p>
          <a:p>
            <a:pPr algn="ctr" defTabSz="914400">
              <a:defRPr/>
            </a:pPr>
            <a:r>
              <a:rPr lang="en-US" sz="1700" kern="0" dirty="0">
                <a:solidFill>
                  <a:srgbClr val="FFFFFF"/>
                </a:solidFill>
                <a:latin typeface="Arial"/>
              </a:rPr>
              <a:t>Software</a:t>
            </a:r>
          </a:p>
          <a:p>
            <a:pPr algn="ctr" defTabSz="914400">
              <a:defRPr/>
            </a:pPr>
            <a:r>
              <a:rPr lang="en-US" kern="0" dirty="0">
                <a:solidFill>
                  <a:srgbClr val="FFFFFF"/>
                </a:solidFill>
                <a:latin typeface="Arial"/>
              </a:rPr>
              <a:t>-</a:t>
            </a:r>
          </a:p>
          <a:p>
            <a:pPr algn="ctr" defTabSz="914400">
              <a:defRPr/>
            </a:pPr>
            <a:r>
              <a:rPr lang="en-US" kern="0" dirty="0">
                <a:solidFill>
                  <a:srgbClr val="FFFFFF"/>
                </a:solidFill>
                <a:latin typeface="Arial"/>
              </a:rPr>
              <a:t>ONL</a:t>
            </a:r>
          </a:p>
          <a:p>
            <a:pPr algn="ctr" defTabSz="914400">
              <a:defRPr/>
            </a:pPr>
            <a:r>
              <a:rPr lang="en-US" kern="0" dirty="0">
                <a:solidFill>
                  <a:srgbClr val="FFFFFF"/>
                </a:solidFill>
                <a:latin typeface="Arial"/>
              </a:rPr>
              <a:t>ONIE</a:t>
            </a: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325115" y="4405542"/>
            <a:ext cx="3330463" cy="395788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kern="0" dirty="0">
                <a:solidFill>
                  <a:srgbClr val="FFFFFF"/>
                </a:solidFill>
                <a:latin typeface="Arial"/>
              </a:rPr>
              <a:t>OCP Bare Metal Hardware</a:t>
            </a:r>
          </a:p>
        </p:txBody>
      </p:sp>
      <p:sp>
        <p:nvSpPr>
          <p:cNvPr id="71" name="Text Placeholder 1"/>
          <p:cNvSpPr txBox="1">
            <a:spLocks/>
          </p:cNvSpPr>
          <p:nvPr/>
        </p:nvSpPr>
        <p:spPr>
          <a:xfrm>
            <a:off x="4" y="41299"/>
            <a:ext cx="9143999" cy="70678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b="1">
                <a:solidFill>
                  <a:srgbClr val="FFFFFF"/>
                </a:solidFill>
                <a:latin typeface="Calibri"/>
                <a:cs typeface="Calibri"/>
              </a:rPr>
              <a:t>Underlay Fabric: Open Hardware &amp; Software Stacks</a:t>
            </a:r>
            <a:endParaRPr lang="en-US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6740829" y="3569668"/>
            <a:ext cx="0" cy="41828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834584" y="3619136"/>
            <a:ext cx="1495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latin typeface="Calibri"/>
              </a:rPr>
              <a:t>BRCM SDK API</a:t>
            </a: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07304" y="6478272"/>
            <a:ext cx="2133600" cy="365125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7692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 animBg="1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9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ounded Rectangle 1"/>
          <p:cNvSpPr/>
          <p:nvPr/>
        </p:nvSpPr>
        <p:spPr>
          <a:xfrm>
            <a:off x="988963" y="3144034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Ingress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Port Table</a:t>
            </a:r>
          </a:p>
        </p:txBody>
      </p:sp>
      <p:sp>
        <p:nvSpPr>
          <p:cNvPr id="3" name="Oval 2"/>
          <p:cNvSpPr/>
          <p:nvPr/>
        </p:nvSpPr>
        <p:spPr>
          <a:xfrm>
            <a:off x="124922" y="3435530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05405" y="3144034"/>
            <a:ext cx="638770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Vlan Table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41470" y="3144034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Termin-ation MAC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Table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76525" y="1110197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Multi- 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cast Routing Table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76525" y="2595157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Unicast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Routing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6525" y="4080109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MPLS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Table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6525" y="5523426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prstClr val="black"/>
                </a:solidFill>
                <a:latin typeface="Calibri"/>
              </a:rPr>
              <a:t>Bridging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90758" y="3144034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ACL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Policy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Table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80074" y="4736649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L2 Flood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Group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80074" y="1993353"/>
            <a:ext cx="728709" cy="1082705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L3 ECMP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Group</a:t>
            </a:r>
          </a:p>
        </p:txBody>
      </p:sp>
      <p:sp>
        <p:nvSpPr>
          <p:cNvPr id="14" name="Oval 13"/>
          <p:cNvSpPr/>
          <p:nvPr/>
        </p:nvSpPr>
        <p:spPr>
          <a:xfrm>
            <a:off x="8511735" y="1908071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5" name="Oval 14"/>
          <p:cNvSpPr/>
          <p:nvPr/>
        </p:nvSpPr>
        <p:spPr>
          <a:xfrm>
            <a:off x="8518393" y="2524294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6" name="Oval 15"/>
          <p:cNvSpPr/>
          <p:nvPr/>
        </p:nvSpPr>
        <p:spPr>
          <a:xfrm>
            <a:off x="8518393" y="3393631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7" name="Oval 16"/>
          <p:cNvSpPr/>
          <p:nvPr/>
        </p:nvSpPr>
        <p:spPr>
          <a:xfrm>
            <a:off x="8511735" y="4768797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8" name="Oval 17"/>
          <p:cNvSpPr/>
          <p:nvPr/>
        </p:nvSpPr>
        <p:spPr>
          <a:xfrm>
            <a:off x="8514640" y="5402923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06923" y="1951709"/>
            <a:ext cx="728709" cy="530941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MPLS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Label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Group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06923" y="2593434"/>
            <a:ext cx="728709" cy="530941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MPLS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Label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Group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80074" y="3228424"/>
            <a:ext cx="728709" cy="1169514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L3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Mcast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Group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506923" y="4776632"/>
            <a:ext cx="810772" cy="530941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prstClr val="black"/>
                </a:solidFill>
                <a:latin typeface="Calibri"/>
              </a:rPr>
              <a:t>L2 </a:t>
            </a:r>
            <a:r>
              <a:rPr lang="en-US" sz="1200">
                <a:solidFill>
                  <a:prstClr val="black"/>
                </a:solidFill>
                <a:latin typeface="Calibri"/>
              </a:rPr>
              <a:t>Interface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Group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06923" y="5402923"/>
            <a:ext cx="810772" cy="530941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prstClr val="black"/>
                </a:solidFill>
                <a:latin typeface="Calibri"/>
              </a:rPr>
              <a:t>L2 </a:t>
            </a:r>
            <a:r>
              <a:rPr lang="en-US" sz="1200">
                <a:solidFill>
                  <a:prstClr val="black"/>
                </a:solidFill>
                <a:latin typeface="Calibri"/>
              </a:rPr>
              <a:t>Interface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Group</a:t>
            </a:r>
          </a:p>
        </p:txBody>
      </p:sp>
      <p:cxnSp>
        <p:nvCxnSpPr>
          <p:cNvPr id="26" name="Straight Arrow Connector 25"/>
          <p:cNvCxnSpPr>
            <a:stCxn id="3" idx="6"/>
            <a:endCxn id="2" idx="1"/>
          </p:cNvCxnSpPr>
          <p:nvPr/>
        </p:nvCxnSpPr>
        <p:spPr>
          <a:xfrm flipV="1">
            <a:off x="666248" y="3685387"/>
            <a:ext cx="322715" cy="1040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17672" y="3680182"/>
            <a:ext cx="322715" cy="1040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2647081" y="3658512"/>
            <a:ext cx="322715" cy="1040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6" idx="1"/>
          </p:cNvCxnSpPr>
          <p:nvPr/>
        </p:nvCxnSpPr>
        <p:spPr>
          <a:xfrm flipV="1">
            <a:off x="3670179" y="1651550"/>
            <a:ext cx="506346" cy="161885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7" idx="1"/>
          </p:cNvCxnSpPr>
          <p:nvPr/>
        </p:nvCxnSpPr>
        <p:spPr>
          <a:xfrm flipV="1">
            <a:off x="3670179" y="3136510"/>
            <a:ext cx="506346" cy="40310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670179" y="3945651"/>
            <a:ext cx="547986" cy="38516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9" idx="1"/>
          </p:cNvCxnSpPr>
          <p:nvPr/>
        </p:nvCxnSpPr>
        <p:spPr>
          <a:xfrm>
            <a:off x="3628539" y="4190857"/>
            <a:ext cx="547986" cy="187392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6" idx="3"/>
          </p:cNvCxnSpPr>
          <p:nvPr/>
        </p:nvCxnSpPr>
        <p:spPr>
          <a:xfrm>
            <a:off x="4905234" y="1651550"/>
            <a:ext cx="485524" cy="161885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3"/>
          </p:cNvCxnSpPr>
          <p:nvPr/>
        </p:nvCxnSpPr>
        <p:spPr>
          <a:xfrm>
            <a:off x="4905234" y="3136510"/>
            <a:ext cx="485524" cy="29902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8" idx="3"/>
          </p:cNvCxnSpPr>
          <p:nvPr/>
        </p:nvCxnSpPr>
        <p:spPr>
          <a:xfrm flipV="1">
            <a:off x="4905234" y="3956061"/>
            <a:ext cx="485524" cy="66540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9" idx="3"/>
          </p:cNvCxnSpPr>
          <p:nvPr/>
        </p:nvCxnSpPr>
        <p:spPr>
          <a:xfrm flipV="1">
            <a:off x="4905234" y="4080109"/>
            <a:ext cx="485524" cy="19846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13" idx="1"/>
          </p:cNvCxnSpPr>
          <p:nvPr/>
        </p:nvCxnSpPr>
        <p:spPr>
          <a:xfrm flipV="1">
            <a:off x="6119467" y="2534706"/>
            <a:ext cx="360607" cy="73570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19" idx="1"/>
          </p:cNvCxnSpPr>
          <p:nvPr/>
        </p:nvCxnSpPr>
        <p:spPr>
          <a:xfrm>
            <a:off x="7208783" y="2217180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7216661" y="278600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8235632" y="2174689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8238962" y="278600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7208783" y="3611828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8254725" y="369059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7239000" y="5041592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8317695" y="5041592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7239000" y="558959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8317695" y="568908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endCxn id="21" idx="1"/>
          </p:cNvCxnSpPr>
          <p:nvPr/>
        </p:nvCxnSpPr>
        <p:spPr>
          <a:xfrm>
            <a:off x="6119467" y="3813181"/>
            <a:ext cx="36060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endCxn id="12" idx="1"/>
          </p:cNvCxnSpPr>
          <p:nvPr/>
        </p:nvCxnSpPr>
        <p:spPr>
          <a:xfrm>
            <a:off x="6119467" y="4190857"/>
            <a:ext cx="360607" cy="108714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24922" y="27020"/>
            <a:ext cx="889622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Calibri"/>
              </a:rPr>
              <a:t>Underlay Fabric ASIC Pipeline (Broadcom’s OF-DPA)</a:t>
            </a:r>
            <a:endParaRPr lang="en-US" sz="32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005405" y="4524009"/>
            <a:ext cx="638770" cy="83284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Vlan 1 Table</a:t>
            </a:r>
          </a:p>
        </p:txBody>
      </p:sp>
      <p:cxnSp>
        <p:nvCxnSpPr>
          <p:cNvPr id="96" name="Straight Arrow Connector 95"/>
          <p:cNvCxnSpPr>
            <a:stCxn id="4" idx="2"/>
            <a:endCxn id="95" idx="0"/>
          </p:cNvCxnSpPr>
          <p:nvPr/>
        </p:nvCxnSpPr>
        <p:spPr>
          <a:xfrm>
            <a:off x="2324790" y="4226739"/>
            <a:ext cx="0" cy="2972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931905" y="4523142"/>
            <a:ext cx="638770" cy="83284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MPLSL2 Port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Table</a:t>
            </a:r>
          </a:p>
        </p:txBody>
      </p:sp>
      <p:cxnSp>
        <p:nvCxnSpPr>
          <p:cNvPr id="100" name="Straight Arrow Connector 99"/>
          <p:cNvCxnSpPr>
            <a:stCxn id="95" idx="3"/>
            <a:endCxn id="99" idx="1"/>
          </p:cNvCxnSpPr>
          <p:nvPr/>
        </p:nvCxnSpPr>
        <p:spPr>
          <a:xfrm flipV="1">
            <a:off x="2644175" y="4939563"/>
            <a:ext cx="287730" cy="86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99" idx="3"/>
          </p:cNvCxnSpPr>
          <p:nvPr/>
        </p:nvCxnSpPr>
        <p:spPr>
          <a:xfrm flipV="1">
            <a:off x="3570675" y="3799877"/>
            <a:ext cx="605850" cy="113968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4176525" y="3799877"/>
            <a:ext cx="1214233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7026835" y="739154"/>
            <a:ext cx="174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963334"/>
                </a:solidFill>
                <a:latin typeface="Calibri"/>
              </a:rPr>
              <a:t>* Simplified 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1568240"/>
            <a:ext cx="405160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9BBB59">
                    <a:lumMod val="75000"/>
                  </a:srgbClr>
                </a:solidFill>
                <a:latin typeface="Calibri"/>
              </a:rPr>
              <a:t>Allows programming of</a:t>
            </a:r>
          </a:p>
          <a:p>
            <a:r>
              <a:rPr lang="en-US" sz="2400" b="1" u="sng">
                <a:solidFill>
                  <a:srgbClr val="9BBB59">
                    <a:lumMod val="75000"/>
                  </a:srgbClr>
                </a:solidFill>
                <a:latin typeface="Calibri"/>
              </a:rPr>
              <a:t>all</a:t>
            </a:r>
            <a:r>
              <a:rPr lang="en-US" sz="2400" b="1">
                <a:solidFill>
                  <a:srgbClr val="9BBB59">
                    <a:lumMod val="75000"/>
                  </a:srgbClr>
                </a:solidFill>
                <a:latin typeface="Calibri"/>
              </a:rPr>
              <a:t> flow-tables &amp; port-groups</a:t>
            </a:r>
          </a:p>
          <a:p>
            <a:r>
              <a:rPr lang="en-US" sz="2400" b="1">
                <a:solidFill>
                  <a:srgbClr val="9BBB59">
                    <a:lumMod val="75000"/>
                  </a:srgbClr>
                </a:solidFill>
                <a:latin typeface="Calibri"/>
              </a:rPr>
              <a:t>via OpenFlow 1.3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4585" y="989655"/>
            <a:ext cx="4051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/>
              </a:rPr>
              <a:t>Why OF-DPA?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709425" y="2768568"/>
            <a:ext cx="0" cy="35580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264818" y="2424157"/>
            <a:ext cx="944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Calibri"/>
              </a:rPr>
              <a:t>OF 1.0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06923" y="3328083"/>
            <a:ext cx="810772" cy="530941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prstClr val="black"/>
                </a:solidFill>
                <a:latin typeface="Calibri"/>
              </a:rPr>
              <a:t>L2 </a:t>
            </a:r>
            <a:r>
              <a:rPr lang="en-US" sz="1200">
                <a:solidFill>
                  <a:prstClr val="black"/>
                </a:solidFill>
                <a:latin typeface="Calibri"/>
              </a:rPr>
              <a:t>Interface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Group</a:t>
            </a:r>
          </a:p>
        </p:txBody>
      </p:sp>
      <p:sp>
        <p:nvSpPr>
          <p:cNvPr id="79" name="Oval 78"/>
          <p:cNvSpPr/>
          <p:nvPr/>
        </p:nvSpPr>
        <p:spPr>
          <a:xfrm>
            <a:off x="8508150" y="3994831"/>
            <a:ext cx="541326" cy="520531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7198540" y="4213028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8244482" y="429179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7496680" y="3929283"/>
            <a:ext cx="810772" cy="530941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prstClr val="black"/>
                </a:solidFill>
                <a:latin typeface="Calibri"/>
              </a:rPr>
              <a:t>L2 </a:t>
            </a:r>
            <a:r>
              <a:rPr lang="en-US" sz="1200">
                <a:solidFill>
                  <a:prstClr val="black"/>
                </a:solidFill>
                <a:latin typeface="Calibri"/>
              </a:rPr>
              <a:t>Interface</a:t>
            </a:r>
          </a:p>
          <a:p>
            <a:pPr algn="ctr"/>
            <a:r>
              <a:rPr lang="en-US" sz="1200">
                <a:solidFill>
                  <a:prstClr val="black"/>
                </a:solidFill>
                <a:latin typeface="Calibri"/>
              </a:rPr>
              <a:t>Group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377809" y="811751"/>
            <a:ext cx="6511349" cy="4803943"/>
            <a:chOff x="1377809" y="811751"/>
            <a:chExt cx="6511349" cy="4803943"/>
          </a:xfrm>
        </p:grpSpPr>
        <p:cxnSp>
          <p:nvCxnSpPr>
            <p:cNvPr id="83" name="Straight Arrow Connector 82"/>
            <p:cNvCxnSpPr/>
            <p:nvPr/>
          </p:nvCxnSpPr>
          <p:spPr>
            <a:xfrm>
              <a:off x="5903805" y="2304746"/>
              <a:ext cx="0" cy="825085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4513401" y="811751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>
              <a:off x="4513401" y="2304746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513401" y="3835050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4513401" y="5259887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>
              <a:off x="6859311" y="159590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>
              <a:off x="7882818" y="159590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>
              <a:off x="6844660" y="3183806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>
              <a:off x="6844660" y="4544106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3239755" y="4282320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>
              <a:off x="2195695" y="4337458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>
              <a:off x="3313659" y="2900075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>
              <a:off x="2337907" y="2946471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>
              <a:off x="1377809" y="2966130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7882818" y="3168634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7889158" y="4544106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5390758" y="1908071"/>
              <a:ext cx="94457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solidFill>
                    <a:srgbClr val="9BBB59"/>
                  </a:solidFill>
                  <a:latin typeface="Calibri"/>
                </a:rPr>
                <a:t>OF 1.3</a:t>
              </a: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0" y="5507955"/>
            <a:ext cx="36848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9BBB59">
                    <a:lumMod val="75000"/>
                  </a:srgbClr>
                </a:solidFill>
                <a:latin typeface="Calibri"/>
              </a:rPr>
              <a:t>Achieves Dataplane scale</a:t>
            </a:r>
          </a:p>
          <a:p>
            <a:endParaRPr lang="en-US" sz="2400" b="1">
              <a:solidFill>
                <a:srgbClr val="9BBB59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>
          <a:xfrm>
            <a:off x="7004553" y="6492875"/>
            <a:ext cx="2133600" cy="365125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2378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1" grpId="0"/>
      <p:bldP spid="10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22"/>
          <p:cNvSpPr/>
          <p:nvPr/>
        </p:nvSpPr>
        <p:spPr>
          <a:xfrm>
            <a:off x="0" y="1"/>
            <a:ext cx="9144000" cy="611795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9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" name="Group 28"/>
          <p:cNvGrpSpPr/>
          <p:nvPr/>
        </p:nvGrpSpPr>
        <p:grpSpPr>
          <a:xfrm>
            <a:off x="0" y="1128709"/>
            <a:ext cx="9144000" cy="5281515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>
            <a:off x="4601278" y="3997668"/>
            <a:ext cx="287569" cy="1264597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rgbClr val="C0504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reeform 10"/>
          <p:cNvSpPr/>
          <p:nvPr/>
        </p:nvSpPr>
        <p:spPr>
          <a:xfrm rot="20239464">
            <a:off x="6190278" y="4086389"/>
            <a:ext cx="670001" cy="1045974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113884" y="2429818"/>
            <a:ext cx="4101592" cy="2509718"/>
          </a:xfrm>
          <a:custGeom>
            <a:avLst/>
            <a:gdLst>
              <a:gd name="connsiteX0" fmla="*/ 0 w 4101592"/>
              <a:gd name="connsiteY0" fmla="*/ 2447254 h 2509718"/>
              <a:gd name="connsiteX1" fmla="*/ 301894 w 4101592"/>
              <a:gd name="connsiteY1" fmla="*/ 1406192 h 2509718"/>
              <a:gd name="connsiteX2" fmla="*/ 301894 w 4101592"/>
              <a:gd name="connsiteY2" fmla="*/ 1406192 h 2509718"/>
              <a:gd name="connsiteX3" fmla="*/ 1863414 w 4101592"/>
              <a:gd name="connsiteY3" fmla="*/ 757 h 2509718"/>
              <a:gd name="connsiteX4" fmla="*/ 3622726 w 4101592"/>
              <a:gd name="connsiteY4" fmla="*/ 1229211 h 2509718"/>
              <a:gd name="connsiteX5" fmla="*/ 4101592 w 4101592"/>
              <a:gd name="connsiteY5" fmla="*/ 2509718 h 250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01592" h="2509718">
                <a:moveTo>
                  <a:pt x="0" y="2447254"/>
                </a:moveTo>
                <a:lnTo>
                  <a:pt x="301894" y="1406192"/>
                </a:lnTo>
                <a:lnTo>
                  <a:pt x="301894" y="1406192"/>
                </a:lnTo>
                <a:cubicBezTo>
                  <a:pt x="562147" y="1171953"/>
                  <a:pt x="1309942" y="30254"/>
                  <a:pt x="1863414" y="757"/>
                </a:cubicBezTo>
                <a:cubicBezTo>
                  <a:pt x="2416886" y="-28740"/>
                  <a:pt x="3249696" y="811051"/>
                  <a:pt x="3622726" y="1229211"/>
                </a:cubicBezTo>
                <a:cubicBezTo>
                  <a:pt x="3995756" y="1647371"/>
                  <a:pt x="4101592" y="2509718"/>
                  <a:pt x="4101592" y="2509718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134704" y="2399200"/>
            <a:ext cx="5357028" cy="2550747"/>
          </a:xfrm>
          <a:custGeom>
            <a:avLst/>
            <a:gdLst>
              <a:gd name="connsiteX0" fmla="*/ 0 w 5357028"/>
              <a:gd name="connsiteY0" fmla="*/ 2519515 h 2550747"/>
              <a:gd name="connsiteX1" fmla="*/ 135332 w 5357028"/>
              <a:gd name="connsiteY1" fmla="*/ 2175964 h 2550747"/>
              <a:gd name="connsiteX2" fmla="*/ 374765 w 5357028"/>
              <a:gd name="connsiteY2" fmla="*/ 1520095 h 2550747"/>
              <a:gd name="connsiteX3" fmla="*/ 1103474 w 5357028"/>
              <a:gd name="connsiteY3" fmla="*/ 1239008 h 2550747"/>
              <a:gd name="connsiteX4" fmla="*/ 5267527 w 5357028"/>
              <a:gd name="connsiteY4" fmla="*/ 143 h 2550747"/>
              <a:gd name="connsiteX5" fmla="*/ 3914210 w 5357028"/>
              <a:gd name="connsiteY5" fmla="*/ 1322293 h 2550747"/>
              <a:gd name="connsiteX6" fmla="*/ 3383293 w 5357028"/>
              <a:gd name="connsiteY6" fmla="*/ 2550747 h 2550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57028" h="2550747">
                <a:moveTo>
                  <a:pt x="0" y="2519515"/>
                </a:moveTo>
                <a:cubicBezTo>
                  <a:pt x="36435" y="2431024"/>
                  <a:pt x="72871" y="2342534"/>
                  <a:pt x="135332" y="2175964"/>
                </a:cubicBezTo>
                <a:cubicBezTo>
                  <a:pt x="197793" y="2009394"/>
                  <a:pt x="213408" y="1676254"/>
                  <a:pt x="374765" y="1520095"/>
                </a:cubicBezTo>
                <a:cubicBezTo>
                  <a:pt x="536122" y="1363936"/>
                  <a:pt x="288014" y="1492333"/>
                  <a:pt x="1103474" y="1239008"/>
                </a:cubicBezTo>
                <a:cubicBezTo>
                  <a:pt x="1918934" y="985683"/>
                  <a:pt x="4799071" y="-13738"/>
                  <a:pt x="5267527" y="143"/>
                </a:cubicBezTo>
                <a:cubicBezTo>
                  <a:pt x="5735983" y="14024"/>
                  <a:pt x="4228249" y="897192"/>
                  <a:pt x="3914210" y="1322293"/>
                </a:cubicBezTo>
                <a:cubicBezTo>
                  <a:pt x="3600171" y="1747394"/>
                  <a:pt x="3383293" y="2550747"/>
                  <a:pt x="3383293" y="2550747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3924618" y="6513488"/>
            <a:ext cx="999372" cy="10410"/>
          </a:xfrm>
          <a:prstGeom prst="line">
            <a:avLst/>
          </a:prstGeom>
          <a:ln w="57150" cmpd="sng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3970517" y="6738837"/>
            <a:ext cx="917985" cy="10410"/>
          </a:xfrm>
          <a:prstGeom prst="line">
            <a:avLst/>
          </a:pr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24923" y="4273256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OLT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24922" y="4613047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OLT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5332" y="4942426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OLT</a:t>
            </a:r>
          </a:p>
        </p:txBody>
      </p:sp>
      <p:sp>
        <p:nvSpPr>
          <p:cNvPr id="23" name="Left Arrow 22"/>
          <p:cNvSpPr/>
          <p:nvPr/>
        </p:nvSpPr>
        <p:spPr>
          <a:xfrm>
            <a:off x="176972" y="5350755"/>
            <a:ext cx="437225" cy="260266"/>
          </a:xfrm>
          <a:prstGeom prst="leftArrow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872" y="5584988"/>
            <a:ext cx="1034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To residential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subscribers</a:t>
            </a:r>
          </a:p>
        </p:txBody>
      </p:sp>
      <p:sp>
        <p:nvSpPr>
          <p:cNvPr id="27" name="Left Arrow 26"/>
          <p:cNvSpPr/>
          <p:nvPr/>
        </p:nvSpPr>
        <p:spPr>
          <a:xfrm rot="10800000">
            <a:off x="7866308" y="5903266"/>
            <a:ext cx="437225" cy="260266"/>
          </a:xfrm>
          <a:prstGeom prst="lef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 flipV="1">
            <a:off x="6641664" y="3997667"/>
            <a:ext cx="1089314" cy="1228739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1" idx="1"/>
          </p:cNvCxnSpPr>
          <p:nvPr/>
        </p:nvCxnSpPr>
        <p:spPr>
          <a:xfrm flipH="1" flipV="1">
            <a:off x="6597990" y="4016601"/>
            <a:ext cx="1132987" cy="1549596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22" idx="3"/>
          </p:cNvCxnSpPr>
          <p:nvPr/>
        </p:nvCxnSpPr>
        <p:spPr>
          <a:xfrm flipH="1">
            <a:off x="791170" y="3997667"/>
            <a:ext cx="562147" cy="1090508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20" idx="3"/>
          </p:cNvCxnSpPr>
          <p:nvPr/>
        </p:nvCxnSpPr>
        <p:spPr>
          <a:xfrm flipH="1">
            <a:off x="780760" y="3997668"/>
            <a:ext cx="572557" cy="761128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19" idx="3"/>
          </p:cNvCxnSpPr>
          <p:nvPr/>
        </p:nvCxnSpPr>
        <p:spPr>
          <a:xfrm flipH="1">
            <a:off x="780761" y="3997668"/>
            <a:ext cx="572556" cy="42133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967848" y="4991998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prstClr val="white"/>
                </a:solidFill>
                <a:latin typeface="Calibri"/>
              </a:rPr>
              <a:t>vSG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979796" y="6331301"/>
            <a:ext cx="1526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L2 bridged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979796" y="6602303"/>
            <a:ext cx="1751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IPv4 unicast / MPLS SR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0" y="27020"/>
            <a:ext cx="898657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Calibri"/>
              </a:rPr>
              <a:t>Underlay Fabric Operation</a:t>
            </a:r>
            <a:endParaRPr lang="en-US" sz="32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431952" y="1215653"/>
            <a:ext cx="1977955" cy="57921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prstClr val="black"/>
                </a:solidFill>
                <a:latin typeface="Calibri"/>
              </a:rPr>
              <a:t>Underlay </a:t>
            </a:r>
          </a:p>
          <a:p>
            <a:pPr algn="ctr"/>
            <a:r>
              <a:rPr lang="en-US" b="1">
                <a:solidFill>
                  <a:prstClr val="black"/>
                </a:solidFill>
                <a:latin typeface="Calibri"/>
              </a:rPr>
              <a:t>Fabric Control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936074" y="5104470"/>
            <a:ext cx="473833" cy="291540"/>
          </a:xfrm>
          <a:prstGeom prst="roundRect">
            <a:avLst/>
          </a:prstGeom>
          <a:solidFill>
            <a:srgbClr val="D89F39"/>
          </a:solidFill>
          <a:ln w="25400" cap="flat" cmpd="sng" algn="ctr">
            <a:solidFill>
              <a:srgbClr val="D89F39">
                <a:shade val="50000"/>
              </a:srgbClr>
            </a:solidFill>
            <a:prstDash val="solid"/>
          </a:ln>
          <a:effectLst/>
        </p:spPr>
        <p:txBody>
          <a:bodyPr lIns="91394" tIns="45697" rIns="91394" bIns="45697" rtlCol="0" anchor="ctr"/>
          <a:lstStyle/>
          <a:p>
            <a:pPr defTabSz="913892">
              <a:defRPr/>
            </a:pPr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730977" y="5069269"/>
            <a:ext cx="811525" cy="2914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Router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730976" y="5409060"/>
            <a:ext cx="811525" cy="2914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Router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6878" y="6126111"/>
            <a:ext cx="113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Upstream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Metro network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67848" y="1832099"/>
            <a:ext cx="7052578" cy="4550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Calibri"/>
              </a:rPr>
              <a:t>ONOS Controller Cluster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974553" y="713748"/>
            <a:ext cx="7052578" cy="4607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Calibri"/>
              </a:rPr>
              <a:t>XOS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79920" y="6437632"/>
            <a:ext cx="2133600" cy="365125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20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5" grpId="0" animBg="1"/>
      <p:bldP spid="61" grpId="0"/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5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21612" y="1282336"/>
            <a:ext cx="9122388" cy="5380858"/>
            <a:chOff x="21612" y="1032648"/>
            <a:chExt cx="9122388" cy="5380858"/>
          </a:xfrm>
        </p:grpSpPr>
        <p:cxnSp>
          <p:nvCxnSpPr>
            <p:cNvPr id="4" name="Straight Connector 3"/>
            <p:cNvCxnSpPr>
              <a:stCxn id="35" idx="0"/>
            </p:cNvCxnSpPr>
            <p:nvPr/>
          </p:nvCxnSpPr>
          <p:spPr>
            <a:xfrm>
              <a:off x="558896" y="2058263"/>
              <a:ext cx="8069613" cy="764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4"/>
            <p:cNvSpPr/>
            <p:nvPr/>
          </p:nvSpPr>
          <p:spPr>
            <a:xfrm>
              <a:off x="2232430" y="1820383"/>
              <a:ext cx="914400" cy="455911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Calibri"/>
                </a:rPr>
                <a:t>Leaf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997495" y="1820383"/>
              <a:ext cx="914400" cy="45591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Calibri"/>
                </a:rPr>
                <a:t>Spine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747907" y="1820383"/>
              <a:ext cx="914400" cy="455911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Calibri"/>
                </a:rPr>
                <a:t>Leaf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7412503" y="1836664"/>
              <a:ext cx="757076" cy="455911"/>
            </a:xfrm>
            <a:prstGeom prst="ellipse">
              <a:avLst/>
            </a:prstGeom>
            <a:solidFill>
              <a:srgbClr val="C0504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Calibri"/>
                </a:rPr>
                <a:t>OVS</a:t>
              </a: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29572" y="4497341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DA </a:t>
              </a:r>
            </a:p>
            <a:p>
              <a:pPr algn="ctr"/>
              <a:r>
                <a:rPr lang="en-US" sz="900" b="1" dirty="0">
                  <a:solidFill>
                    <a:prstClr val="black"/>
                  </a:solidFill>
                  <a:latin typeface="Calibri"/>
                </a:rPr>
                <a:t>of Service 2</a:t>
              </a:r>
              <a:endParaRPr lang="en-US" sz="9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9572" y="4855557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SA 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30028" y="5923326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99709" y="2350345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spine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199709" y="2706277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SA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leaf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199709" y="3064493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SR Label of </a:t>
              </a:r>
              <a:r>
                <a:rPr lang="en-US" sz="900" dirty="0" err="1">
                  <a:solidFill>
                    <a:prstClr val="black"/>
                  </a:solidFill>
                  <a:latin typeface="Calibri"/>
                </a:rPr>
                <a:t>dst</a:t>
              </a:r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 leaf </a:t>
              </a:r>
              <a:r>
                <a:rPr lang="en-US" sz="900" dirty="0" err="1">
                  <a:solidFill>
                    <a:prstClr val="black"/>
                  </a:solidFill>
                  <a:latin typeface="Calibri"/>
                </a:rPr>
                <a:t>sw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199709" y="3428567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OVS </a:t>
              </a:r>
              <a:r>
                <a:rPr lang="en-US" sz="900">
                  <a:solidFill>
                    <a:prstClr val="black"/>
                  </a:solidFill>
                  <a:latin typeface="Calibri"/>
                </a:rPr>
                <a:t>IP addrs</a:t>
              </a:r>
              <a:r>
                <a:rPr lang="en-US" sz="90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900">
                  <a:solidFill>
                    <a:prstClr val="black"/>
                  </a:solidFill>
                  <a:latin typeface="Calibri"/>
                </a:rPr>
                <a:t>infra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199709" y="3786783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UDP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99709" y="4144999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VXLAN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VNI=S2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99709" y="4500931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of S2C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199709" y="4859147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SA 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222494" y="4502191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of S2C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222494" y="4860407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SA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</a:t>
              </a:r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rot="5400000">
              <a:off x="929264" y="4212942"/>
              <a:ext cx="36932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err="1">
                  <a:solidFill>
                    <a:srgbClr val="4BACC6"/>
                  </a:solidFill>
                  <a:latin typeface="Calibri"/>
                </a:rPr>
                <a:t>Dst</a:t>
              </a:r>
              <a:r>
                <a:rPr lang="en-US" sz="2000">
                  <a:solidFill>
                    <a:srgbClr val="4BACC6"/>
                  </a:solidFill>
                  <a:latin typeface="Calibri"/>
                </a:rPr>
                <a:t> IP lookup</a:t>
              </a:r>
              <a:r>
                <a:rPr lang="en-US" sz="2000">
                  <a:solidFill>
                    <a:srgbClr val="4BACC6"/>
                  </a:solidFill>
                  <a:latin typeface="Calibri"/>
                </a:rPr>
                <a:t>,</a:t>
              </a:r>
              <a:r>
                <a:rPr lang="en-US" sz="2000">
                  <a:solidFill>
                    <a:srgbClr val="4BACC6"/>
                  </a:solidFill>
                  <a:latin typeface="Calibri"/>
                </a:rPr>
                <a:t> SR label-push</a:t>
              </a:r>
            </a:p>
            <a:p>
              <a:r>
                <a:rPr lang="en-US" sz="2000">
                  <a:solidFill>
                    <a:srgbClr val="4BACC6"/>
                  </a:solidFill>
                  <a:latin typeface="Calibri"/>
                </a:rPr>
                <a:t> </a:t>
              </a:r>
              <a:r>
                <a:rPr lang="en-US" sz="2000">
                  <a:solidFill>
                    <a:srgbClr val="4BACC6"/>
                  </a:solidFill>
                  <a:latin typeface="Calibri"/>
                </a:rPr>
                <a:t>&amp; load-balancing to spines</a:t>
              </a:r>
            </a:p>
          </p:txBody>
        </p:sp>
        <p:sp>
          <p:nvSpPr>
            <p:cNvPr id="28" name="Left Brace 27"/>
            <p:cNvSpPr/>
            <p:nvPr/>
          </p:nvSpPr>
          <p:spPr>
            <a:xfrm rot="5400000">
              <a:off x="4307531" y="-640629"/>
              <a:ext cx="250288" cy="4400489"/>
            </a:xfrm>
            <a:prstGeom prst="leftBrace">
              <a:avLst>
                <a:gd name="adj1" fmla="val 159375"/>
                <a:gd name="adj2" fmla="val 49815"/>
              </a:avLst>
            </a:pr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09032" y="1046548"/>
              <a:ext cx="16391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/>
                </a:rPr>
                <a:t>Underlay Fabric</a:t>
              </a:r>
              <a:endParaRPr lang="en-US" sz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Left Brace 29"/>
            <p:cNvSpPr/>
            <p:nvPr/>
          </p:nvSpPr>
          <p:spPr>
            <a:xfrm rot="5400000">
              <a:off x="8044435" y="681453"/>
              <a:ext cx="250288" cy="1756328"/>
            </a:xfrm>
            <a:prstGeom prst="leftBrace">
              <a:avLst>
                <a:gd name="adj1" fmla="val 39031"/>
                <a:gd name="adj2" fmla="val 49815"/>
              </a:avLst>
            </a:pr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317331" y="1046548"/>
              <a:ext cx="16391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/>
                </a:rPr>
                <a:t>Server</a:t>
              </a:r>
              <a:endParaRPr lang="en-US" sz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Left Brace 31"/>
            <p:cNvSpPr/>
            <p:nvPr/>
          </p:nvSpPr>
          <p:spPr>
            <a:xfrm rot="5400000">
              <a:off x="694252" y="817410"/>
              <a:ext cx="250287" cy="1484413"/>
            </a:xfrm>
            <a:prstGeom prst="leftBrace">
              <a:avLst>
                <a:gd name="adj1" fmla="val 22768"/>
                <a:gd name="adj2" fmla="val 49815"/>
              </a:avLst>
            </a:pr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89282" y="1032648"/>
              <a:ext cx="973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/>
                </a:rPr>
                <a:t>Server</a:t>
              </a:r>
              <a:endParaRPr lang="en-US" sz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Hexagon 34"/>
            <p:cNvSpPr/>
            <p:nvPr/>
          </p:nvSpPr>
          <p:spPr>
            <a:xfrm>
              <a:off x="21612" y="1899508"/>
              <a:ext cx="537284" cy="317510"/>
            </a:xfrm>
            <a:prstGeom prst="hexagon">
              <a:avLst/>
            </a:prstGeom>
            <a:solidFill>
              <a:srgbClr val="FFFF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rgbClr val="000000"/>
                  </a:solidFill>
                  <a:latin typeface="Calibri"/>
                </a:rPr>
                <a:t>S1B</a:t>
              </a:r>
              <a:endParaRPr lang="en-US" sz="110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051207" y="1820383"/>
              <a:ext cx="627828" cy="455911"/>
            </a:xfrm>
            <a:prstGeom prst="ellipse">
              <a:avLst/>
            </a:prstGeom>
            <a:solidFill>
              <a:srgbClr val="C0504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Calibri"/>
                </a:rPr>
                <a:t>OVS</a:t>
              </a:r>
              <a:endParaRPr lang="en-US" sz="12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Hexagon 36"/>
            <p:cNvSpPr/>
            <p:nvPr/>
          </p:nvSpPr>
          <p:spPr>
            <a:xfrm>
              <a:off x="8606716" y="1893153"/>
              <a:ext cx="537284" cy="317510"/>
            </a:xfrm>
            <a:prstGeom prst="hexagon">
              <a:avLst/>
            </a:prstGeom>
            <a:solidFill>
              <a:srgbClr val="FFFF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rgbClr val="000000"/>
                  </a:solidFill>
                  <a:latin typeface="Calibri"/>
                </a:rPr>
                <a:t>S2C</a:t>
              </a:r>
              <a:endParaRPr lang="en-US" sz="110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561602" y="2703982"/>
              <a:ext cx="736971" cy="35821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Leaf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561602" y="3059914"/>
              <a:ext cx="736971" cy="35821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SA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OVS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561602" y="3424000"/>
              <a:ext cx="736971" cy="35821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OVS </a:t>
              </a:r>
              <a:r>
                <a:rPr lang="en-US" sz="900">
                  <a:solidFill>
                    <a:prstClr val="black"/>
                  </a:solidFill>
                  <a:latin typeface="Calibri"/>
                </a:rPr>
                <a:t>IP addrs infra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561602" y="3782216"/>
              <a:ext cx="736971" cy="35821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UDP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561602" y="4140432"/>
              <a:ext cx="736971" cy="35821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VXLAN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VNI=S2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561602" y="4496364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b="1" dirty="0">
                  <a:solidFill>
                    <a:prstClr val="black"/>
                  </a:solidFill>
                  <a:latin typeface="Calibri"/>
                </a:rPr>
                <a:t>of S2C</a:t>
              </a:r>
              <a:endParaRPr lang="en-US" sz="9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561602" y="4854580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SA 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000353" y="2720264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leaf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000353" y="3076196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SA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spine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000353" y="3436693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OVS </a:t>
              </a:r>
              <a:r>
                <a:rPr lang="en-US" sz="900">
                  <a:solidFill>
                    <a:prstClr val="black"/>
                  </a:solidFill>
                  <a:latin typeface="Calibri"/>
                </a:rPr>
                <a:t>IP addrs</a:t>
              </a:r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900">
                  <a:solidFill>
                    <a:prstClr val="black"/>
                  </a:solidFill>
                  <a:latin typeface="Calibri"/>
                </a:rPr>
                <a:t>infra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000353" y="3794909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UDP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000353" y="4153125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VXLAN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VNI=S2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000353" y="4509057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of S2C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000353" y="4867273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SA 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 rot="5400000">
              <a:off x="-474116" y="4126429"/>
              <a:ext cx="345739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solidFill>
                    <a:srgbClr val="C0504D"/>
                  </a:solidFill>
                  <a:latin typeface="Calibri"/>
                </a:rPr>
                <a:t>Tunnel encap</a:t>
              </a:r>
              <a:r>
                <a:rPr lang="en-US" sz="2000">
                  <a:solidFill>
                    <a:srgbClr val="C0504D"/>
                  </a:solidFill>
                  <a:latin typeface="Calibri"/>
                </a:rPr>
                <a:t> </a:t>
              </a:r>
              <a:r>
                <a:rPr lang="en-US" sz="2000">
                  <a:solidFill>
                    <a:srgbClr val="C0504D"/>
                  </a:solidFill>
                  <a:latin typeface="Calibri"/>
                </a:rPr>
                <a:t>&amp; load-balancing to next Service instances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687327" y="2712138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OVS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687327" y="3068070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SA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leaf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6687327" y="3428567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OVS </a:t>
              </a:r>
              <a:r>
                <a:rPr lang="en-US" sz="900">
                  <a:solidFill>
                    <a:prstClr val="black"/>
                  </a:solidFill>
                  <a:latin typeface="Calibri"/>
                </a:rPr>
                <a:t>IP addrs</a:t>
              </a:r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900">
                  <a:solidFill>
                    <a:prstClr val="black"/>
                  </a:solidFill>
                  <a:latin typeface="Calibri"/>
                </a:rPr>
                <a:t>infra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687327" y="3786783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UDP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687327" y="4144999"/>
              <a:ext cx="736971" cy="358216"/>
            </a:xfrm>
            <a:prstGeom prst="rect">
              <a:avLst/>
            </a:prstGeom>
            <a:solidFill>
              <a:srgbClr val="EEECE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VXLAN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VNI=S2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687327" y="4500931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DA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of S2C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687327" y="4859147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MAC SA 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of S1B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30028" y="5203995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64856" y="5941502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202963" y="5941502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003607" y="5949468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6690581" y="5941502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8222494" y="5936693"/>
              <a:ext cx="736971" cy="35821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Payload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 rot="5400000">
              <a:off x="2616926" y="4215384"/>
              <a:ext cx="36883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solidFill>
                    <a:srgbClr val="4F81BD">
                      <a:lumMod val="75000"/>
                    </a:srgbClr>
                  </a:solidFill>
                  <a:latin typeface="Calibri"/>
                </a:rPr>
                <a:t>SR Label lookup, pop &amp; forward to destination leaf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 rot="5400000">
              <a:off x="4314979" y="4196660"/>
              <a:ext cx="36932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err="1">
                  <a:solidFill>
                    <a:srgbClr val="4BACC6"/>
                  </a:solidFill>
                  <a:latin typeface="Calibri"/>
                </a:rPr>
                <a:t>Dst</a:t>
              </a:r>
              <a:r>
                <a:rPr lang="en-US" sz="2000">
                  <a:solidFill>
                    <a:srgbClr val="4BACC6"/>
                  </a:solidFill>
                  <a:latin typeface="Calibri"/>
                </a:rPr>
                <a:t> IP lookup &amp; forward to destrination server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 rot="5400000">
              <a:off x="6152451" y="4253789"/>
              <a:ext cx="34573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solidFill>
                    <a:srgbClr val="C0504D"/>
                  </a:solidFill>
                  <a:latin typeface="Calibri"/>
                </a:rPr>
                <a:t>Tunnel decap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561602" y="5214578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195349" y="5214578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000353" y="5226797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687327" y="5218831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8219479" y="5214906"/>
              <a:ext cx="736971" cy="7226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IPSrc= Cust.IP</a:t>
              </a:r>
              <a:endParaRPr lang="en-US" sz="900" dirty="0">
                <a:solidFill>
                  <a:prstClr val="black"/>
                </a:solidFill>
                <a:latin typeface="Calibri"/>
              </a:endParaRP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IPDst= World</a:t>
              </a:r>
            </a:p>
            <a:p>
              <a:pPr algn="ctr"/>
              <a:r>
                <a:rPr lang="en-US" sz="900" dirty="0">
                  <a:solidFill>
                    <a:prstClr val="black"/>
                  </a:solidFill>
                  <a:latin typeface="Calibri"/>
                </a:rPr>
                <a:t>or opposite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0" y="27020"/>
            <a:ext cx="898657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Calibri"/>
              </a:rPr>
              <a:t>Underlay Fabric &amp; VxLAN Overlay </a:t>
            </a:r>
            <a:endParaRPr lang="en-US" sz="3200" b="1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20" name="Curved Connector 19"/>
          <p:cNvCxnSpPr>
            <a:stCxn id="36" idx="7"/>
            <a:endCxn id="8" idx="1"/>
          </p:cNvCxnSpPr>
          <p:nvPr/>
        </p:nvCxnSpPr>
        <p:spPr>
          <a:xfrm rot="16200000" flipH="1">
            <a:off x="4547092" y="-823163"/>
            <a:ext cx="16281" cy="5936282"/>
          </a:xfrm>
          <a:prstGeom prst="curvedConnector3">
            <a:avLst>
              <a:gd name="adj1" fmla="val -5943701"/>
            </a:avLst>
          </a:prstGeom>
          <a:ln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468099" y="1005337"/>
            <a:ext cx="1529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VxLAN Overlay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30720" y="6468110"/>
            <a:ext cx="2133600" cy="365125"/>
          </a:xfrm>
        </p:spPr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8587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2"/>
          <p:cNvSpPr/>
          <p:nvPr/>
        </p:nvSpPr>
        <p:spPr>
          <a:xfrm>
            <a:off x="0" y="1"/>
            <a:ext cx="9144000" cy="611795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9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-20391"/>
            <a:ext cx="548699" cy="608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" name="Group 28"/>
          <p:cNvGrpSpPr/>
          <p:nvPr/>
        </p:nvGrpSpPr>
        <p:grpSpPr>
          <a:xfrm>
            <a:off x="0" y="1009293"/>
            <a:ext cx="9144000" cy="5281515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9" name="Rounded Rectangle 18"/>
          <p:cNvSpPr/>
          <p:nvPr/>
        </p:nvSpPr>
        <p:spPr>
          <a:xfrm>
            <a:off x="124923" y="4153840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OLT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24922" y="4493631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OLT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5332" y="4823010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OLT</a:t>
            </a:r>
          </a:p>
        </p:txBody>
      </p:sp>
      <p:sp>
        <p:nvSpPr>
          <p:cNvPr id="23" name="Left Arrow 22"/>
          <p:cNvSpPr/>
          <p:nvPr/>
        </p:nvSpPr>
        <p:spPr>
          <a:xfrm>
            <a:off x="176972" y="5231339"/>
            <a:ext cx="437225" cy="260266"/>
          </a:xfrm>
          <a:prstGeom prst="leftArrow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872" y="5465572"/>
            <a:ext cx="1034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To residential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subscribers</a:t>
            </a:r>
          </a:p>
        </p:txBody>
      </p:sp>
      <p:sp>
        <p:nvSpPr>
          <p:cNvPr id="27" name="Left Arrow 26"/>
          <p:cNvSpPr/>
          <p:nvPr/>
        </p:nvSpPr>
        <p:spPr>
          <a:xfrm rot="10800000">
            <a:off x="7866308" y="5783850"/>
            <a:ext cx="437225" cy="260266"/>
          </a:xfrm>
          <a:prstGeom prst="lef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 flipV="1">
            <a:off x="6641664" y="3878251"/>
            <a:ext cx="1089314" cy="1228739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0" y="3897185"/>
            <a:ext cx="1132987" cy="1549596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22" idx="3"/>
          </p:cNvCxnSpPr>
          <p:nvPr/>
        </p:nvCxnSpPr>
        <p:spPr>
          <a:xfrm flipH="1">
            <a:off x="791170" y="3878251"/>
            <a:ext cx="562147" cy="1090508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20" idx="3"/>
          </p:cNvCxnSpPr>
          <p:nvPr/>
        </p:nvCxnSpPr>
        <p:spPr>
          <a:xfrm flipH="1">
            <a:off x="780760" y="3878252"/>
            <a:ext cx="572557" cy="761128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19" idx="3"/>
          </p:cNvCxnSpPr>
          <p:nvPr/>
        </p:nvCxnSpPr>
        <p:spPr>
          <a:xfrm flipH="1">
            <a:off x="780761" y="3878252"/>
            <a:ext cx="572556" cy="42133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944465" y="5664213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prstClr val="white"/>
                </a:solidFill>
                <a:latin typeface="Calibri"/>
              </a:rPr>
              <a:t>VNF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76488" y="5658664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prstClr val="white"/>
                </a:solidFill>
                <a:latin typeface="Calibri"/>
              </a:rPr>
              <a:t>VNF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06758" y="27020"/>
            <a:ext cx="802770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Calibri"/>
              </a:rPr>
              <a:t>CORD System: vRouter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775799" y="1274670"/>
            <a:ext cx="1887131" cy="372828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prstClr val="black"/>
                </a:solidFill>
                <a:latin typeface="Calibri"/>
              </a:rPr>
              <a:t>Underlay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10747" y="3960764"/>
            <a:ext cx="703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OSPF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I-BGP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04278" y="1280637"/>
            <a:ext cx="1134085" cy="366861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prstClr val="black"/>
                </a:solidFill>
                <a:latin typeface="Calibri"/>
              </a:rPr>
              <a:t>vRouter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730976" y="1637718"/>
            <a:ext cx="1290166" cy="61780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prstClr val="black"/>
                </a:solidFill>
                <a:latin typeface="Calibri"/>
              </a:rPr>
              <a:t>Quagga</a:t>
            </a:r>
          </a:p>
          <a:p>
            <a:pPr algn="ctr"/>
            <a:r>
              <a:rPr lang="en-US" b="1">
                <a:solidFill>
                  <a:prstClr val="black"/>
                </a:solidFill>
                <a:latin typeface="Calibri"/>
              </a:rPr>
              <a:t>(or other)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30977" y="4949853"/>
            <a:ext cx="811525" cy="2914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Router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30976" y="5289644"/>
            <a:ext cx="811525" cy="2914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Router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26878" y="6006695"/>
            <a:ext cx="113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Upstream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Metro network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062095" y="1712683"/>
            <a:ext cx="6471370" cy="4651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Calibri"/>
              </a:rPr>
              <a:t>ONOS Controller Cluster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1015790" y="694755"/>
            <a:ext cx="6519648" cy="45045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Calibri"/>
              </a:rPr>
              <a:t>XOS 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6500467" y="2177783"/>
            <a:ext cx="1230511" cy="3063246"/>
          </a:xfrm>
          <a:custGeom>
            <a:avLst/>
            <a:gdLst>
              <a:gd name="connsiteX0" fmla="*/ 1302270 w 1302270"/>
              <a:gd name="connsiteY0" fmla="*/ 0 h 3615987"/>
              <a:gd name="connsiteX1" fmla="*/ 333654 w 1302270"/>
              <a:gd name="connsiteY1" fmla="*/ 1355995 h 3615987"/>
              <a:gd name="connsiteX2" fmla="*/ 20 w 1302270"/>
              <a:gd name="connsiteY2" fmla="*/ 2120088 h 3615987"/>
              <a:gd name="connsiteX3" fmla="*/ 344416 w 1302270"/>
              <a:gd name="connsiteY3" fmla="*/ 2701229 h 3615987"/>
              <a:gd name="connsiteX4" fmla="*/ 1237695 w 1302270"/>
              <a:gd name="connsiteY4" fmla="*/ 3615987 h 36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270" h="3615987">
                <a:moveTo>
                  <a:pt x="1302270" y="0"/>
                </a:moveTo>
                <a:cubicBezTo>
                  <a:pt x="926483" y="501323"/>
                  <a:pt x="550696" y="1002647"/>
                  <a:pt x="333654" y="1355995"/>
                </a:cubicBezTo>
                <a:cubicBezTo>
                  <a:pt x="116612" y="1709343"/>
                  <a:pt x="-1774" y="1895882"/>
                  <a:pt x="20" y="2120088"/>
                </a:cubicBezTo>
                <a:cubicBezTo>
                  <a:pt x="1814" y="2344294"/>
                  <a:pt x="138137" y="2451913"/>
                  <a:pt x="344416" y="2701229"/>
                </a:cubicBezTo>
                <a:cubicBezTo>
                  <a:pt x="550695" y="2950545"/>
                  <a:pt x="1237695" y="3615987"/>
                  <a:pt x="1237695" y="3615987"/>
                </a:cubicBezTo>
              </a:path>
            </a:pathLst>
          </a:custGeom>
          <a:ln>
            <a:solidFill>
              <a:schemeClr val="accent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5" name="Straight Arrow Connector 54"/>
          <p:cNvCxnSpPr>
            <a:endCxn id="43" idx="2"/>
          </p:cNvCxnSpPr>
          <p:nvPr/>
        </p:nvCxnSpPr>
        <p:spPr>
          <a:xfrm flipV="1">
            <a:off x="6371338" y="1647498"/>
            <a:ext cx="399983" cy="2160608"/>
          </a:xfrm>
          <a:prstGeom prst="straightConnector1">
            <a:avLst/>
          </a:prstGeom>
          <a:ln>
            <a:solidFill>
              <a:schemeClr val="accent1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36" idx="2"/>
          </p:cNvCxnSpPr>
          <p:nvPr/>
        </p:nvCxnSpPr>
        <p:spPr>
          <a:xfrm flipV="1">
            <a:off x="1318171" y="1647498"/>
            <a:ext cx="3401194" cy="216060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36" idx="2"/>
          </p:cNvCxnSpPr>
          <p:nvPr/>
        </p:nvCxnSpPr>
        <p:spPr>
          <a:xfrm flipV="1">
            <a:off x="2963421" y="1647498"/>
            <a:ext cx="1755944" cy="2160608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4719365" y="1625042"/>
            <a:ext cx="0" cy="212008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 flipV="1">
            <a:off x="4719365" y="1637718"/>
            <a:ext cx="1484913" cy="2107412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1185966" y="1267417"/>
            <a:ext cx="2319450" cy="389743"/>
          </a:xfrm>
          <a:prstGeom prst="roundRect">
            <a:avLst/>
          </a:prstGeom>
          <a:solidFill>
            <a:srgbClr val="8B81D2">
              <a:lumMod val="20000"/>
              <a:lumOff val="80000"/>
            </a:srgbClr>
          </a:solidFill>
          <a:ln w="25400" cap="flat" cmpd="sng" algn="ctr">
            <a:solidFill>
              <a:srgbClr val="8B81D2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b="1" kern="0">
                <a:solidFill>
                  <a:srgbClr val="000000"/>
                </a:solidFill>
                <a:latin typeface="Calibri"/>
              </a:rPr>
              <a:t>Overlay Control</a:t>
            </a:r>
          </a:p>
        </p:txBody>
      </p:sp>
      <p:cxnSp>
        <p:nvCxnSpPr>
          <p:cNvPr id="6" name="Straight Arrow Connector 5"/>
          <p:cNvCxnSpPr>
            <a:stCxn id="54" idx="0"/>
            <a:endCxn id="43" idx="3"/>
          </p:cNvCxnSpPr>
          <p:nvPr/>
        </p:nvCxnSpPr>
        <p:spPr>
          <a:xfrm flipH="1" flipV="1">
            <a:off x="7338363" y="1464068"/>
            <a:ext cx="1037696" cy="173650"/>
          </a:xfrm>
          <a:prstGeom prst="straightConnector1">
            <a:avLst/>
          </a:prstGeom>
          <a:ln>
            <a:solidFill>
              <a:schemeClr val="accent1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43" idx="1"/>
            <a:endCxn id="36" idx="3"/>
          </p:cNvCxnSpPr>
          <p:nvPr/>
        </p:nvCxnSpPr>
        <p:spPr>
          <a:xfrm flipH="1" flipV="1">
            <a:off x="5662930" y="1461084"/>
            <a:ext cx="541348" cy="2984"/>
          </a:xfrm>
          <a:prstGeom prst="straightConnector1">
            <a:avLst/>
          </a:prstGeom>
          <a:ln>
            <a:solidFill>
              <a:schemeClr val="accent1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1107230" y="531766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prstClr val="black"/>
                </a:solidFill>
                <a:latin typeface="Calibri"/>
              </a:rPr>
              <a:t>OVS</a:t>
            </a:r>
          </a:p>
        </p:txBody>
      </p:sp>
      <p:sp>
        <p:nvSpPr>
          <p:cNvPr id="64" name="Oval 63"/>
          <p:cNvSpPr/>
          <p:nvPr/>
        </p:nvSpPr>
        <p:spPr>
          <a:xfrm>
            <a:off x="2872082" y="5351739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prstClr val="black"/>
                </a:solidFill>
                <a:latin typeface="Calibri"/>
              </a:rPr>
              <a:t>OVS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0409" y="5664213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prstClr val="white"/>
                </a:solidFill>
                <a:latin typeface="Calibri"/>
              </a:rPr>
              <a:t>VNF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388480" y="5687492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prstClr val="white"/>
                </a:solidFill>
                <a:latin typeface="Calibri"/>
              </a:rPr>
              <a:t>VNF</a:t>
            </a:r>
          </a:p>
        </p:txBody>
      </p:sp>
      <p:sp>
        <p:nvSpPr>
          <p:cNvPr id="67" name="Oval 66"/>
          <p:cNvSpPr/>
          <p:nvPr/>
        </p:nvSpPr>
        <p:spPr>
          <a:xfrm>
            <a:off x="4628026" y="5390306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prstClr val="black"/>
                </a:solidFill>
                <a:latin typeface="Calibri"/>
              </a:rPr>
              <a:t>OVS</a:t>
            </a:r>
          </a:p>
        </p:txBody>
      </p:sp>
      <p:sp>
        <p:nvSpPr>
          <p:cNvPr id="69" name="Oval 68"/>
          <p:cNvSpPr/>
          <p:nvPr/>
        </p:nvSpPr>
        <p:spPr>
          <a:xfrm>
            <a:off x="6371338" y="5377772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prstClr val="black"/>
                </a:solidFill>
                <a:latin typeface="Calibri"/>
              </a:rPr>
              <a:t>OVS</a:t>
            </a:r>
          </a:p>
        </p:txBody>
      </p:sp>
      <p:cxnSp>
        <p:nvCxnSpPr>
          <p:cNvPr id="70" name="Straight Arrow Connector 69"/>
          <p:cNvCxnSpPr>
            <a:endCxn id="53" idx="2"/>
          </p:cNvCxnSpPr>
          <p:nvPr/>
        </p:nvCxnSpPr>
        <p:spPr>
          <a:xfrm flipV="1">
            <a:off x="1353317" y="1657160"/>
            <a:ext cx="992374" cy="3632485"/>
          </a:xfrm>
          <a:prstGeom prst="straightConnector1">
            <a:avLst/>
          </a:prstGeom>
          <a:ln>
            <a:solidFill>
              <a:srgbClr val="E0E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4" idx="0"/>
          </p:cNvCxnSpPr>
          <p:nvPr/>
        </p:nvCxnSpPr>
        <p:spPr>
          <a:xfrm flipH="1" flipV="1">
            <a:off x="2345691" y="1657160"/>
            <a:ext cx="806289" cy="3694579"/>
          </a:xfrm>
          <a:prstGeom prst="straightConnector1">
            <a:avLst/>
          </a:prstGeom>
          <a:ln>
            <a:solidFill>
              <a:srgbClr val="E0E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67" idx="0"/>
          </p:cNvCxnSpPr>
          <p:nvPr/>
        </p:nvCxnSpPr>
        <p:spPr>
          <a:xfrm flipH="1" flipV="1">
            <a:off x="2345691" y="1712684"/>
            <a:ext cx="2562233" cy="3677622"/>
          </a:xfrm>
          <a:prstGeom prst="straightConnector1">
            <a:avLst/>
          </a:prstGeom>
          <a:ln>
            <a:solidFill>
              <a:srgbClr val="E0E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69" idx="0"/>
          </p:cNvCxnSpPr>
          <p:nvPr/>
        </p:nvCxnSpPr>
        <p:spPr>
          <a:xfrm flipH="1" flipV="1">
            <a:off x="2345691" y="1712684"/>
            <a:ext cx="4305545" cy="3665088"/>
          </a:xfrm>
          <a:prstGeom prst="straightConnector1">
            <a:avLst/>
          </a:prstGeom>
          <a:ln>
            <a:solidFill>
              <a:srgbClr val="E0E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24059" y="6211669"/>
            <a:ext cx="856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9BBB59">
                    <a:lumMod val="75000"/>
                  </a:srgbClr>
                </a:solidFill>
                <a:latin typeface="Calibri"/>
              </a:rPr>
              <a:t>CORD vRouter </a:t>
            </a:r>
            <a:r>
              <a:rPr lang="en-US">
                <a:solidFill>
                  <a:srgbClr val="9BBB59">
                    <a:lumMod val="75000"/>
                  </a:srgbClr>
                </a:solidFill>
                <a:latin typeface="Calibri"/>
                <a:sym typeface="Wingdings"/>
              </a:rPr>
              <a:t> Implemented as a big </a:t>
            </a:r>
            <a:r>
              <a:rPr lang="en-US" u="sng">
                <a:solidFill>
                  <a:srgbClr val="9BBB59">
                    <a:lumMod val="75000"/>
                  </a:srgbClr>
                </a:solidFill>
                <a:latin typeface="Calibri"/>
                <a:sym typeface="Wingdings"/>
              </a:rPr>
              <a:t>distributed router</a:t>
            </a:r>
          </a:p>
          <a:p>
            <a:r>
              <a:rPr lang="en-US">
                <a:solidFill>
                  <a:srgbClr val="9BBB59">
                    <a:lumMod val="75000"/>
                  </a:srgbClr>
                </a:solidFill>
                <a:latin typeface="Calibri"/>
                <a:sym typeface="Wingdings"/>
              </a:rPr>
              <a:t>			 Presents entire CORD infrastructure as a </a:t>
            </a:r>
            <a:r>
              <a:rPr lang="en-US" u="sng">
                <a:solidFill>
                  <a:srgbClr val="9BBB59">
                    <a:lumMod val="75000"/>
                  </a:srgbClr>
                </a:solidFill>
                <a:latin typeface="Calibri"/>
                <a:sym typeface="Wingdings"/>
              </a:rPr>
              <a:t>single</a:t>
            </a:r>
            <a:r>
              <a:rPr lang="en-US">
                <a:solidFill>
                  <a:srgbClr val="9BBB59">
                    <a:lumMod val="75000"/>
                  </a:srgbClr>
                </a:solidFill>
                <a:latin typeface="Calibri"/>
                <a:sym typeface="Wingdings"/>
              </a:rPr>
              <a:t> router to outside world</a:t>
            </a:r>
            <a:endParaRPr lang="en-US">
              <a:solidFill>
                <a:srgbClr val="9BBB59">
                  <a:lumMod val="75000"/>
                </a:srgbClr>
              </a:solidFill>
              <a:latin typeface="Calibri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flipV="1">
            <a:off x="3464992" y="1040606"/>
            <a:ext cx="623819" cy="258123"/>
          </a:xfrm>
          <a:prstGeom prst="straightConnector1">
            <a:avLst/>
          </a:prstGeom>
          <a:ln>
            <a:solidFill>
              <a:schemeClr val="accent2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4104641" y="1009293"/>
            <a:ext cx="71119" cy="362308"/>
          </a:xfrm>
          <a:prstGeom prst="straightConnector1">
            <a:avLst/>
          </a:prstGeom>
          <a:ln>
            <a:solidFill>
              <a:schemeClr val="accent2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1176753" y="1638789"/>
            <a:ext cx="3401194" cy="216060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2822003" y="1638789"/>
            <a:ext cx="1755944" cy="2160608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4577947" y="1616333"/>
            <a:ext cx="0" cy="212008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4577947" y="1629009"/>
            <a:ext cx="1484913" cy="2107412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7030720" y="6447792"/>
            <a:ext cx="2133600" cy="365125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5560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09293"/>
            <a:ext cx="9144000" cy="5281515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dirty="0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53" name="Rounded Rectangle 52"/>
          <p:cNvSpPr/>
          <p:nvPr/>
        </p:nvSpPr>
        <p:spPr>
          <a:xfrm>
            <a:off x="974553" y="1647547"/>
            <a:ext cx="7052578" cy="5400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Calibri"/>
              </a:rPr>
              <a:t>ONOS Controller Cluster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Shape 22"/>
          <p:cNvSpPr/>
          <p:nvPr/>
        </p:nvSpPr>
        <p:spPr>
          <a:xfrm>
            <a:off x="0" y="1"/>
            <a:ext cx="9144000" cy="611795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1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ounded Rectangle 18"/>
          <p:cNvSpPr/>
          <p:nvPr/>
        </p:nvSpPr>
        <p:spPr>
          <a:xfrm>
            <a:off x="124923" y="4153840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OLT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24922" y="4493631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OLT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5332" y="4823010"/>
            <a:ext cx="655838" cy="291497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OLT</a:t>
            </a:r>
          </a:p>
        </p:txBody>
      </p:sp>
      <p:sp>
        <p:nvSpPr>
          <p:cNvPr id="23" name="Left Arrow 22"/>
          <p:cNvSpPr/>
          <p:nvPr/>
        </p:nvSpPr>
        <p:spPr>
          <a:xfrm>
            <a:off x="176972" y="5231339"/>
            <a:ext cx="437225" cy="260266"/>
          </a:xfrm>
          <a:prstGeom prst="leftArrow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872" y="5465572"/>
            <a:ext cx="1034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To residential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subscribers</a:t>
            </a:r>
          </a:p>
        </p:txBody>
      </p:sp>
      <p:sp>
        <p:nvSpPr>
          <p:cNvPr id="27" name="Left Arrow 26"/>
          <p:cNvSpPr/>
          <p:nvPr/>
        </p:nvSpPr>
        <p:spPr>
          <a:xfrm rot="10800000">
            <a:off x="7866308" y="5783850"/>
            <a:ext cx="437225" cy="260266"/>
          </a:xfrm>
          <a:prstGeom prst="lef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 flipV="1">
            <a:off x="6641664" y="3878251"/>
            <a:ext cx="1089314" cy="1228739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0" y="3897185"/>
            <a:ext cx="1132987" cy="1549596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22" idx="3"/>
          </p:cNvCxnSpPr>
          <p:nvPr/>
        </p:nvCxnSpPr>
        <p:spPr>
          <a:xfrm flipH="1">
            <a:off x="791170" y="3878251"/>
            <a:ext cx="562147" cy="1090508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20" idx="3"/>
          </p:cNvCxnSpPr>
          <p:nvPr/>
        </p:nvCxnSpPr>
        <p:spPr>
          <a:xfrm flipH="1">
            <a:off x="780760" y="3878252"/>
            <a:ext cx="572557" cy="761128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19" idx="3"/>
          </p:cNvCxnSpPr>
          <p:nvPr/>
        </p:nvCxnSpPr>
        <p:spPr>
          <a:xfrm flipH="1">
            <a:off x="780761" y="3878252"/>
            <a:ext cx="572556" cy="42133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810736" y="5317660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prstClr val="white"/>
                </a:solidFill>
                <a:latin typeface="Calibri"/>
              </a:rPr>
              <a:t>vSG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318171" y="5654729"/>
            <a:ext cx="468456" cy="25824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prstClr val="white"/>
                </a:solidFill>
                <a:latin typeface="Calibri"/>
              </a:rPr>
              <a:t>vSG</a:t>
            </a:r>
          </a:p>
        </p:txBody>
      </p:sp>
      <p:sp>
        <p:nvSpPr>
          <p:cNvPr id="52" name="Freeform 51"/>
          <p:cNvSpPr/>
          <p:nvPr/>
        </p:nvSpPr>
        <p:spPr>
          <a:xfrm>
            <a:off x="687069" y="2365105"/>
            <a:ext cx="7151761" cy="2715281"/>
          </a:xfrm>
          <a:custGeom>
            <a:avLst/>
            <a:gdLst>
              <a:gd name="connsiteX0" fmla="*/ 7151761 w 7151761"/>
              <a:gd name="connsiteY0" fmla="*/ 2715281 h 2715281"/>
              <a:gd name="connsiteX1" fmla="*/ 6214849 w 7151761"/>
              <a:gd name="connsiteY1" fmla="*/ 1653397 h 2715281"/>
              <a:gd name="connsiteX2" fmla="*/ 4445126 w 7151761"/>
              <a:gd name="connsiteY2" fmla="*/ 60571 h 2715281"/>
              <a:gd name="connsiteX3" fmla="*/ 2966887 w 7151761"/>
              <a:gd name="connsiteY3" fmla="*/ 435354 h 2715281"/>
              <a:gd name="connsiteX4" fmla="*/ 676658 w 7151761"/>
              <a:gd name="connsiteY4" fmla="*/ 1403542 h 2715281"/>
              <a:gd name="connsiteX5" fmla="*/ 0 w 7151761"/>
              <a:gd name="connsiteY5" fmla="*/ 1986537 h 271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51761" h="2715281">
                <a:moveTo>
                  <a:pt x="7151761" y="2715281"/>
                </a:moveTo>
                <a:cubicBezTo>
                  <a:pt x="6908858" y="2405565"/>
                  <a:pt x="6665955" y="2095849"/>
                  <a:pt x="6214849" y="1653397"/>
                </a:cubicBezTo>
                <a:cubicBezTo>
                  <a:pt x="5763743" y="1210945"/>
                  <a:pt x="4986453" y="263578"/>
                  <a:pt x="4445126" y="60571"/>
                </a:cubicBezTo>
                <a:cubicBezTo>
                  <a:pt x="3903799" y="-142436"/>
                  <a:pt x="3594965" y="211526"/>
                  <a:pt x="2966887" y="435354"/>
                </a:cubicBezTo>
                <a:cubicBezTo>
                  <a:pt x="2338809" y="659182"/>
                  <a:pt x="1171139" y="1145011"/>
                  <a:pt x="676658" y="1403542"/>
                </a:cubicBezTo>
                <a:cubicBezTo>
                  <a:pt x="182177" y="1662072"/>
                  <a:pt x="0" y="1986537"/>
                  <a:pt x="0" y="1986537"/>
                </a:cubicBezTo>
              </a:path>
            </a:pathLst>
          </a:custGeom>
          <a:ln>
            <a:solidFill>
              <a:srgbClr val="00B62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7126958" y="2933690"/>
            <a:ext cx="1009782" cy="10410"/>
          </a:xfrm>
          <a:prstGeom prst="line">
            <a:avLst/>
          </a:prstGeom>
          <a:ln w="28575" cmpd="sng">
            <a:solidFill>
              <a:srgbClr val="008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070750" y="3039623"/>
            <a:ext cx="1912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IPv4 multicast video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813443" y="3878251"/>
            <a:ext cx="446182" cy="754108"/>
          </a:xfrm>
          <a:prstGeom prst="line">
            <a:avLst/>
          </a:prstGeom>
          <a:ln w="28575" cmpd="sng">
            <a:solidFill>
              <a:srgbClr val="00B62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79428" y="27020"/>
            <a:ext cx="81410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Calibri"/>
              </a:rPr>
              <a:t>CORD System: Multicast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775799" y="1211694"/>
            <a:ext cx="1887131" cy="3728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prstClr val="black"/>
                </a:solidFill>
                <a:latin typeface="Calibri"/>
              </a:rPr>
              <a:t>Underlay Control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128104" y="1205643"/>
            <a:ext cx="2203377" cy="37282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prstClr val="black"/>
                </a:solidFill>
                <a:latin typeface="Calibri"/>
              </a:rPr>
              <a:t>Multicast Control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382439" y="1584522"/>
            <a:ext cx="1404188" cy="2522381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43" idx="0"/>
          </p:cNvCxnSpPr>
          <p:nvPr/>
        </p:nvCxnSpPr>
        <p:spPr>
          <a:xfrm flipH="1" flipV="1">
            <a:off x="3063822" y="1578473"/>
            <a:ext cx="5072918" cy="337138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856" y="2762841"/>
            <a:ext cx="1059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IGMP</a:t>
            </a:r>
          </a:p>
          <a:p>
            <a:r>
              <a:rPr lang="en-US">
                <a:solidFill>
                  <a:prstClr val="black"/>
                </a:solidFill>
                <a:latin typeface="Calibri"/>
              </a:rPr>
              <a:t>Snooping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24974" y="4153840"/>
            <a:ext cx="1039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PIM-SSM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730977" y="4949853"/>
            <a:ext cx="811525" cy="2914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Router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730976" y="5289644"/>
            <a:ext cx="811525" cy="29149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prstClr val="white"/>
                </a:solidFill>
                <a:latin typeface="Calibri"/>
              </a:rPr>
              <a:t>Router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6878" y="6006695"/>
            <a:ext cx="113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Upstream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Metro network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74553" y="675340"/>
            <a:ext cx="7052578" cy="4915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Calibri"/>
              </a:rPr>
              <a:t>XOS</a:t>
            </a:r>
            <a:endParaRPr lang="en-US" sz="20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5" name="Straight Arrow Connector 54"/>
          <p:cNvCxnSpPr>
            <a:endCxn id="36" idx="2"/>
          </p:cNvCxnSpPr>
          <p:nvPr/>
        </p:nvCxnSpPr>
        <p:spPr>
          <a:xfrm flipH="1" flipV="1">
            <a:off x="4719365" y="1584522"/>
            <a:ext cx="1724729" cy="2160608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36" idx="2"/>
          </p:cNvCxnSpPr>
          <p:nvPr/>
        </p:nvCxnSpPr>
        <p:spPr>
          <a:xfrm flipH="1" flipV="1">
            <a:off x="4719365" y="1584522"/>
            <a:ext cx="1" cy="603090"/>
          </a:xfrm>
          <a:prstGeom prst="straightConnector1">
            <a:avLst/>
          </a:prstGeom>
          <a:ln>
            <a:solidFill>
              <a:srgbClr val="8EB4E3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36" idx="2"/>
          </p:cNvCxnSpPr>
          <p:nvPr/>
        </p:nvCxnSpPr>
        <p:spPr>
          <a:xfrm flipV="1">
            <a:off x="1318171" y="1584522"/>
            <a:ext cx="3401194" cy="2078676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13841" y="6415549"/>
            <a:ext cx="8128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9BBB59">
                    <a:lumMod val="75000"/>
                  </a:srgbClr>
                </a:solidFill>
                <a:latin typeface="Calibri"/>
              </a:rPr>
              <a:t>CORD Multicast video streams </a:t>
            </a:r>
            <a:r>
              <a:rPr lang="en-US" u="sng">
                <a:solidFill>
                  <a:srgbClr val="9BBB59">
                    <a:lumMod val="75000"/>
                  </a:srgbClr>
                </a:solidFill>
                <a:latin typeface="Calibri"/>
              </a:rPr>
              <a:t>never</a:t>
            </a:r>
            <a:r>
              <a:rPr lang="en-US">
                <a:solidFill>
                  <a:srgbClr val="9BBB59">
                    <a:lumMod val="75000"/>
                  </a:srgbClr>
                </a:solidFill>
                <a:latin typeface="Calibri"/>
              </a:rPr>
              <a:t> need to go through any software switch or VNF </a:t>
            </a: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10400" y="6478272"/>
            <a:ext cx="2133600" cy="365125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3331481" y="1438808"/>
            <a:ext cx="444318" cy="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731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3" grpId="0"/>
      <p:bldP spid="6" grpId="0"/>
      <p:bldP spid="4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CORD Infrastructure Choices: #Racks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5300"/>
            <a:ext cx="9144000" cy="330470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4781" y="1668002"/>
            <a:ext cx="2075705" cy="919297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23006" y="2127650"/>
            <a:ext cx="577801" cy="919297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232543" y="4861847"/>
            <a:ext cx="1534701" cy="43595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88526" y="4959248"/>
            <a:ext cx="1592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Arial"/>
              </a:rPr>
              <a:t>Source: Ciena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8502" y="6100800"/>
            <a:ext cx="84291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kern="0">
                <a:solidFill>
                  <a:srgbClr val="9BBB59">
                    <a:lumMod val="75000"/>
                  </a:srgbClr>
                </a:solidFill>
                <a:latin typeface="Arial"/>
              </a:rPr>
              <a:t>CORD comes in many sizes </a:t>
            </a:r>
            <a:r>
              <a:rPr lang="en-US" kern="0">
                <a:solidFill>
                  <a:srgbClr val="9BBB59">
                    <a:lumMod val="75000"/>
                  </a:srgbClr>
                </a:solidFill>
                <a:latin typeface="Arial"/>
                <a:sym typeface="Wingdings"/>
              </a:rPr>
              <a:t> Suitable for many different deployment scenarios</a:t>
            </a:r>
          </a:p>
          <a:p>
            <a:pPr defTabSz="914400">
              <a:defRPr/>
            </a:pPr>
            <a:r>
              <a:rPr lang="en-US" kern="0">
                <a:solidFill>
                  <a:srgbClr val="9BBB59">
                    <a:lumMod val="75000"/>
                  </a:srgbClr>
                </a:solidFill>
                <a:latin typeface="Arial"/>
                <a:sym typeface="Wingdings"/>
              </a:rPr>
              <a:t>	                  U</a:t>
            </a:r>
            <a:r>
              <a:rPr lang="en-US" kern="0">
                <a:solidFill>
                  <a:srgbClr val="9BBB59">
                    <a:lumMod val="75000"/>
                  </a:srgbClr>
                </a:solidFill>
                <a:latin typeface="Arial"/>
              </a:rPr>
              <a:t>nderlay leaf-spine fabric is designed to </a:t>
            </a:r>
            <a:r>
              <a:rPr lang="en-US" u="sng" kern="0">
                <a:solidFill>
                  <a:srgbClr val="9BBB59">
                    <a:lumMod val="75000"/>
                  </a:srgbClr>
                </a:solidFill>
                <a:latin typeface="Arial"/>
              </a:rPr>
              <a:t>scale horizontally</a:t>
            </a:r>
            <a:endParaRPr lang="en-US" u="sng" kern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1116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5557239" y="2140791"/>
            <a:ext cx="424430" cy="303573"/>
          </a:xfrm>
          <a:prstGeom prst="rect">
            <a:avLst/>
          </a:prstGeom>
          <a:solidFill>
            <a:srgbClr val="1F497D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900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044089" y="2140791"/>
            <a:ext cx="424430" cy="303573"/>
          </a:xfrm>
          <a:prstGeom prst="rect">
            <a:avLst/>
          </a:prstGeom>
          <a:solidFill>
            <a:srgbClr val="1F497D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900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518452" y="2140791"/>
            <a:ext cx="424430" cy="303573"/>
          </a:xfrm>
          <a:prstGeom prst="rect">
            <a:avLst/>
          </a:prstGeom>
          <a:solidFill>
            <a:srgbClr val="1F497D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900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180069" y="2140791"/>
            <a:ext cx="424430" cy="303573"/>
          </a:xfrm>
          <a:prstGeom prst="rect">
            <a:avLst/>
          </a:prstGeom>
          <a:solidFill>
            <a:srgbClr val="1F497D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900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030278" y="1626101"/>
            <a:ext cx="424430" cy="303573"/>
          </a:xfrm>
          <a:prstGeom prst="rect">
            <a:avLst/>
          </a:prstGeom>
          <a:solidFill>
            <a:srgbClr val="4BACC6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900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143970" y="1627857"/>
            <a:ext cx="424430" cy="303573"/>
          </a:xfrm>
          <a:prstGeom prst="rect">
            <a:avLst/>
          </a:prstGeom>
          <a:solidFill>
            <a:srgbClr val="4BACC6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900" kern="0" dirty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69" name="Straight Connector 68"/>
          <p:cNvCxnSpPr>
            <a:stCxn id="63" idx="0"/>
            <a:endCxn id="68" idx="2"/>
          </p:cNvCxnSpPr>
          <p:nvPr/>
        </p:nvCxnSpPr>
        <p:spPr>
          <a:xfrm flipV="1">
            <a:off x="5769455" y="1931430"/>
            <a:ext cx="586731" cy="20936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0" name="Straight Connector 69"/>
          <p:cNvCxnSpPr>
            <a:stCxn id="63" idx="0"/>
            <a:endCxn id="67" idx="2"/>
          </p:cNvCxnSpPr>
          <p:nvPr/>
        </p:nvCxnSpPr>
        <p:spPr>
          <a:xfrm flipV="1">
            <a:off x="5769455" y="1929674"/>
            <a:ext cx="1473040" cy="21111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1" name="Straight Connector 70"/>
          <p:cNvCxnSpPr>
            <a:stCxn id="64" idx="0"/>
            <a:endCxn id="68" idx="2"/>
          </p:cNvCxnSpPr>
          <p:nvPr/>
        </p:nvCxnSpPr>
        <p:spPr>
          <a:xfrm flipV="1">
            <a:off x="6256304" y="1931430"/>
            <a:ext cx="99879" cy="20936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2" name="Straight Connector 71"/>
          <p:cNvCxnSpPr>
            <a:stCxn id="64" idx="0"/>
            <a:endCxn id="67" idx="2"/>
          </p:cNvCxnSpPr>
          <p:nvPr/>
        </p:nvCxnSpPr>
        <p:spPr>
          <a:xfrm flipV="1">
            <a:off x="6256304" y="1929674"/>
            <a:ext cx="986189" cy="21111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3" name="Straight Connector 72"/>
          <p:cNvCxnSpPr>
            <a:stCxn id="65" idx="0"/>
            <a:endCxn id="68" idx="2"/>
          </p:cNvCxnSpPr>
          <p:nvPr/>
        </p:nvCxnSpPr>
        <p:spPr>
          <a:xfrm flipH="1" flipV="1">
            <a:off x="6356185" y="1931430"/>
            <a:ext cx="374482" cy="20936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4" name="Straight Connector 73"/>
          <p:cNvCxnSpPr>
            <a:stCxn id="67" idx="2"/>
            <a:endCxn id="66" idx="0"/>
          </p:cNvCxnSpPr>
          <p:nvPr/>
        </p:nvCxnSpPr>
        <p:spPr>
          <a:xfrm>
            <a:off x="7242493" y="1929674"/>
            <a:ext cx="149791" cy="21111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75" name="Straight Connector 74"/>
          <p:cNvCxnSpPr>
            <a:stCxn id="68" idx="2"/>
            <a:endCxn id="66" idx="0"/>
          </p:cNvCxnSpPr>
          <p:nvPr/>
        </p:nvCxnSpPr>
        <p:spPr>
          <a:xfrm>
            <a:off x="6356185" y="1931430"/>
            <a:ext cx="1036100" cy="20936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sp>
        <p:nvSpPr>
          <p:cNvPr id="76" name="TextBox 75"/>
          <p:cNvSpPr txBox="1"/>
          <p:nvPr/>
        </p:nvSpPr>
        <p:spPr>
          <a:xfrm>
            <a:off x="6678696" y="1690665"/>
            <a:ext cx="72346" cy="1190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defRPr/>
            </a:pPr>
            <a:r>
              <a:rPr lang="en-US" sz="1000" b="1" kern="0" dirty="0">
                <a:solidFill>
                  <a:srgbClr val="1F497D"/>
                </a:solidFill>
                <a:latin typeface="Arial"/>
              </a:rPr>
              <a:t>...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967848" y="2172195"/>
            <a:ext cx="72346" cy="1190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400">
              <a:defRPr/>
            </a:pPr>
            <a:r>
              <a:rPr lang="en-US" sz="1000" b="1" kern="0" dirty="0">
                <a:solidFill>
                  <a:srgbClr val="1F497D"/>
                </a:solidFill>
                <a:latin typeface="Arial"/>
              </a:rPr>
              <a:t>...</a:t>
            </a:r>
          </a:p>
        </p:txBody>
      </p:sp>
      <p:cxnSp>
        <p:nvCxnSpPr>
          <p:cNvPr id="78" name="Straight Connector 77"/>
          <p:cNvCxnSpPr>
            <a:stCxn id="65" idx="0"/>
            <a:endCxn id="67" idx="2"/>
          </p:cNvCxnSpPr>
          <p:nvPr/>
        </p:nvCxnSpPr>
        <p:spPr>
          <a:xfrm flipV="1">
            <a:off x="6730667" y="1929674"/>
            <a:ext cx="511826" cy="21111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sp>
        <p:nvSpPr>
          <p:cNvPr id="80" name="AutoShape 28"/>
          <p:cNvSpPr>
            <a:spLocks noChangeArrowheads="1"/>
          </p:cNvSpPr>
          <p:nvPr/>
        </p:nvSpPr>
        <p:spPr bwMode="auto">
          <a:xfrm>
            <a:off x="7197268" y="2672340"/>
            <a:ext cx="332330" cy="414198"/>
          </a:xfrm>
          <a:prstGeom prst="can">
            <a:avLst>
              <a:gd name="adj" fmla="val 25000"/>
            </a:avLst>
          </a:prstGeom>
          <a:solidFill>
            <a:srgbClr val="4F81BD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>
              <a:defRPr/>
            </a:pPr>
            <a:endParaRPr lang="en-US" sz="1050" kern="0">
              <a:solidFill>
                <a:sysClr val="windowText" lastClr="000000"/>
              </a:solidFill>
              <a:latin typeface="Arial"/>
            </a:endParaRPr>
          </a:p>
        </p:txBody>
      </p:sp>
      <p:pic>
        <p:nvPicPr>
          <p:cNvPr id="81" name="Picture 80" descr="B ser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415" y="2635905"/>
            <a:ext cx="583522" cy="4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81" descr="B ser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38905" y="2652706"/>
            <a:ext cx="583522" cy="4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3" name="Group 82"/>
          <p:cNvGrpSpPr/>
          <p:nvPr/>
        </p:nvGrpSpPr>
        <p:grpSpPr>
          <a:xfrm rot="5400000">
            <a:off x="8005602" y="2213366"/>
            <a:ext cx="299944" cy="279883"/>
            <a:chOff x="9348395" y="4647304"/>
            <a:chExt cx="980740" cy="358590"/>
          </a:xfrm>
        </p:grpSpPr>
        <p:cxnSp>
          <p:nvCxnSpPr>
            <p:cNvPr id="97" name="Straight Connector 96"/>
            <p:cNvCxnSpPr/>
            <p:nvPr/>
          </p:nvCxnSpPr>
          <p:spPr>
            <a:xfrm>
              <a:off x="9348395" y="4647304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98" name="Straight Connector 97"/>
            <p:cNvCxnSpPr/>
            <p:nvPr/>
          </p:nvCxnSpPr>
          <p:spPr>
            <a:xfrm>
              <a:off x="9511553" y="4647304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99" name="Straight Connector 98"/>
            <p:cNvCxnSpPr/>
            <p:nvPr/>
          </p:nvCxnSpPr>
          <p:spPr>
            <a:xfrm>
              <a:off x="9678296" y="4650892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00" name="Straight Connector 99"/>
            <p:cNvCxnSpPr/>
            <p:nvPr/>
          </p:nvCxnSpPr>
          <p:spPr>
            <a:xfrm>
              <a:off x="9837867" y="4647304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01" name="Straight Connector 100"/>
            <p:cNvCxnSpPr/>
            <p:nvPr/>
          </p:nvCxnSpPr>
          <p:spPr>
            <a:xfrm>
              <a:off x="9984889" y="4649098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>
            <a:xfrm>
              <a:off x="10146254" y="4650892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rgbClr val="4BACC6"/>
              </a:solidFill>
              <a:prstDash val="solid"/>
            </a:ln>
            <a:effectLst/>
          </p:spPr>
        </p:cxnSp>
        <p:cxnSp>
          <p:nvCxnSpPr>
            <p:cNvPr id="103" name="Straight Connector 102"/>
            <p:cNvCxnSpPr/>
            <p:nvPr/>
          </p:nvCxnSpPr>
          <p:spPr>
            <a:xfrm>
              <a:off x="10318377" y="4649098"/>
              <a:ext cx="10758" cy="355002"/>
            </a:xfrm>
            <a:prstGeom prst="line">
              <a:avLst/>
            </a:prstGeom>
            <a:noFill/>
            <a:ln w="38100" cap="flat" cmpd="sng" algn="ctr">
              <a:solidFill>
                <a:srgbClr val="9BBB59"/>
              </a:solidFill>
              <a:prstDash val="solid"/>
            </a:ln>
            <a:effectLst/>
          </p:spPr>
        </p:cxnSp>
      </p:grpSp>
      <p:sp>
        <p:nvSpPr>
          <p:cNvPr id="84" name="Rectangle 83"/>
          <p:cNvSpPr/>
          <p:nvPr/>
        </p:nvSpPr>
        <p:spPr>
          <a:xfrm>
            <a:off x="7845229" y="2146186"/>
            <a:ext cx="343150" cy="419557"/>
          </a:xfrm>
          <a:prstGeom prst="rect">
            <a:avLst/>
          </a:prstGeom>
          <a:solidFill>
            <a:srgbClr val="EEECE1">
              <a:lumMod val="75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900" kern="0" dirty="0">
              <a:solidFill>
                <a:sysClr val="windowText" lastClr="000000"/>
              </a:solidFill>
              <a:latin typeface="Calibri"/>
            </a:endParaRPr>
          </a:p>
        </p:txBody>
      </p:sp>
      <p:cxnSp>
        <p:nvCxnSpPr>
          <p:cNvPr id="85" name="Straight Connector 84"/>
          <p:cNvCxnSpPr>
            <a:stCxn id="67" idx="2"/>
            <a:endCxn id="84" idx="0"/>
          </p:cNvCxnSpPr>
          <p:nvPr/>
        </p:nvCxnSpPr>
        <p:spPr>
          <a:xfrm>
            <a:off x="7242494" y="1929673"/>
            <a:ext cx="774312" cy="21651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86" name="Straight Connector 85"/>
          <p:cNvCxnSpPr>
            <a:stCxn id="68" idx="2"/>
            <a:endCxn id="84" idx="0"/>
          </p:cNvCxnSpPr>
          <p:nvPr/>
        </p:nvCxnSpPr>
        <p:spPr>
          <a:xfrm>
            <a:off x="6356186" y="1931430"/>
            <a:ext cx="1660619" cy="21475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87" name="Straight Connector 86"/>
          <p:cNvCxnSpPr>
            <a:stCxn id="79" idx="0"/>
            <a:endCxn id="63" idx="2"/>
          </p:cNvCxnSpPr>
          <p:nvPr/>
        </p:nvCxnSpPr>
        <p:spPr>
          <a:xfrm flipV="1">
            <a:off x="5479059" y="2444364"/>
            <a:ext cx="290395" cy="54893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88" name="Straight Connector 87"/>
          <p:cNvCxnSpPr>
            <a:stCxn id="79" idx="0"/>
            <a:endCxn id="64" idx="2"/>
          </p:cNvCxnSpPr>
          <p:nvPr/>
        </p:nvCxnSpPr>
        <p:spPr>
          <a:xfrm flipV="1">
            <a:off x="5479059" y="2444364"/>
            <a:ext cx="777245" cy="54893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89" name="Straight Connector 88"/>
          <p:cNvCxnSpPr>
            <a:stCxn id="80" idx="1"/>
            <a:endCxn id="66" idx="2"/>
          </p:cNvCxnSpPr>
          <p:nvPr/>
        </p:nvCxnSpPr>
        <p:spPr>
          <a:xfrm flipV="1">
            <a:off x="7363432" y="2444363"/>
            <a:ext cx="28853" cy="227977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90" name="Straight Connector 89"/>
          <p:cNvCxnSpPr>
            <a:stCxn id="80" idx="1"/>
            <a:endCxn id="65" idx="2"/>
          </p:cNvCxnSpPr>
          <p:nvPr/>
        </p:nvCxnSpPr>
        <p:spPr>
          <a:xfrm flipH="1" flipV="1">
            <a:off x="6730667" y="2444363"/>
            <a:ext cx="632766" cy="227977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91" name="Straight Connector 90"/>
          <p:cNvCxnSpPr>
            <a:stCxn id="82" idx="0"/>
            <a:endCxn id="65" idx="2"/>
          </p:cNvCxnSpPr>
          <p:nvPr/>
        </p:nvCxnSpPr>
        <p:spPr>
          <a:xfrm flipV="1">
            <a:off x="6730667" y="2444363"/>
            <a:ext cx="0" cy="20834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92" name="Straight Connector 91"/>
          <p:cNvCxnSpPr>
            <a:stCxn id="81" idx="0"/>
            <a:endCxn id="64" idx="2"/>
          </p:cNvCxnSpPr>
          <p:nvPr/>
        </p:nvCxnSpPr>
        <p:spPr>
          <a:xfrm flipH="1" flipV="1">
            <a:off x="6256304" y="2444363"/>
            <a:ext cx="35871" cy="19154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93" name="Straight Connector 92"/>
          <p:cNvCxnSpPr>
            <a:stCxn id="81" idx="0"/>
            <a:endCxn id="65" idx="2"/>
          </p:cNvCxnSpPr>
          <p:nvPr/>
        </p:nvCxnSpPr>
        <p:spPr>
          <a:xfrm flipV="1">
            <a:off x="6292178" y="2444363"/>
            <a:ext cx="438490" cy="191542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cxnSp>
        <p:nvCxnSpPr>
          <p:cNvPr id="94" name="Straight Connector 93"/>
          <p:cNvCxnSpPr>
            <a:stCxn id="82" idx="0"/>
            <a:endCxn id="64" idx="2"/>
          </p:cNvCxnSpPr>
          <p:nvPr/>
        </p:nvCxnSpPr>
        <p:spPr>
          <a:xfrm flipH="1" flipV="1">
            <a:off x="6256304" y="2444363"/>
            <a:ext cx="474362" cy="20834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sp>
        <p:nvSpPr>
          <p:cNvPr id="95" name="Rectangle 94"/>
          <p:cNvSpPr/>
          <p:nvPr/>
        </p:nvSpPr>
        <p:spPr>
          <a:xfrm>
            <a:off x="6044089" y="2593317"/>
            <a:ext cx="1555148" cy="535096"/>
          </a:xfrm>
          <a:prstGeom prst="rect">
            <a:avLst/>
          </a:prstGeom>
          <a:noFill/>
          <a:ln w="9525" cap="flat" cmpd="sng" algn="ctr">
            <a:solidFill>
              <a:sysClr val="windowText" lastClr="000000">
                <a:lumMod val="40000"/>
                <a:lumOff val="6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10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312161" y="1544321"/>
            <a:ext cx="3041535" cy="1740278"/>
          </a:xfrm>
          <a:prstGeom prst="rect">
            <a:avLst/>
          </a:prstGeom>
          <a:noFill/>
          <a:ln w="9525" cap="flat" cmpd="sng" algn="ctr">
            <a:solidFill>
              <a:sysClr val="windowText" lastClr="000000">
                <a:lumMod val="40000"/>
                <a:lumOff val="6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10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CORD System: Access Choices</a:t>
            </a:r>
          </a:p>
        </p:txBody>
      </p:sp>
      <p:cxnSp>
        <p:nvCxnSpPr>
          <p:cNvPr id="187" name="Straight Connector 186"/>
          <p:cNvCxnSpPr>
            <a:stCxn id="63" idx="2"/>
            <a:endCxn id="81" idx="0"/>
          </p:cNvCxnSpPr>
          <p:nvPr/>
        </p:nvCxnSpPr>
        <p:spPr>
          <a:xfrm>
            <a:off x="5769454" y="2444364"/>
            <a:ext cx="522722" cy="19154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/>
                </a:gs>
                <a:gs pos="100000">
                  <a:srgbClr val="F79646"/>
                </a:gs>
              </a:gsLst>
              <a:lin ang="5400000" scaled="0"/>
              <a:tileRect/>
            </a:gradFill>
            <a:prstDash val="solid"/>
          </a:ln>
          <a:effectLst/>
        </p:spPr>
      </p:cxnSp>
      <p:sp>
        <p:nvSpPr>
          <p:cNvPr id="240" name="TextBox 239"/>
          <p:cNvSpPr txBox="1"/>
          <p:nvPr/>
        </p:nvSpPr>
        <p:spPr>
          <a:xfrm>
            <a:off x="1310647" y="4591675"/>
            <a:ext cx="7066095" cy="1870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rial"/>
              </a:rPr>
              <a:t>Remote leafs can be managed in-band by ONOS at CO node</a:t>
            </a:r>
          </a:p>
          <a:p>
            <a:pPr marL="285750" indent="-285750"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rial"/>
              </a:rPr>
              <a:t>Remote leafs perform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1400" u="sng">
                <a:solidFill>
                  <a:srgbClr val="000000"/>
                </a:solidFill>
                <a:latin typeface="Arial"/>
              </a:rPr>
              <a:t>Aggregation</a:t>
            </a:r>
            <a:r>
              <a:rPr lang="en-US" sz="1400">
                <a:solidFill>
                  <a:srgbClr val="000000"/>
                </a:solidFill>
                <a:latin typeface="Arial"/>
              </a:rPr>
              <a:t> of ‘pizza-box’ OLT traffic</a:t>
            </a:r>
          </a:p>
          <a:p>
            <a:pPr marL="1200150" lvl="2" indent="-285750">
              <a:lnSpc>
                <a:spcPct val="12000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Arial"/>
              </a:rPr>
              <a:t>Assumes transport equipment can deliver double-vlan tagged Ethernet frames from remote-leaf to CO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sz="1400" u="sng">
                <a:solidFill>
                  <a:srgbClr val="000000"/>
                </a:solidFill>
                <a:latin typeface="Arial"/>
              </a:rPr>
              <a:t>Encapsulation</a:t>
            </a:r>
            <a:r>
              <a:rPr lang="en-US" sz="1400">
                <a:solidFill>
                  <a:srgbClr val="000000"/>
                </a:solidFill>
                <a:latin typeface="Arial"/>
              </a:rPr>
              <a:t> of frames (if necessary)</a:t>
            </a:r>
          </a:p>
          <a:p>
            <a:pPr marL="1200150" lvl="2" indent="-285750">
              <a:lnSpc>
                <a:spcPct val="12000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Arial"/>
              </a:rPr>
              <a:t>E-Lines implemented using MPLS PW</a:t>
            </a:r>
          </a:p>
        </p:txBody>
      </p:sp>
      <p:sp>
        <p:nvSpPr>
          <p:cNvPr id="241" name="Slide Number Placeholder 2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78" name="Rounded Rectangle 277"/>
          <p:cNvSpPr/>
          <p:nvPr/>
        </p:nvSpPr>
        <p:spPr>
          <a:xfrm rot="27203">
            <a:off x="5285440" y="2673028"/>
            <a:ext cx="219798" cy="591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281" name="Group 280"/>
          <p:cNvGrpSpPr/>
          <p:nvPr/>
        </p:nvGrpSpPr>
        <p:grpSpPr>
          <a:xfrm rot="1072610">
            <a:off x="4161277" y="2187484"/>
            <a:ext cx="1153071" cy="434909"/>
            <a:chOff x="314221" y="3935823"/>
            <a:chExt cx="1153071" cy="434909"/>
          </a:xfrm>
        </p:grpSpPr>
        <p:cxnSp>
          <p:nvCxnSpPr>
            <p:cNvPr id="282" name="Straight Connector 281"/>
            <p:cNvCxnSpPr>
              <a:stCxn id="96" idx="1"/>
            </p:cNvCxnSpPr>
            <p:nvPr/>
          </p:nvCxnSpPr>
          <p:spPr>
            <a:xfrm rot="20527390" flipH="1" flipV="1">
              <a:off x="851009" y="3984941"/>
              <a:ext cx="616283" cy="266494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Oval 282"/>
            <p:cNvSpPr/>
            <p:nvPr/>
          </p:nvSpPr>
          <p:spPr>
            <a:xfrm>
              <a:off x="784342" y="4047377"/>
              <a:ext cx="81280" cy="77175"/>
            </a:xfrm>
            <a:prstGeom prst="ellipse">
              <a:avLst/>
            </a:prstGeom>
            <a:solidFill>
              <a:schemeClr val="bg2"/>
            </a:solidFill>
            <a:ln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84" name="Straight Connector 283"/>
            <p:cNvCxnSpPr>
              <a:stCxn id="283" idx="4"/>
            </p:cNvCxnSpPr>
            <p:nvPr/>
          </p:nvCxnSpPr>
          <p:spPr>
            <a:xfrm flipH="1">
              <a:off x="371415" y="4124552"/>
              <a:ext cx="453567" cy="24618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/>
            <p:cNvCxnSpPr>
              <a:stCxn id="283" idx="3"/>
            </p:cNvCxnSpPr>
            <p:nvPr/>
          </p:nvCxnSpPr>
          <p:spPr>
            <a:xfrm flipH="1">
              <a:off x="314221" y="4113250"/>
              <a:ext cx="482024" cy="9727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/>
            <p:cNvCxnSpPr>
              <a:stCxn id="283" idx="2"/>
            </p:cNvCxnSpPr>
            <p:nvPr/>
          </p:nvCxnSpPr>
          <p:spPr>
            <a:xfrm flipH="1">
              <a:off x="314221" y="4085965"/>
              <a:ext cx="470121" cy="44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/>
            <p:cNvCxnSpPr>
              <a:stCxn id="283" idx="1"/>
            </p:cNvCxnSpPr>
            <p:nvPr/>
          </p:nvCxnSpPr>
          <p:spPr>
            <a:xfrm flipH="1" flipV="1">
              <a:off x="314221" y="3935823"/>
              <a:ext cx="482024" cy="122856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0" name="Group 289"/>
          <p:cNvGrpSpPr/>
          <p:nvPr/>
        </p:nvGrpSpPr>
        <p:grpSpPr>
          <a:xfrm rot="1072610">
            <a:off x="4118719" y="2534938"/>
            <a:ext cx="1132783" cy="434909"/>
            <a:chOff x="314221" y="3935823"/>
            <a:chExt cx="1132783" cy="434909"/>
          </a:xfrm>
        </p:grpSpPr>
        <p:cxnSp>
          <p:nvCxnSpPr>
            <p:cNvPr id="291" name="Straight Connector 290"/>
            <p:cNvCxnSpPr>
              <a:stCxn id="278" idx="1"/>
            </p:cNvCxnSpPr>
            <p:nvPr/>
          </p:nvCxnSpPr>
          <p:spPr>
            <a:xfrm rot="20527390" flipH="1" flipV="1">
              <a:off x="814393" y="3988131"/>
              <a:ext cx="632611" cy="30487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Oval 291"/>
            <p:cNvSpPr/>
            <p:nvPr/>
          </p:nvSpPr>
          <p:spPr>
            <a:xfrm>
              <a:off x="784342" y="4047377"/>
              <a:ext cx="81280" cy="77175"/>
            </a:xfrm>
            <a:prstGeom prst="ellipse">
              <a:avLst/>
            </a:prstGeom>
            <a:solidFill>
              <a:schemeClr val="bg2"/>
            </a:solidFill>
            <a:ln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93" name="Straight Connector 292"/>
            <p:cNvCxnSpPr>
              <a:stCxn id="292" idx="4"/>
            </p:cNvCxnSpPr>
            <p:nvPr/>
          </p:nvCxnSpPr>
          <p:spPr>
            <a:xfrm flipH="1">
              <a:off x="371415" y="4124552"/>
              <a:ext cx="453567" cy="24618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>
              <a:stCxn id="292" idx="3"/>
            </p:cNvCxnSpPr>
            <p:nvPr/>
          </p:nvCxnSpPr>
          <p:spPr>
            <a:xfrm flipH="1">
              <a:off x="314221" y="4113250"/>
              <a:ext cx="482024" cy="9727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/>
            <p:cNvCxnSpPr>
              <a:stCxn id="292" idx="2"/>
            </p:cNvCxnSpPr>
            <p:nvPr/>
          </p:nvCxnSpPr>
          <p:spPr>
            <a:xfrm flipH="1">
              <a:off x="314221" y="4085965"/>
              <a:ext cx="470121" cy="440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/>
            <p:cNvCxnSpPr>
              <a:stCxn id="292" idx="1"/>
            </p:cNvCxnSpPr>
            <p:nvPr/>
          </p:nvCxnSpPr>
          <p:spPr>
            <a:xfrm flipH="1" flipV="1">
              <a:off x="314221" y="3935823"/>
              <a:ext cx="482024" cy="122856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7" name="Rounded Rectangle 276"/>
          <p:cNvSpPr/>
          <p:nvPr/>
        </p:nvSpPr>
        <p:spPr>
          <a:xfrm rot="27203">
            <a:off x="5280591" y="2545008"/>
            <a:ext cx="219798" cy="591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299" name="Straight Connector 298"/>
          <p:cNvCxnSpPr/>
          <p:nvPr/>
        </p:nvCxnSpPr>
        <p:spPr>
          <a:xfrm flipV="1">
            <a:off x="5486052" y="2447348"/>
            <a:ext cx="657918" cy="271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Connector 300"/>
          <p:cNvCxnSpPr>
            <a:stCxn id="278" idx="3"/>
            <a:endCxn id="63" idx="2"/>
          </p:cNvCxnSpPr>
          <p:nvPr/>
        </p:nvCxnSpPr>
        <p:spPr>
          <a:xfrm flipV="1">
            <a:off x="5505235" y="2444364"/>
            <a:ext cx="264219" cy="2591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Connector 303"/>
          <p:cNvCxnSpPr>
            <a:stCxn id="277" idx="3"/>
            <a:endCxn id="63" idx="2"/>
          </p:cNvCxnSpPr>
          <p:nvPr/>
        </p:nvCxnSpPr>
        <p:spPr>
          <a:xfrm flipV="1">
            <a:off x="5500386" y="2444364"/>
            <a:ext cx="269068" cy="1310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Connector 306"/>
          <p:cNvCxnSpPr>
            <a:stCxn id="277" idx="3"/>
            <a:endCxn id="64" idx="2"/>
          </p:cNvCxnSpPr>
          <p:nvPr/>
        </p:nvCxnSpPr>
        <p:spPr>
          <a:xfrm flipV="1">
            <a:off x="5500386" y="2444364"/>
            <a:ext cx="755918" cy="1310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0" name="TextBox 309"/>
          <p:cNvSpPr txBox="1"/>
          <p:nvPr/>
        </p:nvSpPr>
        <p:spPr>
          <a:xfrm>
            <a:off x="4571832" y="1590978"/>
            <a:ext cx="579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PON </a:t>
            </a:r>
          </a:p>
          <a:p>
            <a:r>
              <a:rPr lang="en-US" sz="1200">
                <a:solidFill>
                  <a:srgbClr val="000000"/>
                </a:solidFill>
                <a:latin typeface="Arial"/>
              </a:rPr>
              <a:t>OLTs</a:t>
            </a:r>
          </a:p>
        </p:txBody>
      </p:sp>
      <p:cxnSp>
        <p:nvCxnSpPr>
          <p:cNvPr id="311" name="Straight Arrow Connector 310"/>
          <p:cNvCxnSpPr>
            <a:stCxn id="310" idx="2"/>
          </p:cNvCxnSpPr>
          <p:nvPr/>
        </p:nvCxnSpPr>
        <p:spPr>
          <a:xfrm>
            <a:off x="4861582" y="2052643"/>
            <a:ext cx="289749" cy="3947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5" name="Group 314"/>
          <p:cNvGrpSpPr/>
          <p:nvPr/>
        </p:nvGrpSpPr>
        <p:grpSpPr>
          <a:xfrm>
            <a:off x="258319" y="2902174"/>
            <a:ext cx="5298920" cy="1686012"/>
            <a:chOff x="258319" y="2902174"/>
            <a:chExt cx="5298920" cy="1686012"/>
          </a:xfrm>
        </p:grpSpPr>
        <p:sp>
          <p:nvSpPr>
            <p:cNvPr id="211" name="Donut 210"/>
            <p:cNvSpPr/>
            <p:nvPr/>
          </p:nvSpPr>
          <p:spPr>
            <a:xfrm rot="20769211">
              <a:off x="2661940" y="2967402"/>
              <a:ext cx="2858171" cy="914400"/>
            </a:xfrm>
            <a:prstGeom prst="donut">
              <a:avLst>
                <a:gd name="adj" fmla="val 7106"/>
              </a:avLst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210" name="Group 209"/>
            <p:cNvGrpSpPr/>
            <p:nvPr/>
          </p:nvGrpSpPr>
          <p:grpSpPr>
            <a:xfrm rot="21230518">
              <a:off x="1498310" y="3281680"/>
              <a:ext cx="1275680" cy="925898"/>
              <a:chOff x="1790656" y="1200804"/>
              <a:chExt cx="1275680" cy="925898"/>
            </a:xfrm>
          </p:grpSpPr>
          <p:sp>
            <p:nvSpPr>
              <p:cNvPr id="107" name="Rectangle 106"/>
              <p:cNvSpPr/>
              <p:nvPr/>
            </p:nvSpPr>
            <p:spPr>
              <a:xfrm rot="396685">
                <a:off x="2457196" y="1394792"/>
                <a:ext cx="367521" cy="321594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9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>
              <a:xfrm rot="396685">
                <a:off x="1790656" y="1200804"/>
                <a:ext cx="1214174" cy="925898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" name="Rounded Rectangle 3"/>
              <p:cNvSpPr/>
              <p:nvPr/>
            </p:nvSpPr>
            <p:spPr>
              <a:xfrm rot="396685">
                <a:off x="1996459" y="1456067"/>
                <a:ext cx="219798" cy="5916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56" name="Rounded Rectangle 155"/>
              <p:cNvSpPr/>
              <p:nvPr/>
            </p:nvSpPr>
            <p:spPr>
              <a:xfrm rot="396685">
                <a:off x="1987548" y="1583868"/>
                <a:ext cx="219798" cy="5916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57" name="Rounded Rectangle 156"/>
              <p:cNvSpPr/>
              <p:nvPr/>
            </p:nvSpPr>
            <p:spPr>
              <a:xfrm rot="396685">
                <a:off x="1981575" y="1706108"/>
                <a:ext cx="219798" cy="5916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58" name="Rounded Rectangle 157"/>
              <p:cNvSpPr/>
              <p:nvPr/>
            </p:nvSpPr>
            <p:spPr>
              <a:xfrm rot="396685">
                <a:off x="1968453" y="1819324"/>
                <a:ext cx="219798" cy="5916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Arial"/>
                </a:endParaRPr>
              </a:p>
            </p:txBody>
          </p:sp>
          <p:cxnSp>
            <p:nvCxnSpPr>
              <p:cNvPr id="160" name="Straight Connector 159"/>
              <p:cNvCxnSpPr>
                <a:stCxn id="4" idx="3"/>
                <a:endCxn id="107" idx="1"/>
              </p:cNvCxnSpPr>
              <p:nvPr/>
            </p:nvCxnSpPr>
            <p:spPr>
              <a:xfrm rot="369482">
                <a:off x="2214289" y="1511435"/>
                <a:ext cx="245366" cy="986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>
                <a:stCxn id="156" idx="3"/>
                <a:endCxn id="107" idx="1"/>
              </p:cNvCxnSpPr>
              <p:nvPr/>
            </p:nvCxnSpPr>
            <p:spPr>
              <a:xfrm rot="369482" flipV="1">
                <a:off x="2212259" y="1521190"/>
                <a:ext cx="240516" cy="11815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>
                <a:stCxn id="157" idx="3"/>
                <a:endCxn id="107" idx="1"/>
              </p:cNvCxnSpPr>
              <p:nvPr/>
            </p:nvCxnSpPr>
            <p:spPr>
              <a:xfrm rot="369482" flipV="1">
                <a:off x="2212859" y="1521223"/>
                <a:ext cx="233342" cy="24033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>
                <a:stCxn id="158" idx="3"/>
                <a:endCxn id="107" idx="1"/>
              </p:cNvCxnSpPr>
              <p:nvPr/>
            </p:nvCxnSpPr>
            <p:spPr>
              <a:xfrm rot="369482" flipV="1">
                <a:off x="2205848" y="1520846"/>
                <a:ext cx="234243" cy="3543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Rectangle 169"/>
              <p:cNvSpPr/>
              <p:nvPr/>
            </p:nvSpPr>
            <p:spPr>
              <a:xfrm rot="396685">
                <a:off x="2417014" y="1760933"/>
                <a:ext cx="366702" cy="335033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9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171" name="Straight Connector 170"/>
              <p:cNvCxnSpPr>
                <a:stCxn id="4" idx="3"/>
                <a:endCxn id="170" idx="1"/>
              </p:cNvCxnSpPr>
              <p:nvPr/>
            </p:nvCxnSpPr>
            <p:spPr>
              <a:xfrm rot="369482">
                <a:off x="2194172" y="1510355"/>
                <a:ext cx="245416" cy="3849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>
                <a:stCxn id="156" idx="3"/>
                <a:endCxn id="170" idx="1"/>
              </p:cNvCxnSpPr>
              <p:nvPr/>
            </p:nvCxnSpPr>
            <p:spPr>
              <a:xfrm rot="369482">
                <a:off x="2192142" y="1638265"/>
                <a:ext cx="240566" cy="25691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>
                <a:stCxn id="157" idx="3"/>
                <a:endCxn id="170" idx="1"/>
              </p:cNvCxnSpPr>
              <p:nvPr/>
            </p:nvCxnSpPr>
            <p:spPr>
              <a:xfrm rot="369482">
                <a:off x="2192742" y="1760473"/>
                <a:ext cx="233392" cy="13473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>
                <a:stCxn id="158" idx="3"/>
                <a:endCxn id="170" idx="1"/>
              </p:cNvCxnSpPr>
              <p:nvPr/>
            </p:nvCxnSpPr>
            <p:spPr>
              <a:xfrm rot="369482">
                <a:off x="2185731" y="1874066"/>
                <a:ext cx="234293" cy="2076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>
                <a:stCxn id="170" idx="3"/>
                <a:endCxn id="106" idx="1"/>
              </p:cNvCxnSpPr>
              <p:nvPr/>
            </p:nvCxnSpPr>
            <p:spPr>
              <a:xfrm rot="369482" flipV="1">
                <a:off x="2794308" y="1729975"/>
                <a:ext cx="121286" cy="226745"/>
              </a:xfrm>
              <a:prstGeom prst="line">
                <a:avLst/>
              </a:prstGeom>
              <a:noFill/>
              <a:ln w="9525" cap="flat" cmpd="sng" algn="ctr">
                <a:gradFill flip="none" rotWithShape="1">
                  <a:gsLst>
                    <a:gs pos="0">
                      <a:srgbClr val="4BACC6"/>
                    </a:gs>
                    <a:gs pos="100000">
                      <a:srgbClr val="F79646"/>
                    </a:gs>
                  </a:gsLst>
                  <a:lin ang="5400000" scaled="0"/>
                  <a:tileRect/>
                </a:gradFill>
                <a:prstDash val="solid"/>
              </a:ln>
              <a:effectLst/>
            </p:spPr>
          </p:cxnSp>
          <p:cxnSp>
            <p:nvCxnSpPr>
              <p:cNvPr id="193" name="Straight Connector 192"/>
              <p:cNvCxnSpPr>
                <a:stCxn id="107" idx="3"/>
                <a:endCxn id="106" idx="1"/>
              </p:cNvCxnSpPr>
              <p:nvPr/>
            </p:nvCxnSpPr>
            <p:spPr>
              <a:xfrm rot="369482">
                <a:off x="2815192" y="1582782"/>
                <a:ext cx="120517" cy="148316"/>
              </a:xfrm>
              <a:prstGeom prst="line">
                <a:avLst/>
              </a:prstGeom>
              <a:noFill/>
              <a:ln w="9525" cap="flat" cmpd="sng" algn="ctr">
                <a:gradFill flip="none" rotWithShape="1">
                  <a:gsLst>
                    <a:gs pos="0">
                      <a:srgbClr val="4BACC6"/>
                    </a:gs>
                    <a:gs pos="100000">
                      <a:srgbClr val="F79646"/>
                    </a:gs>
                  </a:gsLst>
                  <a:lin ang="5400000" scaled="0"/>
                  <a:tileRect/>
                </a:gradFill>
                <a:prstDash val="solid"/>
              </a:ln>
              <a:effectLst/>
            </p:spPr>
          </p:cxnSp>
          <p:sp>
            <p:nvSpPr>
              <p:cNvPr id="106" name="Rectangle 105"/>
              <p:cNvSpPr/>
              <p:nvPr/>
            </p:nvSpPr>
            <p:spPr>
              <a:xfrm rot="396685">
                <a:off x="2926943" y="1619460"/>
                <a:ext cx="139393" cy="251398"/>
              </a:xfrm>
              <a:prstGeom prst="rect">
                <a:avLst/>
              </a:prstGeom>
              <a:solidFill>
                <a:srgbClr val="EEECE1">
                  <a:lumMod val="75000"/>
                </a:srgbClr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sp>
          <p:nvSpPr>
            <p:cNvPr id="231" name="Rectangle 230"/>
            <p:cNvSpPr/>
            <p:nvPr/>
          </p:nvSpPr>
          <p:spPr>
            <a:xfrm>
              <a:off x="4360903" y="3571657"/>
              <a:ext cx="160298" cy="305220"/>
            </a:xfrm>
            <a:prstGeom prst="rect">
              <a:avLst/>
            </a:prstGeom>
            <a:solidFill>
              <a:srgbClr val="EEECE1">
                <a:lumMod val="75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3050171" y="3361050"/>
              <a:ext cx="138194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  <a:latin typeface="Arial"/>
                </a:rPr>
                <a:t>Optical Transport / Carrier Ethernet</a:t>
              </a: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1480059" y="2902174"/>
              <a:ext cx="11589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Arial"/>
                </a:rPr>
                <a:t>Remote leafs</a:t>
              </a:r>
            </a:p>
          </p:txBody>
        </p:sp>
        <p:cxnSp>
          <p:nvCxnSpPr>
            <p:cNvPr id="235" name="Straight Arrow Connector 234"/>
            <p:cNvCxnSpPr>
              <a:stCxn id="233" idx="2"/>
              <a:endCxn id="107" idx="0"/>
            </p:cNvCxnSpPr>
            <p:nvPr/>
          </p:nvCxnSpPr>
          <p:spPr>
            <a:xfrm>
              <a:off x="2059559" y="3179173"/>
              <a:ext cx="277495" cy="27433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TextBox 235"/>
            <p:cNvSpPr txBox="1"/>
            <p:nvPr/>
          </p:nvSpPr>
          <p:spPr>
            <a:xfrm>
              <a:off x="731148" y="2993295"/>
              <a:ext cx="579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Arial"/>
                </a:rPr>
                <a:t>PON </a:t>
              </a:r>
            </a:p>
            <a:p>
              <a:r>
                <a:rPr lang="en-US" sz="1200">
                  <a:solidFill>
                    <a:srgbClr val="000000"/>
                  </a:solidFill>
                  <a:latin typeface="Arial"/>
                </a:rPr>
                <a:t>OLTs</a:t>
              </a:r>
            </a:p>
          </p:txBody>
        </p:sp>
        <p:cxnSp>
          <p:nvCxnSpPr>
            <p:cNvPr id="237" name="Straight Arrow Connector 236"/>
            <p:cNvCxnSpPr>
              <a:stCxn id="236" idx="2"/>
              <a:endCxn id="156" idx="1"/>
            </p:cNvCxnSpPr>
            <p:nvPr/>
          </p:nvCxnSpPr>
          <p:spPr>
            <a:xfrm>
              <a:off x="1020898" y="3454960"/>
              <a:ext cx="670821" cy="27429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8" name="Group 257"/>
            <p:cNvGrpSpPr/>
            <p:nvPr/>
          </p:nvGrpSpPr>
          <p:grpSpPr>
            <a:xfrm>
              <a:off x="302865" y="3965403"/>
              <a:ext cx="1395127" cy="622783"/>
              <a:chOff x="314221" y="3747949"/>
              <a:chExt cx="1395127" cy="622783"/>
            </a:xfrm>
          </p:grpSpPr>
          <p:cxnSp>
            <p:nvCxnSpPr>
              <p:cNvPr id="245" name="Straight Connector 244"/>
              <p:cNvCxnSpPr>
                <a:stCxn id="158" idx="1"/>
              </p:cNvCxnSpPr>
              <p:nvPr/>
            </p:nvCxnSpPr>
            <p:spPr>
              <a:xfrm flipH="1">
                <a:off x="824982" y="3747949"/>
                <a:ext cx="884366" cy="338016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6" name="Oval 245"/>
              <p:cNvSpPr/>
              <p:nvPr/>
            </p:nvSpPr>
            <p:spPr>
              <a:xfrm>
                <a:off x="784342" y="4047377"/>
                <a:ext cx="81280" cy="77175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rgbClr val="66666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Arial"/>
                </a:endParaRPr>
              </a:p>
            </p:txBody>
          </p:sp>
          <p:cxnSp>
            <p:nvCxnSpPr>
              <p:cNvPr id="247" name="Straight Connector 246"/>
              <p:cNvCxnSpPr>
                <a:stCxn id="246" idx="4"/>
              </p:cNvCxnSpPr>
              <p:nvPr/>
            </p:nvCxnSpPr>
            <p:spPr>
              <a:xfrm flipH="1">
                <a:off x="371415" y="4124552"/>
                <a:ext cx="453567" cy="24618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/>
              <p:cNvCxnSpPr>
                <a:stCxn id="246" idx="3"/>
              </p:cNvCxnSpPr>
              <p:nvPr/>
            </p:nvCxnSpPr>
            <p:spPr>
              <a:xfrm flipH="1">
                <a:off x="314221" y="4113250"/>
                <a:ext cx="482024" cy="97278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/>
              <p:cNvCxnSpPr>
                <a:stCxn id="246" idx="2"/>
              </p:cNvCxnSpPr>
              <p:nvPr/>
            </p:nvCxnSpPr>
            <p:spPr>
              <a:xfrm flipH="1">
                <a:off x="314221" y="4085965"/>
                <a:ext cx="470121" cy="440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/>
              <p:cNvCxnSpPr>
                <a:stCxn id="246" idx="1"/>
              </p:cNvCxnSpPr>
              <p:nvPr/>
            </p:nvCxnSpPr>
            <p:spPr>
              <a:xfrm flipH="1" flipV="1">
                <a:off x="314221" y="3935823"/>
                <a:ext cx="482024" cy="122856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9" name="Group 258"/>
            <p:cNvGrpSpPr/>
            <p:nvPr/>
          </p:nvGrpSpPr>
          <p:grpSpPr>
            <a:xfrm>
              <a:off x="258319" y="3621727"/>
              <a:ext cx="1440575" cy="434909"/>
              <a:chOff x="314221" y="3935823"/>
              <a:chExt cx="1440575" cy="434909"/>
            </a:xfrm>
          </p:grpSpPr>
          <p:cxnSp>
            <p:nvCxnSpPr>
              <p:cNvPr id="260" name="Straight Connector 259"/>
              <p:cNvCxnSpPr>
                <a:stCxn id="157" idx="1"/>
              </p:cNvCxnSpPr>
              <p:nvPr/>
            </p:nvCxnSpPr>
            <p:spPr>
              <a:xfrm flipH="1" flipV="1">
                <a:off x="824983" y="4085966"/>
                <a:ext cx="929813" cy="79563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1" name="Oval 260"/>
              <p:cNvSpPr/>
              <p:nvPr/>
            </p:nvSpPr>
            <p:spPr>
              <a:xfrm>
                <a:off x="784342" y="4047377"/>
                <a:ext cx="81280" cy="77175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rgbClr val="66666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Arial"/>
                </a:endParaRPr>
              </a:p>
            </p:txBody>
          </p:sp>
          <p:cxnSp>
            <p:nvCxnSpPr>
              <p:cNvPr id="262" name="Straight Connector 261"/>
              <p:cNvCxnSpPr>
                <a:stCxn id="261" idx="4"/>
              </p:cNvCxnSpPr>
              <p:nvPr/>
            </p:nvCxnSpPr>
            <p:spPr>
              <a:xfrm flipH="1">
                <a:off x="371415" y="4124552"/>
                <a:ext cx="453567" cy="24618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/>
              <p:cNvCxnSpPr>
                <a:stCxn id="261" idx="3"/>
              </p:cNvCxnSpPr>
              <p:nvPr/>
            </p:nvCxnSpPr>
            <p:spPr>
              <a:xfrm flipH="1">
                <a:off x="330222" y="4113250"/>
                <a:ext cx="466023" cy="142926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/>
              <p:cNvCxnSpPr>
                <a:stCxn id="261" idx="2"/>
              </p:cNvCxnSpPr>
              <p:nvPr/>
            </p:nvCxnSpPr>
            <p:spPr>
              <a:xfrm flipH="1">
                <a:off x="314221" y="4085965"/>
                <a:ext cx="470121" cy="440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/>
              <p:cNvCxnSpPr>
                <a:stCxn id="261" idx="1"/>
              </p:cNvCxnSpPr>
              <p:nvPr/>
            </p:nvCxnSpPr>
            <p:spPr>
              <a:xfrm flipH="1" flipV="1">
                <a:off x="314221" y="3935823"/>
                <a:ext cx="482024" cy="122856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Rectangle 78"/>
            <p:cNvSpPr/>
            <p:nvPr/>
          </p:nvSpPr>
          <p:spPr>
            <a:xfrm>
              <a:off x="5400878" y="2993295"/>
              <a:ext cx="156361" cy="291304"/>
            </a:xfrm>
            <a:prstGeom prst="rect">
              <a:avLst/>
            </a:prstGeom>
            <a:solidFill>
              <a:srgbClr val="EEECE1">
                <a:lumMod val="75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939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loud 210"/>
          <p:cNvSpPr/>
          <p:nvPr/>
        </p:nvSpPr>
        <p:spPr>
          <a:xfrm>
            <a:off x="401665" y="2880150"/>
            <a:ext cx="8401760" cy="3417453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Shape 22"/>
          <p:cNvSpPr/>
          <p:nvPr/>
        </p:nvSpPr>
        <p:spPr>
          <a:xfrm>
            <a:off x="0" y="1"/>
            <a:ext cx="9144000" cy="611795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1321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06758" y="27020"/>
            <a:ext cx="802770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Calibri"/>
              </a:rPr>
              <a:t>CORD System: Metro Choices</a:t>
            </a:r>
            <a:endParaRPr lang="en-US" sz="3200" b="1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3621564" y="3428742"/>
            <a:ext cx="1824359" cy="1042773"/>
            <a:chOff x="2178523" y="2373723"/>
            <a:chExt cx="4319964" cy="2248627"/>
          </a:xfrm>
        </p:grpSpPr>
        <p:cxnSp>
          <p:nvCxnSpPr>
            <p:cNvPr id="56" name="Straight Connector 55"/>
            <p:cNvCxnSpPr/>
            <p:nvPr/>
          </p:nvCxnSpPr>
          <p:spPr>
            <a:xfrm rot="5400000">
              <a:off x="2435703" y="372785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2431725" y="3793746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2435703" y="385680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2433714" y="3914903"/>
              <a:ext cx="4251" cy="3935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5400000">
              <a:off x="2431725" y="3978670"/>
              <a:ext cx="4251" cy="393546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5400000">
              <a:off x="2433714" y="4046688"/>
              <a:ext cx="4251" cy="39354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2526613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218098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89184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83155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618805" y="2479392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59961" y="2481660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68" name="Straight Connector 67"/>
            <p:cNvCxnSpPr>
              <a:stCxn id="62" idx="0"/>
              <a:endCxn id="67" idx="2"/>
            </p:cNvCxnSpPr>
            <p:nvPr/>
          </p:nvCxnSpPr>
          <p:spPr>
            <a:xfrm flipV="1">
              <a:off x="2828028" y="2873909"/>
              <a:ext cx="83334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62" idx="0"/>
              <a:endCxn id="66" idx="2"/>
            </p:cNvCxnSpPr>
            <p:nvPr/>
          </p:nvCxnSpPr>
          <p:spPr>
            <a:xfrm flipV="1">
              <a:off x="2828028" y="2871641"/>
              <a:ext cx="2092193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63" idx="0"/>
              <a:endCxn id="67" idx="2"/>
            </p:cNvCxnSpPr>
            <p:nvPr/>
          </p:nvCxnSpPr>
          <p:spPr>
            <a:xfrm flipV="1">
              <a:off x="3519512" y="2873909"/>
              <a:ext cx="141861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63" idx="0"/>
              <a:endCxn id="66" idx="2"/>
            </p:cNvCxnSpPr>
            <p:nvPr/>
          </p:nvCxnSpPr>
          <p:spPr>
            <a:xfrm flipV="1">
              <a:off x="3519512" y="2871641"/>
              <a:ext cx="1400707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64" idx="0"/>
              <a:endCxn id="67" idx="2"/>
            </p:cNvCxnSpPr>
            <p:nvPr/>
          </p:nvCxnSpPr>
          <p:spPr>
            <a:xfrm flipH="1" flipV="1">
              <a:off x="3661375" y="2873909"/>
              <a:ext cx="531885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66" idx="2"/>
              <a:endCxn id="65" idx="0"/>
            </p:cNvCxnSpPr>
            <p:nvPr/>
          </p:nvCxnSpPr>
          <p:spPr>
            <a:xfrm>
              <a:off x="4920219" y="2871641"/>
              <a:ext cx="212751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67" idx="2"/>
              <a:endCxn id="65" idx="0"/>
            </p:cNvCxnSpPr>
            <p:nvPr/>
          </p:nvCxnSpPr>
          <p:spPr>
            <a:xfrm>
              <a:off x="3661375" y="2873909"/>
              <a:ext cx="147159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4119445" y="2562815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>
                  <a:solidFill>
                    <a:srgbClr val="1F497D"/>
                  </a:solidFill>
                  <a:latin typeface="Calibri"/>
                </a:rPr>
                <a:t>...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530135" y="3185004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>
                  <a:solidFill>
                    <a:srgbClr val="1F497D"/>
                  </a:solidFill>
                  <a:latin typeface="Calibri"/>
                </a:rPr>
                <a:t>...</a:t>
              </a:r>
            </a:p>
          </p:txBody>
        </p:sp>
        <p:cxnSp>
          <p:nvCxnSpPr>
            <p:cNvPr id="77" name="Straight Connector 76"/>
            <p:cNvCxnSpPr>
              <a:stCxn id="64" idx="0"/>
              <a:endCxn id="66" idx="2"/>
            </p:cNvCxnSpPr>
            <p:nvPr/>
          </p:nvCxnSpPr>
          <p:spPr>
            <a:xfrm flipV="1">
              <a:off x="4193261" y="2871641"/>
              <a:ext cx="726958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/>
            <p:cNvSpPr/>
            <p:nvPr/>
          </p:nvSpPr>
          <p:spPr>
            <a:xfrm>
              <a:off x="2412878" y="3837847"/>
              <a:ext cx="330073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AutoShape 28"/>
            <p:cNvSpPr>
              <a:spLocks noChangeArrowheads="1"/>
            </p:cNvSpPr>
            <p:nvPr/>
          </p:nvSpPr>
          <p:spPr bwMode="auto">
            <a:xfrm>
              <a:off x="4855985" y="3831245"/>
              <a:ext cx="472016" cy="535189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5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80" name="Picture 79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6067" y="3784167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" name="Picture 80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78864" y="3805876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2" name="Group 81"/>
            <p:cNvGrpSpPr/>
            <p:nvPr/>
          </p:nvGrpSpPr>
          <p:grpSpPr>
            <a:xfrm rot="5400000">
              <a:off x="6023310" y="3220258"/>
              <a:ext cx="387560" cy="397525"/>
              <a:chOff x="9348395" y="4647304"/>
              <a:chExt cx="980740" cy="358590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9348395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9511553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9678296" y="4650892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9837867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9984889" y="4649098"/>
                <a:ext cx="10758" cy="35500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10146254" y="4650892"/>
                <a:ext cx="10758" cy="355002"/>
              </a:xfrm>
              <a:prstGeom prst="line">
                <a:avLst/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10318377" y="4649098"/>
                <a:ext cx="10758" cy="355002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Rectangle 82"/>
            <p:cNvSpPr/>
            <p:nvPr/>
          </p:nvSpPr>
          <p:spPr>
            <a:xfrm>
              <a:off x="5776300" y="3151397"/>
              <a:ext cx="487384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84" name="Straight Connector 83"/>
            <p:cNvCxnSpPr>
              <a:stCxn id="66" idx="2"/>
              <a:endCxn id="83" idx="0"/>
            </p:cNvCxnSpPr>
            <p:nvPr/>
          </p:nvCxnSpPr>
          <p:spPr>
            <a:xfrm>
              <a:off x="4920220" y="2871640"/>
              <a:ext cx="1099773" cy="279757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67" idx="2"/>
              <a:endCxn id="83" idx="0"/>
            </p:cNvCxnSpPr>
            <p:nvPr/>
          </p:nvCxnSpPr>
          <p:spPr>
            <a:xfrm>
              <a:off x="3661376" y="2873909"/>
              <a:ext cx="2358617" cy="27748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78" idx="0"/>
              <a:endCxn id="62" idx="2"/>
            </p:cNvCxnSpPr>
            <p:nvPr/>
          </p:nvCxnSpPr>
          <p:spPr>
            <a:xfrm flipV="1">
              <a:off x="2577916" y="3536675"/>
              <a:ext cx="250113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78" idx="0"/>
              <a:endCxn id="63" idx="2"/>
            </p:cNvCxnSpPr>
            <p:nvPr/>
          </p:nvCxnSpPr>
          <p:spPr>
            <a:xfrm flipV="1">
              <a:off x="2577916" y="3536675"/>
              <a:ext cx="941597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79" idx="1"/>
              <a:endCxn id="65" idx="2"/>
            </p:cNvCxnSpPr>
            <p:nvPr/>
          </p:nvCxnSpPr>
          <p:spPr>
            <a:xfrm flipV="1">
              <a:off x="5091991" y="3536674"/>
              <a:ext cx="40980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79" idx="1"/>
              <a:endCxn id="64" idx="2"/>
            </p:cNvCxnSpPr>
            <p:nvPr/>
          </p:nvCxnSpPr>
          <p:spPr>
            <a:xfrm flipH="1" flipV="1">
              <a:off x="4193261" y="3536674"/>
              <a:ext cx="898732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1" idx="0"/>
              <a:endCxn id="64" idx="2"/>
            </p:cNvCxnSpPr>
            <p:nvPr/>
          </p:nvCxnSpPr>
          <p:spPr>
            <a:xfrm flipV="1">
              <a:off x="4193261" y="3536674"/>
              <a:ext cx="0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stCxn id="80" idx="0"/>
              <a:endCxn id="63" idx="2"/>
            </p:cNvCxnSpPr>
            <p:nvPr/>
          </p:nvCxnSpPr>
          <p:spPr>
            <a:xfrm flipH="1" flipV="1">
              <a:off x="3519512" y="3536674"/>
              <a:ext cx="50948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80" idx="0"/>
              <a:endCxn id="64" idx="2"/>
            </p:cNvCxnSpPr>
            <p:nvPr/>
          </p:nvCxnSpPr>
          <p:spPr>
            <a:xfrm flipV="1">
              <a:off x="3570464" y="3536674"/>
              <a:ext cx="622797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81" idx="0"/>
              <a:endCxn id="63" idx="2"/>
            </p:cNvCxnSpPr>
            <p:nvPr/>
          </p:nvCxnSpPr>
          <p:spPr>
            <a:xfrm flipH="1" flipV="1">
              <a:off x="3519512" y="3536674"/>
              <a:ext cx="673747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/>
            <p:cNvSpPr/>
            <p:nvPr/>
          </p:nvSpPr>
          <p:spPr>
            <a:xfrm>
              <a:off x="3218098" y="3729139"/>
              <a:ext cx="2208814" cy="691402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2178523" y="2373723"/>
              <a:ext cx="4319964" cy="2248627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04" name="Cloud 103"/>
          <p:cNvSpPr/>
          <p:nvPr/>
        </p:nvSpPr>
        <p:spPr>
          <a:xfrm>
            <a:off x="2801915" y="572335"/>
            <a:ext cx="3325644" cy="1642199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477947" y="1006390"/>
            <a:ext cx="2385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Traditional</a:t>
            </a: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 IP/MPLS Network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Left-Right Arrow 105"/>
          <p:cNvSpPr/>
          <p:nvPr/>
        </p:nvSpPr>
        <p:spPr>
          <a:xfrm rot="16200000">
            <a:off x="3882026" y="2173002"/>
            <a:ext cx="1216152" cy="484632"/>
          </a:xfrm>
          <a:prstGeom prst="leftRightArrow">
            <a:avLst/>
          </a:prstGeom>
          <a:solidFill>
            <a:srgbClr val="E8F0D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454274" y="2137756"/>
            <a:ext cx="716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BGP/OSPF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406537" y="5631199"/>
            <a:ext cx="238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Multiple Central Offices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0" name="Group 109"/>
          <p:cNvGrpSpPr/>
          <p:nvPr/>
        </p:nvGrpSpPr>
        <p:grpSpPr>
          <a:xfrm>
            <a:off x="1038644" y="4831857"/>
            <a:ext cx="1824359" cy="1042773"/>
            <a:chOff x="2178523" y="2373723"/>
            <a:chExt cx="4319964" cy="2248627"/>
          </a:xfrm>
        </p:grpSpPr>
        <p:cxnSp>
          <p:nvCxnSpPr>
            <p:cNvPr id="111" name="Straight Connector 110"/>
            <p:cNvCxnSpPr/>
            <p:nvPr/>
          </p:nvCxnSpPr>
          <p:spPr>
            <a:xfrm rot="5400000">
              <a:off x="2435703" y="372785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rot="5400000">
              <a:off x="2431725" y="3793746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5400000">
              <a:off x="2435703" y="385680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rot="5400000">
              <a:off x="2433714" y="3914903"/>
              <a:ext cx="4251" cy="3935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>
              <a:off x="2431725" y="3978670"/>
              <a:ext cx="4251" cy="393546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rot="5400000">
              <a:off x="2433714" y="4046688"/>
              <a:ext cx="4251" cy="39354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ectangle 116"/>
            <p:cNvSpPr/>
            <p:nvPr/>
          </p:nvSpPr>
          <p:spPr>
            <a:xfrm>
              <a:off x="2526613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3218098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389184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483155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4618805" y="2479392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3359961" y="2481660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23" name="Straight Connector 122"/>
            <p:cNvCxnSpPr>
              <a:stCxn id="117" idx="0"/>
              <a:endCxn id="122" idx="2"/>
            </p:cNvCxnSpPr>
            <p:nvPr/>
          </p:nvCxnSpPr>
          <p:spPr>
            <a:xfrm flipV="1">
              <a:off x="2828028" y="2873909"/>
              <a:ext cx="83334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17" idx="0"/>
              <a:endCxn id="121" idx="2"/>
            </p:cNvCxnSpPr>
            <p:nvPr/>
          </p:nvCxnSpPr>
          <p:spPr>
            <a:xfrm flipV="1">
              <a:off x="2828028" y="2871641"/>
              <a:ext cx="2092193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18" idx="0"/>
              <a:endCxn id="122" idx="2"/>
            </p:cNvCxnSpPr>
            <p:nvPr/>
          </p:nvCxnSpPr>
          <p:spPr>
            <a:xfrm flipV="1">
              <a:off x="3519512" y="2873909"/>
              <a:ext cx="141861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stCxn id="118" idx="0"/>
              <a:endCxn id="121" idx="2"/>
            </p:cNvCxnSpPr>
            <p:nvPr/>
          </p:nvCxnSpPr>
          <p:spPr>
            <a:xfrm flipV="1">
              <a:off x="3519512" y="2871641"/>
              <a:ext cx="1400707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stCxn id="119" idx="0"/>
              <a:endCxn id="122" idx="2"/>
            </p:cNvCxnSpPr>
            <p:nvPr/>
          </p:nvCxnSpPr>
          <p:spPr>
            <a:xfrm flipH="1" flipV="1">
              <a:off x="3661375" y="2873909"/>
              <a:ext cx="531885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stCxn id="121" idx="2"/>
              <a:endCxn id="120" idx="0"/>
            </p:cNvCxnSpPr>
            <p:nvPr/>
          </p:nvCxnSpPr>
          <p:spPr>
            <a:xfrm>
              <a:off x="4920219" y="2871641"/>
              <a:ext cx="212751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122" idx="2"/>
              <a:endCxn id="120" idx="0"/>
            </p:cNvCxnSpPr>
            <p:nvPr/>
          </p:nvCxnSpPr>
          <p:spPr>
            <a:xfrm>
              <a:off x="3661375" y="2873909"/>
              <a:ext cx="147159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4119445" y="2562815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>
                  <a:solidFill>
                    <a:srgbClr val="1F497D"/>
                  </a:solidFill>
                  <a:latin typeface="Calibri"/>
                </a:rPr>
                <a:t>...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530135" y="3185004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>
                  <a:solidFill>
                    <a:srgbClr val="1F497D"/>
                  </a:solidFill>
                  <a:latin typeface="Calibri"/>
                </a:rPr>
                <a:t>...</a:t>
              </a:r>
            </a:p>
          </p:txBody>
        </p:sp>
        <p:cxnSp>
          <p:nvCxnSpPr>
            <p:cNvPr id="132" name="Straight Connector 131"/>
            <p:cNvCxnSpPr>
              <a:stCxn id="119" idx="0"/>
              <a:endCxn id="121" idx="2"/>
            </p:cNvCxnSpPr>
            <p:nvPr/>
          </p:nvCxnSpPr>
          <p:spPr>
            <a:xfrm flipV="1">
              <a:off x="4193261" y="2871641"/>
              <a:ext cx="726958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angle 132"/>
            <p:cNvSpPr/>
            <p:nvPr/>
          </p:nvSpPr>
          <p:spPr>
            <a:xfrm>
              <a:off x="2412878" y="3837847"/>
              <a:ext cx="330073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AutoShape 28"/>
            <p:cNvSpPr>
              <a:spLocks noChangeArrowheads="1"/>
            </p:cNvSpPr>
            <p:nvPr/>
          </p:nvSpPr>
          <p:spPr bwMode="auto">
            <a:xfrm>
              <a:off x="4855985" y="3831245"/>
              <a:ext cx="472016" cy="535189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5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35" name="Picture 134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6067" y="3784167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6" name="Picture 135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78864" y="3805876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7" name="Group 136"/>
            <p:cNvGrpSpPr/>
            <p:nvPr/>
          </p:nvGrpSpPr>
          <p:grpSpPr>
            <a:xfrm rot="5400000">
              <a:off x="6023310" y="3220258"/>
              <a:ext cx="387560" cy="397525"/>
              <a:chOff x="9348395" y="4647304"/>
              <a:chExt cx="980740" cy="358590"/>
            </a:xfrm>
          </p:grpSpPr>
          <p:cxnSp>
            <p:nvCxnSpPr>
              <p:cNvPr id="151" name="Straight Connector 150"/>
              <p:cNvCxnSpPr/>
              <p:nvPr/>
            </p:nvCxnSpPr>
            <p:spPr>
              <a:xfrm>
                <a:off x="9348395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>
                <a:off x="9511553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>
                <a:off x="9678296" y="4650892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/>
            </p:nvCxnSpPr>
            <p:spPr>
              <a:xfrm>
                <a:off x="9837867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/>
            </p:nvCxnSpPr>
            <p:spPr>
              <a:xfrm>
                <a:off x="9984889" y="4649098"/>
                <a:ext cx="10758" cy="35500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10146254" y="4650892"/>
                <a:ext cx="10758" cy="355002"/>
              </a:xfrm>
              <a:prstGeom prst="line">
                <a:avLst/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10318377" y="4649098"/>
                <a:ext cx="10758" cy="355002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8" name="Rectangle 137"/>
            <p:cNvSpPr/>
            <p:nvPr/>
          </p:nvSpPr>
          <p:spPr>
            <a:xfrm>
              <a:off x="5776300" y="3151397"/>
              <a:ext cx="487384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39" name="Straight Connector 138"/>
            <p:cNvCxnSpPr>
              <a:stCxn id="121" idx="2"/>
              <a:endCxn id="138" idx="0"/>
            </p:cNvCxnSpPr>
            <p:nvPr/>
          </p:nvCxnSpPr>
          <p:spPr>
            <a:xfrm>
              <a:off x="4920220" y="2871640"/>
              <a:ext cx="1099773" cy="279757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22" idx="2"/>
              <a:endCxn id="138" idx="0"/>
            </p:cNvCxnSpPr>
            <p:nvPr/>
          </p:nvCxnSpPr>
          <p:spPr>
            <a:xfrm>
              <a:off x="3661376" y="2873909"/>
              <a:ext cx="2358617" cy="27748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33" idx="0"/>
              <a:endCxn id="117" idx="2"/>
            </p:cNvCxnSpPr>
            <p:nvPr/>
          </p:nvCxnSpPr>
          <p:spPr>
            <a:xfrm flipV="1">
              <a:off x="2577916" y="3536675"/>
              <a:ext cx="250113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33" idx="0"/>
              <a:endCxn id="118" idx="2"/>
            </p:cNvCxnSpPr>
            <p:nvPr/>
          </p:nvCxnSpPr>
          <p:spPr>
            <a:xfrm flipV="1">
              <a:off x="2577916" y="3536675"/>
              <a:ext cx="941597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34" idx="1"/>
              <a:endCxn id="120" idx="2"/>
            </p:cNvCxnSpPr>
            <p:nvPr/>
          </p:nvCxnSpPr>
          <p:spPr>
            <a:xfrm flipV="1">
              <a:off x="5091991" y="3536674"/>
              <a:ext cx="40980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34" idx="1"/>
              <a:endCxn id="119" idx="2"/>
            </p:cNvCxnSpPr>
            <p:nvPr/>
          </p:nvCxnSpPr>
          <p:spPr>
            <a:xfrm flipH="1" flipV="1">
              <a:off x="4193261" y="3536674"/>
              <a:ext cx="898732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>
              <a:stCxn id="136" idx="0"/>
              <a:endCxn id="119" idx="2"/>
            </p:cNvCxnSpPr>
            <p:nvPr/>
          </p:nvCxnSpPr>
          <p:spPr>
            <a:xfrm flipV="1">
              <a:off x="4193261" y="3536674"/>
              <a:ext cx="0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135" idx="0"/>
              <a:endCxn id="118" idx="2"/>
            </p:cNvCxnSpPr>
            <p:nvPr/>
          </p:nvCxnSpPr>
          <p:spPr>
            <a:xfrm flipH="1" flipV="1">
              <a:off x="3519512" y="3536674"/>
              <a:ext cx="50948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>
              <a:stCxn id="135" idx="0"/>
              <a:endCxn id="119" idx="2"/>
            </p:cNvCxnSpPr>
            <p:nvPr/>
          </p:nvCxnSpPr>
          <p:spPr>
            <a:xfrm flipV="1">
              <a:off x="3570464" y="3536674"/>
              <a:ext cx="622797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stCxn id="136" idx="0"/>
              <a:endCxn id="118" idx="2"/>
            </p:cNvCxnSpPr>
            <p:nvPr/>
          </p:nvCxnSpPr>
          <p:spPr>
            <a:xfrm flipH="1" flipV="1">
              <a:off x="3519512" y="3536674"/>
              <a:ext cx="673747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Rectangle 148"/>
            <p:cNvSpPr/>
            <p:nvPr/>
          </p:nvSpPr>
          <p:spPr>
            <a:xfrm>
              <a:off x="3218098" y="3729139"/>
              <a:ext cx="2208814" cy="691402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2178523" y="2373723"/>
              <a:ext cx="4319964" cy="2248627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6342411" y="4885498"/>
            <a:ext cx="1824359" cy="1042773"/>
            <a:chOff x="2178523" y="2373723"/>
            <a:chExt cx="4319964" cy="2248627"/>
          </a:xfrm>
        </p:grpSpPr>
        <p:cxnSp>
          <p:nvCxnSpPr>
            <p:cNvPr id="161" name="Straight Connector 160"/>
            <p:cNvCxnSpPr/>
            <p:nvPr/>
          </p:nvCxnSpPr>
          <p:spPr>
            <a:xfrm rot="5400000">
              <a:off x="2435703" y="372785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rot="5400000">
              <a:off x="2431725" y="3793746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rot="5400000">
              <a:off x="2435703" y="3856804"/>
              <a:ext cx="4251" cy="3935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 rot="5400000">
              <a:off x="2433714" y="3914903"/>
              <a:ext cx="4251" cy="3935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2431725" y="3978670"/>
              <a:ext cx="4251" cy="393546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2433714" y="4046688"/>
              <a:ext cx="4251" cy="39354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Rectangle 166"/>
            <p:cNvSpPr/>
            <p:nvPr/>
          </p:nvSpPr>
          <p:spPr>
            <a:xfrm>
              <a:off x="2526613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3218098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389184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4831557" y="3144427"/>
              <a:ext cx="602828" cy="3922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4618805" y="2479392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3359961" y="2481660"/>
              <a:ext cx="602828" cy="3922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73" name="Straight Connector 172"/>
            <p:cNvCxnSpPr>
              <a:stCxn id="167" idx="0"/>
              <a:endCxn id="172" idx="2"/>
            </p:cNvCxnSpPr>
            <p:nvPr/>
          </p:nvCxnSpPr>
          <p:spPr>
            <a:xfrm flipV="1">
              <a:off x="2828028" y="2873909"/>
              <a:ext cx="83334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67" idx="0"/>
              <a:endCxn id="171" idx="2"/>
            </p:cNvCxnSpPr>
            <p:nvPr/>
          </p:nvCxnSpPr>
          <p:spPr>
            <a:xfrm flipV="1">
              <a:off x="2828028" y="2871641"/>
              <a:ext cx="2092193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68" idx="0"/>
              <a:endCxn id="172" idx="2"/>
            </p:cNvCxnSpPr>
            <p:nvPr/>
          </p:nvCxnSpPr>
          <p:spPr>
            <a:xfrm flipV="1">
              <a:off x="3519512" y="2873909"/>
              <a:ext cx="141861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68" idx="0"/>
              <a:endCxn id="171" idx="2"/>
            </p:cNvCxnSpPr>
            <p:nvPr/>
          </p:nvCxnSpPr>
          <p:spPr>
            <a:xfrm flipV="1">
              <a:off x="3519512" y="2871641"/>
              <a:ext cx="1400707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169" idx="0"/>
              <a:endCxn id="172" idx="2"/>
            </p:cNvCxnSpPr>
            <p:nvPr/>
          </p:nvCxnSpPr>
          <p:spPr>
            <a:xfrm flipH="1" flipV="1">
              <a:off x="3661375" y="2873909"/>
              <a:ext cx="531885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71" idx="2"/>
              <a:endCxn id="170" idx="0"/>
            </p:cNvCxnSpPr>
            <p:nvPr/>
          </p:nvCxnSpPr>
          <p:spPr>
            <a:xfrm>
              <a:off x="4920219" y="2871641"/>
              <a:ext cx="212751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>
              <a:stCxn id="172" idx="2"/>
              <a:endCxn id="170" idx="0"/>
            </p:cNvCxnSpPr>
            <p:nvPr/>
          </p:nvCxnSpPr>
          <p:spPr>
            <a:xfrm>
              <a:off x="3661375" y="2873909"/>
              <a:ext cx="1471598" cy="27051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/>
            <p:cNvSpPr txBox="1"/>
            <p:nvPr/>
          </p:nvSpPr>
          <p:spPr>
            <a:xfrm>
              <a:off x="4119445" y="2562815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>
                  <a:solidFill>
                    <a:srgbClr val="1F497D"/>
                  </a:solidFill>
                  <a:latin typeface="Calibri"/>
                </a:rPr>
                <a:t>...</a:t>
              </a: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4530135" y="3185004"/>
              <a:ext cx="10275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>
                  <a:solidFill>
                    <a:srgbClr val="1F497D"/>
                  </a:solidFill>
                  <a:latin typeface="Calibri"/>
                </a:rPr>
                <a:t>...</a:t>
              </a:r>
            </a:p>
          </p:txBody>
        </p:sp>
        <p:cxnSp>
          <p:nvCxnSpPr>
            <p:cNvPr id="182" name="Straight Connector 181"/>
            <p:cNvCxnSpPr>
              <a:stCxn id="169" idx="0"/>
              <a:endCxn id="171" idx="2"/>
            </p:cNvCxnSpPr>
            <p:nvPr/>
          </p:nvCxnSpPr>
          <p:spPr>
            <a:xfrm flipV="1">
              <a:off x="4193261" y="2871641"/>
              <a:ext cx="726958" cy="272785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Rectangle 182"/>
            <p:cNvSpPr/>
            <p:nvPr/>
          </p:nvSpPr>
          <p:spPr>
            <a:xfrm>
              <a:off x="2412878" y="3837847"/>
              <a:ext cx="330073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AutoShape 28"/>
            <p:cNvSpPr>
              <a:spLocks noChangeArrowheads="1"/>
            </p:cNvSpPr>
            <p:nvPr/>
          </p:nvSpPr>
          <p:spPr bwMode="auto">
            <a:xfrm>
              <a:off x="4855985" y="3831245"/>
              <a:ext cx="472016" cy="535189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5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85" name="Picture 184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6067" y="3784167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185" descr="B serve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78864" y="3805876"/>
              <a:ext cx="828790" cy="6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7" name="Group 186"/>
            <p:cNvGrpSpPr/>
            <p:nvPr/>
          </p:nvGrpSpPr>
          <p:grpSpPr>
            <a:xfrm rot="5400000">
              <a:off x="6023310" y="3220258"/>
              <a:ext cx="387560" cy="397525"/>
              <a:chOff x="9348395" y="4647304"/>
              <a:chExt cx="980740" cy="358590"/>
            </a:xfrm>
          </p:grpSpPr>
          <p:cxnSp>
            <p:nvCxnSpPr>
              <p:cNvPr id="201" name="Straight Connector 200"/>
              <p:cNvCxnSpPr/>
              <p:nvPr/>
            </p:nvCxnSpPr>
            <p:spPr>
              <a:xfrm>
                <a:off x="9348395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9511553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>
                <a:off x="9678296" y="4650892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9837867" y="4647304"/>
                <a:ext cx="10758" cy="3550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>
              <a:xfrm>
                <a:off x="9984889" y="4649098"/>
                <a:ext cx="10758" cy="35500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>
                <a:off x="10146254" y="4650892"/>
                <a:ext cx="10758" cy="355002"/>
              </a:xfrm>
              <a:prstGeom prst="line">
                <a:avLst/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>
                <a:off x="10318377" y="4649098"/>
                <a:ext cx="10758" cy="355002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8" name="Rectangle 187"/>
            <p:cNvSpPr/>
            <p:nvPr/>
          </p:nvSpPr>
          <p:spPr>
            <a:xfrm>
              <a:off x="5776300" y="3151397"/>
              <a:ext cx="487384" cy="5421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89" name="Straight Connector 188"/>
            <p:cNvCxnSpPr>
              <a:stCxn id="171" idx="2"/>
              <a:endCxn id="188" idx="0"/>
            </p:cNvCxnSpPr>
            <p:nvPr/>
          </p:nvCxnSpPr>
          <p:spPr>
            <a:xfrm>
              <a:off x="4920220" y="2871640"/>
              <a:ext cx="1099773" cy="279757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>
              <a:stCxn id="172" idx="2"/>
              <a:endCxn id="188" idx="0"/>
            </p:cNvCxnSpPr>
            <p:nvPr/>
          </p:nvCxnSpPr>
          <p:spPr>
            <a:xfrm>
              <a:off x="3661376" y="2873909"/>
              <a:ext cx="2358617" cy="277488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>
              <a:stCxn id="183" idx="0"/>
              <a:endCxn id="167" idx="2"/>
            </p:cNvCxnSpPr>
            <p:nvPr/>
          </p:nvCxnSpPr>
          <p:spPr>
            <a:xfrm flipV="1">
              <a:off x="2577916" y="3536675"/>
              <a:ext cx="250113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>
              <a:stCxn id="183" idx="0"/>
              <a:endCxn id="168" idx="2"/>
            </p:cNvCxnSpPr>
            <p:nvPr/>
          </p:nvCxnSpPr>
          <p:spPr>
            <a:xfrm flipV="1">
              <a:off x="2577916" y="3536675"/>
              <a:ext cx="941597" cy="301172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>
              <a:stCxn id="184" idx="1"/>
              <a:endCxn id="170" idx="2"/>
            </p:cNvCxnSpPr>
            <p:nvPr/>
          </p:nvCxnSpPr>
          <p:spPr>
            <a:xfrm flipV="1">
              <a:off x="5091991" y="3536674"/>
              <a:ext cx="40980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>
              <a:stCxn id="184" idx="1"/>
              <a:endCxn id="169" idx="2"/>
            </p:cNvCxnSpPr>
            <p:nvPr/>
          </p:nvCxnSpPr>
          <p:spPr>
            <a:xfrm flipH="1" flipV="1">
              <a:off x="4193261" y="3536674"/>
              <a:ext cx="898732" cy="29457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>
              <a:stCxn id="186" idx="0"/>
              <a:endCxn id="169" idx="2"/>
            </p:cNvCxnSpPr>
            <p:nvPr/>
          </p:nvCxnSpPr>
          <p:spPr>
            <a:xfrm flipV="1">
              <a:off x="4193261" y="3536674"/>
              <a:ext cx="0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>
              <a:stCxn id="185" idx="0"/>
              <a:endCxn id="168" idx="2"/>
            </p:cNvCxnSpPr>
            <p:nvPr/>
          </p:nvCxnSpPr>
          <p:spPr>
            <a:xfrm flipH="1" flipV="1">
              <a:off x="3519512" y="3536674"/>
              <a:ext cx="50948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>
              <a:stCxn id="185" idx="0"/>
              <a:endCxn id="169" idx="2"/>
            </p:cNvCxnSpPr>
            <p:nvPr/>
          </p:nvCxnSpPr>
          <p:spPr>
            <a:xfrm flipV="1">
              <a:off x="3570464" y="3536674"/>
              <a:ext cx="622797" cy="247493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>
              <a:stCxn id="186" idx="0"/>
              <a:endCxn id="168" idx="2"/>
            </p:cNvCxnSpPr>
            <p:nvPr/>
          </p:nvCxnSpPr>
          <p:spPr>
            <a:xfrm flipH="1" flipV="1">
              <a:off x="3519512" y="3536674"/>
              <a:ext cx="673747" cy="269201"/>
            </a:xfrm>
            <a:prstGeom prst="line">
              <a:avLst/>
            </a:prstGeom>
            <a:ln w="9525" cmpd="sng">
              <a:gradFill flip="none" rotWithShape="1">
                <a:gsLst>
                  <a:gs pos="0">
                    <a:schemeClr val="accent5"/>
                  </a:gs>
                  <a:gs pos="100000">
                    <a:schemeClr val="accent6"/>
                  </a:gs>
                </a:gsLst>
                <a:lin ang="540000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angle 198"/>
            <p:cNvSpPr/>
            <p:nvPr/>
          </p:nvSpPr>
          <p:spPr>
            <a:xfrm>
              <a:off x="3218098" y="3729139"/>
              <a:ext cx="2208814" cy="691402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2178523" y="2373723"/>
              <a:ext cx="4319964" cy="2248627"/>
            </a:xfrm>
            <a:prstGeom prst="rect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212" name="Straight Connector 211"/>
          <p:cNvCxnSpPr>
            <a:stCxn id="83" idx="3"/>
          </p:cNvCxnSpPr>
          <p:nvPr/>
        </p:nvCxnSpPr>
        <p:spPr>
          <a:xfrm>
            <a:off x="5346764" y="3915078"/>
            <a:ext cx="1022054" cy="175131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>
            <a:stCxn id="138" idx="3"/>
          </p:cNvCxnSpPr>
          <p:nvPr/>
        </p:nvCxnSpPr>
        <p:spPr>
          <a:xfrm flipV="1">
            <a:off x="2763844" y="4263281"/>
            <a:ext cx="956690" cy="1054912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>
            <a:off x="2801915" y="5397021"/>
            <a:ext cx="3566903" cy="324988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1592799" y="3538272"/>
            <a:ext cx="3203551" cy="1932660"/>
          </a:xfrm>
          <a:custGeom>
            <a:avLst/>
            <a:gdLst>
              <a:gd name="connsiteX0" fmla="*/ 19052 w 3203551"/>
              <a:gd name="connsiteY0" fmla="*/ 1932660 h 1932660"/>
              <a:gd name="connsiteX1" fmla="*/ 10912 w 3203551"/>
              <a:gd name="connsiteY1" fmla="*/ 1777976 h 1932660"/>
              <a:gd name="connsiteX2" fmla="*/ 149303 w 3203551"/>
              <a:gd name="connsiteY2" fmla="*/ 1468607 h 1932660"/>
              <a:gd name="connsiteX3" fmla="*/ 670305 w 3203551"/>
              <a:gd name="connsiteY3" fmla="*/ 1688422 h 1932660"/>
              <a:gd name="connsiteX4" fmla="*/ 1109901 w 3203551"/>
              <a:gd name="connsiteY4" fmla="*/ 1761693 h 1932660"/>
              <a:gd name="connsiteX5" fmla="*/ 2192609 w 3203551"/>
              <a:gd name="connsiteY5" fmla="*/ 621916 h 1932660"/>
              <a:gd name="connsiteX6" fmla="*/ 2428689 w 3203551"/>
              <a:gd name="connsiteY6" fmla="*/ 166005 h 1932660"/>
              <a:gd name="connsiteX7" fmla="*/ 3185770 w 3203551"/>
              <a:gd name="connsiteY7" fmla="*/ 3179 h 1932660"/>
              <a:gd name="connsiteX8" fmla="*/ 2957832 w 3203551"/>
              <a:gd name="connsiteY8" fmla="*/ 288124 h 1932660"/>
              <a:gd name="connsiteX9" fmla="*/ 2884566 w 3203551"/>
              <a:gd name="connsiteY9" fmla="*/ 613774 h 193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03551" h="1932660">
                <a:moveTo>
                  <a:pt x="19052" y="1932660"/>
                </a:moveTo>
                <a:cubicBezTo>
                  <a:pt x="4127" y="1893989"/>
                  <a:pt x="-10797" y="1855318"/>
                  <a:pt x="10912" y="1777976"/>
                </a:cubicBezTo>
                <a:cubicBezTo>
                  <a:pt x="32621" y="1700634"/>
                  <a:pt x="39404" y="1483533"/>
                  <a:pt x="149303" y="1468607"/>
                </a:cubicBezTo>
                <a:cubicBezTo>
                  <a:pt x="259202" y="1453681"/>
                  <a:pt x="510205" y="1639574"/>
                  <a:pt x="670305" y="1688422"/>
                </a:cubicBezTo>
                <a:cubicBezTo>
                  <a:pt x="830405" y="1737270"/>
                  <a:pt x="856184" y="1939444"/>
                  <a:pt x="1109901" y="1761693"/>
                </a:cubicBezTo>
                <a:cubicBezTo>
                  <a:pt x="1363618" y="1583942"/>
                  <a:pt x="1972811" y="887864"/>
                  <a:pt x="2192609" y="621916"/>
                </a:cubicBezTo>
                <a:cubicBezTo>
                  <a:pt x="2412407" y="355968"/>
                  <a:pt x="2263162" y="269128"/>
                  <a:pt x="2428689" y="166005"/>
                </a:cubicBezTo>
                <a:cubicBezTo>
                  <a:pt x="2594216" y="62882"/>
                  <a:pt x="3097580" y="-17174"/>
                  <a:pt x="3185770" y="3179"/>
                </a:cubicBezTo>
                <a:cubicBezTo>
                  <a:pt x="3273960" y="23532"/>
                  <a:pt x="3008033" y="186358"/>
                  <a:pt x="2957832" y="288124"/>
                </a:cubicBezTo>
                <a:cubicBezTo>
                  <a:pt x="2907631" y="389890"/>
                  <a:pt x="2896098" y="501832"/>
                  <a:pt x="2884566" y="613774"/>
                </a:cubicBezTo>
              </a:path>
            </a:pathLst>
          </a:cu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616802" y="4998694"/>
            <a:ext cx="5704528" cy="712604"/>
          </a:xfrm>
          <a:custGeom>
            <a:avLst/>
            <a:gdLst>
              <a:gd name="connsiteX0" fmla="*/ 52035 w 5704528"/>
              <a:gd name="connsiteY0" fmla="*/ 529226 h 712604"/>
              <a:gd name="connsiteX1" fmla="*/ 3191 w 5704528"/>
              <a:gd name="connsiteY1" fmla="*/ 358260 h 712604"/>
              <a:gd name="connsiteX2" fmla="*/ 109020 w 5704528"/>
              <a:gd name="connsiteY2" fmla="*/ 44 h 712604"/>
              <a:gd name="connsiteX3" fmla="*/ 931227 w 5704528"/>
              <a:gd name="connsiteY3" fmla="*/ 382684 h 712604"/>
              <a:gd name="connsiteX4" fmla="*/ 2746595 w 5704528"/>
              <a:gd name="connsiteY4" fmla="*/ 594357 h 712604"/>
              <a:gd name="connsiteX5" fmla="*/ 4618947 w 5704528"/>
              <a:gd name="connsiteY5" fmla="*/ 700193 h 712604"/>
              <a:gd name="connsiteX6" fmla="*/ 5099247 w 5704528"/>
              <a:gd name="connsiteY6" fmla="*/ 309412 h 712604"/>
              <a:gd name="connsiteX7" fmla="*/ 5343466 w 5704528"/>
              <a:gd name="connsiteY7" fmla="*/ 57033 h 712604"/>
              <a:gd name="connsiteX8" fmla="*/ 5660952 w 5704528"/>
              <a:gd name="connsiteY8" fmla="*/ 317554 h 712604"/>
              <a:gd name="connsiteX9" fmla="*/ 5701656 w 5704528"/>
              <a:gd name="connsiteY9" fmla="*/ 651345 h 71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04528" h="712604">
                <a:moveTo>
                  <a:pt x="52035" y="529226"/>
                </a:moveTo>
                <a:cubicBezTo>
                  <a:pt x="22864" y="487841"/>
                  <a:pt x="-6307" y="446457"/>
                  <a:pt x="3191" y="358260"/>
                </a:cubicBezTo>
                <a:cubicBezTo>
                  <a:pt x="12688" y="270063"/>
                  <a:pt x="-45653" y="-4027"/>
                  <a:pt x="109020" y="44"/>
                </a:cubicBezTo>
                <a:cubicBezTo>
                  <a:pt x="263693" y="4115"/>
                  <a:pt x="491631" y="283632"/>
                  <a:pt x="931227" y="382684"/>
                </a:cubicBezTo>
                <a:cubicBezTo>
                  <a:pt x="1370823" y="481736"/>
                  <a:pt x="2131975" y="541439"/>
                  <a:pt x="2746595" y="594357"/>
                </a:cubicBezTo>
                <a:cubicBezTo>
                  <a:pt x="3361215" y="647275"/>
                  <a:pt x="4226838" y="747684"/>
                  <a:pt x="4618947" y="700193"/>
                </a:cubicBezTo>
                <a:cubicBezTo>
                  <a:pt x="5011056" y="652702"/>
                  <a:pt x="4978494" y="416605"/>
                  <a:pt x="5099247" y="309412"/>
                </a:cubicBezTo>
                <a:cubicBezTo>
                  <a:pt x="5220000" y="202219"/>
                  <a:pt x="5249849" y="55676"/>
                  <a:pt x="5343466" y="57033"/>
                </a:cubicBezTo>
                <a:cubicBezTo>
                  <a:pt x="5437083" y="58390"/>
                  <a:pt x="5601254" y="218502"/>
                  <a:pt x="5660952" y="317554"/>
                </a:cubicBezTo>
                <a:cubicBezTo>
                  <a:pt x="5720650" y="416606"/>
                  <a:pt x="5701656" y="651345"/>
                  <a:pt x="5701656" y="651345"/>
                </a:cubicBezTo>
              </a:path>
            </a:pathLst>
          </a:cu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7010400" y="6452235"/>
            <a:ext cx="2133600" cy="365125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1931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E8D5-AAA5-F248-AB28-B05B31183A5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7020"/>
            <a:ext cx="898657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Calibri"/>
              </a:rPr>
              <a:t>CORD Fabric Summary</a:t>
            </a:r>
            <a:endParaRPr lang="en-US" sz="32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" y="1384562"/>
            <a:ext cx="8969122" cy="4596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200">
                <a:solidFill>
                  <a:prstClr val="black"/>
                </a:solidFill>
                <a:latin typeface="Calibri"/>
              </a:rPr>
              <a:t>L2/L3 spine-leaf fabric built on bare-metal hw and open-source software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200">
                <a:solidFill>
                  <a:prstClr val="black"/>
                </a:solidFill>
                <a:latin typeface="Calibri"/>
              </a:rPr>
              <a:t>SDN control plane – mostly proactive, HA, no distributed protocols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200">
                <a:solidFill>
                  <a:prstClr val="black"/>
                </a:solidFill>
                <a:latin typeface="Calibri"/>
              </a:rPr>
              <a:t>Modern ASIC data plane -  1.28 Tbps switching bandwitdth for each switch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200">
                <a:solidFill>
                  <a:prstClr val="black"/>
                </a:solidFill>
                <a:latin typeface="Calibri"/>
              </a:rPr>
              <a:t>Preferred architecture (spine-leaf) in modern data-centers due to 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>
                <a:solidFill>
                  <a:prstClr val="black"/>
                </a:solidFill>
                <a:latin typeface="Calibri"/>
              </a:rPr>
              <a:t>High bisection bandwidth (8/16-way ECMP)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>
                <a:solidFill>
                  <a:prstClr val="black"/>
                </a:solidFill>
                <a:latin typeface="Calibri"/>
              </a:rPr>
              <a:t>Horizontal scaling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200">
                <a:solidFill>
                  <a:prstClr val="black"/>
                </a:solidFill>
                <a:latin typeface="Calibri"/>
              </a:rPr>
              <a:t>Part of CORD System: common SDN control of overlay &amp; underlay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>
                <a:solidFill>
                  <a:prstClr val="black"/>
                </a:solidFill>
                <a:latin typeface="Calibri"/>
              </a:rPr>
              <a:t>Works with overlay to provide vRouter &amp; Multicast services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>
                <a:solidFill>
                  <a:prstClr val="black"/>
                </a:solidFill>
                <a:latin typeface="Calibri"/>
              </a:rPr>
              <a:t>Can be used with remote-access &amp; across multiple-COs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200">
                <a:solidFill>
                  <a:prstClr val="black"/>
                </a:solidFill>
                <a:latin typeface="Calibri"/>
              </a:rPr>
              <a:t>Designed to scale up to 16 racks (~ 40 hardware switches)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200">
                <a:solidFill>
                  <a:prstClr val="black"/>
                </a:solidFill>
                <a:latin typeface="Calibri"/>
              </a:rPr>
              <a:t>Low cost ~ $5k/switch	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" y="822960"/>
            <a:ext cx="2214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3D808C"/>
                </a:solidFill>
                <a:latin typeface="Calibri"/>
              </a:rPr>
              <a:t>Underlay Fabric</a:t>
            </a:r>
          </a:p>
        </p:txBody>
      </p:sp>
    </p:spTree>
    <p:extLst>
      <p:ext uri="{BB962C8B-B14F-4D97-AF65-F5344CB8AC3E}">
        <p14:creationId xmlns:p14="http://schemas.microsoft.com/office/powerpoint/2010/main" val="113605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3200">
              <a:solidFill>
                <a:schemeClr val="bg1"/>
              </a:solidFill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295656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alibri"/>
                <a:cs typeface="Calibri"/>
              </a:rPr>
              <a:t>Backup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335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vRouter as a VNF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135" y="1355247"/>
            <a:ext cx="1912745" cy="191274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6413" y="2492522"/>
            <a:ext cx="1279543" cy="36961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000000"/>
                </a:solidFill>
                <a:latin typeface="Arial"/>
              </a:rPr>
              <a:t>Dataplane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36413" y="1886739"/>
            <a:ext cx="1279543" cy="36961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000000"/>
                </a:solidFill>
                <a:latin typeface="Arial"/>
              </a:rPr>
              <a:t>Control Plane</a:t>
            </a:r>
          </a:p>
          <a:p>
            <a:pPr algn="ctr"/>
            <a:r>
              <a:rPr lang="en-US" sz="1200">
                <a:solidFill>
                  <a:srgbClr val="000000"/>
                </a:solidFill>
                <a:latin typeface="Arial"/>
              </a:rPr>
              <a:t>(OSPF, BGP ..)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037792" y="1118316"/>
            <a:ext cx="0" cy="3885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22135" y="874113"/>
            <a:ext cx="1912745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Management (CLI, SNMP, NetCONF)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109840" y="1829346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47989" y="1743818"/>
            <a:ext cx="1156329" cy="8813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95380" y="1829346"/>
            <a:ext cx="1042592" cy="36961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rgbClr val="000000"/>
                </a:solidFill>
                <a:latin typeface="Arial"/>
              </a:rPr>
              <a:t>Control Plane</a:t>
            </a:r>
          </a:p>
          <a:p>
            <a:pPr algn="ctr"/>
            <a:r>
              <a:rPr lang="en-US" sz="900">
                <a:solidFill>
                  <a:srgbClr val="000000"/>
                </a:solidFill>
                <a:latin typeface="Arial"/>
              </a:rPr>
              <a:t>(OSPF, BGP ..)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04859" y="2256353"/>
            <a:ext cx="1033114" cy="3129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Dataplane</a:t>
            </a:r>
            <a:endParaRPr lang="en-US" sz="105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48200" y="867605"/>
            <a:ext cx="1350899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Management (CLI, SNMP, NetCONF)</a:t>
            </a:r>
          </a:p>
        </p:txBody>
      </p:sp>
      <p:cxnSp>
        <p:nvCxnSpPr>
          <p:cNvPr id="17" name="Straight Arrow Connector 16"/>
          <p:cNvCxnSpPr>
            <a:stCxn id="16" idx="2"/>
          </p:cNvCxnSpPr>
          <p:nvPr/>
        </p:nvCxnSpPr>
        <p:spPr>
          <a:xfrm>
            <a:off x="6423650" y="1298492"/>
            <a:ext cx="2504" cy="4453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99099" y="1886739"/>
            <a:ext cx="1772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VNF = vRouter VM</a:t>
            </a:r>
          </a:p>
          <a:p>
            <a:pPr algn="ctr"/>
            <a:r>
              <a:rPr lang="en-US" sz="1200">
                <a:solidFill>
                  <a:srgbClr val="000000"/>
                </a:solidFill>
                <a:latin typeface="Arial"/>
              </a:rPr>
              <a:t>(vCPE, vBNG, </a:t>
            </a:r>
          </a:p>
          <a:p>
            <a:pPr algn="ctr"/>
            <a:r>
              <a:rPr lang="en-US" sz="1200">
                <a:solidFill>
                  <a:srgbClr val="000000"/>
                </a:solidFill>
                <a:latin typeface="Arial"/>
              </a:rPr>
              <a:t>vPGW, vBRAS)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12505" y="3805510"/>
            <a:ext cx="4408695" cy="2296937"/>
            <a:chOff x="2825225" y="3634217"/>
            <a:chExt cx="4408695" cy="2296937"/>
          </a:xfrm>
        </p:grpSpPr>
        <p:pic>
          <p:nvPicPr>
            <p:cNvPr id="22" name="Picture 21" descr="rack_42U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7989" y="4548617"/>
              <a:ext cx="631777" cy="1382537"/>
            </a:xfrm>
            <a:prstGeom prst="rect">
              <a:avLst/>
            </a:prstGeom>
          </p:spPr>
        </p:pic>
        <p:pic>
          <p:nvPicPr>
            <p:cNvPr id="23" name="Picture 22" descr="rack_42U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2957" y="4548617"/>
              <a:ext cx="631777" cy="1382537"/>
            </a:xfrm>
            <a:prstGeom prst="rect">
              <a:avLst/>
            </a:prstGeom>
          </p:spPr>
        </p:pic>
        <p:pic>
          <p:nvPicPr>
            <p:cNvPr id="24" name="Picture 23" descr="rack_42U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7137" y="4548617"/>
              <a:ext cx="631777" cy="1382537"/>
            </a:xfrm>
            <a:prstGeom prst="rect">
              <a:avLst/>
            </a:prstGeom>
          </p:spPr>
        </p:pic>
        <p:pic>
          <p:nvPicPr>
            <p:cNvPr id="25" name="Picture 24" descr="rack_42U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225" y="4548617"/>
              <a:ext cx="631777" cy="1382537"/>
            </a:xfrm>
            <a:prstGeom prst="rect">
              <a:avLst/>
            </a:prstGeom>
          </p:spPr>
        </p:pic>
        <p:sp>
          <p:nvSpPr>
            <p:cNvPr id="26" name="Rounded Rectangle 25"/>
            <p:cNvSpPr/>
            <p:nvPr/>
          </p:nvSpPr>
          <p:spPr>
            <a:xfrm>
              <a:off x="5941392" y="5094420"/>
              <a:ext cx="471651" cy="4556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996758" y="5161505"/>
              <a:ext cx="359416" cy="15312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  <a:latin typeface="Arial"/>
                </a:rPr>
                <a:t>CP</a:t>
              </a: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979305" y="5364904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  <a:latin typeface="Arial"/>
                </a:rPr>
                <a:t>DP</a:t>
              </a:r>
              <a:endParaRPr lang="en-US" sz="10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498720" y="5138070"/>
              <a:ext cx="7352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>
                  <a:solidFill>
                    <a:srgbClr val="000000"/>
                  </a:solidFill>
                  <a:latin typeface="Arial"/>
                </a:rPr>
                <a:t>vRouter</a:t>
              </a:r>
            </a:p>
            <a:p>
              <a:pPr algn="ctr"/>
              <a:r>
                <a:rPr lang="en-US" sz="1100">
                  <a:solidFill>
                    <a:srgbClr val="000000"/>
                  </a:solidFill>
                  <a:latin typeface="Arial"/>
                </a:rPr>
                <a:t> VM</a:t>
              </a:r>
            </a:p>
          </p:txBody>
        </p:sp>
        <p:sp>
          <p:nvSpPr>
            <p:cNvPr id="31" name="Cloud 30"/>
            <p:cNvSpPr/>
            <p:nvPr/>
          </p:nvSpPr>
          <p:spPr>
            <a:xfrm>
              <a:off x="3077126" y="3634217"/>
              <a:ext cx="2919632" cy="914400"/>
            </a:xfrm>
            <a:prstGeom prst="cloud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/>
                </a:rPr>
                <a:t>Underlay Network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93799" y="3825167"/>
            <a:ext cx="3468987" cy="2000467"/>
            <a:chOff x="2906519" y="3653874"/>
            <a:chExt cx="3468987" cy="2000467"/>
          </a:xfrm>
        </p:grpSpPr>
        <p:sp>
          <p:nvSpPr>
            <p:cNvPr id="33" name="Rectangle 32"/>
            <p:cNvSpPr/>
            <p:nvPr/>
          </p:nvSpPr>
          <p:spPr>
            <a:xfrm>
              <a:off x="2906519" y="5445841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  <a:latin typeface="Arial"/>
                </a:rPr>
                <a:t>VNF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921426" y="5033820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  <a:latin typeface="Arial"/>
                </a:rPr>
                <a:t>VNF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982973" y="5364904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  <a:latin typeface="Arial"/>
                </a:rPr>
                <a:t>VNF</a:t>
              </a:r>
            </a:p>
          </p:txBody>
        </p:sp>
        <p:sp>
          <p:nvSpPr>
            <p:cNvPr id="36" name="Freeform 35"/>
            <p:cNvSpPr/>
            <p:nvPr/>
          </p:nvSpPr>
          <p:spPr>
            <a:xfrm>
              <a:off x="3058170" y="3729692"/>
              <a:ext cx="3317336" cy="1582730"/>
            </a:xfrm>
            <a:custGeom>
              <a:avLst/>
              <a:gdLst>
                <a:gd name="connsiteX0" fmla="*/ 0 w 3317336"/>
                <a:gd name="connsiteY0" fmla="*/ 1108842 h 1582730"/>
                <a:gd name="connsiteX1" fmla="*/ 473905 w 3317336"/>
                <a:gd name="connsiteY1" fmla="*/ 606546 h 1582730"/>
                <a:gd name="connsiteX2" fmla="*/ 1194241 w 3317336"/>
                <a:gd name="connsiteY2" fmla="*/ 180068 h 1582730"/>
                <a:gd name="connsiteX3" fmla="*/ 2293701 w 3317336"/>
                <a:gd name="connsiteY3" fmla="*/ 454910 h 1582730"/>
                <a:gd name="connsiteX4" fmla="*/ 2938212 w 3317336"/>
                <a:gd name="connsiteY4" fmla="*/ 1402638 h 1582730"/>
                <a:gd name="connsiteX5" fmla="*/ 3051949 w 3317336"/>
                <a:gd name="connsiteY5" fmla="*/ 1487934 h 1582730"/>
                <a:gd name="connsiteX6" fmla="*/ 2653869 w 3317336"/>
                <a:gd name="connsiteY6" fmla="*/ 360137 h 1582730"/>
                <a:gd name="connsiteX7" fmla="*/ 3317336 w 3317336"/>
                <a:gd name="connsiteY7" fmla="*/ 0 h 158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7336" h="1582730">
                  <a:moveTo>
                    <a:pt x="0" y="1108842"/>
                  </a:moveTo>
                  <a:cubicBezTo>
                    <a:pt x="137432" y="935092"/>
                    <a:pt x="274865" y="761342"/>
                    <a:pt x="473905" y="606546"/>
                  </a:cubicBezTo>
                  <a:cubicBezTo>
                    <a:pt x="672945" y="451750"/>
                    <a:pt x="890942" y="205341"/>
                    <a:pt x="1194241" y="180068"/>
                  </a:cubicBezTo>
                  <a:cubicBezTo>
                    <a:pt x="1497540" y="154795"/>
                    <a:pt x="2003039" y="251148"/>
                    <a:pt x="2293701" y="454910"/>
                  </a:cubicBezTo>
                  <a:cubicBezTo>
                    <a:pt x="2584363" y="658672"/>
                    <a:pt x="2811837" y="1230467"/>
                    <a:pt x="2938212" y="1402638"/>
                  </a:cubicBezTo>
                  <a:cubicBezTo>
                    <a:pt x="3064587" y="1574809"/>
                    <a:pt x="3099340" y="1661684"/>
                    <a:pt x="3051949" y="1487934"/>
                  </a:cubicBezTo>
                  <a:cubicBezTo>
                    <a:pt x="3004558" y="1314184"/>
                    <a:pt x="2609638" y="608126"/>
                    <a:pt x="2653869" y="360137"/>
                  </a:cubicBezTo>
                  <a:cubicBezTo>
                    <a:pt x="2698100" y="112148"/>
                    <a:pt x="3317336" y="0"/>
                    <a:pt x="3317336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4053371" y="3805510"/>
              <a:ext cx="2312657" cy="1728068"/>
            </a:xfrm>
            <a:custGeom>
              <a:avLst/>
              <a:gdLst>
                <a:gd name="connsiteX0" fmla="*/ 0 w 2312657"/>
                <a:gd name="connsiteY0" fmla="*/ 1298388 h 1728068"/>
                <a:gd name="connsiteX1" fmla="*/ 180084 w 2312657"/>
                <a:gd name="connsiteY1" fmla="*/ 559160 h 1728068"/>
                <a:gd name="connsiteX2" fmla="*/ 843551 w 2312657"/>
                <a:gd name="connsiteY2" fmla="*/ 473864 h 1728068"/>
                <a:gd name="connsiteX3" fmla="*/ 1317456 w 2312657"/>
                <a:gd name="connsiteY3" fmla="*/ 511774 h 1728068"/>
                <a:gd name="connsiteX4" fmla="*/ 2066227 w 2312657"/>
                <a:gd name="connsiteY4" fmla="*/ 1601661 h 1728068"/>
                <a:gd name="connsiteX5" fmla="*/ 2208398 w 2312657"/>
                <a:gd name="connsiteY5" fmla="*/ 1592184 h 1728068"/>
                <a:gd name="connsiteX6" fmla="*/ 1810318 w 2312657"/>
                <a:gd name="connsiteY6" fmla="*/ 587592 h 1728068"/>
                <a:gd name="connsiteX7" fmla="*/ 1772405 w 2312657"/>
                <a:gd name="connsiteY7" fmla="*/ 199023 h 1728068"/>
                <a:gd name="connsiteX8" fmla="*/ 2312657 w 2312657"/>
                <a:gd name="connsiteY8" fmla="*/ 0 h 172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2657" h="1728068">
                  <a:moveTo>
                    <a:pt x="0" y="1298388"/>
                  </a:moveTo>
                  <a:cubicBezTo>
                    <a:pt x="19746" y="997484"/>
                    <a:pt x="39492" y="696580"/>
                    <a:pt x="180084" y="559160"/>
                  </a:cubicBezTo>
                  <a:cubicBezTo>
                    <a:pt x="320676" y="421740"/>
                    <a:pt x="653989" y="481762"/>
                    <a:pt x="843551" y="473864"/>
                  </a:cubicBezTo>
                  <a:cubicBezTo>
                    <a:pt x="1033113" y="465966"/>
                    <a:pt x="1113677" y="323808"/>
                    <a:pt x="1317456" y="511774"/>
                  </a:cubicBezTo>
                  <a:cubicBezTo>
                    <a:pt x="1521235" y="699740"/>
                    <a:pt x="1917737" y="1421593"/>
                    <a:pt x="2066227" y="1601661"/>
                  </a:cubicBezTo>
                  <a:cubicBezTo>
                    <a:pt x="2214717" y="1781729"/>
                    <a:pt x="2251050" y="1761196"/>
                    <a:pt x="2208398" y="1592184"/>
                  </a:cubicBezTo>
                  <a:cubicBezTo>
                    <a:pt x="2165747" y="1423173"/>
                    <a:pt x="1882983" y="819785"/>
                    <a:pt x="1810318" y="587592"/>
                  </a:cubicBezTo>
                  <a:cubicBezTo>
                    <a:pt x="1737653" y="355399"/>
                    <a:pt x="1688682" y="296955"/>
                    <a:pt x="1772405" y="199023"/>
                  </a:cubicBezTo>
                  <a:cubicBezTo>
                    <a:pt x="1856128" y="101091"/>
                    <a:pt x="2312657" y="0"/>
                    <a:pt x="2312657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196503" y="3653874"/>
              <a:ext cx="1122135" cy="1851791"/>
            </a:xfrm>
            <a:custGeom>
              <a:avLst/>
              <a:gdLst>
                <a:gd name="connsiteX0" fmla="*/ 79543 w 1122135"/>
                <a:gd name="connsiteY0" fmla="*/ 1791206 h 1851791"/>
                <a:gd name="connsiteX1" fmla="*/ 3719 w 1122135"/>
                <a:gd name="connsiteY1" fmla="*/ 758182 h 1851791"/>
                <a:gd name="connsiteX2" fmla="*/ 183803 w 1122135"/>
                <a:gd name="connsiteY2" fmla="*/ 767660 h 1851791"/>
                <a:gd name="connsiteX3" fmla="*/ 866226 w 1122135"/>
                <a:gd name="connsiteY3" fmla="*/ 1800684 h 1851791"/>
                <a:gd name="connsiteX4" fmla="*/ 1112657 w 1122135"/>
                <a:gd name="connsiteY4" fmla="*/ 1563752 h 1851791"/>
                <a:gd name="connsiteX5" fmla="*/ 743011 w 1122135"/>
                <a:gd name="connsiteY5" fmla="*/ 435955 h 1851791"/>
                <a:gd name="connsiteX6" fmla="*/ 1122135 w 1122135"/>
                <a:gd name="connsiteY6" fmla="*/ 0 h 185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2135" h="1851791">
                  <a:moveTo>
                    <a:pt x="79543" y="1791206"/>
                  </a:moveTo>
                  <a:cubicBezTo>
                    <a:pt x="32942" y="1359989"/>
                    <a:pt x="-13658" y="928773"/>
                    <a:pt x="3719" y="758182"/>
                  </a:cubicBezTo>
                  <a:cubicBezTo>
                    <a:pt x="21096" y="587591"/>
                    <a:pt x="40052" y="593910"/>
                    <a:pt x="183803" y="767660"/>
                  </a:cubicBezTo>
                  <a:cubicBezTo>
                    <a:pt x="327554" y="941410"/>
                    <a:pt x="711417" y="1668002"/>
                    <a:pt x="866226" y="1800684"/>
                  </a:cubicBezTo>
                  <a:cubicBezTo>
                    <a:pt x="1021035" y="1933366"/>
                    <a:pt x="1133193" y="1791207"/>
                    <a:pt x="1112657" y="1563752"/>
                  </a:cubicBezTo>
                  <a:cubicBezTo>
                    <a:pt x="1092121" y="1336297"/>
                    <a:pt x="741431" y="696580"/>
                    <a:pt x="743011" y="435955"/>
                  </a:cubicBezTo>
                  <a:cubicBezTo>
                    <a:pt x="744591" y="175330"/>
                    <a:pt x="1122135" y="0"/>
                    <a:pt x="1122135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123747" y="6374259"/>
            <a:ext cx="7498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>
                <a:solidFill>
                  <a:srgbClr val="000000"/>
                </a:solidFill>
                <a:latin typeface="Arial"/>
              </a:rPr>
              <a:t>Issues</a:t>
            </a:r>
            <a:r>
              <a:rPr lang="en-US">
                <a:solidFill>
                  <a:srgbClr val="000000"/>
                </a:solidFill>
                <a:latin typeface="Arial"/>
              </a:rPr>
              <a:t>: Hairpinning, Embedded control plane complexity for scale-out</a:t>
            </a: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33920" y="833304"/>
            <a:ext cx="1772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VNFM</a:t>
            </a:r>
          </a:p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(VNF Manager)</a:t>
            </a:r>
            <a:endParaRPr lang="en-US" sz="120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4917440" y="3197293"/>
            <a:ext cx="2966720" cy="3146732"/>
            <a:chOff x="4917440" y="3197293"/>
            <a:chExt cx="2966720" cy="3146732"/>
          </a:xfrm>
        </p:grpSpPr>
        <p:pic>
          <p:nvPicPr>
            <p:cNvPr id="57" name="Picture 56" descr="rack_42U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8200" y="3858970"/>
              <a:ext cx="1231720" cy="2485055"/>
            </a:xfrm>
            <a:prstGeom prst="rect">
              <a:avLst/>
            </a:prstGeom>
          </p:spPr>
        </p:pic>
        <p:sp>
          <p:nvSpPr>
            <p:cNvPr id="46" name="Rounded Rectangle 45"/>
            <p:cNvSpPr/>
            <p:nvPr/>
          </p:nvSpPr>
          <p:spPr>
            <a:xfrm>
              <a:off x="6349937" y="4490720"/>
              <a:ext cx="471651" cy="22918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6395253" y="4525866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  <a:latin typeface="Arial"/>
                </a:rPr>
                <a:t>DP</a:t>
              </a:r>
              <a:endParaRPr lang="en-US" sz="10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6369422" y="4872309"/>
              <a:ext cx="471651" cy="22918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6414738" y="4907455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  <a:latin typeface="Arial"/>
                </a:rPr>
                <a:t>DP</a:t>
              </a:r>
              <a:endParaRPr lang="en-US" sz="10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6368166" y="5258563"/>
              <a:ext cx="471651" cy="22918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6413482" y="5293709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  <a:latin typeface="Arial"/>
                </a:rPr>
                <a:t>DP</a:t>
              </a:r>
              <a:endParaRPr lang="en-US" sz="10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378334" y="5678797"/>
              <a:ext cx="471651" cy="22918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6423650" y="5713943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  <a:latin typeface="Arial"/>
                </a:rPr>
                <a:t>DP</a:t>
              </a:r>
              <a:endParaRPr lang="en-US" sz="10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6341297" y="4080003"/>
              <a:ext cx="471651" cy="22918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6386613" y="4115149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  <a:latin typeface="Arial"/>
                </a:rPr>
                <a:t>DP</a:t>
              </a:r>
              <a:endParaRPr lang="en-US" sz="10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6330943" y="3197293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rgbClr val="000000"/>
                  </a:solidFill>
                  <a:latin typeface="Arial"/>
                </a:rPr>
                <a:t>CP</a:t>
              </a:r>
              <a:endParaRPr lang="en-US" sz="10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" name="Sun 57"/>
            <p:cNvSpPr/>
            <p:nvPr/>
          </p:nvSpPr>
          <p:spPr>
            <a:xfrm>
              <a:off x="5847989" y="4715418"/>
              <a:ext cx="482954" cy="532811"/>
            </a:xfrm>
            <a:prstGeom prst="su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>
              <a:off x="4917440" y="4165600"/>
              <a:ext cx="2794000" cy="894954"/>
            </a:xfrm>
            <a:custGeom>
              <a:avLst/>
              <a:gdLst>
                <a:gd name="connsiteX0" fmla="*/ 0 w 2794000"/>
                <a:gd name="connsiteY0" fmla="*/ 894080 h 894954"/>
                <a:gd name="connsiteX1" fmla="*/ 762000 w 2794000"/>
                <a:gd name="connsiteY1" fmla="*/ 873760 h 894954"/>
                <a:gd name="connsiteX2" fmla="*/ 1137920 w 2794000"/>
                <a:gd name="connsiteY2" fmla="*/ 751840 h 894954"/>
                <a:gd name="connsiteX3" fmla="*/ 1209040 w 2794000"/>
                <a:gd name="connsiteY3" fmla="*/ 223520 h 894954"/>
                <a:gd name="connsiteX4" fmla="*/ 1788160 w 2794000"/>
                <a:gd name="connsiteY4" fmla="*/ 40640 h 894954"/>
                <a:gd name="connsiteX5" fmla="*/ 2794000 w 2794000"/>
                <a:gd name="connsiteY5" fmla="*/ 0 h 894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4000" h="894954">
                  <a:moveTo>
                    <a:pt x="0" y="894080"/>
                  </a:moveTo>
                  <a:cubicBezTo>
                    <a:pt x="286173" y="895773"/>
                    <a:pt x="572347" y="897467"/>
                    <a:pt x="762000" y="873760"/>
                  </a:cubicBezTo>
                  <a:cubicBezTo>
                    <a:pt x="951653" y="850053"/>
                    <a:pt x="1063413" y="860213"/>
                    <a:pt x="1137920" y="751840"/>
                  </a:cubicBezTo>
                  <a:cubicBezTo>
                    <a:pt x="1212427" y="643467"/>
                    <a:pt x="1100667" y="342053"/>
                    <a:pt x="1209040" y="223520"/>
                  </a:cubicBezTo>
                  <a:cubicBezTo>
                    <a:pt x="1317413" y="104987"/>
                    <a:pt x="1524000" y="77893"/>
                    <a:pt x="1788160" y="40640"/>
                  </a:cubicBezTo>
                  <a:cubicBezTo>
                    <a:pt x="2052320" y="3387"/>
                    <a:pt x="2794000" y="0"/>
                    <a:pt x="2794000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" name="Freeform 59"/>
            <p:cNvSpPr/>
            <p:nvPr/>
          </p:nvSpPr>
          <p:spPr>
            <a:xfrm>
              <a:off x="4927600" y="4947205"/>
              <a:ext cx="2956560" cy="450865"/>
            </a:xfrm>
            <a:custGeom>
              <a:avLst/>
              <a:gdLst>
                <a:gd name="connsiteX0" fmla="*/ 0 w 2956560"/>
                <a:gd name="connsiteY0" fmla="*/ 41355 h 450865"/>
                <a:gd name="connsiteX1" fmla="*/ 731520 w 2956560"/>
                <a:gd name="connsiteY1" fmla="*/ 715 h 450865"/>
                <a:gd name="connsiteX2" fmla="*/ 1270000 w 2956560"/>
                <a:gd name="connsiteY2" fmla="*/ 71835 h 450865"/>
                <a:gd name="connsiteX3" fmla="*/ 1534160 w 2956560"/>
                <a:gd name="connsiteY3" fmla="*/ 417275 h 450865"/>
                <a:gd name="connsiteX4" fmla="*/ 2956560 w 2956560"/>
                <a:gd name="connsiteY4" fmla="*/ 437595 h 45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6560" h="450865">
                  <a:moveTo>
                    <a:pt x="0" y="41355"/>
                  </a:moveTo>
                  <a:cubicBezTo>
                    <a:pt x="259926" y="18495"/>
                    <a:pt x="519853" y="-4365"/>
                    <a:pt x="731520" y="715"/>
                  </a:cubicBezTo>
                  <a:cubicBezTo>
                    <a:pt x="943187" y="5795"/>
                    <a:pt x="1136227" y="2408"/>
                    <a:pt x="1270000" y="71835"/>
                  </a:cubicBezTo>
                  <a:cubicBezTo>
                    <a:pt x="1403773" y="141262"/>
                    <a:pt x="1253067" y="356315"/>
                    <a:pt x="1534160" y="417275"/>
                  </a:cubicBezTo>
                  <a:cubicBezTo>
                    <a:pt x="1815253" y="478235"/>
                    <a:pt x="2956560" y="437595"/>
                    <a:pt x="2956560" y="437595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" name="Freeform 61"/>
            <p:cNvSpPr/>
            <p:nvPr/>
          </p:nvSpPr>
          <p:spPr>
            <a:xfrm>
              <a:off x="4937760" y="5044034"/>
              <a:ext cx="2905760" cy="858926"/>
            </a:xfrm>
            <a:custGeom>
              <a:avLst/>
              <a:gdLst>
                <a:gd name="connsiteX0" fmla="*/ 0 w 2905760"/>
                <a:gd name="connsiteY0" fmla="*/ 86766 h 858926"/>
                <a:gd name="connsiteX1" fmla="*/ 1127760 w 2905760"/>
                <a:gd name="connsiteY1" fmla="*/ 56286 h 858926"/>
                <a:gd name="connsiteX2" fmla="*/ 1422400 w 2905760"/>
                <a:gd name="connsiteY2" fmla="*/ 737006 h 858926"/>
                <a:gd name="connsiteX3" fmla="*/ 1778000 w 2905760"/>
                <a:gd name="connsiteY3" fmla="*/ 808126 h 858926"/>
                <a:gd name="connsiteX4" fmla="*/ 2519680 w 2905760"/>
                <a:gd name="connsiteY4" fmla="*/ 808126 h 858926"/>
                <a:gd name="connsiteX5" fmla="*/ 2905760 w 2905760"/>
                <a:gd name="connsiteY5" fmla="*/ 858926 h 858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5760" h="858926">
                  <a:moveTo>
                    <a:pt x="0" y="86766"/>
                  </a:moveTo>
                  <a:cubicBezTo>
                    <a:pt x="445346" y="17339"/>
                    <a:pt x="890693" y="-52087"/>
                    <a:pt x="1127760" y="56286"/>
                  </a:cubicBezTo>
                  <a:cubicBezTo>
                    <a:pt x="1364827" y="164659"/>
                    <a:pt x="1314027" y="611699"/>
                    <a:pt x="1422400" y="737006"/>
                  </a:cubicBezTo>
                  <a:cubicBezTo>
                    <a:pt x="1530773" y="862313"/>
                    <a:pt x="1595120" y="796273"/>
                    <a:pt x="1778000" y="808126"/>
                  </a:cubicBezTo>
                  <a:cubicBezTo>
                    <a:pt x="1960880" y="819979"/>
                    <a:pt x="2331720" y="799659"/>
                    <a:pt x="2519680" y="808126"/>
                  </a:cubicBezTo>
                  <a:cubicBezTo>
                    <a:pt x="2707640" y="816593"/>
                    <a:pt x="2905760" y="858926"/>
                    <a:pt x="2905760" y="858926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5" name="Straight Connector 64"/>
            <p:cNvCxnSpPr>
              <a:stCxn id="56" idx="2"/>
              <a:endCxn id="54" idx="0"/>
            </p:cNvCxnSpPr>
            <p:nvPr/>
          </p:nvCxnSpPr>
          <p:spPr>
            <a:xfrm>
              <a:off x="6529608" y="3338691"/>
              <a:ext cx="47515" cy="741312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56" idx="2"/>
              <a:endCxn id="47" idx="3"/>
            </p:cNvCxnSpPr>
            <p:nvPr/>
          </p:nvCxnSpPr>
          <p:spPr>
            <a:xfrm>
              <a:off x="6529608" y="3338691"/>
              <a:ext cx="262974" cy="1257874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56" idx="2"/>
              <a:endCxn id="49" idx="1"/>
            </p:cNvCxnSpPr>
            <p:nvPr/>
          </p:nvCxnSpPr>
          <p:spPr>
            <a:xfrm flipH="1">
              <a:off x="6414738" y="3338691"/>
              <a:ext cx="114870" cy="1639463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0741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21" grpId="0"/>
      <p:bldP spid="39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606545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0204" y="-233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CORD System: PNFs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0" y="1009293"/>
            <a:ext cx="9144000" cy="5281515"/>
            <a:chOff x="0" y="1009293"/>
            <a:chExt cx="9144000" cy="5281515"/>
          </a:xfrm>
        </p:grpSpPr>
        <p:pic>
          <p:nvPicPr>
            <p:cNvPr id="45" name="Shape 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Rounded Rectangle 45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Calibri"/>
                </a:rPr>
                <a:t>ONOS Cntroller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Calibri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974553" y="1647547"/>
            <a:ext cx="7052578" cy="540065"/>
          </a:xfrm>
          <a:prstGeom prst="round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rgbClr val="7F7F7F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Calibri"/>
              </a:rPr>
              <a:t>ONOS Controller Cluster</a:t>
            </a:r>
            <a:endParaRPr lang="en-US" sz="20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124923" y="4153840"/>
            <a:ext cx="655838" cy="291497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kern="0">
                <a:solidFill>
                  <a:sysClr val="window" lastClr="FFFFFF"/>
                </a:solidFill>
                <a:latin typeface="Calibri"/>
              </a:rPr>
              <a:t>OLT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24922" y="4493631"/>
            <a:ext cx="655838" cy="291497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kern="0">
                <a:solidFill>
                  <a:sysClr val="window" lastClr="FFFFFF"/>
                </a:solidFill>
                <a:latin typeface="Calibri"/>
              </a:rPr>
              <a:t>OLT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35332" y="4823010"/>
            <a:ext cx="655838" cy="291497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kern="0">
                <a:solidFill>
                  <a:sysClr val="window" lastClr="FFFFFF"/>
                </a:solidFill>
                <a:latin typeface="Calibri"/>
              </a:rPr>
              <a:t>OLT</a:t>
            </a:r>
          </a:p>
        </p:txBody>
      </p:sp>
      <p:sp>
        <p:nvSpPr>
          <p:cNvPr id="52" name="Left Arrow 51"/>
          <p:cNvSpPr/>
          <p:nvPr/>
        </p:nvSpPr>
        <p:spPr>
          <a:xfrm>
            <a:off x="176972" y="5231339"/>
            <a:ext cx="437225" cy="260266"/>
          </a:xfrm>
          <a:prstGeom prst="leftArrow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872" y="5465572"/>
            <a:ext cx="1034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sz="1200" kern="0">
                <a:solidFill>
                  <a:sysClr val="windowText" lastClr="000000"/>
                </a:solidFill>
                <a:latin typeface="Arial"/>
              </a:rPr>
              <a:t>To residential</a:t>
            </a:r>
          </a:p>
          <a:p>
            <a:pPr defTabSz="914400">
              <a:defRPr/>
            </a:pPr>
            <a:r>
              <a:rPr lang="en-US" sz="1200" kern="0">
                <a:solidFill>
                  <a:sysClr val="windowText" lastClr="000000"/>
                </a:solidFill>
                <a:latin typeface="Arial"/>
              </a:rPr>
              <a:t>subscribers</a:t>
            </a:r>
          </a:p>
        </p:txBody>
      </p:sp>
      <p:sp>
        <p:nvSpPr>
          <p:cNvPr id="54" name="Left Arrow 53"/>
          <p:cNvSpPr/>
          <p:nvPr/>
        </p:nvSpPr>
        <p:spPr>
          <a:xfrm rot="10800000">
            <a:off x="7866308" y="5783850"/>
            <a:ext cx="437225" cy="260266"/>
          </a:xfrm>
          <a:prstGeom prst="leftArrow">
            <a:avLst/>
          </a:prstGeom>
          <a:solidFill>
            <a:srgbClr val="8064A2"/>
          </a:solidFill>
          <a:ln w="9525" cap="flat" cmpd="sng" algn="ctr">
            <a:solidFill>
              <a:srgbClr val="8064A2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H="1" flipV="1">
            <a:off x="6641664" y="3878251"/>
            <a:ext cx="1089314" cy="1228739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6" name="Straight Connector 55"/>
          <p:cNvCxnSpPr/>
          <p:nvPr/>
        </p:nvCxnSpPr>
        <p:spPr>
          <a:xfrm flipH="1" flipV="1">
            <a:off x="6597990" y="3897185"/>
            <a:ext cx="1132987" cy="1549596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7" name="Straight Connector 56"/>
          <p:cNvCxnSpPr>
            <a:endCxn id="51" idx="3"/>
          </p:cNvCxnSpPr>
          <p:nvPr/>
        </p:nvCxnSpPr>
        <p:spPr>
          <a:xfrm flipH="1">
            <a:off x="791170" y="3878251"/>
            <a:ext cx="562147" cy="1090508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8" name="Straight Connector 57"/>
          <p:cNvCxnSpPr>
            <a:endCxn id="50" idx="3"/>
          </p:cNvCxnSpPr>
          <p:nvPr/>
        </p:nvCxnSpPr>
        <p:spPr>
          <a:xfrm flipH="1">
            <a:off x="780760" y="3878252"/>
            <a:ext cx="572557" cy="761128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Connector 58"/>
          <p:cNvCxnSpPr>
            <a:endCxn id="49" idx="3"/>
          </p:cNvCxnSpPr>
          <p:nvPr/>
        </p:nvCxnSpPr>
        <p:spPr>
          <a:xfrm flipH="1">
            <a:off x="780761" y="3878252"/>
            <a:ext cx="572556" cy="421337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0" name="Rounded Rectangle 59"/>
          <p:cNvSpPr/>
          <p:nvPr/>
        </p:nvSpPr>
        <p:spPr>
          <a:xfrm>
            <a:off x="2962386" y="5626818"/>
            <a:ext cx="468456" cy="258242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000" kern="0">
                <a:solidFill>
                  <a:sysClr val="window" lastClr="FFFFFF"/>
                </a:solidFill>
                <a:latin typeface="Calibri"/>
              </a:rPr>
              <a:t>VNF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147523" y="5626818"/>
            <a:ext cx="468456" cy="258242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000" kern="0">
                <a:solidFill>
                  <a:sysClr val="window" lastClr="FFFFFF"/>
                </a:solidFill>
                <a:latin typeface="Calibri"/>
              </a:rPr>
              <a:t>vSG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3775799" y="1221171"/>
            <a:ext cx="1887131" cy="372828"/>
          </a:xfrm>
          <a:prstGeom prst="round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rgbClr val="8064A2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b="1" kern="0">
                <a:solidFill>
                  <a:sysClr val="windowText" lastClr="000000"/>
                </a:solidFill>
                <a:latin typeface="Calibri"/>
              </a:rPr>
              <a:t>Underlay Control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1493864" y="1224597"/>
            <a:ext cx="2203377" cy="3728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rgbClr val="85B4D9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b="1" kern="0">
                <a:solidFill>
                  <a:sysClr val="windowText" lastClr="000000"/>
                </a:solidFill>
                <a:latin typeface="Calibri"/>
              </a:rPr>
              <a:t>Overlay Control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7730977" y="4949853"/>
            <a:ext cx="811525" cy="291497"/>
          </a:xfrm>
          <a:prstGeom prst="roundRect">
            <a:avLst/>
          </a:prstGeom>
          <a:solidFill>
            <a:srgbClr val="8064A2"/>
          </a:solidFill>
          <a:ln w="9525" cap="flat" cmpd="sng" algn="ctr">
            <a:solidFill>
              <a:srgbClr val="8064A2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kern="0">
                <a:solidFill>
                  <a:sysClr val="window" lastClr="FFFFFF"/>
                </a:solidFill>
                <a:latin typeface="Calibri"/>
              </a:rPr>
              <a:t>Router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7730976" y="5289644"/>
            <a:ext cx="811525" cy="291497"/>
          </a:xfrm>
          <a:prstGeom prst="roundRect">
            <a:avLst/>
          </a:prstGeom>
          <a:solidFill>
            <a:srgbClr val="8064A2"/>
          </a:solidFill>
          <a:ln w="9525" cap="flat" cmpd="sng" algn="ctr">
            <a:solidFill>
              <a:srgbClr val="8064A2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kern="0">
                <a:solidFill>
                  <a:sysClr val="window" lastClr="FFFFFF"/>
                </a:solidFill>
                <a:latin typeface="Calibri"/>
              </a:rPr>
              <a:t>Router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626878" y="6006695"/>
            <a:ext cx="113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sz="1200" kern="0">
                <a:solidFill>
                  <a:sysClr val="windowText" lastClr="000000"/>
                </a:solidFill>
                <a:latin typeface="Arial"/>
              </a:rPr>
              <a:t>Upstream</a:t>
            </a:r>
          </a:p>
          <a:p>
            <a:pPr defTabSz="914400">
              <a:defRPr/>
            </a:pPr>
            <a:r>
              <a:rPr lang="en-US" sz="1200" kern="0">
                <a:solidFill>
                  <a:sysClr val="windowText" lastClr="000000"/>
                </a:solidFill>
                <a:latin typeface="Arial"/>
              </a:rPr>
              <a:t>Metro network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974553" y="675340"/>
            <a:ext cx="7052578" cy="491586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7F7F7F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Calibri"/>
              </a:rPr>
              <a:t>XOS</a:t>
            </a:r>
            <a:endParaRPr lang="en-US" sz="20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13841" y="6415549"/>
            <a:ext cx="7792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kern="0">
                <a:solidFill>
                  <a:srgbClr val="9BBB59">
                    <a:lumMod val="75000"/>
                  </a:srgbClr>
                </a:solidFill>
                <a:latin typeface="Arial"/>
              </a:rPr>
              <a:t>CORD Service graphs are implemented by </a:t>
            </a:r>
            <a:r>
              <a:rPr lang="en-US" u="sng" kern="0">
                <a:solidFill>
                  <a:srgbClr val="9BBB59">
                    <a:lumMod val="75000"/>
                  </a:srgbClr>
                </a:solidFill>
                <a:latin typeface="Arial"/>
              </a:rPr>
              <a:t>both</a:t>
            </a:r>
            <a:r>
              <a:rPr lang="en-US" kern="0">
                <a:solidFill>
                  <a:srgbClr val="9BBB59">
                    <a:lumMod val="75000"/>
                  </a:srgbClr>
                </a:solidFill>
                <a:latin typeface="Arial"/>
              </a:rPr>
              <a:t> overlay &amp; underlay fabrics</a:t>
            </a:r>
            <a:endParaRPr lang="en-US" kern="0">
              <a:solidFill>
                <a:sysClr val="windowText" lastClr="000000"/>
              </a:solidFill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1652" y="4968759"/>
            <a:ext cx="1260588" cy="6787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70366" y="491822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Arial"/>
              </a:rPr>
              <a:t>PNF</a:t>
            </a:r>
          </a:p>
        </p:txBody>
      </p:sp>
      <p:sp>
        <p:nvSpPr>
          <p:cNvPr id="81" name="Oval 80"/>
          <p:cNvSpPr/>
          <p:nvPr/>
        </p:nvSpPr>
        <p:spPr>
          <a:xfrm>
            <a:off x="1107230" y="5317660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82" name="Oval 81"/>
          <p:cNvSpPr/>
          <p:nvPr/>
        </p:nvSpPr>
        <p:spPr>
          <a:xfrm>
            <a:off x="2872082" y="5351739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84" name="Oval 83"/>
          <p:cNvSpPr/>
          <p:nvPr/>
        </p:nvSpPr>
        <p:spPr>
          <a:xfrm>
            <a:off x="6371338" y="5377772"/>
            <a:ext cx="559795" cy="227665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4" name="Freeform 3"/>
          <p:cNvSpPr/>
          <p:nvPr/>
        </p:nvSpPr>
        <p:spPr>
          <a:xfrm>
            <a:off x="653989" y="3766694"/>
            <a:ext cx="672945" cy="1900722"/>
          </a:xfrm>
          <a:custGeom>
            <a:avLst/>
            <a:gdLst>
              <a:gd name="connsiteX0" fmla="*/ 0 w 672945"/>
              <a:gd name="connsiteY0" fmla="*/ 649721 h 1900722"/>
              <a:gd name="connsiteX1" fmla="*/ 388602 w 672945"/>
              <a:gd name="connsiteY1" fmla="*/ 194811 h 1900722"/>
              <a:gd name="connsiteX2" fmla="*/ 530774 w 672945"/>
              <a:gd name="connsiteY2" fmla="*/ 128470 h 1900722"/>
              <a:gd name="connsiteX3" fmla="*/ 672945 w 672945"/>
              <a:gd name="connsiteY3" fmla="*/ 1900722 h 190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945" h="1900722">
                <a:moveTo>
                  <a:pt x="0" y="649721"/>
                </a:moveTo>
                <a:cubicBezTo>
                  <a:pt x="150070" y="465703"/>
                  <a:pt x="300140" y="281686"/>
                  <a:pt x="388602" y="194811"/>
                </a:cubicBezTo>
                <a:cubicBezTo>
                  <a:pt x="477064" y="107936"/>
                  <a:pt x="483384" y="-155848"/>
                  <a:pt x="530774" y="128470"/>
                </a:cubicBezTo>
                <a:cubicBezTo>
                  <a:pt x="578164" y="412788"/>
                  <a:pt x="636612" y="1595869"/>
                  <a:pt x="672945" y="1900722"/>
                </a:cubicBezTo>
              </a:path>
            </a:pathLst>
          </a:custGeom>
          <a:ln w="28575" cmpd="sng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Freeform 84"/>
          <p:cNvSpPr/>
          <p:nvPr/>
        </p:nvSpPr>
        <p:spPr>
          <a:xfrm>
            <a:off x="1308012" y="3234611"/>
            <a:ext cx="1734459" cy="2148487"/>
          </a:xfrm>
          <a:custGeom>
            <a:avLst/>
            <a:gdLst>
              <a:gd name="connsiteX0" fmla="*/ 123182 w 1734459"/>
              <a:gd name="connsiteY0" fmla="*/ 2072668 h 2148487"/>
              <a:gd name="connsiteX1" fmla="*/ 9444 w 1734459"/>
              <a:gd name="connsiteY1" fmla="*/ 707939 h 2148487"/>
              <a:gd name="connsiteX2" fmla="*/ 341178 w 1734459"/>
              <a:gd name="connsiteY2" fmla="*/ 186689 h 2148487"/>
              <a:gd name="connsiteX3" fmla="*/ 1080470 w 1734459"/>
              <a:gd name="connsiteY3" fmla="*/ 6620 h 2148487"/>
              <a:gd name="connsiteX4" fmla="*/ 1563853 w 1734459"/>
              <a:gd name="connsiteY4" fmla="*/ 385712 h 2148487"/>
              <a:gd name="connsiteX5" fmla="*/ 1734459 w 1734459"/>
              <a:gd name="connsiteY5" fmla="*/ 2148487 h 214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459" h="2148487">
                <a:moveTo>
                  <a:pt x="123182" y="2072668"/>
                </a:moveTo>
                <a:cubicBezTo>
                  <a:pt x="48146" y="1547468"/>
                  <a:pt x="-26889" y="1022269"/>
                  <a:pt x="9444" y="707939"/>
                </a:cubicBezTo>
                <a:cubicBezTo>
                  <a:pt x="45777" y="393609"/>
                  <a:pt x="162674" y="303575"/>
                  <a:pt x="341178" y="186689"/>
                </a:cubicBezTo>
                <a:cubicBezTo>
                  <a:pt x="519682" y="69803"/>
                  <a:pt x="876691" y="-26551"/>
                  <a:pt x="1080470" y="6620"/>
                </a:cubicBezTo>
                <a:cubicBezTo>
                  <a:pt x="1284249" y="39790"/>
                  <a:pt x="1454855" y="28734"/>
                  <a:pt x="1563853" y="385712"/>
                </a:cubicBezTo>
                <a:cubicBezTo>
                  <a:pt x="1672851" y="742690"/>
                  <a:pt x="1734459" y="2148487"/>
                  <a:pt x="1734459" y="2148487"/>
                </a:cubicBezTo>
              </a:path>
            </a:pathLst>
          </a:custGeom>
          <a:ln w="57150" cmpd="sng">
            <a:solidFill>
              <a:srgbClr val="C05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Freeform 85"/>
          <p:cNvSpPr/>
          <p:nvPr/>
        </p:nvSpPr>
        <p:spPr>
          <a:xfrm>
            <a:off x="3010913" y="3124902"/>
            <a:ext cx="1576489" cy="2239241"/>
          </a:xfrm>
          <a:custGeom>
            <a:avLst/>
            <a:gdLst>
              <a:gd name="connsiteX0" fmla="*/ 277989 w 1576489"/>
              <a:gd name="connsiteY0" fmla="*/ 2239241 h 2239241"/>
              <a:gd name="connsiteX1" fmla="*/ 3124 w 1576489"/>
              <a:gd name="connsiteY1" fmla="*/ 609148 h 2239241"/>
              <a:gd name="connsiteX2" fmla="*/ 439117 w 1576489"/>
              <a:gd name="connsiteY2" fmla="*/ 87897 h 2239241"/>
              <a:gd name="connsiteX3" fmla="*/ 1244755 w 1576489"/>
              <a:gd name="connsiteY3" fmla="*/ 59466 h 2239241"/>
              <a:gd name="connsiteX4" fmla="*/ 1576489 w 1576489"/>
              <a:gd name="connsiteY4" fmla="*/ 684966 h 223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6489" h="2239241">
                <a:moveTo>
                  <a:pt x="277989" y="2239241"/>
                </a:moveTo>
                <a:cubicBezTo>
                  <a:pt x="127129" y="1603473"/>
                  <a:pt x="-23731" y="967705"/>
                  <a:pt x="3124" y="609148"/>
                </a:cubicBezTo>
                <a:cubicBezTo>
                  <a:pt x="29979" y="250591"/>
                  <a:pt x="232179" y="179511"/>
                  <a:pt x="439117" y="87897"/>
                </a:cubicBezTo>
                <a:cubicBezTo>
                  <a:pt x="646055" y="-3717"/>
                  <a:pt x="1055193" y="-40045"/>
                  <a:pt x="1244755" y="59466"/>
                </a:cubicBezTo>
                <a:cubicBezTo>
                  <a:pt x="1434317" y="158977"/>
                  <a:pt x="1505403" y="421971"/>
                  <a:pt x="1576489" y="684966"/>
                </a:cubicBezTo>
              </a:path>
            </a:pathLst>
          </a:custGeom>
          <a:ln w="57150" cmpd="sng">
            <a:solidFill>
              <a:srgbClr val="C05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Freeform 86"/>
          <p:cNvSpPr/>
          <p:nvPr/>
        </p:nvSpPr>
        <p:spPr>
          <a:xfrm>
            <a:off x="4625314" y="3353941"/>
            <a:ext cx="3014037" cy="2163923"/>
          </a:xfrm>
          <a:custGeom>
            <a:avLst/>
            <a:gdLst>
              <a:gd name="connsiteX0" fmla="*/ 0 w 3014037"/>
              <a:gd name="connsiteY0" fmla="*/ 664428 h 2163923"/>
              <a:gd name="connsiteX1" fmla="*/ 85303 w 3014037"/>
              <a:gd name="connsiteY1" fmla="*/ 1479474 h 2163923"/>
              <a:gd name="connsiteX2" fmla="*/ 170606 w 3014037"/>
              <a:gd name="connsiteY2" fmla="*/ 2000725 h 2163923"/>
              <a:gd name="connsiteX3" fmla="*/ 435993 w 3014037"/>
              <a:gd name="connsiteY3" fmla="*/ 2048111 h 2163923"/>
              <a:gd name="connsiteX4" fmla="*/ 180084 w 3014037"/>
              <a:gd name="connsiteY4" fmla="*/ 560178 h 2163923"/>
              <a:gd name="connsiteX5" fmla="*/ 464427 w 3014037"/>
              <a:gd name="connsiteY5" fmla="*/ 38927 h 2163923"/>
              <a:gd name="connsiteX6" fmla="*/ 1402760 w 3014037"/>
              <a:gd name="connsiteY6" fmla="*/ 237950 h 2163923"/>
              <a:gd name="connsiteX7" fmla="*/ 3014037 w 3014037"/>
              <a:gd name="connsiteY7" fmla="*/ 1820656 h 2163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4037" h="2163923">
                <a:moveTo>
                  <a:pt x="0" y="664428"/>
                </a:moveTo>
                <a:cubicBezTo>
                  <a:pt x="28434" y="960593"/>
                  <a:pt x="56869" y="1256758"/>
                  <a:pt x="85303" y="1479474"/>
                </a:cubicBezTo>
                <a:cubicBezTo>
                  <a:pt x="113737" y="1702190"/>
                  <a:pt x="112158" y="1905952"/>
                  <a:pt x="170606" y="2000725"/>
                </a:cubicBezTo>
                <a:cubicBezTo>
                  <a:pt x="229054" y="2095498"/>
                  <a:pt x="434413" y="2288202"/>
                  <a:pt x="435993" y="2048111"/>
                </a:cubicBezTo>
                <a:cubicBezTo>
                  <a:pt x="437573" y="1808020"/>
                  <a:pt x="175345" y="895042"/>
                  <a:pt x="180084" y="560178"/>
                </a:cubicBezTo>
                <a:cubicBezTo>
                  <a:pt x="184823" y="225314"/>
                  <a:pt x="260648" y="92632"/>
                  <a:pt x="464427" y="38927"/>
                </a:cubicBezTo>
                <a:cubicBezTo>
                  <a:pt x="668206" y="-14778"/>
                  <a:pt x="977825" y="-59005"/>
                  <a:pt x="1402760" y="237950"/>
                </a:cubicBezTo>
                <a:cubicBezTo>
                  <a:pt x="1827695" y="534905"/>
                  <a:pt x="3014037" y="1820656"/>
                  <a:pt x="3014037" y="1820656"/>
                </a:cubicBez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1311499" y="5307279"/>
            <a:ext cx="223989" cy="532637"/>
          </a:xfrm>
          <a:custGeom>
            <a:avLst/>
            <a:gdLst>
              <a:gd name="connsiteX0" fmla="*/ 5957 w 223989"/>
              <a:gd name="connsiteY0" fmla="*/ 360137 h 532637"/>
              <a:gd name="connsiteX1" fmla="*/ 15435 w 223989"/>
              <a:gd name="connsiteY1" fmla="*/ 492819 h 532637"/>
              <a:gd name="connsiteX2" fmla="*/ 138651 w 223989"/>
              <a:gd name="connsiteY2" fmla="*/ 530728 h 532637"/>
              <a:gd name="connsiteX3" fmla="*/ 223954 w 223989"/>
              <a:gd name="connsiteY3" fmla="*/ 445433 h 532637"/>
              <a:gd name="connsiteX4" fmla="*/ 129173 w 223989"/>
              <a:gd name="connsiteY4" fmla="*/ 0 h 532637"/>
              <a:gd name="connsiteX5" fmla="*/ 129173 w 223989"/>
              <a:gd name="connsiteY5" fmla="*/ 0 h 532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3989" h="532637">
                <a:moveTo>
                  <a:pt x="5957" y="360137"/>
                </a:moveTo>
                <a:cubicBezTo>
                  <a:pt x="-362" y="412262"/>
                  <a:pt x="-6681" y="464387"/>
                  <a:pt x="15435" y="492819"/>
                </a:cubicBezTo>
                <a:cubicBezTo>
                  <a:pt x="37551" y="521251"/>
                  <a:pt x="103898" y="538626"/>
                  <a:pt x="138651" y="530728"/>
                </a:cubicBezTo>
                <a:cubicBezTo>
                  <a:pt x="173404" y="522830"/>
                  <a:pt x="225534" y="533888"/>
                  <a:pt x="223954" y="445433"/>
                </a:cubicBezTo>
                <a:cubicBezTo>
                  <a:pt x="222374" y="356978"/>
                  <a:pt x="129173" y="0"/>
                  <a:pt x="129173" y="0"/>
                </a:cubicBezTo>
                <a:lnTo>
                  <a:pt x="129173" y="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Freeform 89"/>
          <p:cNvSpPr/>
          <p:nvPr/>
        </p:nvSpPr>
        <p:spPr>
          <a:xfrm>
            <a:off x="3017543" y="5392575"/>
            <a:ext cx="339835" cy="475457"/>
          </a:xfrm>
          <a:custGeom>
            <a:avLst/>
            <a:gdLst>
              <a:gd name="connsiteX0" fmla="*/ 5972 w 339835"/>
              <a:gd name="connsiteY0" fmla="*/ 9477 h 475457"/>
              <a:gd name="connsiteX1" fmla="*/ 24928 w 339835"/>
              <a:gd name="connsiteY1" fmla="*/ 360137 h 475457"/>
              <a:gd name="connsiteX2" fmla="*/ 205012 w 339835"/>
              <a:gd name="connsiteY2" fmla="*/ 473864 h 475457"/>
              <a:gd name="connsiteX3" fmla="*/ 337706 w 339835"/>
              <a:gd name="connsiteY3" fmla="*/ 293796 h 475457"/>
              <a:gd name="connsiteX4" fmla="*/ 290315 w 339835"/>
              <a:gd name="connsiteY4" fmla="*/ 0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835" h="475457">
                <a:moveTo>
                  <a:pt x="5972" y="9477"/>
                </a:moveTo>
                <a:cubicBezTo>
                  <a:pt x="-1137" y="146108"/>
                  <a:pt x="-8245" y="282739"/>
                  <a:pt x="24928" y="360137"/>
                </a:cubicBezTo>
                <a:cubicBezTo>
                  <a:pt x="58101" y="437535"/>
                  <a:pt x="152882" y="484921"/>
                  <a:pt x="205012" y="473864"/>
                </a:cubicBezTo>
                <a:cubicBezTo>
                  <a:pt x="257142" y="462807"/>
                  <a:pt x="323489" y="372773"/>
                  <a:pt x="337706" y="293796"/>
                </a:cubicBezTo>
                <a:cubicBezTo>
                  <a:pt x="351923" y="214819"/>
                  <a:pt x="290315" y="0"/>
                  <a:pt x="290315" y="0"/>
                </a:cubicBez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91" name="Straight Arrow Connector 90"/>
          <p:cNvCxnSpPr>
            <a:endCxn id="67" idx="2"/>
          </p:cNvCxnSpPr>
          <p:nvPr/>
        </p:nvCxnSpPr>
        <p:spPr>
          <a:xfrm flipV="1">
            <a:off x="1493864" y="1597425"/>
            <a:ext cx="1101689" cy="369222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82" idx="0"/>
          </p:cNvCxnSpPr>
          <p:nvPr/>
        </p:nvCxnSpPr>
        <p:spPr>
          <a:xfrm flipH="1" flipV="1">
            <a:off x="2595553" y="1647547"/>
            <a:ext cx="556427" cy="3704192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 flipV="1">
            <a:off x="4587402" y="1549130"/>
            <a:ext cx="126703" cy="2137534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flipV="1">
            <a:off x="3151980" y="1009294"/>
            <a:ext cx="1129672" cy="236457"/>
          </a:xfrm>
          <a:prstGeom prst="straightConnector1">
            <a:avLst/>
          </a:prstGeom>
          <a:noFill/>
          <a:ln w="25400" cap="flat" cmpd="sng" algn="ctr">
            <a:solidFill>
              <a:srgbClr val="C0504D"/>
            </a:solidFill>
            <a:prstDash val="dot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2" name="Straight Arrow Connector 101"/>
          <p:cNvCxnSpPr/>
          <p:nvPr/>
        </p:nvCxnSpPr>
        <p:spPr>
          <a:xfrm flipV="1">
            <a:off x="4001572" y="1039774"/>
            <a:ext cx="338635" cy="258124"/>
          </a:xfrm>
          <a:prstGeom prst="straightConnector1">
            <a:avLst/>
          </a:prstGeom>
          <a:noFill/>
          <a:ln w="25400" cap="flat" cmpd="sng" algn="ctr">
            <a:solidFill>
              <a:srgbClr val="C0504D"/>
            </a:solidFill>
            <a:prstDash val="dot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3" name="Slide Number Placeholder 10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8377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4" grpId="0" animBg="1"/>
      <p:bldP spid="85" grpId="0" animBg="1"/>
      <p:bldP spid="86" grpId="0" animBg="1"/>
      <p:bldP spid="87" grpId="0" animBg="1"/>
      <p:bldP spid="88" grpId="0" animBg="1"/>
      <p:bldP spid="9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398080" y="3"/>
            <a:ext cx="8426034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CORD Infrastructure Choices: Underlay Fabric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4484988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077297" y="749542"/>
            <a:ext cx="7888" cy="512154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3942897" y="749542"/>
            <a:ext cx="10228" cy="512154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1356" y="749542"/>
            <a:ext cx="0" cy="512154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537435" y="749542"/>
            <a:ext cx="7888" cy="512154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9209" y="5871082"/>
            <a:ext cx="9076903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9209" y="4590885"/>
            <a:ext cx="1932783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White Box SDN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63351" y="4587050"/>
            <a:ext cx="1695828" cy="36933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Grey Box SDN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12331" y="4578054"/>
            <a:ext cx="1714036" cy="369332"/>
          </a:xfrm>
          <a:prstGeom prst="rect">
            <a:avLst/>
          </a:prstGeom>
          <a:solidFill>
            <a:srgbClr val="E8832B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White Box Td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80267" y="4565704"/>
            <a:ext cx="1609026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Grey Box Td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94303" y="4559959"/>
            <a:ext cx="1541809" cy="36933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Black Box Td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208" y="5121613"/>
            <a:ext cx="2018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Open Source SDN Software on Bare-Metal Hardware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77299" y="5132418"/>
            <a:ext cx="1867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Proprietary SDN Software on Bare-Metal Hardware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6505" y="5136385"/>
            <a:ext cx="1867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Open Source Traditional n/w Software on Bare-Metal Hardware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04443" y="5136385"/>
            <a:ext cx="1732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ProprietaryTraditional n/w Software on Bare-Metal Hardware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37435" y="5136385"/>
            <a:ext cx="1686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ProprietaryTraditional n/w Software on Proprietary Hardware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" y="765195"/>
            <a:ext cx="20851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Open Source SDN Software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OF-DPA API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ONL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Indigo</a:t>
            </a:r>
          </a:p>
          <a:p>
            <a:endParaRPr lang="en-US" sz="1400">
              <a:solidFill>
                <a:srgbClr val="000000"/>
              </a:solidFill>
              <a:latin typeface="Arial"/>
            </a:endParaRPr>
          </a:p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Bare Metal Hardware  Choices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Accton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Delta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Dell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Wedge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Quanta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Interface Masters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Celestica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53635" y="767715"/>
            <a:ext cx="19350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Dell 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Dell/DNI hardware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OF-DPA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FTOS / OS10</a:t>
            </a:r>
          </a:p>
          <a:p>
            <a:endParaRPr lang="en-US" sz="1400" u="sng">
              <a:solidFill>
                <a:srgbClr val="000000"/>
              </a:solidFill>
              <a:latin typeface="Arial"/>
            </a:endParaRPr>
          </a:p>
          <a:p>
            <a:endParaRPr lang="en-US" sz="1400" u="sng">
              <a:solidFill>
                <a:srgbClr val="000000"/>
              </a:solidFill>
              <a:latin typeface="Arial"/>
            </a:endParaRPr>
          </a:p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BigSwitch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Switch Light OS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Most bare-metal hw</a:t>
            </a:r>
          </a:p>
          <a:p>
            <a:endParaRPr lang="en-US" sz="1400">
              <a:solidFill>
                <a:srgbClr val="000000"/>
              </a:solidFill>
              <a:latin typeface="Arial"/>
            </a:endParaRPr>
          </a:p>
          <a:p>
            <a:endParaRPr lang="en-US" sz="1400">
              <a:solidFill>
                <a:srgbClr val="000000"/>
              </a:solidFill>
              <a:latin typeface="Arial"/>
            </a:endParaRPr>
          </a:p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Pica8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PicOS 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Most bare-metal hw</a:t>
            </a:r>
          </a:p>
          <a:p>
            <a:endParaRPr lang="en-US" sz="1400">
              <a:solidFill>
                <a:srgbClr val="000000"/>
              </a:solidFill>
              <a:latin typeface="Arial"/>
            </a:endParaRPr>
          </a:p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Google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Jupiter fabric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23071" y="749542"/>
            <a:ext cx="19335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OpenSwitch 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HP initiative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Most bare-metal hw</a:t>
            </a:r>
            <a:endParaRPr lang="en-US" sz="1400" u="sng">
              <a:solidFill>
                <a:srgbClr val="000000"/>
              </a:solidFill>
              <a:latin typeface="Arial"/>
            </a:endParaRPr>
          </a:p>
          <a:p>
            <a:endParaRPr lang="en-US" sz="1400" u="sng">
              <a:solidFill>
                <a:srgbClr val="000000"/>
              </a:solidFill>
              <a:latin typeface="Arial"/>
            </a:endParaRPr>
          </a:p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SONIC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Microsoft initiative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Most bare-metal hw</a:t>
            </a:r>
          </a:p>
          <a:p>
            <a:endParaRPr lang="en-US" sz="1400">
              <a:solidFill>
                <a:srgbClr val="000000"/>
              </a:solidFill>
              <a:latin typeface="Arial"/>
            </a:endParaRPr>
          </a:p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FBOSS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Facebook initiative 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Wedge hw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5003" y="755607"/>
            <a:ext cx="1933532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Cumulus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* Cumulus Linux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* Most bare-metal hw</a:t>
            </a:r>
            <a:endParaRPr lang="en-US" sz="1400" u="sng">
              <a:solidFill>
                <a:srgbClr val="000000"/>
              </a:solidFill>
              <a:latin typeface="Arial"/>
            </a:endParaRPr>
          </a:p>
          <a:p>
            <a:endParaRPr lang="en-US" sz="1400" u="sng">
              <a:solidFill>
                <a:srgbClr val="000000"/>
              </a:solidFill>
              <a:latin typeface="Arial"/>
            </a:endParaRPr>
          </a:p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Pluribus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* Netvisor software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* Freedom bare-metal hw</a:t>
            </a:r>
          </a:p>
          <a:p>
            <a:endParaRPr lang="en-US" sz="1400">
              <a:solidFill>
                <a:srgbClr val="000000"/>
              </a:solidFill>
              <a:latin typeface="Arial"/>
            </a:endParaRPr>
          </a:p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LinkedIn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Pigeon switch 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Bare metal hw</a:t>
            </a:r>
          </a:p>
          <a:p>
            <a:endParaRPr lang="en-US" sz="1400">
              <a:solidFill>
                <a:srgbClr val="000000"/>
              </a:solidFill>
              <a:latin typeface="Arial"/>
            </a:endParaRPr>
          </a:p>
          <a:p>
            <a:r>
              <a:rPr lang="en-US" sz="1400" u="sng">
                <a:solidFill>
                  <a:srgbClr val="000000"/>
                </a:solidFill>
                <a:latin typeface="Arial"/>
              </a:rPr>
              <a:t>Broadcom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FastPath software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 * Bare metal hw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51208" y="2152476"/>
            <a:ext cx="1322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Arial"/>
              </a:rPr>
              <a:t>Cisco 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&amp; others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66281" y="5982470"/>
            <a:ext cx="8070220" cy="688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sz="1500" kern="0">
                <a:solidFill>
                  <a:srgbClr val="9BBB59">
                    <a:lumMod val="75000"/>
                  </a:srgbClr>
                </a:solidFill>
                <a:latin typeface="Arial"/>
              </a:rPr>
              <a:t>CORD uses White Box SDN </a:t>
            </a:r>
            <a:r>
              <a:rPr lang="en-US" sz="1500" kern="0">
                <a:solidFill>
                  <a:srgbClr val="9BBB59">
                    <a:lumMod val="75000"/>
                  </a:srgbClr>
                </a:solidFill>
                <a:latin typeface="Arial"/>
                <a:sym typeface="Wingdings"/>
              </a:rPr>
              <a:t> 1) Simpler 2) Easier to introduce new features 3) Lower TCO</a:t>
            </a:r>
          </a:p>
          <a:p>
            <a:pPr defTabSz="914400">
              <a:defRPr/>
            </a:pPr>
            <a:r>
              <a:rPr lang="en-US" sz="1500" kern="0">
                <a:solidFill>
                  <a:srgbClr val="9BBB59">
                    <a:lumMod val="75000"/>
                  </a:srgbClr>
                </a:solidFill>
                <a:latin typeface="Arial"/>
                <a:sym typeface="Wingdings"/>
              </a:rPr>
              <a:t>	    +  Significant advantages of common SDN control over underlay and overlay.</a:t>
            </a:r>
          </a:p>
          <a:p>
            <a:pPr defTabSz="914400">
              <a:lnSpc>
                <a:spcPct val="50000"/>
              </a:lnSpc>
              <a:defRPr/>
            </a:pPr>
            <a:endParaRPr lang="en-US" sz="1500" kern="0">
              <a:solidFill>
                <a:srgbClr val="9BBB59">
                  <a:lumMod val="75000"/>
                </a:srgbClr>
              </a:solidFill>
              <a:latin typeface="Arial"/>
              <a:sym typeface="Wingdings"/>
            </a:endParaRPr>
          </a:p>
        </p:txBody>
      </p:sp>
      <p:sp>
        <p:nvSpPr>
          <p:cNvPr id="70" name="Slide Number Placeholder 6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53849" y="6550243"/>
            <a:ext cx="81907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600" kern="0">
                <a:solidFill>
                  <a:srgbClr val="9BBB59">
                    <a:lumMod val="75000"/>
                  </a:srgbClr>
                </a:solidFill>
                <a:latin typeface="Arial"/>
                <a:sym typeface="Wingdings"/>
              </a:rPr>
              <a:t>Progressively less agile, slower innovation, more complex as we move from Left </a:t>
            </a:r>
            <a:r>
              <a:rPr lang="en-US" sz="1600" kern="0">
                <a:solidFill>
                  <a:srgbClr val="D89F39"/>
                </a:solidFill>
                <a:latin typeface="Arial"/>
                <a:sym typeface="Wingdings"/>
              </a:rPr>
              <a:t></a:t>
            </a:r>
            <a:r>
              <a:rPr lang="en-US" sz="1600" kern="0">
                <a:solidFill>
                  <a:srgbClr val="9BBB59">
                    <a:lumMod val="75000"/>
                  </a:srgbClr>
                </a:solidFill>
                <a:latin typeface="Arial"/>
                <a:sym typeface="Wingdings"/>
              </a:rPr>
              <a:t> </a:t>
            </a:r>
            <a:r>
              <a:rPr lang="en-US" sz="1600" kern="0">
                <a:solidFill>
                  <a:srgbClr val="963334"/>
                </a:solidFill>
                <a:latin typeface="Arial"/>
                <a:sym typeface="Wingdings"/>
              </a:rPr>
              <a:t>Right</a:t>
            </a:r>
            <a:endParaRPr lang="en-US" sz="1600" u="sng" kern="0">
              <a:solidFill>
                <a:srgbClr val="9633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207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53" grpId="0"/>
      <p:bldP spid="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CORD Infrastructure Roadmap</a:t>
            </a:r>
          </a:p>
        </p:txBody>
      </p:sp>
      <p:sp>
        <p:nvSpPr>
          <p:cNvPr id="2" name="Right Arrow 1"/>
          <p:cNvSpPr/>
          <p:nvPr/>
        </p:nvSpPr>
        <p:spPr>
          <a:xfrm>
            <a:off x="317486" y="5715169"/>
            <a:ext cx="8154957" cy="162826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84357" y="903681"/>
            <a:ext cx="0" cy="4811488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9596" y="6000114"/>
            <a:ext cx="757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Arial"/>
              </a:rPr>
              <a:t>Q2’16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87845" y="6000114"/>
            <a:ext cx="757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Arial"/>
              </a:rPr>
              <a:t>Q3’16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28134" y="5992611"/>
            <a:ext cx="757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Arial"/>
              </a:rPr>
              <a:t>Q4’16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12810" y="5992611"/>
            <a:ext cx="757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Arial"/>
              </a:rPr>
              <a:t>2017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281741" y="903681"/>
            <a:ext cx="14009" cy="4811488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154321" y="870733"/>
            <a:ext cx="0" cy="4811488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Hexagon 13"/>
          <p:cNvSpPr/>
          <p:nvPr/>
        </p:nvSpPr>
        <p:spPr>
          <a:xfrm>
            <a:off x="65128" y="5149461"/>
            <a:ext cx="1540152" cy="486874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latin typeface="Arial"/>
              </a:rPr>
              <a:t>CORD 1</a:t>
            </a:r>
            <a:r>
              <a:rPr lang="en-US" sz="1400" baseline="30000">
                <a:solidFill>
                  <a:srgbClr val="FFFFFF"/>
                </a:solidFill>
                <a:latin typeface="Arial"/>
              </a:rPr>
              <a:t>st</a:t>
            </a:r>
            <a:r>
              <a:rPr lang="en-US" sz="1400">
                <a:solidFill>
                  <a:srgbClr val="FFFFFF"/>
                </a:solidFill>
                <a:latin typeface="Arial"/>
              </a:rPr>
              <a:t> Release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596" y="881208"/>
            <a:ext cx="1165684" cy="4562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XOS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ONOS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Underlay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Overlay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Multicast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vOLT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vRouter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vSG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Accton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Celestica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OF-DPA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ONL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Indigo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Quagga</a:t>
            </a:r>
          </a:p>
          <a:p>
            <a:pPr algn="r">
              <a:lnSpc>
                <a:spcPct val="130000"/>
              </a:lnSpc>
            </a:pPr>
            <a:r>
              <a:rPr lang="en-US" sz="1400">
                <a:solidFill>
                  <a:srgbClr val="000000"/>
                </a:solidFill>
                <a:latin typeface="Arial"/>
              </a:rPr>
              <a:t>OVS</a:t>
            </a:r>
          </a:p>
          <a:p>
            <a:pPr algn="r">
              <a:lnSpc>
                <a:spcPct val="130000"/>
              </a:lnSpc>
            </a:pPr>
            <a:endParaRPr lang="en-US" sz="14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786147" y="1172343"/>
            <a:ext cx="2352651" cy="9362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Dual Homing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Servers to 2 ToRs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OLTs to 2 TorRs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ToRs to 2 Upstream routers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6147" y="2260988"/>
            <a:ext cx="2352651" cy="9362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DPDK + OVS/BESS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with VxLAN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and VTN pipeline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786147" y="3361346"/>
            <a:ext cx="2352651" cy="9362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More VNFs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Closed &amp; Open source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Different service chains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419562" y="4066210"/>
            <a:ext cx="2289799" cy="42991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ISSU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786147" y="5145284"/>
            <a:ext cx="2352651" cy="42991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ARP Delegation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97350" y="1178200"/>
            <a:ext cx="2474762" cy="9362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Troubleshooting Tools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Everywhere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419562" y="2201717"/>
            <a:ext cx="2352651" cy="395349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sFlow Integration</a:t>
            </a:r>
            <a:endParaRPr lang="en-US" sz="1200">
              <a:solidFill>
                <a:srgbClr val="666666"/>
              </a:solidFill>
              <a:latin typeface="Arial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419562" y="2710049"/>
            <a:ext cx="2352651" cy="5617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Scale Testing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Users, switches, servers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419562" y="3367208"/>
            <a:ext cx="2352651" cy="56174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PNF Integration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Leaf VTEP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55840" y="2263154"/>
            <a:ext cx="1714124" cy="934079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Remote Field Office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Requires in-band control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74628" y="1503680"/>
            <a:ext cx="1677932" cy="60244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Inter Central Office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397350" y="5145284"/>
            <a:ext cx="2623210" cy="53693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More VNF Integration</a:t>
            </a:r>
          </a:p>
          <a:p>
            <a:r>
              <a:rPr lang="en-US">
                <a:solidFill>
                  <a:srgbClr val="666666"/>
                </a:solidFill>
                <a:latin typeface="Arial"/>
              </a:rPr>
              <a:t>E-CORD &amp; M-CORD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25843" y="4590231"/>
            <a:ext cx="902291" cy="4618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666666"/>
                </a:solidFill>
                <a:latin typeface="Arial"/>
              </a:rPr>
              <a:t>IPv6</a:t>
            </a:r>
            <a:endParaRPr lang="en-US" sz="1200">
              <a:solidFill>
                <a:srgbClr val="666666"/>
              </a:solidFill>
              <a:latin typeface="Arial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396480" y="3367208"/>
            <a:ext cx="902291" cy="76756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666666"/>
                </a:solidFill>
                <a:latin typeface="Arial"/>
              </a:rPr>
              <a:t>Flat</a:t>
            </a:r>
          </a:p>
          <a:p>
            <a:pPr algn="ctr"/>
            <a:r>
              <a:rPr lang="en-US" sz="1200">
                <a:solidFill>
                  <a:srgbClr val="666666"/>
                </a:solidFill>
                <a:latin typeface="Arial"/>
              </a:rPr>
              <a:t>network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396480" y="4381898"/>
            <a:ext cx="902291" cy="76756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666666"/>
                </a:solidFill>
                <a:latin typeface="Arial"/>
              </a:rPr>
              <a:t>P4</a:t>
            </a:r>
            <a:endParaRPr lang="en-US" sz="1200">
              <a:solidFill>
                <a:srgbClr val="666666"/>
              </a:solidFill>
              <a:latin typeface="Arial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807170" y="4417137"/>
            <a:ext cx="2352651" cy="60959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666666"/>
                </a:solidFill>
                <a:latin typeface="Arial"/>
              </a:rPr>
              <a:t>More Access Tech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666666"/>
                </a:solidFill>
                <a:latin typeface="Arial"/>
              </a:rPr>
              <a:t>G.Fast &amp; other vendors</a:t>
            </a:r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H="1">
            <a:off x="187048" y="1503680"/>
            <a:ext cx="1428392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187048" y="2885440"/>
            <a:ext cx="1428392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176888" y="3187073"/>
            <a:ext cx="1428392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176888" y="3705233"/>
            <a:ext cx="1428392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0" name="Hexagon 49"/>
          <p:cNvSpPr/>
          <p:nvPr/>
        </p:nvSpPr>
        <p:spPr>
          <a:xfrm>
            <a:off x="33196" y="934763"/>
            <a:ext cx="791786" cy="486874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Plat-forms</a:t>
            </a:r>
          </a:p>
        </p:txBody>
      </p:sp>
      <p:sp>
        <p:nvSpPr>
          <p:cNvPr id="51" name="Hexagon 50"/>
          <p:cNvSpPr/>
          <p:nvPr/>
        </p:nvSpPr>
        <p:spPr>
          <a:xfrm>
            <a:off x="0" y="1962044"/>
            <a:ext cx="774182" cy="330709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Apps</a:t>
            </a:r>
          </a:p>
        </p:txBody>
      </p:sp>
      <p:sp>
        <p:nvSpPr>
          <p:cNvPr id="52" name="Hexagon 51"/>
          <p:cNvSpPr/>
          <p:nvPr/>
        </p:nvSpPr>
        <p:spPr>
          <a:xfrm>
            <a:off x="14898" y="2946400"/>
            <a:ext cx="759284" cy="220353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VNF</a:t>
            </a:r>
          </a:p>
        </p:txBody>
      </p:sp>
      <p:sp>
        <p:nvSpPr>
          <p:cNvPr id="53" name="Hexagon 52"/>
          <p:cNvSpPr/>
          <p:nvPr/>
        </p:nvSpPr>
        <p:spPr>
          <a:xfrm>
            <a:off x="14898" y="3374201"/>
            <a:ext cx="759284" cy="220353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Hw</a:t>
            </a:r>
          </a:p>
        </p:txBody>
      </p:sp>
      <p:sp>
        <p:nvSpPr>
          <p:cNvPr id="54" name="Hexagon 53"/>
          <p:cNvSpPr/>
          <p:nvPr/>
        </p:nvSpPr>
        <p:spPr>
          <a:xfrm>
            <a:off x="0" y="4085312"/>
            <a:ext cx="1005840" cy="410809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Switch</a:t>
            </a:r>
          </a:p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software</a:t>
            </a:r>
          </a:p>
        </p:txBody>
      </p:sp>
    </p:spTree>
    <p:extLst>
      <p:ext uri="{BB962C8B-B14F-4D97-AF65-F5344CB8AC3E}">
        <p14:creationId xmlns:p14="http://schemas.microsoft.com/office/powerpoint/2010/main" val="1040783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2"/>
          <p:cNvSpPr/>
          <p:nvPr/>
        </p:nvSpPr>
        <p:spPr>
          <a:xfrm>
            <a:off x="0" y="1"/>
            <a:ext cx="9144000" cy="755979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3" y="66457"/>
            <a:ext cx="548699" cy="6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1"/>
          <p:cNvSpPr txBox="1">
            <a:spLocks/>
          </p:cNvSpPr>
          <p:nvPr/>
        </p:nvSpPr>
        <p:spPr>
          <a:xfrm>
            <a:off x="824982" y="3"/>
            <a:ext cx="7359705" cy="706783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Overlay Fabric OVS Pipeline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99251" y="1469477"/>
            <a:ext cx="8593904" cy="4177516"/>
            <a:chOff x="599251" y="1469477"/>
            <a:chExt cx="8593904" cy="3962268"/>
          </a:xfrm>
        </p:grpSpPr>
        <p:sp>
          <p:nvSpPr>
            <p:cNvPr id="33" name="Rectangle 32"/>
            <p:cNvSpPr/>
            <p:nvPr/>
          </p:nvSpPr>
          <p:spPr>
            <a:xfrm>
              <a:off x="929852" y="1469477"/>
              <a:ext cx="7644780" cy="3962268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1332899" y="2582082"/>
              <a:ext cx="1164974" cy="1637418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Incoming</a:t>
              </a:r>
            </a:p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Lookup</a:t>
              </a:r>
            </a:p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(port, vlan, arp)</a:t>
              </a:r>
            </a:p>
          </p:txBody>
        </p:sp>
        <p:sp>
          <p:nvSpPr>
            <p:cNvPr id="35" name="Right Arrow 34"/>
            <p:cNvSpPr/>
            <p:nvPr/>
          </p:nvSpPr>
          <p:spPr>
            <a:xfrm>
              <a:off x="599251" y="3243347"/>
              <a:ext cx="661202" cy="314888"/>
            </a:xfrm>
            <a:prstGeom prst="rightArrow">
              <a:avLst/>
            </a:prstGeom>
            <a:solidFill>
              <a:srgbClr val="FFFFFF"/>
            </a:solidFill>
            <a:ln w="9525" cap="flat" cmpd="sng" algn="ctr">
              <a:solidFill>
                <a:srgbClr val="7F7F7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3495059" y="1580040"/>
              <a:ext cx="1196325" cy="991693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QinQ</a:t>
              </a:r>
            </a:p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 lookup</a:t>
              </a:r>
            </a:p>
          </p:txBody>
        </p:sp>
        <p:sp>
          <p:nvSpPr>
            <p:cNvPr id="37" name="Right Arrow 36"/>
            <p:cNvSpPr/>
            <p:nvPr/>
          </p:nvSpPr>
          <p:spPr>
            <a:xfrm rot="19249162">
              <a:off x="2625034" y="2214712"/>
              <a:ext cx="868157" cy="314888"/>
            </a:xfrm>
            <a:prstGeom prst="rightArrow">
              <a:avLst/>
            </a:prstGeom>
            <a:solidFill>
              <a:srgbClr val="FFFFFF"/>
            </a:solidFill>
            <a:ln w="9525" cap="flat" cmpd="sng" algn="ctr">
              <a:solidFill>
                <a:srgbClr val="7F7F7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3495059" y="2883951"/>
              <a:ext cx="1196325" cy="991693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Next</a:t>
              </a:r>
            </a:p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Service</a:t>
              </a:r>
            </a:p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Lookup</a:t>
              </a: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5248339" y="2883951"/>
              <a:ext cx="1227240" cy="991693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Service</a:t>
              </a:r>
            </a:p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Load</a:t>
              </a:r>
            </a:p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Balancing</a:t>
              </a: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7010842" y="2883951"/>
              <a:ext cx="1145690" cy="991693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VxLAN Encap </a:t>
              </a:r>
            </a:p>
          </p:txBody>
        </p:sp>
        <p:sp>
          <p:nvSpPr>
            <p:cNvPr id="41" name="Right Arrow 40"/>
            <p:cNvSpPr/>
            <p:nvPr/>
          </p:nvSpPr>
          <p:spPr>
            <a:xfrm>
              <a:off x="2719269" y="3236080"/>
              <a:ext cx="700880" cy="314888"/>
            </a:xfrm>
            <a:prstGeom prst="rightArrow">
              <a:avLst/>
            </a:prstGeom>
            <a:solidFill>
              <a:srgbClr val="FFFFFF"/>
            </a:solidFill>
            <a:ln w="9525" cap="flat" cmpd="sng" algn="ctr">
              <a:solidFill>
                <a:srgbClr val="7F7F7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2" name="Right Arrow 41"/>
            <p:cNvSpPr/>
            <p:nvPr/>
          </p:nvSpPr>
          <p:spPr>
            <a:xfrm>
              <a:off x="4780291" y="3243347"/>
              <a:ext cx="420247" cy="314888"/>
            </a:xfrm>
            <a:prstGeom prst="rightArrow">
              <a:avLst/>
            </a:prstGeom>
            <a:solidFill>
              <a:srgbClr val="FFFFFF"/>
            </a:solidFill>
            <a:ln w="9525" cap="flat" cmpd="sng" algn="ctr">
              <a:solidFill>
                <a:srgbClr val="7F7F7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3" name="Right Arrow 42"/>
            <p:cNvSpPr/>
            <p:nvPr/>
          </p:nvSpPr>
          <p:spPr>
            <a:xfrm>
              <a:off x="6513801" y="3243347"/>
              <a:ext cx="420247" cy="314888"/>
            </a:xfrm>
            <a:prstGeom prst="rightArrow">
              <a:avLst/>
            </a:prstGeom>
            <a:solidFill>
              <a:srgbClr val="FFFFFF"/>
            </a:solidFill>
            <a:ln w="9525" cap="flat" cmpd="sng" algn="ctr">
              <a:solidFill>
                <a:srgbClr val="7F7F7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4" name="Right Arrow 43"/>
            <p:cNvSpPr/>
            <p:nvPr/>
          </p:nvSpPr>
          <p:spPr>
            <a:xfrm>
              <a:off x="8271977" y="3204591"/>
              <a:ext cx="554541" cy="314888"/>
            </a:xfrm>
            <a:prstGeom prst="rightArrow">
              <a:avLst/>
            </a:prstGeom>
            <a:solidFill>
              <a:srgbClr val="FFFFFF"/>
            </a:solidFill>
            <a:ln w="9525" cap="flat" cmpd="sng" algn="ctr">
              <a:solidFill>
                <a:srgbClr val="7F7F7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5" name="Right Arrow 44"/>
            <p:cNvSpPr/>
            <p:nvPr/>
          </p:nvSpPr>
          <p:spPr>
            <a:xfrm>
              <a:off x="4780291" y="1920965"/>
              <a:ext cx="420247" cy="314888"/>
            </a:xfrm>
            <a:prstGeom prst="rightArrow">
              <a:avLst/>
            </a:prstGeom>
            <a:solidFill>
              <a:srgbClr val="FFFFFF"/>
            </a:solidFill>
            <a:ln w="9525" cap="flat" cmpd="sng" algn="ctr">
              <a:solidFill>
                <a:srgbClr val="7F7F7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6" name="Right Arrow 45"/>
            <p:cNvSpPr/>
            <p:nvPr/>
          </p:nvSpPr>
          <p:spPr>
            <a:xfrm rot="2260244">
              <a:off x="2771016" y="4201738"/>
              <a:ext cx="700880" cy="314888"/>
            </a:xfrm>
            <a:prstGeom prst="rightArrow">
              <a:avLst/>
            </a:prstGeom>
            <a:solidFill>
              <a:srgbClr val="FFFFFF"/>
            </a:solidFill>
            <a:ln w="9525" cap="flat" cmpd="sng" algn="ctr">
              <a:solidFill>
                <a:srgbClr val="7F7F7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3495060" y="4219500"/>
              <a:ext cx="1196325" cy="1111610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VxLAN VNI</a:t>
              </a:r>
            </a:p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Lookup &amp; Decap</a:t>
              </a:r>
            </a:p>
          </p:txBody>
        </p:sp>
        <p:sp>
          <p:nvSpPr>
            <p:cNvPr id="48" name="Right Arrow 47"/>
            <p:cNvSpPr/>
            <p:nvPr/>
          </p:nvSpPr>
          <p:spPr>
            <a:xfrm>
              <a:off x="4848644" y="4540523"/>
              <a:ext cx="420247" cy="314888"/>
            </a:xfrm>
            <a:prstGeom prst="rightArrow">
              <a:avLst/>
            </a:prstGeom>
            <a:solidFill>
              <a:srgbClr val="FFFFFF"/>
            </a:solidFill>
            <a:ln w="9525" cap="flat" cmpd="sng" algn="ctr">
              <a:solidFill>
                <a:srgbClr val="7F7F7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268891" y="1893743"/>
              <a:ext cx="972737" cy="613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Arial"/>
                </a:rPr>
                <a:t>to vSG or OLT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036561" y="3425955"/>
              <a:ext cx="1156594" cy="875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Arial"/>
                </a:rPr>
                <a:t>to</a:t>
              </a:r>
            </a:p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Arial"/>
                </a:rPr>
                <a:t>Underlay</a:t>
              </a:r>
            </a:p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Arial"/>
                </a:rPr>
                <a:t> Fabric</a:t>
              </a: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5401436" y="4234388"/>
              <a:ext cx="1196325" cy="991693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VM/Container</a:t>
              </a:r>
            </a:p>
            <a:p>
              <a:pPr algn="ctr"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Calibri"/>
                </a:rPr>
                <a:t>Lookup</a:t>
              </a:r>
            </a:p>
          </p:txBody>
        </p:sp>
        <p:sp>
          <p:nvSpPr>
            <p:cNvPr id="52" name="Right Arrow 51"/>
            <p:cNvSpPr/>
            <p:nvPr/>
          </p:nvSpPr>
          <p:spPr>
            <a:xfrm>
              <a:off x="6656777" y="4540523"/>
              <a:ext cx="554541" cy="314888"/>
            </a:xfrm>
            <a:prstGeom prst="rightArrow">
              <a:avLst/>
            </a:prstGeom>
            <a:solidFill>
              <a:srgbClr val="FFFFFF"/>
            </a:solidFill>
            <a:ln w="9525" cap="flat" cmpd="sng" algn="ctr">
              <a:solidFill>
                <a:srgbClr val="7F7F7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350800" y="4407780"/>
              <a:ext cx="10873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Arial"/>
                </a:rPr>
                <a:t>to</a:t>
              </a:r>
            </a:p>
            <a:p>
              <a:pPr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Arial"/>
                </a:rPr>
                <a:t>Service Instance </a:t>
              </a:r>
            </a:p>
          </p:txBody>
        </p:sp>
        <p:sp>
          <p:nvSpPr>
            <p:cNvPr id="54" name="Right Arrow 53"/>
            <p:cNvSpPr/>
            <p:nvPr/>
          </p:nvSpPr>
          <p:spPr>
            <a:xfrm rot="16200000">
              <a:off x="1731620" y="2063016"/>
              <a:ext cx="420247" cy="314888"/>
            </a:xfrm>
            <a:prstGeom prst="rightArrow">
              <a:avLst/>
            </a:prstGeom>
            <a:solidFill>
              <a:srgbClr val="FFFFFF"/>
            </a:solidFill>
            <a:ln w="9525" cap="flat" cmpd="sng" algn="ctr">
              <a:solidFill>
                <a:srgbClr val="7F7F7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237186" y="1551781"/>
              <a:ext cx="1510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kern="0">
                  <a:solidFill>
                    <a:srgbClr val="1F497D"/>
                  </a:solidFill>
                  <a:latin typeface="Arial"/>
                </a:rPr>
                <a:t>to controller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599250" y="5782384"/>
            <a:ext cx="8059343" cy="747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b="1" u="sng">
                <a:solidFill>
                  <a:srgbClr val="8BAB42">
                    <a:lumMod val="75000"/>
                  </a:srgbClr>
                </a:solidFill>
                <a:latin typeface="Arial"/>
              </a:rPr>
              <a:t>All</a:t>
            </a:r>
            <a:r>
              <a:rPr lang="en-US" b="1">
                <a:solidFill>
                  <a:srgbClr val="8BAB42">
                    <a:lumMod val="75000"/>
                  </a:srgbClr>
                </a:solidFill>
                <a:latin typeface="Arial"/>
              </a:rPr>
              <a:t> flow-tables &amp; port-groups are programmed using OpenFlow 1.3</a:t>
            </a:r>
          </a:p>
          <a:p>
            <a:pPr>
              <a:lnSpc>
                <a:spcPct val="120000"/>
              </a:lnSpc>
            </a:pPr>
            <a:r>
              <a:rPr lang="en-US" b="1">
                <a:solidFill>
                  <a:srgbClr val="8BAB42">
                    <a:lumMod val="75000"/>
                  </a:srgbClr>
                </a:solidFill>
                <a:latin typeface="Arial"/>
              </a:rPr>
              <a:t>VxLAN tunnel ports are created using OVSDB protocol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77553" y="4326515"/>
            <a:ext cx="9325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57A7B5">
                    <a:lumMod val="75000"/>
                  </a:srgbClr>
                </a:solidFill>
                <a:latin typeface="Arial"/>
              </a:rPr>
              <a:t>Ingress</a:t>
            </a:r>
          </a:p>
          <a:p>
            <a:r>
              <a:rPr lang="en-US" sz="1400">
                <a:solidFill>
                  <a:srgbClr val="57A7B5">
                    <a:lumMod val="75000"/>
                  </a:srgbClr>
                </a:solidFill>
                <a:latin typeface="Arial"/>
              </a:rPr>
              <a:t>Pipeline</a:t>
            </a:r>
          </a:p>
          <a:p>
            <a:r>
              <a:rPr lang="en-US" sz="1400">
                <a:solidFill>
                  <a:srgbClr val="57A7B5">
                    <a:lumMod val="75000"/>
                  </a:srgbClr>
                </a:solidFill>
                <a:latin typeface="Arial"/>
              </a:rPr>
              <a:t>from underlay</a:t>
            </a:r>
          </a:p>
          <a:p>
            <a:r>
              <a:rPr lang="en-US" sz="1400">
                <a:solidFill>
                  <a:srgbClr val="57A7B5">
                    <a:lumMod val="75000"/>
                  </a:srgbClr>
                </a:solidFill>
                <a:latin typeface="Arial"/>
              </a:rPr>
              <a:t>fabric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536481" y="2879662"/>
            <a:ext cx="1076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57A7B5">
                    <a:lumMod val="75000"/>
                  </a:srgbClr>
                </a:solidFill>
                <a:latin typeface="Arial"/>
              </a:rPr>
              <a:t>Egress</a:t>
            </a:r>
          </a:p>
          <a:p>
            <a:r>
              <a:rPr lang="en-US" sz="1400">
                <a:solidFill>
                  <a:srgbClr val="57A7B5">
                    <a:lumMod val="75000"/>
                  </a:srgbClr>
                </a:solidFill>
                <a:latin typeface="Arial"/>
              </a:rPr>
              <a:t>pipeline</a:t>
            </a:r>
          </a:p>
        </p:txBody>
      </p:sp>
    </p:spTree>
    <p:extLst>
      <p:ext uri="{BB962C8B-B14F-4D97-AF65-F5344CB8AC3E}">
        <p14:creationId xmlns:p14="http://schemas.microsoft.com/office/powerpoint/2010/main" val="3774916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4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_ONLABMessagingv1">
  <a:themeElements>
    <a:clrScheme name="Custom 1">
      <a:dk1>
        <a:srgbClr val="000000"/>
      </a:dk1>
      <a:lt1>
        <a:srgbClr val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003399"/>
      </a:accent5>
      <a:accent6>
        <a:srgbClr val="666666"/>
      </a:accent6>
      <a:hlink>
        <a:srgbClr val="D01010"/>
      </a:hlink>
      <a:folHlink>
        <a:srgbClr val="E6682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7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8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9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1643</Words>
  <Application>Microsoft Macintosh PowerPoint</Application>
  <PresentationFormat>On-screen Show (4:3)</PresentationFormat>
  <Paragraphs>627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19</vt:i4>
      </vt:variant>
    </vt:vector>
  </HeadingPairs>
  <TitlesOfParts>
    <vt:vector size="35" baseType="lpstr">
      <vt:lpstr>1_ONOS</vt:lpstr>
      <vt:lpstr>2_ONOS</vt:lpstr>
      <vt:lpstr>1_Office Theme</vt:lpstr>
      <vt:lpstr>3_ONOS</vt:lpstr>
      <vt:lpstr>2_Office Theme</vt:lpstr>
      <vt:lpstr>3_Office Theme</vt:lpstr>
      <vt:lpstr>4_ONOS</vt:lpstr>
      <vt:lpstr>5_ONOS</vt:lpstr>
      <vt:lpstr>6_ONOS</vt:lpstr>
      <vt:lpstr>4_Office Theme</vt:lpstr>
      <vt:lpstr>Office Theme</vt:lpstr>
      <vt:lpstr>5_Office Theme</vt:lpstr>
      <vt:lpstr>1_ONLABMessagingv1</vt:lpstr>
      <vt:lpstr>7_ONOS</vt:lpstr>
      <vt:lpstr>8_ONOS</vt:lpstr>
      <vt:lpstr>9_ONOS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ONF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Saurav Das</dc:creator>
  <cp:lastModifiedBy>Saurav Das</cp:lastModifiedBy>
  <cp:revision>8</cp:revision>
  <dcterms:created xsi:type="dcterms:W3CDTF">2016-05-16T22:30:59Z</dcterms:created>
  <dcterms:modified xsi:type="dcterms:W3CDTF">2016-05-17T00:04:56Z</dcterms:modified>
</cp:coreProperties>
</file>