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6" r:id="rId2"/>
    <p:sldMasterId id="2147483698" r:id="rId3"/>
    <p:sldMasterId id="2147483713" r:id="rId4"/>
    <p:sldMasterId id="2147483715" r:id="rId5"/>
  </p:sldMasterIdLst>
  <p:notesMasterIdLst>
    <p:notesMasterId r:id="rId27"/>
  </p:notesMasterIdLst>
  <p:sldIdLst>
    <p:sldId id="256" r:id="rId6"/>
    <p:sldId id="290" r:id="rId7"/>
    <p:sldId id="258" r:id="rId8"/>
    <p:sldId id="259" r:id="rId9"/>
    <p:sldId id="297" r:id="rId10"/>
    <p:sldId id="298" r:id="rId11"/>
    <p:sldId id="300" r:id="rId12"/>
    <p:sldId id="301" r:id="rId13"/>
    <p:sldId id="302" r:id="rId14"/>
    <p:sldId id="303" r:id="rId15"/>
    <p:sldId id="304" r:id="rId16"/>
    <p:sldId id="262" r:id="rId17"/>
    <p:sldId id="263" r:id="rId18"/>
    <p:sldId id="283" r:id="rId19"/>
    <p:sldId id="307" r:id="rId20"/>
    <p:sldId id="305" r:id="rId21"/>
    <p:sldId id="308" r:id="rId22"/>
    <p:sldId id="309" r:id="rId23"/>
    <p:sldId id="310" r:id="rId24"/>
    <p:sldId id="311" r:id="rId25"/>
    <p:sldId id="276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3324" autoAdjust="0"/>
    <p:restoredTop sz="97536" autoAdjust="0"/>
  </p:normalViewPr>
  <p:slideViewPr>
    <p:cSldViewPr snapToGrid="0" snapToObjects="1">
      <p:cViewPr>
        <p:scale>
          <a:sx n="130" d="100"/>
          <a:sy n="130" d="100"/>
        </p:scale>
        <p:origin x="-1136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0ECC61-1B36-E448-937B-B4A863F27B7E}" type="datetimeFigureOut">
              <a:t>3/18/16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E15A1-3A61-0D46-815F-474D8FA9B23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97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dirty="0" smtClean="0"/>
              <a:t>Rules: </a:t>
            </a:r>
            <a:r>
              <a:rPr lang="en-US" dirty="0" smtClean="0"/>
              <a:t>Each rule</a:t>
            </a:r>
            <a:r>
              <a:rPr lang="en-US" baseline="0" dirty="0" smtClean="0"/>
              <a:t> has a set of fields that it can match on, from Layer 1, the physical port, up to layer 4, the socket port.  Each of these can be </a:t>
            </a:r>
            <a:r>
              <a:rPr lang="en-US" baseline="0" dirty="0" err="1" smtClean="0"/>
              <a:t>wildcarded</a:t>
            </a:r>
            <a:r>
              <a:rPr lang="en-US" baseline="0" dirty="0" smtClean="0"/>
              <a:t> or exact-matched, and some special fields can have bitmasks applied – for example Layer-3 IP prefix matching.   You have the option of configuring highly specific rules with exact-match flow entries, very general ones with wildcards, or a mix.</a:t>
            </a:r>
          </a:p>
          <a:p>
            <a:pPr eaLnBrk="1" hangingPunct="1">
              <a:spcBef>
                <a:spcPct val="0"/>
              </a:spcBef>
            </a:pPr>
            <a:r>
              <a:rPr lang="en-US" baseline="0" dirty="0" smtClean="0"/>
              <a:t>Note that a later field may only have meaning if a previous field had a specific value; for example, a TCP field only makes sense if the IP version is 4.</a:t>
            </a:r>
          </a:p>
          <a:p>
            <a:pPr eaLnBrk="1" hangingPunct="1">
              <a:spcBef>
                <a:spcPct val="0"/>
              </a:spcBef>
            </a:pPr>
            <a:r>
              <a:rPr lang="en-US" b="1" baseline="0" dirty="0" smtClean="0"/>
              <a:t>Actions: </a:t>
            </a:r>
            <a:r>
              <a:rPr lang="en-US" baseline="0" dirty="0" smtClean="0"/>
              <a:t>Actions encode what to do with a packet.  You can drop the packets, send it to one port, or multicast it to multiple ports.  You can send it to the controller for further processing.  In a hybrid switch, you can even send the packet to a normal processing pipeline.  You can modify fields, and even extend the protocol with new actions.</a:t>
            </a:r>
          </a:p>
          <a:p>
            <a:pPr eaLnBrk="1" hangingPunct="1">
              <a:spcBef>
                <a:spcPct val="0"/>
              </a:spcBef>
            </a:pPr>
            <a:r>
              <a:rPr lang="en-US" b="1" baseline="0" dirty="0" smtClean="0"/>
              <a:t>Stats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OpenFlow</a:t>
            </a:r>
            <a:r>
              <a:rPr lang="en-US" baseline="0" dirty="0" smtClean="0"/>
              <a:t> defines packet and byte counters for each rule, which can be used for accounting, monitoring, flow balancing, or even security purposes.</a:t>
            </a:r>
          </a:p>
          <a:p>
            <a:pPr eaLnBrk="1" hangingPunct="1">
              <a:spcBef>
                <a:spcPct val="0"/>
              </a:spcBef>
            </a:pPr>
            <a:endParaRPr lang="en-US" baseline="0" dirty="0" smtClean="0"/>
          </a:p>
          <a:p>
            <a:pPr eaLnBrk="1" hangingPunct="1">
              <a:spcBef>
                <a:spcPct val="0"/>
              </a:spcBef>
            </a:pPr>
            <a:r>
              <a:rPr lang="en-US" baseline="0" dirty="0" smtClean="0"/>
              <a:t>[TODO: Possibly start with an example of a full wild card and a full exact match flow.]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  <a:latin typeface="Calibri"/>
              </a:rPr>
              <a:t>© 2014 SDN Academy LLC. All Rights Reserved. Do not distribute. </a:t>
            </a: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AAE5AC-A652-9B4B-AE78-1316514A90B7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  <a:latin typeface="Calibri"/>
              </a:rPr>
              <a:t>SDN101 ‐ Training Handouts</a:t>
            </a:r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Why is it important to look at 1.0 – because most controllers</a:t>
            </a:r>
            <a:r>
              <a:rPr lang="en-US" baseline="0" dirty="0" smtClean="0"/>
              <a:t> and switches out there are still 1.0, even though 3 years later we are at v1.4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 smtClean="0">
              <a:latin typeface="+mn-lt"/>
              <a:cs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  <a:latin typeface="Calibri"/>
              </a:rPr>
              <a:t>© 2013 SDN Academy LLC. All Rights Reserved. Do not distribute. </a:t>
            </a: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AE5AC-A652-9B4B-AE78-1316514A90B7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  <a:latin typeface="Calibri"/>
              </a:rPr>
              <a:t>SDN101 ‐ SDN Essentials ‐ Training Handouts</a:t>
            </a:r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+mn-lt"/>
                <a:cs typeface="Calibri"/>
              </a:rPr>
              <a:t>The second type of issue with </a:t>
            </a:r>
            <a:r>
              <a:rPr lang="en-US" sz="1200" dirty="0" err="1" smtClean="0">
                <a:latin typeface="+mn-lt"/>
                <a:cs typeface="Calibri"/>
              </a:rPr>
              <a:t>OpenFlow</a:t>
            </a:r>
            <a:r>
              <a:rPr lang="en-US" sz="1200" dirty="0" smtClean="0">
                <a:latin typeface="+mn-lt"/>
                <a:cs typeface="Calibri"/>
              </a:rPr>
              <a:t> 1.0 is the limited set of pre-defined fields, that can’t easily be extended.</a:t>
            </a:r>
          </a:p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latin typeface="+mn-lt"/>
              <a:cs typeface="Calibri"/>
            </a:endParaRPr>
          </a:p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+mn-lt"/>
                <a:cs typeface="Calibri"/>
              </a:rPr>
              <a:t>The</a:t>
            </a:r>
            <a:r>
              <a:rPr lang="en-US" sz="1200" baseline="0" dirty="0" smtClean="0">
                <a:latin typeface="+mn-lt"/>
                <a:cs typeface="Calibri"/>
              </a:rPr>
              <a:t> older, more obvious stuff is supported: MAC, VLAN, IP, and L4 ports.  But none of the newer WAN and data center stuff is supported, like IPv6, MPLS, and </a:t>
            </a:r>
            <a:r>
              <a:rPr lang="en-US" sz="1200" baseline="0" dirty="0" err="1" smtClean="0">
                <a:latin typeface="+mn-lt"/>
                <a:cs typeface="Calibri"/>
              </a:rPr>
              <a:t>QinQ</a:t>
            </a:r>
            <a:r>
              <a:rPr lang="en-US" sz="1200" baseline="0" dirty="0" smtClean="0">
                <a:latin typeface="+mn-lt"/>
                <a:cs typeface="Calibri"/>
              </a:rPr>
              <a:t>, or stacked VLAN tags.  There’s other stuff you’d like to support, like optical circuit flows, or some arbitrary new version of IP, which the protocol has no way to represent.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  <a:latin typeface="Calibri"/>
              </a:rPr>
              <a:t>© 2013 SDN Academy LLC. All Rights Reserved. Do not distribute. </a:t>
            </a: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AE5AC-A652-9B4B-AE78-1316514A90B7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  <a:latin typeface="Calibri"/>
              </a:rPr>
              <a:t>SDN101 ‐ SDN Essentials ‐ Training Handouts</a:t>
            </a:r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The third major limitation is the lack of forwarding options.</a:t>
            </a:r>
            <a:r>
              <a:rPr lang="en-US" baseline="0" dirty="0" smtClean="0"/>
              <a:t>  Basic stuff is supported, like broadcast and multicast and drop, but you can’t easily spread packets across ports.  </a:t>
            </a:r>
          </a:p>
          <a:p>
            <a:pPr eaLnBrk="1" hangingPunct="1"/>
            <a:endParaRPr lang="en-US" baseline="0" dirty="0" smtClean="0"/>
          </a:p>
          <a:p>
            <a:pPr eaLnBrk="1" hangingPunct="1"/>
            <a:r>
              <a:rPr lang="en-US" baseline="0" dirty="0" smtClean="0"/>
              <a:t>For example, two links might be aggregated together, but to use those links, you’d have to use a whole bunch of flow entries to spread packets across them.  Similarly, you might want to distribute traffic evenly to two destinations.  </a:t>
            </a:r>
          </a:p>
          <a:p>
            <a:pPr eaLnBrk="1" hangingPunct="1"/>
            <a:endParaRPr lang="en-US" baseline="0" dirty="0" smtClean="0"/>
          </a:p>
          <a:p>
            <a:pPr eaLnBrk="1" hangingPunct="1"/>
            <a:r>
              <a:rPr lang="en-US" baseline="0" dirty="0" smtClean="0"/>
              <a:t>Ideally, you’d use one entry and it would spread the packets, either round-robin, or based on some content hash.</a:t>
            </a:r>
          </a:p>
          <a:p>
            <a:pPr eaLnBrk="1" hangingPunct="1"/>
            <a:endParaRPr lang="en-US" baseline="0" dirty="0" smtClean="0"/>
          </a:p>
          <a:p>
            <a:pPr eaLnBrk="1" hangingPunct="1"/>
            <a:r>
              <a:rPr lang="en-US" baseline="0" dirty="0" smtClean="0"/>
              <a:t>There are other things you’d like to do, like forward to a virtual port (to implement tunnels), or do general byte modifications. 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  <a:latin typeface="Calibri"/>
              </a:rPr>
              <a:t>© 2013 SDN Academy LLC. All Rights Reserved. Do not distribute. </a:t>
            </a: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AE5AC-A652-9B4B-AE78-1316514A90B7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  <a:latin typeface="Calibri"/>
              </a:rPr>
              <a:t>SDN101 ‐ SDN Essentials ‐ Training Handouts</a:t>
            </a:r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Fortunately, over time, </a:t>
            </a:r>
            <a:r>
              <a:rPr lang="en-US" dirty="0" err="1" smtClean="0"/>
              <a:t>OpenFlow</a:t>
            </a:r>
            <a:r>
              <a:rPr lang="en-US" dirty="0" smtClean="0"/>
              <a:t> has evolved</a:t>
            </a:r>
            <a:r>
              <a:rPr lang="en-US" baseline="0" dirty="0" smtClean="0"/>
              <a:t> to address these all of these limitations that I mentioned.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1.1 was a huge change.  Really should have been called 2.0, because it added a multiple-tables model.  This enables much more efficient flow table usage, but it raises potential issues with a mismatch between the pipeline you want and the pipeline a device can implement.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1.2 added a bunch of nice extra features: 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[explain]</a:t>
            </a:r>
          </a:p>
          <a:p>
            <a:endParaRPr lang="en-US" baseline="0" dirty="0" smtClean="0"/>
          </a:p>
          <a:p>
            <a:r>
              <a:rPr lang="en-US" baseline="0" dirty="0" smtClean="0"/>
              <a:t>1.3 starts to approach feature completion, where you pretty much have everything you could want, and full extensibility for anything not already there.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[BDH note: I don’t have much to add beyond the names.]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  <a:latin typeface="Calibri"/>
              </a:rPr>
              <a:t>© 2013 SDN Academy LLC. All Rights Reserved. Do not distribute. </a:t>
            </a: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AE5AC-A652-9B4B-AE78-1316514A90B7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  <a:latin typeface="Calibri"/>
              </a:rPr>
              <a:t>SDN101 ‐ SDN Essentials ‐ Training Handouts</a:t>
            </a:r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Don’t take this as gospel.  One choice of many.  Tries to provide generality for</a:t>
            </a:r>
            <a:r>
              <a:rPr lang="en-US" baseline="0" dirty="0" smtClean="0"/>
              <a:t> future hardware and encourage more flexible forwarding to be exposed by the switch firmware.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9041-B5B6-6A43-BAF1-829555D9196B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  <a:latin typeface="Calibri"/>
              </a:rPr>
              <a:t>© 2014 SDN Academy LLC.  All Rights Reserved.  Do Not Distribute.</a:t>
            </a: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  <a:latin typeface="Calibri"/>
              </a:rPr>
              <a:t>SDN102 - SDN for Engineers - Tutorial Handouts</a:t>
            </a:r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3/18/16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249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3/18/16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951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3/18/16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227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3/18/16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85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3/18/16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22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3/18/16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31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3/18/16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227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3/18/16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529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3/18/16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00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3/18/16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00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3/18/16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328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3403-C766-C340-929A-3C944AB5D2E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917F-43A0-0849-8E6F-F862BB4B11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4016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3403-C766-C340-929A-3C944AB5D2E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917F-43A0-0849-8E6F-F862BB4B11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13260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3403-C766-C340-929A-3C944AB5D2E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917F-43A0-0849-8E6F-F862BB4B11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7014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3403-C766-C340-929A-3C944AB5D2E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917F-43A0-0849-8E6F-F862BB4B11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3284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3403-C766-C340-929A-3C944AB5D2E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917F-43A0-0849-8E6F-F862BB4B11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81098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3403-C766-C340-929A-3C944AB5D2E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917F-43A0-0849-8E6F-F862BB4B11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38378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3403-C766-C340-929A-3C944AB5D2E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917F-43A0-0849-8E6F-F862BB4B11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924457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3403-C766-C340-929A-3C944AB5D2E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917F-43A0-0849-8E6F-F862BB4B11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15553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3403-C766-C340-929A-3C944AB5D2E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917F-43A0-0849-8E6F-F862BB4B11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5691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3403-C766-C340-929A-3C944AB5D2E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917F-43A0-0849-8E6F-F862BB4B11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4450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3403-C766-C340-929A-3C944AB5D2E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917F-43A0-0849-8E6F-F862BB4B11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36138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964962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68166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6685285" y="6620256"/>
            <a:ext cx="123944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 smtClean="0">
                <a:solidFill>
                  <a:srgbClr val="FFFFFF"/>
                </a:solidFill>
                <a:latin typeface="Calibri"/>
              </a:rPr>
              <a:t>sdnacademy.com</a:t>
            </a:r>
            <a:endParaRPr lang="en-US" sz="1000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5" name="Picture 4" descr="SDNA LOGO FIN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502" y="273355"/>
            <a:ext cx="4243973" cy="278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4485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8153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930399"/>
            <a:ext cx="6400800" cy="2535316"/>
          </a:xfrm>
        </p:spPr>
        <p:txBody>
          <a:bodyPr>
            <a:noAutofit/>
          </a:bodyPr>
          <a:lstStyle>
            <a:lvl1pPr marL="0" indent="0" algn="ctr">
              <a:buNone/>
              <a:defRPr sz="13000">
                <a:solidFill>
                  <a:srgbClr val="169AE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6685285" y="6620256"/>
            <a:ext cx="123944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 smtClean="0">
                <a:solidFill>
                  <a:srgbClr val="FFFFFF"/>
                </a:solidFill>
                <a:latin typeface="Calibri"/>
              </a:rPr>
              <a:t>sdnacademy.com</a:t>
            </a:r>
            <a:endParaRPr lang="en-US" sz="1000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82310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7194" y="2584441"/>
            <a:ext cx="7772400" cy="1470025"/>
          </a:xfrm>
        </p:spPr>
        <p:txBody>
          <a:bodyPr>
            <a:noAutofit/>
          </a:bodyPr>
          <a:lstStyle>
            <a:lvl1pPr>
              <a:defRPr sz="6000">
                <a:solidFill>
                  <a:srgbClr val="169AE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77525"/>
            <a:ext cx="6400800" cy="1700910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rgbClr val="169AE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6685285" y="6620256"/>
            <a:ext cx="123944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 smtClean="0">
                <a:solidFill>
                  <a:srgbClr val="FFFFFF"/>
                </a:solidFill>
                <a:latin typeface="Calibri"/>
              </a:rPr>
              <a:t>sdnacademy.com</a:t>
            </a:r>
            <a:endParaRPr lang="en-US" sz="1000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93619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7577"/>
            <a:ext cx="8229600" cy="49451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9" name="Picture 8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1038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8" name="Picture 7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3210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8" name="Picture 7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1991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89538"/>
            <a:ext cx="4038600" cy="48366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89538"/>
            <a:ext cx="4038600" cy="4836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9" name="Picture 8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059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05033"/>
            <a:ext cx="4040188" cy="552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1245"/>
            <a:ext cx="4040188" cy="434491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05033"/>
            <a:ext cx="4041775" cy="552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1245"/>
            <a:ext cx="4041775" cy="434491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10" name="Picture 9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9617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6" name="Picture 5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5455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5" name="Picture 4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1974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8" name="Picture 7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3255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8" name="Picture 7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447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7" name="Picture 6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7701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7" name="Picture 6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0862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1B2D9-18A7-493D-8117-3C1AF254AC9C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3/18/16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DD74A-8ED4-4235-8213-FD709332D9CA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20325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964962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68166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6685285" y="6620256"/>
            <a:ext cx="123944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 smtClean="0">
                <a:solidFill>
                  <a:srgbClr val="FFFFFF"/>
                </a:solidFill>
                <a:latin typeface="Calibri"/>
              </a:rPr>
              <a:t>sdnacademy.com</a:t>
            </a:r>
            <a:endParaRPr lang="en-US" sz="1000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5" name="Picture 4" descr="SDNA LOGO FIN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502" y="273355"/>
            <a:ext cx="4243973" cy="278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0099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8153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930399"/>
            <a:ext cx="6400800" cy="2535316"/>
          </a:xfrm>
        </p:spPr>
        <p:txBody>
          <a:bodyPr>
            <a:noAutofit/>
          </a:bodyPr>
          <a:lstStyle>
            <a:lvl1pPr marL="0" indent="0" algn="ctr">
              <a:buNone/>
              <a:defRPr sz="13000">
                <a:solidFill>
                  <a:srgbClr val="169AE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6685285" y="6620256"/>
            <a:ext cx="123944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 smtClean="0">
                <a:solidFill>
                  <a:srgbClr val="FFFFFF"/>
                </a:solidFill>
                <a:latin typeface="Calibri"/>
              </a:rPr>
              <a:t>sdnacademy.com</a:t>
            </a:r>
            <a:endParaRPr lang="en-US" sz="1000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94442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7194" y="2584441"/>
            <a:ext cx="7772400" cy="1470025"/>
          </a:xfrm>
        </p:spPr>
        <p:txBody>
          <a:bodyPr>
            <a:noAutofit/>
          </a:bodyPr>
          <a:lstStyle>
            <a:lvl1pPr>
              <a:defRPr sz="6000">
                <a:solidFill>
                  <a:srgbClr val="169AE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77525"/>
            <a:ext cx="6400800" cy="1700910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rgbClr val="169AE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6685285" y="6620256"/>
            <a:ext cx="123944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 smtClean="0">
                <a:solidFill>
                  <a:srgbClr val="FFFFFF"/>
                </a:solidFill>
                <a:latin typeface="Calibri"/>
              </a:rPr>
              <a:t>sdnacademy.com</a:t>
            </a:r>
            <a:endParaRPr lang="en-US" sz="1000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69528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7577"/>
            <a:ext cx="8229600" cy="49451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9" name="Picture 8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3893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8" name="Picture 7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4695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8" name="Picture 7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709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89538"/>
            <a:ext cx="4038600" cy="48366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89538"/>
            <a:ext cx="4038600" cy="4836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9" name="Picture 8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39638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05033"/>
            <a:ext cx="4040188" cy="552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1245"/>
            <a:ext cx="4040188" cy="434491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05033"/>
            <a:ext cx="4041775" cy="552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1245"/>
            <a:ext cx="4041775" cy="434491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10" name="Picture 9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95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6" name="Picture 5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0162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5" name="Picture 4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3433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8" name="Picture 7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7451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8" name="Picture 7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57656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7" name="Picture 6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59438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  <p:pic>
        <p:nvPicPr>
          <p:cNvPr id="7" name="Picture 6" descr="LOGO FINAL ov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6223000"/>
            <a:ext cx="899560" cy="62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373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<Relationship Id="rId15" Type="http://schemas.openxmlformats.org/officeDocument/2006/relationships/theme" Target="../theme/theme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1.xml"/><Relationship Id="rId15" Type="http://schemas.openxmlformats.org/officeDocument/2006/relationships/theme" Target="../theme/theme5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9.xml"/><Relationship Id="rId3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5.xml"/><Relationship Id="rId9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0ADE5-71E8-224A-8C3F-31F3CEC33EEC}" type="datetimeFigureOut">
              <a:rPr lang="en-US" smtClean="0"/>
              <a:t>3/18/16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68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D3403-C766-C340-929A-3C944AB5D2E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1917F-43A0-0849-8E6F-F862BB4B116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3913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bar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31073"/>
            <a:ext cx="9143999" cy="23774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457200" y="280381"/>
            <a:ext cx="8229600" cy="610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57200" y="1179251"/>
            <a:ext cx="8229600" cy="5043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713583" y="6616900"/>
            <a:ext cx="34955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 smtClean="0">
                <a:solidFill>
                  <a:srgbClr val="FFFFFF"/>
                </a:solidFill>
                <a:latin typeface="Calibri"/>
              </a:rPr>
              <a:t>© 2013 SDN Academy, LLC™. All Rights Reserved.</a:t>
            </a:r>
            <a:endParaRPr lang="en-US" sz="10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6246888" y="6616900"/>
            <a:ext cx="1828802" cy="241100"/>
          </a:xfrm>
          <a:prstGeom prst="rect">
            <a:avLst/>
          </a:prstGeom>
        </p:spPr>
        <p:txBody>
          <a:bodyPr/>
          <a:lstStyle>
            <a:lvl1pPr algn="ctr">
              <a:defRPr sz="1000" b="0">
                <a:solidFill>
                  <a:srgbClr val="FFFFFF"/>
                </a:solidFill>
              </a:defRPr>
            </a:lvl1pPr>
          </a:lstStyle>
          <a:p>
            <a:endParaRPr lang="en-US" dirty="0">
              <a:latin typeface="Calibri"/>
            </a:endParaRPr>
          </a:p>
        </p:txBody>
      </p:sp>
      <p:sp>
        <p:nvSpPr>
          <p:cNvPr id="17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8075690" y="6616900"/>
            <a:ext cx="627185" cy="241100"/>
          </a:xfrm>
          <a:prstGeom prst="rect">
            <a:avLst/>
          </a:prstGeom>
        </p:spPr>
        <p:txBody>
          <a:bodyPr/>
          <a:lstStyle>
            <a:lvl1pPr algn="r">
              <a:defRPr sz="1000" b="0">
                <a:solidFill>
                  <a:srgbClr val="FFFFFF"/>
                </a:solidFill>
              </a:defRPr>
            </a:lvl1pPr>
          </a:lstStyle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9794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baseline="0">
          <a:solidFill>
            <a:srgbClr val="169AE7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49238"/>
            <a:ext cx="822960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71600"/>
            <a:ext cx="8229600" cy="475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D703DC6-72F9-4DCD-92C4-3A4030C5C1F2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3/18/16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1EE06C4-72FC-4FCE-908D-FDA1C513D9BC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192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Calibri"/>
          <a:ea typeface="+mj-ea"/>
          <a:cs typeface="Calibri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hlink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CC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bar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31073"/>
            <a:ext cx="9143999" cy="23774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457200" y="280381"/>
            <a:ext cx="8229600" cy="610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57200" y="1179251"/>
            <a:ext cx="8229600" cy="5043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713583" y="6616900"/>
            <a:ext cx="34955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 smtClean="0">
                <a:solidFill>
                  <a:srgbClr val="FFFFFF"/>
                </a:solidFill>
                <a:latin typeface="Calibri"/>
              </a:rPr>
              <a:t>© 2013 SDN Academy, LLC™. All Rights Reserved.</a:t>
            </a:r>
            <a:endParaRPr lang="en-US" sz="10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6246888" y="6616900"/>
            <a:ext cx="1828802" cy="241100"/>
          </a:xfrm>
          <a:prstGeom prst="rect">
            <a:avLst/>
          </a:prstGeom>
        </p:spPr>
        <p:txBody>
          <a:bodyPr/>
          <a:lstStyle>
            <a:lvl1pPr algn="ctr">
              <a:defRPr sz="1000" b="0">
                <a:solidFill>
                  <a:srgbClr val="FFFFFF"/>
                </a:solidFill>
              </a:defRPr>
            </a:lvl1pPr>
          </a:lstStyle>
          <a:p>
            <a:endParaRPr lang="en-US" dirty="0">
              <a:latin typeface="Calibri"/>
            </a:endParaRPr>
          </a:p>
        </p:txBody>
      </p:sp>
      <p:sp>
        <p:nvSpPr>
          <p:cNvPr id="17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8075690" y="6616900"/>
            <a:ext cx="627185" cy="241100"/>
          </a:xfrm>
          <a:prstGeom prst="rect">
            <a:avLst/>
          </a:prstGeom>
        </p:spPr>
        <p:txBody>
          <a:bodyPr/>
          <a:lstStyle>
            <a:lvl1pPr algn="r">
              <a:defRPr sz="1000" b="0">
                <a:solidFill>
                  <a:srgbClr val="FFFFFF"/>
                </a:solidFill>
              </a:defRPr>
            </a:lvl1pPr>
          </a:lstStyle>
          <a:p>
            <a:fld id="{630C89CF-223E-6745-BC98-013780BEF716}" type="slidenum">
              <a:rPr lang="en-US" smtClean="0">
                <a:latin typeface="Calibri"/>
              </a:rPr>
              <a:pPr/>
              <a:t>‹#›</a:t>
            </a:fld>
            <a:endParaRPr lang="en-US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1704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baseline="0">
          <a:solidFill>
            <a:srgbClr val="169AE7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4" Type="http://schemas.openxmlformats.org/officeDocument/2006/relationships/image" Target="../media/image14.emf"/><Relationship Id="rId5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emf"/><Relationship Id="rId10" Type="http://schemas.openxmlformats.org/officeDocument/2006/relationships/image" Target="../media/image25.png"/><Relationship Id="rId11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1.png"/><Relationship Id="rId8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3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 descr="ONF-horiz-large.gi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3042960" cy="8916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7801" y="2292350"/>
            <a:ext cx="1143000" cy="1130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69816" y="2148086"/>
            <a:ext cx="326981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ATRIUM</a:t>
            </a:r>
          </a:p>
          <a:p>
            <a:r>
              <a:rPr lang="en-US" sz="2400" dirty="0" smtClean="0"/>
              <a:t>Open SDN Distribution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2189945" y="3708030"/>
            <a:ext cx="4572000" cy="102797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sz="3200" dirty="0" smtClean="0">
                <a:solidFill>
                  <a:srgbClr val="FFFFFF"/>
                </a:solidFill>
                <a:latin typeface="Arial"/>
              </a:rPr>
              <a:t>Saurav Das</a:t>
            </a:r>
            <a:endParaRPr lang="en-US" sz="3200" dirty="0">
              <a:solidFill>
                <a:srgbClr val="FFFFFF"/>
              </a:solidFill>
              <a:latin typeface="Arial"/>
            </a:endParaRPr>
          </a:p>
          <a:p>
            <a:pPr lvl="0" algn="ctr">
              <a:spcBef>
                <a:spcPct val="20000"/>
              </a:spcBef>
            </a:pPr>
            <a:r>
              <a:rPr lang="en-US" sz="2400" dirty="0" smtClean="0">
                <a:solidFill>
                  <a:srgbClr val="FFFFFF"/>
                </a:solidFill>
                <a:latin typeface="Arial"/>
              </a:rPr>
              <a:t>Principal Architect, ONF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36770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618198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Outline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9275" y="843280"/>
            <a:ext cx="841184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Why Atrium?</a:t>
            </a:r>
          </a:p>
          <a:p>
            <a:pPr marL="914400" lvl="1" indent="-457200">
              <a:buFont typeface="Arial"/>
              <a:buChar char="•"/>
            </a:pPr>
            <a:r>
              <a:rPr lang="en-US" sz="2400" dirty="0"/>
              <a:t>Vertically Integrated SDN Solutions</a:t>
            </a:r>
          </a:p>
          <a:p>
            <a:pPr marL="914400" lvl="1" indent="-457200">
              <a:buFont typeface="Arial"/>
              <a:buChar char="•"/>
            </a:pPr>
            <a:r>
              <a:rPr lang="en-US" sz="2400" dirty="0"/>
              <a:t>Scalable Solutions on Hardware</a:t>
            </a:r>
          </a:p>
          <a:p>
            <a:pPr marL="914400" lvl="1" indent="-457200">
              <a:buFont typeface="Arial"/>
              <a:buChar char="•"/>
            </a:pPr>
            <a:r>
              <a:rPr lang="en-US" sz="2400" dirty="0"/>
              <a:t>Interoperability</a:t>
            </a:r>
          </a:p>
          <a:p>
            <a:pPr marL="914400" lvl="1" indent="-457200">
              <a:buFont typeface="Arial"/>
              <a:buChar char="•"/>
            </a:pPr>
            <a:endParaRPr lang="en-US" sz="2400" dirty="0"/>
          </a:p>
          <a:p>
            <a:pPr marL="457200" indent="-457200">
              <a:buAutoNum type="arabicPeriod" startAt="2"/>
            </a:pPr>
            <a:r>
              <a:rPr lang="en-US" sz="2800" dirty="0">
                <a:solidFill>
                  <a:srgbClr val="C0504D"/>
                </a:solidFill>
              </a:rPr>
              <a:t>Project Atrium Release 16/A (2</a:t>
            </a:r>
            <a:r>
              <a:rPr lang="en-US" sz="2800" baseline="30000" dirty="0">
                <a:solidFill>
                  <a:srgbClr val="C0504D"/>
                </a:solidFill>
              </a:rPr>
              <a:t>nd</a:t>
            </a:r>
            <a:r>
              <a:rPr lang="en-US" sz="2800" dirty="0">
                <a:solidFill>
                  <a:srgbClr val="C0504D"/>
                </a:solidFill>
              </a:rPr>
              <a:t> release)</a:t>
            </a:r>
          </a:p>
          <a:p>
            <a:pPr marL="914400" lvl="1" indent="-457200">
              <a:buFont typeface="Arial"/>
              <a:buChar char="•"/>
            </a:pPr>
            <a:r>
              <a:rPr lang="en-US" sz="2400" dirty="0"/>
              <a:t>ODL based SDN Router</a:t>
            </a:r>
          </a:p>
          <a:p>
            <a:pPr marL="914400" lvl="1" indent="-457200">
              <a:buFont typeface="Arial"/>
              <a:buChar char="•"/>
            </a:pPr>
            <a:r>
              <a:rPr lang="en-US" sz="2400" dirty="0"/>
              <a:t>ONOS based SDN Router</a:t>
            </a:r>
          </a:p>
          <a:p>
            <a:pPr marL="914400" lvl="1" indent="-457200">
              <a:buFont typeface="Arial"/>
              <a:buChar char="•"/>
            </a:pPr>
            <a:r>
              <a:rPr lang="en-US" sz="2400" dirty="0"/>
              <a:t>ONOS based SDN Leaf-Spine Fabric</a:t>
            </a:r>
            <a:endParaRPr lang="en-US" sz="24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460247" y="4884491"/>
            <a:ext cx="72570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LEARN MORE &amp; JOIN THE COMMUNITY:</a:t>
            </a:r>
          </a:p>
          <a:p>
            <a:r>
              <a:rPr lang="en-US" sz="2400" u="sng" dirty="0">
                <a:solidFill>
                  <a:schemeClr val="accent1"/>
                </a:solidFill>
              </a:rPr>
              <a:t>https://github.com/onfsdn/atrium-docs/wiki</a:t>
            </a:r>
          </a:p>
        </p:txBody>
      </p:sp>
    </p:spTree>
    <p:extLst>
      <p:ext uri="{BB962C8B-B14F-4D97-AF65-F5344CB8AC3E}">
        <p14:creationId xmlns:p14="http://schemas.microsoft.com/office/powerpoint/2010/main" val="2931076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4880"/>
            <a:ext cx="9144000" cy="44746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1233" y="27020"/>
            <a:ext cx="743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SDN Provides a Lot of Choices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0152" y="3406538"/>
            <a:ext cx="2167970" cy="314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957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9700"/>
            <a:ext cx="9144000" cy="40338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1233" y="27020"/>
            <a:ext cx="743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Solution: Vertically Integrated Stack </a:t>
            </a:r>
          </a:p>
          <a:p>
            <a:pPr algn="ctr"/>
            <a:r>
              <a:rPr lang="en-US" sz="3600" dirty="0" smtClean="0"/>
              <a:t>== SDN Distribution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49957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4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5222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54429"/>
            <a:ext cx="8229600" cy="61024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900" dirty="0" smtClean="0">
                <a:latin typeface="Calibri" charset="0"/>
              </a:rPr>
              <a:t>OF 1.0 -- The single flow table abstraction</a:t>
            </a:r>
            <a:endParaRPr lang="en-US" sz="2700" dirty="0">
              <a:latin typeface="Calibri" charset="0"/>
            </a:endParaRPr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C04D192A-DDA5-9648-BA9F-AC95E58AFE9C}" type="slidenum">
              <a:rPr lang="en-US">
                <a:latin typeface="Calibri"/>
              </a:rPr>
              <a:pPr/>
              <a:t>5</a:t>
            </a:fld>
            <a:endParaRPr lang="en-US">
              <a:latin typeface="Calibri"/>
            </a:endParaRPr>
          </a:p>
        </p:txBody>
      </p:sp>
      <p:sp>
        <p:nvSpPr>
          <p:cNvPr id="52226" name="Rectangle 2"/>
          <p:cNvSpPr>
            <a:spLocks/>
          </p:cNvSpPr>
          <p:nvPr/>
        </p:nvSpPr>
        <p:spPr bwMode="auto">
          <a:xfrm>
            <a:off x="785813" y="4827100"/>
            <a:ext cx="698500" cy="471488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27" name="Rectangle 3"/>
          <p:cNvSpPr>
            <a:spLocks/>
          </p:cNvSpPr>
          <p:nvPr/>
        </p:nvSpPr>
        <p:spPr bwMode="auto">
          <a:xfrm>
            <a:off x="831851" y="4782650"/>
            <a:ext cx="579437" cy="517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700">
                <a:solidFill>
                  <a:prstClr val="black"/>
                </a:solidFill>
                <a:latin typeface="Calibri"/>
              </a:rPr>
              <a:t>Switch</a:t>
            </a:r>
          </a:p>
          <a:p>
            <a:r>
              <a:rPr lang="en-US" sz="1700">
                <a:solidFill>
                  <a:prstClr val="black"/>
                </a:solidFill>
                <a:latin typeface="Calibri"/>
              </a:rPr>
              <a:t>Port</a:t>
            </a:r>
          </a:p>
        </p:txBody>
      </p:sp>
      <p:sp>
        <p:nvSpPr>
          <p:cNvPr id="52228" name="Rectangle 4"/>
          <p:cNvSpPr>
            <a:spLocks/>
          </p:cNvSpPr>
          <p:nvPr/>
        </p:nvSpPr>
        <p:spPr bwMode="auto">
          <a:xfrm>
            <a:off x="2735263" y="4828688"/>
            <a:ext cx="700088" cy="471487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29" name="Rectangle 5"/>
          <p:cNvSpPr>
            <a:spLocks/>
          </p:cNvSpPr>
          <p:nvPr/>
        </p:nvSpPr>
        <p:spPr bwMode="auto">
          <a:xfrm>
            <a:off x="2871788" y="4783262"/>
            <a:ext cx="425450" cy="517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700">
                <a:solidFill>
                  <a:prstClr val="black"/>
                </a:solidFill>
                <a:latin typeface="Calibri"/>
              </a:rPr>
              <a:t>MAC</a:t>
            </a:r>
          </a:p>
          <a:p>
            <a:r>
              <a:rPr lang="en-US" sz="1700">
                <a:solidFill>
                  <a:prstClr val="black"/>
                </a:solidFill>
                <a:latin typeface="Calibri"/>
              </a:rPr>
              <a:t>src</a:t>
            </a:r>
          </a:p>
        </p:txBody>
      </p:sp>
      <p:sp>
        <p:nvSpPr>
          <p:cNvPr id="52230" name="Rectangle 6"/>
          <p:cNvSpPr>
            <a:spLocks/>
          </p:cNvSpPr>
          <p:nvPr/>
        </p:nvSpPr>
        <p:spPr bwMode="auto">
          <a:xfrm>
            <a:off x="3435351" y="4828688"/>
            <a:ext cx="698500" cy="471487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31" name="Rectangle 7"/>
          <p:cNvSpPr>
            <a:spLocks/>
          </p:cNvSpPr>
          <p:nvPr/>
        </p:nvSpPr>
        <p:spPr bwMode="auto">
          <a:xfrm>
            <a:off x="3541713" y="4783262"/>
            <a:ext cx="425450" cy="517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700" dirty="0">
                <a:solidFill>
                  <a:prstClr val="black"/>
                </a:solidFill>
                <a:latin typeface="Calibri"/>
              </a:rPr>
              <a:t>MAC</a:t>
            </a:r>
          </a:p>
          <a:p>
            <a:r>
              <a:rPr lang="en-US" sz="1700" dirty="0" err="1">
                <a:solidFill>
                  <a:prstClr val="black"/>
                </a:solidFill>
                <a:latin typeface="Calibri"/>
              </a:rPr>
              <a:t>dst</a:t>
            </a:r>
            <a:endParaRPr lang="en-US" sz="17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32" name="Rectangle 8"/>
          <p:cNvSpPr>
            <a:spLocks/>
          </p:cNvSpPr>
          <p:nvPr/>
        </p:nvSpPr>
        <p:spPr bwMode="auto">
          <a:xfrm>
            <a:off x="4106863" y="4828688"/>
            <a:ext cx="698500" cy="471487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33" name="Rectangle 9"/>
          <p:cNvSpPr>
            <a:spLocks/>
          </p:cNvSpPr>
          <p:nvPr/>
        </p:nvSpPr>
        <p:spPr bwMode="auto">
          <a:xfrm>
            <a:off x="4279901" y="4774713"/>
            <a:ext cx="392112" cy="517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700">
                <a:solidFill>
                  <a:prstClr val="black"/>
                </a:solidFill>
                <a:latin typeface="Calibri"/>
              </a:rPr>
              <a:t>Eth</a:t>
            </a:r>
          </a:p>
          <a:p>
            <a:r>
              <a:rPr lang="en-US" sz="1700">
                <a:solidFill>
                  <a:prstClr val="black"/>
                </a:solidFill>
                <a:latin typeface="Calibri"/>
              </a:rPr>
              <a:t>type</a:t>
            </a:r>
          </a:p>
        </p:txBody>
      </p:sp>
      <p:sp>
        <p:nvSpPr>
          <p:cNvPr id="52234" name="Rectangle 10"/>
          <p:cNvSpPr>
            <a:spLocks/>
          </p:cNvSpPr>
          <p:nvPr/>
        </p:nvSpPr>
        <p:spPr bwMode="auto">
          <a:xfrm>
            <a:off x="1476376" y="4828688"/>
            <a:ext cx="698500" cy="471487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35" name="Rectangle 11"/>
          <p:cNvSpPr>
            <a:spLocks/>
          </p:cNvSpPr>
          <p:nvPr/>
        </p:nvSpPr>
        <p:spPr bwMode="auto">
          <a:xfrm>
            <a:off x="1580295" y="4784849"/>
            <a:ext cx="477838" cy="515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700" dirty="0">
                <a:solidFill>
                  <a:prstClr val="black"/>
                </a:solidFill>
                <a:latin typeface="Calibri"/>
              </a:rPr>
              <a:t>VLAN</a:t>
            </a:r>
          </a:p>
          <a:p>
            <a:r>
              <a:rPr lang="en-US" sz="1700" dirty="0">
                <a:solidFill>
                  <a:prstClr val="black"/>
                </a:solidFill>
                <a:latin typeface="Calibri"/>
              </a:rPr>
              <a:t>ID</a:t>
            </a:r>
          </a:p>
        </p:txBody>
      </p:sp>
      <p:sp>
        <p:nvSpPr>
          <p:cNvPr id="52236" name="Rectangle 12"/>
          <p:cNvSpPr>
            <a:spLocks/>
          </p:cNvSpPr>
          <p:nvPr/>
        </p:nvSpPr>
        <p:spPr bwMode="auto">
          <a:xfrm>
            <a:off x="4797426" y="4828688"/>
            <a:ext cx="590550" cy="471487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37" name="Rectangle 13"/>
          <p:cNvSpPr>
            <a:spLocks/>
          </p:cNvSpPr>
          <p:nvPr/>
        </p:nvSpPr>
        <p:spPr bwMode="auto">
          <a:xfrm>
            <a:off x="4986338" y="4786925"/>
            <a:ext cx="265113" cy="515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700" dirty="0">
                <a:solidFill>
                  <a:prstClr val="black"/>
                </a:solidFill>
                <a:latin typeface="Calibri"/>
              </a:rPr>
              <a:t>IP</a:t>
            </a:r>
          </a:p>
          <a:p>
            <a:r>
              <a:rPr lang="en-US" sz="1700" dirty="0" err="1">
                <a:solidFill>
                  <a:prstClr val="black"/>
                </a:solidFill>
                <a:latin typeface="Calibri"/>
              </a:rPr>
              <a:t>Src</a:t>
            </a:r>
            <a:endParaRPr lang="en-US" sz="17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38" name="Rectangle 14"/>
          <p:cNvSpPr>
            <a:spLocks/>
          </p:cNvSpPr>
          <p:nvPr/>
        </p:nvSpPr>
        <p:spPr bwMode="auto">
          <a:xfrm>
            <a:off x="5389563" y="4828688"/>
            <a:ext cx="577850" cy="471487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39" name="Rectangle 15"/>
          <p:cNvSpPr>
            <a:spLocks/>
          </p:cNvSpPr>
          <p:nvPr/>
        </p:nvSpPr>
        <p:spPr bwMode="auto">
          <a:xfrm>
            <a:off x="5553076" y="4786925"/>
            <a:ext cx="290512" cy="515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700">
                <a:solidFill>
                  <a:prstClr val="black"/>
                </a:solidFill>
                <a:latin typeface="Calibri"/>
              </a:rPr>
              <a:t>IP</a:t>
            </a:r>
          </a:p>
          <a:p>
            <a:r>
              <a:rPr lang="en-US" sz="1700">
                <a:solidFill>
                  <a:prstClr val="black"/>
                </a:solidFill>
                <a:latin typeface="Calibri"/>
              </a:rPr>
              <a:t>Dst</a:t>
            </a:r>
          </a:p>
        </p:txBody>
      </p:sp>
      <p:sp>
        <p:nvSpPr>
          <p:cNvPr id="52240" name="Rectangle 16"/>
          <p:cNvSpPr>
            <a:spLocks/>
          </p:cNvSpPr>
          <p:nvPr/>
        </p:nvSpPr>
        <p:spPr bwMode="auto">
          <a:xfrm>
            <a:off x="6557963" y="4828688"/>
            <a:ext cx="558800" cy="471487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41" name="Rectangle 17"/>
          <p:cNvSpPr>
            <a:spLocks/>
          </p:cNvSpPr>
          <p:nvPr/>
        </p:nvSpPr>
        <p:spPr bwMode="auto">
          <a:xfrm>
            <a:off x="6640513" y="4786925"/>
            <a:ext cx="373063" cy="515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700" dirty="0">
                <a:solidFill>
                  <a:prstClr val="black"/>
                </a:solidFill>
                <a:latin typeface="Calibri"/>
              </a:rPr>
              <a:t>IP</a:t>
            </a:r>
          </a:p>
          <a:p>
            <a:r>
              <a:rPr lang="en-US" sz="1700" dirty="0">
                <a:solidFill>
                  <a:prstClr val="black"/>
                </a:solidFill>
                <a:latin typeface="Calibri"/>
              </a:rPr>
              <a:t>Prot</a:t>
            </a:r>
          </a:p>
        </p:txBody>
      </p:sp>
      <p:sp>
        <p:nvSpPr>
          <p:cNvPr id="52242" name="Rectangle 18"/>
          <p:cNvSpPr>
            <a:spLocks/>
          </p:cNvSpPr>
          <p:nvPr/>
        </p:nvSpPr>
        <p:spPr bwMode="auto">
          <a:xfrm>
            <a:off x="7116763" y="4828688"/>
            <a:ext cx="698500" cy="471487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43" name="Rectangle 19"/>
          <p:cNvSpPr>
            <a:spLocks/>
          </p:cNvSpPr>
          <p:nvPr/>
        </p:nvSpPr>
        <p:spPr bwMode="auto">
          <a:xfrm>
            <a:off x="7216776" y="4786925"/>
            <a:ext cx="458787" cy="515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700" dirty="0">
                <a:solidFill>
                  <a:prstClr val="black"/>
                </a:solidFill>
                <a:latin typeface="Calibri"/>
              </a:rPr>
              <a:t>L4</a:t>
            </a:r>
          </a:p>
          <a:p>
            <a:r>
              <a:rPr lang="en-US" sz="1700" dirty="0">
                <a:solidFill>
                  <a:prstClr val="black"/>
                </a:solidFill>
                <a:latin typeface="Calibri"/>
              </a:rPr>
              <a:t>sport</a:t>
            </a:r>
          </a:p>
        </p:txBody>
      </p:sp>
      <p:sp>
        <p:nvSpPr>
          <p:cNvPr id="52244" name="Rectangle 20"/>
          <p:cNvSpPr>
            <a:spLocks/>
          </p:cNvSpPr>
          <p:nvPr/>
        </p:nvSpPr>
        <p:spPr bwMode="auto">
          <a:xfrm>
            <a:off x="7824788" y="4828688"/>
            <a:ext cx="698500" cy="471487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45" name="Rectangle 21"/>
          <p:cNvSpPr>
            <a:spLocks/>
          </p:cNvSpPr>
          <p:nvPr/>
        </p:nvSpPr>
        <p:spPr bwMode="auto">
          <a:xfrm>
            <a:off x="7905751" y="4786925"/>
            <a:ext cx="487362" cy="515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700">
                <a:solidFill>
                  <a:prstClr val="black"/>
                </a:solidFill>
                <a:latin typeface="Calibri"/>
              </a:rPr>
              <a:t>L4</a:t>
            </a:r>
          </a:p>
          <a:p>
            <a:r>
              <a:rPr lang="en-US" sz="1700">
                <a:solidFill>
                  <a:prstClr val="black"/>
                </a:solidFill>
                <a:latin typeface="Calibri"/>
              </a:rPr>
              <a:t>dport</a:t>
            </a:r>
          </a:p>
        </p:txBody>
      </p:sp>
      <p:sp>
        <p:nvSpPr>
          <p:cNvPr id="52246" name="Rectangle 22"/>
          <p:cNvSpPr>
            <a:spLocks/>
          </p:cNvSpPr>
          <p:nvPr/>
        </p:nvSpPr>
        <p:spPr bwMode="auto">
          <a:xfrm>
            <a:off x="803276" y="1161563"/>
            <a:ext cx="1446212" cy="687387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47" name="Rectangle 23"/>
          <p:cNvSpPr>
            <a:spLocks/>
          </p:cNvSpPr>
          <p:nvPr/>
        </p:nvSpPr>
        <p:spPr bwMode="auto">
          <a:xfrm>
            <a:off x="1144588" y="1366350"/>
            <a:ext cx="411163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Calibri"/>
              </a:rPr>
              <a:t>Rule</a:t>
            </a:r>
          </a:p>
        </p:txBody>
      </p:sp>
      <p:sp>
        <p:nvSpPr>
          <p:cNvPr id="52248" name="Rectangle 24"/>
          <p:cNvSpPr>
            <a:spLocks/>
          </p:cNvSpPr>
          <p:nvPr/>
        </p:nvSpPr>
        <p:spPr bwMode="auto">
          <a:xfrm>
            <a:off x="2249488" y="1161563"/>
            <a:ext cx="1446213" cy="687387"/>
          </a:xfrm>
          <a:prstGeom prst="rect">
            <a:avLst/>
          </a:prstGeom>
          <a:solidFill>
            <a:srgbClr val="CBE97B"/>
          </a:solidFill>
          <a:ln w="12700">
            <a:solidFill>
              <a:srgbClr val="697D3A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49" name="Rectangle 25"/>
          <p:cNvSpPr>
            <a:spLocks/>
          </p:cNvSpPr>
          <p:nvPr/>
        </p:nvSpPr>
        <p:spPr bwMode="auto">
          <a:xfrm>
            <a:off x="2422526" y="1366350"/>
            <a:ext cx="598487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Calibri"/>
              </a:rPr>
              <a:t>Action</a:t>
            </a:r>
          </a:p>
        </p:txBody>
      </p:sp>
      <p:sp>
        <p:nvSpPr>
          <p:cNvPr id="52250" name="Rectangle 26"/>
          <p:cNvSpPr>
            <a:spLocks/>
          </p:cNvSpPr>
          <p:nvPr/>
        </p:nvSpPr>
        <p:spPr bwMode="auto">
          <a:xfrm>
            <a:off x="3695701" y="1161563"/>
            <a:ext cx="1447800" cy="687387"/>
          </a:xfrm>
          <a:prstGeom prst="rect">
            <a:avLst/>
          </a:prstGeom>
          <a:solidFill>
            <a:srgbClr val="FA90AB"/>
          </a:solidFill>
          <a:ln w="12700">
            <a:solidFill>
              <a:srgbClr val="800000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51" name="Rectangle 27"/>
          <p:cNvSpPr>
            <a:spLocks/>
          </p:cNvSpPr>
          <p:nvPr/>
        </p:nvSpPr>
        <p:spPr bwMode="auto">
          <a:xfrm>
            <a:off x="4016376" y="1366350"/>
            <a:ext cx="455612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Calibri"/>
              </a:rPr>
              <a:t>Stats</a:t>
            </a:r>
          </a:p>
        </p:txBody>
      </p:sp>
      <p:sp>
        <p:nvSpPr>
          <p:cNvPr id="52252" name="Rectangle 28"/>
          <p:cNvSpPr>
            <a:spLocks/>
          </p:cNvSpPr>
          <p:nvPr/>
        </p:nvSpPr>
        <p:spPr bwMode="auto">
          <a:xfrm>
            <a:off x="1901826" y="2626825"/>
            <a:ext cx="5634037" cy="1776413"/>
          </a:xfrm>
          <a:prstGeom prst="rect">
            <a:avLst/>
          </a:prstGeom>
          <a:solidFill>
            <a:srgbClr val="CBE97B"/>
          </a:solidFill>
          <a:ln w="12700">
            <a:solidFill>
              <a:srgbClr val="697D3A"/>
            </a:solidFill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marL="357188" indent="-330200">
              <a:buFontTx/>
              <a:buAutoNum type="arabicPeriod"/>
            </a:pPr>
            <a:r>
              <a:rPr lang="en-US" sz="2200">
                <a:solidFill>
                  <a:prstClr val="black"/>
                </a:solidFill>
                <a:latin typeface="Calibri"/>
              </a:rPr>
              <a:t>Forward packet to zero or more ports</a:t>
            </a:r>
          </a:p>
          <a:p>
            <a:pPr marL="357188" indent="-330200">
              <a:buFontTx/>
              <a:buAutoNum type="arabicPeriod"/>
            </a:pPr>
            <a:r>
              <a:rPr lang="en-US" sz="2200">
                <a:solidFill>
                  <a:prstClr val="black"/>
                </a:solidFill>
                <a:latin typeface="Calibri"/>
              </a:rPr>
              <a:t>Encapsulate and forward to controller</a:t>
            </a:r>
          </a:p>
          <a:p>
            <a:pPr marL="357188" indent="-330200">
              <a:buFontTx/>
              <a:buAutoNum type="arabicPeriod"/>
            </a:pPr>
            <a:r>
              <a:rPr lang="en-US" sz="2200">
                <a:solidFill>
                  <a:prstClr val="black"/>
                </a:solidFill>
                <a:latin typeface="Calibri"/>
              </a:rPr>
              <a:t>Send to normal processing pipeline</a:t>
            </a:r>
          </a:p>
          <a:p>
            <a:pPr marL="357188" indent="-330200">
              <a:buFontTx/>
              <a:buAutoNum type="arabicPeriod"/>
            </a:pPr>
            <a:r>
              <a:rPr lang="en-US" sz="2200">
                <a:solidFill>
                  <a:prstClr val="black"/>
                </a:solidFill>
                <a:latin typeface="Calibri"/>
              </a:rPr>
              <a:t>Modify Fields</a:t>
            </a:r>
          </a:p>
          <a:p>
            <a:pPr marL="357188" indent="-330200">
              <a:buFontTx/>
              <a:buAutoNum type="arabicPeriod"/>
            </a:pPr>
            <a:r>
              <a:rPr lang="en-US" sz="2200">
                <a:solidFill>
                  <a:srgbClr val="0000FF"/>
                </a:solidFill>
                <a:latin typeface="Calibri"/>
              </a:rPr>
              <a:t>Any extensions you add!</a:t>
            </a:r>
          </a:p>
        </p:txBody>
      </p:sp>
      <p:sp>
        <p:nvSpPr>
          <p:cNvPr id="52253" name="Rectangle 29"/>
          <p:cNvSpPr>
            <a:spLocks/>
          </p:cNvSpPr>
          <p:nvPr/>
        </p:nvSpPr>
        <p:spPr bwMode="auto">
          <a:xfrm>
            <a:off x="946151" y="5553401"/>
            <a:ext cx="7774589" cy="5539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  <a:latin typeface="Calibri"/>
              </a:rPr>
              <a:t>exact/wildcard, + bitmasks for some fields</a:t>
            </a:r>
            <a:endParaRPr lang="en-US" sz="3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54" name="Line 30"/>
          <p:cNvSpPr>
            <a:spLocks noChangeShapeType="1"/>
          </p:cNvSpPr>
          <p:nvPr/>
        </p:nvSpPr>
        <p:spPr bwMode="auto">
          <a:xfrm>
            <a:off x="803276" y="1929913"/>
            <a:ext cx="1587" cy="2892425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64291" tIns="32146" rIns="64291" bIns="32146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55" name="Line 31"/>
          <p:cNvSpPr>
            <a:spLocks noChangeShapeType="1"/>
          </p:cNvSpPr>
          <p:nvPr/>
        </p:nvSpPr>
        <p:spPr bwMode="auto">
          <a:xfrm>
            <a:off x="2776538" y="1848950"/>
            <a:ext cx="1588" cy="758825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64291" tIns="32146" rIns="64291" bIns="32146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56" name="Rectangle 32"/>
          <p:cNvSpPr>
            <a:spLocks/>
          </p:cNvSpPr>
          <p:nvPr/>
        </p:nvSpPr>
        <p:spPr bwMode="auto">
          <a:xfrm>
            <a:off x="3848101" y="2099775"/>
            <a:ext cx="3044825" cy="384175"/>
          </a:xfrm>
          <a:prstGeom prst="rect">
            <a:avLst/>
          </a:prstGeom>
          <a:solidFill>
            <a:srgbClr val="FA90AB"/>
          </a:solidFill>
          <a:ln w="12700">
            <a:solidFill>
              <a:srgbClr val="800000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57" name="Rectangle 33"/>
          <p:cNvSpPr>
            <a:spLocks/>
          </p:cNvSpPr>
          <p:nvPr/>
        </p:nvSpPr>
        <p:spPr bwMode="auto">
          <a:xfrm>
            <a:off x="3990976" y="2123588"/>
            <a:ext cx="2589212" cy="3349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2200">
                <a:solidFill>
                  <a:prstClr val="black"/>
                </a:solidFill>
                <a:latin typeface="Calibri"/>
              </a:rPr>
              <a:t>Packet + byte counters</a:t>
            </a:r>
          </a:p>
        </p:txBody>
      </p:sp>
      <p:sp>
        <p:nvSpPr>
          <p:cNvPr id="52258" name="Line 34"/>
          <p:cNvSpPr>
            <a:spLocks noChangeShapeType="1"/>
          </p:cNvSpPr>
          <p:nvPr/>
        </p:nvSpPr>
        <p:spPr bwMode="auto">
          <a:xfrm rot="10800000" flipH="1">
            <a:off x="4232276" y="1848950"/>
            <a:ext cx="1587" cy="231775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64291" tIns="32146" rIns="64291" bIns="32146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62" name="Rectangle 4"/>
          <p:cNvSpPr>
            <a:spLocks/>
          </p:cNvSpPr>
          <p:nvPr/>
        </p:nvSpPr>
        <p:spPr bwMode="auto">
          <a:xfrm>
            <a:off x="2174876" y="4828688"/>
            <a:ext cx="603250" cy="471487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63" name="Rectangle 5"/>
          <p:cNvSpPr>
            <a:spLocks/>
          </p:cNvSpPr>
          <p:nvPr/>
        </p:nvSpPr>
        <p:spPr bwMode="auto">
          <a:xfrm>
            <a:off x="2250344" y="4783262"/>
            <a:ext cx="477837" cy="517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700" dirty="0">
                <a:solidFill>
                  <a:prstClr val="black"/>
                </a:solidFill>
                <a:latin typeface="Calibri"/>
              </a:rPr>
              <a:t>VLAN</a:t>
            </a:r>
          </a:p>
          <a:p>
            <a:r>
              <a:rPr lang="en-US" sz="1700" dirty="0" err="1">
                <a:solidFill>
                  <a:prstClr val="black"/>
                </a:solidFill>
                <a:latin typeface="Calibri"/>
              </a:rPr>
              <a:t>pcp</a:t>
            </a:r>
            <a:endParaRPr lang="en-US" sz="17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64" name="Rectangle 14"/>
          <p:cNvSpPr>
            <a:spLocks/>
          </p:cNvSpPr>
          <p:nvPr/>
        </p:nvSpPr>
        <p:spPr bwMode="auto">
          <a:xfrm>
            <a:off x="5973763" y="4828688"/>
            <a:ext cx="577850" cy="471487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65" name="Rectangle 15"/>
          <p:cNvSpPr>
            <a:spLocks/>
          </p:cNvSpPr>
          <p:nvPr/>
        </p:nvSpPr>
        <p:spPr bwMode="auto">
          <a:xfrm>
            <a:off x="6137276" y="4786925"/>
            <a:ext cx="317500" cy="517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700">
                <a:solidFill>
                  <a:prstClr val="black"/>
                </a:solidFill>
                <a:latin typeface="Calibri"/>
              </a:rPr>
              <a:t>IP</a:t>
            </a:r>
          </a:p>
          <a:p>
            <a:r>
              <a:rPr lang="en-US" sz="1700">
                <a:solidFill>
                  <a:prstClr val="black"/>
                </a:solidFill>
                <a:latin typeface="Calibri"/>
              </a:rPr>
              <a:t>ToS</a:t>
            </a:r>
          </a:p>
        </p:txBody>
      </p:sp>
      <p:sp>
        <p:nvSpPr>
          <p:cNvPr id="42" name="Rectangle 29"/>
          <p:cNvSpPr>
            <a:spLocks/>
          </p:cNvSpPr>
          <p:nvPr/>
        </p:nvSpPr>
        <p:spPr bwMode="auto">
          <a:xfrm>
            <a:off x="8666163" y="4822338"/>
            <a:ext cx="177082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…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70254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4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48129" name="AutoShape 1"/>
          <p:cNvSpPr>
            <a:spLocks/>
          </p:cNvSpPr>
          <p:nvPr/>
        </p:nvSpPr>
        <p:spPr bwMode="auto">
          <a:xfrm>
            <a:off x="874713" y="2552577"/>
            <a:ext cx="7385050" cy="3027362"/>
          </a:xfrm>
          <a:prstGeom prst="roundRect">
            <a:avLst>
              <a:gd name="adj" fmla="val 6486"/>
            </a:avLst>
          </a:prstGeom>
          <a:solidFill>
            <a:srgbClr val="7F7F7F"/>
          </a:solidFill>
          <a:ln w="254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178" name="AutoShape 2"/>
          <p:cNvSpPr>
            <a:spLocks/>
          </p:cNvSpPr>
          <p:nvPr/>
        </p:nvSpPr>
        <p:spPr bwMode="auto">
          <a:xfrm>
            <a:off x="1106488" y="4267077"/>
            <a:ext cx="6894512" cy="1054100"/>
          </a:xfrm>
          <a:prstGeom prst="roundRect">
            <a:avLst>
              <a:gd name="adj" fmla="val 8472"/>
            </a:avLst>
          </a:prstGeom>
          <a:solidFill>
            <a:srgbClr val="C8D2DF"/>
          </a:solidFill>
          <a:ln w="25400" cap="flat">
            <a:solidFill>
              <a:srgbClr val="163F88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>
              <a:defRPr/>
            </a:pPr>
            <a:r>
              <a:rPr lang="en-US" sz="4500" dirty="0">
                <a:solidFill>
                  <a:srgbClr val="00194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Gill Sans" charset="0"/>
                <a:cs typeface="Gill Sans" charset="0"/>
              </a:rPr>
              <a:t>Data Path (Hardware)</a:t>
            </a:r>
          </a:p>
        </p:txBody>
      </p:sp>
      <p:sp>
        <p:nvSpPr>
          <p:cNvPr id="48132" name="Line 4"/>
          <p:cNvSpPr>
            <a:spLocks noChangeShapeType="1"/>
          </p:cNvSpPr>
          <p:nvPr/>
        </p:nvSpPr>
        <p:spPr bwMode="auto">
          <a:xfrm rot="10800000" flipH="1">
            <a:off x="1036638" y="4025777"/>
            <a:ext cx="7072312" cy="17462"/>
          </a:xfrm>
          <a:prstGeom prst="line">
            <a:avLst/>
          </a:prstGeom>
          <a:noFill/>
          <a:ln w="63500">
            <a:solidFill>
              <a:srgbClr val="001949"/>
            </a:solidFill>
            <a:prstDash val="sysDot"/>
            <a:round/>
            <a:headEnd/>
            <a:tailEnd/>
          </a:ln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0181" name="AutoShape 5"/>
          <p:cNvSpPr>
            <a:spLocks/>
          </p:cNvSpPr>
          <p:nvPr/>
        </p:nvSpPr>
        <p:spPr bwMode="auto">
          <a:xfrm>
            <a:off x="1106489" y="2801814"/>
            <a:ext cx="6894512" cy="1036638"/>
          </a:xfrm>
          <a:prstGeom prst="roundRect">
            <a:avLst>
              <a:gd name="adj" fmla="val 6894"/>
            </a:avLst>
          </a:prstGeom>
          <a:solidFill>
            <a:srgbClr val="C8D2DF"/>
          </a:solidFill>
          <a:ln w="25400" cap="flat">
            <a:solidFill>
              <a:srgbClr val="163F88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4500" dirty="0" err="1" smtClean="0">
                <a:solidFill>
                  <a:srgbClr val="00194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Gill Sans" charset="0"/>
                <a:cs typeface="Gill Sans" charset="0"/>
              </a:rPr>
              <a:t>OpenFlow</a:t>
            </a:r>
            <a:r>
              <a:rPr lang="en-US" sz="4500" dirty="0" smtClean="0">
                <a:solidFill>
                  <a:srgbClr val="00194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ea typeface="Gill Sans" charset="0"/>
                <a:cs typeface="Gill Sans" charset="0"/>
              </a:rPr>
              <a:t> Client</a:t>
            </a:r>
            <a:endParaRPr lang="en-US" sz="4500" dirty="0">
              <a:solidFill>
                <a:srgbClr val="00194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/>
              <a:ea typeface="Gill Sans" charset="0"/>
              <a:cs typeface="Gill Sans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2677AA-83E6-4A0F-A37C-665AE4320E63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606438" y="4263863"/>
            <a:ext cx="753654" cy="1270051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  <a:gs pos="6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2700" cmpd="sng">
            <a:solidFill>
              <a:schemeClr val="bg1">
                <a:lumMod val="65000"/>
              </a:schemeClr>
            </a:solidFill>
          </a:ln>
          <a:effectLst>
            <a:glow rad="63500">
              <a:schemeClr val="bg1">
                <a:lumMod val="85000"/>
                <a:alpha val="2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600" b="1" dirty="0" err="1" smtClean="0">
                <a:solidFill>
                  <a:srgbClr val="1F497D">
                    <a:lumMod val="50000"/>
                  </a:srgbClr>
                </a:solidFill>
                <a:latin typeface="Calibri"/>
                <a:cs typeface="Calibri"/>
              </a:rPr>
              <a:t>Vlan</a:t>
            </a:r>
            <a:endParaRPr lang="en-US" sz="1600" b="1" dirty="0" smtClean="0">
              <a:solidFill>
                <a:srgbClr val="1F497D">
                  <a:lumMod val="50000"/>
                </a:srgbClr>
              </a:solidFill>
              <a:latin typeface="Calibri"/>
              <a:cs typeface="Calibri"/>
            </a:endParaRPr>
          </a:p>
          <a:p>
            <a:pPr algn="ctr" defTabSz="914400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Calibri"/>
                <a:cs typeface="Calibri"/>
              </a:rPr>
              <a:t>Table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60092" y="4273930"/>
            <a:ext cx="753654" cy="1270051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  <a:gs pos="6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2700" cmpd="sng">
            <a:solidFill>
              <a:schemeClr val="bg1">
                <a:lumMod val="65000"/>
              </a:schemeClr>
            </a:solidFill>
          </a:ln>
          <a:effectLst>
            <a:glow rad="63500">
              <a:schemeClr val="bg1">
                <a:lumMod val="85000"/>
                <a:alpha val="2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Calibri"/>
                <a:cs typeface="Calibri"/>
              </a:rPr>
              <a:t>L2</a:t>
            </a:r>
          </a:p>
          <a:p>
            <a:pPr algn="ctr" defTabSz="914400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Calibri"/>
                <a:cs typeface="Calibri"/>
              </a:rPr>
              <a:t>Table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13746" y="4283997"/>
            <a:ext cx="753654" cy="1270051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  <a:gs pos="6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2700" cmpd="sng">
            <a:solidFill>
              <a:schemeClr val="bg1">
                <a:lumMod val="65000"/>
              </a:schemeClr>
            </a:solidFill>
          </a:ln>
          <a:effectLst>
            <a:glow rad="63500">
              <a:schemeClr val="bg1">
                <a:lumMod val="85000"/>
                <a:alpha val="2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Calibri"/>
                <a:cs typeface="Calibri"/>
              </a:rPr>
              <a:t>L3</a:t>
            </a:r>
          </a:p>
          <a:p>
            <a:pPr algn="ctr" defTabSz="914400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Calibri"/>
                <a:cs typeface="Calibri"/>
              </a:rPr>
              <a:t>Table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867400" y="4294064"/>
            <a:ext cx="753654" cy="1270051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  <a:gs pos="6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2700" cmpd="sng">
            <a:solidFill>
              <a:schemeClr val="bg1">
                <a:lumMod val="65000"/>
              </a:schemeClr>
            </a:solidFill>
          </a:ln>
          <a:effectLst>
            <a:glow rad="63500">
              <a:schemeClr val="bg1">
                <a:lumMod val="85000"/>
                <a:alpha val="2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Calibri"/>
                <a:cs typeface="Calibri"/>
              </a:rPr>
              <a:t>ACL</a:t>
            </a:r>
          </a:p>
          <a:p>
            <a:pPr algn="ctr" defTabSz="914400"/>
            <a:r>
              <a:rPr lang="en-US" sz="1600" b="1" dirty="0" smtClean="0">
                <a:solidFill>
                  <a:srgbClr val="1F497D">
                    <a:lumMod val="50000"/>
                  </a:srgbClr>
                </a:solidFill>
                <a:latin typeface="Calibri"/>
                <a:cs typeface="Calibri"/>
              </a:rPr>
              <a:t>Table</a:t>
            </a:r>
          </a:p>
        </p:txBody>
      </p:sp>
      <p:sp>
        <p:nvSpPr>
          <p:cNvPr id="17" name="Line 8"/>
          <p:cNvSpPr>
            <a:spLocks noChangeShapeType="1"/>
          </p:cNvSpPr>
          <p:nvPr/>
        </p:nvSpPr>
        <p:spPr bwMode="auto">
          <a:xfrm flipH="1">
            <a:off x="6248400" y="3836864"/>
            <a:ext cx="0" cy="533400"/>
          </a:xfrm>
          <a:prstGeom prst="line">
            <a:avLst/>
          </a:prstGeom>
          <a:noFill/>
          <a:ln w="139700">
            <a:solidFill>
              <a:srgbClr val="FF7F00"/>
            </a:solidFill>
            <a:miter lim="800000"/>
            <a:headEnd type="triangle" w="med" len="med"/>
            <a:tailEnd type="triangle" w="med" len="med"/>
          </a:ln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200" y="129279"/>
            <a:ext cx="8229600" cy="610242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Issue #1 with </a:t>
            </a:r>
            <a:r>
              <a:rPr lang="en-US" sz="3600" dirty="0" err="1" smtClean="0"/>
              <a:t>OpenFlow</a:t>
            </a:r>
            <a:r>
              <a:rPr lang="en-US" sz="3600" dirty="0" smtClean="0"/>
              <a:t> 1.0</a:t>
            </a:r>
            <a:endParaRPr lang="en-US" sz="3600" dirty="0"/>
          </a:p>
        </p:txBody>
      </p:sp>
      <p:sp>
        <p:nvSpPr>
          <p:cNvPr id="23" name="Rectangle 22"/>
          <p:cNvSpPr/>
          <p:nvPr/>
        </p:nvSpPr>
        <p:spPr>
          <a:xfrm>
            <a:off x="874713" y="1133848"/>
            <a:ext cx="31409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en-US" sz="3200" dirty="0" smtClean="0">
                <a:solidFill>
                  <a:srgbClr val="169AE7"/>
                </a:solidFill>
                <a:latin typeface="Calibri"/>
              </a:rPr>
              <a:t>Small Table Size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60092" y="5579939"/>
            <a:ext cx="753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128k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13746" y="5579939"/>
            <a:ext cx="753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32k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80078" y="5579939"/>
            <a:ext cx="753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2k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88711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7" grpId="0" animBg="1"/>
      <p:bldP spid="24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4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3933"/>
            <a:ext cx="8229600" cy="610242"/>
          </a:xfrm>
        </p:spPr>
        <p:txBody>
          <a:bodyPr>
            <a:noAutofit/>
          </a:bodyPr>
          <a:lstStyle/>
          <a:p>
            <a:r>
              <a:rPr lang="en-US" sz="3600" dirty="0" smtClean="0"/>
              <a:t>Issue #2 with </a:t>
            </a:r>
            <a:r>
              <a:rPr lang="en-US" sz="3600" dirty="0" err="1" smtClean="0"/>
              <a:t>OpenFlow</a:t>
            </a:r>
            <a:r>
              <a:rPr lang="en-US" sz="3600" dirty="0" smtClean="0"/>
              <a:t> 1.0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24890" y="1192020"/>
            <a:ext cx="8229600" cy="4945063"/>
          </a:xfrm>
        </p:spPr>
        <p:txBody>
          <a:bodyPr/>
          <a:lstStyle/>
          <a:p>
            <a:r>
              <a:rPr lang="en-US" dirty="0" smtClean="0"/>
              <a:t>Table space explosion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-381000" y="216876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652260" y="1882122"/>
            <a:ext cx="1440180" cy="139319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  <a:latin typeface="Calibri"/>
              </a:rPr>
              <a:t>A1, Y1</a:t>
            </a:r>
          </a:p>
          <a:p>
            <a:pPr algn="ctr"/>
            <a:r>
              <a:rPr lang="en-US" dirty="0" smtClean="0">
                <a:solidFill>
                  <a:prstClr val="white"/>
                </a:solidFill>
                <a:latin typeface="Calibri"/>
              </a:rPr>
              <a:t>A1, Y2</a:t>
            </a:r>
          </a:p>
          <a:p>
            <a:pPr algn="ctr"/>
            <a:r>
              <a:rPr lang="en-US" dirty="0" smtClean="0">
                <a:solidFill>
                  <a:prstClr val="white"/>
                </a:solidFill>
                <a:latin typeface="Calibri"/>
              </a:rPr>
              <a:t>A1, Y3</a:t>
            </a:r>
          </a:p>
          <a:p>
            <a:pPr algn="ctr"/>
            <a:r>
              <a:rPr lang="en-US" dirty="0" smtClean="0">
                <a:solidFill>
                  <a:prstClr val="white"/>
                </a:solidFill>
                <a:latin typeface="Calibri"/>
              </a:rPr>
              <a:t>A1, Y4</a:t>
            </a:r>
          </a:p>
          <a:p>
            <a:pPr algn="ctr"/>
            <a:r>
              <a:rPr lang="en-US" dirty="0" smtClean="0">
                <a:solidFill>
                  <a:prstClr val="white"/>
                </a:solidFill>
                <a:latin typeface="Calibri"/>
              </a:rPr>
              <a:t>A1, Y5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656070" y="3275318"/>
            <a:ext cx="1440180" cy="139319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  <a:latin typeface="Calibri"/>
              </a:rPr>
              <a:t>A2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, Y1</a:t>
            </a:r>
          </a:p>
          <a:p>
            <a:pPr algn="ctr"/>
            <a:r>
              <a:rPr lang="en-US" dirty="0">
                <a:solidFill>
                  <a:prstClr val="white"/>
                </a:solidFill>
                <a:latin typeface="Calibri"/>
              </a:rPr>
              <a:t>A2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, Y2</a:t>
            </a:r>
          </a:p>
          <a:p>
            <a:pPr algn="ctr"/>
            <a:r>
              <a:rPr lang="en-US" dirty="0">
                <a:solidFill>
                  <a:prstClr val="white"/>
                </a:solidFill>
                <a:latin typeface="Calibri"/>
              </a:rPr>
              <a:t>A2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, Y3</a:t>
            </a:r>
          </a:p>
          <a:p>
            <a:pPr algn="ctr"/>
            <a:r>
              <a:rPr lang="en-US" dirty="0">
                <a:solidFill>
                  <a:prstClr val="white"/>
                </a:solidFill>
                <a:latin typeface="Calibri"/>
              </a:rPr>
              <a:t>A2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, Y4</a:t>
            </a:r>
          </a:p>
          <a:p>
            <a:pPr algn="ctr"/>
            <a:r>
              <a:rPr lang="en-US" dirty="0">
                <a:solidFill>
                  <a:prstClr val="white"/>
                </a:solidFill>
                <a:latin typeface="Calibri"/>
              </a:rPr>
              <a:t>A2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, Y5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56070" y="4668514"/>
            <a:ext cx="1440180" cy="139319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  <a:latin typeface="Calibri"/>
              </a:rPr>
              <a:t>A3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, Y1</a:t>
            </a:r>
          </a:p>
          <a:p>
            <a:pPr algn="ctr"/>
            <a:r>
              <a:rPr lang="en-US" dirty="0">
                <a:solidFill>
                  <a:prstClr val="white"/>
                </a:solidFill>
                <a:latin typeface="Calibri"/>
              </a:rPr>
              <a:t>A3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, Y2</a:t>
            </a:r>
          </a:p>
          <a:p>
            <a:pPr algn="ctr"/>
            <a:r>
              <a:rPr lang="en-US" dirty="0">
                <a:solidFill>
                  <a:prstClr val="white"/>
                </a:solidFill>
                <a:latin typeface="Calibri"/>
              </a:rPr>
              <a:t>A3,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 Y3</a:t>
            </a:r>
          </a:p>
          <a:p>
            <a:pPr algn="ctr"/>
            <a:r>
              <a:rPr lang="en-US" dirty="0">
                <a:solidFill>
                  <a:prstClr val="white"/>
                </a:solidFill>
                <a:latin typeface="Calibri"/>
              </a:rPr>
              <a:t>A3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, Y4</a:t>
            </a:r>
          </a:p>
          <a:p>
            <a:pPr algn="ctr"/>
            <a:r>
              <a:rPr lang="en-US" dirty="0">
                <a:solidFill>
                  <a:prstClr val="white"/>
                </a:solidFill>
                <a:latin typeface="Calibri"/>
              </a:rPr>
              <a:t>A3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, Y5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55080" y="1485900"/>
            <a:ext cx="2313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Calibri"/>
              </a:rPr>
              <a:t>OF 1.0 Single Table</a:t>
            </a:r>
            <a:endParaRPr lang="en-US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28650" y="3063240"/>
            <a:ext cx="1234440" cy="43434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  <a:latin typeface="Calibri"/>
              </a:rPr>
              <a:t>A1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1863090" y="2720340"/>
            <a:ext cx="914400" cy="5600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2777490" y="2168769"/>
            <a:ext cx="1017270" cy="154598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  <a:latin typeface="Calibri"/>
              </a:rPr>
              <a:t>Y1,</a:t>
            </a:r>
          </a:p>
          <a:p>
            <a:pPr algn="ctr"/>
            <a:r>
              <a:rPr lang="en-US" dirty="0" smtClean="0">
                <a:solidFill>
                  <a:prstClr val="white"/>
                </a:solidFill>
                <a:latin typeface="Calibri"/>
              </a:rPr>
              <a:t>Y2,</a:t>
            </a:r>
          </a:p>
          <a:p>
            <a:pPr algn="ctr"/>
            <a:r>
              <a:rPr lang="en-US" dirty="0" smtClean="0">
                <a:solidFill>
                  <a:prstClr val="white"/>
                </a:solidFill>
                <a:latin typeface="Calibri"/>
              </a:rPr>
              <a:t>Y3,</a:t>
            </a:r>
          </a:p>
          <a:p>
            <a:pPr algn="ctr"/>
            <a:r>
              <a:rPr lang="en-US" dirty="0" smtClean="0">
                <a:solidFill>
                  <a:prstClr val="white"/>
                </a:solidFill>
                <a:latin typeface="Calibri"/>
              </a:rPr>
              <a:t>Y4</a:t>
            </a:r>
          </a:p>
          <a:p>
            <a:pPr algn="ctr"/>
            <a:r>
              <a:rPr lang="en-US" dirty="0" smtClean="0">
                <a:solidFill>
                  <a:prstClr val="white"/>
                </a:solidFill>
                <a:latin typeface="Calibri"/>
              </a:rPr>
              <a:t>Y5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0" y="3263888"/>
            <a:ext cx="45719" cy="4571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129540" y="3279128"/>
            <a:ext cx="45719" cy="4571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281940" y="3282938"/>
            <a:ext cx="45719" cy="4571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11480" y="3286748"/>
            <a:ext cx="45719" cy="4571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28650" y="3497580"/>
            <a:ext cx="1234440" cy="43434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  <a:latin typeface="Calibri"/>
              </a:rPr>
              <a:t>A2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28650" y="3893820"/>
            <a:ext cx="1234440" cy="43434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  <a:latin typeface="Calibri"/>
              </a:rPr>
              <a:t>A3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201118" y="5269508"/>
            <a:ext cx="51539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  <a:latin typeface="Calibri"/>
                <a:cs typeface="Calibri"/>
              </a:rPr>
              <a:t>Single-table abstraction may use table space inefficiently compared to multiple tables</a:t>
            </a:r>
            <a:endParaRPr lang="en-US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3874" y="1694985"/>
            <a:ext cx="4575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A, Y could be MAC or IP addresses, VLAN tags, MPLS labels etc.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8537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/>
      <p:bldP spid="21" grpId="0" animBg="1"/>
      <p:bldP spid="24" grpId="0" animBg="1"/>
      <p:bldP spid="30" grpId="0" animBg="1"/>
      <p:bldP spid="31" grpId="0" animBg="1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4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4429"/>
            <a:ext cx="8229600" cy="610242"/>
          </a:xfrm>
        </p:spPr>
        <p:txBody>
          <a:bodyPr>
            <a:noAutofit/>
          </a:bodyPr>
          <a:lstStyle/>
          <a:p>
            <a:r>
              <a:rPr lang="en-US" sz="3600" dirty="0" smtClean="0"/>
              <a:t>Issue #3 with </a:t>
            </a:r>
            <a:r>
              <a:rPr lang="en-US" sz="3600" dirty="0" err="1" smtClean="0"/>
              <a:t>OpenFlow</a:t>
            </a:r>
            <a:r>
              <a:rPr lang="en-US" sz="3600" dirty="0" smtClean="0"/>
              <a:t> 1.0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890000" cy="4754563"/>
          </a:xfrm>
        </p:spPr>
        <p:txBody>
          <a:bodyPr/>
          <a:lstStyle/>
          <a:p>
            <a:r>
              <a:rPr lang="en-US" dirty="0" smtClean="0"/>
              <a:t>Limited match options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63601" y="2266470"/>
            <a:ext cx="7655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Calibri"/>
                <a:cs typeface="Calibri"/>
              </a:rPr>
              <a:t>Supported: </a:t>
            </a:r>
          </a:p>
          <a:p>
            <a:r>
              <a:rPr lang="en-US" sz="2400" dirty="0" smtClean="0">
                <a:solidFill>
                  <a:prstClr val="black"/>
                </a:solidFill>
                <a:latin typeface="Calibri"/>
                <a:cs typeface="Calibri"/>
              </a:rPr>
              <a:t>	MAC, VLAN, IP, L4 ports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3601" y="3436477"/>
            <a:ext cx="76551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Calibri"/>
                <a:cs typeface="Calibri"/>
              </a:rPr>
              <a:t>Missing:</a:t>
            </a:r>
          </a:p>
          <a:p>
            <a:r>
              <a:rPr lang="en-US" sz="2400" dirty="0" smtClean="0">
                <a:solidFill>
                  <a:prstClr val="black"/>
                </a:solidFill>
                <a:latin typeface="Calibri"/>
                <a:cs typeface="Calibri"/>
              </a:rPr>
              <a:t>	IPv6</a:t>
            </a:r>
          </a:p>
          <a:p>
            <a:r>
              <a:rPr lang="en-US" sz="2400" dirty="0" smtClean="0">
                <a:solidFill>
                  <a:prstClr val="black"/>
                </a:solidFill>
                <a:latin typeface="Calibri"/>
                <a:cs typeface="Calibri"/>
              </a:rPr>
              <a:t>	</a:t>
            </a:r>
            <a:r>
              <a:rPr lang="en-US" sz="2400" dirty="0" err="1" smtClean="0">
                <a:solidFill>
                  <a:prstClr val="black"/>
                </a:solidFill>
                <a:latin typeface="Calibri"/>
                <a:cs typeface="Calibri"/>
              </a:rPr>
              <a:t>QinQ</a:t>
            </a:r>
            <a:endParaRPr lang="en-US" sz="2400" dirty="0" smtClean="0">
              <a:solidFill>
                <a:prstClr val="black"/>
              </a:solidFill>
              <a:latin typeface="Calibri"/>
              <a:cs typeface="Calibri"/>
            </a:endParaRPr>
          </a:p>
          <a:p>
            <a:r>
              <a:rPr lang="en-US" sz="2400" dirty="0" smtClean="0">
                <a:solidFill>
                  <a:prstClr val="black"/>
                </a:solidFill>
                <a:latin typeface="Calibri"/>
                <a:cs typeface="Calibri"/>
              </a:rPr>
              <a:t>	MPLS</a:t>
            </a:r>
          </a:p>
          <a:p>
            <a:r>
              <a:rPr lang="en-US" sz="2400" dirty="0" smtClean="0">
                <a:solidFill>
                  <a:prstClr val="black"/>
                </a:solidFill>
                <a:latin typeface="Calibri"/>
                <a:cs typeface="Calibri"/>
              </a:rPr>
              <a:t>	SCTP</a:t>
            </a:r>
          </a:p>
          <a:p>
            <a:r>
              <a:rPr lang="en-US" sz="2400" dirty="0" smtClean="0">
                <a:solidFill>
                  <a:prstClr val="black"/>
                </a:solidFill>
                <a:latin typeface="Calibri"/>
                <a:cs typeface="Calibri"/>
              </a:rPr>
              <a:t>	Optical circuits</a:t>
            </a:r>
            <a:endParaRPr lang="en-US" sz="24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977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4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941"/>
            <a:ext cx="8229600" cy="610242"/>
          </a:xfrm>
        </p:spPr>
        <p:txBody>
          <a:bodyPr>
            <a:noAutofit/>
          </a:bodyPr>
          <a:lstStyle/>
          <a:p>
            <a:r>
              <a:rPr lang="en-US" sz="3600" dirty="0" smtClean="0"/>
              <a:t>Issue #4 with </a:t>
            </a:r>
            <a:r>
              <a:rPr lang="en-US" sz="3600" dirty="0" err="1" smtClean="0"/>
              <a:t>OpenFlow</a:t>
            </a:r>
            <a:r>
              <a:rPr lang="en-US" sz="3600" dirty="0" smtClean="0"/>
              <a:t> 1.0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32274" y="1246187"/>
            <a:ext cx="8229600" cy="4945063"/>
          </a:xfrm>
        </p:spPr>
        <p:txBody>
          <a:bodyPr/>
          <a:lstStyle/>
          <a:p>
            <a:r>
              <a:rPr lang="en-US" dirty="0" smtClean="0"/>
              <a:t>Limited forwarding options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63600" y="1987296"/>
            <a:ext cx="78231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Calibri"/>
                <a:cs typeface="Calibri"/>
              </a:rPr>
              <a:t>Supported: </a:t>
            </a:r>
          </a:p>
          <a:p>
            <a:r>
              <a:rPr lang="en-US" sz="2800" dirty="0" smtClean="0">
                <a:solidFill>
                  <a:prstClr val="black"/>
                </a:solidFill>
                <a:latin typeface="Calibri"/>
                <a:cs typeface="Calibri"/>
              </a:rPr>
              <a:t>	broadcast, multicast, drop</a:t>
            </a:r>
          </a:p>
          <a:p>
            <a:endParaRPr lang="en-US" sz="1000" dirty="0" smtClean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3601" y="3767556"/>
            <a:ext cx="78231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Calibri"/>
                <a:cs typeface="Calibri"/>
              </a:rPr>
              <a:t>Missing:</a:t>
            </a:r>
          </a:p>
          <a:p>
            <a:r>
              <a:rPr lang="en-US" sz="2800" dirty="0" smtClean="0">
                <a:solidFill>
                  <a:prstClr val="black"/>
                </a:solidFill>
                <a:latin typeface="Calibri"/>
                <a:cs typeface="Calibri"/>
              </a:rPr>
              <a:t>	packet spreading</a:t>
            </a:r>
          </a:p>
          <a:p>
            <a:r>
              <a:rPr lang="en-US" sz="2800" dirty="0" smtClean="0">
                <a:solidFill>
                  <a:prstClr val="black"/>
                </a:solidFill>
                <a:latin typeface="Calibri"/>
                <a:cs typeface="Calibri"/>
              </a:rPr>
              <a:t>	forwarding to a virtual port</a:t>
            </a:r>
          </a:p>
          <a:p>
            <a:r>
              <a:rPr lang="en-US" sz="2800" dirty="0" smtClean="0">
                <a:solidFill>
                  <a:prstClr val="black"/>
                </a:solidFill>
                <a:latin typeface="Calibri"/>
                <a:cs typeface="Calibri"/>
              </a:rPr>
              <a:t>	general byte modifications</a:t>
            </a:r>
          </a:p>
        </p:txBody>
      </p:sp>
      <p:sp>
        <p:nvSpPr>
          <p:cNvPr id="8" name="Rectangle 7"/>
          <p:cNvSpPr/>
          <p:nvPr/>
        </p:nvSpPr>
        <p:spPr>
          <a:xfrm>
            <a:off x="6048131" y="4136835"/>
            <a:ext cx="702531" cy="55684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sw1</a:t>
            </a: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6750662" y="4286304"/>
            <a:ext cx="650630" cy="4884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6750662" y="4542258"/>
            <a:ext cx="650630" cy="4884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413993" y="4182751"/>
            <a:ext cx="754184" cy="55684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sw2</a:t>
            </a: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64031" y="3767556"/>
            <a:ext cx="17219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</a:rPr>
              <a:t>link aggregation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52544" y="5502575"/>
            <a:ext cx="702531" cy="55684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sw1</a:t>
            </a: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4" name="Straight Arrow Connector 13"/>
          <p:cNvCxnSpPr>
            <a:stCxn id="13" idx="3"/>
          </p:cNvCxnSpPr>
          <p:nvPr/>
        </p:nvCxnSpPr>
        <p:spPr>
          <a:xfrm flipV="1">
            <a:off x="6755075" y="5601244"/>
            <a:ext cx="650630" cy="179754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3" idx="3"/>
            <a:endCxn id="19" idx="1"/>
          </p:cNvCxnSpPr>
          <p:nvPr/>
        </p:nvCxnSpPr>
        <p:spPr>
          <a:xfrm>
            <a:off x="6755075" y="5780998"/>
            <a:ext cx="646217" cy="329028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6141444" y="4942796"/>
            <a:ext cx="2071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</a:rPr>
              <a:t>multipath spreading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418405" y="5312128"/>
            <a:ext cx="754184" cy="48156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sw2</a:t>
            </a: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401292" y="5869241"/>
            <a:ext cx="754184" cy="48156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sw3</a:t>
            </a: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2358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4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/>
          <p:cNvSpPr txBox="1"/>
          <p:nvPr/>
        </p:nvSpPr>
        <p:spPr>
          <a:xfrm>
            <a:off x="1903745" y="881504"/>
            <a:ext cx="1572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169AE7"/>
                </a:solidFill>
                <a:latin typeface="Calibri"/>
                <a:cs typeface="Calibri"/>
              </a:rPr>
              <a:t>state</a:t>
            </a:r>
            <a:endParaRPr lang="en-US" sz="2800" dirty="0">
              <a:solidFill>
                <a:srgbClr val="169AE7"/>
              </a:solidFill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59375" y="881504"/>
            <a:ext cx="1572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169AE7"/>
                </a:solidFill>
                <a:latin typeface="Calibri"/>
                <a:cs typeface="Calibri"/>
              </a:rPr>
              <a:t>behavior</a:t>
            </a:r>
            <a:endParaRPr lang="en-US" sz="2800" dirty="0">
              <a:solidFill>
                <a:srgbClr val="169AE7"/>
              </a:solidFill>
              <a:latin typeface="Calibri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00081" y="881504"/>
            <a:ext cx="15728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169AE7"/>
                </a:solidFill>
                <a:latin typeface="Calibri"/>
                <a:cs typeface="Calibri"/>
              </a:rPr>
              <a:t>Interface</a:t>
            </a:r>
          </a:p>
          <a:p>
            <a:pPr algn="ctr"/>
            <a:r>
              <a:rPr lang="en-US" sz="2800" dirty="0" err="1" smtClean="0">
                <a:solidFill>
                  <a:srgbClr val="169AE7"/>
                </a:solidFill>
                <a:latin typeface="Calibri"/>
                <a:cs typeface="Calibri"/>
              </a:rPr>
              <a:t>msg</a:t>
            </a:r>
            <a:endParaRPr lang="en-US" sz="2800" dirty="0">
              <a:solidFill>
                <a:srgbClr val="169AE7"/>
              </a:solidFill>
              <a:latin typeface="Calibri"/>
              <a:cs typeface="Calibri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834144" y="1965896"/>
            <a:ext cx="2649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</a:rPr>
              <a:t>match Eth, VLAN, IP, L4</a:t>
            </a:r>
            <a:endParaRPr lang="en-US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16360" y="1666952"/>
            <a:ext cx="882163" cy="31546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0" bIns="0" rtlCol="0" anchor="ctr">
            <a:normAutofit/>
          </a:bodyPr>
          <a:lstStyle/>
          <a:p>
            <a:pPr algn="ctr"/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flows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5308" y="1650380"/>
            <a:ext cx="9564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prstClr val="black"/>
                </a:solidFill>
                <a:latin typeface="Calibri"/>
                <a:cs typeface="Calibri"/>
              </a:rPr>
              <a:t>1.0</a:t>
            </a:r>
          </a:p>
          <a:p>
            <a:pPr algn="ctr"/>
            <a:r>
              <a:rPr lang="en-US" sz="2000" dirty="0" smtClean="0">
                <a:solidFill>
                  <a:prstClr val="black"/>
                </a:solidFill>
                <a:latin typeface="Calibri"/>
                <a:cs typeface="Calibri"/>
              </a:rPr>
              <a:t>Q4 ‘09</a:t>
            </a:r>
            <a:endParaRPr lang="en-US" sz="20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483560" y="1642730"/>
            <a:ext cx="2268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</a:rPr>
              <a:t>single message queue</a:t>
            </a:r>
          </a:p>
          <a:p>
            <a:pPr algn="ctr"/>
            <a:r>
              <a:rPr lang="en-US" dirty="0" err="1" smtClean="0">
                <a:solidFill>
                  <a:prstClr val="black"/>
                </a:solidFill>
                <a:latin typeface="Calibri"/>
                <a:cs typeface="Calibri"/>
              </a:rPr>
              <a:t>w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</a:rPr>
              <a:t>/optional barriers</a:t>
            </a:r>
            <a:endParaRPr lang="en-US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6" name="Left Brace 55"/>
          <p:cNvSpPr/>
          <p:nvPr/>
        </p:nvSpPr>
        <p:spPr>
          <a:xfrm>
            <a:off x="1062538" y="1467487"/>
            <a:ext cx="294131" cy="1261056"/>
          </a:xfrm>
          <a:prstGeom prst="leftBrace">
            <a:avLst>
              <a:gd name="adj1" fmla="val 8333"/>
              <a:gd name="adj2" fmla="val 50000"/>
            </a:avLst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69AE7"/>
              </a:solidFill>
              <a:latin typeface="Calibri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216360" y="2097615"/>
            <a:ext cx="882163" cy="31546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0" bIns="0" rtlCol="0" anchor="ctr">
            <a:normAutofit/>
          </a:bodyPr>
          <a:lstStyle/>
          <a:p>
            <a:pPr algn="ctr"/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ports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234684" y="1647414"/>
            <a:ext cx="1826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</a:rPr>
              <a:t>forward {0, 1, </a:t>
            </a:r>
            <a:r>
              <a:rPr lang="en-US" dirty="0" err="1" smtClean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</a:rPr>
              <a:t>} </a:t>
            </a:r>
            <a:endParaRPr lang="en-US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2" name="Group 88"/>
          <p:cNvGrpSpPr/>
          <p:nvPr/>
        </p:nvGrpSpPr>
        <p:grpSpPr>
          <a:xfrm>
            <a:off x="105308" y="2817443"/>
            <a:ext cx="6730098" cy="1045251"/>
            <a:chOff x="204254" y="2148344"/>
            <a:chExt cx="6730098" cy="1108969"/>
          </a:xfrm>
          <a:effectLst/>
        </p:grpSpPr>
        <p:sp>
          <p:nvSpPr>
            <p:cNvPr id="57" name="TextBox 56"/>
            <p:cNvSpPr txBox="1"/>
            <p:nvPr/>
          </p:nvSpPr>
          <p:spPr>
            <a:xfrm>
              <a:off x="204254" y="2310351"/>
              <a:ext cx="956407" cy="881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prstClr val="black"/>
                  </a:solidFill>
                  <a:latin typeface="Calibri"/>
                  <a:cs typeface="Calibri"/>
                </a:rPr>
                <a:t>1.1</a:t>
              </a:r>
            </a:p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Calibri"/>
                  <a:cs typeface="Calibri"/>
                </a:rPr>
                <a:t>Q1 ‘11</a:t>
              </a:r>
              <a:endParaRPr lang="en-US" dirty="0">
                <a:solidFill>
                  <a:prstClr val="black"/>
                </a:solidFill>
                <a:latin typeface="Calibri"/>
                <a:cs typeface="Calibri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317787" y="2577717"/>
              <a:ext cx="2863444" cy="391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Calibri"/>
                  <a:cs typeface="Calibri"/>
                </a:rPr>
                <a:t>+ Multiple Tables/Pipelines:</a:t>
              </a:r>
              <a:endParaRPr lang="en-US" dirty="0">
                <a:solidFill>
                  <a:prstClr val="black"/>
                </a:solidFill>
                <a:latin typeface="Calibri"/>
                <a:cs typeface="Calibri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1935696" y="2185870"/>
              <a:ext cx="1639842" cy="391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Calibri"/>
                  <a:cs typeface="Calibri"/>
                </a:rPr>
                <a:t>+ Group Tables</a:t>
              </a:r>
              <a:endParaRPr lang="en-US" dirty="0">
                <a:solidFill>
                  <a:prstClr val="black"/>
                </a:solidFill>
                <a:latin typeface="Calibri"/>
                <a:cs typeface="Calibri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083695" y="2148344"/>
              <a:ext cx="2850657" cy="979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Calibri"/>
                  <a:cs typeface="Calibri"/>
                </a:rPr>
                <a:t>+ </a:t>
              </a:r>
              <a:r>
                <a:rPr lang="en-US" dirty="0" smtClean="0">
                  <a:solidFill>
                    <a:prstClr val="black"/>
                  </a:solidFill>
                  <a:latin typeface="Calibri"/>
                  <a:cs typeface="Calibri"/>
                  <a:sym typeface="Wingdings"/>
                </a:rPr>
                <a:t>forward</a:t>
              </a:r>
              <a:r>
                <a:rPr lang="en-US" dirty="0" smtClean="0">
                  <a:solidFill>
                    <a:prstClr val="black"/>
                  </a:solidFill>
                  <a:latin typeface="Calibri"/>
                  <a:cs typeface="Calibri"/>
                </a:rPr>
                <a:t> 1-in-n (ECMP)</a:t>
              </a:r>
            </a:p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Calibri"/>
                  <a:cs typeface="Calibri"/>
                </a:rPr>
                <a:t>+ match </a:t>
              </a:r>
              <a:r>
                <a:rPr lang="en-US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QinQ</a:t>
              </a:r>
              <a:r>
                <a:rPr lang="en-US" dirty="0" smtClean="0">
                  <a:solidFill>
                    <a:prstClr val="black"/>
                  </a:solidFill>
                  <a:latin typeface="Calibri"/>
                  <a:cs typeface="Calibri"/>
                </a:rPr>
                <a:t>, MPLS, SCTP </a:t>
              </a:r>
            </a:p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Calibri"/>
                  <a:cs typeface="Calibri"/>
                </a:rPr>
                <a:t>+ match virtual ports</a:t>
              </a:r>
              <a:endParaRPr lang="en-US" dirty="0">
                <a:solidFill>
                  <a:prstClr val="black"/>
                </a:solidFill>
                <a:latin typeface="Calibri"/>
                <a:cs typeface="Calibri"/>
              </a:endParaRPr>
            </a:p>
          </p:txBody>
        </p:sp>
        <p:sp>
          <p:nvSpPr>
            <p:cNvPr id="82" name="Left Brace 81"/>
            <p:cNvSpPr/>
            <p:nvPr/>
          </p:nvSpPr>
          <p:spPr>
            <a:xfrm>
              <a:off x="1166818" y="2148345"/>
              <a:ext cx="299465" cy="1108968"/>
            </a:xfrm>
            <a:prstGeom prst="leftBrace">
              <a:avLst>
                <a:gd name="adj1" fmla="val 8333"/>
                <a:gd name="adj2" fmla="val 50000"/>
              </a:avLst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" name="Group 89"/>
          <p:cNvGrpSpPr/>
          <p:nvPr/>
        </p:nvGrpSpPr>
        <p:grpSpPr>
          <a:xfrm>
            <a:off x="116799" y="3790919"/>
            <a:ext cx="8635178" cy="863011"/>
            <a:chOff x="215745" y="4045255"/>
            <a:chExt cx="8635178" cy="1553271"/>
          </a:xfrm>
        </p:grpSpPr>
        <p:sp>
          <p:nvSpPr>
            <p:cNvPr id="81" name="TextBox 80"/>
            <p:cNvSpPr txBox="1"/>
            <p:nvPr/>
          </p:nvSpPr>
          <p:spPr>
            <a:xfrm>
              <a:off x="6469187" y="4435237"/>
              <a:ext cx="2381736" cy="1163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Calibri"/>
                  <a:cs typeface="Calibri"/>
                </a:rPr>
                <a:t>+ extensible match</a:t>
              </a:r>
            </a:p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Calibri"/>
                  <a:cs typeface="Calibri"/>
                </a:rPr>
                <a:t>+ extensible actions </a:t>
              </a:r>
              <a:endParaRPr lang="en-US" dirty="0">
                <a:solidFill>
                  <a:prstClr val="black"/>
                </a:solidFill>
                <a:latin typeface="Calibri"/>
                <a:cs typeface="Calibri"/>
              </a:endParaRPr>
            </a:p>
          </p:txBody>
        </p:sp>
        <p:sp>
          <p:nvSpPr>
            <p:cNvPr id="83" name="Left Brace 82"/>
            <p:cNvSpPr/>
            <p:nvPr/>
          </p:nvSpPr>
          <p:spPr>
            <a:xfrm>
              <a:off x="1172152" y="4353174"/>
              <a:ext cx="294131" cy="1117600"/>
            </a:xfrm>
            <a:prstGeom prst="leftBrace">
              <a:avLst>
                <a:gd name="adj1" fmla="val 8333"/>
                <a:gd name="adj2" fmla="val 50000"/>
              </a:avLst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15745" y="4045255"/>
              <a:ext cx="956407" cy="149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prstClr val="black"/>
                  </a:solidFill>
                  <a:latin typeface="Calibri"/>
                  <a:cs typeface="Calibri"/>
                </a:rPr>
                <a:t>1.2</a:t>
              </a:r>
            </a:p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Calibri"/>
                  <a:cs typeface="Calibri"/>
                </a:rPr>
                <a:t>Q4 ‘11</a:t>
              </a:r>
              <a:endParaRPr lang="en-US" dirty="0">
                <a:solidFill>
                  <a:prstClr val="black"/>
                </a:solidFill>
                <a:latin typeface="Calibri"/>
                <a:cs typeface="Calibri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3959465" y="4435241"/>
              <a:ext cx="2381736" cy="1163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Calibri"/>
                  <a:cs typeface="Calibri"/>
                </a:rPr>
                <a:t>+ IPv6</a:t>
              </a:r>
            </a:p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Calibri"/>
                  <a:cs typeface="Calibri"/>
                </a:rPr>
                <a:t>+ multiple controllers</a:t>
              </a:r>
              <a:endParaRPr lang="en-US" dirty="0">
                <a:solidFill>
                  <a:prstClr val="black"/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4" name="Group 90"/>
          <p:cNvGrpSpPr/>
          <p:nvPr/>
        </p:nvGrpSpPr>
        <p:grpSpPr>
          <a:xfrm>
            <a:off x="105308" y="4671696"/>
            <a:ext cx="6209027" cy="800219"/>
            <a:chOff x="221079" y="5584264"/>
            <a:chExt cx="6209027" cy="1085883"/>
          </a:xfrm>
        </p:grpSpPr>
        <p:sp>
          <p:nvSpPr>
            <p:cNvPr id="85" name="Left Brace 84"/>
            <p:cNvSpPr/>
            <p:nvPr/>
          </p:nvSpPr>
          <p:spPr>
            <a:xfrm>
              <a:off x="1177486" y="5602170"/>
              <a:ext cx="305622" cy="1010904"/>
            </a:xfrm>
            <a:prstGeom prst="leftBrace">
              <a:avLst>
                <a:gd name="adj1" fmla="val 8333"/>
                <a:gd name="adj2" fmla="val 50000"/>
              </a:avLst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221079" y="5584264"/>
              <a:ext cx="956407" cy="1085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prstClr val="black"/>
                  </a:solidFill>
                  <a:latin typeface="Calibri"/>
                  <a:cs typeface="Calibri"/>
                </a:rPr>
                <a:t>1.3</a:t>
              </a:r>
            </a:p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Calibri"/>
                  <a:cs typeface="Calibri"/>
                </a:rPr>
                <a:t>Q2 ‘12</a:t>
              </a:r>
              <a:endParaRPr lang="en-US" dirty="0">
                <a:solidFill>
                  <a:prstClr val="black"/>
                </a:solidFill>
                <a:latin typeface="Calibri"/>
                <a:cs typeface="Calibri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4048370" y="5736015"/>
              <a:ext cx="2381736" cy="877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Calibri"/>
                  <a:cs typeface="Calibri"/>
                </a:rPr>
                <a:t>+ per-flow metering</a:t>
              </a:r>
            </a:p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Calibri"/>
                  <a:cs typeface="Calibri"/>
                </a:rPr>
                <a:t>+ tunnel-id</a:t>
              </a:r>
              <a:endParaRPr lang="en-US" dirty="0">
                <a:solidFill>
                  <a:prstClr val="black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0" y="146191"/>
            <a:ext cx="914399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prstClr val="black"/>
                </a:solidFill>
                <a:latin typeface="Calibri"/>
                <a:cs typeface="Calibri"/>
              </a:rPr>
              <a:t>OpenFlow</a:t>
            </a:r>
            <a:r>
              <a:rPr lang="en-US" sz="3200" dirty="0" smtClean="0">
                <a:solidFill>
                  <a:prstClr val="black"/>
                </a:solidFill>
                <a:latin typeface="Calibri"/>
                <a:cs typeface="Calibri"/>
              </a:rPr>
              <a:t> has evolved towards </a:t>
            </a:r>
            <a:r>
              <a:rPr lang="en-US" sz="3200" u="sng" dirty="0" smtClean="0">
                <a:solidFill>
                  <a:prstClr val="black"/>
                </a:solidFill>
                <a:latin typeface="Calibri"/>
                <a:cs typeface="Calibri"/>
              </a:rPr>
              <a:t>production</a:t>
            </a:r>
            <a:r>
              <a:rPr lang="en-US" sz="3200" dirty="0" smtClean="0">
                <a:solidFill>
                  <a:prstClr val="black"/>
                </a:solidFill>
                <a:latin typeface="Calibri"/>
                <a:cs typeface="Calibri"/>
              </a:rPr>
              <a:t> readiness.</a:t>
            </a:r>
            <a:endParaRPr lang="en-US" sz="32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403235" y="4783528"/>
            <a:ext cx="2381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</a:rPr>
              <a:t>+ multiple channels (auxiliary connections)</a:t>
            </a:r>
            <a:endParaRPr lang="en-US" dirty="0">
              <a:solidFill>
                <a:prstClr val="black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4919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4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937"/>
            <a:ext cx="8229600" cy="610242"/>
          </a:xfrm>
        </p:spPr>
        <p:txBody>
          <a:bodyPr>
            <a:noAutofit/>
          </a:bodyPr>
          <a:lstStyle/>
          <a:p>
            <a:r>
              <a:rPr lang="en-US" sz="3600" dirty="0" smtClean="0"/>
              <a:t>Multiple Tables &amp; Groups in OF1.3</a:t>
            </a:r>
            <a:endParaRPr 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362955"/>
            <a:ext cx="7075933" cy="466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28491" y="724243"/>
            <a:ext cx="2472040" cy="2986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5451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/>
          <p:cNvSpPr txBox="1"/>
          <p:nvPr/>
        </p:nvSpPr>
        <p:spPr>
          <a:xfrm>
            <a:off x="851233" y="27020"/>
            <a:ext cx="743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 Closer Look at Interoperability</a:t>
            </a:r>
            <a:endParaRPr lang="en-US" sz="3600" dirty="0"/>
          </a:p>
        </p:txBody>
      </p:sp>
      <p:sp>
        <p:nvSpPr>
          <p:cNvPr id="2" name="Rounded Rectangle 1"/>
          <p:cNvSpPr/>
          <p:nvPr/>
        </p:nvSpPr>
        <p:spPr>
          <a:xfrm>
            <a:off x="335280" y="5323840"/>
            <a:ext cx="1717040" cy="599440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Accton</a:t>
            </a:r>
            <a:r>
              <a:rPr lang="en-US" dirty="0" smtClean="0"/>
              <a:t>, Quanta (BRCM ASIC)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204720" y="5323839"/>
            <a:ext cx="1513840" cy="784990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NoviFlow</a:t>
            </a:r>
            <a:r>
              <a:rPr lang="en-US" dirty="0" smtClean="0"/>
              <a:t>, </a:t>
            </a:r>
            <a:r>
              <a:rPr lang="en-US" dirty="0" err="1" smtClean="0"/>
              <a:t>Netronome</a:t>
            </a:r>
            <a:endParaRPr lang="en-US" dirty="0"/>
          </a:p>
          <a:p>
            <a:pPr algn="ctr"/>
            <a:r>
              <a:rPr lang="en-US" dirty="0" smtClean="0"/>
              <a:t>(NPU/NFP)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70960" y="5323840"/>
            <a:ext cx="1513840" cy="599440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Corsa</a:t>
            </a:r>
            <a:endParaRPr lang="en-US" dirty="0" smtClean="0"/>
          </a:p>
          <a:p>
            <a:pPr algn="ctr"/>
            <a:r>
              <a:rPr lang="en-US" dirty="0" smtClean="0"/>
              <a:t>(FPGA)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5537200" y="5323840"/>
            <a:ext cx="1513840" cy="599440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Pica8</a:t>
            </a:r>
          </a:p>
          <a:p>
            <a:pPr algn="ctr"/>
            <a:r>
              <a:rPr lang="en-US" dirty="0" smtClean="0"/>
              <a:t>(BRCM ASIC)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7203440" y="5323840"/>
            <a:ext cx="1513840" cy="59944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Centec</a:t>
            </a:r>
            <a:endParaRPr lang="en-US" dirty="0" smtClean="0"/>
          </a:p>
          <a:p>
            <a:pPr algn="ctr"/>
            <a:r>
              <a:rPr lang="en-US" dirty="0" smtClean="0"/>
              <a:t>(ASIC)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196" y="822960"/>
            <a:ext cx="5597563" cy="19202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975360"/>
            <a:ext cx="3556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Different combinations of </a:t>
            </a:r>
          </a:p>
          <a:p>
            <a:r>
              <a:rPr lang="en-US" sz="2400" dirty="0" smtClean="0"/>
              <a:t>Match-Action Tables form</a:t>
            </a:r>
          </a:p>
          <a:p>
            <a:r>
              <a:rPr lang="en-US" sz="2400" dirty="0" smtClean="0"/>
              <a:t>Different OF 1.3 pipelines 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68960" y="3180080"/>
            <a:ext cx="7955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How can a </a:t>
            </a:r>
            <a:r>
              <a:rPr lang="en-US" sz="2800" u="sng" dirty="0" smtClean="0"/>
              <a:t>controller manage</a:t>
            </a:r>
            <a:r>
              <a:rPr lang="en-US" sz="2800" dirty="0" smtClean="0"/>
              <a:t> these differences?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68960" y="3924270"/>
            <a:ext cx="857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How can an </a:t>
            </a:r>
            <a:r>
              <a:rPr lang="en-US" sz="2800" u="sng" dirty="0" smtClean="0"/>
              <a:t>application work across</a:t>
            </a:r>
            <a:r>
              <a:rPr lang="en-US" sz="2800" dirty="0" smtClean="0"/>
              <a:t> these differences?</a:t>
            </a:r>
            <a:endParaRPr lang="en-US" sz="28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960" y="4826000"/>
            <a:ext cx="1229958" cy="426720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2540000" y="5080000"/>
            <a:ext cx="243840" cy="132080"/>
          </a:xfrm>
          <a:prstGeom prst="roundRect">
            <a:avLst/>
          </a:prstGeom>
          <a:noFill/>
          <a:ln w="38100" cmpd="sng">
            <a:solidFill>
              <a:srgbClr val="4F81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2936240" y="5080000"/>
            <a:ext cx="243840" cy="132080"/>
          </a:xfrm>
          <a:prstGeom prst="roundRect">
            <a:avLst/>
          </a:prstGeom>
          <a:noFill/>
          <a:ln w="38100" cmpd="sng">
            <a:solidFill>
              <a:srgbClr val="4F81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>
            <a:stCxn id="16" idx="3"/>
            <a:endCxn id="17" idx="1"/>
          </p:cNvCxnSpPr>
          <p:nvPr/>
        </p:nvCxnSpPr>
        <p:spPr>
          <a:xfrm>
            <a:off x="2783840" y="5146040"/>
            <a:ext cx="152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3931920" y="5080000"/>
            <a:ext cx="243840" cy="132080"/>
          </a:xfrm>
          <a:prstGeom prst="roundRect">
            <a:avLst/>
          </a:prstGeom>
          <a:noFill/>
          <a:ln w="28575" cmpd="sng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4328160" y="5080000"/>
            <a:ext cx="243840" cy="132080"/>
          </a:xfrm>
          <a:prstGeom prst="roundRect">
            <a:avLst/>
          </a:prstGeom>
          <a:noFill/>
          <a:ln w="28575" cmpd="sng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>
            <a:stCxn id="21" idx="3"/>
            <a:endCxn id="22" idx="1"/>
          </p:cNvCxnSpPr>
          <p:nvPr/>
        </p:nvCxnSpPr>
        <p:spPr>
          <a:xfrm>
            <a:off x="4175760" y="5146040"/>
            <a:ext cx="152400" cy="0"/>
          </a:xfrm>
          <a:prstGeom prst="line">
            <a:avLst/>
          </a:prstGeom>
          <a:ln w="28575" cmpd="sng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4724400" y="5080000"/>
            <a:ext cx="243840" cy="132080"/>
          </a:xfrm>
          <a:prstGeom prst="roundRect">
            <a:avLst/>
          </a:prstGeom>
          <a:noFill/>
          <a:ln w="28575" cmpd="sng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5120640" y="5080000"/>
            <a:ext cx="243840" cy="132080"/>
          </a:xfrm>
          <a:prstGeom prst="roundRect">
            <a:avLst/>
          </a:prstGeom>
          <a:noFill/>
          <a:ln w="28575" cmpd="sng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>
            <a:stCxn id="24" idx="3"/>
            <a:endCxn id="25" idx="1"/>
          </p:cNvCxnSpPr>
          <p:nvPr/>
        </p:nvCxnSpPr>
        <p:spPr>
          <a:xfrm>
            <a:off x="4968240" y="5146040"/>
            <a:ext cx="152400" cy="0"/>
          </a:xfrm>
          <a:prstGeom prst="line">
            <a:avLst/>
          </a:prstGeom>
          <a:ln w="28575" cmpd="sng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572000" y="5146040"/>
            <a:ext cx="152400" cy="0"/>
          </a:xfrm>
          <a:prstGeom prst="line">
            <a:avLst/>
          </a:prstGeom>
          <a:ln w="28575" cmpd="sng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1880" y="4994910"/>
            <a:ext cx="983353" cy="302260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5933440" y="5080000"/>
            <a:ext cx="243840" cy="132080"/>
          </a:xfrm>
          <a:prstGeom prst="roundRect">
            <a:avLst/>
          </a:prstGeom>
          <a:noFill/>
          <a:ln w="38100" cmpd="sng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6329680" y="5080000"/>
            <a:ext cx="243840" cy="132080"/>
          </a:xfrm>
          <a:prstGeom prst="roundRect">
            <a:avLst/>
          </a:prstGeom>
          <a:noFill/>
          <a:ln w="38100" cmpd="sng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>
            <a:stCxn id="29" idx="3"/>
            <a:endCxn id="30" idx="1"/>
          </p:cNvCxnSpPr>
          <p:nvPr/>
        </p:nvCxnSpPr>
        <p:spPr>
          <a:xfrm>
            <a:off x="6177280" y="5146040"/>
            <a:ext cx="15240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9957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ounded Rectangle 2"/>
          <p:cNvSpPr/>
          <p:nvPr/>
        </p:nvSpPr>
        <p:spPr>
          <a:xfrm>
            <a:off x="3164255" y="1107440"/>
            <a:ext cx="2812230" cy="640286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SDN  Application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99164" y="1852260"/>
            <a:ext cx="7892387" cy="464220"/>
          </a:xfrm>
          <a:prstGeom prst="round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Flow Objectives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Hexagon 5"/>
          <p:cNvSpPr/>
          <p:nvPr/>
        </p:nvSpPr>
        <p:spPr>
          <a:xfrm>
            <a:off x="558801" y="2610040"/>
            <a:ext cx="1574799" cy="610553"/>
          </a:xfrm>
          <a:prstGeom prst="hexagon">
            <a:avLst/>
          </a:prstGeom>
          <a:solidFill>
            <a:schemeClr val="accent2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OFDPA Driver</a:t>
            </a: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46108" y="789385"/>
            <a:ext cx="22679" cy="26151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94748" y="5421630"/>
            <a:ext cx="22679" cy="79195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rot="16200000">
            <a:off x="-449864" y="2096121"/>
            <a:ext cx="126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Controller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-244223" y="5565894"/>
            <a:ext cx="908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Switch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587270" y="3414673"/>
            <a:ext cx="1" cy="1515005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796463" y="3442190"/>
            <a:ext cx="22679" cy="1414661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8087926" y="3446874"/>
            <a:ext cx="22679" cy="1414661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428240" y="4134432"/>
            <a:ext cx="1893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OpenFlow</a:t>
            </a:r>
            <a:r>
              <a:rPr lang="en-US" dirty="0" smtClean="0"/>
              <a:t> 1.3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53940" y="4166395"/>
            <a:ext cx="1893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OpenFlow</a:t>
            </a:r>
            <a:r>
              <a:rPr lang="en-US" dirty="0" smtClean="0"/>
              <a:t> 1.3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03003" y="1101395"/>
            <a:ext cx="2661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Write the app </a:t>
            </a:r>
            <a:r>
              <a:rPr lang="en-US" b="1" u="sng" dirty="0" smtClean="0"/>
              <a:t>once</a:t>
            </a:r>
          </a:p>
          <a:p>
            <a:r>
              <a:rPr lang="en-US" dirty="0"/>
              <a:t>w</a:t>
            </a:r>
            <a:r>
              <a:rPr lang="en-US" dirty="0" smtClean="0"/>
              <a:t>ithout pipeline details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417" y="3442190"/>
            <a:ext cx="13992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adapt to specific</a:t>
            </a:r>
          </a:p>
          <a:p>
            <a:r>
              <a:rPr lang="en-US" dirty="0" smtClean="0"/>
              <a:t>Pipeline using </a:t>
            </a:r>
          </a:p>
          <a:p>
            <a:r>
              <a:rPr lang="en-US" u="sng" dirty="0" smtClean="0"/>
              <a:t>device driver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58800" y="5750560"/>
            <a:ext cx="1717040" cy="599440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Accton</a:t>
            </a:r>
            <a:r>
              <a:rPr lang="en-US" dirty="0" smtClean="0"/>
              <a:t>, Quanta (BRCM ASIC)</a:t>
            </a:r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2428240" y="5750559"/>
            <a:ext cx="1513840" cy="820105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NoviFlow</a:t>
            </a:r>
            <a:r>
              <a:rPr lang="en-US" dirty="0" smtClean="0"/>
              <a:t>, </a:t>
            </a:r>
            <a:r>
              <a:rPr lang="en-US" dirty="0" err="1" smtClean="0"/>
              <a:t>Netronome</a:t>
            </a:r>
            <a:endParaRPr lang="en-US" dirty="0"/>
          </a:p>
          <a:p>
            <a:pPr algn="ctr"/>
            <a:r>
              <a:rPr lang="en-US" dirty="0" smtClean="0"/>
              <a:t>(NPU/NFP)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094480" y="5750560"/>
            <a:ext cx="1513840" cy="599440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Corsa</a:t>
            </a:r>
            <a:endParaRPr lang="en-US" dirty="0" smtClean="0"/>
          </a:p>
          <a:p>
            <a:pPr algn="ctr"/>
            <a:r>
              <a:rPr lang="en-US" dirty="0" smtClean="0"/>
              <a:t>(FPGA)</a:t>
            </a: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5760720" y="5750560"/>
            <a:ext cx="1513840" cy="599440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Pica8</a:t>
            </a:r>
          </a:p>
          <a:p>
            <a:pPr algn="ctr"/>
            <a:r>
              <a:rPr lang="en-US" dirty="0" smtClean="0"/>
              <a:t>(BRCM ASIC)</a:t>
            </a: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7426960" y="5750560"/>
            <a:ext cx="1513840" cy="59944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Centec</a:t>
            </a:r>
            <a:endParaRPr lang="en-US" dirty="0" smtClean="0"/>
          </a:p>
          <a:p>
            <a:pPr algn="ctr"/>
            <a:r>
              <a:rPr lang="en-US" dirty="0" smtClean="0"/>
              <a:t>(ASIC)</a:t>
            </a:r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480" y="5252720"/>
            <a:ext cx="1229958" cy="426720"/>
          </a:xfrm>
          <a:prstGeom prst="rect">
            <a:avLst/>
          </a:prstGeom>
        </p:spPr>
      </p:pic>
      <p:sp>
        <p:nvSpPr>
          <p:cNvPr id="30" name="Rounded Rectangle 29"/>
          <p:cNvSpPr/>
          <p:nvPr/>
        </p:nvSpPr>
        <p:spPr>
          <a:xfrm>
            <a:off x="2763520" y="5506720"/>
            <a:ext cx="243840" cy="132080"/>
          </a:xfrm>
          <a:prstGeom prst="roundRect">
            <a:avLst/>
          </a:prstGeom>
          <a:noFill/>
          <a:ln w="38100" cmpd="sng">
            <a:solidFill>
              <a:srgbClr val="4F81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3159760" y="5506720"/>
            <a:ext cx="243840" cy="132080"/>
          </a:xfrm>
          <a:prstGeom prst="roundRect">
            <a:avLst/>
          </a:prstGeom>
          <a:noFill/>
          <a:ln w="38100" cmpd="sng">
            <a:solidFill>
              <a:srgbClr val="4F81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>
            <a:stCxn id="30" idx="3"/>
            <a:endCxn id="31" idx="1"/>
          </p:cNvCxnSpPr>
          <p:nvPr/>
        </p:nvCxnSpPr>
        <p:spPr>
          <a:xfrm>
            <a:off x="3007360" y="5572760"/>
            <a:ext cx="152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4155440" y="5506720"/>
            <a:ext cx="243840" cy="132080"/>
          </a:xfrm>
          <a:prstGeom prst="roundRect">
            <a:avLst/>
          </a:prstGeom>
          <a:noFill/>
          <a:ln w="28575" cmpd="sng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4551680" y="5506720"/>
            <a:ext cx="243840" cy="132080"/>
          </a:xfrm>
          <a:prstGeom prst="roundRect">
            <a:avLst/>
          </a:prstGeom>
          <a:noFill/>
          <a:ln w="28575" cmpd="sng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>
            <a:stCxn id="33" idx="3"/>
            <a:endCxn id="34" idx="1"/>
          </p:cNvCxnSpPr>
          <p:nvPr/>
        </p:nvCxnSpPr>
        <p:spPr>
          <a:xfrm>
            <a:off x="4399280" y="5572760"/>
            <a:ext cx="152400" cy="0"/>
          </a:xfrm>
          <a:prstGeom prst="line">
            <a:avLst/>
          </a:prstGeom>
          <a:ln w="28575" cmpd="sng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4947920" y="5506720"/>
            <a:ext cx="243840" cy="132080"/>
          </a:xfrm>
          <a:prstGeom prst="roundRect">
            <a:avLst/>
          </a:prstGeom>
          <a:noFill/>
          <a:ln w="28575" cmpd="sng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5344160" y="5506720"/>
            <a:ext cx="243840" cy="132080"/>
          </a:xfrm>
          <a:prstGeom prst="roundRect">
            <a:avLst/>
          </a:prstGeom>
          <a:noFill/>
          <a:ln w="28575" cmpd="sng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>
            <a:stCxn id="36" idx="3"/>
            <a:endCxn id="37" idx="1"/>
          </p:cNvCxnSpPr>
          <p:nvPr/>
        </p:nvCxnSpPr>
        <p:spPr>
          <a:xfrm>
            <a:off x="5191760" y="5572760"/>
            <a:ext cx="152400" cy="0"/>
          </a:xfrm>
          <a:prstGeom prst="line">
            <a:avLst/>
          </a:prstGeom>
          <a:ln w="28575" cmpd="sng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795520" y="5572760"/>
            <a:ext cx="152400" cy="0"/>
          </a:xfrm>
          <a:prstGeom prst="line">
            <a:avLst/>
          </a:prstGeom>
          <a:ln w="28575" cmpd="sng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" name="Picture 3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5400" y="5421630"/>
            <a:ext cx="983353" cy="302260"/>
          </a:xfrm>
          <a:prstGeom prst="rect">
            <a:avLst/>
          </a:prstGeom>
        </p:spPr>
      </p:pic>
      <p:sp>
        <p:nvSpPr>
          <p:cNvPr id="41" name="Rounded Rectangle 40"/>
          <p:cNvSpPr/>
          <p:nvPr/>
        </p:nvSpPr>
        <p:spPr>
          <a:xfrm>
            <a:off x="6156960" y="5506720"/>
            <a:ext cx="243840" cy="132080"/>
          </a:xfrm>
          <a:prstGeom prst="roundRect">
            <a:avLst/>
          </a:prstGeom>
          <a:noFill/>
          <a:ln w="38100" cmpd="sng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6553200" y="5506720"/>
            <a:ext cx="243840" cy="132080"/>
          </a:xfrm>
          <a:prstGeom prst="roundRect">
            <a:avLst/>
          </a:prstGeom>
          <a:noFill/>
          <a:ln w="38100" cmpd="sng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/>
          <p:cNvCxnSpPr>
            <a:stCxn id="41" idx="3"/>
            <a:endCxn id="42" idx="1"/>
          </p:cNvCxnSpPr>
          <p:nvPr/>
        </p:nvCxnSpPr>
        <p:spPr>
          <a:xfrm>
            <a:off x="6400800" y="5572760"/>
            <a:ext cx="15240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Hexagon 47"/>
          <p:cNvSpPr/>
          <p:nvPr/>
        </p:nvSpPr>
        <p:spPr>
          <a:xfrm>
            <a:off x="2254935" y="2629280"/>
            <a:ext cx="1574799" cy="610553"/>
          </a:xfrm>
          <a:prstGeom prst="hexagon">
            <a:avLst/>
          </a:prstGeom>
          <a:solidFill>
            <a:schemeClr val="accent1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FFFFFF"/>
                </a:solidFill>
              </a:rPr>
              <a:t>SoftRouter</a:t>
            </a:r>
            <a:r>
              <a:rPr lang="en-US" dirty="0" smtClean="0">
                <a:solidFill>
                  <a:srgbClr val="FFFFFF"/>
                </a:solidFill>
              </a:rPr>
              <a:t> Driver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9" name="Hexagon 48"/>
          <p:cNvSpPr/>
          <p:nvPr/>
        </p:nvSpPr>
        <p:spPr>
          <a:xfrm>
            <a:off x="3972561" y="2619120"/>
            <a:ext cx="1574799" cy="610553"/>
          </a:xfrm>
          <a:prstGeom prst="hexagon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FFFFFF"/>
                </a:solidFill>
              </a:rPr>
              <a:t>Corsa</a:t>
            </a:r>
            <a:r>
              <a:rPr lang="en-US" dirty="0" smtClean="0">
                <a:solidFill>
                  <a:srgbClr val="FFFFFF"/>
                </a:solidFill>
              </a:rPr>
              <a:t> Driver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0" name="Hexagon 49"/>
          <p:cNvSpPr/>
          <p:nvPr/>
        </p:nvSpPr>
        <p:spPr>
          <a:xfrm>
            <a:off x="5654040" y="2616200"/>
            <a:ext cx="1574799" cy="610553"/>
          </a:xfrm>
          <a:prstGeom prst="hexagon">
            <a:avLst/>
          </a:prstGeom>
          <a:solidFill>
            <a:schemeClr val="bg2">
              <a:lumMod val="2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Pica8</a:t>
            </a:r>
          </a:p>
          <a:p>
            <a:pPr algn="ctr"/>
            <a:r>
              <a:rPr lang="en-US" dirty="0" smtClean="0">
                <a:solidFill>
                  <a:srgbClr val="FFFFFF"/>
                </a:solidFill>
              </a:rPr>
              <a:t>Driver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1" name="Hexagon 50"/>
          <p:cNvSpPr/>
          <p:nvPr/>
        </p:nvSpPr>
        <p:spPr>
          <a:xfrm>
            <a:off x="7305041" y="2620073"/>
            <a:ext cx="1574799" cy="610553"/>
          </a:xfrm>
          <a:prstGeom prst="hexagon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FFFFFF"/>
                </a:solidFill>
              </a:rPr>
              <a:t>Centec</a:t>
            </a:r>
            <a:r>
              <a:rPr lang="en-US" dirty="0" smtClean="0">
                <a:solidFill>
                  <a:srgbClr val="FFFFFF"/>
                </a:solidFill>
              </a:rPr>
              <a:t> Driver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09967" y="27020"/>
            <a:ext cx="852337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Solution: Flow Objectives API (Atrium 1</a:t>
            </a:r>
            <a:r>
              <a:rPr lang="en-US" sz="3200" baseline="30000" dirty="0" smtClean="0"/>
              <a:t>st</a:t>
            </a:r>
            <a:r>
              <a:rPr lang="en-US" sz="3200" dirty="0" smtClean="0"/>
              <a:t> Release)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49957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14" grpId="0"/>
      <p:bldP spid="19" grpId="0"/>
      <p:bldP spid="20" grpId="0"/>
      <p:bldP spid="21" grpId="0"/>
      <p:bldP spid="22" grpId="0"/>
      <p:bldP spid="48" grpId="0" animBg="1"/>
      <p:bldP spid="49" grpId="0" animBg="1"/>
      <p:bldP spid="50" grpId="0" animBg="1"/>
      <p:bldP spid="5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/>
          <p:cNvSpPr txBox="1"/>
          <p:nvPr/>
        </p:nvSpPr>
        <p:spPr>
          <a:xfrm>
            <a:off x="851233" y="27020"/>
            <a:ext cx="743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prstClr val="black"/>
                </a:solidFill>
                <a:latin typeface="Calibri"/>
              </a:rPr>
              <a:t>ONF Builds 7 Routers (June 2015)</a:t>
            </a:r>
            <a:endParaRPr lang="en-US" sz="36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6399" y="784920"/>
            <a:ext cx="2877115" cy="60730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54" y="1700274"/>
            <a:ext cx="2463800" cy="406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717" y="2652300"/>
            <a:ext cx="2281437" cy="15044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726" y="4156726"/>
            <a:ext cx="1434055" cy="3817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2508" y="1784326"/>
            <a:ext cx="1896161" cy="6446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3366" y="5772293"/>
            <a:ext cx="1991174" cy="518622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>
            <a:off x="2513164" y="2106674"/>
            <a:ext cx="1053908" cy="322347"/>
          </a:xfrm>
          <a:prstGeom prst="straightConnector1">
            <a:avLst/>
          </a:prstGeom>
          <a:ln w="5715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5364120" y="2429021"/>
            <a:ext cx="1053908" cy="340523"/>
          </a:xfrm>
          <a:prstGeom prst="straightConnector1">
            <a:avLst/>
          </a:prstGeom>
          <a:ln w="5715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182781" y="3634939"/>
            <a:ext cx="1384291" cy="418053"/>
          </a:xfrm>
          <a:prstGeom prst="straightConnector1">
            <a:avLst/>
          </a:prstGeom>
          <a:ln w="5715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051437" y="4654564"/>
            <a:ext cx="1384291" cy="418053"/>
          </a:xfrm>
          <a:prstGeom prst="straightConnector1">
            <a:avLst/>
          </a:prstGeom>
          <a:ln w="5715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615154" y="5606639"/>
            <a:ext cx="820574" cy="1"/>
          </a:xfrm>
          <a:prstGeom prst="straightConnector1">
            <a:avLst/>
          </a:prstGeom>
          <a:ln w="5715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5364120" y="4654564"/>
            <a:ext cx="1346200" cy="1235784"/>
          </a:xfrm>
          <a:prstGeom prst="straightConnector1">
            <a:avLst/>
          </a:prstGeom>
          <a:ln w="5715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5367746" y="6290915"/>
            <a:ext cx="815620" cy="170261"/>
          </a:xfrm>
          <a:prstGeom prst="straightConnector1">
            <a:avLst/>
          </a:prstGeom>
          <a:ln w="5715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onos color logo final.eps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" b="11302"/>
          <a:stretch/>
        </p:blipFill>
        <p:spPr>
          <a:xfrm>
            <a:off x="4092430" y="1397156"/>
            <a:ext cx="742882" cy="606236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2508" y="4090565"/>
            <a:ext cx="1780540" cy="39171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2154" y="5212940"/>
            <a:ext cx="23622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327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618198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Outline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9275" y="843280"/>
            <a:ext cx="841184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Why Atrium?</a:t>
            </a:r>
          </a:p>
          <a:p>
            <a:pPr marL="914400" lvl="1" indent="-457200">
              <a:buFont typeface="Arial"/>
              <a:buChar char="•"/>
            </a:pPr>
            <a:r>
              <a:rPr lang="en-US" sz="2400" dirty="0"/>
              <a:t>Integration</a:t>
            </a:r>
          </a:p>
          <a:p>
            <a:pPr marL="914400" lvl="1" indent="-457200">
              <a:buFont typeface="Arial"/>
              <a:buChar char="•"/>
            </a:pPr>
            <a:r>
              <a:rPr lang="en-US" sz="2400" dirty="0"/>
              <a:t>Scalable Solutions on Hardware</a:t>
            </a:r>
          </a:p>
          <a:p>
            <a:pPr marL="914400" lvl="1" indent="-457200">
              <a:buFont typeface="Arial"/>
              <a:buChar char="•"/>
            </a:pPr>
            <a:r>
              <a:rPr lang="en-US" sz="2400" dirty="0"/>
              <a:t>Interoperability</a:t>
            </a:r>
          </a:p>
          <a:p>
            <a:pPr marL="914400" lvl="1" indent="-457200">
              <a:buFont typeface="Arial"/>
              <a:buChar char="•"/>
            </a:pPr>
            <a:endParaRPr lang="en-US" sz="2400" dirty="0"/>
          </a:p>
          <a:p>
            <a:pPr marL="457200" indent="-457200">
              <a:buAutoNum type="arabicPeriod" startAt="2"/>
            </a:pPr>
            <a:r>
              <a:rPr lang="en-US" sz="2800" dirty="0">
                <a:solidFill>
                  <a:srgbClr val="C0504D"/>
                </a:solidFill>
              </a:rPr>
              <a:t>Project Atrium Release 16/A (2</a:t>
            </a:r>
            <a:r>
              <a:rPr lang="en-US" sz="2800" baseline="30000" dirty="0">
                <a:solidFill>
                  <a:srgbClr val="C0504D"/>
                </a:solidFill>
              </a:rPr>
              <a:t>nd</a:t>
            </a:r>
            <a:r>
              <a:rPr lang="en-US" sz="2800" dirty="0">
                <a:solidFill>
                  <a:srgbClr val="C0504D"/>
                </a:solidFill>
              </a:rPr>
              <a:t> release)</a:t>
            </a:r>
          </a:p>
          <a:p>
            <a:pPr marL="914400" lvl="1" indent="-457200">
              <a:buFont typeface="Arial"/>
              <a:buChar char="•"/>
            </a:pPr>
            <a:r>
              <a:rPr lang="en-US" sz="2400" dirty="0"/>
              <a:t>ODL based SDN Router</a:t>
            </a:r>
          </a:p>
          <a:p>
            <a:pPr marL="914400" lvl="1" indent="-457200">
              <a:buFont typeface="Arial"/>
              <a:buChar char="•"/>
            </a:pPr>
            <a:r>
              <a:rPr lang="en-US" sz="2400" dirty="0"/>
              <a:t>ONOS based SDN Router</a:t>
            </a:r>
          </a:p>
          <a:p>
            <a:pPr marL="914400" lvl="1" indent="-457200">
              <a:buFont typeface="Arial"/>
              <a:buChar char="•"/>
            </a:pPr>
            <a:r>
              <a:rPr lang="en-US" sz="2400" dirty="0"/>
              <a:t>ONOS based SDN Leaf-Spine Fabric</a:t>
            </a:r>
            <a:endParaRPr lang="en-US" sz="24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460247" y="5016069"/>
            <a:ext cx="72570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LEARN MORE &amp; JOIN THE COMMUNITY:</a:t>
            </a:r>
          </a:p>
          <a:p>
            <a:r>
              <a:rPr lang="en-US" sz="2400" u="sng" dirty="0">
                <a:solidFill>
                  <a:schemeClr val="accent1"/>
                </a:solidFill>
              </a:rPr>
              <a:t>https://github.com/onfsdn/atrium-docs/wiki</a:t>
            </a:r>
          </a:p>
        </p:txBody>
      </p:sp>
    </p:spTree>
    <p:extLst>
      <p:ext uri="{BB962C8B-B14F-4D97-AF65-F5344CB8AC3E}">
        <p14:creationId xmlns:p14="http://schemas.microsoft.com/office/powerpoint/2010/main" val="128032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4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noFill/>
          <a:ln w="12700">
            <a:miter lim="400000"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618198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Atrium 2</a:t>
            </a:r>
            <a:r>
              <a:rPr lang="en-US" sz="4000" baseline="30000" dirty="0"/>
              <a:t>nd</a:t>
            </a:r>
            <a:r>
              <a:rPr lang="en-US" sz="4000" dirty="0"/>
              <a:t> Release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4700"/>
            <a:ext cx="9144000" cy="529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99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noFill/>
          <a:ln w="12700">
            <a:miter lim="400000"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618198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ODL Based SDN Router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6444"/>
            <a:ext cx="9144000" cy="51500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887" y="2236761"/>
            <a:ext cx="1543538" cy="3022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077" y="2798835"/>
            <a:ext cx="1763348" cy="8175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3546" y="5881077"/>
            <a:ext cx="1600005" cy="4210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7090" y="5831879"/>
            <a:ext cx="946834" cy="51909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9984" y="5861539"/>
            <a:ext cx="2131785" cy="5197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6077" y="725774"/>
            <a:ext cx="4016595" cy="49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657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noFill/>
          <a:ln w="12700">
            <a:miter lim="400000"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618198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ONOS Based SDN Router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859" y="1005516"/>
            <a:ext cx="7844692" cy="47979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192" y="107576"/>
            <a:ext cx="1157654" cy="7682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093" y="5998306"/>
            <a:ext cx="1627426" cy="30968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0673" y="5949819"/>
            <a:ext cx="964712" cy="3581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7238" y="5930281"/>
            <a:ext cx="1600005" cy="42105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9404" y="5930281"/>
            <a:ext cx="2473057" cy="42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255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9" y="3404513"/>
            <a:ext cx="9144000" cy="3453487"/>
          </a:xfrm>
          <a:prstGeom prst="rect">
            <a:avLst/>
          </a:prstGeom>
          <a:noFill/>
          <a:ln w="12700">
            <a:miter lim="400000"/>
          </a:ln>
        </p:spPr>
      </p:pic>
      <p:grpSp>
        <p:nvGrpSpPr>
          <p:cNvPr id="7" name="Group 6"/>
          <p:cNvGrpSpPr/>
          <p:nvPr/>
        </p:nvGrpSpPr>
        <p:grpSpPr>
          <a:xfrm>
            <a:off x="0" y="464417"/>
            <a:ext cx="9144000" cy="5281515"/>
            <a:chOff x="0" y="1009293"/>
            <a:chExt cx="9144000" cy="5281515"/>
          </a:xfrm>
        </p:grpSpPr>
        <p:pic>
          <p:nvPicPr>
            <p:cNvPr id="8" name="Shape 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1128593"/>
              <a:ext cx="9144000" cy="5162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Rounded Rectangle 8"/>
            <p:cNvSpPr/>
            <p:nvPr/>
          </p:nvSpPr>
          <p:spPr>
            <a:xfrm>
              <a:off x="7410747" y="1712683"/>
              <a:ext cx="1721601" cy="32529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FFFF"/>
                  </a:solidFill>
                  <a:latin typeface="Calibri"/>
                </a:rPr>
                <a:t>ONOS Controller Cluster</a:t>
              </a:r>
              <a:endParaRPr lang="en-US" sz="2000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0" y="1009293"/>
              <a:ext cx="9144000" cy="99466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FFFF"/>
                  </a:solidFill>
                  <a:latin typeface="Calibri"/>
                </a:rPr>
                <a:t>ONOS Controller Cluster</a:t>
              </a:r>
              <a:endParaRPr lang="en-US" sz="2000" dirty="0">
                <a:solidFill>
                  <a:srgbClr val="FFFFFF"/>
                </a:solidFill>
                <a:latin typeface="Calibri"/>
              </a:endParaRPr>
            </a:p>
          </p:txBody>
        </p:sp>
      </p:grpSp>
      <p:sp>
        <p:nvSpPr>
          <p:cNvPr id="11" name="Freeform 10"/>
          <p:cNvSpPr/>
          <p:nvPr/>
        </p:nvSpPr>
        <p:spPr>
          <a:xfrm>
            <a:off x="4630585" y="3333376"/>
            <a:ext cx="287569" cy="1264597"/>
          </a:xfrm>
          <a:custGeom>
            <a:avLst/>
            <a:gdLst>
              <a:gd name="connsiteX0" fmla="*/ 0 w 287569"/>
              <a:gd name="connsiteY0" fmla="*/ 910636 h 1264597"/>
              <a:gd name="connsiteX1" fmla="*/ 270664 w 287569"/>
              <a:gd name="connsiteY1" fmla="*/ 4912 h 1264597"/>
              <a:gd name="connsiteX2" fmla="*/ 260254 w 287569"/>
              <a:gd name="connsiteY2" fmla="*/ 1264597 h 1264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7569" h="1264597">
                <a:moveTo>
                  <a:pt x="0" y="910636"/>
                </a:moveTo>
                <a:cubicBezTo>
                  <a:pt x="113644" y="428277"/>
                  <a:pt x="227288" y="-54081"/>
                  <a:pt x="270664" y="4912"/>
                </a:cubicBezTo>
                <a:cubicBezTo>
                  <a:pt x="314040" y="63905"/>
                  <a:pt x="260254" y="1264597"/>
                  <a:pt x="260254" y="1264597"/>
                </a:cubicBezTo>
              </a:path>
            </a:pathLst>
          </a:custGeom>
          <a:ln w="57150" cmpd="sng">
            <a:solidFill>
              <a:srgbClr val="C0504D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 rot="20239464">
            <a:off x="6219585" y="3422097"/>
            <a:ext cx="670001" cy="1045974"/>
          </a:xfrm>
          <a:custGeom>
            <a:avLst/>
            <a:gdLst>
              <a:gd name="connsiteX0" fmla="*/ 0 w 287569"/>
              <a:gd name="connsiteY0" fmla="*/ 910636 h 1264597"/>
              <a:gd name="connsiteX1" fmla="*/ 270664 w 287569"/>
              <a:gd name="connsiteY1" fmla="*/ 4912 h 1264597"/>
              <a:gd name="connsiteX2" fmla="*/ 260254 w 287569"/>
              <a:gd name="connsiteY2" fmla="*/ 1264597 h 1264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7569" h="1264597">
                <a:moveTo>
                  <a:pt x="0" y="910636"/>
                </a:moveTo>
                <a:cubicBezTo>
                  <a:pt x="113644" y="428277"/>
                  <a:pt x="227288" y="-54081"/>
                  <a:pt x="270664" y="4912"/>
                </a:cubicBezTo>
                <a:cubicBezTo>
                  <a:pt x="314040" y="63905"/>
                  <a:pt x="260254" y="1264597"/>
                  <a:pt x="260254" y="1264597"/>
                </a:cubicBezTo>
              </a:path>
            </a:pathLst>
          </a:custGeom>
          <a:ln w="57150" cmpd="sng">
            <a:solidFill>
              <a:schemeClr val="accent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143191" y="1765526"/>
            <a:ext cx="4101592" cy="2509718"/>
          </a:xfrm>
          <a:custGeom>
            <a:avLst/>
            <a:gdLst>
              <a:gd name="connsiteX0" fmla="*/ 0 w 4101592"/>
              <a:gd name="connsiteY0" fmla="*/ 2447254 h 2509718"/>
              <a:gd name="connsiteX1" fmla="*/ 301894 w 4101592"/>
              <a:gd name="connsiteY1" fmla="*/ 1406192 h 2509718"/>
              <a:gd name="connsiteX2" fmla="*/ 301894 w 4101592"/>
              <a:gd name="connsiteY2" fmla="*/ 1406192 h 2509718"/>
              <a:gd name="connsiteX3" fmla="*/ 1863414 w 4101592"/>
              <a:gd name="connsiteY3" fmla="*/ 757 h 2509718"/>
              <a:gd name="connsiteX4" fmla="*/ 3622726 w 4101592"/>
              <a:gd name="connsiteY4" fmla="*/ 1229211 h 2509718"/>
              <a:gd name="connsiteX5" fmla="*/ 4101592 w 4101592"/>
              <a:gd name="connsiteY5" fmla="*/ 2509718 h 2509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01592" h="2509718">
                <a:moveTo>
                  <a:pt x="0" y="2447254"/>
                </a:moveTo>
                <a:lnTo>
                  <a:pt x="301894" y="1406192"/>
                </a:lnTo>
                <a:lnTo>
                  <a:pt x="301894" y="1406192"/>
                </a:lnTo>
                <a:cubicBezTo>
                  <a:pt x="562147" y="1171953"/>
                  <a:pt x="1309942" y="30254"/>
                  <a:pt x="1863414" y="757"/>
                </a:cubicBezTo>
                <a:cubicBezTo>
                  <a:pt x="2416886" y="-28740"/>
                  <a:pt x="3249696" y="811051"/>
                  <a:pt x="3622726" y="1229211"/>
                </a:cubicBezTo>
                <a:cubicBezTo>
                  <a:pt x="3995756" y="1647371"/>
                  <a:pt x="4101592" y="2509718"/>
                  <a:pt x="4101592" y="2509718"/>
                </a:cubicBezTo>
              </a:path>
            </a:pathLst>
          </a:custGeom>
          <a:ln w="38100" cmpd="sng"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1164011" y="1734908"/>
            <a:ext cx="5357028" cy="2550747"/>
          </a:xfrm>
          <a:custGeom>
            <a:avLst/>
            <a:gdLst>
              <a:gd name="connsiteX0" fmla="*/ 0 w 5357028"/>
              <a:gd name="connsiteY0" fmla="*/ 2519515 h 2550747"/>
              <a:gd name="connsiteX1" fmla="*/ 135332 w 5357028"/>
              <a:gd name="connsiteY1" fmla="*/ 2175964 h 2550747"/>
              <a:gd name="connsiteX2" fmla="*/ 374765 w 5357028"/>
              <a:gd name="connsiteY2" fmla="*/ 1520095 h 2550747"/>
              <a:gd name="connsiteX3" fmla="*/ 1103474 w 5357028"/>
              <a:gd name="connsiteY3" fmla="*/ 1239008 h 2550747"/>
              <a:gd name="connsiteX4" fmla="*/ 5267527 w 5357028"/>
              <a:gd name="connsiteY4" fmla="*/ 143 h 2550747"/>
              <a:gd name="connsiteX5" fmla="*/ 3914210 w 5357028"/>
              <a:gd name="connsiteY5" fmla="*/ 1322293 h 2550747"/>
              <a:gd name="connsiteX6" fmla="*/ 3383293 w 5357028"/>
              <a:gd name="connsiteY6" fmla="*/ 2550747 h 2550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57028" h="2550747">
                <a:moveTo>
                  <a:pt x="0" y="2519515"/>
                </a:moveTo>
                <a:cubicBezTo>
                  <a:pt x="36435" y="2431024"/>
                  <a:pt x="72871" y="2342534"/>
                  <a:pt x="135332" y="2175964"/>
                </a:cubicBezTo>
                <a:cubicBezTo>
                  <a:pt x="197793" y="2009394"/>
                  <a:pt x="213408" y="1676254"/>
                  <a:pt x="374765" y="1520095"/>
                </a:cubicBezTo>
                <a:cubicBezTo>
                  <a:pt x="536122" y="1363936"/>
                  <a:pt x="288014" y="1492333"/>
                  <a:pt x="1103474" y="1239008"/>
                </a:cubicBezTo>
                <a:cubicBezTo>
                  <a:pt x="1918934" y="985683"/>
                  <a:pt x="4799071" y="-13738"/>
                  <a:pt x="5267527" y="143"/>
                </a:cubicBezTo>
                <a:cubicBezTo>
                  <a:pt x="5735983" y="14024"/>
                  <a:pt x="4228249" y="897192"/>
                  <a:pt x="3914210" y="1322293"/>
                </a:cubicBezTo>
                <a:cubicBezTo>
                  <a:pt x="3600171" y="1747394"/>
                  <a:pt x="3383293" y="2550747"/>
                  <a:pt x="3383293" y="2550747"/>
                </a:cubicBezTo>
              </a:path>
            </a:pathLst>
          </a:custGeom>
          <a:ln w="38100" cmpd="sng"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3953925" y="5748924"/>
            <a:ext cx="999372" cy="10410"/>
          </a:xfrm>
          <a:prstGeom prst="line">
            <a:avLst/>
          </a:prstGeom>
          <a:ln w="57150" cmpd="sng"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3999824" y="6074545"/>
            <a:ext cx="917985" cy="10410"/>
          </a:xfrm>
          <a:prstGeom prst="line">
            <a:avLst/>
          </a:prstGeom>
          <a:ln w="38100" cmpd="sng"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009103" y="5566737"/>
            <a:ext cx="1526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L2 bridged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09103" y="5938011"/>
            <a:ext cx="17513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IPv4 unicast / MPLS SR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192" y="107576"/>
            <a:ext cx="1157654" cy="768261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618198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ONOS Based SDN Fabric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0747" y="3404513"/>
            <a:ext cx="1627426" cy="309685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3461" y="2530588"/>
            <a:ext cx="964712" cy="35817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2635" y="5831117"/>
            <a:ext cx="2473057" cy="42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717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29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618198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Atrium v CORD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42479"/>
              </p:ext>
            </p:extLst>
          </p:nvPr>
        </p:nvGraphicFramePr>
        <p:xfrm>
          <a:off x="549274" y="1084385"/>
          <a:ext cx="8203956" cy="52630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1978"/>
                <a:gridCol w="4101978"/>
              </a:tblGrid>
              <a:tr h="2735384">
                <a:tc>
                  <a:txBody>
                    <a:bodyPr/>
                    <a:lstStyle/>
                    <a:p>
                      <a:r>
                        <a:rPr lang="en-US" sz="2000" b="1">
                          <a:solidFill>
                            <a:srgbClr val="C0504D"/>
                          </a:solidFill>
                        </a:rPr>
                        <a:t>Atrium offers</a:t>
                      </a:r>
                      <a:r>
                        <a:rPr lang="en-US" sz="2000" b="1" baseline="0">
                          <a:solidFill>
                            <a:srgbClr val="C0504D"/>
                          </a:solidFill>
                        </a:rPr>
                        <a:t> standalone routers</a:t>
                      </a:r>
                    </a:p>
                    <a:p>
                      <a:pPr marL="742950" lvl="1" indent="-285750">
                        <a:buFont typeface="Arial"/>
                        <a:buChar char="•"/>
                      </a:pPr>
                      <a:r>
                        <a:rPr lang="en-US" sz="2000" baseline="0"/>
                        <a:t>ODL and ONOS based</a:t>
                      </a:r>
                    </a:p>
                    <a:p>
                      <a:pPr marL="742950" lvl="1" indent="-285750">
                        <a:buFont typeface="Arial"/>
                        <a:buChar char="•"/>
                      </a:pPr>
                      <a:r>
                        <a:rPr lang="en-US" sz="2000" baseline="0"/>
                        <a:t>Supports multiple vendor hw: NoviFlow, Accton, Extreme, NEC, Corsa, Centec etc.</a:t>
                      </a:r>
                    </a:p>
                    <a:p>
                      <a:pPr marL="742950" lvl="1" indent="-285750">
                        <a:buFont typeface="Arial"/>
                        <a:buChar char="•"/>
                      </a:pPr>
                      <a:r>
                        <a:rPr lang="en-US" sz="2000"/>
                        <a:t>Goal</a:t>
                      </a:r>
                      <a:r>
                        <a:rPr lang="en-US" sz="2000" baseline="0"/>
                        <a:t> to create Internet scale routers. Offers path to scale-out routers (see NoviFlow demo)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>
                          <a:solidFill>
                            <a:srgbClr val="C0504D"/>
                          </a:solidFill>
                        </a:rPr>
                        <a:t>CORD does</a:t>
                      </a:r>
                      <a:r>
                        <a:rPr lang="en-US" sz="2000" b="1" baseline="0">
                          <a:solidFill>
                            <a:srgbClr val="C0504D"/>
                          </a:solidFill>
                        </a:rPr>
                        <a:t> not offer standalone routers</a:t>
                      </a:r>
                    </a:p>
                    <a:p>
                      <a:pPr marL="800100" lvl="1" indent="-342900">
                        <a:buFont typeface="Arial"/>
                        <a:buChar char="•"/>
                      </a:pPr>
                      <a:r>
                        <a:rPr lang="en-US" sz="2000" baseline="0"/>
                        <a:t>However, entire CORD fabric can behave as a router</a:t>
                      </a:r>
                    </a:p>
                    <a:p>
                      <a:pPr marL="800100" lvl="1" indent="-342900">
                        <a:buFont typeface="Arial"/>
                        <a:buChar char="•"/>
                      </a:pPr>
                      <a:r>
                        <a:rPr lang="en-US" sz="2000" baseline="0"/>
                        <a:t>ONOS only</a:t>
                      </a:r>
                    </a:p>
                    <a:p>
                      <a:pPr marL="800100" lvl="1" indent="-342900">
                        <a:buFont typeface="Arial"/>
                        <a:buChar char="•"/>
                      </a:pPr>
                      <a:r>
                        <a:rPr lang="en-US" sz="2000" baseline="0"/>
                        <a:t>Accton only (but other OF-DPA based switches would work) </a:t>
                      </a:r>
                      <a:endParaRPr lang="en-US" sz="2000"/>
                    </a:p>
                  </a:txBody>
                  <a:tcPr/>
                </a:tc>
              </a:tr>
              <a:tr h="2428393">
                <a:tc>
                  <a:txBody>
                    <a:bodyPr/>
                    <a:lstStyle/>
                    <a:p>
                      <a:r>
                        <a:rPr lang="en-US" sz="2000" b="1">
                          <a:solidFill>
                            <a:srgbClr val="C0504D"/>
                          </a:solidFill>
                        </a:rPr>
                        <a:t>Atrium Fabric </a:t>
                      </a:r>
                    </a:p>
                    <a:p>
                      <a:pPr marL="800100" lvl="1" indent="-342900">
                        <a:buFont typeface="Arial"/>
                        <a:buChar char="•"/>
                      </a:pPr>
                      <a:r>
                        <a:rPr lang="en-US" sz="2000"/>
                        <a:t>Basic</a:t>
                      </a:r>
                      <a:r>
                        <a:rPr lang="en-US" sz="2000" baseline="0"/>
                        <a:t> bridging &amp; ECMP routing</a:t>
                      </a:r>
                    </a:p>
                    <a:p>
                      <a:pPr marL="800100" lvl="1" indent="-342900">
                        <a:buFont typeface="Arial"/>
                        <a:buChar char="•"/>
                      </a:pPr>
                      <a:r>
                        <a:rPr lang="en-US" sz="2000" baseline="0"/>
                        <a:t>Generic datacenter use cases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>
                          <a:solidFill>
                            <a:srgbClr val="C0504D"/>
                          </a:solidFill>
                        </a:rPr>
                        <a:t>CORD Fabric</a:t>
                      </a:r>
                    </a:p>
                    <a:p>
                      <a:pPr marL="800100" lvl="1" indent="-342900">
                        <a:buFont typeface="Arial"/>
                        <a:buChar char="•"/>
                      </a:pPr>
                      <a:r>
                        <a:rPr lang="en-US" sz="2000"/>
                        <a:t>Integrated</a:t>
                      </a:r>
                      <a:r>
                        <a:rPr lang="en-US" sz="2000" baseline="0"/>
                        <a:t> with all other pieces of CORD – XOS, VTN</a:t>
                      </a:r>
                    </a:p>
                    <a:p>
                      <a:pPr marL="800100" lvl="1" indent="-342900">
                        <a:buFont typeface="Arial"/>
                        <a:buChar char="•"/>
                      </a:pPr>
                      <a:r>
                        <a:rPr lang="en-US" sz="2000"/>
                        <a:t>Extra features necessary for</a:t>
                      </a:r>
                      <a:r>
                        <a:rPr lang="en-US" sz="2000" baseline="0"/>
                        <a:t> particular use-case: U-verse video, QinQ, PW</a:t>
                      </a:r>
                    </a:p>
                    <a:p>
                      <a:pPr marL="800100" lvl="1" indent="-342900">
                        <a:buFont typeface="Arial"/>
                        <a:buChar char="•"/>
                      </a:pPr>
                      <a:endParaRPr lang="en-US" sz="200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0810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04513"/>
            <a:ext cx="9144000" cy="345348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/>
          <p:cNvSpPr txBox="1"/>
          <p:nvPr/>
        </p:nvSpPr>
        <p:spPr>
          <a:xfrm>
            <a:off x="851233" y="27020"/>
            <a:ext cx="743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Summary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716117" y="744471"/>
            <a:ext cx="7674609" cy="5647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Integration,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Interoperability &amp; 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Deployments</a:t>
            </a:r>
            <a:endParaRPr lang="en-US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800100" lvl="1" indent="-342900">
              <a:buFontTx/>
              <a:buChar char="-"/>
            </a:pPr>
            <a:r>
              <a:rPr lang="en-US" sz="2000" dirty="0" smtClean="0"/>
              <a:t>Atrium SDN based Routers and Fabrics</a:t>
            </a:r>
          </a:p>
          <a:p>
            <a:pPr marL="800100" lvl="1" indent="-342900">
              <a:buFontTx/>
              <a:buChar char="-"/>
            </a:pPr>
            <a:r>
              <a:rPr lang="en-US" sz="2000" dirty="0"/>
              <a:t>Key architectural contributions of Flow-Objectives &amp; Device Drivers now in ODL and ONOS</a:t>
            </a:r>
          </a:p>
          <a:p>
            <a:pPr marL="800100" lvl="1" indent="-342900">
              <a:buFontTx/>
              <a:buChar char="-"/>
            </a:pPr>
            <a:r>
              <a:rPr lang="en-US" sz="2000" dirty="0" smtClean="0"/>
              <a:t>Continue to interoperate across multiple OF 1.3 scalable hardware</a:t>
            </a:r>
          </a:p>
          <a:p>
            <a:pPr marL="800100" lvl="1" indent="-342900">
              <a:buFontTx/>
              <a:buChar char="-"/>
            </a:pPr>
            <a:r>
              <a:rPr lang="en-US" sz="2000" dirty="0"/>
              <a:t>Working with operators towards trials and deployment</a:t>
            </a:r>
          </a:p>
          <a:p>
            <a:pPr marL="1257300" lvl="2" indent="-342900">
              <a:buFont typeface="Arial"/>
              <a:buChar char="•"/>
            </a:pPr>
            <a:r>
              <a:rPr lang="en-US" sz="2000" dirty="0" smtClean="0"/>
              <a:t>AT&amp;T (as part of CORD)</a:t>
            </a:r>
          </a:p>
          <a:p>
            <a:pPr marL="1257300" lvl="2" indent="-342900">
              <a:buFont typeface="Arial"/>
              <a:buChar char="•"/>
            </a:pPr>
            <a:r>
              <a:rPr lang="en-US" sz="2000" dirty="0"/>
              <a:t>Bell Canada</a:t>
            </a:r>
          </a:p>
          <a:p>
            <a:pPr marL="1257300" lvl="2" indent="-342900">
              <a:buFont typeface="Arial"/>
              <a:buChar char="•"/>
            </a:pPr>
            <a:r>
              <a:rPr lang="en-US" sz="2000" dirty="0"/>
              <a:t>AARNet/CSIRO</a:t>
            </a:r>
          </a:p>
          <a:p>
            <a:pPr marL="1257300" lvl="2" indent="-342900">
              <a:buFont typeface="Arial"/>
              <a:buChar char="•"/>
            </a:pPr>
            <a:r>
              <a:rPr lang="en-US" sz="2000" dirty="0"/>
              <a:t>CENGN/Telus (coming soon)</a:t>
            </a:r>
          </a:p>
          <a:p>
            <a:pPr marL="1257300" lvl="2" indent="-342900">
              <a:buFont typeface="Arial"/>
              <a:buChar char="•"/>
            </a:pPr>
            <a:r>
              <a:rPr lang="en-US" sz="2000" dirty="0"/>
              <a:t>Sify (coming soon)</a:t>
            </a:r>
            <a:endParaRPr lang="en-US" sz="2000" dirty="0" smtClean="0"/>
          </a:p>
          <a:p>
            <a:pPr marL="800100" lvl="1" indent="-342900">
              <a:buFontTx/>
              <a:buChar char="-"/>
            </a:pPr>
            <a:endParaRPr lang="en-US" sz="900" dirty="0"/>
          </a:p>
          <a:p>
            <a:r>
              <a:rPr lang="en-US" sz="2400" dirty="0" smtClean="0">
                <a:solidFill>
                  <a:schemeClr val="tx2"/>
                </a:solidFill>
              </a:rPr>
              <a:t>Atrium 16/A release</a:t>
            </a:r>
          </a:p>
          <a:p>
            <a:pPr marL="800100" lvl="1" indent="-342900">
              <a:buFontTx/>
              <a:buChar char="-"/>
            </a:pPr>
            <a:r>
              <a:rPr lang="en-US" sz="2000" dirty="0" smtClean="0"/>
              <a:t>Improved 15/A router built around ONOS</a:t>
            </a:r>
          </a:p>
          <a:p>
            <a:pPr marL="800100" lvl="1" indent="-342900">
              <a:buFontTx/>
              <a:buChar char="-"/>
            </a:pPr>
            <a:r>
              <a:rPr lang="en-US" sz="2000" dirty="0"/>
              <a:t>ODL based Atrium router</a:t>
            </a:r>
          </a:p>
          <a:p>
            <a:pPr marL="800100" lvl="1" indent="-342900">
              <a:buFontTx/>
              <a:buChar char="-"/>
            </a:pPr>
            <a:r>
              <a:rPr lang="en-US" sz="2000" dirty="0" smtClean="0"/>
              <a:t>Atrium leaf-spine fabric </a:t>
            </a:r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accent2"/>
                </a:solidFill>
              </a:rPr>
              <a:t>More projects in the horizon</a:t>
            </a:r>
          </a:p>
        </p:txBody>
      </p:sp>
    </p:spTree>
    <p:extLst>
      <p:ext uri="{BB962C8B-B14F-4D97-AF65-F5344CB8AC3E}">
        <p14:creationId xmlns:p14="http://schemas.microsoft.com/office/powerpoint/2010/main" val="1819140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8_Office Theme">
  <a:themeElements>
    <a:clrScheme name="Avaci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69AE7"/>
      </a:accent1>
      <a:accent2>
        <a:srgbClr val="C0504D"/>
      </a:accent2>
      <a:accent3>
        <a:srgbClr val="9BBB59"/>
      </a:accent3>
      <a:accent4>
        <a:srgbClr val="8064A2"/>
      </a:accent4>
      <a:accent5>
        <a:srgbClr val="69CAF3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7_Office Theme">
  <a:themeElements>
    <a:clrScheme name="Avaci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69AE7"/>
      </a:accent1>
      <a:accent2>
        <a:srgbClr val="C0504D"/>
      </a:accent2>
      <a:accent3>
        <a:srgbClr val="9BBB59"/>
      </a:accent3>
      <a:accent4>
        <a:srgbClr val="8064A2"/>
      </a:accent4>
      <a:accent5>
        <a:srgbClr val="69CAF3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7940</TotalTime>
  <Words>1663</Words>
  <Application>Microsoft Macintosh PowerPoint</Application>
  <PresentationFormat>On-screen Show (4:3)</PresentationFormat>
  <Paragraphs>299</Paragraphs>
  <Slides>21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Office Theme</vt:lpstr>
      <vt:lpstr>1_Office Theme</vt:lpstr>
      <vt:lpstr>8_Office Theme</vt:lpstr>
      <vt:lpstr>6_Office Theme</vt:lpstr>
      <vt:lpstr>7_Office Theme</vt:lpstr>
      <vt:lpstr>PowerPoint Presentation</vt:lpstr>
      <vt:lpstr>Outline</vt:lpstr>
      <vt:lpstr>PowerPoint Presentation</vt:lpstr>
      <vt:lpstr>PowerPoint Presentation</vt:lpstr>
      <vt:lpstr>OF 1.0 -- The single flow table abstraction</vt:lpstr>
      <vt:lpstr>Issue #1 with OpenFlow 1.0</vt:lpstr>
      <vt:lpstr>Issue #2 with OpenFlow 1.0</vt:lpstr>
      <vt:lpstr>Issue #3 with OpenFlow 1.0</vt:lpstr>
      <vt:lpstr>Issue #4 with OpenFlow 1.0</vt:lpstr>
      <vt:lpstr>PowerPoint Presentation</vt:lpstr>
      <vt:lpstr>Multiple Tables &amp; Groups in OF1.3</vt:lpstr>
      <vt:lpstr>PowerPoint Presentation</vt:lpstr>
      <vt:lpstr>PowerPoint Presentation</vt:lpstr>
      <vt:lpstr>PowerPoint Presentation</vt:lpstr>
      <vt:lpstr>Outline</vt:lpstr>
      <vt:lpstr>Atrium 2nd Release</vt:lpstr>
      <vt:lpstr>ODL Based SDN Router</vt:lpstr>
      <vt:lpstr>ONOS Based SDN Router</vt:lpstr>
      <vt:lpstr>ONOS Based SDN Fabric</vt:lpstr>
      <vt:lpstr>Atrium v CORD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Saurav Das</dc:creator>
  <cp:lastModifiedBy>Saurav Das</cp:lastModifiedBy>
  <cp:revision>132</cp:revision>
  <dcterms:created xsi:type="dcterms:W3CDTF">2015-06-15T19:14:45Z</dcterms:created>
  <dcterms:modified xsi:type="dcterms:W3CDTF">2016-03-18T17:16:15Z</dcterms:modified>
</cp:coreProperties>
</file>