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686" r:id="rId4"/>
  </p:sldMasterIdLst>
  <p:sldIdLst>
    <p:sldId id="256" r:id="rId5"/>
    <p:sldId id="289" r:id="rId6"/>
    <p:sldId id="258" r:id="rId7"/>
    <p:sldId id="259" r:id="rId8"/>
    <p:sldId id="257" r:id="rId9"/>
    <p:sldId id="281" r:id="rId10"/>
    <p:sldId id="282" r:id="rId11"/>
    <p:sldId id="283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88" r:id="rId20"/>
    <p:sldId id="290" r:id="rId21"/>
    <p:sldId id="269" r:id="rId22"/>
    <p:sldId id="284" r:id="rId23"/>
    <p:sldId id="285" r:id="rId24"/>
    <p:sldId id="291" r:id="rId25"/>
    <p:sldId id="280" r:id="rId26"/>
    <p:sldId id="286" r:id="rId27"/>
    <p:sldId id="287" r:id="rId28"/>
    <p:sldId id="273" r:id="rId29"/>
    <p:sldId id="294" r:id="rId30"/>
    <p:sldId id="276" r:id="rId31"/>
    <p:sldId id="275" r:id="rId32"/>
    <p:sldId id="292" r:id="rId33"/>
    <p:sldId id="29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7536" autoAdjust="0"/>
  </p:normalViewPr>
  <p:slideViewPr>
    <p:cSldViewPr snapToGrid="0" snapToObjects="1">
      <p:cViewPr>
        <p:scale>
          <a:sx n="121" d="100"/>
          <a:sy n="121" d="100"/>
        </p:scale>
        <p:origin x="-216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4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51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2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85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2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1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2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2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28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  <a:latin typeface="News Gothic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09393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081179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48095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418312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4218540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67723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4294825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1545695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607233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8613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641666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4489826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  <a:latin typeface="News Gothic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70010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3658082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058640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8339550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1861221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549497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609440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3924327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40451537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36768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1918412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339766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40169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13260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70141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32846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81098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837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24457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15553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6915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4450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361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0ADE5-71E8-224A-8C3F-31F3CEC33EEC}" type="datetimeFigureOut">
              <a:rPr lang="en-US" smtClean="0"/>
              <a:t>9/8/15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8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 defTabSz="914400"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defTabSz="914400"/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 defTabSz="914400"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4108439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B01F9CA3-105E-4857-9057-6DB6197DA786}" type="datetimeFigureOut">
              <a:rPr lang="en-US" smtClean="0">
                <a:solidFill>
                  <a:prstClr val="white"/>
                </a:solidFill>
                <a:latin typeface="News Gothic MT"/>
              </a:rPr>
              <a:pPr defTabSz="914400"/>
              <a:t>9/8/15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defTabSz="914400"/>
            <a:fld id="{7F5CE407-6216-4202-80E4-A30DC2F709B2}" type="slidenum">
              <a:rPr lang="en-US" smtClean="0">
                <a:solidFill>
                  <a:prstClr val="white"/>
                </a:solidFill>
                <a:latin typeface="News Gothic MT"/>
              </a:rPr>
              <a:pPr defTabSz="914400"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13517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9/8/15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391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hyperlink" Target="https://groups.opensourcesdn.org/wg/Atrium/dashboar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emf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11.emf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18.png"/><Relationship Id="rId9" Type="http://schemas.openxmlformats.org/officeDocument/2006/relationships/image" Target="../media/image11.emf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jpeg"/><Relationship Id="rId3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hyperlink" Target="https://groups.opensourcesdn.org/wg/Atrium/dashboar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hyperlink" Target="https://groups.opensourcesdn.org/wg/Atrium/dashboard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hyperlink" Target="https://groups.opensourcesdn.org/wg/Atrium/dashboard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3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ONF-horiz-larg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042960" cy="8916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801" y="2292350"/>
            <a:ext cx="1143000" cy="1130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69816" y="2148086"/>
            <a:ext cx="326981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ATRIUM</a:t>
            </a:r>
          </a:p>
          <a:p>
            <a:r>
              <a:rPr lang="en-US" sz="2400" dirty="0" smtClean="0"/>
              <a:t>Open SDN Distribution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2189945" y="3708030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"/>
              </a:rPr>
              <a:t>Saurav Das</a:t>
            </a:r>
            <a:endParaRPr lang="en-US" sz="2800" dirty="0">
              <a:solidFill>
                <a:srgbClr val="FFFFFF"/>
              </a:solidFill>
              <a:latin typeface="Arial"/>
            </a:endParaRPr>
          </a:p>
          <a:p>
            <a:pPr lvl="0" algn="ctr">
              <a:spcBef>
                <a:spcPct val="2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</a:rPr>
              <a:t>Principal System Architect, ONF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1855925" y="5589707"/>
            <a:ext cx="64402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</a:rPr>
              <a:t>With contributions from ONF Atrium Management team and many others 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677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Outline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9275" y="843280"/>
            <a:ext cx="84118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b="1" dirty="0"/>
              <a:t> Project Atrium today</a:t>
            </a:r>
            <a:endParaRPr lang="en-US" sz="2400" b="1" dirty="0" smtClean="0"/>
          </a:p>
          <a:p>
            <a:pPr marL="800100" lvl="1" indent="-342900">
              <a:buFontTx/>
              <a:buChar char="-"/>
            </a:pPr>
            <a:r>
              <a:rPr lang="en-US" sz="2400" dirty="0"/>
              <a:t>Motivation</a:t>
            </a:r>
          </a:p>
          <a:p>
            <a:pPr marL="800100" lvl="1" indent="-342900">
              <a:buFontTx/>
              <a:buChar char="-"/>
            </a:pPr>
            <a:r>
              <a:rPr lang="en-US" sz="2400" dirty="0"/>
              <a:t>Atrium release 15/A</a:t>
            </a:r>
          </a:p>
          <a:p>
            <a:pPr marL="800100" lvl="1" indent="-342900">
              <a:buFontTx/>
              <a:buChar char="-"/>
            </a:pPr>
            <a:endParaRPr lang="en-US" sz="2400" dirty="0"/>
          </a:p>
          <a:p>
            <a:pPr marL="457200" indent="-457200">
              <a:buAutoNum type="arabicPeriod" startAt="2"/>
            </a:pPr>
            <a:r>
              <a:rPr lang="en-US" sz="2400" b="1" dirty="0"/>
              <a:t>Project Atrium next</a:t>
            </a:r>
            <a:endParaRPr lang="en-US" sz="2400" b="1" dirty="0" smtClean="0"/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What is coming in the next release 15/B?</a:t>
            </a:r>
          </a:p>
          <a:p>
            <a:pPr marL="800100" lvl="1" indent="-342900">
              <a:buFontTx/>
              <a:buChar char="-"/>
            </a:pPr>
            <a:endParaRPr lang="en-US" sz="2400" b="1" dirty="0"/>
          </a:p>
          <a:p>
            <a:pPr marL="457200" indent="-457200">
              <a:buAutoNum type="arabicPeriod" startAt="3"/>
            </a:pPr>
            <a:r>
              <a:rPr lang="en-US" sz="2400" b="1" dirty="0" smtClean="0"/>
              <a:t>Project Atrium roadmap </a:t>
            </a:r>
          </a:p>
          <a:p>
            <a:pPr lvl="1"/>
            <a:r>
              <a:rPr lang="en-US" sz="2400" dirty="0"/>
              <a:t>-    Tentative: projects under discussion </a:t>
            </a:r>
          </a:p>
          <a:p>
            <a:pPr lvl="1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448345" y="5861534"/>
            <a:ext cx="75041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https://groups.opensourcesdn.org/wg/Atrium/</a:t>
            </a:r>
            <a:r>
              <a:rPr lang="en-US" sz="2400" dirty="0" smtClean="0">
                <a:hlinkClick r:id="rId3"/>
              </a:rPr>
              <a:t>dashboard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60247" y="5431568"/>
            <a:ext cx="7257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LEARN MORE &amp; JOIN THE COMMUNITY: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1259848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4880"/>
            <a:ext cx="9144000" cy="44746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SDN Provides a Lot of Choices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152" y="3406538"/>
            <a:ext cx="2167970" cy="31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9700"/>
            <a:ext cx="9144000" cy="40338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233" y="27020"/>
            <a:ext cx="743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Solution: Vertically Integrated Stack </a:t>
            </a:r>
          </a:p>
          <a:p>
            <a:pPr algn="ctr"/>
            <a:r>
              <a:rPr lang="en-US" sz="3600" dirty="0" smtClean="0"/>
              <a:t>== SDN Distribution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Project Atrium Goals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16117" y="673351"/>
            <a:ext cx="76746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Integration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 Create vertically-integrated open-source stacks</a:t>
            </a:r>
          </a:p>
          <a:p>
            <a:pPr marL="914400" lvl="1" indent="-457200">
              <a:buFontTx/>
              <a:buChar char="-"/>
            </a:pPr>
            <a:r>
              <a:rPr lang="en-US" sz="2400" dirty="0" smtClean="0"/>
              <a:t>From open-source components, OF1.3 &amp; Hardware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  Enable network operators to download distribution</a:t>
            </a:r>
          </a:p>
          <a:p>
            <a:pPr lvl="1"/>
            <a:r>
              <a:rPr lang="en-US" sz="2400" dirty="0" smtClean="0"/>
              <a:t>       from a single location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Interoperability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 Enable multiple hardware vendors to plugin to stack</a:t>
            </a:r>
          </a:p>
          <a:p>
            <a:pPr marL="914400" lvl="1" indent="-457200">
              <a:buFontTx/>
              <a:buChar char="-"/>
            </a:pPr>
            <a:r>
              <a:rPr lang="en-US" sz="2400" dirty="0" smtClean="0"/>
              <a:t>Allows end-users to select different hardware classes</a:t>
            </a:r>
          </a:p>
          <a:p>
            <a:pPr lvl="1"/>
            <a:r>
              <a:rPr lang="en-US" sz="2400" dirty="0"/>
              <a:t> </a:t>
            </a:r>
            <a:r>
              <a:rPr lang="en-US" sz="2400" dirty="0" smtClean="0"/>
              <a:t>      for common use-cases. </a:t>
            </a:r>
          </a:p>
          <a:p>
            <a:pPr lvl="1"/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Deployments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Work hand-in-hand with operators on deployable use</a:t>
            </a:r>
          </a:p>
          <a:p>
            <a:pPr lvl="1"/>
            <a:r>
              <a:rPr lang="en-US" sz="2400" dirty="0"/>
              <a:t> </a:t>
            </a:r>
            <a:r>
              <a:rPr lang="en-US" sz="2400" dirty="0" smtClean="0"/>
              <a:t>    cases leading to trials.</a:t>
            </a:r>
          </a:p>
          <a:p>
            <a:pPr lvl="1"/>
            <a:r>
              <a:rPr lang="en-US" sz="2400" dirty="0" smtClean="0"/>
              <a:t>-   Give operators confidence in pure SDN solutions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3908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>
          <a:xfrm>
            <a:off x="5276352" y="1436823"/>
            <a:ext cx="3364687" cy="1463066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2000" kern="0" dirty="0" smtClean="0">
                <a:solidFill>
                  <a:srgbClr val="FFFFFF"/>
                </a:solidFill>
                <a:latin typeface="Arial"/>
              </a:rPr>
              <a:t>ONOS</a:t>
            </a:r>
            <a:endParaRPr lang="en-US" sz="2000" kern="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1802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What is Atrium today?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19730" y="1121328"/>
            <a:ext cx="1412365" cy="966497"/>
            <a:chOff x="8568647" y="5275219"/>
            <a:chExt cx="575353" cy="395681"/>
          </a:xfrm>
        </p:grpSpPr>
        <p:sp>
          <p:nvSpPr>
            <p:cNvPr id="6" name="Can 70"/>
            <p:cNvSpPr/>
            <p:nvPr/>
          </p:nvSpPr>
          <p:spPr>
            <a:xfrm>
              <a:off x="8568647" y="5280607"/>
              <a:ext cx="575353" cy="39029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" name="Right Arrow 73"/>
            <p:cNvSpPr/>
            <p:nvPr/>
          </p:nvSpPr>
          <p:spPr>
            <a:xfrm rot="10800000">
              <a:off x="8664539" y="5280606"/>
              <a:ext cx="167006" cy="117088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Right Arrow 74"/>
            <p:cNvSpPr/>
            <p:nvPr/>
          </p:nvSpPr>
          <p:spPr>
            <a:xfrm rot="276230">
              <a:off x="8825798" y="5356376"/>
              <a:ext cx="167006" cy="117088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Down Arrow 71"/>
            <p:cNvSpPr/>
            <p:nvPr/>
          </p:nvSpPr>
          <p:spPr>
            <a:xfrm rot="3594206">
              <a:off x="8707253" y="5349070"/>
              <a:ext cx="95424" cy="153727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Down Arrow 72"/>
            <p:cNvSpPr/>
            <p:nvPr/>
          </p:nvSpPr>
          <p:spPr>
            <a:xfrm rot="14184123">
              <a:off x="8863164" y="5236187"/>
              <a:ext cx="108213" cy="186277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H="1">
            <a:off x="256725" y="1769531"/>
            <a:ext cx="756652" cy="162395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3"/>
          </p:cNvCxnSpPr>
          <p:nvPr/>
        </p:nvCxnSpPr>
        <p:spPr>
          <a:xfrm>
            <a:off x="1725913" y="2087825"/>
            <a:ext cx="0" cy="736655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6" idx="4"/>
          </p:cNvCxnSpPr>
          <p:nvPr/>
        </p:nvCxnSpPr>
        <p:spPr>
          <a:xfrm flipH="1" flipV="1">
            <a:off x="2432095" y="1611157"/>
            <a:ext cx="1160474" cy="32076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20882888">
            <a:off x="127044" y="1432644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  <a:latin typeface="Calibri"/>
              </a:rPr>
              <a:t>vlan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x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 rot="921381">
            <a:off x="2695280" y="1365266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Calibri"/>
              </a:rPr>
              <a:t>v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lan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y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13377" y="2319449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Calibri"/>
              </a:rPr>
              <a:t>v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lan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z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 rot="20882888">
            <a:off x="127045" y="1903158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E-BGP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 rot="942465">
            <a:off x="2465960" y="1898991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E-BGP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81069" y="2141865"/>
            <a:ext cx="1014738" cy="25000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2391560" y="2118543"/>
            <a:ext cx="799820" cy="239387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2" name="Group 71"/>
          <p:cNvGrpSpPr/>
          <p:nvPr/>
        </p:nvGrpSpPr>
        <p:grpSpPr>
          <a:xfrm>
            <a:off x="5256203" y="2910149"/>
            <a:ext cx="3426398" cy="3124370"/>
            <a:chOff x="5270742" y="1721901"/>
            <a:chExt cx="3426398" cy="3124370"/>
          </a:xfrm>
        </p:grpSpPr>
        <p:grpSp>
          <p:nvGrpSpPr>
            <p:cNvPr id="55" name="Group 54"/>
            <p:cNvGrpSpPr/>
            <p:nvPr/>
          </p:nvGrpSpPr>
          <p:grpSpPr>
            <a:xfrm>
              <a:off x="5270742" y="1721901"/>
              <a:ext cx="3426398" cy="3124370"/>
              <a:chOff x="2314725" y="1520985"/>
              <a:chExt cx="3426398" cy="3124369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3354921" y="3763664"/>
                <a:ext cx="2074139" cy="435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Calibri"/>
                  </a:rPr>
                  <a:t>BRCM </a:t>
                </a:r>
                <a:r>
                  <a:rPr lang="en-US" dirty="0" smtClean="0">
                    <a:solidFill>
                      <a:srgbClr val="000000"/>
                    </a:solidFill>
                    <a:latin typeface="Calibri"/>
                  </a:rPr>
                  <a:t>ASIC</a:t>
                </a:r>
                <a:endParaRPr lang="en-US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3365246" y="2990569"/>
                <a:ext cx="2063814" cy="37422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Calibri"/>
                  </a:rPr>
                  <a:t>OF-</a:t>
                </a:r>
                <a:r>
                  <a:rPr lang="en-US" dirty="0" smtClean="0">
                    <a:solidFill>
                      <a:srgbClr val="000000"/>
                    </a:solidFill>
                    <a:latin typeface="Calibri"/>
                  </a:rPr>
                  <a:t>DPA</a:t>
                </a:r>
                <a:endParaRPr lang="en-US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3365247" y="2082966"/>
                <a:ext cx="2063814" cy="47245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000000"/>
                    </a:solidFill>
                    <a:latin typeface="Calibri"/>
                  </a:rPr>
                  <a:t>Indigo OF Agent</a:t>
                </a:r>
              </a:p>
            </p:txBody>
          </p:sp>
          <p:cxnSp>
            <p:nvCxnSpPr>
              <p:cNvPr id="62" name="Straight Arrow Connector 61"/>
              <p:cNvCxnSpPr/>
              <p:nvPr/>
            </p:nvCxnSpPr>
            <p:spPr>
              <a:xfrm>
                <a:off x="3784812" y="2555422"/>
                <a:ext cx="0" cy="418289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Rectangle 62"/>
              <p:cNvSpPr/>
              <p:nvPr/>
            </p:nvSpPr>
            <p:spPr>
              <a:xfrm>
                <a:off x="2314725" y="1989782"/>
                <a:ext cx="3426398" cy="26555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878563" y="2605052"/>
                <a:ext cx="14952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OF-DPA  API</a:t>
                </a:r>
              </a:p>
            </p:txBody>
          </p:sp>
          <p:cxnSp>
            <p:nvCxnSpPr>
              <p:cNvPr id="65" name="Straight Arrow Connector 64"/>
              <p:cNvCxnSpPr/>
              <p:nvPr/>
            </p:nvCxnSpPr>
            <p:spPr>
              <a:xfrm>
                <a:off x="3784812" y="1520985"/>
                <a:ext cx="0" cy="55064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3933778" y="1565528"/>
                <a:ext cx="14952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err="1" smtClean="0">
                    <a:solidFill>
                      <a:prstClr val="black"/>
                    </a:solidFill>
                    <a:latin typeface="Calibri"/>
                  </a:rPr>
                  <a:t>OpenFlow</a:t>
                </a:r>
                <a:r>
                  <a:rPr lang="en-US" sz="1600" dirty="0" smtClean="0">
                    <a:solidFill>
                      <a:prstClr val="black"/>
                    </a:solidFill>
                    <a:latin typeface="Calibri"/>
                  </a:rPr>
                  <a:t> 1.3</a:t>
                </a:r>
                <a:endParaRPr lang="en-US" sz="1600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67" name="Rounded Rectangle 66"/>
            <p:cNvSpPr/>
            <p:nvPr/>
          </p:nvSpPr>
          <p:spPr>
            <a:xfrm>
              <a:off x="5356086" y="2272543"/>
              <a:ext cx="1159566" cy="2127039"/>
            </a:xfrm>
            <a:prstGeom prst="roundRect">
              <a:avLst/>
            </a:prstGeom>
            <a:solidFill>
              <a:srgbClr val="3A81BA">
                <a:lumMod val="75000"/>
              </a:srgbClr>
            </a:solidFill>
            <a:ln w="9525" cap="flat" cmpd="sng" algn="ctr">
              <a:solidFill>
                <a:srgbClr val="3A81B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 dirty="0" smtClean="0">
                <a:solidFill>
                  <a:srgbClr val="FFFFFF"/>
                </a:solidFill>
                <a:latin typeface="Arial"/>
              </a:endParaRPr>
            </a:p>
            <a:p>
              <a:pPr algn="ctr" defTabSz="914400">
                <a:defRPr/>
              </a:pPr>
              <a:endParaRPr lang="en-US" kern="0" dirty="0" smtClean="0">
                <a:solidFill>
                  <a:srgbClr val="FFFFFF"/>
                </a:solidFill>
                <a:latin typeface="Arial"/>
              </a:endParaRPr>
            </a:p>
            <a:p>
              <a:pPr algn="ctr" defTabSz="914400">
                <a:defRPr/>
              </a:pPr>
              <a:endParaRPr lang="en-US" kern="0" dirty="0">
                <a:solidFill>
                  <a:srgbClr val="FFFFFF"/>
                </a:solidFill>
                <a:latin typeface="Arial"/>
              </a:endParaRPr>
            </a:p>
            <a:p>
              <a:pPr algn="ctr" defTabSz="914400">
                <a:defRPr/>
              </a:pPr>
              <a:r>
                <a:rPr lang="en-US" kern="0" dirty="0" smtClean="0">
                  <a:solidFill>
                    <a:srgbClr val="FFFFFF"/>
                  </a:solidFill>
                  <a:latin typeface="Arial"/>
                </a:rPr>
                <a:t>OCP</a:t>
              </a:r>
            </a:p>
            <a:p>
              <a:pPr algn="ctr" defTabSz="914400">
                <a:defRPr/>
              </a:pPr>
              <a:r>
                <a:rPr lang="en-US" sz="1700" kern="0" dirty="0" smtClean="0">
                  <a:solidFill>
                    <a:srgbClr val="FFFFFF"/>
                  </a:solidFill>
                  <a:latin typeface="Arial"/>
                </a:rPr>
                <a:t>Software</a:t>
              </a:r>
            </a:p>
            <a:p>
              <a:pPr algn="ctr" defTabSz="914400">
                <a:defRPr/>
              </a:pPr>
              <a:r>
                <a:rPr lang="en-US" kern="0" dirty="0" smtClean="0">
                  <a:solidFill>
                    <a:srgbClr val="FFFFFF"/>
                  </a:solidFill>
                  <a:latin typeface="Arial"/>
                </a:rPr>
                <a:t>-</a:t>
              </a:r>
            </a:p>
            <a:p>
              <a:pPr algn="ctr" defTabSz="914400">
                <a:defRPr/>
              </a:pPr>
              <a:r>
                <a:rPr lang="en-US" kern="0" dirty="0" smtClean="0">
                  <a:solidFill>
                    <a:srgbClr val="FFFFFF"/>
                  </a:solidFill>
                  <a:latin typeface="Arial"/>
                </a:rPr>
                <a:t>ONL</a:t>
              </a:r>
            </a:p>
            <a:p>
              <a:pPr algn="ctr" defTabSz="914400">
                <a:defRPr/>
              </a:pPr>
              <a:r>
                <a:rPr lang="en-US" kern="0" dirty="0" smtClean="0">
                  <a:solidFill>
                    <a:srgbClr val="FFFFFF"/>
                  </a:solidFill>
                  <a:latin typeface="Arial"/>
                </a:rPr>
                <a:t>ONIE</a:t>
              </a:r>
            </a:p>
            <a:p>
              <a:pPr algn="ctr" defTabSz="914400">
                <a:defRPr/>
              </a:pPr>
              <a:endParaRPr lang="en-US" kern="0" dirty="0" smtClean="0">
                <a:solidFill>
                  <a:srgbClr val="FFFFFF"/>
                </a:solidFill>
                <a:latin typeface="Arial"/>
              </a:endParaRPr>
            </a:p>
            <a:p>
              <a:pPr algn="ctr" defTabSz="914400">
                <a:defRPr/>
              </a:pPr>
              <a:endParaRPr lang="en-US" kern="0" dirty="0" smtClean="0">
                <a:solidFill>
                  <a:srgbClr val="FFFFFF"/>
                </a:solidFill>
                <a:latin typeface="Arial"/>
              </a:endParaRPr>
            </a:p>
            <a:p>
              <a:pPr algn="ctr" defTabSz="914400">
                <a:defRPr/>
              </a:pPr>
              <a:endParaRPr lang="en-US" kern="0" dirty="0">
                <a:solidFill>
                  <a:srgbClr val="FFFFFF"/>
                </a:solidFill>
                <a:latin typeface="Arial"/>
              </a:endParaRPr>
            </a:p>
            <a:p>
              <a:pPr algn="ctr" defTabSz="914400">
                <a:defRPr/>
              </a:pPr>
              <a:endParaRPr lang="en-US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5325115" y="4405542"/>
              <a:ext cx="3330463" cy="395788"/>
            </a:xfrm>
            <a:prstGeom prst="roundRect">
              <a:avLst/>
            </a:prstGeom>
            <a:solidFill>
              <a:srgbClr val="3A81BA">
                <a:lumMod val="75000"/>
              </a:srgbClr>
            </a:solidFill>
            <a:ln w="9525" cap="flat" cmpd="sng" algn="ctr">
              <a:solidFill>
                <a:srgbClr val="3A81B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kern="0" dirty="0">
                  <a:solidFill>
                    <a:srgbClr val="FFFFFF"/>
                  </a:solidFill>
                  <a:latin typeface="Arial"/>
                </a:rPr>
                <a:t>OCP Bare Metal Hardware</a:t>
              </a:r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>
              <a:off x="6740829" y="3569668"/>
              <a:ext cx="0" cy="418289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6834584" y="3619136"/>
              <a:ext cx="14952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prstClr val="black"/>
                  </a:solidFill>
                  <a:latin typeface="Calibri"/>
                </a:rPr>
                <a:t>BRCM SDK API</a:t>
              </a:r>
              <a:endParaRPr lang="en-US" sz="140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389634" y="6340774"/>
            <a:ext cx="775436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Calibri"/>
              </a:rPr>
              <a:t>OCP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: Open Compute </a:t>
            </a: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Project; ONL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: Open Network </a:t>
            </a: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Linux; </a:t>
            </a:r>
            <a:r>
              <a:rPr lang="en-US" sz="1600" b="1" dirty="0" smtClean="0">
                <a:solidFill>
                  <a:prstClr val="black"/>
                </a:solidFill>
                <a:latin typeface="Calibri"/>
              </a:rPr>
              <a:t>ONIE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: Open Network Install </a:t>
            </a:r>
            <a:r>
              <a:rPr lang="en-US" sz="1600" dirty="0" err="1" smtClean="0">
                <a:solidFill>
                  <a:prstClr val="black"/>
                </a:solidFill>
                <a:latin typeface="Calibri"/>
              </a:rPr>
              <a:t>Env</a:t>
            </a: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; </a:t>
            </a:r>
          </a:p>
          <a:p>
            <a:r>
              <a:rPr lang="en-US" sz="1600" b="1" dirty="0" smtClean="0">
                <a:solidFill>
                  <a:prstClr val="black"/>
                </a:solidFill>
                <a:latin typeface="Calibri"/>
              </a:rPr>
              <a:t>BRCM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: Broadcom Merchant Silicon </a:t>
            </a: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ASICs; </a:t>
            </a:r>
            <a:r>
              <a:rPr lang="en-US" sz="1600" b="1" dirty="0" smtClean="0">
                <a:solidFill>
                  <a:prstClr val="black"/>
                </a:solidFill>
                <a:latin typeface="Calibri"/>
              </a:rPr>
              <a:t>OF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-DPA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en-US" sz="1600" dirty="0" err="1">
                <a:solidFill>
                  <a:prstClr val="black"/>
                </a:solidFill>
                <a:latin typeface="Calibri"/>
              </a:rPr>
              <a:t>OpenFlow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/>
              </a:rPr>
              <a:t>Datapath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Abstraction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248768" y="918677"/>
            <a:ext cx="3426398" cy="1988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661376" y="2594211"/>
            <a:ext cx="2513164" cy="3056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600" kern="0" dirty="0" smtClean="0">
                <a:solidFill>
                  <a:srgbClr val="C0504D"/>
                </a:solidFill>
                <a:latin typeface="Arial"/>
              </a:rPr>
              <a:t>OFDPA Driver</a:t>
            </a:r>
            <a:endParaRPr lang="en-US" sz="1600" kern="0" dirty="0">
              <a:solidFill>
                <a:srgbClr val="C0504D"/>
              </a:solidFill>
              <a:latin typeface="Arial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5472214" y="1482984"/>
            <a:ext cx="2898326" cy="3906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600" kern="0" dirty="0" smtClean="0">
                <a:solidFill>
                  <a:srgbClr val="C0504D"/>
                </a:solidFill>
                <a:latin typeface="Arial"/>
              </a:rPr>
              <a:t>Peering Application</a:t>
            </a:r>
            <a:endParaRPr lang="en-US" sz="1600" kern="0" dirty="0">
              <a:solidFill>
                <a:srgbClr val="C0504D"/>
              </a:solidFill>
              <a:latin typeface="Arial"/>
            </a:endParaRPr>
          </a:p>
        </p:txBody>
      </p:sp>
      <p:sp>
        <p:nvSpPr>
          <p:cNvPr id="78" name="Hexagon 77"/>
          <p:cNvSpPr/>
          <p:nvPr/>
        </p:nvSpPr>
        <p:spPr>
          <a:xfrm>
            <a:off x="5332356" y="986227"/>
            <a:ext cx="3295170" cy="450596"/>
          </a:xfrm>
          <a:prstGeom prst="hexag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prstClr val="white"/>
                </a:solidFill>
                <a:latin typeface="Calibri"/>
              </a:rPr>
              <a:t>Quagga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BGP</a:t>
            </a:r>
            <a:endParaRPr lang="en-US" sz="2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129054" y="713881"/>
            <a:ext cx="3694044" cy="550070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34" y="3615593"/>
            <a:ext cx="1896161" cy="64469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22" y="4733434"/>
            <a:ext cx="1434055" cy="381727"/>
          </a:xfrm>
          <a:prstGeom prst="rect">
            <a:avLst/>
          </a:prstGeom>
        </p:spPr>
      </p:pic>
      <p:pic>
        <p:nvPicPr>
          <p:cNvPr id="47" name="Picture 46" descr="onos color logo final.eps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1302"/>
          <a:stretch/>
        </p:blipFill>
        <p:spPr>
          <a:xfrm>
            <a:off x="4114144" y="1684913"/>
            <a:ext cx="993920" cy="8110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7895" y="4292190"/>
            <a:ext cx="1079248" cy="5362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1380" y="2887381"/>
            <a:ext cx="1644368" cy="13041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7122" y="5176205"/>
            <a:ext cx="1808626" cy="9608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2990" y="918676"/>
            <a:ext cx="887901" cy="7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4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1" grpId="0"/>
      <p:bldP spid="73" grpId="0" animBg="1"/>
      <p:bldP spid="74" grpId="0" animBg="1"/>
      <p:bldP spid="77" grpId="0" animBg="1"/>
      <p:bldP spid="78" grpId="0" animBg="1"/>
      <p:bldP spid="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>
          <a:xfrm>
            <a:off x="5276352" y="1436823"/>
            <a:ext cx="3364687" cy="1463066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2000" kern="0" dirty="0" smtClean="0">
                <a:solidFill>
                  <a:srgbClr val="FFFFFF"/>
                </a:solidFill>
                <a:latin typeface="Arial"/>
              </a:rPr>
              <a:t>ONOS</a:t>
            </a:r>
            <a:endParaRPr lang="en-US" sz="2000" kern="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1802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What is Atrium today?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19730" y="1121328"/>
            <a:ext cx="1412365" cy="966497"/>
            <a:chOff x="8568647" y="5275219"/>
            <a:chExt cx="575353" cy="395681"/>
          </a:xfrm>
        </p:grpSpPr>
        <p:sp>
          <p:nvSpPr>
            <p:cNvPr id="6" name="Can 70"/>
            <p:cNvSpPr/>
            <p:nvPr/>
          </p:nvSpPr>
          <p:spPr>
            <a:xfrm>
              <a:off x="8568647" y="5280607"/>
              <a:ext cx="575353" cy="39029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" name="Right Arrow 73"/>
            <p:cNvSpPr/>
            <p:nvPr/>
          </p:nvSpPr>
          <p:spPr>
            <a:xfrm rot="10800000">
              <a:off x="8664539" y="5280606"/>
              <a:ext cx="167006" cy="117088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Right Arrow 74"/>
            <p:cNvSpPr/>
            <p:nvPr/>
          </p:nvSpPr>
          <p:spPr>
            <a:xfrm rot="276230">
              <a:off x="8825798" y="5356376"/>
              <a:ext cx="167006" cy="117088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Down Arrow 71"/>
            <p:cNvSpPr/>
            <p:nvPr/>
          </p:nvSpPr>
          <p:spPr>
            <a:xfrm rot="3594206">
              <a:off x="8707253" y="5349070"/>
              <a:ext cx="95424" cy="153727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Down Arrow 72"/>
            <p:cNvSpPr/>
            <p:nvPr/>
          </p:nvSpPr>
          <p:spPr>
            <a:xfrm rot="14184123">
              <a:off x="8863164" y="5236187"/>
              <a:ext cx="108213" cy="186277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H="1">
            <a:off x="256725" y="1769531"/>
            <a:ext cx="756652" cy="162395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3"/>
          </p:cNvCxnSpPr>
          <p:nvPr/>
        </p:nvCxnSpPr>
        <p:spPr>
          <a:xfrm>
            <a:off x="1725913" y="2087825"/>
            <a:ext cx="0" cy="736655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6" idx="4"/>
          </p:cNvCxnSpPr>
          <p:nvPr/>
        </p:nvCxnSpPr>
        <p:spPr>
          <a:xfrm flipH="1" flipV="1">
            <a:off x="2432095" y="1611157"/>
            <a:ext cx="1160474" cy="32076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20882888">
            <a:off x="127044" y="1432644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  <a:latin typeface="Calibri"/>
              </a:rPr>
              <a:t>vlan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x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 rot="921381">
            <a:off x="2695280" y="1365266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Calibri"/>
              </a:rPr>
              <a:t>v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lan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y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13377" y="2319449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Calibri"/>
              </a:rPr>
              <a:t>v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lan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z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 rot="20882888">
            <a:off x="127045" y="1903158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E-BGP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 rot="942465">
            <a:off x="2465960" y="1898991"/>
            <a:ext cx="86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E-BGP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81069" y="2141865"/>
            <a:ext cx="1014738" cy="25000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2391560" y="2118543"/>
            <a:ext cx="799820" cy="239387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/>
          <p:cNvSpPr/>
          <p:nvPr/>
        </p:nvSpPr>
        <p:spPr>
          <a:xfrm>
            <a:off x="5310576" y="3472130"/>
            <a:ext cx="3330463" cy="2517447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</a:rPr>
              <a:t>Vendor Hardware</a:t>
            </a:r>
            <a:endParaRPr lang="en-US" kern="0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5256203" y="2910149"/>
            <a:ext cx="3426398" cy="3124370"/>
            <a:chOff x="2314725" y="1520985"/>
            <a:chExt cx="3426398" cy="3124369"/>
          </a:xfrm>
        </p:grpSpPr>
        <p:sp>
          <p:nvSpPr>
            <p:cNvPr id="63" name="Rectangle 62"/>
            <p:cNvSpPr/>
            <p:nvPr/>
          </p:nvSpPr>
          <p:spPr>
            <a:xfrm>
              <a:off x="2314725" y="1989782"/>
              <a:ext cx="3426398" cy="26555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>
              <a:off x="3784812" y="1520985"/>
              <a:ext cx="0" cy="55064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3933778" y="1565528"/>
              <a:ext cx="1495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>
                  <a:solidFill>
                    <a:prstClr val="black"/>
                  </a:solidFill>
                  <a:latin typeface="Calibri"/>
                </a:rPr>
                <a:t>OpenFlow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 1.3</a:t>
              </a:r>
              <a:endParaRPr lang="en-US" sz="16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997922" y="2135446"/>
              <a:ext cx="2063814" cy="47245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  <a:latin typeface="Calibri"/>
                </a:rPr>
                <a:t>OF </a:t>
              </a:r>
              <a:r>
                <a:rPr lang="en-US" sz="1600" dirty="0">
                  <a:solidFill>
                    <a:srgbClr val="000000"/>
                  </a:solidFill>
                  <a:latin typeface="Calibri"/>
                </a:rPr>
                <a:t>Agent</a:t>
              </a:r>
            </a:p>
          </p:txBody>
        </p:sp>
      </p:grpSp>
      <p:sp>
        <p:nvSpPr>
          <p:cNvPr id="73" name="Rectangle 72"/>
          <p:cNvSpPr/>
          <p:nvPr/>
        </p:nvSpPr>
        <p:spPr>
          <a:xfrm>
            <a:off x="5248768" y="918677"/>
            <a:ext cx="3426398" cy="1988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661376" y="2594211"/>
            <a:ext cx="2513164" cy="3056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600" kern="0" dirty="0" smtClean="0">
                <a:solidFill>
                  <a:srgbClr val="C0504D"/>
                </a:solidFill>
                <a:latin typeface="Arial"/>
              </a:rPr>
              <a:t>OFDPA Driver</a:t>
            </a:r>
            <a:endParaRPr lang="en-US" sz="1600" kern="0" dirty="0">
              <a:solidFill>
                <a:srgbClr val="C0504D"/>
              </a:solidFill>
              <a:latin typeface="Arial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5472214" y="1482984"/>
            <a:ext cx="2898326" cy="3906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600" kern="0" dirty="0" smtClean="0">
                <a:solidFill>
                  <a:srgbClr val="C0504D"/>
                </a:solidFill>
                <a:latin typeface="Arial"/>
              </a:rPr>
              <a:t>Peering Application</a:t>
            </a:r>
            <a:endParaRPr lang="en-US" sz="1600" kern="0" dirty="0">
              <a:solidFill>
                <a:srgbClr val="C0504D"/>
              </a:solidFill>
              <a:latin typeface="Arial"/>
            </a:endParaRPr>
          </a:p>
        </p:txBody>
      </p:sp>
      <p:sp>
        <p:nvSpPr>
          <p:cNvPr id="78" name="Hexagon 77"/>
          <p:cNvSpPr/>
          <p:nvPr/>
        </p:nvSpPr>
        <p:spPr>
          <a:xfrm>
            <a:off x="5332356" y="986227"/>
            <a:ext cx="3295170" cy="450596"/>
          </a:xfrm>
          <a:prstGeom prst="hexag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prstClr val="white"/>
                </a:solidFill>
                <a:latin typeface="Calibri"/>
              </a:rPr>
              <a:t>Quagga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BGP</a:t>
            </a:r>
            <a:endParaRPr lang="en-US" sz="2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129054" y="713881"/>
            <a:ext cx="3694044" cy="550070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54" y="4156726"/>
            <a:ext cx="2463800" cy="4064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17" y="2652300"/>
            <a:ext cx="2281437" cy="1504426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6193" y="4054164"/>
            <a:ext cx="1991174" cy="51862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6193" y="3132892"/>
            <a:ext cx="1780540" cy="39171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0696" y="4992518"/>
            <a:ext cx="2362200" cy="787400"/>
          </a:xfrm>
          <a:prstGeom prst="rect">
            <a:avLst/>
          </a:prstGeom>
        </p:spPr>
      </p:pic>
      <p:pic>
        <p:nvPicPr>
          <p:cNvPr id="50" name="Picture 49" descr="onos color logo final.eps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1302"/>
          <a:stretch/>
        </p:blipFill>
        <p:spPr>
          <a:xfrm>
            <a:off x="4082659" y="1684912"/>
            <a:ext cx="1025406" cy="83679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0515" y="876460"/>
            <a:ext cx="939684" cy="76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32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ONF Builds 7 Routers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399" y="784920"/>
            <a:ext cx="2877115" cy="6073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54" y="1700274"/>
            <a:ext cx="2463800" cy="406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17" y="2652300"/>
            <a:ext cx="2281437" cy="15044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726" y="4156726"/>
            <a:ext cx="1434055" cy="3817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2508" y="1784326"/>
            <a:ext cx="1896161" cy="6446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3366" y="5772293"/>
            <a:ext cx="1991174" cy="518622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2513164" y="2106674"/>
            <a:ext cx="1053908" cy="322347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364120" y="2429021"/>
            <a:ext cx="1053908" cy="340523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182781" y="3634939"/>
            <a:ext cx="1384291" cy="418053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051437" y="4654564"/>
            <a:ext cx="1384291" cy="418053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615154" y="5606639"/>
            <a:ext cx="820574" cy="1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364120" y="4654564"/>
            <a:ext cx="1346200" cy="1235784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5367746" y="6290915"/>
            <a:ext cx="815620" cy="170261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onos color logo final.eps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1302"/>
          <a:stretch/>
        </p:blipFill>
        <p:spPr>
          <a:xfrm>
            <a:off x="4092430" y="1397156"/>
            <a:ext cx="742882" cy="6062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2508" y="4090565"/>
            <a:ext cx="1780540" cy="39171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2154" y="5212940"/>
            <a:ext cx="23622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27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 Closer Look at Interoperability</a:t>
            </a:r>
            <a:endParaRPr lang="en-US" sz="3600" dirty="0"/>
          </a:p>
        </p:txBody>
      </p:sp>
      <p:sp>
        <p:nvSpPr>
          <p:cNvPr id="2" name="Rounded Rectangle 1"/>
          <p:cNvSpPr/>
          <p:nvPr/>
        </p:nvSpPr>
        <p:spPr>
          <a:xfrm>
            <a:off x="335280" y="5323840"/>
            <a:ext cx="1717040" cy="599440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Accton</a:t>
            </a:r>
            <a:r>
              <a:rPr lang="en-US" dirty="0" smtClean="0"/>
              <a:t>, Quanta (BRCM ASIC)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204720" y="5323839"/>
            <a:ext cx="1513840" cy="784990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NoviFlow</a:t>
            </a:r>
            <a:r>
              <a:rPr lang="en-US" dirty="0" smtClean="0"/>
              <a:t>, </a:t>
            </a:r>
            <a:r>
              <a:rPr lang="en-US" dirty="0" err="1" smtClean="0"/>
              <a:t>Netronome</a:t>
            </a:r>
            <a:endParaRPr lang="en-US" dirty="0"/>
          </a:p>
          <a:p>
            <a:pPr algn="ctr"/>
            <a:r>
              <a:rPr lang="en-US" dirty="0" smtClean="0"/>
              <a:t>(NPU/NFP)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70960" y="5323840"/>
            <a:ext cx="1513840" cy="59944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Corsa</a:t>
            </a:r>
            <a:endParaRPr lang="en-US" dirty="0" smtClean="0"/>
          </a:p>
          <a:p>
            <a:pPr algn="ctr"/>
            <a:r>
              <a:rPr lang="en-US" dirty="0" smtClean="0"/>
              <a:t>(FPGA)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537200" y="5323840"/>
            <a:ext cx="1513840" cy="59944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Pica8</a:t>
            </a:r>
          </a:p>
          <a:p>
            <a:pPr algn="ctr"/>
            <a:r>
              <a:rPr lang="en-US" dirty="0" smtClean="0"/>
              <a:t>(BRCM ASIC)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7203440" y="5323840"/>
            <a:ext cx="1513840" cy="59944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Centec</a:t>
            </a:r>
            <a:endParaRPr lang="en-US" dirty="0" smtClean="0"/>
          </a:p>
          <a:p>
            <a:pPr algn="ctr"/>
            <a:r>
              <a:rPr lang="en-US" dirty="0" smtClean="0"/>
              <a:t>(ASIC)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196" y="822960"/>
            <a:ext cx="5597563" cy="19202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975360"/>
            <a:ext cx="3556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Different combinations of </a:t>
            </a:r>
          </a:p>
          <a:p>
            <a:r>
              <a:rPr lang="en-US" sz="2400" dirty="0" smtClean="0"/>
              <a:t>Match-Action Tables form</a:t>
            </a:r>
          </a:p>
          <a:p>
            <a:r>
              <a:rPr lang="en-US" sz="2400" dirty="0" smtClean="0"/>
              <a:t>Different OF 1.3 pipelines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8960" y="3180080"/>
            <a:ext cx="795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can a </a:t>
            </a:r>
            <a:r>
              <a:rPr lang="en-US" sz="2800" u="sng" dirty="0" smtClean="0"/>
              <a:t>controller manage</a:t>
            </a:r>
            <a:r>
              <a:rPr lang="en-US" sz="2800" dirty="0" smtClean="0"/>
              <a:t> these differences?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68960" y="3924270"/>
            <a:ext cx="857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can an </a:t>
            </a:r>
            <a:r>
              <a:rPr lang="en-US" sz="2800" u="sng" dirty="0" smtClean="0"/>
              <a:t>application work across</a:t>
            </a:r>
            <a:r>
              <a:rPr lang="en-US" sz="2800" dirty="0" smtClean="0"/>
              <a:t> these differences?</a:t>
            </a:r>
            <a:endParaRPr lang="en-US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60" y="4826000"/>
            <a:ext cx="1229958" cy="42672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2540000" y="5080000"/>
            <a:ext cx="243840" cy="132080"/>
          </a:xfrm>
          <a:prstGeom prst="roundRect">
            <a:avLst/>
          </a:prstGeom>
          <a:noFill/>
          <a:ln w="38100" cmpd="sng"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936240" y="5080000"/>
            <a:ext cx="243840" cy="132080"/>
          </a:xfrm>
          <a:prstGeom prst="roundRect">
            <a:avLst/>
          </a:prstGeom>
          <a:noFill/>
          <a:ln w="38100" cmpd="sng"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16" idx="3"/>
            <a:endCxn id="17" idx="1"/>
          </p:cNvCxnSpPr>
          <p:nvPr/>
        </p:nvCxnSpPr>
        <p:spPr>
          <a:xfrm>
            <a:off x="2783840" y="5146040"/>
            <a:ext cx="152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931920" y="508000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4328160" y="508000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21" idx="3"/>
            <a:endCxn id="22" idx="1"/>
          </p:cNvCxnSpPr>
          <p:nvPr/>
        </p:nvCxnSpPr>
        <p:spPr>
          <a:xfrm>
            <a:off x="4175760" y="514604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4724400" y="508000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5120640" y="508000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24" idx="3"/>
            <a:endCxn id="25" idx="1"/>
          </p:cNvCxnSpPr>
          <p:nvPr/>
        </p:nvCxnSpPr>
        <p:spPr>
          <a:xfrm>
            <a:off x="4968240" y="514604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572000" y="514604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1880" y="4994910"/>
            <a:ext cx="983353" cy="302260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5933440" y="5080000"/>
            <a:ext cx="243840" cy="132080"/>
          </a:xfrm>
          <a:prstGeom prst="roundRect">
            <a:avLst/>
          </a:prstGeom>
          <a:noFill/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329680" y="5080000"/>
            <a:ext cx="243840" cy="132080"/>
          </a:xfrm>
          <a:prstGeom prst="roundRect">
            <a:avLst/>
          </a:prstGeom>
          <a:noFill/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3"/>
            <a:endCxn id="30" idx="1"/>
          </p:cNvCxnSpPr>
          <p:nvPr/>
        </p:nvCxnSpPr>
        <p:spPr>
          <a:xfrm>
            <a:off x="6177280" y="5146040"/>
            <a:ext cx="15240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ounded Rectangle 2"/>
          <p:cNvSpPr/>
          <p:nvPr/>
        </p:nvSpPr>
        <p:spPr>
          <a:xfrm>
            <a:off x="3164255" y="1107440"/>
            <a:ext cx="2812230" cy="64028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SDN  Application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9164" y="1852260"/>
            <a:ext cx="7892387" cy="464220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Flow Objectives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Hexagon 5"/>
          <p:cNvSpPr/>
          <p:nvPr/>
        </p:nvSpPr>
        <p:spPr>
          <a:xfrm>
            <a:off x="558801" y="2610040"/>
            <a:ext cx="1574799" cy="610553"/>
          </a:xfrm>
          <a:prstGeom prst="hexagon">
            <a:avLst/>
          </a:prstGeom>
          <a:solidFill>
            <a:schemeClr val="accent2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OFDPA Driver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46108" y="789385"/>
            <a:ext cx="22679" cy="26151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94748" y="5421630"/>
            <a:ext cx="22679" cy="79195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-449864" y="2096121"/>
            <a:ext cx="126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Controller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244223" y="5565894"/>
            <a:ext cx="908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Switch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587270" y="3414673"/>
            <a:ext cx="1" cy="151500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96463" y="3442190"/>
            <a:ext cx="22679" cy="141466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087926" y="3446874"/>
            <a:ext cx="22679" cy="141466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28240" y="4134432"/>
            <a:ext cx="189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OpenFlow</a:t>
            </a:r>
            <a:r>
              <a:rPr lang="en-US" dirty="0" smtClean="0"/>
              <a:t> 1.3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53940" y="4166395"/>
            <a:ext cx="189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OpenFlow</a:t>
            </a:r>
            <a:r>
              <a:rPr lang="en-US" dirty="0" smtClean="0"/>
              <a:t> 1.3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03003" y="1101395"/>
            <a:ext cx="26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the app </a:t>
            </a:r>
            <a:r>
              <a:rPr lang="en-US" b="1" u="sng" dirty="0" smtClean="0"/>
              <a:t>once</a:t>
            </a:r>
          </a:p>
          <a:p>
            <a:r>
              <a:rPr lang="en-US" dirty="0"/>
              <a:t>w</a:t>
            </a:r>
            <a:r>
              <a:rPr lang="en-US" dirty="0" smtClean="0"/>
              <a:t>ithout pipeline details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417" y="3442190"/>
            <a:ext cx="13992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 to specific</a:t>
            </a:r>
          </a:p>
          <a:p>
            <a:r>
              <a:rPr lang="en-US" dirty="0" smtClean="0"/>
              <a:t>Pipeline using </a:t>
            </a:r>
          </a:p>
          <a:p>
            <a:r>
              <a:rPr lang="en-US" u="sng" dirty="0" smtClean="0"/>
              <a:t>device driver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8800" y="5750560"/>
            <a:ext cx="1717040" cy="599440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Accton</a:t>
            </a:r>
            <a:r>
              <a:rPr lang="en-US" dirty="0" smtClean="0"/>
              <a:t>, Quanta (BRCM ASIC)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2428240" y="5750559"/>
            <a:ext cx="1513840" cy="820105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NoviFlow</a:t>
            </a:r>
            <a:r>
              <a:rPr lang="en-US" dirty="0" smtClean="0"/>
              <a:t>, </a:t>
            </a:r>
            <a:r>
              <a:rPr lang="en-US" dirty="0" err="1" smtClean="0"/>
              <a:t>Netronome</a:t>
            </a:r>
            <a:endParaRPr lang="en-US" dirty="0"/>
          </a:p>
          <a:p>
            <a:pPr algn="ctr"/>
            <a:r>
              <a:rPr lang="en-US" dirty="0" smtClean="0"/>
              <a:t>(NPU/NFP)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094480" y="5750560"/>
            <a:ext cx="1513840" cy="59944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Corsa</a:t>
            </a:r>
            <a:endParaRPr lang="en-US" dirty="0" smtClean="0"/>
          </a:p>
          <a:p>
            <a:pPr algn="ctr"/>
            <a:r>
              <a:rPr lang="en-US" dirty="0" smtClean="0"/>
              <a:t>(FPGA)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60720" y="5750560"/>
            <a:ext cx="1513840" cy="59944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Pica8</a:t>
            </a:r>
          </a:p>
          <a:p>
            <a:pPr algn="ctr"/>
            <a:r>
              <a:rPr lang="en-US" dirty="0" smtClean="0"/>
              <a:t>(BRCM ASIC)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7426960" y="5750560"/>
            <a:ext cx="1513840" cy="59944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Centec</a:t>
            </a:r>
            <a:endParaRPr lang="en-US" dirty="0" smtClean="0"/>
          </a:p>
          <a:p>
            <a:pPr algn="ctr"/>
            <a:r>
              <a:rPr lang="en-US" dirty="0" smtClean="0"/>
              <a:t>(ASIC)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" y="5252720"/>
            <a:ext cx="1229958" cy="426720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2763520" y="5506720"/>
            <a:ext cx="243840" cy="132080"/>
          </a:xfrm>
          <a:prstGeom prst="roundRect">
            <a:avLst/>
          </a:prstGeom>
          <a:noFill/>
          <a:ln w="38100" cmpd="sng"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3159760" y="5506720"/>
            <a:ext cx="243840" cy="132080"/>
          </a:xfrm>
          <a:prstGeom prst="roundRect">
            <a:avLst/>
          </a:prstGeom>
          <a:noFill/>
          <a:ln w="38100" cmpd="sng"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30" idx="3"/>
            <a:endCxn id="31" idx="1"/>
          </p:cNvCxnSpPr>
          <p:nvPr/>
        </p:nvCxnSpPr>
        <p:spPr>
          <a:xfrm>
            <a:off x="3007360" y="5572760"/>
            <a:ext cx="152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155440" y="550672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4551680" y="550672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>
            <a:stCxn id="33" idx="3"/>
            <a:endCxn id="34" idx="1"/>
          </p:cNvCxnSpPr>
          <p:nvPr/>
        </p:nvCxnSpPr>
        <p:spPr>
          <a:xfrm>
            <a:off x="4399280" y="557276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4947920" y="550672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5344160" y="550672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36" idx="3"/>
            <a:endCxn id="37" idx="1"/>
          </p:cNvCxnSpPr>
          <p:nvPr/>
        </p:nvCxnSpPr>
        <p:spPr>
          <a:xfrm>
            <a:off x="5191760" y="557276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795520" y="557276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5400" y="5421630"/>
            <a:ext cx="983353" cy="302260"/>
          </a:xfrm>
          <a:prstGeom prst="rect">
            <a:avLst/>
          </a:prstGeom>
        </p:spPr>
      </p:pic>
      <p:sp>
        <p:nvSpPr>
          <p:cNvPr id="41" name="Rounded Rectangle 40"/>
          <p:cNvSpPr/>
          <p:nvPr/>
        </p:nvSpPr>
        <p:spPr>
          <a:xfrm>
            <a:off x="6156960" y="5506720"/>
            <a:ext cx="243840" cy="132080"/>
          </a:xfrm>
          <a:prstGeom prst="roundRect">
            <a:avLst/>
          </a:prstGeom>
          <a:noFill/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6553200" y="5506720"/>
            <a:ext cx="243840" cy="132080"/>
          </a:xfrm>
          <a:prstGeom prst="roundRect">
            <a:avLst/>
          </a:prstGeom>
          <a:noFill/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1" idx="3"/>
            <a:endCxn id="42" idx="1"/>
          </p:cNvCxnSpPr>
          <p:nvPr/>
        </p:nvCxnSpPr>
        <p:spPr>
          <a:xfrm>
            <a:off x="6400800" y="5572760"/>
            <a:ext cx="15240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Hexagon 47"/>
          <p:cNvSpPr/>
          <p:nvPr/>
        </p:nvSpPr>
        <p:spPr>
          <a:xfrm>
            <a:off x="2254935" y="2629280"/>
            <a:ext cx="1574799" cy="610553"/>
          </a:xfrm>
          <a:prstGeom prst="hexagon">
            <a:avLst/>
          </a:prstGeom>
          <a:solidFill>
            <a:schemeClr val="accent1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FF"/>
                </a:solidFill>
              </a:rPr>
              <a:t>SoftRouter</a:t>
            </a:r>
            <a:r>
              <a:rPr lang="en-US" dirty="0" smtClean="0">
                <a:solidFill>
                  <a:srgbClr val="FFFFFF"/>
                </a:solidFill>
              </a:rPr>
              <a:t> Driver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9" name="Hexagon 48"/>
          <p:cNvSpPr/>
          <p:nvPr/>
        </p:nvSpPr>
        <p:spPr>
          <a:xfrm>
            <a:off x="3972561" y="2619120"/>
            <a:ext cx="1574799" cy="610553"/>
          </a:xfrm>
          <a:prstGeom prst="hexagon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FF"/>
                </a:solidFill>
              </a:rPr>
              <a:t>Corsa</a:t>
            </a:r>
            <a:r>
              <a:rPr lang="en-US" dirty="0" smtClean="0">
                <a:solidFill>
                  <a:srgbClr val="FFFFFF"/>
                </a:solidFill>
              </a:rPr>
              <a:t> Driver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0" name="Hexagon 49"/>
          <p:cNvSpPr/>
          <p:nvPr/>
        </p:nvSpPr>
        <p:spPr>
          <a:xfrm>
            <a:off x="5654040" y="2616200"/>
            <a:ext cx="1574799" cy="610553"/>
          </a:xfrm>
          <a:prstGeom prst="hexagon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Pica8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Driver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1" name="Hexagon 50"/>
          <p:cNvSpPr/>
          <p:nvPr/>
        </p:nvSpPr>
        <p:spPr>
          <a:xfrm>
            <a:off x="7305041" y="2620073"/>
            <a:ext cx="1574799" cy="610553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FF"/>
                </a:solidFill>
              </a:rPr>
              <a:t>Centec</a:t>
            </a:r>
            <a:r>
              <a:rPr lang="en-US" dirty="0" smtClean="0">
                <a:solidFill>
                  <a:srgbClr val="FFFFFF"/>
                </a:solidFill>
              </a:rPr>
              <a:t> Driver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Solution: Flow Objectives API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4" grpId="0"/>
      <p:bldP spid="19" grpId="0"/>
      <p:bldP spid="20" grpId="0"/>
      <p:bldP spid="21" grpId="0"/>
      <p:bldP spid="22" grpId="0"/>
      <p:bldP spid="48" grpId="0" animBg="1"/>
      <p:bldP spid="49" grpId="0" animBg="1"/>
      <p:bldP spid="50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549275" y="96814"/>
            <a:ext cx="8042276" cy="656517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Example: Filtering Objective</a:t>
            </a:r>
            <a:endParaRPr lang="en-US" sz="4000" dirty="0"/>
          </a:p>
        </p:txBody>
      </p:sp>
      <p:sp>
        <p:nvSpPr>
          <p:cNvPr id="57" name="Content Placeholder 2"/>
          <p:cNvSpPr>
            <a:spLocks noGrp="1"/>
          </p:cNvSpPr>
          <p:nvPr>
            <p:ph idx="1"/>
          </p:nvPr>
        </p:nvSpPr>
        <p:spPr>
          <a:xfrm>
            <a:off x="549275" y="895879"/>
            <a:ext cx="8042276" cy="81100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Filter </a:t>
            </a:r>
            <a:r>
              <a:rPr lang="en-US" sz="2400" dirty="0" smtClean="0">
                <a:sym typeface="Wingdings"/>
              </a:rPr>
              <a:t></a:t>
            </a:r>
            <a:r>
              <a:rPr lang="en-US" sz="2400" dirty="0" smtClean="0"/>
              <a:t> only </a:t>
            </a:r>
            <a:r>
              <a:rPr lang="en-US" sz="2400" u="sng" dirty="0" smtClean="0"/>
              <a:t>Permit</a:t>
            </a:r>
            <a:r>
              <a:rPr lang="en-US" sz="2400" dirty="0" smtClean="0"/>
              <a:t> or </a:t>
            </a:r>
            <a:r>
              <a:rPr lang="en-US" sz="2400" u="sng" dirty="0" smtClean="0"/>
              <a:t>Deny</a:t>
            </a:r>
            <a:r>
              <a:rPr lang="en-US" sz="2400" dirty="0" smtClean="0"/>
              <a:t> options</a:t>
            </a:r>
          </a:p>
          <a:p>
            <a:r>
              <a:rPr lang="en-US" sz="2400" dirty="0" smtClean="0"/>
              <a:t>On match fields of packet header</a:t>
            </a:r>
            <a:endParaRPr lang="en-US" sz="2400" dirty="0"/>
          </a:p>
        </p:txBody>
      </p:sp>
      <p:sp>
        <p:nvSpPr>
          <p:cNvPr id="59" name="TextBox 58"/>
          <p:cNvSpPr txBox="1"/>
          <p:nvPr/>
        </p:nvSpPr>
        <p:spPr>
          <a:xfrm>
            <a:off x="2426682" y="2191824"/>
            <a:ext cx="190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Router </a:t>
            </a:r>
            <a:r>
              <a:rPr lang="en-US" b="1" dirty="0" smtClean="0"/>
              <a:t>port</a:t>
            </a:r>
            <a:r>
              <a:rPr lang="en-US" dirty="0" smtClean="0"/>
              <a:t>: X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4484141" y="2007158"/>
            <a:ext cx="442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Permit: MAC 1, VLAN 1, IP 1, 2, 3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4484141" y="2404086"/>
            <a:ext cx="442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Permit: MAC 1, VLAN 2, IP 4, 5</a:t>
            </a:r>
            <a:endParaRPr lang="en-US" dirty="0"/>
          </a:p>
        </p:txBody>
      </p:sp>
      <p:sp>
        <p:nvSpPr>
          <p:cNvPr id="63" name="Hexagon 62"/>
          <p:cNvSpPr/>
          <p:nvPr/>
        </p:nvSpPr>
        <p:spPr>
          <a:xfrm>
            <a:off x="419567" y="3718560"/>
            <a:ext cx="3912174" cy="2336800"/>
          </a:xfrm>
          <a:prstGeom prst="hexagon">
            <a:avLst>
              <a:gd name="adj" fmla="val 5400"/>
              <a:gd name="vf" fmla="val 11547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Corsa</a:t>
            </a:r>
            <a:r>
              <a:rPr lang="en-US" dirty="0" smtClean="0">
                <a:solidFill>
                  <a:srgbClr val="000000"/>
                </a:solidFill>
              </a:rPr>
              <a:t> Driver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" name="Hexagon 63"/>
          <p:cNvSpPr/>
          <p:nvPr/>
        </p:nvSpPr>
        <p:spPr>
          <a:xfrm>
            <a:off x="4864705" y="3718560"/>
            <a:ext cx="3912174" cy="2336800"/>
          </a:xfrm>
          <a:prstGeom prst="hexagon">
            <a:avLst>
              <a:gd name="adj" fmla="val 4311"/>
              <a:gd name="vf" fmla="val 115470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OF-DPA Driver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680378" y="4944337"/>
            <a:ext cx="714397" cy="6917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T0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mac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1604558" y="4944337"/>
            <a:ext cx="714397" cy="6917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T2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p</a:t>
            </a:r>
            <a:r>
              <a:rPr lang="en-US" sz="1600" dirty="0" smtClean="0">
                <a:solidFill>
                  <a:srgbClr val="000000"/>
                </a:solidFill>
              </a:rPr>
              <a:t>ort-</a:t>
            </a:r>
            <a:r>
              <a:rPr lang="en-US" sz="1600" dirty="0" err="1" smtClean="0">
                <a:solidFill>
                  <a:srgbClr val="000000"/>
                </a:solidFill>
              </a:rPr>
              <a:t>vlan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2590422" y="4944337"/>
            <a:ext cx="714397" cy="6917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T4/5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3520272" y="4944337"/>
            <a:ext cx="714397" cy="6917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T6</a:t>
            </a:r>
          </a:p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ip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037260" y="4944337"/>
            <a:ext cx="714397" cy="6917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T0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port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5961440" y="4944337"/>
            <a:ext cx="714397" cy="6917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T1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Port-</a:t>
            </a:r>
            <a:r>
              <a:rPr lang="en-US" sz="1600" dirty="0" err="1" smtClean="0">
                <a:solidFill>
                  <a:srgbClr val="000000"/>
                </a:solidFill>
              </a:rPr>
              <a:t>vlan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6947304" y="4944337"/>
            <a:ext cx="714397" cy="6917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T2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mac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7877154" y="4944337"/>
            <a:ext cx="714397" cy="6917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T4</a:t>
            </a:r>
          </a:p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ip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73" name="Straight Arrow Connector 72"/>
          <p:cNvCxnSpPr>
            <a:endCxn id="65" idx="0"/>
          </p:cNvCxnSpPr>
          <p:nvPr/>
        </p:nvCxnSpPr>
        <p:spPr>
          <a:xfrm flipH="1">
            <a:off x="1037577" y="2773418"/>
            <a:ext cx="4632242" cy="2170919"/>
          </a:xfrm>
          <a:prstGeom prst="straightConnector1">
            <a:avLst/>
          </a:prstGeom>
          <a:ln w="6350" cmpd="sng"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59" idx="2"/>
            <a:endCxn id="66" idx="0"/>
          </p:cNvCxnSpPr>
          <p:nvPr/>
        </p:nvCxnSpPr>
        <p:spPr>
          <a:xfrm flipH="1">
            <a:off x="1961757" y="2561156"/>
            <a:ext cx="1417455" cy="2383181"/>
          </a:xfrm>
          <a:prstGeom prst="straightConnector1">
            <a:avLst/>
          </a:prstGeom>
          <a:ln w="6350" cmpd="sng"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61" idx="2"/>
          </p:cNvCxnSpPr>
          <p:nvPr/>
        </p:nvCxnSpPr>
        <p:spPr>
          <a:xfrm flipH="1">
            <a:off x="2154531" y="2773418"/>
            <a:ext cx="4544017" cy="2170919"/>
          </a:xfrm>
          <a:prstGeom prst="straightConnector1">
            <a:avLst/>
          </a:prstGeom>
          <a:ln w="6350" cmpd="sng"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3798778" y="2713556"/>
            <a:ext cx="3685384" cy="2230781"/>
          </a:xfrm>
          <a:prstGeom prst="straightConnector1">
            <a:avLst/>
          </a:prstGeom>
          <a:ln w="6350" cmpd="sng"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69" idx="0"/>
          </p:cNvCxnSpPr>
          <p:nvPr/>
        </p:nvCxnSpPr>
        <p:spPr>
          <a:xfrm>
            <a:off x="3798778" y="2561156"/>
            <a:ext cx="1595681" cy="2383181"/>
          </a:xfrm>
          <a:prstGeom prst="straightConnector1">
            <a:avLst/>
          </a:prstGeom>
          <a:ln w="6350" cmpd="sng"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3798778" y="2574169"/>
            <a:ext cx="2347305" cy="2370168"/>
          </a:xfrm>
          <a:prstGeom prst="straightConnector1">
            <a:avLst/>
          </a:prstGeom>
          <a:ln w="6350" cmpd="sng"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61" idx="2"/>
            <a:endCxn id="70" idx="0"/>
          </p:cNvCxnSpPr>
          <p:nvPr/>
        </p:nvCxnSpPr>
        <p:spPr>
          <a:xfrm flipH="1">
            <a:off x="6318639" y="2773418"/>
            <a:ext cx="379909" cy="2170919"/>
          </a:xfrm>
          <a:prstGeom prst="straightConnector1">
            <a:avLst/>
          </a:prstGeom>
          <a:ln w="6350" cmpd="sng"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5751657" y="2726569"/>
            <a:ext cx="1562409" cy="2217768"/>
          </a:xfrm>
          <a:prstGeom prst="straightConnector1">
            <a:avLst/>
          </a:prstGeom>
          <a:ln w="6350" cmpd="sng"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484163" y="2713556"/>
            <a:ext cx="680376" cy="2230781"/>
          </a:xfrm>
          <a:prstGeom prst="straightConnector1">
            <a:avLst/>
          </a:prstGeom>
          <a:ln w="6350" cmpd="sng"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738742" y="2851168"/>
            <a:ext cx="7892387" cy="464220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Flow Objectives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uild="p"/>
      <p:bldP spid="59" grpId="0"/>
      <p:bldP spid="60" grpId="0"/>
      <p:bldP spid="61" grpId="0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Example: Next Objective</a:t>
            </a:r>
            <a:endParaRPr lang="en-US" sz="4000" dirty="0"/>
          </a:p>
        </p:txBody>
      </p:sp>
      <p:sp>
        <p:nvSpPr>
          <p:cNvPr id="95" name="Content Placeholder 2"/>
          <p:cNvSpPr>
            <a:spLocks noGrp="1"/>
          </p:cNvSpPr>
          <p:nvPr>
            <p:ph idx="1"/>
          </p:nvPr>
        </p:nvSpPr>
        <p:spPr>
          <a:xfrm>
            <a:off x="549275" y="1065981"/>
            <a:ext cx="8042276" cy="100291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200" dirty="0" smtClean="0"/>
              <a:t>Next </a:t>
            </a:r>
            <a:r>
              <a:rPr lang="en-US" sz="2200" dirty="0" smtClean="0">
                <a:sym typeface="Wingdings"/>
              </a:rPr>
              <a:t> next hop for forwarding</a:t>
            </a:r>
          </a:p>
          <a:p>
            <a:pPr>
              <a:lnSpc>
                <a:spcPct val="110000"/>
              </a:lnSpc>
            </a:pPr>
            <a:r>
              <a:rPr lang="en-US" sz="2200" dirty="0" smtClean="0">
                <a:sym typeface="Wingdings"/>
              </a:rPr>
              <a:t>Similar to OF 1.3 group, but …</a:t>
            </a:r>
            <a:endParaRPr lang="en-US" sz="2200" dirty="0"/>
          </a:p>
        </p:txBody>
      </p:sp>
      <p:sp>
        <p:nvSpPr>
          <p:cNvPr id="104" name="Rounded Rectangle 103"/>
          <p:cNvSpPr/>
          <p:nvPr/>
        </p:nvSpPr>
        <p:spPr>
          <a:xfrm>
            <a:off x="1036891" y="4155498"/>
            <a:ext cx="1508172" cy="7094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1309042" y="4359622"/>
            <a:ext cx="294831" cy="28350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/>
          <p:cNvSpPr txBox="1"/>
          <p:nvPr/>
        </p:nvSpPr>
        <p:spPr>
          <a:xfrm>
            <a:off x="1171255" y="3749560"/>
            <a:ext cx="137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NEXT- HOP</a:t>
            </a:r>
            <a:endParaRPr lang="en-US" dirty="0"/>
          </a:p>
        </p:txBody>
      </p:sp>
      <p:cxnSp>
        <p:nvCxnSpPr>
          <p:cNvPr id="112" name="Straight Arrow Connector 111"/>
          <p:cNvCxnSpPr/>
          <p:nvPr/>
        </p:nvCxnSpPr>
        <p:spPr>
          <a:xfrm flipV="1">
            <a:off x="2698834" y="4502069"/>
            <a:ext cx="521623" cy="113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973858" y="2447437"/>
            <a:ext cx="5158453" cy="1278604"/>
            <a:chOff x="3973858" y="2447437"/>
            <a:chExt cx="5158453" cy="1278604"/>
          </a:xfrm>
        </p:grpSpPr>
        <p:sp>
          <p:nvSpPr>
            <p:cNvPr id="110" name="Hexagon 109"/>
            <p:cNvSpPr/>
            <p:nvPr/>
          </p:nvSpPr>
          <p:spPr>
            <a:xfrm>
              <a:off x="4331741" y="2447437"/>
              <a:ext cx="4705950" cy="1226796"/>
            </a:xfrm>
            <a:prstGeom prst="hexagon">
              <a:avLst>
                <a:gd name="adj" fmla="val 5400"/>
                <a:gd name="vf" fmla="val 115470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8232226" y="2687632"/>
              <a:ext cx="9000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solidFill>
                    <a:srgbClr val="000000"/>
                  </a:solidFill>
                </a:rPr>
                <a:t>Corsa</a:t>
              </a:r>
              <a:r>
                <a:rPr lang="en-US" dirty="0">
                  <a:solidFill>
                    <a:srgbClr val="000000"/>
                  </a:solidFill>
                </a:rPr>
                <a:t> Driver</a:t>
              </a:r>
            </a:p>
          </p:txBody>
        </p:sp>
        <p:cxnSp>
          <p:nvCxnSpPr>
            <p:cNvPr id="113" name="Straight Arrow Connector 112"/>
            <p:cNvCxnSpPr/>
            <p:nvPr/>
          </p:nvCxnSpPr>
          <p:spPr>
            <a:xfrm>
              <a:off x="3973858" y="3146219"/>
              <a:ext cx="25582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ounded Rectangle 113"/>
            <p:cNvSpPr/>
            <p:nvPr/>
          </p:nvSpPr>
          <p:spPr>
            <a:xfrm>
              <a:off x="4647470" y="2647251"/>
              <a:ext cx="1215117" cy="70945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4919621" y="2851375"/>
              <a:ext cx="294831" cy="28350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214452" y="2801406"/>
              <a:ext cx="6481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bkt</a:t>
              </a:r>
              <a:endParaRPr lang="en-US" dirty="0"/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 flipV="1">
              <a:off x="5214452" y="3003059"/>
              <a:ext cx="1048231" cy="567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31"/>
            <p:cNvSpPr txBox="1"/>
            <p:nvPr/>
          </p:nvSpPr>
          <p:spPr>
            <a:xfrm>
              <a:off x="4647470" y="3356709"/>
              <a:ext cx="1737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Indirect group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73858" y="5205116"/>
            <a:ext cx="5055694" cy="1226796"/>
            <a:chOff x="3973858" y="5205116"/>
            <a:chExt cx="5055694" cy="1226796"/>
          </a:xfrm>
        </p:grpSpPr>
        <p:sp>
          <p:nvSpPr>
            <p:cNvPr id="131" name="Hexagon 130"/>
            <p:cNvSpPr/>
            <p:nvPr/>
          </p:nvSpPr>
          <p:spPr>
            <a:xfrm>
              <a:off x="4323602" y="5205116"/>
              <a:ext cx="4705950" cy="1226796"/>
            </a:xfrm>
            <a:prstGeom prst="hexagon">
              <a:avLst>
                <a:gd name="adj" fmla="val 5400"/>
                <a:gd name="vf" fmla="val 11547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3973858" y="5804094"/>
              <a:ext cx="25582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Rectangle 133"/>
            <p:cNvSpPr/>
            <p:nvPr/>
          </p:nvSpPr>
          <p:spPr>
            <a:xfrm>
              <a:off x="5352310" y="6062580"/>
              <a:ext cx="36051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 err="1" smtClean="0">
                  <a:solidFill>
                    <a:srgbClr val="000000"/>
                  </a:solidFill>
                </a:rPr>
                <a:t>NoviFlow</a:t>
              </a:r>
              <a:r>
                <a:rPr lang="en-US" dirty="0" smtClean="0">
                  <a:solidFill>
                    <a:srgbClr val="000000"/>
                  </a:solidFill>
                </a:rPr>
                <a:t> &amp; Pica8 Drivers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4692829" y="5431267"/>
              <a:ext cx="3193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ym typeface="Wingdings"/>
                </a:rPr>
                <a:t> </a:t>
              </a:r>
              <a:r>
                <a:rPr lang="en-US" dirty="0" smtClean="0"/>
                <a:t>Flow-actions</a:t>
              </a:r>
            </a:p>
            <a:p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973858" y="3808933"/>
            <a:ext cx="5063833" cy="1278689"/>
            <a:chOff x="3973858" y="3808933"/>
            <a:chExt cx="5063833" cy="1278689"/>
          </a:xfrm>
        </p:grpSpPr>
        <p:sp>
          <p:nvSpPr>
            <p:cNvPr id="117" name="Hexagon 116"/>
            <p:cNvSpPr/>
            <p:nvPr/>
          </p:nvSpPr>
          <p:spPr>
            <a:xfrm>
              <a:off x="4331741" y="3808933"/>
              <a:ext cx="4705950" cy="1226796"/>
            </a:xfrm>
            <a:prstGeom prst="hexagon">
              <a:avLst>
                <a:gd name="adj" fmla="val 5400"/>
                <a:gd name="vf" fmla="val 115470"/>
              </a:avLst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 smtClean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18" name="Rounded Rectangle 117"/>
            <p:cNvSpPr/>
            <p:nvPr/>
          </p:nvSpPr>
          <p:spPr>
            <a:xfrm>
              <a:off x="4545410" y="4008747"/>
              <a:ext cx="1215117" cy="70945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4817561" y="4212871"/>
              <a:ext cx="294831" cy="28350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12392" y="4162902"/>
              <a:ext cx="6481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bkt</a:t>
              </a:r>
              <a:endParaRPr lang="en-US" dirty="0"/>
            </a:p>
          </p:txBody>
        </p:sp>
        <p:sp>
          <p:nvSpPr>
            <p:cNvPr id="121" name="Rounded Rectangle 120"/>
            <p:cNvSpPr/>
            <p:nvPr/>
          </p:nvSpPr>
          <p:spPr>
            <a:xfrm>
              <a:off x="5867567" y="3993551"/>
              <a:ext cx="1215117" cy="70945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2" name="Straight Arrow Connector 121"/>
            <p:cNvCxnSpPr/>
            <p:nvPr/>
          </p:nvCxnSpPr>
          <p:spPr>
            <a:xfrm>
              <a:off x="3973858" y="4483651"/>
              <a:ext cx="25582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Oval 122"/>
            <p:cNvSpPr/>
            <p:nvPr/>
          </p:nvSpPr>
          <p:spPr>
            <a:xfrm>
              <a:off x="6160623" y="4200145"/>
              <a:ext cx="294831" cy="28350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ounded Rectangle 123"/>
            <p:cNvSpPr/>
            <p:nvPr/>
          </p:nvSpPr>
          <p:spPr>
            <a:xfrm>
              <a:off x="7235084" y="3986739"/>
              <a:ext cx="1215117" cy="70945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>
              <a:off x="7528140" y="4193333"/>
              <a:ext cx="294831" cy="28350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6" name="Straight Arrow Connector 125"/>
            <p:cNvCxnSpPr>
              <a:stCxn id="120" idx="1"/>
              <a:endCxn id="123" idx="2"/>
            </p:cNvCxnSpPr>
            <p:nvPr/>
          </p:nvCxnSpPr>
          <p:spPr>
            <a:xfrm flipV="1">
              <a:off x="5112392" y="4341898"/>
              <a:ext cx="1048231" cy="567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 flipV="1">
              <a:off x="6479909" y="4347568"/>
              <a:ext cx="1048231" cy="567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/>
            <p:cNvCxnSpPr/>
            <p:nvPr/>
          </p:nvCxnSpPr>
          <p:spPr>
            <a:xfrm flipV="1">
              <a:off x="7822971" y="4336228"/>
              <a:ext cx="1048231" cy="567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ectangle 129"/>
            <p:cNvSpPr/>
            <p:nvPr/>
          </p:nvSpPr>
          <p:spPr>
            <a:xfrm>
              <a:off x="6996556" y="4659383"/>
              <a:ext cx="20145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OF-DPA </a:t>
              </a:r>
              <a:r>
                <a:rPr lang="en-US" dirty="0">
                  <a:solidFill>
                    <a:srgbClr val="000000"/>
                  </a:solidFill>
                </a:rPr>
                <a:t>Driver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4692829" y="4718290"/>
              <a:ext cx="1517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Group chain</a:t>
              </a:r>
              <a:endParaRPr lang="en-US" dirty="0"/>
            </a:p>
          </p:txBody>
        </p:sp>
      </p:grpSp>
      <p:sp>
        <p:nvSpPr>
          <p:cNvPr id="48" name="Rounded Rectangle 47"/>
          <p:cNvSpPr/>
          <p:nvPr/>
        </p:nvSpPr>
        <p:spPr>
          <a:xfrm rot="5400000">
            <a:off x="1464674" y="4208792"/>
            <a:ext cx="4194235" cy="464220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Flow Objectives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build="p"/>
      <p:bldP spid="104" grpId="0" animBg="1"/>
      <p:bldP spid="105" grpId="0" animBg="1"/>
      <p:bldP spid="106" grpId="0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Atrium Demo @ SDN Solution Showcase</a:t>
            </a:r>
            <a:endParaRPr lang="en-US" sz="4000" dirty="0"/>
          </a:p>
        </p:txBody>
      </p:sp>
      <p:sp>
        <p:nvSpPr>
          <p:cNvPr id="2" name="Oval 1"/>
          <p:cNvSpPr/>
          <p:nvPr/>
        </p:nvSpPr>
        <p:spPr>
          <a:xfrm>
            <a:off x="612950" y="2794000"/>
            <a:ext cx="792480" cy="82296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V1</a:t>
            </a:r>
            <a:endParaRPr lang="en-US" dirty="0">
              <a:solidFill>
                <a:srgbClr val="17375E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48790" y="3037840"/>
            <a:ext cx="2641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48790" y="3323233"/>
            <a:ext cx="2641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79270" y="3455313"/>
            <a:ext cx="2641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58950" y="3180993"/>
            <a:ext cx="2641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-604238" y="3000651"/>
            <a:ext cx="160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Hosts (1.0.0.1)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8395510" y="2956560"/>
            <a:ext cx="2641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395510" y="3241953"/>
            <a:ext cx="2641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395510" y="3374033"/>
            <a:ext cx="2641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405670" y="3099713"/>
            <a:ext cx="2641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5400000">
            <a:off x="7999790" y="3169412"/>
            <a:ext cx="1705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Hosts (2.0.0.1)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943910" y="2580640"/>
            <a:ext cx="650240" cy="1219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 smtClean="0"/>
              <a:t>NoviFlow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031030" y="1381760"/>
            <a:ext cx="1137920" cy="508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Accton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758230" y="1381760"/>
            <a:ext cx="1361440" cy="5080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Netronome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7013750" y="1229360"/>
            <a:ext cx="792480" cy="82296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Q</a:t>
            </a:r>
            <a:r>
              <a:rPr lang="en-US" dirty="0">
                <a:solidFill>
                  <a:srgbClr val="17375E"/>
                </a:solidFill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32630" y="2929652"/>
            <a:ext cx="1137920" cy="5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Corsa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758230" y="2919492"/>
            <a:ext cx="1137920" cy="508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Quanta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434630" y="2752487"/>
            <a:ext cx="792480" cy="82296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Q2</a:t>
            </a:r>
            <a:endParaRPr lang="en-US" dirty="0">
              <a:solidFill>
                <a:srgbClr val="17375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714790" y="2753360"/>
            <a:ext cx="792480" cy="82296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7375E"/>
                </a:solidFill>
              </a:rPr>
              <a:t>V2</a:t>
            </a:r>
            <a:endParaRPr lang="en-US" dirty="0">
              <a:solidFill>
                <a:srgbClr val="17375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132630" y="4504452"/>
            <a:ext cx="1137920" cy="508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Pica8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5621830" y="4514612"/>
            <a:ext cx="1137920" cy="508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Centec</a:t>
            </a:r>
            <a:endParaRPr lang="en-US" dirty="0"/>
          </a:p>
        </p:txBody>
      </p:sp>
      <p:cxnSp>
        <p:nvCxnSpPr>
          <p:cNvPr id="27" name="Straight Connector 26"/>
          <p:cNvCxnSpPr>
            <a:stCxn id="17" idx="0"/>
            <a:endCxn id="18" idx="1"/>
          </p:cNvCxnSpPr>
          <p:nvPr/>
        </p:nvCxnSpPr>
        <p:spPr>
          <a:xfrm flipV="1">
            <a:off x="2269030" y="1635760"/>
            <a:ext cx="762000" cy="94488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8" idx="3"/>
            <a:endCxn id="19" idx="1"/>
          </p:cNvCxnSpPr>
          <p:nvPr/>
        </p:nvCxnSpPr>
        <p:spPr>
          <a:xfrm>
            <a:off x="4168950" y="1635760"/>
            <a:ext cx="58928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9" idx="3"/>
            <a:endCxn id="20" idx="2"/>
          </p:cNvCxnSpPr>
          <p:nvPr/>
        </p:nvCxnSpPr>
        <p:spPr>
          <a:xfrm>
            <a:off x="6119670" y="1635760"/>
            <a:ext cx="894080" cy="508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0" idx="5"/>
            <a:endCxn id="11" idx="0"/>
          </p:cNvCxnSpPr>
          <p:nvPr/>
        </p:nvCxnSpPr>
        <p:spPr>
          <a:xfrm>
            <a:off x="7690174" y="1931800"/>
            <a:ext cx="420856" cy="8215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7" idx="3"/>
            <a:endCxn id="21" idx="1"/>
          </p:cNvCxnSpPr>
          <p:nvPr/>
        </p:nvCxnSpPr>
        <p:spPr>
          <a:xfrm flipV="1">
            <a:off x="2594150" y="3183652"/>
            <a:ext cx="538480" cy="6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21" idx="3"/>
            <a:endCxn id="22" idx="1"/>
          </p:cNvCxnSpPr>
          <p:nvPr/>
        </p:nvCxnSpPr>
        <p:spPr>
          <a:xfrm flipV="1">
            <a:off x="4270550" y="3173492"/>
            <a:ext cx="487680" cy="101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2" idx="3"/>
            <a:endCxn id="23" idx="2"/>
          </p:cNvCxnSpPr>
          <p:nvPr/>
        </p:nvCxnSpPr>
        <p:spPr>
          <a:xfrm flipV="1">
            <a:off x="5896150" y="3163967"/>
            <a:ext cx="538480" cy="95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1" idx="2"/>
            <a:endCxn id="23" idx="6"/>
          </p:cNvCxnSpPr>
          <p:nvPr/>
        </p:nvCxnSpPr>
        <p:spPr>
          <a:xfrm flipH="1" flipV="1">
            <a:off x="7227110" y="3163967"/>
            <a:ext cx="487680" cy="8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2" idx="6"/>
            <a:endCxn id="17" idx="1"/>
          </p:cNvCxnSpPr>
          <p:nvPr/>
        </p:nvCxnSpPr>
        <p:spPr>
          <a:xfrm flipV="1">
            <a:off x="1405430" y="3190240"/>
            <a:ext cx="538480" cy="152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17" idx="2"/>
            <a:endCxn id="24" idx="1"/>
          </p:cNvCxnSpPr>
          <p:nvPr/>
        </p:nvCxnSpPr>
        <p:spPr>
          <a:xfrm>
            <a:off x="2269030" y="3799840"/>
            <a:ext cx="863600" cy="95861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24" idx="3"/>
            <a:endCxn id="25" idx="1"/>
          </p:cNvCxnSpPr>
          <p:nvPr/>
        </p:nvCxnSpPr>
        <p:spPr>
          <a:xfrm>
            <a:off x="4270550" y="4758452"/>
            <a:ext cx="1351280" cy="101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5" idx="3"/>
            <a:endCxn id="11" idx="4"/>
          </p:cNvCxnSpPr>
          <p:nvPr/>
        </p:nvCxnSpPr>
        <p:spPr>
          <a:xfrm flipV="1">
            <a:off x="6759750" y="3576320"/>
            <a:ext cx="1351280" cy="119229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739640" y="5246984"/>
            <a:ext cx="4643120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latin typeface="Courier"/>
                <a:cs typeface="Courier"/>
              </a:rPr>
              <a:t>bgp1&gt; </a:t>
            </a:r>
            <a:r>
              <a:rPr lang="en-US" sz="700" dirty="0" err="1">
                <a:latin typeface="Courier"/>
                <a:cs typeface="Courier"/>
              </a:rPr>
              <a:t>sh</a:t>
            </a:r>
            <a:r>
              <a:rPr lang="en-US" sz="700" dirty="0">
                <a:latin typeface="Courier"/>
                <a:cs typeface="Courier"/>
              </a:rPr>
              <a:t> </a:t>
            </a:r>
            <a:r>
              <a:rPr lang="en-US" sz="700" dirty="0" err="1">
                <a:latin typeface="Courier"/>
                <a:cs typeface="Courier"/>
              </a:rPr>
              <a:t>ip</a:t>
            </a:r>
            <a:r>
              <a:rPr lang="en-US" sz="700" dirty="0">
                <a:latin typeface="Courier"/>
                <a:cs typeface="Courier"/>
              </a:rPr>
              <a:t> </a:t>
            </a:r>
            <a:r>
              <a:rPr lang="en-US" sz="700" dirty="0" err="1">
                <a:latin typeface="Courier"/>
                <a:cs typeface="Courier"/>
              </a:rPr>
              <a:t>bgp</a:t>
            </a:r>
            <a:r>
              <a:rPr lang="en-US" sz="700" dirty="0">
                <a:latin typeface="Courier"/>
                <a:cs typeface="Courier"/>
              </a:rPr>
              <a:t> summary </a:t>
            </a:r>
          </a:p>
          <a:p>
            <a:r>
              <a:rPr lang="en-US" sz="700" dirty="0">
                <a:latin typeface="Courier"/>
                <a:cs typeface="Courier"/>
              </a:rPr>
              <a:t>BGP router identifier 192.168.10.101, local AS number 65000</a:t>
            </a:r>
          </a:p>
          <a:p>
            <a:r>
              <a:rPr lang="en-US" sz="700" dirty="0">
                <a:latin typeface="Courier"/>
                <a:cs typeface="Courier"/>
              </a:rPr>
              <a:t>RIB entries 3, using 336 bytes of memory</a:t>
            </a:r>
          </a:p>
          <a:p>
            <a:r>
              <a:rPr lang="en-US" sz="700" dirty="0">
                <a:latin typeface="Courier"/>
                <a:cs typeface="Courier"/>
              </a:rPr>
              <a:t>Peers 5, using 22 </a:t>
            </a:r>
            <a:r>
              <a:rPr lang="en-US" sz="700" dirty="0" err="1">
                <a:latin typeface="Courier"/>
                <a:cs typeface="Courier"/>
              </a:rPr>
              <a:t>KiB</a:t>
            </a:r>
            <a:r>
              <a:rPr lang="en-US" sz="700" dirty="0">
                <a:latin typeface="Courier"/>
                <a:cs typeface="Courier"/>
              </a:rPr>
              <a:t> of memory</a:t>
            </a:r>
          </a:p>
          <a:p>
            <a:endParaRPr lang="en-US" sz="700" dirty="0">
              <a:latin typeface="Courier"/>
              <a:cs typeface="Courier"/>
            </a:endParaRPr>
          </a:p>
          <a:p>
            <a:r>
              <a:rPr lang="en-US" sz="700" dirty="0">
                <a:latin typeface="Courier"/>
                <a:cs typeface="Courier"/>
              </a:rPr>
              <a:t>Neighbor        V    AS </a:t>
            </a:r>
            <a:r>
              <a:rPr lang="en-US" sz="700" dirty="0" err="1">
                <a:latin typeface="Courier"/>
                <a:cs typeface="Courier"/>
              </a:rPr>
              <a:t>MsgRcvd</a:t>
            </a:r>
            <a:r>
              <a:rPr lang="en-US" sz="700" dirty="0">
                <a:latin typeface="Courier"/>
                <a:cs typeface="Courier"/>
              </a:rPr>
              <a:t> </a:t>
            </a:r>
            <a:r>
              <a:rPr lang="en-US" sz="700" dirty="0" err="1">
                <a:latin typeface="Courier"/>
                <a:cs typeface="Courier"/>
              </a:rPr>
              <a:t>MsgSent</a:t>
            </a:r>
            <a:r>
              <a:rPr lang="en-US" sz="700" dirty="0">
                <a:latin typeface="Courier"/>
                <a:cs typeface="Courier"/>
              </a:rPr>
              <a:t>   </a:t>
            </a:r>
            <a:r>
              <a:rPr lang="en-US" sz="700" dirty="0" err="1">
                <a:latin typeface="Courier"/>
                <a:cs typeface="Courier"/>
              </a:rPr>
              <a:t>TblVer</a:t>
            </a:r>
            <a:r>
              <a:rPr lang="en-US" sz="700" dirty="0">
                <a:latin typeface="Courier"/>
                <a:cs typeface="Courier"/>
              </a:rPr>
              <a:t>  </a:t>
            </a:r>
            <a:r>
              <a:rPr lang="en-US" sz="700" dirty="0" err="1">
                <a:latin typeface="Courier"/>
                <a:cs typeface="Courier"/>
              </a:rPr>
              <a:t>InQ</a:t>
            </a:r>
            <a:r>
              <a:rPr lang="en-US" sz="700" dirty="0">
                <a:latin typeface="Courier"/>
                <a:cs typeface="Courier"/>
              </a:rPr>
              <a:t> </a:t>
            </a:r>
            <a:r>
              <a:rPr lang="en-US" sz="700" dirty="0" err="1">
                <a:latin typeface="Courier"/>
                <a:cs typeface="Courier"/>
              </a:rPr>
              <a:t>OutQ</a:t>
            </a:r>
            <a:r>
              <a:rPr lang="en-US" sz="700" dirty="0">
                <a:latin typeface="Courier"/>
                <a:cs typeface="Courier"/>
              </a:rPr>
              <a:t> Up/Down  State/</a:t>
            </a:r>
            <a:r>
              <a:rPr lang="en-US" sz="700" dirty="0" err="1">
                <a:latin typeface="Courier"/>
                <a:cs typeface="Courier"/>
              </a:rPr>
              <a:t>PfxRcd</a:t>
            </a:r>
            <a:endParaRPr lang="en-US" sz="700" dirty="0">
              <a:latin typeface="Courier"/>
              <a:cs typeface="Courier"/>
            </a:endParaRPr>
          </a:p>
          <a:p>
            <a:r>
              <a:rPr lang="en-US" sz="700" dirty="0">
                <a:latin typeface="Courier"/>
                <a:cs typeface="Courier"/>
              </a:rPr>
              <a:t>1.1.1.1         4 65000   30090   31109        0    0    0 1d01h43m        0</a:t>
            </a:r>
          </a:p>
          <a:p>
            <a:r>
              <a:rPr lang="en-US" sz="700" dirty="0">
                <a:latin typeface="Courier"/>
                <a:cs typeface="Courier"/>
              </a:rPr>
              <a:t>192.168.10.1    4 65001   31095   31114        0    0    0 1d01h43m        1</a:t>
            </a:r>
          </a:p>
          <a:p>
            <a:r>
              <a:rPr lang="en-US" sz="700" dirty="0">
                <a:latin typeface="Courier"/>
                <a:cs typeface="Courier"/>
              </a:rPr>
              <a:t>192.168.11.1    4 65101   30775   30784        0    0    0 21:07:07        1</a:t>
            </a:r>
          </a:p>
          <a:p>
            <a:r>
              <a:rPr lang="en-US" sz="700" dirty="0">
                <a:latin typeface="Courier"/>
                <a:cs typeface="Courier"/>
              </a:rPr>
              <a:t>192.168.13.1    4 65301   28322   28339        0    0    0 18:11:55        1</a:t>
            </a:r>
          </a:p>
          <a:p>
            <a:r>
              <a:rPr lang="en-US" sz="700" dirty="0">
                <a:latin typeface="Courier"/>
                <a:cs typeface="Courier"/>
              </a:rPr>
              <a:t>192.168.22.1    4 65201   25959   25974        0    0    0 21:23:24        1</a:t>
            </a:r>
          </a:p>
          <a:p>
            <a:pPr lvl="0"/>
            <a:r>
              <a:rPr lang="en-US" sz="700" dirty="0">
                <a:solidFill>
                  <a:prstClr val="black"/>
                </a:solidFill>
                <a:latin typeface="Courier"/>
                <a:cs typeface="Courier"/>
              </a:rPr>
              <a:t>Total number of neighbors 5</a:t>
            </a:r>
          </a:p>
          <a:p>
            <a:endParaRPr lang="en-US" sz="700" dirty="0">
              <a:latin typeface="Courier"/>
              <a:cs typeface="Courier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-40323" y="5196184"/>
            <a:ext cx="477456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700" dirty="0" smtClean="0">
                <a:solidFill>
                  <a:prstClr val="black"/>
                </a:solidFill>
                <a:latin typeface="Courier"/>
                <a:cs typeface="Courier"/>
              </a:rPr>
              <a:t>bgp1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&gt;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sh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ip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bgp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        </a:t>
            </a: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BGP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table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version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is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0,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local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router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ID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is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192.168.10.101</a:t>
            </a: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Status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codes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: s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suppressed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, d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damped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, h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history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, * valid, &gt;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best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, i -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internal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,</a:t>
            </a: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            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r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RIB-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failure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, S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Stale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, R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Removed</a:t>
            </a:r>
            <a:endParaRPr lang="de-DE" sz="700" dirty="0">
              <a:solidFill>
                <a:prstClr val="black"/>
              </a:solidFill>
              <a:latin typeface="Courier"/>
              <a:cs typeface="Courier"/>
            </a:endParaRP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Origin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codes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: i - IGP,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e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- EGP, ? -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incomplete</a:t>
            </a:r>
            <a:endParaRPr lang="de-DE" sz="700" dirty="0">
              <a:solidFill>
                <a:prstClr val="black"/>
              </a:solidFill>
              <a:latin typeface="Courier"/>
              <a:cs typeface="Courier"/>
            </a:endParaRPr>
          </a:p>
          <a:p>
            <a:pPr lvl="0"/>
            <a:endParaRPr lang="de-DE" sz="700" dirty="0">
              <a:solidFill>
                <a:prstClr val="black"/>
              </a:solidFill>
              <a:latin typeface="Courier"/>
              <a:cs typeface="Courier"/>
            </a:endParaRP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  Network          Next Hop           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Metric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LocPrf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Weight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Path</a:t>
            </a: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*&gt; 1.0.0.0/24       192.168.10.1             1             0 65001 i</a:t>
            </a: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*  2.0.0.0/24       192.168.22.1                           0 65201 65202 65203 65002 i</a:t>
            </a: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*                   192.168.13.1                           0 65301 65302 65303 65002 i</a:t>
            </a: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*&gt;                  192.168.11.1                           0 65101 65102 65002 i</a:t>
            </a:r>
          </a:p>
          <a:p>
            <a:pPr lvl="0"/>
            <a:endParaRPr lang="de-DE" sz="700" dirty="0">
              <a:solidFill>
                <a:prstClr val="black"/>
              </a:solidFill>
              <a:latin typeface="Courier"/>
              <a:cs typeface="Courier"/>
            </a:endParaRPr>
          </a:p>
          <a:p>
            <a:pPr lvl="0"/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Total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number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of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</a:t>
            </a:r>
            <a:r>
              <a:rPr lang="de-DE" sz="700" dirty="0" err="1">
                <a:solidFill>
                  <a:prstClr val="black"/>
                </a:solidFill>
                <a:latin typeface="Courier"/>
                <a:cs typeface="Courier"/>
              </a:rPr>
              <a:t>prefixes</a:t>
            </a:r>
            <a:r>
              <a:rPr lang="de-DE" sz="700" dirty="0">
                <a:solidFill>
                  <a:prstClr val="black"/>
                </a:solidFill>
                <a:latin typeface="Courier"/>
                <a:cs typeface="Courier"/>
              </a:rPr>
              <a:t>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31030" y="1054412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AS65301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844590" y="1049587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AS65302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132630" y="2618006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AS65201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758230" y="2604470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AS65202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190790" y="2483894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AS65203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700070" y="2279452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AS65000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14559" y="940310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AS65303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558581" y="2480155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AS65002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631626" y="4206996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AS65102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132630" y="4186669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AS65101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72299" y="2527479"/>
            <a:ext cx="1137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AS65001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3" y="725774"/>
            <a:ext cx="6136637" cy="483757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Atrium Pre-release Deployment</a:t>
            </a:r>
            <a:endParaRPr lang="en-US" sz="4000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501" y="3352033"/>
            <a:ext cx="5558347" cy="302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76554" y="107576"/>
            <a:ext cx="8371205" cy="61819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Atrium Post-release Operator Engagements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308100"/>
            <a:ext cx="9055100" cy="424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8460" y="5289550"/>
            <a:ext cx="8890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icture 3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54" y="1049626"/>
            <a:ext cx="9039046" cy="520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376554" y="107576"/>
            <a:ext cx="8371205" cy="61819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Atrium Post-release Operator Engagements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10992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Outline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9275" y="843280"/>
            <a:ext cx="84118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b="1" dirty="0"/>
              <a:t> Project Atrium today</a:t>
            </a:r>
            <a:endParaRPr lang="en-US" sz="2400" b="1" dirty="0" smtClean="0"/>
          </a:p>
          <a:p>
            <a:pPr marL="800100" lvl="1" indent="-342900">
              <a:buFontTx/>
              <a:buChar char="-"/>
            </a:pPr>
            <a:r>
              <a:rPr lang="en-US" sz="2400" dirty="0"/>
              <a:t>Motivation</a:t>
            </a:r>
          </a:p>
          <a:p>
            <a:pPr marL="800100" lvl="1" indent="-342900">
              <a:buFontTx/>
              <a:buChar char="-"/>
            </a:pPr>
            <a:r>
              <a:rPr lang="en-US" sz="2400" dirty="0"/>
              <a:t>Atrium release 15/A</a:t>
            </a:r>
          </a:p>
          <a:p>
            <a:pPr marL="800100" lvl="1" indent="-342900">
              <a:buFontTx/>
              <a:buChar char="-"/>
            </a:pPr>
            <a:endParaRPr lang="en-US" sz="2400" dirty="0"/>
          </a:p>
          <a:p>
            <a:pPr marL="457200" indent="-457200">
              <a:buAutoNum type="arabicPeriod" startAt="2"/>
            </a:pPr>
            <a:r>
              <a:rPr lang="en-US" sz="2400" b="1" dirty="0"/>
              <a:t>Project Atrium next</a:t>
            </a:r>
            <a:endParaRPr lang="en-US" sz="2400" b="1" dirty="0" smtClean="0"/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What is coming in the next release 15/B?</a:t>
            </a:r>
          </a:p>
          <a:p>
            <a:pPr marL="800100" lvl="1" indent="-342900">
              <a:buFontTx/>
              <a:buChar char="-"/>
            </a:pPr>
            <a:endParaRPr lang="en-US" sz="2400" b="1" dirty="0"/>
          </a:p>
          <a:p>
            <a:pPr marL="457200" indent="-457200">
              <a:buAutoNum type="arabicPeriod" startAt="3"/>
            </a:pPr>
            <a:r>
              <a:rPr lang="en-US" sz="2400" b="1" dirty="0" smtClean="0"/>
              <a:t>Project Atrium roadmap </a:t>
            </a:r>
          </a:p>
          <a:p>
            <a:pPr lvl="1"/>
            <a:r>
              <a:rPr lang="en-US" sz="2400" dirty="0"/>
              <a:t>-    Tentative: projects under discussion </a:t>
            </a:r>
          </a:p>
          <a:p>
            <a:pPr lvl="1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448345" y="5861534"/>
            <a:ext cx="75041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https://groups.opensourcesdn.org/wg/Atrium/</a:t>
            </a:r>
            <a:r>
              <a:rPr lang="en-US" sz="2400" dirty="0" smtClean="0">
                <a:hlinkClick r:id="rId3"/>
              </a:rPr>
              <a:t>dashboard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60247" y="5431568"/>
            <a:ext cx="7257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LEARN MORE &amp; JOIN THE COMMUNITY: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2931076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What’s Coming in the 15/B Release?</a:t>
            </a:r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549275" y="843280"/>
            <a:ext cx="84118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Continued Improvements on the 15/A release (ONOS based)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Hardening &amp; Stability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Performance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Missing features: untagged, runtime-</a:t>
            </a:r>
            <a:r>
              <a:rPr lang="en-US" sz="2400" dirty="0" err="1" smtClean="0"/>
              <a:t>config</a:t>
            </a:r>
            <a:r>
              <a:rPr lang="en-US" sz="2400" dirty="0" smtClean="0"/>
              <a:t>, static-routes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Hardware Automated Test Infrastructure</a:t>
            </a:r>
          </a:p>
          <a:p>
            <a:pPr marL="800100" lvl="1" indent="-342900">
              <a:buFontTx/>
              <a:buChar char="-"/>
            </a:pPr>
            <a:endParaRPr lang="en-US" sz="2400" dirty="0"/>
          </a:p>
          <a:p>
            <a:pPr lvl="1"/>
            <a:endParaRPr lang="en-US" sz="2400" dirty="0"/>
          </a:p>
          <a:p>
            <a:r>
              <a:rPr lang="en-US" sz="2400" dirty="0" smtClean="0"/>
              <a:t>2.  Atrium Router on OpenDaylight</a:t>
            </a:r>
          </a:p>
          <a:p>
            <a:r>
              <a:rPr lang="en-US" sz="2400" dirty="0" smtClean="0"/>
              <a:t>	-    </a:t>
            </a:r>
            <a:r>
              <a:rPr lang="en-US" sz="2400" dirty="0" err="1" smtClean="0"/>
              <a:t>P</a:t>
            </a:r>
            <a:r>
              <a:rPr lang="en-US" sz="2400" dirty="0" err="1"/>
              <a:t>orting from ONOS to ODL</a:t>
            </a:r>
          </a:p>
          <a:p>
            <a:r>
              <a:rPr lang="en-US" sz="2400" dirty="0" err="1"/>
              <a:t>	-    ODL will also use FlowObjectives and device drivers</a:t>
            </a:r>
          </a:p>
          <a:p>
            <a:r>
              <a:rPr lang="en-US" sz="2400" dirty="0" err="1"/>
              <a:t>	-    Community contibutions: Wipro &amp; Criterion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865120" y="5914014"/>
            <a:ext cx="6207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https://groups.opensourcesdn.org/wg/Atrium/</a:t>
            </a:r>
            <a:r>
              <a:rPr lang="en-US" dirty="0" smtClean="0">
                <a:hlinkClick r:id="rId3"/>
              </a:rPr>
              <a:t>dashboard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65120" y="5557520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LEARN MORE &amp; JOIN THE COMMUNITY: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851233" y="27020"/>
            <a:ext cx="785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Open-Source Leaf-Spine Fabric (L3 Clos)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99" y="737117"/>
            <a:ext cx="8323640" cy="55831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12" y="2744334"/>
            <a:ext cx="1426829" cy="26940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89497" y="819723"/>
            <a:ext cx="48193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Internally the Fabric uses MPLS Segment Routing 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5973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851233" y="27020"/>
            <a:ext cx="785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Open-Source Leaf-Spine Fabric (L3 Clos)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12" y="2744334"/>
            <a:ext cx="1426829" cy="26940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602" y="1168043"/>
            <a:ext cx="7554997" cy="56899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79322" y="1270105"/>
            <a:ext cx="657699" cy="47628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9497" y="819723"/>
            <a:ext cx="48193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Internally the Fabric uses MPLS Segment Routing 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7379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Outline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9275" y="843280"/>
            <a:ext cx="84118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b="1" dirty="0"/>
              <a:t> Project Atrium today</a:t>
            </a:r>
            <a:endParaRPr lang="en-US" sz="2400" b="1" dirty="0" smtClean="0"/>
          </a:p>
          <a:p>
            <a:pPr marL="800100" lvl="1" indent="-342900">
              <a:buFontTx/>
              <a:buChar char="-"/>
            </a:pPr>
            <a:r>
              <a:rPr lang="en-US" sz="2400" dirty="0"/>
              <a:t>Motivation</a:t>
            </a:r>
          </a:p>
          <a:p>
            <a:pPr marL="800100" lvl="1" indent="-342900">
              <a:buFontTx/>
              <a:buChar char="-"/>
            </a:pPr>
            <a:r>
              <a:rPr lang="en-US" sz="2400" dirty="0"/>
              <a:t>Atrium release 15/A</a:t>
            </a:r>
          </a:p>
          <a:p>
            <a:pPr marL="800100" lvl="1" indent="-342900">
              <a:buFontTx/>
              <a:buChar char="-"/>
            </a:pPr>
            <a:endParaRPr lang="en-US" sz="2400" dirty="0"/>
          </a:p>
          <a:p>
            <a:pPr marL="457200" indent="-457200">
              <a:buAutoNum type="arabicPeriod" startAt="2"/>
            </a:pPr>
            <a:r>
              <a:rPr lang="en-US" sz="2400" b="1" dirty="0"/>
              <a:t>Project Atrium next</a:t>
            </a:r>
            <a:endParaRPr lang="en-US" sz="2400" b="1" dirty="0" smtClean="0"/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What is coming in the next release 15/B?</a:t>
            </a:r>
          </a:p>
          <a:p>
            <a:pPr marL="800100" lvl="1" indent="-342900">
              <a:buFontTx/>
              <a:buChar char="-"/>
            </a:pPr>
            <a:endParaRPr lang="en-US" sz="2400" b="1" dirty="0"/>
          </a:p>
          <a:p>
            <a:pPr marL="457200" indent="-457200">
              <a:buAutoNum type="arabicPeriod" startAt="3"/>
            </a:pPr>
            <a:r>
              <a:rPr lang="en-US" sz="2400" b="1" dirty="0" smtClean="0"/>
              <a:t>Project Atrium roadmap </a:t>
            </a:r>
          </a:p>
          <a:p>
            <a:pPr lvl="1"/>
            <a:r>
              <a:rPr lang="en-US" sz="2400" dirty="0"/>
              <a:t>-    Tentative: projects under discussion </a:t>
            </a:r>
          </a:p>
          <a:p>
            <a:pPr lvl="1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448345" y="5861534"/>
            <a:ext cx="75041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https://groups.opensourcesdn.org/wg/Atrium/</a:t>
            </a:r>
            <a:r>
              <a:rPr lang="en-US" sz="2400" dirty="0" smtClean="0">
                <a:hlinkClick r:id="rId3"/>
              </a:rPr>
              <a:t>dashboard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60247" y="5431568"/>
            <a:ext cx="7257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LEARN MORE &amp; JOIN THE COMMUNITY: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257868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381" y="136083"/>
            <a:ext cx="3968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600" dirty="0" smtClean="0">
                <a:solidFill>
                  <a:prstClr val="black"/>
                </a:solidFill>
                <a:latin typeface="Calibri"/>
                <a:cs typeface="Calibri"/>
              </a:rPr>
              <a:t>L2 IXP Fabric</a:t>
            </a:r>
            <a:endParaRPr lang="en-US" sz="36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Cloud 4"/>
          <p:cNvSpPr/>
          <p:nvPr/>
        </p:nvSpPr>
        <p:spPr>
          <a:xfrm>
            <a:off x="1848361" y="1598972"/>
            <a:ext cx="5272931" cy="3526810"/>
          </a:xfrm>
          <a:prstGeom prst="cloud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News Gothic M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61" y="2029900"/>
            <a:ext cx="907884" cy="5635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61" y="3645189"/>
            <a:ext cx="907884" cy="5635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497" y="5342996"/>
            <a:ext cx="907884" cy="5635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2872" y="2175151"/>
            <a:ext cx="907884" cy="5635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292" y="4844025"/>
            <a:ext cx="907884" cy="563514"/>
          </a:xfrm>
          <a:prstGeom prst="rect">
            <a:avLst/>
          </a:prstGeom>
        </p:spPr>
      </p:pic>
      <p:cxnSp>
        <p:nvCxnSpPr>
          <p:cNvPr id="12" name="Straight Connector 11"/>
          <p:cNvCxnSpPr>
            <a:stCxn id="6" idx="3"/>
            <a:endCxn id="30" idx="1"/>
          </p:cNvCxnSpPr>
          <p:nvPr/>
        </p:nvCxnSpPr>
        <p:spPr>
          <a:xfrm>
            <a:off x="1283045" y="2311657"/>
            <a:ext cx="1041581" cy="5959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3"/>
            <a:endCxn id="31" idx="1"/>
          </p:cNvCxnSpPr>
          <p:nvPr/>
        </p:nvCxnSpPr>
        <p:spPr>
          <a:xfrm>
            <a:off x="1283045" y="3926946"/>
            <a:ext cx="1193980" cy="1353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3"/>
            <a:endCxn id="31" idx="2"/>
          </p:cNvCxnSpPr>
          <p:nvPr/>
        </p:nvCxnSpPr>
        <p:spPr>
          <a:xfrm flipV="1">
            <a:off x="2483381" y="4360359"/>
            <a:ext cx="240624" cy="1264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9" idx="1"/>
          </p:cNvCxnSpPr>
          <p:nvPr/>
        </p:nvCxnSpPr>
        <p:spPr>
          <a:xfrm flipV="1">
            <a:off x="6674061" y="2456908"/>
            <a:ext cx="1008811" cy="1365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0" idx="0"/>
          </p:cNvCxnSpPr>
          <p:nvPr/>
        </p:nvCxnSpPr>
        <p:spPr>
          <a:xfrm>
            <a:off x="6180102" y="4271869"/>
            <a:ext cx="1395132" cy="5721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368000" y="1598972"/>
            <a:ext cx="1666927" cy="3515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News Gothic MT"/>
              </a:rPr>
              <a:t>Route Server</a:t>
            </a:r>
            <a:endParaRPr lang="en-US" sz="1600" b="1" dirty="0">
              <a:solidFill>
                <a:prstClr val="black"/>
              </a:solidFill>
              <a:latin typeface="News Gothic MT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626" y="2593413"/>
            <a:ext cx="520700" cy="62843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025" y="3764202"/>
            <a:ext cx="493959" cy="5961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559" y="2102816"/>
            <a:ext cx="493959" cy="5961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882" y="2923765"/>
            <a:ext cx="493959" cy="5961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559" y="3675712"/>
            <a:ext cx="493959" cy="5961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102" y="2327608"/>
            <a:ext cx="493959" cy="5961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143" y="3910624"/>
            <a:ext cx="493959" cy="596157"/>
          </a:xfrm>
          <a:prstGeom prst="rect">
            <a:avLst/>
          </a:prstGeom>
        </p:spPr>
      </p:pic>
      <p:cxnSp>
        <p:nvCxnSpPr>
          <p:cNvPr id="45" name="Straight Connector 44"/>
          <p:cNvCxnSpPr>
            <a:stCxn id="32" idx="1"/>
          </p:cNvCxnSpPr>
          <p:nvPr/>
        </p:nvCxnSpPr>
        <p:spPr>
          <a:xfrm flipH="1">
            <a:off x="2845326" y="2400895"/>
            <a:ext cx="1224233" cy="5228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30" idx="3"/>
          </p:cNvCxnSpPr>
          <p:nvPr/>
        </p:nvCxnSpPr>
        <p:spPr>
          <a:xfrm flipH="1" flipV="1">
            <a:off x="2845326" y="2907629"/>
            <a:ext cx="1376634" cy="3142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2845326" y="2923765"/>
            <a:ext cx="1376634" cy="11385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32" idx="1"/>
          </p:cNvCxnSpPr>
          <p:nvPr/>
        </p:nvCxnSpPr>
        <p:spPr>
          <a:xfrm flipH="1">
            <a:off x="2970984" y="2400895"/>
            <a:ext cx="1098575" cy="15260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33" idx="1"/>
          </p:cNvCxnSpPr>
          <p:nvPr/>
        </p:nvCxnSpPr>
        <p:spPr>
          <a:xfrm flipH="1">
            <a:off x="2970984" y="3221844"/>
            <a:ext cx="1114898" cy="7051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34" idx="1"/>
          </p:cNvCxnSpPr>
          <p:nvPr/>
        </p:nvCxnSpPr>
        <p:spPr>
          <a:xfrm flipH="1" flipV="1">
            <a:off x="2970984" y="3926947"/>
            <a:ext cx="1098575" cy="46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35" idx="1"/>
            <a:endCxn id="32" idx="3"/>
          </p:cNvCxnSpPr>
          <p:nvPr/>
        </p:nvCxnSpPr>
        <p:spPr>
          <a:xfrm flipH="1" flipV="1">
            <a:off x="4563518" y="2400895"/>
            <a:ext cx="1616584" cy="2247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35" idx="1"/>
            <a:endCxn id="33" idx="3"/>
          </p:cNvCxnSpPr>
          <p:nvPr/>
        </p:nvCxnSpPr>
        <p:spPr>
          <a:xfrm flipH="1">
            <a:off x="4579841" y="2625687"/>
            <a:ext cx="1600261" cy="596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35" idx="1"/>
            <a:endCxn id="34" idx="3"/>
          </p:cNvCxnSpPr>
          <p:nvPr/>
        </p:nvCxnSpPr>
        <p:spPr>
          <a:xfrm flipH="1">
            <a:off x="4563518" y="2625687"/>
            <a:ext cx="1616584" cy="13481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endCxn id="32" idx="3"/>
          </p:cNvCxnSpPr>
          <p:nvPr/>
        </p:nvCxnSpPr>
        <p:spPr>
          <a:xfrm flipH="1" flipV="1">
            <a:off x="4563518" y="2400895"/>
            <a:ext cx="1122625" cy="18078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36" idx="1"/>
            <a:endCxn id="33" idx="3"/>
          </p:cNvCxnSpPr>
          <p:nvPr/>
        </p:nvCxnSpPr>
        <p:spPr>
          <a:xfrm flipH="1" flipV="1">
            <a:off x="4579841" y="3221844"/>
            <a:ext cx="1106302" cy="9868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36" idx="1"/>
          </p:cNvCxnSpPr>
          <p:nvPr/>
        </p:nvCxnSpPr>
        <p:spPr>
          <a:xfrm flipH="1" flipV="1">
            <a:off x="4579841" y="3973792"/>
            <a:ext cx="1106302" cy="2349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32" idx="3"/>
            <a:endCxn id="29" idx="2"/>
          </p:cNvCxnSpPr>
          <p:nvPr/>
        </p:nvCxnSpPr>
        <p:spPr>
          <a:xfrm flipV="1">
            <a:off x="4563518" y="1950518"/>
            <a:ext cx="637946" cy="4503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33" idx="3"/>
            <a:endCxn id="29" idx="2"/>
          </p:cNvCxnSpPr>
          <p:nvPr/>
        </p:nvCxnSpPr>
        <p:spPr>
          <a:xfrm flipV="1">
            <a:off x="4579841" y="1950518"/>
            <a:ext cx="621623" cy="12713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34" idx="3"/>
            <a:endCxn id="29" idx="2"/>
          </p:cNvCxnSpPr>
          <p:nvPr/>
        </p:nvCxnSpPr>
        <p:spPr>
          <a:xfrm flipV="1">
            <a:off x="4563518" y="1950518"/>
            <a:ext cx="637946" cy="20232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Freeform 99"/>
          <p:cNvSpPr/>
          <p:nvPr/>
        </p:nvSpPr>
        <p:spPr>
          <a:xfrm>
            <a:off x="1326738" y="1916498"/>
            <a:ext cx="3787438" cy="816814"/>
          </a:xfrm>
          <a:custGeom>
            <a:avLst/>
            <a:gdLst>
              <a:gd name="connsiteX0" fmla="*/ 0 w 3787438"/>
              <a:gd name="connsiteY0" fmla="*/ 328866 h 816814"/>
              <a:gd name="connsiteX1" fmla="*/ 1088605 w 3787438"/>
              <a:gd name="connsiteY1" fmla="*/ 816496 h 816814"/>
              <a:gd name="connsiteX2" fmla="*/ 2925626 w 3787438"/>
              <a:gd name="connsiteY2" fmla="*/ 396908 h 816814"/>
              <a:gd name="connsiteX3" fmla="*/ 3787438 w 3787438"/>
              <a:gd name="connsiteY3" fmla="*/ 0 h 816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7438" h="816814">
                <a:moveTo>
                  <a:pt x="0" y="328866"/>
                </a:moveTo>
                <a:cubicBezTo>
                  <a:pt x="300500" y="567011"/>
                  <a:pt x="601001" y="805156"/>
                  <a:pt x="1088605" y="816496"/>
                </a:cubicBezTo>
                <a:cubicBezTo>
                  <a:pt x="1576209" y="827836"/>
                  <a:pt x="2475821" y="532991"/>
                  <a:pt x="2925626" y="396908"/>
                </a:cubicBezTo>
                <a:cubicBezTo>
                  <a:pt x="3375431" y="260825"/>
                  <a:pt x="3787438" y="0"/>
                  <a:pt x="3787438" y="0"/>
                </a:cubicBezTo>
              </a:path>
            </a:pathLst>
          </a:custGeom>
          <a:ln w="28575" cmpd="sng">
            <a:solidFill>
              <a:schemeClr val="accent6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News Gothic MT"/>
            </a:endParaRPr>
          </a:p>
        </p:txBody>
      </p:sp>
      <p:sp>
        <p:nvSpPr>
          <p:cNvPr id="102" name="Freeform 101"/>
          <p:cNvSpPr/>
          <p:nvPr/>
        </p:nvSpPr>
        <p:spPr>
          <a:xfrm>
            <a:off x="1258698" y="1916498"/>
            <a:ext cx="3855477" cy="1995880"/>
          </a:xfrm>
          <a:custGeom>
            <a:avLst/>
            <a:gdLst>
              <a:gd name="connsiteX0" fmla="*/ 0 w 3855477"/>
              <a:gd name="connsiteY0" fmla="*/ 1893818 h 1995880"/>
              <a:gd name="connsiteX1" fmla="*/ 1428795 w 3855477"/>
              <a:gd name="connsiteY1" fmla="*/ 1995880 h 1995880"/>
              <a:gd name="connsiteX2" fmla="*/ 1428795 w 3855477"/>
              <a:gd name="connsiteY2" fmla="*/ 1995880 h 1995880"/>
              <a:gd name="connsiteX3" fmla="*/ 3175099 w 3855477"/>
              <a:gd name="connsiteY3" fmla="*/ 1122682 h 1995880"/>
              <a:gd name="connsiteX4" fmla="*/ 3855477 w 3855477"/>
              <a:gd name="connsiteY4" fmla="*/ 0 h 199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5477" h="1995880">
                <a:moveTo>
                  <a:pt x="0" y="1893818"/>
                </a:moveTo>
                <a:lnTo>
                  <a:pt x="1428795" y="1995880"/>
                </a:lnTo>
                <a:lnTo>
                  <a:pt x="1428795" y="1995880"/>
                </a:lnTo>
                <a:cubicBezTo>
                  <a:pt x="1719846" y="1850347"/>
                  <a:pt x="2770652" y="1455329"/>
                  <a:pt x="3175099" y="1122682"/>
                </a:cubicBezTo>
                <a:cubicBezTo>
                  <a:pt x="3579546" y="790035"/>
                  <a:pt x="3855477" y="0"/>
                  <a:pt x="3855477" y="0"/>
                </a:cubicBezTo>
              </a:path>
            </a:pathLst>
          </a:custGeom>
          <a:ln w="28575" cmpd="sng">
            <a:solidFill>
              <a:srgbClr val="C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News Gothic MT"/>
            </a:endParaRPr>
          </a:p>
        </p:txBody>
      </p:sp>
      <p:sp>
        <p:nvSpPr>
          <p:cNvPr id="103" name="Freeform 102"/>
          <p:cNvSpPr/>
          <p:nvPr/>
        </p:nvSpPr>
        <p:spPr>
          <a:xfrm>
            <a:off x="4542730" y="1950918"/>
            <a:ext cx="3179563" cy="751557"/>
          </a:xfrm>
          <a:custGeom>
            <a:avLst/>
            <a:gdLst>
              <a:gd name="connsiteX0" fmla="*/ 673503 w 3179563"/>
              <a:gd name="connsiteY0" fmla="*/ 56302 h 751557"/>
              <a:gd name="connsiteX1" fmla="*/ 752881 w 3179563"/>
              <a:gd name="connsiteY1" fmla="*/ 33621 h 751557"/>
              <a:gd name="connsiteX2" fmla="*/ 27144 w 3179563"/>
              <a:gd name="connsiteY2" fmla="*/ 453209 h 751557"/>
              <a:gd name="connsiteX3" fmla="*/ 1852825 w 3179563"/>
              <a:gd name="connsiteY3" fmla="*/ 748055 h 751557"/>
              <a:gd name="connsiteX4" fmla="*/ 3179563 w 3179563"/>
              <a:gd name="connsiteY4" fmla="*/ 623313 h 75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9563" h="751557">
                <a:moveTo>
                  <a:pt x="673503" y="56302"/>
                </a:moveTo>
                <a:cubicBezTo>
                  <a:pt x="767055" y="11886"/>
                  <a:pt x="860607" y="-32530"/>
                  <a:pt x="752881" y="33621"/>
                </a:cubicBezTo>
                <a:cubicBezTo>
                  <a:pt x="645155" y="99772"/>
                  <a:pt x="-156180" y="334137"/>
                  <a:pt x="27144" y="453209"/>
                </a:cubicBezTo>
                <a:cubicBezTo>
                  <a:pt x="210468" y="572281"/>
                  <a:pt x="1327422" y="719704"/>
                  <a:pt x="1852825" y="748055"/>
                </a:cubicBezTo>
                <a:cubicBezTo>
                  <a:pt x="2378228" y="776406"/>
                  <a:pt x="3179563" y="623313"/>
                  <a:pt x="3179563" y="623313"/>
                </a:cubicBezTo>
              </a:path>
            </a:pathLst>
          </a:custGeom>
          <a:ln w="28575" cmpd="sng">
            <a:solidFill>
              <a:srgbClr val="C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News Gothic MT"/>
            </a:endParaRPr>
          </a:p>
        </p:txBody>
      </p:sp>
      <p:sp>
        <p:nvSpPr>
          <p:cNvPr id="104" name="Freeform 103"/>
          <p:cNvSpPr/>
          <p:nvPr/>
        </p:nvSpPr>
        <p:spPr>
          <a:xfrm>
            <a:off x="4595806" y="2018560"/>
            <a:ext cx="2774958" cy="2948458"/>
          </a:xfrm>
          <a:custGeom>
            <a:avLst/>
            <a:gdLst>
              <a:gd name="connsiteX0" fmla="*/ 745163 w 2774958"/>
              <a:gd name="connsiteY0" fmla="*/ 0 h 2948458"/>
              <a:gd name="connsiteX1" fmla="*/ 30766 w 2774958"/>
              <a:gd name="connsiteY1" fmla="*/ 1236084 h 2948458"/>
              <a:gd name="connsiteX2" fmla="*/ 1652334 w 2774958"/>
              <a:gd name="connsiteY2" fmla="*/ 2517529 h 2948458"/>
              <a:gd name="connsiteX3" fmla="*/ 2774958 w 2774958"/>
              <a:gd name="connsiteY3" fmla="*/ 2948458 h 294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4958" h="2948458">
                <a:moveTo>
                  <a:pt x="745163" y="0"/>
                </a:moveTo>
                <a:cubicBezTo>
                  <a:pt x="312367" y="408248"/>
                  <a:pt x="-120429" y="816496"/>
                  <a:pt x="30766" y="1236084"/>
                </a:cubicBezTo>
                <a:cubicBezTo>
                  <a:pt x="181961" y="1655672"/>
                  <a:pt x="1194969" y="2232133"/>
                  <a:pt x="1652334" y="2517529"/>
                </a:cubicBezTo>
                <a:cubicBezTo>
                  <a:pt x="2109699" y="2802925"/>
                  <a:pt x="2774958" y="2948458"/>
                  <a:pt x="2774958" y="2948458"/>
                </a:cubicBezTo>
              </a:path>
            </a:pathLst>
          </a:custGeom>
          <a:ln w="28575" cmpd="sng">
            <a:solidFill>
              <a:srgbClr val="C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News Gothic MT"/>
            </a:endParaRPr>
          </a:p>
        </p:txBody>
      </p:sp>
      <p:sp>
        <p:nvSpPr>
          <p:cNvPr id="105" name="Freeform 104"/>
          <p:cNvSpPr/>
          <p:nvPr/>
        </p:nvSpPr>
        <p:spPr>
          <a:xfrm>
            <a:off x="2559046" y="4115618"/>
            <a:ext cx="4584925" cy="1441091"/>
          </a:xfrm>
          <a:custGeom>
            <a:avLst/>
            <a:gdLst>
              <a:gd name="connsiteX0" fmla="*/ 3712 w 4584925"/>
              <a:gd name="connsiteY0" fmla="*/ 1441091 h 1441091"/>
              <a:gd name="connsiteX1" fmla="*/ 298543 w 4584925"/>
              <a:gd name="connsiteY1" fmla="*/ 295729 h 1441091"/>
              <a:gd name="connsiteX2" fmla="*/ 1897431 w 4584925"/>
              <a:gd name="connsiteY2" fmla="*/ 883 h 1441091"/>
              <a:gd name="connsiteX3" fmla="*/ 3348905 w 4584925"/>
              <a:gd name="connsiteY3" fmla="*/ 352430 h 1441091"/>
              <a:gd name="connsiteX4" fmla="*/ 4584925 w 4584925"/>
              <a:gd name="connsiteY4" fmla="*/ 976142 h 144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4925" h="1441091">
                <a:moveTo>
                  <a:pt x="3712" y="1441091"/>
                </a:moveTo>
                <a:cubicBezTo>
                  <a:pt x="-6683" y="988427"/>
                  <a:pt x="-17077" y="535764"/>
                  <a:pt x="298543" y="295729"/>
                </a:cubicBezTo>
                <a:cubicBezTo>
                  <a:pt x="614163" y="55694"/>
                  <a:pt x="1389037" y="-8567"/>
                  <a:pt x="1897431" y="883"/>
                </a:cubicBezTo>
                <a:cubicBezTo>
                  <a:pt x="2405825" y="10333"/>
                  <a:pt x="2900989" y="189887"/>
                  <a:pt x="3348905" y="352430"/>
                </a:cubicBezTo>
                <a:cubicBezTo>
                  <a:pt x="3796821" y="514973"/>
                  <a:pt x="4584925" y="976142"/>
                  <a:pt x="4584925" y="976142"/>
                </a:cubicBezTo>
              </a:path>
            </a:pathLst>
          </a:custGeom>
          <a:ln w="28575" cmpd="sng">
            <a:solidFill>
              <a:srgbClr val="C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News Gothic MT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724005" y="5407539"/>
            <a:ext cx="309322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600" dirty="0" smtClean="0">
                <a:solidFill>
                  <a:prstClr val="black"/>
                </a:solidFill>
                <a:latin typeface="News Gothic MT"/>
              </a:rPr>
              <a:t>1 MAC per port,</a:t>
            </a:r>
          </a:p>
          <a:p>
            <a:pPr defTabSz="914400"/>
            <a:r>
              <a:rPr lang="en-US" sz="1600" dirty="0" smtClean="0">
                <a:solidFill>
                  <a:prstClr val="black"/>
                </a:solidFill>
                <a:latin typeface="News Gothic MT"/>
              </a:rPr>
              <a:t>1 MAC per VLAN per port</a:t>
            </a:r>
            <a:endParaRPr lang="en-US" sz="1600" dirty="0">
              <a:solidFill>
                <a:prstClr val="black"/>
              </a:solidFill>
              <a:latin typeface="News Gothic MT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349415" y="1324704"/>
            <a:ext cx="1655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600" dirty="0" smtClean="0">
                <a:solidFill>
                  <a:prstClr val="black"/>
                </a:solidFill>
                <a:latin typeface="News Gothic MT"/>
              </a:rPr>
              <a:t>No broadcast, multicast, STP, OSPF, etc</a:t>
            </a:r>
            <a:r>
              <a:rPr lang="en-US" sz="1600" dirty="0">
                <a:solidFill>
                  <a:prstClr val="black"/>
                </a:solidFill>
                <a:latin typeface="News Gothic M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9519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505874" y="945422"/>
            <a:ext cx="78576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Atrium Router Stack </a:t>
            </a:r>
          </a:p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+</a:t>
            </a:r>
          </a:p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L3 Clos Fabric </a:t>
            </a:r>
          </a:p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=</a:t>
            </a:r>
          </a:p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Chassis Routers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651197" y="2726507"/>
            <a:ext cx="1712285" cy="3368046"/>
            <a:chOff x="952529" y="2687633"/>
            <a:chExt cx="1712285" cy="3368046"/>
          </a:xfrm>
        </p:grpSpPr>
        <p:sp>
          <p:nvSpPr>
            <p:cNvPr id="8" name="Rectangle 7"/>
            <p:cNvSpPr/>
            <p:nvPr/>
          </p:nvSpPr>
          <p:spPr>
            <a:xfrm>
              <a:off x="1164974" y="3079128"/>
              <a:ext cx="1133489" cy="43034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prstClr val="white"/>
                  </a:solidFill>
                  <a:latin typeface="Calibri"/>
                </a:rPr>
                <a:t>SDN Controller</a:t>
              </a: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164974" y="2785232"/>
              <a:ext cx="566745" cy="293896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Calibri"/>
                </a:rPr>
                <a:t>BGP</a:t>
              </a:r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2" name="Straight Connector 11"/>
            <p:cNvCxnSpPr>
              <a:stCxn id="8" idx="2"/>
              <a:endCxn id="13" idx="0"/>
            </p:cNvCxnSpPr>
            <p:nvPr/>
          </p:nvCxnSpPr>
          <p:spPr>
            <a:xfrm flipH="1">
              <a:off x="1411614" y="3509475"/>
              <a:ext cx="320105" cy="710025"/>
            </a:xfrm>
            <a:prstGeom prst="line">
              <a:avLst/>
            </a:prstGeom>
            <a:ln>
              <a:solidFill>
                <a:srgbClr val="7F7F7F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ounded Rectangle 12"/>
            <p:cNvSpPr/>
            <p:nvPr/>
          </p:nvSpPr>
          <p:spPr>
            <a:xfrm>
              <a:off x="1091508" y="4219500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091508" y="3509475"/>
              <a:ext cx="1469774" cy="2321816"/>
              <a:chOff x="1091508" y="3509475"/>
              <a:chExt cx="1469774" cy="2321816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1921071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8" name="Straight Connector 17"/>
              <p:cNvCxnSpPr>
                <a:stCxn id="8" idx="2"/>
                <a:endCxn id="20" idx="0"/>
              </p:cNvCxnSpPr>
              <p:nvPr/>
            </p:nvCxnSpPr>
            <p:spPr>
              <a:xfrm>
                <a:off x="1731719" y="3509475"/>
                <a:ext cx="509458" cy="98838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endCxn id="17" idx="0"/>
              </p:cNvCxnSpPr>
              <p:nvPr/>
            </p:nvCxnSpPr>
            <p:spPr>
              <a:xfrm>
                <a:off x="1731719" y="3509475"/>
                <a:ext cx="509458" cy="1581624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ounded Rectangle 19"/>
              <p:cNvSpPr/>
              <p:nvPr/>
            </p:nvSpPr>
            <p:spPr>
              <a:xfrm>
                <a:off x="1921071" y="449785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21" name="Straight Connector 20"/>
              <p:cNvCxnSpPr>
                <a:stCxn id="8" idx="2"/>
                <a:endCxn id="24" idx="0"/>
              </p:cNvCxnSpPr>
              <p:nvPr/>
            </p:nvCxnSpPr>
            <p:spPr>
              <a:xfrm flipH="1">
                <a:off x="1411614" y="3509475"/>
                <a:ext cx="320105" cy="202792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ounded Rectangle 21"/>
              <p:cNvSpPr/>
              <p:nvPr/>
            </p:nvSpPr>
            <p:spPr>
              <a:xfrm>
                <a:off x="1091508" y="4644803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1091508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1091508" y="553739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25" name="Straight Connector 24"/>
              <p:cNvCxnSpPr>
                <a:stCxn id="13" idx="3"/>
                <a:endCxn id="20" idx="1"/>
              </p:cNvCxnSpPr>
              <p:nvPr/>
            </p:nvCxnSpPr>
            <p:spPr>
              <a:xfrm>
                <a:off x="1731719" y="4366448"/>
                <a:ext cx="189352" cy="2783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22" idx="3"/>
              </p:cNvCxnSpPr>
              <p:nvPr/>
            </p:nvCxnSpPr>
            <p:spPr>
              <a:xfrm flipV="1">
                <a:off x="1731719" y="4644803"/>
                <a:ext cx="189352" cy="14694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23" idx="3"/>
                <a:endCxn id="17" idx="1"/>
              </p:cNvCxnSpPr>
              <p:nvPr/>
            </p:nvCxnSpPr>
            <p:spPr>
              <a:xfrm>
                <a:off x="1731719" y="5238047"/>
                <a:ext cx="18935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24" idx="3"/>
                <a:endCxn id="17" idx="1"/>
              </p:cNvCxnSpPr>
              <p:nvPr/>
            </p:nvCxnSpPr>
            <p:spPr>
              <a:xfrm flipV="1">
                <a:off x="1731719" y="5238047"/>
                <a:ext cx="189352" cy="44629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endCxn id="20" idx="1"/>
              </p:cNvCxnSpPr>
              <p:nvPr/>
            </p:nvCxnSpPr>
            <p:spPr>
              <a:xfrm flipV="1">
                <a:off x="1731719" y="4644803"/>
                <a:ext cx="189352" cy="59324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22" idx="3"/>
                <a:endCxn id="17" idx="1"/>
              </p:cNvCxnSpPr>
              <p:nvPr/>
            </p:nvCxnSpPr>
            <p:spPr>
              <a:xfrm>
                <a:off x="1731719" y="4791751"/>
                <a:ext cx="189352" cy="44629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ounded Rectangle 14"/>
            <p:cNvSpPr/>
            <p:nvPr/>
          </p:nvSpPr>
          <p:spPr>
            <a:xfrm>
              <a:off x="1752710" y="2794405"/>
              <a:ext cx="566745" cy="293896"/>
            </a:xfrm>
            <a:prstGeom prst="round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Calibri"/>
                </a:rPr>
                <a:t>App</a:t>
              </a:r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952529" y="2687633"/>
              <a:ext cx="1712285" cy="3368046"/>
            </a:xfrm>
            <a:prstGeom prst="roundRect">
              <a:avLst/>
            </a:prstGeom>
            <a:noFill/>
            <a:ln w="38100" cmpd="sng">
              <a:prstDash val="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>
            <a:off x="4802836" y="3807744"/>
            <a:ext cx="1474153" cy="4506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202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" name="Group 2"/>
          <p:cNvGrpSpPr/>
          <p:nvPr/>
        </p:nvGrpSpPr>
        <p:grpSpPr>
          <a:xfrm>
            <a:off x="2246698" y="2889441"/>
            <a:ext cx="779190" cy="1410876"/>
            <a:chOff x="952529" y="2687633"/>
            <a:chExt cx="1712285" cy="3368046"/>
          </a:xfrm>
        </p:grpSpPr>
        <p:sp>
          <p:nvSpPr>
            <p:cNvPr id="5" name="Rectangle 4"/>
            <p:cNvSpPr/>
            <p:nvPr/>
          </p:nvSpPr>
          <p:spPr>
            <a:xfrm>
              <a:off x="1164974" y="3079128"/>
              <a:ext cx="1133489" cy="430347"/>
            </a:xfrm>
            <a:prstGeom prst="rect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164974" y="2785232"/>
              <a:ext cx="566745" cy="293896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7" name="Straight Connector 6"/>
            <p:cNvCxnSpPr>
              <a:stCxn id="5" idx="2"/>
              <a:endCxn id="8" idx="0"/>
            </p:cNvCxnSpPr>
            <p:nvPr/>
          </p:nvCxnSpPr>
          <p:spPr>
            <a:xfrm flipH="1">
              <a:off x="1411614" y="3509475"/>
              <a:ext cx="320105" cy="710025"/>
            </a:xfrm>
            <a:prstGeom prst="line">
              <a:avLst/>
            </a:prstGeom>
            <a:ln>
              <a:solidFill>
                <a:srgbClr val="7F7F7F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7"/>
            <p:cNvSpPr/>
            <p:nvPr/>
          </p:nvSpPr>
          <p:spPr>
            <a:xfrm>
              <a:off x="1091508" y="4219500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091508" y="3509475"/>
              <a:ext cx="1469774" cy="2321816"/>
              <a:chOff x="1091508" y="3509475"/>
              <a:chExt cx="1469774" cy="2321816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1921071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3" name="Straight Connector 12"/>
              <p:cNvCxnSpPr>
                <a:stCxn id="5" idx="2"/>
                <a:endCxn id="15" idx="0"/>
              </p:cNvCxnSpPr>
              <p:nvPr/>
            </p:nvCxnSpPr>
            <p:spPr>
              <a:xfrm>
                <a:off x="1731719" y="3509475"/>
                <a:ext cx="509458" cy="98838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>
                <a:endCxn id="12" idx="0"/>
              </p:cNvCxnSpPr>
              <p:nvPr/>
            </p:nvCxnSpPr>
            <p:spPr>
              <a:xfrm>
                <a:off x="1731719" y="3509475"/>
                <a:ext cx="509458" cy="1581624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ounded Rectangle 14"/>
              <p:cNvSpPr/>
              <p:nvPr/>
            </p:nvSpPr>
            <p:spPr>
              <a:xfrm>
                <a:off x="1921071" y="449785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6" name="Straight Connector 15"/>
              <p:cNvCxnSpPr>
                <a:stCxn id="5" idx="2"/>
                <a:endCxn id="19" idx="0"/>
              </p:cNvCxnSpPr>
              <p:nvPr/>
            </p:nvCxnSpPr>
            <p:spPr>
              <a:xfrm flipH="1">
                <a:off x="1411614" y="3509475"/>
                <a:ext cx="320105" cy="202792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Rounded Rectangle 16"/>
              <p:cNvSpPr/>
              <p:nvPr/>
            </p:nvSpPr>
            <p:spPr>
              <a:xfrm>
                <a:off x="1091508" y="4644803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1091508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91508" y="553739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20" name="Straight Connector 19"/>
              <p:cNvCxnSpPr>
                <a:stCxn id="8" idx="3"/>
                <a:endCxn id="15" idx="1"/>
              </p:cNvCxnSpPr>
              <p:nvPr/>
            </p:nvCxnSpPr>
            <p:spPr>
              <a:xfrm>
                <a:off x="1731719" y="4366448"/>
                <a:ext cx="189352" cy="278355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>
                <a:stCxn id="17" idx="3"/>
              </p:cNvCxnSpPr>
              <p:nvPr/>
            </p:nvCxnSpPr>
            <p:spPr>
              <a:xfrm flipV="1">
                <a:off x="1731719" y="4644803"/>
                <a:ext cx="189352" cy="146948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18" idx="3"/>
                <a:endCxn id="12" idx="1"/>
              </p:cNvCxnSpPr>
              <p:nvPr/>
            </p:nvCxnSpPr>
            <p:spPr>
              <a:xfrm>
                <a:off x="1731719" y="5238047"/>
                <a:ext cx="189352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>
                <a:stCxn id="19" idx="3"/>
                <a:endCxn id="12" idx="1"/>
              </p:cNvCxnSpPr>
              <p:nvPr/>
            </p:nvCxnSpPr>
            <p:spPr>
              <a:xfrm flipV="1">
                <a:off x="1731719" y="5238047"/>
                <a:ext cx="189352" cy="446296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>
                <a:endCxn id="15" idx="1"/>
              </p:cNvCxnSpPr>
              <p:nvPr/>
            </p:nvCxnSpPr>
            <p:spPr>
              <a:xfrm flipV="1">
                <a:off x="1731719" y="4644803"/>
                <a:ext cx="189352" cy="593244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stCxn id="17" idx="3"/>
                <a:endCxn id="12" idx="1"/>
              </p:cNvCxnSpPr>
              <p:nvPr/>
            </p:nvCxnSpPr>
            <p:spPr>
              <a:xfrm>
                <a:off x="1731719" y="4791751"/>
                <a:ext cx="189352" cy="446296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ounded Rectangle 9"/>
            <p:cNvSpPr/>
            <p:nvPr/>
          </p:nvSpPr>
          <p:spPr>
            <a:xfrm>
              <a:off x="1752710" y="2794405"/>
              <a:ext cx="566745" cy="293896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952529" y="2687633"/>
              <a:ext cx="1712285" cy="3368046"/>
            </a:xfrm>
            <a:prstGeom prst="roundRect">
              <a:avLst/>
            </a:prstGeom>
            <a:noFill/>
            <a:ln w="38100" cmpd="sng"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458499" y="1786418"/>
            <a:ext cx="779190" cy="1410876"/>
            <a:chOff x="952529" y="2687633"/>
            <a:chExt cx="1712285" cy="3368046"/>
          </a:xfrm>
        </p:grpSpPr>
        <p:sp>
          <p:nvSpPr>
            <p:cNvPr id="27" name="Rectangle 26"/>
            <p:cNvSpPr/>
            <p:nvPr/>
          </p:nvSpPr>
          <p:spPr>
            <a:xfrm>
              <a:off x="1164974" y="3079128"/>
              <a:ext cx="1133489" cy="430347"/>
            </a:xfrm>
            <a:prstGeom prst="rect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1164974" y="2785232"/>
              <a:ext cx="566745" cy="293896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9" name="Straight Connector 28"/>
            <p:cNvCxnSpPr>
              <a:stCxn id="27" idx="2"/>
              <a:endCxn id="30" idx="0"/>
            </p:cNvCxnSpPr>
            <p:nvPr/>
          </p:nvCxnSpPr>
          <p:spPr>
            <a:xfrm flipH="1">
              <a:off x="1411614" y="3509475"/>
              <a:ext cx="320105" cy="710025"/>
            </a:xfrm>
            <a:prstGeom prst="line">
              <a:avLst/>
            </a:prstGeom>
            <a:ln>
              <a:solidFill>
                <a:srgbClr val="7F7F7F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9"/>
            <p:cNvSpPr/>
            <p:nvPr/>
          </p:nvSpPr>
          <p:spPr>
            <a:xfrm>
              <a:off x="1091508" y="4219500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091508" y="3509475"/>
              <a:ext cx="1469774" cy="2321816"/>
              <a:chOff x="1091508" y="3509475"/>
              <a:chExt cx="1469774" cy="2321816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1921071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35" name="Straight Connector 34"/>
              <p:cNvCxnSpPr>
                <a:stCxn id="27" idx="2"/>
                <a:endCxn id="37" idx="0"/>
              </p:cNvCxnSpPr>
              <p:nvPr/>
            </p:nvCxnSpPr>
            <p:spPr>
              <a:xfrm>
                <a:off x="1731719" y="3509475"/>
                <a:ext cx="509458" cy="98838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endCxn id="34" idx="0"/>
              </p:cNvCxnSpPr>
              <p:nvPr/>
            </p:nvCxnSpPr>
            <p:spPr>
              <a:xfrm>
                <a:off x="1731719" y="3509475"/>
                <a:ext cx="509458" cy="1581624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ounded Rectangle 36"/>
              <p:cNvSpPr/>
              <p:nvPr/>
            </p:nvSpPr>
            <p:spPr>
              <a:xfrm>
                <a:off x="1921071" y="449785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38" name="Straight Connector 37"/>
              <p:cNvCxnSpPr>
                <a:stCxn id="27" idx="2"/>
                <a:endCxn id="41" idx="0"/>
              </p:cNvCxnSpPr>
              <p:nvPr/>
            </p:nvCxnSpPr>
            <p:spPr>
              <a:xfrm flipH="1">
                <a:off x="1411614" y="3509475"/>
                <a:ext cx="320105" cy="202792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Rounded Rectangle 38"/>
              <p:cNvSpPr/>
              <p:nvPr/>
            </p:nvSpPr>
            <p:spPr>
              <a:xfrm>
                <a:off x="1091508" y="4644803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1091508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1091508" y="553739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42" name="Straight Connector 41"/>
              <p:cNvCxnSpPr>
                <a:stCxn id="30" idx="3"/>
                <a:endCxn id="37" idx="1"/>
              </p:cNvCxnSpPr>
              <p:nvPr/>
            </p:nvCxnSpPr>
            <p:spPr>
              <a:xfrm>
                <a:off x="1731719" y="4366448"/>
                <a:ext cx="189352" cy="278355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9" idx="3"/>
              </p:cNvCxnSpPr>
              <p:nvPr/>
            </p:nvCxnSpPr>
            <p:spPr>
              <a:xfrm flipV="1">
                <a:off x="1731719" y="4644803"/>
                <a:ext cx="189352" cy="146948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40" idx="3"/>
                <a:endCxn id="34" idx="1"/>
              </p:cNvCxnSpPr>
              <p:nvPr/>
            </p:nvCxnSpPr>
            <p:spPr>
              <a:xfrm>
                <a:off x="1731719" y="5238047"/>
                <a:ext cx="189352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41" idx="3"/>
                <a:endCxn id="34" idx="1"/>
              </p:cNvCxnSpPr>
              <p:nvPr/>
            </p:nvCxnSpPr>
            <p:spPr>
              <a:xfrm flipV="1">
                <a:off x="1731719" y="5238047"/>
                <a:ext cx="189352" cy="446296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endCxn id="37" idx="1"/>
              </p:cNvCxnSpPr>
              <p:nvPr/>
            </p:nvCxnSpPr>
            <p:spPr>
              <a:xfrm flipV="1">
                <a:off x="1731719" y="4644803"/>
                <a:ext cx="189352" cy="593244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39" idx="3"/>
                <a:endCxn id="34" idx="1"/>
              </p:cNvCxnSpPr>
              <p:nvPr/>
            </p:nvCxnSpPr>
            <p:spPr>
              <a:xfrm>
                <a:off x="1731719" y="4791751"/>
                <a:ext cx="189352" cy="446296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Rounded Rectangle 31"/>
            <p:cNvSpPr/>
            <p:nvPr/>
          </p:nvSpPr>
          <p:spPr>
            <a:xfrm>
              <a:off x="1752710" y="2794405"/>
              <a:ext cx="566745" cy="293896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952529" y="2687633"/>
              <a:ext cx="1712285" cy="3368046"/>
            </a:xfrm>
            <a:prstGeom prst="roundRect">
              <a:avLst/>
            </a:prstGeom>
            <a:noFill/>
            <a:ln w="38100" cmpd="sng"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734609" y="3071886"/>
            <a:ext cx="779190" cy="1410876"/>
            <a:chOff x="952529" y="2687633"/>
            <a:chExt cx="1712285" cy="3368046"/>
          </a:xfrm>
        </p:grpSpPr>
        <p:sp>
          <p:nvSpPr>
            <p:cNvPr id="49" name="Rectangle 48"/>
            <p:cNvSpPr/>
            <p:nvPr/>
          </p:nvSpPr>
          <p:spPr>
            <a:xfrm>
              <a:off x="1164974" y="3079128"/>
              <a:ext cx="1133489" cy="430347"/>
            </a:xfrm>
            <a:prstGeom prst="rect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1164974" y="2785232"/>
              <a:ext cx="566745" cy="293896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51" name="Straight Connector 50"/>
            <p:cNvCxnSpPr>
              <a:stCxn id="49" idx="2"/>
              <a:endCxn id="52" idx="0"/>
            </p:cNvCxnSpPr>
            <p:nvPr/>
          </p:nvCxnSpPr>
          <p:spPr>
            <a:xfrm flipH="1">
              <a:off x="1411614" y="3509475"/>
              <a:ext cx="320105" cy="710025"/>
            </a:xfrm>
            <a:prstGeom prst="line">
              <a:avLst/>
            </a:prstGeom>
            <a:ln>
              <a:solidFill>
                <a:srgbClr val="7F7F7F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ounded Rectangle 51"/>
            <p:cNvSpPr/>
            <p:nvPr/>
          </p:nvSpPr>
          <p:spPr>
            <a:xfrm>
              <a:off x="1091508" y="4219500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1091508" y="3509475"/>
              <a:ext cx="1469774" cy="2321816"/>
              <a:chOff x="1091508" y="3509475"/>
              <a:chExt cx="1469774" cy="2321816"/>
            </a:xfrm>
          </p:grpSpPr>
          <p:sp>
            <p:nvSpPr>
              <p:cNvPr id="56" name="Rounded Rectangle 55"/>
              <p:cNvSpPr/>
              <p:nvPr/>
            </p:nvSpPr>
            <p:spPr>
              <a:xfrm>
                <a:off x="1921071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57" name="Straight Connector 56"/>
              <p:cNvCxnSpPr>
                <a:stCxn id="49" idx="2"/>
                <a:endCxn id="59" idx="0"/>
              </p:cNvCxnSpPr>
              <p:nvPr/>
            </p:nvCxnSpPr>
            <p:spPr>
              <a:xfrm>
                <a:off x="1731719" y="3509475"/>
                <a:ext cx="509458" cy="98838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>
                <a:endCxn id="56" idx="0"/>
              </p:cNvCxnSpPr>
              <p:nvPr/>
            </p:nvCxnSpPr>
            <p:spPr>
              <a:xfrm>
                <a:off x="1731719" y="3509475"/>
                <a:ext cx="509458" cy="1581624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ounded Rectangle 58"/>
              <p:cNvSpPr/>
              <p:nvPr/>
            </p:nvSpPr>
            <p:spPr>
              <a:xfrm>
                <a:off x="1921071" y="449785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60" name="Straight Connector 59"/>
              <p:cNvCxnSpPr>
                <a:stCxn id="49" idx="2"/>
                <a:endCxn id="63" idx="0"/>
              </p:cNvCxnSpPr>
              <p:nvPr/>
            </p:nvCxnSpPr>
            <p:spPr>
              <a:xfrm flipH="1">
                <a:off x="1411614" y="3509475"/>
                <a:ext cx="320105" cy="202792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Rounded Rectangle 60"/>
              <p:cNvSpPr/>
              <p:nvPr/>
            </p:nvSpPr>
            <p:spPr>
              <a:xfrm>
                <a:off x="1091508" y="4644803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1091508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1091508" y="553739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64" name="Straight Connector 63"/>
              <p:cNvCxnSpPr>
                <a:stCxn id="52" idx="3"/>
                <a:endCxn id="59" idx="1"/>
              </p:cNvCxnSpPr>
              <p:nvPr/>
            </p:nvCxnSpPr>
            <p:spPr>
              <a:xfrm>
                <a:off x="1731719" y="4366448"/>
                <a:ext cx="189352" cy="278355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1" idx="3"/>
              </p:cNvCxnSpPr>
              <p:nvPr/>
            </p:nvCxnSpPr>
            <p:spPr>
              <a:xfrm flipV="1">
                <a:off x="1731719" y="4644803"/>
                <a:ext cx="189352" cy="146948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>
                <a:stCxn id="62" idx="3"/>
                <a:endCxn id="56" idx="1"/>
              </p:cNvCxnSpPr>
              <p:nvPr/>
            </p:nvCxnSpPr>
            <p:spPr>
              <a:xfrm>
                <a:off x="1731719" y="5238047"/>
                <a:ext cx="189352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>
                <a:stCxn id="63" idx="3"/>
                <a:endCxn id="56" idx="1"/>
              </p:cNvCxnSpPr>
              <p:nvPr/>
            </p:nvCxnSpPr>
            <p:spPr>
              <a:xfrm flipV="1">
                <a:off x="1731719" y="5238047"/>
                <a:ext cx="189352" cy="446296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>
                <a:endCxn id="59" idx="1"/>
              </p:cNvCxnSpPr>
              <p:nvPr/>
            </p:nvCxnSpPr>
            <p:spPr>
              <a:xfrm flipV="1">
                <a:off x="1731719" y="4644803"/>
                <a:ext cx="189352" cy="593244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>
                <a:stCxn id="61" idx="3"/>
                <a:endCxn id="56" idx="1"/>
              </p:cNvCxnSpPr>
              <p:nvPr/>
            </p:nvCxnSpPr>
            <p:spPr>
              <a:xfrm>
                <a:off x="1731719" y="4791751"/>
                <a:ext cx="189352" cy="446296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Rounded Rectangle 53"/>
            <p:cNvSpPr/>
            <p:nvPr/>
          </p:nvSpPr>
          <p:spPr>
            <a:xfrm>
              <a:off x="1752710" y="2794405"/>
              <a:ext cx="566745" cy="293896"/>
            </a:xfrm>
            <a:prstGeom prst="roundRect">
              <a:avLst/>
            </a:prstGeom>
            <a:ln>
              <a:prstDash val="sysDash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952529" y="2687633"/>
              <a:ext cx="1712285" cy="3368046"/>
            </a:xfrm>
            <a:prstGeom prst="roundRect">
              <a:avLst/>
            </a:prstGeom>
            <a:noFill/>
            <a:ln w="38100" cmpd="sng"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039603" y="192784"/>
            <a:ext cx="7132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Support MEF E-Line Services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Cloud 70"/>
          <p:cNvSpPr/>
          <p:nvPr/>
        </p:nvSpPr>
        <p:spPr>
          <a:xfrm>
            <a:off x="192771" y="3647744"/>
            <a:ext cx="1077265" cy="741022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Cust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A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2" name="Cloud 71"/>
          <p:cNvSpPr/>
          <p:nvPr/>
        </p:nvSpPr>
        <p:spPr>
          <a:xfrm>
            <a:off x="500970" y="4718702"/>
            <a:ext cx="1077265" cy="741022"/>
          </a:xfrm>
          <a:prstGeom prst="cloud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prstClr val="black"/>
                </a:solidFill>
                <a:latin typeface="Calibri"/>
              </a:rPr>
              <a:t>Cust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. B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Cloud 72"/>
          <p:cNvSpPr/>
          <p:nvPr/>
        </p:nvSpPr>
        <p:spPr>
          <a:xfrm>
            <a:off x="5754019" y="936044"/>
            <a:ext cx="1077265" cy="741022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Cust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74" name="Cloud 73"/>
          <p:cNvSpPr/>
          <p:nvPr/>
        </p:nvSpPr>
        <p:spPr>
          <a:xfrm>
            <a:off x="8066735" y="3757032"/>
            <a:ext cx="1077265" cy="741022"/>
          </a:xfrm>
          <a:prstGeom prst="cloud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0000"/>
                </a:solidFill>
                <a:latin typeface="Calibri"/>
              </a:rPr>
              <a:t>Cust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Calibri"/>
              </a:rPr>
              <a:t> B</a:t>
            </a:r>
            <a:endParaRPr lang="en-US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6" name="Straight Connector 75"/>
          <p:cNvCxnSpPr>
            <a:stCxn id="71" idx="0"/>
            <a:endCxn id="18" idx="1"/>
          </p:cNvCxnSpPr>
          <p:nvPr/>
        </p:nvCxnSpPr>
        <p:spPr>
          <a:xfrm flipV="1">
            <a:off x="1269138" y="3957811"/>
            <a:ext cx="1040804" cy="6044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endCxn id="19" idx="1"/>
          </p:cNvCxnSpPr>
          <p:nvPr/>
        </p:nvCxnSpPr>
        <p:spPr>
          <a:xfrm flipV="1">
            <a:off x="1421538" y="4144765"/>
            <a:ext cx="888404" cy="57393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15" idx="3"/>
            <a:endCxn id="40" idx="1"/>
          </p:cNvCxnSpPr>
          <p:nvPr/>
        </p:nvCxnSpPr>
        <p:spPr>
          <a:xfrm flipV="1">
            <a:off x="2978775" y="2854788"/>
            <a:ext cx="1542968" cy="854513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34" idx="3"/>
            <a:endCxn id="61" idx="1"/>
          </p:cNvCxnSpPr>
          <p:nvPr/>
        </p:nvCxnSpPr>
        <p:spPr>
          <a:xfrm>
            <a:off x="5190576" y="2854788"/>
            <a:ext cx="1607277" cy="109851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37" idx="3"/>
            <a:endCxn id="73" idx="1"/>
          </p:cNvCxnSpPr>
          <p:nvPr/>
        </p:nvCxnSpPr>
        <p:spPr>
          <a:xfrm flipV="1">
            <a:off x="5190576" y="1676277"/>
            <a:ext cx="1102076" cy="93000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56" idx="3"/>
            <a:endCxn id="74" idx="2"/>
          </p:cNvCxnSpPr>
          <p:nvPr/>
        </p:nvCxnSpPr>
        <p:spPr>
          <a:xfrm flipV="1">
            <a:off x="7466686" y="4127543"/>
            <a:ext cx="603391" cy="12713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Freeform 97"/>
          <p:cNvSpPr/>
          <p:nvPr/>
        </p:nvSpPr>
        <p:spPr>
          <a:xfrm>
            <a:off x="1258700" y="1530930"/>
            <a:ext cx="4876044" cy="2424683"/>
          </a:xfrm>
          <a:custGeom>
            <a:avLst/>
            <a:gdLst>
              <a:gd name="connsiteX0" fmla="*/ 0 w 4876044"/>
              <a:gd name="connsiteY0" fmla="*/ 2381447 h 2424683"/>
              <a:gd name="connsiteX1" fmla="*/ 861812 w 4876044"/>
              <a:gd name="connsiteY1" fmla="*/ 2336086 h 2424683"/>
              <a:gd name="connsiteX2" fmla="*/ 2642135 w 4876044"/>
              <a:gd name="connsiteY2" fmla="*/ 1587631 h 2424683"/>
              <a:gd name="connsiteX3" fmla="*/ 4422458 w 4876044"/>
              <a:gd name="connsiteY3" fmla="*/ 601032 h 2424683"/>
              <a:gd name="connsiteX4" fmla="*/ 4876044 w 4876044"/>
              <a:gd name="connsiteY4" fmla="*/ 0 h 2424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6044" h="2424683">
                <a:moveTo>
                  <a:pt x="0" y="2381447"/>
                </a:moveTo>
                <a:cubicBezTo>
                  <a:pt x="210728" y="2424918"/>
                  <a:pt x="421456" y="2468389"/>
                  <a:pt x="861812" y="2336086"/>
                </a:cubicBezTo>
                <a:cubicBezTo>
                  <a:pt x="1302168" y="2203783"/>
                  <a:pt x="2048694" y="1876807"/>
                  <a:pt x="2642135" y="1587631"/>
                </a:cubicBezTo>
                <a:cubicBezTo>
                  <a:pt x="3235576" y="1298455"/>
                  <a:pt x="4050140" y="865637"/>
                  <a:pt x="4422458" y="601032"/>
                </a:cubicBezTo>
                <a:cubicBezTo>
                  <a:pt x="4794776" y="336427"/>
                  <a:pt x="4876044" y="0"/>
                  <a:pt x="4876044" y="0"/>
                </a:cubicBezTo>
              </a:path>
            </a:pathLst>
          </a:custGeom>
          <a:ln>
            <a:solidFill>
              <a:srgbClr val="0000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Freeform 98"/>
          <p:cNvSpPr/>
          <p:nvPr/>
        </p:nvSpPr>
        <p:spPr>
          <a:xfrm>
            <a:off x="1485492" y="2936938"/>
            <a:ext cx="6667707" cy="1962038"/>
          </a:xfrm>
          <a:custGeom>
            <a:avLst/>
            <a:gdLst>
              <a:gd name="connsiteX0" fmla="*/ 0 w 6667707"/>
              <a:gd name="connsiteY0" fmla="*/ 1962038 h 1962038"/>
              <a:gd name="connsiteX1" fmla="*/ 1133964 w 6667707"/>
              <a:gd name="connsiteY1" fmla="*/ 1032140 h 1962038"/>
              <a:gd name="connsiteX2" fmla="*/ 3231797 w 6667707"/>
              <a:gd name="connsiteY2" fmla="*/ 180 h 1962038"/>
              <a:gd name="connsiteX3" fmla="*/ 5114177 w 6667707"/>
              <a:gd name="connsiteY3" fmla="*/ 1111522 h 1962038"/>
              <a:gd name="connsiteX4" fmla="*/ 6667707 w 6667707"/>
              <a:gd name="connsiteY4" fmla="*/ 1304305 h 1962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7707" h="1962038">
                <a:moveTo>
                  <a:pt x="0" y="1962038"/>
                </a:moveTo>
                <a:cubicBezTo>
                  <a:pt x="297665" y="1660577"/>
                  <a:pt x="595331" y="1359116"/>
                  <a:pt x="1133964" y="1032140"/>
                </a:cubicBezTo>
                <a:cubicBezTo>
                  <a:pt x="1672597" y="705164"/>
                  <a:pt x="2568428" y="-13050"/>
                  <a:pt x="3231797" y="180"/>
                </a:cubicBezTo>
                <a:cubicBezTo>
                  <a:pt x="3895166" y="13410"/>
                  <a:pt x="4541525" y="894168"/>
                  <a:pt x="5114177" y="1111522"/>
                </a:cubicBezTo>
                <a:cubicBezTo>
                  <a:pt x="5686829" y="1328876"/>
                  <a:pt x="6667707" y="1304305"/>
                  <a:pt x="6667707" y="1304305"/>
                </a:cubicBezTo>
              </a:path>
            </a:pathLst>
          </a:custGeom>
          <a:ln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455609" y="5216503"/>
            <a:ext cx="1354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EPL/ EVPL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02" name="Straight Arrow Connector 101"/>
          <p:cNvCxnSpPr/>
          <p:nvPr/>
        </p:nvCxnSpPr>
        <p:spPr>
          <a:xfrm flipH="1" flipV="1">
            <a:off x="1950418" y="4718702"/>
            <a:ext cx="505191" cy="4978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H="1" flipV="1">
            <a:off x="1950418" y="4083208"/>
            <a:ext cx="505191" cy="11332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3990155" y="3953302"/>
            <a:ext cx="2302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Segment-Routed</a:t>
            </a:r>
          </a:p>
          <a:p>
            <a:r>
              <a:rPr lang="en-US" dirty="0" err="1" smtClean="0">
                <a:solidFill>
                  <a:prstClr val="black"/>
                </a:solidFill>
                <a:latin typeface="Calibri"/>
              </a:rPr>
              <a:t>Pseudowires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07" name="Straight Arrow Connector 106"/>
          <p:cNvCxnSpPr/>
          <p:nvPr/>
        </p:nvCxnSpPr>
        <p:spPr>
          <a:xfrm flipH="1" flipV="1">
            <a:off x="3810118" y="3404515"/>
            <a:ext cx="498944" cy="4917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V="1">
            <a:off x="4899242" y="3416157"/>
            <a:ext cx="577803" cy="5371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831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This is just the starting point!</a:t>
            </a:r>
            <a:endParaRPr lang="en-US" sz="3600" dirty="0"/>
          </a:p>
        </p:txBody>
      </p:sp>
      <p:sp>
        <p:nvSpPr>
          <p:cNvPr id="69" name="Rectangle 68"/>
          <p:cNvSpPr/>
          <p:nvPr/>
        </p:nvSpPr>
        <p:spPr>
          <a:xfrm>
            <a:off x="1164974" y="3079128"/>
            <a:ext cx="1133489" cy="4303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ONOS</a:t>
            </a:r>
            <a:endParaRPr lang="en-US" dirty="0"/>
          </a:p>
        </p:txBody>
      </p:sp>
      <p:sp>
        <p:nvSpPr>
          <p:cNvPr id="70" name="Rounded Rectangle 69"/>
          <p:cNvSpPr/>
          <p:nvPr/>
        </p:nvSpPr>
        <p:spPr>
          <a:xfrm>
            <a:off x="1164974" y="2785232"/>
            <a:ext cx="566745" cy="29389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BGP</a:t>
            </a:r>
            <a:endParaRPr lang="en-US" sz="1600" dirty="0"/>
          </a:p>
        </p:txBody>
      </p:sp>
      <p:cxnSp>
        <p:nvCxnSpPr>
          <p:cNvPr id="71" name="Straight Connector 70"/>
          <p:cNvCxnSpPr>
            <a:stCxn id="69" idx="2"/>
            <a:endCxn id="72" idx="0"/>
          </p:cNvCxnSpPr>
          <p:nvPr/>
        </p:nvCxnSpPr>
        <p:spPr>
          <a:xfrm flipH="1">
            <a:off x="1411614" y="3509475"/>
            <a:ext cx="320105" cy="710025"/>
          </a:xfrm>
          <a:prstGeom prst="line">
            <a:avLst/>
          </a:pr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1091508" y="4219500"/>
            <a:ext cx="640211" cy="29389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/>
          <p:cNvGrpSpPr/>
          <p:nvPr/>
        </p:nvGrpSpPr>
        <p:grpSpPr>
          <a:xfrm>
            <a:off x="1091508" y="3509475"/>
            <a:ext cx="1469774" cy="2321816"/>
            <a:chOff x="1091508" y="3509475"/>
            <a:chExt cx="1469774" cy="2321816"/>
          </a:xfrm>
        </p:grpSpPr>
        <p:sp>
          <p:nvSpPr>
            <p:cNvPr id="74" name="Rounded Rectangle 73"/>
            <p:cNvSpPr/>
            <p:nvPr/>
          </p:nvSpPr>
          <p:spPr>
            <a:xfrm>
              <a:off x="1921071" y="5091099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/>
            <p:cNvCxnSpPr>
              <a:stCxn id="69" idx="2"/>
              <a:endCxn id="77" idx="0"/>
            </p:cNvCxnSpPr>
            <p:nvPr/>
          </p:nvCxnSpPr>
          <p:spPr>
            <a:xfrm>
              <a:off x="1731719" y="3509475"/>
              <a:ext cx="509458" cy="988380"/>
            </a:xfrm>
            <a:prstGeom prst="line">
              <a:avLst/>
            </a:prstGeom>
            <a:ln>
              <a:solidFill>
                <a:srgbClr val="7F7F7F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endCxn id="74" idx="0"/>
            </p:cNvCxnSpPr>
            <p:nvPr/>
          </p:nvCxnSpPr>
          <p:spPr>
            <a:xfrm>
              <a:off x="1731719" y="3509475"/>
              <a:ext cx="509458" cy="1581624"/>
            </a:xfrm>
            <a:prstGeom prst="line">
              <a:avLst/>
            </a:prstGeom>
            <a:ln>
              <a:solidFill>
                <a:srgbClr val="7F7F7F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ounded Rectangle 76"/>
            <p:cNvSpPr/>
            <p:nvPr/>
          </p:nvSpPr>
          <p:spPr>
            <a:xfrm>
              <a:off x="1921071" y="4497855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/>
            <p:cNvCxnSpPr>
              <a:stCxn id="69" idx="2"/>
              <a:endCxn id="81" idx="0"/>
            </p:cNvCxnSpPr>
            <p:nvPr/>
          </p:nvCxnSpPr>
          <p:spPr>
            <a:xfrm flipH="1">
              <a:off x="1411614" y="3509475"/>
              <a:ext cx="320105" cy="2027920"/>
            </a:xfrm>
            <a:prstGeom prst="line">
              <a:avLst/>
            </a:prstGeom>
            <a:ln>
              <a:solidFill>
                <a:srgbClr val="7F7F7F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ounded Rectangle 78"/>
            <p:cNvSpPr/>
            <p:nvPr/>
          </p:nvSpPr>
          <p:spPr>
            <a:xfrm>
              <a:off x="1091508" y="4644803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1091508" y="5091099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1091508" y="5537395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>
              <a:stCxn id="72" idx="3"/>
              <a:endCxn id="77" idx="1"/>
            </p:cNvCxnSpPr>
            <p:nvPr/>
          </p:nvCxnSpPr>
          <p:spPr>
            <a:xfrm>
              <a:off x="1731719" y="4366448"/>
              <a:ext cx="189352" cy="2783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>
              <a:stCxn id="79" idx="3"/>
            </p:cNvCxnSpPr>
            <p:nvPr/>
          </p:nvCxnSpPr>
          <p:spPr>
            <a:xfrm flipV="1">
              <a:off x="1731719" y="4644803"/>
              <a:ext cx="189352" cy="1469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80" idx="3"/>
              <a:endCxn id="74" idx="1"/>
            </p:cNvCxnSpPr>
            <p:nvPr/>
          </p:nvCxnSpPr>
          <p:spPr>
            <a:xfrm>
              <a:off x="1731719" y="5238047"/>
              <a:ext cx="18935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81" idx="3"/>
              <a:endCxn id="74" idx="1"/>
            </p:cNvCxnSpPr>
            <p:nvPr/>
          </p:nvCxnSpPr>
          <p:spPr>
            <a:xfrm flipV="1">
              <a:off x="1731719" y="5238047"/>
              <a:ext cx="189352" cy="44629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endCxn id="77" idx="1"/>
            </p:cNvCxnSpPr>
            <p:nvPr/>
          </p:nvCxnSpPr>
          <p:spPr>
            <a:xfrm flipV="1">
              <a:off x="1731719" y="4644803"/>
              <a:ext cx="189352" cy="59324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79" idx="3"/>
              <a:endCxn id="74" idx="1"/>
            </p:cNvCxnSpPr>
            <p:nvPr/>
          </p:nvCxnSpPr>
          <p:spPr>
            <a:xfrm>
              <a:off x="1731719" y="4791751"/>
              <a:ext cx="189352" cy="44629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ounded Rectangle 87"/>
          <p:cNvSpPr/>
          <p:nvPr/>
        </p:nvSpPr>
        <p:spPr>
          <a:xfrm>
            <a:off x="1752710" y="2794405"/>
            <a:ext cx="566745" cy="29389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r>
              <a:rPr lang="en-US" sz="1600" dirty="0" smtClean="0"/>
              <a:t>GP</a:t>
            </a:r>
            <a:endParaRPr lang="en-US" sz="1600" dirty="0"/>
          </a:p>
        </p:txBody>
      </p:sp>
      <p:grpSp>
        <p:nvGrpSpPr>
          <p:cNvPr id="134" name="Group 133"/>
          <p:cNvGrpSpPr/>
          <p:nvPr/>
        </p:nvGrpSpPr>
        <p:grpSpPr>
          <a:xfrm>
            <a:off x="4314866" y="2794405"/>
            <a:ext cx="1469774" cy="3046059"/>
            <a:chOff x="1091508" y="2785232"/>
            <a:chExt cx="1469774" cy="3046059"/>
          </a:xfrm>
        </p:grpSpPr>
        <p:sp>
          <p:nvSpPr>
            <p:cNvPr id="135" name="Rectangle 134"/>
            <p:cNvSpPr/>
            <p:nvPr/>
          </p:nvSpPr>
          <p:spPr>
            <a:xfrm>
              <a:off x="1164974" y="3079128"/>
              <a:ext cx="1133489" cy="43034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ONOS</a:t>
              </a:r>
              <a:endParaRPr lang="en-US" dirty="0"/>
            </a:p>
          </p:txBody>
        </p:sp>
        <p:sp>
          <p:nvSpPr>
            <p:cNvPr id="136" name="Rounded Rectangle 135"/>
            <p:cNvSpPr/>
            <p:nvPr/>
          </p:nvSpPr>
          <p:spPr>
            <a:xfrm>
              <a:off x="1164974" y="2785232"/>
              <a:ext cx="566745" cy="293896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BGP</a:t>
              </a:r>
              <a:endParaRPr lang="en-US" sz="1600" dirty="0"/>
            </a:p>
          </p:txBody>
        </p:sp>
        <p:cxnSp>
          <p:nvCxnSpPr>
            <p:cNvPr id="137" name="Straight Connector 136"/>
            <p:cNvCxnSpPr>
              <a:stCxn id="135" idx="2"/>
              <a:endCxn id="138" idx="0"/>
            </p:cNvCxnSpPr>
            <p:nvPr/>
          </p:nvCxnSpPr>
          <p:spPr>
            <a:xfrm flipH="1">
              <a:off x="1411614" y="3509475"/>
              <a:ext cx="320105" cy="710025"/>
            </a:xfrm>
            <a:prstGeom prst="line">
              <a:avLst/>
            </a:prstGeom>
            <a:ln>
              <a:solidFill>
                <a:srgbClr val="7F7F7F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ounded Rectangle 137"/>
            <p:cNvSpPr/>
            <p:nvPr/>
          </p:nvSpPr>
          <p:spPr>
            <a:xfrm>
              <a:off x="1091508" y="4219500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1091508" y="3509475"/>
              <a:ext cx="1469774" cy="2321816"/>
              <a:chOff x="1091508" y="3509475"/>
              <a:chExt cx="1469774" cy="2321816"/>
            </a:xfrm>
          </p:grpSpPr>
          <p:sp>
            <p:nvSpPr>
              <p:cNvPr id="141" name="Rounded Rectangle 140"/>
              <p:cNvSpPr/>
              <p:nvPr/>
            </p:nvSpPr>
            <p:spPr>
              <a:xfrm>
                <a:off x="1921071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2" name="Straight Connector 141"/>
              <p:cNvCxnSpPr>
                <a:stCxn id="135" idx="2"/>
                <a:endCxn id="144" idx="0"/>
              </p:cNvCxnSpPr>
              <p:nvPr/>
            </p:nvCxnSpPr>
            <p:spPr>
              <a:xfrm>
                <a:off x="1731719" y="3509475"/>
                <a:ext cx="509458" cy="98838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>
                <a:endCxn id="141" idx="0"/>
              </p:cNvCxnSpPr>
              <p:nvPr/>
            </p:nvCxnSpPr>
            <p:spPr>
              <a:xfrm>
                <a:off x="1731719" y="3509475"/>
                <a:ext cx="509458" cy="1581624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ounded Rectangle 143"/>
              <p:cNvSpPr/>
              <p:nvPr/>
            </p:nvSpPr>
            <p:spPr>
              <a:xfrm>
                <a:off x="1921071" y="449785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5" name="Straight Connector 144"/>
              <p:cNvCxnSpPr>
                <a:stCxn id="135" idx="2"/>
                <a:endCxn id="148" idx="0"/>
              </p:cNvCxnSpPr>
              <p:nvPr/>
            </p:nvCxnSpPr>
            <p:spPr>
              <a:xfrm flipH="1">
                <a:off x="1411614" y="3509475"/>
                <a:ext cx="320105" cy="202792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Rounded Rectangle 145"/>
              <p:cNvSpPr/>
              <p:nvPr/>
            </p:nvSpPr>
            <p:spPr>
              <a:xfrm>
                <a:off x="1091508" y="4644803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ounded Rectangle 146"/>
              <p:cNvSpPr/>
              <p:nvPr/>
            </p:nvSpPr>
            <p:spPr>
              <a:xfrm>
                <a:off x="1091508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ounded Rectangle 147"/>
              <p:cNvSpPr/>
              <p:nvPr/>
            </p:nvSpPr>
            <p:spPr>
              <a:xfrm>
                <a:off x="1091508" y="553739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9" name="Straight Connector 148"/>
              <p:cNvCxnSpPr>
                <a:stCxn id="138" idx="3"/>
                <a:endCxn id="144" idx="1"/>
              </p:cNvCxnSpPr>
              <p:nvPr/>
            </p:nvCxnSpPr>
            <p:spPr>
              <a:xfrm>
                <a:off x="1731719" y="4366448"/>
                <a:ext cx="189352" cy="2783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>
                <a:stCxn id="146" idx="3"/>
              </p:cNvCxnSpPr>
              <p:nvPr/>
            </p:nvCxnSpPr>
            <p:spPr>
              <a:xfrm flipV="1">
                <a:off x="1731719" y="4644803"/>
                <a:ext cx="189352" cy="14694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>
                <a:stCxn id="147" idx="3"/>
                <a:endCxn id="141" idx="1"/>
              </p:cNvCxnSpPr>
              <p:nvPr/>
            </p:nvCxnSpPr>
            <p:spPr>
              <a:xfrm>
                <a:off x="1731719" y="5238047"/>
                <a:ext cx="18935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>
                <a:stCxn id="148" idx="3"/>
                <a:endCxn id="141" idx="1"/>
              </p:cNvCxnSpPr>
              <p:nvPr/>
            </p:nvCxnSpPr>
            <p:spPr>
              <a:xfrm flipV="1">
                <a:off x="1731719" y="5238047"/>
                <a:ext cx="189352" cy="44629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>
                <a:endCxn id="144" idx="1"/>
              </p:cNvCxnSpPr>
              <p:nvPr/>
            </p:nvCxnSpPr>
            <p:spPr>
              <a:xfrm flipV="1">
                <a:off x="1731719" y="4644803"/>
                <a:ext cx="189352" cy="59324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>
                <a:stCxn id="146" idx="3"/>
                <a:endCxn id="141" idx="1"/>
              </p:cNvCxnSpPr>
              <p:nvPr/>
            </p:nvCxnSpPr>
            <p:spPr>
              <a:xfrm>
                <a:off x="1731719" y="4791751"/>
                <a:ext cx="189352" cy="44629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0" name="Rounded Rectangle 139"/>
            <p:cNvSpPr/>
            <p:nvPr/>
          </p:nvSpPr>
          <p:spPr>
            <a:xfrm>
              <a:off x="1752710" y="2794405"/>
              <a:ext cx="566745" cy="293896"/>
            </a:xfrm>
            <a:prstGeom prst="round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I</a:t>
              </a:r>
              <a:r>
                <a:rPr lang="en-US" sz="1600" dirty="0" smtClean="0"/>
                <a:t>GP</a:t>
              </a:r>
              <a:endParaRPr lang="en-US" sz="1600" dirty="0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7105732" y="2848870"/>
            <a:ext cx="1469774" cy="3046059"/>
            <a:chOff x="1091508" y="2785232"/>
            <a:chExt cx="1469774" cy="3046059"/>
          </a:xfrm>
        </p:grpSpPr>
        <p:sp>
          <p:nvSpPr>
            <p:cNvPr id="156" name="Rectangle 155"/>
            <p:cNvSpPr/>
            <p:nvPr/>
          </p:nvSpPr>
          <p:spPr>
            <a:xfrm>
              <a:off x="1164974" y="3079128"/>
              <a:ext cx="1133489" cy="43034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ONOS</a:t>
              </a:r>
              <a:endParaRPr lang="en-US" dirty="0"/>
            </a:p>
          </p:txBody>
        </p:sp>
        <p:sp>
          <p:nvSpPr>
            <p:cNvPr id="157" name="Rounded Rectangle 156"/>
            <p:cNvSpPr/>
            <p:nvPr/>
          </p:nvSpPr>
          <p:spPr>
            <a:xfrm>
              <a:off x="1164974" y="2785232"/>
              <a:ext cx="566745" cy="293896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BGP</a:t>
              </a:r>
              <a:endParaRPr lang="en-US" sz="1600" dirty="0"/>
            </a:p>
          </p:txBody>
        </p:sp>
        <p:cxnSp>
          <p:nvCxnSpPr>
            <p:cNvPr id="158" name="Straight Connector 157"/>
            <p:cNvCxnSpPr>
              <a:stCxn id="156" idx="2"/>
              <a:endCxn id="159" idx="0"/>
            </p:cNvCxnSpPr>
            <p:nvPr/>
          </p:nvCxnSpPr>
          <p:spPr>
            <a:xfrm flipH="1">
              <a:off x="1411614" y="3509475"/>
              <a:ext cx="320105" cy="710025"/>
            </a:xfrm>
            <a:prstGeom prst="line">
              <a:avLst/>
            </a:prstGeom>
            <a:ln>
              <a:solidFill>
                <a:srgbClr val="7F7F7F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Rounded Rectangle 158"/>
            <p:cNvSpPr/>
            <p:nvPr/>
          </p:nvSpPr>
          <p:spPr>
            <a:xfrm>
              <a:off x="1091508" y="4219500"/>
              <a:ext cx="640211" cy="29389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0" name="Group 159"/>
            <p:cNvGrpSpPr/>
            <p:nvPr/>
          </p:nvGrpSpPr>
          <p:grpSpPr>
            <a:xfrm>
              <a:off x="1091508" y="3509475"/>
              <a:ext cx="1469774" cy="2321816"/>
              <a:chOff x="1091508" y="3509475"/>
              <a:chExt cx="1469774" cy="2321816"/>
            </a:xfrm>
          </p:grpSpPr>
          <p:sp>
            <p:nvSpPr>
              <p:cNvPr id="162" name="Rounded Rectangle 161"/>
              <p:cNvSpPr/>
              <p:nvPr/>
            </p:nvSpPr>
            <p:spPr>
              <a:xfrm>
                <a:off x="1921071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3" name="Straight Connector 162"/>
              <p:cNvCxnSpPr>
                <a:stCxn id="156" idx="2"/>
                <a:endCxn id="165" idx="0"/>
              </p:cNvCxnSpPr>
              <p:nvPr/>
            </p:nvCxnSpPr>
            <p:spPr>
              <a:xfrm>
                <a:off x="1731719" y="3509475"/>
                <a:ext cx="509458" cy="98838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>
                <a:endCxn id="162" idx="0"/>
              </p:cNvCxnSpPr>
              <p:nvPr/>
            </p:nvCxnSpPr>
            <p:spPr>
              <a:xfrm>
                <a:off x="1731719" y="3509475"/>
                <a:ext cx="509458" cy="1581624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5" name="Rounded Rectangle 164"/>
              <p:cNvSpPr/>
              <p:nvPr/>
            </p:nvSpPr>
            <p:spPr>
              <a:xfrm>
                <a:off x="1921071" y="449785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6" name="Straight Connector 165"/>
              <p:cNvCxnSpPr>
                <a:stCxn id="156" idx="2"/>
                <a:endCxn id="169" idx="0"/>
              </p:cNvCxnSpPr>
              <p:nvPr/>
            </p:nvCxnSpPr>
            <p:spPr>
              <a:xfrm flipH="1">
                <a:off x="1411614" y="3509475"/>
                <a:ext cx="320105" cy="2027920"/>
              </a:xfrm>
              <a:prstGeom prst="line">
                <a:avLst/>
              </a:prstGeom>
              <a:ln>
                <a:solidFill>
                  <a:srgbClr val="7F7F7F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7" name="Rounded Rectangle 166"/>
              <p:cNvSpPr/>
              <p:nvPr/>
            </p:nvSpPr>
            <p:spPr>
              <a:xfrm>
                <a:off x="1091508" y="4644803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Rounded Rectangle 167"/>
              <p:cNvSpPr/>
              <p:nvPr/>
            </p:nvSpPr>
            <p:spPr>
              <a:xfrm>
                <a:off x="1091508" y="5091099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Rounded Rectangle 168"/>
              <p:cNvSpPr/>
              <p:nvPr/>
            </p:nvSpPr>
            <p:spPr>
              <a:xfrm>
                <a:off x="1091508" y="5537395"/>
                <a:ext cx="640211" cy="29389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0" name="Straight Connector 169"/>
              <p:cNvCxnSpPr>
                <a:stCxn id="159" idx="3"/>
                <a:endCxn id="165" idx="1"/>
              </p:cNvCxnSpPr>
              <p:nvPr/>
            </p:nvCxnSpPr>
            <p:spPr>
              <a:xfrm>
                <a:off x="1731719" y="4366448"/>
                <a:ext cx="189352" cy="2783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>
                <a:stCxn id="167" idx="3"/>
              </p:cNvCxnSpPr>
              <p:nvPr/>
            </p:nvCxnSpPr>
            <p:spPr>
              <a:xfrm flipV="1">
                <a:off x="1731719" y="4644803"/>
                <a:ext cx="189352" cy="14694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>
                <a:stCxn id="168" idx="3"/>
                <a:endCxn id="162" idx="1"/>
              </p:cNvCxnSpPr>
              <p:nvPr/>
            </p:nvCxnSpPr>
            <p:spPr>
              <a:xfrm>
                <a:off x="1731719" y="5238047"/>
                <a:ext cx="18935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>
                <a:stCxn id="169" idx="3"/>
                <a:endCxn id="162" idx="1"/>
              </p:cNvCxnSpPr>
              <p:nvPr/>
            </p:nvCxnSpPr>
            <p:spPr>
              <a:xfrm flipV="1">
                <a:off x="1731719" y="5238047"/>
                <a:ext cx="189352" cy="44629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>
                <a:endCxn id="165" idx="1"/>
              </p:cNvCxnSpPr>
              <p:nvPr/>
            </p:nvCxnSpPr>
            <p:spPr>
              <a:xfrm flipV="1">
                <a:off x="1731719" y="4644803"/>
                <a:ext cx="189352" cy="59324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>
                <a:stCxn id="167" idx="3"/>
                <a:endCxn id="162" idx="1"/>
              </p:cNvCxnSpPr>
              <p:nvPr/>
            </p:nvCxnSpPr>
            <p:spPr>
              <a:xfrm>
                <a:off x="1731719" y="4791751"/>
                <a:ext cx="189352" cy="44629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1" name="Rounded Rectangle 160"/>
            <p:cNvSpPr/>
            <p:nvPr/>
          </p:nvSpPr>
          <p:spPr>
            <a:xfrm>
              <a:off x="1752710" y="2794405"/>
              <a:ext cx="566745" cy="293896"/>
            </a:xfrm>
            <a:prstGeom prst="round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I</a:t>
              </a:r>
              <a:r>
                <a:rPr lang="en-US" sz="1600" dirty="0" smtClean="0"/>
                <a:t>GP</a:t>
              </a:r>
              <a:endParaRPr lang="en-US" sz="1600" dirty="0"/>
            </a:p>
          </p:txBody>
        </p:sp>
      </p:grpSp>
      <p:cxnSp>
        <p:nvCxnSpPr>
          <p:cNvPr id="177" name="Straight Arrow Connector 176"/>
          <p:cNvCxnSpPr/>
          <p:nvPr/>
        </p:nvCxnSpPr>
        <p:spPr>
          <a:xfrm>
            <a:off x="2970160" y="4855389"/>
            <a:ext cx="7976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>
            <a:off x="6050739" y="4875723"/>
            <a:ext cx="7976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9" name="Rectangle 178"/>
          <p:cNvSpPr/>
          <p:nvPr/>
        </p:nvSpPr>
        <p:spPr>
          <a:xfrm>
            <a:off x="3610372" y="1216244"/>
            <a:ext cx="1932442" cy="4303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Global Controller</a:t>
            </a:r>
            <a:endParaRPr lang="en-US" dirty="0"/>
          </a:p>
        </p:txBody>
      </p:sp>
      <p:sp>
        <p:nvSpPr>
          <p:cNvPr id="180" name="Rounded Rectangle 179"/>
          <p:cNvSpPr/>
          <p:nvPr/>
        </p:nvSpPr>
        <p:spPr>
          <a:xfrm>
            <a:off x="4026684" y="922348"/>
            <a:ext cx="1117745" cy="29389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TE</a:t>
            </a:r>
            <a:endParaRPr lang="en-US" sz="1600" dirty="0"/>
          </a:p>
        </p:txBody>
      </p:sp>
      <p:cxnSp>
        <p:nvCxnSpPr>
          <p:cNvPr id="181" name="Straight Connector 180"/>
          <p:cNvCxnSpPr>
            <a:endCxn id="179" idx="2"/>
          </p:cNvCxnSpPr>
          <p:nvPr/>
        </p:nvCxnSpPr>
        <p:spPr>
          <a:xfrm flipV="1">
            <a:off x="1731719" y="1646591"/>
            <a:ext cx="2844874" cy="1138642"/>
          </a:xfrm>
          <a:prstGeom prst="line">
            <a:avLst/>
          </a:pr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>
            <a:endCxn id="179" idx="2"/>
          </p:cNvCxnSpPr>
          <p:nvPr/>
        </p:nvCxnSpPr>
        <p:spPr>
          <a:xfrm flipH="1" flipV="1">
            <a:off x="4576593" y="1646591"/>
            <a:ext cx="3169350" cy="1202280"/>
          </a:xfrm>
          <a:prstGeom prst="line">
            <a:avLst/>
          </a:pr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>
            <a:endCxn id="179" idx="2"/>
          </p:cNvCxnSpPr>
          <p:nvPr/>
        </p:nvCxnSpPr>
        <p:spPr>
          <a:xfrm flipH="1" flipV="1">
            <a:off x="4576593" y="1646591"/>
            <a:ext cx="378484" cy="1138641"/>
          </a:xfrm>
          <a:prstGeom prst="line">
            <a:avLst/>
          </a:pr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179" grpId="0" animBg="1"/>
      <p:bldP spid="18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0523"/>
          </a:xfrm>
        </p:spPr>
        <p:txBody>
          <a:bodyPr>
            <a:normAutofit fontScale="90000"/>
          </a:bodyPr>
          <a:lstStyle/>
          <a:p>
            <a:r>
              <a:rPr lang="en-US"/>
              <a:t>And more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Generic L2 Enterprise Network</a:t>
            </a:r>
          </a:p>
          <a:p>
            <a:r>
              <a:rPr lang="en-US"/>
              <a:t>Smart Cities/ IoT</a:t>
            </a:r>
          </a:p>
          <a:p>
            <a:r>
              <a:rPr lang="en-US"/>
              <a:t>Packet-Optical</a:t>
            </a:r>
          </a:p>
        </p:txBody>
      </p:sp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78228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Summary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16117" y="744471"/>
            <a:ext cx="7674609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Integration,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Interoperability &amp;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Deployments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Atrium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release brings together ONOS, </a:t>
            </a:r>
            <a:r>
              <a:rPr lang="en-US" sz="2000" dirty="0" err="1" smtClean="0"/>
              <a:t>Quagga</a:t>
            </a:r>
            <a:r>
              <a:rPr lang="en-US" sz="2000" dirty="0" smtClean="0"/>
              <a:t>, OCP components (ONL, ONIE) and OFDPA with white-boxes + vendor equipment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Open SDN Distribution (2015/A release: June 30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) </a:t>
            </a:r>
            <a:endParaRPr lang="en-US" sz="900" dirty="0"/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ONF builds 7 routers!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Key architectural contribution: Flow Objectives &amp; Device Drivers</a:t>
            </a:r>
            <a:endParaRPr lang="en-US" sz="900" dirty="0"/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Pre release deployment in Sydney.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More coming as we engage operators</a:t>
            </a:r>
          </a:p>
          <a:p>
            <a:pPr marL="800100" lvl="1" indent="-342900">
              <a:buFontTx/>
              <a:buChar char="-"/>
            </a:pPr>
            <a:endParaRPr lang="en-US" sz="900" dirty="0"/>
          </a:p>
          <a:p>
            <a:r>
              <a:rPr lang="en-US" sz="2400" dirty="0" smtClean="0">
                <a:solidFill>
                  <a:schemeClr val="tx2"/>
                </a:solidFill>
              </a:rPr>
              <a:t>Atrium 15/B release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Improved 15/A router built around ONOS</a:t>
            </a:r>
          </a:p>
          <a:p>
            <a:pPr marL="800100" lvl="1" indent="-342900">
              <a:buFontTx/>
              <a:buChar char="-"/>
            </a:pPr>
            <a:r>
              <a:rPr lang="en-US" sz="2000" dirty="0"/>
              <a:t>ODL based Atrium router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Atrium leaf-spine L3 Clos fabric 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Many more projects in the horizon</a:t>
            </a:r>
          </a:p>
        </p:txBody>
      </p:sp>
    </p:spTree>
    <p:extLst>
      <p:ext uri="{BB962C8B-B14F-4D97-AF65-F5344CB8AC3E}">
        <p14:creationId xmlns:p14="http://schemas.microsoft.com/office/powerpoint/2010/main" val="1819140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1488"/>
            <a:ext cx="8042276" cy="582855"/>
          </a:xfrm>
        </p:spPr>
        <p:txBody>
          <a:bodyPr/>
          <a:lstStyle/>
          <a:p>
            <a:r>
              <a:rPr lang="en-US" sz="3600" dirty="0" smtClean="0"/>
              <a:t>ONOS Architecture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3491" y="4876295"/>
            <a:ext cx="856142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20347" y="2295641"/>
            <a:ext cx="856142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651370" y="5942277"/>
            <a:ext cx="2211230" cy="737114"/>
          </a:xfrm>
          <a:prstGeom prst="roundRect">
            <a:avLst/>
          </a:prstGeom>
          <a:solidFill>
            <a:schemeClr val="bg1">
              <a:lumMod val="85000"/>
              <a:alpha val="49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err="1">
                <a:solidFill>
                  <a:srgbClr val="000000"/>
                </a:solidFill>
                <a:latin typeface="News Gothic MT"/>
              </a:rPr>
              <a:t>OpenFlow</a:t>
            </a:r>
            <a:r>
              <a:rPr lang="en-US" dirty="0">
                <a:solidFill>
                  <a:srgbClr val="000000"/>
                </a:solidFill>
                <a:latin typeface="News Gothic MT"/>
              </a:rPr>
              <a:t> Provider (1.0, 13)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19" y="5942277"/>
            <a:ext cx="1265055" cy="737114"/>
          </a:xfrm>
          <a:prstGeom prst="roundRect">
            <a:avLst/>
          </a:prstGeom>
          <a:solidFill>
            <a:schemeClr val="bg1">
              <a:lumMod val="85000"/>
              <a:alpha val="49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err="1">
                <a:solidFill>
                  <a:srgbClr val="000000"/>
                </a:solidFill>
                <a:latin typeface="News Gothic MT"/>
              </a:rPr>
              <a:t>Netconf</a:t>
            </a:r>
            <a:r>
              <a:rPr lang="en-US" dirty="0">
                <a:solidFill>
                  <a:srgbClr val="000000"/>
                </a:solidFill>
                <a:latin typeface="News Gothic MT"/>
              </a:rPr>
              <a:t> Provider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51120" y="5942277"/>
            <a:ext cx="1265055" cy="737114"/>
          </a:xfrm>
          <a:prstGeom prst="roundRect">
            <a:avLst/>
          </a:prstGeom>
          <a:solidFill>
            <a:schemeClr val="bg1">
              <a:lumMod val="85000"/>
              <a:alpha val="49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PCEP</a:t>
            </a:r>
          </a:p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Provider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7019" y="5942277"/>
            <a:ext cx="2464532" cy="737114"/>
          </a:xfrm>
          <a:prstGeom prst="roundRect">
            <a:avLst/>
          </a:prstGeom>
          <a:solidFill>
            <a:schemeClr val="bg1">
              <a:lumMod val="85000"/>
              <a:alpha val="49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srgbClr val="000000"/>
                </a:solidFill>
                <a:latin typeface="News Gothic MT"/>
              </a:rPr>
              <a:t>TL</a:t>
            </a:r>
            <a:r>
              <a:rPr lang="en-US" dirty="0">
                <a:solidFill>
                  <a:srgbClr val="000000"/>
                </a:solidFill>
                <a:latin typeface="News Gothic MT"/>
              </a:rPr>
              <a:t>-1</a:t>
            </a:r>
          </a:p>
          <a:p>
            <a:pPr algn="ctr" defTabSz="914400"/>
            <a:r>
              <a:rPr lang="en-US" dirty="0" smtClean="0">
                <a:solidFill>
                  <a:srgbClr val="000000"/>
                </a:solidFill>
                <a:latin typeface="News Gothic MT"/>
              </a:rPr>
              <a:t>Providers</a:t>
            </a:r>
            <a:endParaRPr lang="en-US" dirty="0">
              <a:solidFill>
                <a:srgbClr val="000000"/>
              </a:solidFill>
              <a:latin typeface="News Gothic MT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345516" y="5757611"/>
            <a:ext cx="125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b="1" dirty="0">
                <a:solidFill>
                  <a:prstClr val="black"/>
                </a:solidFill>
                <a:latin typeface="News Gothic MT"/>
              </a:rPr>
              <a:t>Providers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739421" y="3350236"/>
            <a:ext cx="2039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News Gothic MT"/>
              </a:rPr>
              <a:t>Core Services (distributed)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500281" y="1156042"/>
            <a:ext cx="1577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b="1" dirty="0">
                <a:solidFill>
                  <a:prstClr val="black"/>
                </a:solidFill>
                <a:latin typeface="News Gothic MT"/>
              </a:rPr>
              <a:t>Applications</a:t>
            </a:r>
          </a:p>
          <a:p>
            <a:pPr defTabSz="914400"/>
            <a:r>
              <a:rPr lang="en-US" b="1" dirty="0">
                <a:solidFill>
                  <a:prstClr val="black"/>
                </a:solidFill>
                <a:latin typeface="News Gothic MT"/>
              </a:rPr>
              <a:t>(distributed)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73041" y="5103101"/>
            <a:ext cx="1683943" cy="737114"/>
          </a:xfrm>
          <a:prstGeom prst="roundRect">
            <a:avLst/>
          </a:prstGeom>
          <a:solidFill>
            <a:schemeClr val="bg1">
              <a:lumMod val="85000"/>
              <a:alpha val="49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Host Provider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909385" y="5103101"/>
            <a:ext cx="1474831" cy="737114"/>
          </a:xfrm>
          <a:prstGeom prst="roundRect">
            <a:avLst/>
          </a:prstGeom>
          <a:solidFill>
            <a:schemeClr val="bg1">
              <a:lumMod val="85000"/>
              <a:alpha val="49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LLDP Provider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43032" y="2653612"/>
            <a:ext cx="1683943" cy="55898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Topology Service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51370" y="4134204"/>
            <a:ext cx="1683943" cy="55898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Link Service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1370" y="2653612"/>
            <a:ext cx="1683943" cy="55898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Device Service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43032" y="3384363"/>
            <a:ext cx="1683943" cy="55898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Host Service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79375" y="2403117"/>
            <a:ext cx="1683943" cy="156495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Intent</a:t>
            </a:r>
          </a:p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Service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43032" y="4134204"/>
            <a:ext cx="1683943" cy="55898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Stats Service</a:t>
            </a:r>
          </a:p>
        </p:txBody>
      </p:sp>
      <p:sp>
        <p:nvSpPr>
          <p:cNvPr id="23" name="Rounded Rectangle 22"/>
          <p:cNvSpPr/>
          <p:nvPr/>
        </p:nvSpPr>
        <p:spPr>
          <a:xfrm rot="16200000">
            <a:off x="201728" y="3449807"/>
            <a:ext cx="1824115" cy="74341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Flow Rule Service</a:t>
            </a:r>
          </a:p>
        </p:txBody>
      </p:sp>
      <p:sp>
        <p:nvSpPr>
          <p:cNvPr id="26" name="Rounded Rectangle 25"/>
          <p:cNvSpPr/>
          <p:nvPr/>
        </p:nvSpPr>
        <p:spPr>
          <a:xfrm rot="16200000">
            <a:off x="1091195" y="3449807"/>
            <a:ext cx="1824115" cy="74341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Group </a:t>
            </a:r>
          </a:p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Service</a:t>
            </a:r>
          </a:p>
        </p:txBody>
      </p:sp>
      <p:sp>
        <p:nvSpPr>
          <p:cNvPr id="27" name="Rounded Rectangle 26"/>
          <p:cNvSpPr/>
          <p:nvPr/>
        </p:nvSpPr>
        <p:spPr>
          <a:xfrm rot="16200000">
            <a:off x="1985639" y="3449807"/>
            <a:ext cx="1824115" cy="74341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Packet Service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57311" y="1491569"/>
            <a:ext cx="1778411" cy="4989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600" b="1" dirty="0">
                <a:solidFill>
                  <a:prstClr val="white"/>
                </a:solidFill>
                <a:latin typeface="News Gothic MT"/>
              </a:rPr>
              <a:t>Segment Routing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871449" y="1522496"/>
            <a:ext cx="1197927" cy="4989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600" b="1" dirty="0">
                <a:solidFill>
                  <a:prstClr val="white"/>
                </a:solidFill>
                <a:latin typeface="News Gothic MT"/>
              </a:rPr>
              <a:t>SDN-IP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404050" y="1505258"/>
            <a:ext cx="1560910" cy="4989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600" b="1" dirty="0">
                <a:solidFill>
                  <a:prstClr val="white"/>
                </a:solidFill>
                <a:latin typeface="News Gothic MT"/>
              </a:rPr>
              <a:t>BGP Router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3872" y="2074507"/>
            <a:ext cx="1961757" cy="35154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600" b="1" dirty="0">
                <a:solidFill>
                  <a:srgbClr val="000000"/>
                </a:solidFill>
                <a:latin typeface="News Gothic MT"/>
              </a:rPr>
              <a:t>Flow Objectives</a:t>
            </a:r>
          </a:p>
        </p:txBody>
      </p:sp>
      <p:sp>
        <p:nvSpPr>
          <p:cNvPr id="32" name="Hexagon 31"/>
          <p:cNvSpPr/>
          <p:nvPr/>
        </p:nvSpPr>
        <p:spPr>
          <a:xfrm>
            <a:off x="283491" y="2466490"/>
            <a:ext cx="1163026" cy="261579"/>
          </a:xfrm>
          <a:prstGeom prst="hexagon">
            <a:avLst/>
          </a:prstGeom>
          <a:solidFill>
            <a:srgbClr val="B7A1FF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200" b="1" dirty="0">
                <a:solidFill>
                  <a:srgbClr val="000000"/>
                </a:solidFill>
                <a:latin typeface="News Gothic MT"/>
              </a:rPr>
              <a:t>Driver X</a:t>
            </a:r>
          </a:p>
        </p:txBody>
      </p:sp>
      <p:sp>
        <p:nvSpPr>
          <p:cNvPr id="33" name="Hexagon 32"/>
          <p:cNvSpPr/>
          <p:nvPr/>
        </p:nvSpPr>
        <p:spPr>
          <a:xfrm>
            <a:off x="1485495" y="2466489"/>
            <a:ext cx="1040491" cy="284260"/>
          </a:xfrm>
          <a:prstGeom prst="hexagon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200" b="1" dirty="0">
                <a:solidFill>
                  <a:srgbClr val="000000"/>
                </a:solidFill>
                <a:latin typeface="News Gothic MT"/>
              </a:rPr>
              <a:t>Driver Y</a:t>
            </a:r>
          </a:p>
        </p:txBody>
      </p:sp>
      <p:sp>
        <p:nvSpPr>
          <p:cNvPr id="34" name="Hexagon 33"/>
          <p:cNvSpPr/>
          <p:nvPr/>
        </p:nvSpPr>
        <p:spPr>
          <a:xfrm>
            <a:off x="2579127" y="2466489"/>
            <a:ext cx="981519" cy="284260"/>
          </a:xfrm>
          <a:prstGeom prst="hexag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200" b="1" dirty="0">
                <a:solidFill>
                  <a:srgbClr val="000000"/>
                </a:solidFill>
                <a:latin typeface="News Gothic MT"/>
              </a:rPr>
              <a:t>Driver Z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714414" y="1522496"/>
            <a:ext cx="1037342" cy="4989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600" b="1" dirty="0">
                <a:solidFill>
                  <a:prstClr val="white"/>
                </a:solidFill>
                <a:latin typeface="News Gothic MT"/>
              </a:rPr>
              <a:t>Optical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639352" y="3384363"/>
            <a:ext cx="1683943" cy="55898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>
                <a:solidFill>
                  <a:srgbClr val="000000"/>
                </a:solidFill>
                <a:latin typeface="News Gothic MT"/>
              </a:rPr>
              <a:t>Mastership Service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404050" y="861697"/>
            <a:ext cx="1560910" cy="4989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b="1" dirty="0" smtClean="0">
                <a:solidFill>
                  <a:prstClr val="white"/>
                </a:solidFill>
                <a:latin typeface="News Gothic MT"/>
              </a:rPr>
              <a:t>I-BGP Speaker/RIB</a:t>
            </a:r>
            <a:endParaRPr lang="en-US" sz="1400" b="1" dirty="0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677132" y="872637"/>
            <a:ext cx="1392244" cy="4989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b="1" dirty="0">
                <a:solidFill>
                  <a:prstClr val="white"/>
                </a:solidFill>
              </a:rPr>
              <a:t>I-BGP Speaker/RIB</a:t>
            </a:r>
          </a:p>
        </p:txBody>
      </p:sp>
    </p:spTree>
    <p:extLst>
      <p:ext uri="{BB962C8B-B14F-4D97-AF65-F5344CB8AC3E}">
        <p14:creationId xmlns:p14="http://schemas.microsoft.com/office/powerpoint/2010/main" val="140621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651" y="753482"/>
            <a:ext cx="59055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891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793" y="1180170"/>
            <a:ext cx="3860800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1535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7101</TotalTime>
  <Words>1302</Words>
  <Application>Microsoft Macintosh PowerPoint</Application>
  <PresentationFormat>On-screen Show (4:3)</PresentationFormat>
  <Paragraphs>373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Office Theme</vt:lpstr>
      <vt:lpstr>Breeze</vt:lpstr>
      <vt:lpstr>1_Breeze</vt:lpstr>
      <vt:lpstr>1_Office Theme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 Filtering Objective</vt:lpstr>
      <vt:lpstr>Example: Next Objective</vt:lpstr>
      <vt:lpstr>Atrium Demo @ SDN Solution Showcase</vt:lpstr>
      <vt:lpstr>Atrium Pre-release Deployment</vt:lpstr>
      <vt:lpstr>Atrium Post-release Operator Engagements</vt:lpstr>
      <vt:lpstr>Atrium Post-release Operator Engagements</vt:lpstr>
      <vt:lpstr>Outline</vt:lpstr>
      <vt:lpstr>What’s Coming in the 15/B Release?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And more …</vt:lpstr>
      <vt:lpstr>PowerPoint Presentation</vt:lpstr>
      <vt:lpstr>ONOS Architecture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87</cp:revision>
  <dcterms:created xsi:type="dcterms:W3CDTF">2015-06-15T19:14:45Z</dcterms:created>
  <dcterms:modified xsi:type="dcterms:W3CDTF">2015-09-09T02:00:09Z</dcterms:modified>
</cp:coreProperties>
</file>